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1" r:id="rId8"/>
  </p:sldIdLst>
  <p:sldSz cx="18288000" cy="10287000"/>
  <p:notesSz cx="6858000" cy="9144000"/>
  <p:embeddedFontLst>
    <p:embeddedFont>
      <p:font typeface="Aileron" panose="020B0604020202020204" charset="0"/>
      <p:regular r:id="rId9"/>
    </p:embeddedFont>
    <p:embeddedFont>
      <p:font typeface="Aileron Ultra-Bold" panose="020B0604020202020204" charset="0"/>
      <p:regular r:id="rId10"/>
    </p:embeddedFont>
    <p:embeddedFont>
      <p:font typeface="Arimo" panose="020B0604020202020204" charset="0"/>
      <p:regular r:id="rId11"/>
    </p:embeddedFont>
    <p:embeddedFont>
      <p:font typeface="Century Gothic Paneuropean" panose="020B0604020202020204" charset="0"/>
      <p:regular r:id="rId12"/>
    </p:embeddedFont>
    <p:embeddedFont>
      <p:font typeface="Century Gothic Paneuropean Bold" panose="020B0604020202020204" charset="0"/>
      <p:regular r:id="rId13"/>
    </p:embeddedFont>
    <p:embeddedFont>
      <p:font typeface="Open Sans 1" panose="020B0604020202020204" charset="0"/>
      <p:regular r:id="rId14"/>
    </p:embeddedFont>
    <p:embeddedFont>
      <p:font typeface="Open Sans 1 Bold" panose="020B0604020202020204" charset="0"/>
      <p:regular r:id="rId15"/>
    </p:embeddedFont>
    <p:embeddedFont>
      <p:font typeface="Open Sans 2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drive.google.com/file/d/1E7Tjg68Hn3CzRC65Me2ROUkHVEnqNe2h/view?usp=drivesdk" TargetMode="External"/><Relationship Id="rId4" Type="http://schemas.openxmlformats.org/officeDocument/2006/relationships/hyperlink" Target="https://github.com/kunj24/HACK-MASTE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69097" y="847725"/>
            <a:ext cx="14624546" cy="1609258"/>
          </a:xfrm>
          <a:prstGeom prst="rect">
            <a:avLst/>
          </a:prstGeom>
        </p:spPr>
        <p:txBody>
          <a:bodyPr lIns="0" tIns="0" rIns="0" bIns="0" rtlCol="0" anchor="t">
            <a:spAutoFit/>
          </a:bodyPr>
          <a:lstStyle/>
          <a:p>
            <a:pPr algn="ctr">
              <a:lnSpc>
                <a:spcPts val="13150"/>
              </a:lnSpc>
            </a:pPr>
            <a:r>
              <a:rPr lang="en-US" sz="9393" b="1">
                <a:solidFill>
                  <a:srgbClr val="000000"/>
                </a:solidFill>
                <a:latin typeface="Century Gothic Paneuropean Bold"/>
                <a:ea typeface="Century Gothic Paneuropean Bold"/>
                <a:cs typeface="Century Gothic Paneuropean Bold"/>
                <a:sym typeface="Century Gothic Paneuropean Bold"/>
              </a:rPr>
              <a:t>HACKNUTHON 6.0</a:t>
            </a:r>
          </a:p>
        </p:txBody>
      </p:sp>
      <p:sp>
        <p:nvSpPr>
          <p:cNvPr id="3" name="TextBox 3"/>
          <p:cNvSpPr txBox="1"/>
          <p:nvPr/>
        </p:nvSpPr>
        <p:spPr>
          <a:xfrm>
            <a:off x="1059221" y="6592872"/>
            <a:ext cx="8522150" cy="1058648"/>
          </a:xfrm>
          <a:prstGeom prst="rect">
            <a:avLst/>
          </a:prstGeom>
        </p:spPr>
        <p:txBody>
          <a:bodyPr lIns="0" tIns="0" rIns="0" bIns="0" rtlCol="0" anchor="t">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Hack Masters</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1155043" y="6107258"/>
            <a:ext cx="4530584" cy="706475"/>
          </a:xfrm>
          <a:prstGeom prst="rect">
            <a:avLst/>
          </a:prstGeom>
        </p:spPr>
        <p:txBody>
          <a:bodyPr wrap="square" lIns="0" tIns="0" rIns="0" bIns="0" rtlCol="0" anchor="t">
            <a:spAutoFit/>
          </a:bodyPr>
          <a:lstStyle/>
          <a:p>
            <a:pPr algn="ctr">
              <a:lnSpc>
                <a:spcPts val="5879"/>
              </a:lnSpc>
              <a:spcBef>
                <a:spcPct val="0"/>
              </a:spcBef>
            </a:pPr>
            <a:r>
              <a:rPr lang="en-US" sz="4199" b="1" dirty="0">
                <a:solidFill>
                  <a:srgbClr val="000000"/>
                </a:solidFill>
                <a:latin typeface="Open Sans 1 Bold"/>
                <a:ea typeface="Open Sans 1 Bold"/>
                <a:cs typeface="Open Sans 1 Bold"/>
                <a:sym typeface="Open Sans 1 Bold"/>
              </a:rPr>
              <a:t>Team Members:</a:t>
            </a:r>
          </a:p>
        </p:txBody>
      </p:sp>
      <p:sp>
        <p:nvSpPr>
          <p:cNvPr id="16" name="TextBox 16"/>
          <p:cNvSpPr txBox="1"/>
          <p:nvPr/>
        </p:nvSpPr>
        <p:spPr>
          <a:xfrm>
            <a:off x="11488319" y="6941057"/>
            <a:ext cx="3037761" cy="2590801"/>
          </a:xfrm>
          <a:prstGeom prst="rect">
            <a:avLst/>
          </a:prstGeom>
        </p:spPr>
        <p:txBody>
          <a:bodyPr lIns="0" tIns="0" rIns="0" bIns="0" rtlCol="0" anchor="t">
            <a:spAutoFit/>
          </a:bodyPr>
          <a:lstStyle/>
          <a:p>
            <a:pPr algn="l">
              <a:lnSpc>
                <a:spcPts val="4199"/>
              </a:lnSpc>
            </a:pPr>
            <a:r>
              <a:rPr lang="en-US" sz="2999">
                <a:solidFill>
                  <a:srgbClr val="000000"/>
                </a:solidFill>
                <a:latin typeface="Open Sans 1"/>
                <a:ea typeface="Open Sans 1"/>
                <a:cs typeface="Open Sans 1"/>
                <a:sym typeface="Open Sans 1"/>
              </a:rPr>
              <a:t>Meet Mulani</a:t>
            </a:r>
          </a:p>
          <a:p>
            <a:pPr algn="l">
              <a:lnSpc>
                <a:spcPts val="4199"/>
              </a:lnSpc>
            </a:pPr>
            <a:r>
              <a:rPr lang="en-US" sz="2999">
                <a:solidFill>
                  <a:srgbClr val="000000"/>
                </a:solidFill>
                <a:latin typeface="Open Sans 1"/>
                <a:ea typeface="Open Sans 1"/>
                <a:cs typeface="Open Sans 1"/>
                <a:sym typeface="Open Sans 1"/>
              </a:rPr>
              <a:t>Yash Parmar</a:t>
            </a:r>
          </a:p>
          <a:p>
            <a:pPr algn="l">
              <a:lnSpc>
                <a:spcPts val="4199"/>
              </a:lnSpc>
            </a:pPr>
            <a:r>
              <a:rPr lang="en-US" sz="2999">
                <a:solidFill>
                  <a:srgbClr val="000000"/>
                </a:solidFill>
                <a:latin typeface="Open Sans 1"/>
                <a:ea typeface="Open Sans 1"/>
                <a:cs typeface="Open Sans 1"/>
                <a:sym typeface="Open Sans 1"/>
              </a:rPr>
              <a:t>Kunj Mungalpara</a:t>
            </a:r>
          </a:p>
          <a:p>
            <a:pPr algn="l">
              <a:lnSpc>
                <a:spcPts val="4199"/>
              </a:lnSpc>
            </a:pPr>
            <a:r>
              <a:rPr lang="en-US" sz="2999">
                <a:solidFill>
                  <a:srgbClr val="000000"/>
                </a:solidFill>
                <a:latin typeface="Open Sans 1"/>
                <a:ea typeface="Open Sans 1"/>
                <a:cs typeface="Open Sans 1"/>
                <a:sym typeface="Open Sans 1"/>
              </a:rPr>
              <a:t>Raxeet Nakum</a:t>
            </a:r>
          </a:p>
          <a:p>
            <a:pPr algn="l">
              <a:lnSpc>
                <a:spcPts val="4199"/>
              </a:lnSpc>
              <a:spcBef>
                <a:spcPct val="0"/>
              </a:spcBef>
            </a:pPr>
            <a:endParaRPr lang="en-US" sz="2999">
              <a:solidFill>
                <a:srgbClr val="000000"/>
              </a:solidFill>
              <a:latin typeface="Open Sans 1"/>
              <a:ea typeface="Open Sans 1"/>
              <a:cs typeface="Open Sans 1"/>
              <a:sym typeface="Open Sans 1"/>
            </a:endParaRPr>
          </a:p>
        </p:txBody>
      </p:sp>
      <p:sp>
        <p:nvSpPr>
          <p:cNvPr id="17" name="TextBox 17"/>
          <p:cNvSpPr txBox="1"/>
          <p:nvPr/>
        </p:nvSpPr>
        <p:spPr>
          <a:xfrm>
            <a:off x="2269097" y="6004226"/>
            <a:ext cx="4426798" cy="712472"/>
          </a:xfrm>
          <a:prstGeom prst="rect">
            <a:avLst/>
          </a:prstGeom>
        </p:spPr>
        <p:txBody>
          <a:bodyPr lIns="0" tIns="0" rIns="0" bIns="0" rtlCol="0" anchor="t">
            <a:spAutoFit/>
          </a:bodyPr>
          <a:lstStyle/>
          <a:p>
            <a:pPr algn="ctr">
              <a:lnSpc>
                <a:spcPts val="5879"/>
              </a:lnSpc>
              <a:spcBef>
                <a:spcPct val="0"/>
              </a:spcBef>
            </a:pPr>
            <a:r>
              <a:rPr lang="en-US" sz="4199" b="1">
                <a:solidFill>
                  <a:srgbClr val="000000"/>
                </a:solidFill>
                <a:latin typeface="Open Sans 1 Bold"/>
                <a:ea typeface="Open Sans 1 Bold"/>
                <a:cs typeface="Open Sans 1 Bold"/>
                <a:sym typeface="Open Sans 1 Bold"/>
              </a:rPr>
              <a:t>Team Name:</a:t>
            </a:r>
          </a:p>
        </p:txBody>
      </p:sp>
      <p:sp>
        <p:nvSpPr>
          <p:cNvPr id="18" name="TextBox 18"/>
          <p:cNvSpPr txBox="1"/>
          <p:nvPr/>
        </p:nvSpPr>
        <p:spPr>
          <a:xfrm>
            <a:off x="5968517" y="3185573"/>
            <a:ext cx="6786920" cy="1193803"/>
          </a:xfrm>
          <a:prstGeom prst="rect">
            <a:avLst/>
          </a:prstGeom>
        </p:spPr>
        <p:txBody>
          <a:bodyPr lIns="0" tIns="0" rIns="0" bIns="0" rtlCol="0" anchor="t">
            <a:spAutoFit/>
          </a:bodyPr>
          <a:lstStyle/>
          <a:p>
            <a:pPr algn="ctr">
              <a:lnSpc>
                <a:spcPts val="9799"/>
              </a:lnSpc>
              <a:spcBef>
                <a:spcPct val="0"/>
              </a:spcBef>
            </a:pPr>
            <a:r>
              <a:rPr lang="en-US" sz="6999" b="1">
                <a:solidFill>
                  <a:srgbClr val="000000"/>
                </a:solidFill>
                <a:latin typeface="Open Sans 1 Bold"/>
                <a:ea typeface="Open Sans 1 Bold"/>
                <a:cs typeface="Open Sans 1 Bold"/>
                <a:sym typeface="Open Sans 1 Bold"/>
              </a:rPr>
              <a:t>Digital Farming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144098" y="574900"/>
            <a:ext cx="10495975"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id="9" name="TextBox 9"/>
          <p:cNvSpPr txBox="1"/>
          <p:nvPr/>
        </p:nvSpPr>
        <p:spPr>
          <a:xfrm>
            <a:off x="3164700" y="3603548"/>
            <a:ext cx="12454772" cy="3803262"/>
          </a:xfrm>
          <a:prstGeom prst="rect">
            <a:avLst/>
          </a:prstGeom>
        </p:spPr>
        <p:txBody>
          <a:bodyPr lIns="0" tIns="0" rIns="0" bIns="0" rtlCol="0" anchor="t">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Participants will create intelligent algorithms aimed at improving soil health assessment and </a:t>
            </a:r>
          </a:p>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crop management, using Reve’s Spectrometer data combined with multi-parameter soil </a:t>
            </a:r>
          </a:p>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sensor data and capacitive moisture sensing technologies.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355128"/>
            <a:ext cx="3548919" cy="1969650"/>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flipH="1">
            <a:off x="4203778" y="6324778"/>
            <a:ext cx="3548919" cy="1969650"/>
          </a:xfrm>
          <a:custGeom>
            <a:avLst/>
            <a:gdLst/>
            <a:ahLst/>
            <a:cxnLst/>
            <a:rect l="l" t="t" r="r" b="b"/>
            <a:pathLst>
              <a:path w="3548919" h="1969650">
                <a:moveTo>
                  <a:pt x="3548919" y="0"/>
                </a:moveTo>
                <a:lnTo>
                  <a:pt x="0" y="0"/>
                </a:lnTo>
                <a:lnTo>
                  <a:pt x="0" y="1969651"/>
                </a:lnTo>
                <a:lnTo>
                  <a:pt x="3548919" y="1969651"/>
                </a:lnTo>
                <a:lnTo>
                  <a:pt x="3548919"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4" name="Freeform 4"/>
          <p:cNvSpPr/>
          <p:nvPr/>
        </p:nvSpPr>
        <p:spPr>
          <a:xfrm>
            <a:off x="7390506" y="4355128"/>
            <a:ext cx="3548919" cy="1969650"/>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H="1">
            <a:off x="10565583" y="6324778"/>
            <a:ext cx="3548919" cy="1969650"/>
          </a:xfrm>
          <a:custGeom>
            <a:avLst/>
            <a:gdLst/>
            <a:ahLst/>
            <a:cxnLst/>
            <a:rect l="l" t="t" r="r" b="b"/>
            <a:pathLst>
              <a:path w="3548919" h="1969650">
                <a:moveTo>
                  <a:pt x="3548920" y="0"/>
                </a:moveTo>
                <a:lnTo>
                  <a:pt x="0" y="0"/>
                </a:lnTo>
                <a:lnTo>
                  <a:pt x="0" y="1969651"/>
                </a:lnTo>
                <a:lnTo>
                  <a:pt x="3548920" y="1969651"/>
                </a:lnTo>
                <a:lnTo>
                  <a:pt x="354892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6" name="Freeform 6"/>
          <p:cNvSpPr/>
          <p:nvPr/>
        </p:nvSpPr>
        <p:spPr>
          <a:xfrm>
            <a:off x="13710381" y="4355128"/>
            <a:ext cx="3548919" cy="1969650"/>
          </a:xfrm>
          <a:custGeom>
            <a:avLst/>
            <a:gdLst/>
            <a:ahLst/>
            <a:cxnLst/>
            <a:rect l="l" t="t" r="r" b="b"/>
            <a:pathLst>
              <a:path w="3548919" h="1969650">
                <a:moveTo>
                  <a:pt x="0" y="0"/>
                </a:moveTo>
                <a:lnTo>
                  <a:pt x="3548919" y="0"/>
                </a:lnTo>
                <a:lnTo>
                  <a:pt x="3548919" y="1969650"/>
                </a:lnTo>
                <a:lnTo>
                  <a:pt x="0" y="1969650"/>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630837" y="4758007"/>
            <a:ext cx="2411016" cy="2322847"/>
            <a:chOff x="0" y="0"/>
            <a:chExt cx="635000" cy="611779"/>
          </a:xfrm>
        </p:grpSpPr>
        <p:sp>
          <p:nvSpPr>
            <p:cNvPr id="8" name="Freeform 8"/>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F7D484"/>
            </a:solidFill>
          </p:spPr>
        </p:sp>
        <p:sp>
          <p:nvSpPr>
            <p:cNvPr id="9" name="TextBox 9"/>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1</a:t>
              </a:r>
            </a:p>
          </p:txBody>
        </p:sp>
      </p:grpSp>
      <p:grpSp>
        <p:nvGrpSpPr>
          <p:cNvPr id="10" name="Group 10"/>
          <p:cNvGrpSpPr/>
          <p:nvPr/>
        </p:nvGrpSpPr>
        <p:grpSpPr>
          <a:xfrm>
            <a:off x="7943197" y="4758007"/>
            <a:ext cx="2411016" cy="2322847"/>
            <a:chOff x="0" y="0"/>
            <a:chExt cx="635000" cy="611779"/>
          </a:xfrm>
        </p:grpSpPr>
        <p:sp>
          <p:nvSpPr>
            <p:cNvPr id="11" name="Freeform 11"/>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FBC95A"/>
            </a:solidFill>
          </p:spPr>
        </p:sp>
        <p:sp>
          <p:nvSpPr>
            <p:cNvPr id="12" name="TextBox 12"/>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3</a:t>
              </a:r>
            </a:p>
          </p:txBody>
        </p:sp>
      </p:grpSp>
      <p:grpSp>
        <p:nvGrpSpPr>
          <p:cNvPr id="13" name="Group 13"/>
          <p:cNvGrpSpPr/>
          <p:nvPr/>
        </p:nvGrpSpPr>
        <p:grpSpPr>
          <a:xfrm>
            <a:off x="14279333" y="4758007"/>
            <a:ext cx="2411016" cy="2322847"/>
            <a:chOff x="0" y="0"/>
            <a:chExt cx="635000" cy="611779"/>
          </a:xfrm>
        </p:grpSpPr>
        <p:sp>
          <p:nvSpPr>
            <p:cNvPr id="14" name="Freeform 14"/>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A98021"/>
            </a:solidFill>
          </p:spPr>
        </p:sp>
        <p:sp>
          <p:nvSpPr>
            <p:cNvPr id="15" name="TextBox 15"/>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5</a:t>
              </a:r>
            </a:p>
          </p:txBody>
        </p:sp>
      </p:grpSp>
      <p:grpSp>
        <p:nvGrpSpPr>
          <p:cNvPr id="16" name="Group 16"/>
          <p:cNvGrpSpPr/>
          <p:nvPr/>
        </p:nvGrpSpPr>
        <p:grpSpPr>
          <a:xfrm>
            <a:off x="4772730" y="5597664"/>
            <a:ext cx="2411016" cy="2322847"/>
            <a:chOff x="0" y="0"/>
            <a:chExt cx="635000" cy="611779"/>
          </a:xfrm>
        </p:grpSpPr>
        <p:sp>
          <p:nvSpPr>
            <p:cNvPr id="17" name="Freeform 17"/>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FBD276"/>
            </a:solidFill>
          </p:spPr>
        </p:sp>
        <p:sp>
          <p:nvSpPr>
            <p:cNvPr id="18" name="TextBox 18"/>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2</a:t>
              </a:r>
            </a:p>
          </p:txBody>
        </p:sp>
      </p:grpSp>
      <p:grpSp>
        <p:nvGrpSpPr>
          <p:cNvPr id="19" name="Group 19"/>
          <p:cNvGrpSpPr/>
          <p:nvPr/>
        </p:nvGrpSpPr>
        <p:grpSpPr>
          <a:xfrm>
            <a:off x="11118275" y="5597664"/>
            <a:ext cx="2411016" cy="2322847"/>
            <a:chOff x="0" y="0"/>
            <a:chExt cx="635000" cy="611779"/>
          </a:xfrm>
        </p:grpSpPr>
        <p:sp>
          <p:nvSpPr>
            <p:cNvPr id="20" name="Freeform 20"/>
            <p:cNvSpPr/>
            <p:nvPr/>
          </p:nvSpPr>
          <p:spPr>
            <a:xfrm>
              <a:off x="0" y="7706"/>
              <a:ext cx="635000" cy="596367"/>
            </a:xfrm>
            <a:custGeom>
              <a:avLst/>
              <a:gdLst/>
              <a:ahLst/>
              <a:cxnLst/>
              <a:rect l="l" t="t" r="r" b="b"/>
              <a:pathLst>
                <a:path w="635000" h="596367">
                  <a:moveTo>
                    <a:pt x="142683" y="20265"/>
                  </a:moveTo>
                  <a:lnTo>
                    <a:pt x="174817" y="15123"/>
                  </a:lnTo>
                  <a:cubicBezTo>
                    <a:pt x="269338" y="0"/>
                    <a:pt x="365662" y="0"/>
                    <a:pt x="460183" y="15123"/>
                  </a:cubicBezTo>
                  <a:lnTo>
                    <a:pt x="492317" y="20265"/>
                  </a:lnTo>
                  <a:cubicBezTo>
                    <a:pt x="574524" y="33418"/>
                    <a:pt x="635000" y="104339"/>
                    <a:pt x="635000" y="187592"/>
                  </a:cubicBezTo>
                  <a:lnTo>
                    <a:pt x="635000" y="408775"/>
                  </a:lnTo>
                  <a:cubicBezTo>
                    <a:pt x="635000" y="492028"/>
                    <a:pt x="574524" y="562949"/>
                    <a:pt x="492317" y="576102"/>
                  </a:cubicBezTo>
                  <a:lnTo>
                    <a:pt x="460183" y="581243"/>
                  </a:lnTo>
                  <a:cubicBezTo>
                    <a:pt x="365662" y="596367"/>
                    <a:pt x="269338" y="596367"/>
                    <a:pt x="174817" y="581243"/>
                  </a:cubicBezTo>
                  <a:lnTo>
                    <a:pt x="142683" y="576102"/>
                  </a:lnTo>
                  <a:cubicBezTo>
                    <a:pt x="60476" y="562949"/>
                    <a:pt x="0" y="492028"/>
                    <a:pt x="0" y="408775"/>
                  </a:cubicBezTo>
                  <a:lnTo>
                    <a:pt x="0" y="187592"/>
                  </a:lnTo>
                  <a:cubicBezTo>
                    <a:pt x="0" y="104339"/>
                    <a:pt x="60476" y="33418"/>
                    <a:pt x="142683" y="20265"/>
                  </a:cubicBezTo>
                  <a:close/>
                </a:path>
              </a:pathLst>
            </a:custGeom>
            <a:solidFill>
              <a:srgbClr val="E2B552"/>
            </a:solidFill>
          </p:spPr>
        </p:sp>
        <p:sp>
          <p:nvSpPr>
            <p:cNvPr id="21" name="TextBox 21"/>
            <p:cNvSpPr txBox="1"/>
            <p:nvPr/>
          </p:nvSpPr>
          <p:spPr>
            <a:xfrm>
              <a:off x="0" y="-50800"/>
              <a:ext cx="635000" cy="637179"/>
            </a:xfrm>
            <a:prstGeom prst="rect">
              <a:avLst/>
            </a:prstGeom>
          </p:spPr>
          <p:txBody>
            <a:bodyPr lIns="50800" tIns="50800" rIns="50800" bIns="50800" rtlCol="0" anchor="ctr"/>
            <a:lstStyle/>
            <a:p>
              <a:pPr algn="ctr">
                <a:lnSpc>
                  <a:spcPts val="5599"/>
                </a:lnSpc>
              </a:pPr>
              <a:r>
                <a:rPr lang="en-US" sz="3999" b="1" spc="119">
                  <a:solidFill>
                    <a:srgbClr val="FFFFFF"/>
                  </a:solidFill>
                  <a:latin typeface="Aileron Ultra-Bold"/>
                  <a:ea typeface="Aileron Ultra-Bold"/>
                  <a:cs typeface="Aileron Ultra-Bold"/>
                  <a:sym typeface="Aileron Ultra-Bold"/>
                </a:rPr>
                <a:t>4</a:t>
              </a:r>
            </a:p>
          </p:txBody>
        </p:sp>
      </p:grpSp>
      <p:sp>
        <p:nvSpPr>
          <p:cNvPr id="22" name="TextBox 22"/>
          <p:cNvSpPr txBox="1"/>
          <p:nvPr/>
        </p:nvSpPr>
        <p:spPr>
          <a:xfrm>
            <a:off x="14479847" y="7406983"/>
            <a:ext cx="2009987" cy="1360246"/>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Predict Nutrients for new Data</a:t>
            </a:r>
          </a:p>
        </p:txBody>
      </p:sp>
      <p:sp>
        <p:nvSpPr>
          <p:cNvPr id="23" name="TextBox 23"/>
          <p:cNvSpPr txBox="1"/>
          <p:nvPr/>
        </p:nvSpPr>
        <p:spPr>
          <a:xfrm>
            <a:off x="4980469" y="3646430"/>
            <a:ext cx="2009987" cy="1360246"/>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Train and Evaluate Model</a:t>
            </a:r>
          </a:p>
        </p:txBody>
      </p:sp>
      <p:sp>
        <p:nvSpPr>
          <p:cNvPr id="24" name="TextBox 24"/>
          <p:cNvSpPr txBox="1"/>
          <p:nvPr/>
        </p:nvSpPr>
        <p:spPr>
          <a:xfrm>
            <a:off x="11335050" y="3646430"/>
            <a:ext cx="2009987" cy="1360246"/>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Analyze and Visualize Data</a:t>
            </a:r>
          </a:p>
        </p:txBody>
      </p:sp>
      <p:sp>
        <p:nvSpPr>
          <p:cNvPr id="25" name="TextBox 25"/>
          <p:cNvSpPr txBox="1"/>
          <p:nvPr/>
        </p:nvSpPr>
        <p:spPr>
          <a:xfrm>
            <a:off x="2310384" y="942975"/>
            <a:ext cx="13709162" cy="1333353"/>
          </a:xfrm>
          <a:prstGeom prst="rect">
            <a:avLst/>
          </a:prstGeom>
        </p:spPr>
        <p:txBody>
          <a:bodyPr lIns="0" tIns="0" rIns="0" bIns="0" rtlCol="0" anchor="t">
            <a:spAutoFit/>
          </a:bodyPr>
          <a:lstStyle/>
          <a:p>
            <a:pPr marL="0" lvl="0" indent="0" algn="ctr">
              <a:lnSpc>
                <a:spcPts val="10731"/>
              </a:lnSpc>
            </a:pPr>
            <a:r>
              <a:rPr lang="en-US" sz="8192" b="1" spc="245">
                <a:solidFill>
                  <a:srgbClr val="191919"/>
                </a:solidFill>
                <a:latin typeface="Open Sans 2 Bold"/>
                <a:ea typeface="Open Sans 2 Bold"/>
                <a:cs typeface="Open Sans 2 Bold"/>
                <a:sym typeface="Open Sans 2 Bold"/>
              </a:rPr>
              <a:t>IMPLEMENTATION STEPS</a:t>
            </a:r>
          </a:p>
        </p:txBody>
      </p:sp>
      <p:sp>
        <p:nvSpPr>
          <p:cNvPr id="26" name="TextBox 26"/>
          <p:cNvSpPr txBox="1"/>
          <p:nvPr/>
        </p:nvSpPr>
        <p:spPr>
          <a:xfrm>
            <a:off x="1630837" y="7357541"/>
            <a:ext cx="2009987" cy="1360246"/>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Load and Prepare Data </a:t>
            </a:r>
          </a:p>
        </p:txBody>
      </p:sp>
      <p:sp>
        <p:nvSpPr>
          <p:cNvPr id="27" name="TextBox 27"/>
          <p:cNvSpPr txBox="1"/>
          <p:nvPr/>
        </p:nvSpPr>
        <p:spPr>
          <a:xfrm>
            <a:off x="7943197" y="7863361"/>
            <a:ext cx="2009987" cy="903867"/>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Save Models &amp; Scalers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984426" y="1292072"/>
            <a:ext cx="2475616" cy="7966228"/>
          </a:xfrm>
          <a:custGeom>
            <a:avLst/>
            <a:gdLst/>
            <a:ahLst/>
            <a:cxnLst/>
            <a:rect l="l" t="t" r="r" b="b"/>
            <a:pathLst>
              <a:path w="2475616" h="7966228">
                <a:moveTo>
                  <a:pt x="0" y="0"/>
                </a:moveTo>
                <a:lnTo>
                  <a:pt x="2475616" y="0"/>
                </a:lnTo>
                <a:lnTo>
                  <a:pt x="2475616" y="7966228"/>
                </a:lnTo>
                <a:lnTo>
                  <a:pt x="0" y="7966228"/>
                </a:lnTo>
                <a:lnTo>
                  <a:pt x="0" y="0"/>
                </a:lnTo>
                <a:close/>
              </a:path>
            </a:pathLst>
          </a:custGeom>
          <a:blipFill>
            <a:blip r:embed="rId4"/>
            <a:stretch>
              <a:fillRect/>
            </a:stretch>
          </a:blipFill>
        </p:spPr>
      </p:sp>
      <p:sp>
        <p:nvSpPr>
          <p:cNvPr id="14" name="Freeform 14"/>
          <p:cNvSpPr/>
          <p:nvPr/>
        </p:nvSpPr>
        <p:spPr>
          <a:xfrm>
            <a:off x="4711383" y="2276504"/>
            <a:ext cx="13219969" cy="6981796"/>
          </a:xfrm>
          <a:custGeom>
            <a:avLst/>
            <a:gdLst/>
            <a:ahLst/>
            <a:cxnLst/>
            <a:rect l="l" t="t" r="r" b="b"/>
            <a:pathLst>
              <a:path w="13219969" h="6981796">
                <a:moveTo>
                  <a:pt x="0" y="0"/>
                </a:moveTo>
                <a:lnTo>
                  <a:pt x="13219969" y="0"/>
                </a:lnTo>
                <a:lnTo>
                  <a:pt x="13219969" y="6981796"/>
                </a:lnTo>
                <a:lnTo>
                  <a:pt x="0" y="6981796"/>
                </a:lnTo>
                <a:lnTo>
                  <a:pt x="0" y="0"/>
                </a:lnTo>
                <a:close/>
              </a:path>
            </a:pathLst>
          </a:custGeom>
          <a:blipFill>
            <a:blip r:embed="rId5"/>
            <a:stretch>
              <a:fillRect/>
            </a:stretch>
          </a:blipFill>
        </p:spPr>
      </p:sp>
      <p:sp>
        <p:nvSpPr>
          <p:cNvPr id="15" name="TextBox 15"/>
          <p:cNvSpPr txBox="1"/>
          <p:nvPr/>
        </p:nvSpPr>
        <p:spPr>
          <a:xfrm>
            <a:off x="4875411" y="427576"/>
            <a:ext cx="8537178" cy="1078422"/>
          </a:xfrm>
          <a:prstGeom prst="rect">
            <a:avLst/>
          </a:prstGeom>
        </p:spPr>
        <p:txBody>
          <a:bodyPr lIns="0" tIns="0" rIns="0" bIns="0" rtlCol="0" anchor="t">
            <a:spAutoFit/>
          </a:bodyPr>
          <a:lstStyle/>
          <a:p>
            <a:pPr algn="ctr">
              <a:lnSpc>
                <a:spcPts val="8809"/>
              </a:lnSpc>
            </a:pPr>
            <a:r>
              <a:rPr lang="en-US" sz="6292" b="1">
                <a:solidFill>
                  <a:srgbClr val="000000"/>
                </a:solidFill>
                <a:latin typeface="Century Gothic Paneuropean Bold"/>
                <a:ea typeface="Century Gothic Paneuropean Bold"/>
                <a:cs typeface="Century Gothic Paneuropean Bold"/>
                <a:sym typeface="Century Gothic Paneuropean Bold"/>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75411" y="1543806"/>
            <a:ext cx="8537178"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CONCLUSION</a:t>
            </a:r>
          </a:p>
        </p:txBody>
      </p:sp>
      <p:sp>
        <p:nvSpPr>
          <p:cNvPr id="3" name="TextBox 3"/>
          <p:cNvSpPr txBox="1"/>
          <p:nvPr/>
        </p:nvSpPr>
        <p:spPr>
          <a:xfrm>
            <a:off x="3401932" y="3574858"/>
            <a:ext cx="12235773" cy="3859136"/>
          </a:xfrm>
          <a:prstGeom prst="rect">
            <a:avLst/>
          </a:prstGeom>
        </p:spPr>
        <p:txBody>
          <a:bodyPr lIns="0" tIns="0" rIns="0" bIns="0" rtlCol="0" anchor="t">
            <a:spAutoFit/>
          </a:bodyPr>
          <a:lstStyle/>
          <a:p>
            <a:pPr algn="ctr">
              <a:lnSpc>
                <a:spcPts val="5166"/>
              </a:lnSpc>
            </a:pPr>
            <a:r>
              <a:rPr lang="en-US" sz="3690">
                <a:solidFill>
                  <a:srgbClr val="000000"/>
                </a:solidFill>
                <a:latin typeface="Century Gothic Paneuropean"/>
                <a:ea typeface="Century Gothic Paneuropean"/>
                <a:cs typeface="Century Gothic Paneuropean"/>
                <a:sym typeface="Century Gothic Paneuropean"/>
              </a:rPr>
              <a:t>Digital farming projects aim to enhance soil health assessment and crop management using advanced algorithms and sensor data. By leveraging technology, these solutions help improve yields, sustainability, and productivity, contributing to smarter and more efficient agriculture.</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7359668" y="1520357"/>
            <a:ext cx="3568664" cy="752477"/>
          </a:xfrm>
          <a:prstGeom prst="rect">
            <a:avLst/>
          </a:prstGeom>
        </p:spPr>
        <p:txBody>
          <a:bodyPr lIns="0" tIns="0" rIns="0" bIns="0" rtlCol="0" anchor="t">
            <a:spAutoFit/>
          </a:bodyPr>
          <a:lstStyle/>
          <a:p>
            <a:pPr algn="ctr">
              <a:lnSpc>
                <a:spcPts val="6299"/>
              </a:lnSpc>
              <a:spcBef>
                <a:spcPct val="0"/>
              </a:spcBef>
            </a:pPr>
            <a:r>
              <a:rPr lang="en-US" sz="4400" b="1" dirty="0" err="1">
                <a:solidFill>
                  <a:srgbClr val="000000"/>
                </a:solidFill>
                <a:latin typeface="Open Sans 1 Bold"/>
                <a:ea typeface="Open Sans 1 Bold"/>
                <a:cs typeface="Open Sans 1 Bold"/>
                <a:sym typeface="Open Sans 1 Bold"/>
              </a:rPr>
              <a:t>Refernces</a:t>
            </a:r>
            <a:endParaRPr lang="en-US" sz="4400" b="1" dirty="0">
              <a:solidFill>
                <a:srgbClr val="000000"/>
              </a:solidFill>
              <a:latin typeface="Open Sans 1 Bold"/>
              <a:ea typeface="Open Sans 1 Bold"/>
              <a:cs typeface="Open Sans 1 Bold"/>
              <a:sym typeface="Open Sans 1 Bold"/>
            </a:endParaRPr>
          </a:p>
        </p:txBody>
      </p:sp>
      <p:sp>
        <p:nvSpPr>
          <p:cNvPr id="14" name="TextBox 14"/>
          <p:cNvSpPr txBox="1"/>
          <p:nvPr/>
        </p:nvSpPr>
        <p:spPr>
          <a:xfrm>
            <a:off x="1909253" y="2362080"/>
            <a:ext cx="3894888" cy="610343"/>
          </a:xfrm>
          <a:prstGeom prst="rect">
            <a:avLst/>
          </a:prstGeom>
        </p:spPr>
        <p:txBody>
          <a:bodyPr lIns="0" tIns="0" rIns="0" bIns="0" rtlCol="0" anchor="t">
            <a:spAutoFit/>
          </a:bodyPr>
          <a:lstStyle/>
          <a:p>
            <a:pPr algn="ctr">
              <a:lnSpc>
                <a:spcPts val="5023"/>
              </a:lnSpc>
              <a:spcBef>
                <a:spcPct val="0"/>
              </a:spcBef>
            </a:pPr>
            <a:r>
              <a:rPr lang="en-US" sz="3588" b="1" dirty="0" err="1">
                <a:solidFill>
                  <a:srgbClr val="000000"/>
                </a:solidFill>
                <a:latin typeface="Open Sans 1 Bold"/>
                <a:ea typeface="Open Sans 1 Bold"/>
                <a:cs typeface="Open Sans 1 Bold"/>
                <a:sym typeface="Open Sans 1 Bold"/>
              </a:rPr>
              <a:t>Github</a:t>
            </a:r>
            <a:r>
              <a:rPr lang="en-US" sz="3588" b="1" dirty="0">
                <a:solidFill>
                  <a:srgbClr val="000000"/>
                </a:solidFill>
                <a:latin typeface="Open Sans 1 Bold"/>
                <a:ea typeface="Open Sans 1 Bold"/>
                <a:cs typeface="Open Sans 1 Bold"/>
                <a:sym typeface="Open Sans 1 Bold"/>
              </a:rPr>
              <a:t> Link:</a:t>
            </a:r>
          </a:p>
        </p:txBody>
      </p:sp>
      <p:sp>
        <p:nvSpPr>
          <p:cNvPr id="15" name="TextBox 15"/>
          <p:cNvSpPr txBox="1"/>
          <p:nvPr/>
        </p:nvSpPr>
        <p:spPr>
          <a:xfrm>
            <a:off x="2422470" y="4929833"/>
            <a:ext cx="2868454" cy="613411"/>
          </a:xfrm>
          <a:prstGeom prst="rect">
            <a:avLst/>
          </a:prstGeom>
        </p:spPr>
        <p:txBody>
          <a:bodyPr lIns="0" tIns="0" rIns="0" bIns="0" rtlCol="0" anchor="t">
            <a:spAutoFit/>
          </a:bodyPr>
          <a:lstStyle/>
          <a:p>
            <a:pPr algn="ctr">
              <a:lnSpc>
                <a:spcPts val="5039"/>
              </a:lnSpc>
              <a:spcBef>
                <a:spcPct val="0"/>
              </a:spcBef>
            </a:pPr>
            <a:r>
              <a:rPr lang="en-US" sz="3599" b="1" dirty="0">
                <a:solidFill>
                  <a:srgbClr val="000000"/>
                </a:solidFill>
                <a:latin typeface="Open Sans 1 Bold"/>
                <a:ea typeface="Open Sans 1 Bold"/>
                <a:cs typeface="Open Sans 1 Bold"/>
                <a:sym typeface="Open Sans 1 Bold"/>
              </a:rPr>
              <a:t>Demo Video:</a:t>
            </a:r>
          </a:p>
        </p:txBody>
      </p:sp>
      <p:sp>
        <p:nvSpPr>
          <p:cNvPr id="16" name="TextBox 16"/>
          <p:cNvSpPr txBox="1"/>
          <p:nvPr/>
        </p:nvSpPr>
        <p:spPr>
          <a:xfrm>
            <a:off x="2438400" y="3296819"/>
            <a:ext cx="10908388" cy="708977"/>
          </a:xfrm>
          <a:prstGeom prst="rect">
            <a:avLst/>
          </a:prstGeom>
        </p:spPr>
        <p:txBody>
          <a:bodyPr lIns="0" tIns="0" rIns="0" bIns="0" rtlCol="0" anchor="t">
            <a:spAutoFit/>
          </a:bodyPr>
          <a:lstStyle/>
          <a:p>
            <a:pPr algn="l">
              <a:lnSpc>
                <a:spcPts val="6439"/>
              </a:lnSpc>
            </a:pPr>
            <a:r>
              <a:rPr lang="en-US" sz="3200" u="sng" dirty="0">
                <a:solidFill>
                  <a:srgbClr val="000000"/>
                </a:solidFill>
                <a:latin typeface="Arimo"/>
                <a:ea typeface="Arimo"/>
                <a:cs typeface="Arimo"/>
                <a:sym typeface="Arimo"/>
                <a:hlinkClick r:id="rId4" tooltip="https://github.com/kunj24/HACK-MASTER"/>
              </a:rPr>
              <a:t>https://github.com/kunj24/HACK-MASTER</a:t>
            </a:r>
          </a:p>
        </p:txBody>
      </p:sp>
      <p:sp>
        <p:nvSpPr>
          <p:cNvPr id="17" name="TextBox 17"/>
          <p:cNvSpPr txBox="1"/>
          <p:nvPr/>
        </p:nvSpPr>
        <p:spPr>
          <a:xfrm>
            <a:off x="1794346" y="5860712"/>
            <a:ext cx="15442469" cy="464821"/>
          </a:xfrm>
          <a:prstGeom prst="rect">
            <a:avLst/>
          </a:prstGeom>
        </p:spPr>
        <p:txBody>
          <a:bodyPr lIns="0" tIns="0" rIns="0" bIns="0" rtlCol="0" anchor="t">
            <a:spAutoFit/>
          </a:bodyPr>
          <a:lstStyle/>
          <a:p>
            <a:pPr algn="ctr">
              <a:lnSpc>
                <a:spcPts val="3779"/>
              </a:lnSpc>
              <a:spcBef>
                <a:spcPct val="0"/>
              </a:spcBef>
            </a:pPr>
            <a:r>
              <a:rPr lang="en-US" sz="2699" u="sng" dirty="0">
                <a:solidFill>
                  <a:srgbClr val="000000"/>
                </a:solidFill>
                <a:latin typeface="Open Sans 1"/>
                <a:ea typeface="Open Sans 1"/>
                <a:cs typeface="Open Sans 1"/>
                <a:sym typeface="Open Sans 1"/>
                <a:hlinkClick r:id="rId5" tooltip="https://drive.google.com/file/d/1E7Tjg68Hn3CzRC65Me2ROUkHVEnqNe2h/view?usp=drivesdk"/>
              </a:rPr>
              <a:t>https://drive.google.com/file/d/1E7Tjg68Hn3CzRC65Me2ROUkHVEnqNe2h/view?usp=drivesdk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04219" y="3924953"/>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162</Words>
  <Application>Microsoft Office PowerPoint</Application>
  <PresentationFormat>Custom</PresentationFormat>
  <Paragraphs>33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Century Gothic Paneuropean</vt:lpstr>
      <vt:lpstr>Arimo</vt:lpstr>
      <vt:lpstr>Aileron Ultra-Bold</vt:lpstr>
      <vt:lpstr>Open Sans 1</vt:lpstr>
      <vt:lpstr>Open Sans 2 Bold</vt:lpstr>
      <vt:lpstr>Arial</vt:lpstr>
      <vt:lpstr>Aileron</vt:lpstr>
      <vt:lpstr>Century Gothic Paneuropean Bold</vt:lpstr>
      <vt:lpstr>Calibri</vt:lpstr>
      <vt:lpstr>Open Sans 1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Yellow Modern Minimalist Elegant Presentation</dc:title>
  <dc:creator>Raxeet Nakum</dc:creator>
  <cp:lastModifiedBy>Raxeet Nakum</cp:lastModifiedBy>
  <cp:revision>3</cp:revision>
  <dcterms:created xsi:type="dcterms:W3CDTF">2006-08-16T00:00:00Z</dcterms:created>
  <dcterms:modified xsi:type="dcterms:W3CDTF">2025-03-31T06:08:40Z</dcterms:modified>
  <dc:identifier>DAGjRPg5PIw</dc:identifier>
</cp:coreProperties>
</file>