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71" r:id="rId12"/>
    <p:sldId id="274" r:id="rId13"/>
    <p:sldId id="268" r:id="rId14"/>
    <p:sldId id="267" r:id="rId15"/>
    <p:sldId id="270" r:id="rId16"/>
    <p:sldId id="265" r:id="rId17"/>
    <p:sldId id="266" r:id="rId18"/>
    <p:sldId id="272" r:id="rId19"/>
    <p:sldId id="275" r:id="rId20"/>
  </p:sldIdLst>
  <p:sldSz cx="9144000" cy="5143500" type="screen16x9"/>
  <p:notesSz cx="6858000" cy="9144000"/>
  <p:embeddedFontLst>
    <p:embeddedFont>
      <p:font typeface="Albert Sans" pitchFamily="2" charset="77"/>
      <p:regular r:id="rId22"/>
      <p:bold r:id="rId23"/>
      <p:italic r:id="rId24"/>
      <p:boldItalic r:id="rId25"/>
    </p:embeddedFont>
    <p:embeddedFont>
      <p:font typeface="Bebas Neue" panose="020B0606020202050201" pitchFamily="34" charset="77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Nunito Light" panose="020F0302020204030204" pitchFamily="34" charset="0"/>
      <p:regular r:id="rId31"/>
      <p:italic r:id="rId32"/>
    </p:embeddedFont>
    <p:embeddedFont>
      <p:font typeface="Urbanist" panose="020B0A04040200000203" pitchFamily="34" charset="77"/>
      <p:regular r:id="rId33"/>
      <p:bold r:id="rId34"/>
      <p:italic r:id="rId35"/>
      <p:boldItalic r:id="rId36"/>
    </p:embeddedFont>
    <p:embeddedFont>
      <p:font typeface="Urbanist Light" panose="020B0A04040200000203" pitchFamily="34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280933-3CCA-41F0-802C-E53C225F17B6}">
  <a:tblStyle styleId="{2B280933-3CCA-41F0-802C-E53C225F17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7585DB-5A20-4BCE-B37F-1B70A36650F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>
      <p:cViewPr varScale="1">
        <p:scale>
          <a:sx n="138" d="100"/>
          <a:sy n="138" d="100"/>
        </p:scale>
        <p:origin x="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375f8474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375f8474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613418beb_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9613418beb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613418beb_1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1" name="Google Shape;361;g29613418beb_1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613418beb_1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9613418beb_1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522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613418beb_1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29613418beb_1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613418beb_1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3" name="Google Shape;333;g29613418beb_1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613418beb_1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29613418beb_1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613418beb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g29613418be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613418beb_1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9613418beb_1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613418beb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g29613418beb_1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6cc976f8d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6cc976f8d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613418b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613418b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82a6307e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82a6307e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613418be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613418be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613418beb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29613418beb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613418beb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29613418beb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213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613418beb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9613418beb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613418beb_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29613418beb_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4572000" y="4875312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6;p2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28650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7174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71740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2114125" y="828200"/>
            <a:ext cx="6316500" cy="15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713225" y="4160625"/>
            <a:ext cx="3877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-4950" y="50"/>
            <a:ext cx="9153900" cy="5143450"/>
            <a:chOff x="-4950" y="50"/>
            <a:chExt cx="9153900" cy="5143450"/>
          </a:xfrm>
        </p:grpSpPr>
        <p:cxnSp>
          <p:nvCxnSpPr>
            <p:cNvPr id="144" name="Google Shape;144;p11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1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1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" name="Google Shape;148;p11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11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151" name="Google Shape;151;p11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155" name="Google Shape;155;p11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" name="Google Shape;15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772125"/>
            <a:ext cx="4737900" cy="11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>
            <a:spLocks noGrp="1"/>
          </p:cNvSpPr>
          <p:nvPr>
            <p:ph type="subTitle" idx="1"/>
          </p:nvPr>
        </p:nvSpPr>
        <p:spPr>
          <a:xfrm>
            <a:off x="4014475" y="3409275"/>
            <a:ext cx="44163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3"/>
          <p:cNvGrpSpPr/>
          <p:nvPr/>
        </p:nvGrpSpPr>
        <p:grpSpPr>
          <a:xfrm>
            <a:off x="0" y="-6300"/>
            <a:ext cx="9150738" cy="5156100"/>
            <a:chOff x="0" y="-6300"/>
            <a:chExt cx="9150738" cy="5156100"/>
          </a:xfrm>
        </p:grpSpPr>
        <p:cxnSp>
          <p:nvCxnSpPr>
            <p:cNvPr id="163" name="Google Shape;163;p13"/>
            <p:cNvCxnSpPr/>
            <p:nvPr/>
          </p:nvCxnSpPr>
          <p:spPr>
            <a:xfrm rot="10800000">
              <a:off x="8794338" y="2570525"/>
              <a:ext cx="35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3"/>
            <p:cNvCxnSpPr/>
            <p:nvPr/>
          </p:nvCxnSpPr>
          <p:spPr>
            <a:xfrm>
              <a:off x="0" y="2571750"/>
              <a:ext cx="35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3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3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3"/>
            <p:cNvSpPr/>
            <p:nvPr/>
          </p:nvSpPr>
          <p:spPr>
            <a:xfrm>
              <a:off x="254700" y="2468675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8685475" y="2468675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4"/>
          <p:cNvGrpSpPr/>
          <p:nvPr/>
        </p:nvGrpSpPr>
        <p:grpSpPr>
          <a:xfrm>
            <a:off x="-4950" y="197300"/>
            <a:ext cx="9153900" cy="4746450"/>
            <a:chOff x="-4950" y="197300"/>
            <a:chExt cx="9153900" cy="4746450"/>
          </a:xfrm>
        </p:grpSpPr>
        <p:cxnSp>
          <p:nvCxnSpPr>
            <p:cNvPr id="172" name="Google Shape;172;p14"/>
            <p:cNvCxnSpPr>
              <a:stCxn id="173" idx="4"/>
              <a:endCxn id="174" idx="0"/>
            </p:cNvCxnSpPr>
            <p:nvPr/>
          </p:nvCxnSpPr>
          <p:spPr>
            <a:xfrm>
              <a:off x="356675" y="337400"/>
              <a:ext cx="0" cy="446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14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14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14"/>
            <p:cNvCxnSpPr>
              <a:stCxn id="178" idx="4"/>
              <a:endCxn id="179" idx="0"/>
            </p:cNvCxnSpPr>
            <p:nvPr/>
          </p:nvCxnSpPr>
          <p:spPr>
            <a:xfrm>
              <a:off x="8787325" y="337400"/>
              <a:ext cx="0" cy="446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Google Shape;173;p14"/>
            <p:cNvSpPr/>
            <p:nvPr/>
          </p:nvSpPr>
          <p:spPr>
            <a:xfrm>
              <a:off x="28662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28662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1727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8717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14"/>
            <p:cNvCxnSpPr/>
            <p:nvPr/>
          </p:nvCxnSpPr>
          <p:spPr>
            <a:xfrm>
              <a:off x="0" y="2571750"/>
              <a:ext cx="35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4"/>
            <p:cNvCxnSpPr/>
            <p:nvPr/>
          </p:nvCxnSpPr>
          <p:spPr>
            <a:xfrm>
              <a:off x="8787325" y="2571750"/>
              <a:ext cx="35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5"/>
          <p:cNvGrpSpPr/>
          <p:nvPr/>
        </p:nvGrpSpPr>
        <p:grpSpPr>
          <a:xfrm>
            <a:off x="356675" y="-17925"/>
            <a:ext cx="8430650" cy="5175600"/>
            <a:chOff x="356675" y="-17925"/>
            <a:chExt cx="8430650" cy="5175600"/>
          </a:xfrm>
        </p:grpSpPr>
        <p:cxnSp>
          <p:nvCxnSpPr>
            <p:cNvPr id="185" name="Google Shape;185;p15"/>
            <p:cNvCxnSpPr/>
            <p:nvPr/>
          </p:nvCxnSpPr>
          <p:spPr>
            <a:xfrm>
              <a:off x="356675" y="-17925"/>
              <a:ext cx="0" cy="517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5"/>
            <p:cNvCxnSpPr/>
            <p:nvPr/>
          </p:nvCxnSpPr>
          <p:spPr>
            <a:xfrm>
              <a:off x="356675" y="267350"/>
              <a:ext cx="843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5"/>
            <p:cNvCxnSpPr/>
            <p:nvPr/>
          </p:nvCxnSpPr>
          <p:spPr>
            <a:xfrm>
              <a:off x="356675" y="4873700"/>
              <a:ext cx="843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5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5"/>
            <p:cNvCxnSpPr/>
            <p:nvPr/>
          </p:nvCxnSpPr>
          <p:spPr>
            <a:xfrm rot="10800000">
              <a:off x="4572000" y="4868875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15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15"/>
            <p:cNvCxnSpPr/>
            <p:nvPr/>
          </p:nvCxnSpPr>
          <p:spPr>
            <a:xfrm>
              <a:off x="8787325" y="-17925"/>
              <a:ext cx="0" cy="517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6"/>
          <p:cNvGrpSpPr/>
          <p:nvPr/>
        </p:nvGrpSpPr>
        <p:grpSpPr>
          <a:xfrm>
            <a:off x="0" y="165500"/>
            <a:ext cx="9150738" cy="4810050"/>
            <a:chOff x="0" y="165500"/>
            <a:chExt cx="9150738" cy="4810050"/>
          </a:xfrm>
        </p:grpSpPr>
        <p:cxnSp>
          <p:nvCxnSpPr>
            <p:cNvPr id="196" name="Google Shape;196;p16"/>
            <p:cNvCxnSpPr>
              <a:stCxn id="197" idx="3"/>
              <a:endCxn id="198" idx="1"/>
            </p:cNvCxnSpPr>
            <p:nvPr/>
          </p:nvCxnSpPr>
          <p:spPr>
            <a:xfrm>
              <a:off x="458525" y="267350"/>
              <a:ext cx="822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6"/>
            <p:cNvCxnSpPr>
              <a:stCxn id="200" idx="3"/>
              <a:endCxn id="201" idx="1"/>
            </p:cNvCxnSpPr>
            <p:nvPr/>
          </p:nvCxnSpPr>
          <p:spPr>
            <a:xfrm>
              <a:off x="458525" y="4873700"/>
              <a:ext cx="822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" name="Google Shape;198;p16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16"/>
            <p:cNvCxnSpPr/>
            <p:nvPr/>
          </p:nvCxnSpPr>
          <p:spPr>
            <a:xfrm>
              <a:off x="0" y="2571750"/>
              <a:ext cx="352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6"/>
            <p:cNvCxnSpPr/>
            <p:nvPr/>
          </p:nvCxnSpPr>
          <p:spPr>
            <a:xfrm rot="10800000">
              <a:off x="8793738" y="2570525"/>
              <a:ext cx="357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4" name="Google Shape;204;p16"/>
            <p:cNvSpPr/>
            <p:nvPr/>
          </p:nvSpPr>
          <p:spPr>
            <a:xfrm>
              <a:off x="286625" y="2500475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8717275" y="2500475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9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7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209" name="Google Shape;209;p17"/>
            <p:cNvCxnSpPr/>
            <p:nvPr/>
          </p:nvCxnSpPr>
          <p:spPr>
            <a:xfrm rot="10800000">
              <a:off x="4572000" y="4875312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7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7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17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7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7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7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17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17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221" name="Google Shape;221;p17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17"/>
            <p:cNvSpPr/>
            <p:nvPr/>
          </p:nvSpPr>
          <p:spPr>
            <a:xfrm>
              <a:off x="28650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7174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871740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8"/>
          <p:cNvGrpSpPr/>
          <p:nvPr/>
        </p:nvGrpSpPr>
        <p:grpSpPr>
          <a:xfrm>
            <a:off x="-4950" y="-6300"/>
            <a:ext cx="9155688" cy="5156100"/>
            <a:chOff x="-4950" y="-6300"/>
            <a:chExt cx="9155688" cy="5156100"/>
          </a:xfrm>
        </p:grpSpPr>
        <p:cxnSp>
          <p:nvCxnSpPr>
            <p:cNvPr id="230" name="Google Shape;230;p18"/>
            <p:cNvCxnSpPr/>
            <p:nvPr/>
          </p:nvCxnSpPr>
          <p:spPr>
            <a:xfrm rot="10800000">
              <a:off x="4572000" y="4875312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18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8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8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8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8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Google Shape;236;p18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86500" y="480365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8717400" y="19730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8717400" y="480365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18"/>
            <p:cNvCxnSpPr/>
            <p:nvPr/>
          </p:nvCxnSpPr>
          <p:spPr>
            <a:xfrm>
              <a:off x="0" y="2571750"/>
              <a:ext cx="352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8"/>
            <p:cNvCxnSpPr/>
            <p:nvPr/>
          </p:nvCxnSpPr>
          <p:spPr>
            <a:xfrm rot="10800000">
              <a:off x="8793738" y="2570525"/>
              <a:ext cx="357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4" name="Google Shape;244;p18"/>
            <p:cNvSpPr/>
            <p:nvPr/>
          </p:nvSpPr>
          <p:spPr>
            <a:xfrm>
              <a:off x="286625" y="25004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8717275" y="25004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3"/>
          <p:cNvCxnSpPr/>
          <p:nvPr/>
        </p:nvCxnSpPr>
        <p:spPr>
          <a:xfrm>
            <a:off x="356675" y="-17925"/>
            <a:ext cx="0" cy="51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/>
          <p:cNvCxnSpPr/>
          <p:nvPr/>
        </p:nvCxnSpPr>
        <p:spPr>
          <a:xfrm>
            <a:off x="356675" y="267350"/>
            <a:ext cx="84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/>
          <p:cNvCxnSpPr/>
          <p:nvPr/>
        </p:nvCxnSpPr>
        <p:spPr>
          <a:xfrm>
            <a:off x="356675" y="4873700"/>
            <a:ext cx="84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3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3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3"/>
          <p:cNvSpPr/>
          <p:nvPr/>
        </p:nvSpPr>
        <p:spPr>
          <a:xfrm>
            <a:off x="4470150" y="165500"/>
            <a:ext cx="203700" cy="203700"/>
          </a:xfrm>
          <a:prstGeom prst="star4">
            <a:avLst>
              <a:gd name="adj" fmla="val 2164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4470150" y="4771850"/>
            <a:ext cx="203700" cy="203700"/>
          </a:xfrm>
          <a:prstGeom prst="star4">
            <a:avLst>
              <a:gd name="adj" fmla="val 2164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3"/>
          <p:cNvCxnSpPr/>
          <p:nvPr/>
        </p:nvCxnSpPr>
        <p:spPr>
          <a:xfrm>
            <a:off x="8787325" y="-17925"/>
            <a:ext cx="0" cy="51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3"/>
          <p:cNvCxnSpPr/>
          <p:nvPr/>
        </p:nvCxnSpPr>
        <p:spPr>
          <a:xfrm rot="10800000">
            <a:off x="-6975" y="2571750"/>
            <a:ext cx="37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3"/>
          <p:cNvCxnSpPr/>
          <p:nvPr/>
        </p:nvCxnSpPr>
        <p:spPr>
          <a:xfrm rot="10800000">
            <a:off x="8787325" y="2571750"/>
            <a:ext cx="37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3"/>
          <p:cNvSpPr/>
          <p:nvPr/>
        </p:nvSpPr>
        <p:spPr>
          <a:xfrm>
            <a:off x="286625" y="2500475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717275" y="2500475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2380200" y="22969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3767938" y="1228575"/>
            <a:ext cx="14745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4"/>
          <p:cNvCxnSpPr>
            <a:stCxn id="47" idx="4"/>
            <a:endCxn id="48" idx="0"/>
          </p:cNvCxnSpPr>
          <p:nvPr/>
        </p:nvCxnSpPr>
        <p:spPr>
          <a:xfrm>
            <a:off x="356675" y="337400"/>
            <a:ext cx="0" cy="44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4"/>
          <p:cNvCxnSpPr/>
          <p:nvPr/>
        </p:nvCxnSpPr>
        <p:spPr>
          <a:xfrm>
            <a:off x="-4950" y="267350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4"/>
          <p:cNvCxnSpPr/>
          <p:nvPr/>
        </p:nvCxnSpPr>
        <p:spPr>
          <a:xfrm>
            <a:off x="-4950" y="4873700"/>
            <a:ext cx="91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4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4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4"/>
          <p:cNvCxnSpPr>
            <a:stCxn id="54" idx="4"/>
            <a:endCxn id="55" idx="0"/>
          </p:cNvCxnSpPr>
          <p:nvPr/>
        </p:nvCxnSpPr>
        <p:spPr>
          <a:xfrm>
            <a:off x="8787325" y="337400"/>
            <a:ext cx="0" cy="44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4"/>
          <p:cNvSpPr/>
          <p:nvPr/>
        </p:nvSpPr>
        <p:spPr>
          <a:xfrm>
            <a:off x="286625" y="197300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286625" y="4803650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717275" y="197300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717275" y="4803650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720000" y="1515650"/>
            <a:ext cx="7704000" cy="2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5"/>
          <p:cNvGrpSpPr/>
          <p:nvPr/>
        </p:nvGrpSpPr>
        <p:grpSpPr>
          <a:xfrm>
            <a:off x="-4950" y="50"/>
            <a:ext cx="9153900" cy="5143450"/>
            <a:chOff x="-4950" y="50"/>
            <a:chExt cx="9153900" cy="5143450"/>
          </a:xfrm>
        </p:grpSpPr>
        <p:cxnSp>
          <p:nvCxnSpPr>
            <p:cNvPr id="60" name="Google Shape;60;p5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5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5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5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64;p5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1"/>
          </p:nvPr>
        </p:nvSpPr>
        <p:spPr>
          <a:xfrm>
            <a:off x="5075535" y="2669674"/>
            <a:ext cx="2505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2"/>
          </p:nvPr>
        </p:nvSpPr>
        <p:spPr>
          <a:xfrm>
            <a:off x="1562875" y="2669674"/>
            <a:ext cx="2505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3"/>
          </p:nvPr>
        </p:nvSpPr>
        <p:spPr>
          <a:xfrm>
            <a:off x="1562875" y="1885170"/>
            <a:ext cx="2505600" cy="7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4"/>
          </p:nvPr>
        </p:nvSpPr>
        <p:spPr>
          <a:xfrm>
            <a:off x="5075535" y="1885170"/>
            <a:ext cx="2505600" cy="7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6"/>
          <p:cNvGrpSpPr/>
          <p:nvPr/>
        </p:nvGrpSpPr>
        <p:grpSpPr>
          <a:xfrm>
            <a:off x="-4950" y="165500"/>
            <a:ext cx="9153900" cy="4810050"/>
            <a:chOff x="-4950" y="165500"/>
            <a:chExt cx="9153900" cy="4810050"/>
          </a:xfrm>
        </p:grpSpPr>
        <p:cxnSp>
          <p:nvCxnSpPr>
            <p:cNvPr id="75" name="Google Shape;75;p6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6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6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7"/>
          <p:cNvCxnSpPr/>
          <p:nvPr/>
        </p:nvCxnSpPr>
        <p:spPr>
          <a:xfrm>
            <a:off x="356675" y="-17925"/>
            <a:ext cx="0" cy="51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7"/>
          <p:cNvCxnSpPr/>
          <p:nvPr/>
        </p:nvCxnSpPr>
        <p:spPr>
          <a:xfrm>
            <a:off x="356675" y="267350"/>
            <a:ext cx="84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7"/>
          <p:cNvCxnSpPr/>
          <p:nvPr/>
        </p:nvCxnSpPr>
        <p:spPr>
          <a:xfrm>
            <a:off x="356675" y="4873700"/>
            <a:ext cx="84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7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7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7"/>
          <p:cNvSpPr/>
          <p:nvPr/>
        </p:nvSpPr>
        <p:spPr>
          <a:xfrm>
            <a:off x="4470150" y="165500"/>
            <a:ext cx="203700" cy="203700"/>
          </a:xfrm>
          <a:prstGeom prst="star4">
            <a:avLst>
              <a:gd name="adj" fmla="val 2164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4470150" y="4771850"/>
            <a:ext cx="203700" cy="203700"/>
          </a:xfrm>
          <a:prstGeom prst="star4">
            <a:avLst>
              <a:gd name="adj" fmla="val 2164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" name="Google Shape;90;p7"/>
          <p:cNvCxnSpPr/>
          <p:nvPr/>
        </p:nvCxnSpPr>
        <p:spPr>
          <a:xfrm>
            <a:off x="8787325" y="-17925"/>
            <a:ext cx="0" cy="51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713225" y="842938"/>
            <a:ext cx="4294800" cy="109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"/>
          </p:nvPr>
        </p:nvSpPr>
        <p:spPr>
          <a:xfrm>
            <a:off x="713225" y="2002263"/>
            <a:ext cx="4294800" cy="22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>
            <a:spLocks noGrp="1"/>
          </p:cNvSpPr>
          <p:nvPr>
            <p:ph type="pic" idx="2"/>
          </p:nvPr>
        </p:nvSpPr>
        <p:spPr>
          <a:xfrm>
            <a:off x="5310187" y="538325"/>
            <a:ext cx="3120900" cy="406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8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96" name="Google Shape;96;p8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8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8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8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" name="Google Shape;100;p8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" name="Google Shape;101;p8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" name="Google Shape;102;p8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8"/>
            <p:cNvGrpSpPr/>
            <p:nvPr/>
          </p:nvGrpSpPr>
          <p:grpSpPr>
            <a:xfrm>
              <a:off x="107505" y="2023500"/>
              <a:ext cx="140100" cy="855450"/>
              <a:chOff x="8898796" y="1665825"/>
              <a:chExt cx="140100" cy="855450"/>
            </a:xfrm>
          </p:grpSpPr>
          <p:sp>
            <p:nvSpPr>
              <p:cNvPr id="106" name="Google Shape;106;p8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9" name="Google Shape;109;p8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0" name="Google Shape;110;p8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111" name="Google Shape;111;p8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" name="Google Shape;114;p8"/>
            <p:cNvSpPr/>
            <p:nvPr/>
          </p:nvSpPr>
          <p:spPr>
            <a:xfrm>
              <a:off x="450195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501950" y="48061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9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121" name="Google Shape;121;p9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" name="Google Shape;125;p9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6" name="Google Shape;126;p9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9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9"/>
            <p:cNvGrpSpPr/>
            <p:nvPr/>
          </p:nvGrpSpPr>
          <p:grpSpPr>
            <a:xfrm>
              <a:off x="107505" y="2023500"/>
              <a:ext cx="140100" cy="855450"/>
              <a:chOff x="8898796" y="1665825"/>
              <a:chExt cx="140100" cy="855450"/>
            </a:xfrm>
          </p:grpSpPr>
          <p:sp>
            <p:nvSpPr>
              <p:cNvPr id="131" name="Google Shape;131;p9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4" name="Google Shape;134;p9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" name="Google Shape;135;p9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136" name="Google Shape;136;p9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rbanist"/>
              <a:buNone/>
              <a:defRPr sz="24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subTitle" idx="1"/>
          </p:nvPr>
        </p:nvSpPr>
        <p:spPr>
          <a:xfrm>
            <a:off x="1342162" y="3400550"/>
            <a:ext cx="3877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A024 KUNJ JARIWALA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A041 MEET PATEL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A112 KEVIN MEHTA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ctrTitle"/>
          </p:nvPr>
        </p:nvSpPr>
        <p:spPr>
          <a:xfrm>
            <a:off x="1162780" y="1674281"/>
            <a:ext cx="7197900" cy="15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Detailed Tomato leaf disease Detection using Transfer Learning</a:t>
            </a:r>
            <a:endParaRPr sz="2300" dirty="0">
              <a:solidFill>
                <a:schemeClr val="dk2"/>
              </a:solidFill>
              <a:latin typeface="Urbanist Light"/>
              <a:ea typeface="Urbanist Light"/>
              <a:cs typeface="Urbanist Light"/>
              <a:sym typeface="Urbanist Light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1092730" y="3773900"/>
            <a:ext cx="140100" cy="1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>
            <a:spLocks noGrp="1"/>
          </p:cNvSpPr>
          <p:nvPr>
            <p:ph type="ctrTitle"/>
          </p:nvPr>
        </p:nvSpPr>
        <p:spPr>
          <a:xfrm>
            <a:off x="1069760" y="255121"/>
            <a:ext cx="6858000" cy="52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" name="Google Shape;3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906" y="1193522"/>
            <a:ext cx="7731195" cy="33534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82429E-6C9E-7A8D-0B15-F4C02BE2EA3D}"/>
              </a:ext>
            </a:extLst>
          </p:cNvPr>
          <p:cNvSpPr/>
          <p:nvPr/>
        </p:nvSpPr>
        <p:spPr>
          <a:xfrm>
            <a:off x="8853922" y="4786535"/>
            <a:ext cx="354734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" b="1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Result and Analysis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64" name="Google Shape;364;p35"/>
          <p:cNvSpPr txBox="1">
            <a:spLocks noGrp="1"/>
          </p:cNvSpPr>
          <p:nvPr>
            <p:ph type="body" idx="1"/>
          </p:nvPr>
        </p:nvSpPr>
        <p:spPr>
          <a:xfrm>
            <a:off x="457200" y="1063218"/>
            <a:ext cx="8114700" cy="3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177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Times New Roman"/>
              <a:buAutoNum type="arabicPeriod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 have gained an accuracy of </a:t>
            </a:r>
            <a:r>
              <a:rPr lang="en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99.2%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with MobilnetV2 model in </a:t>
            </a:r>
            <a:r>
              <a:rPr lang="en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training phase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and </a:t>
            </a:r>
            <a:r>
              <a:rPr lang="en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97% accuracy in validation phase.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30177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Calibri"/>
              <a:buAutoNum type="arabicPeriod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 implemented a </a:t>
            </a:r>
            <a:r>
              <a:rPr lang="en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user-friendly web application 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that allows users to upload multiple tomato leaf images for disease detection at a time.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By leveraging state-of-the-art machine learning and computer vision techniques, we have developed a robust and efficient model capable of identifying diseases in tomato plants that takes input of multiple images and gives a sophisticated description of the disease alongside the healthy ones if not detected.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65" name="Google Shape;365;p35"/>
          <p:cNvPicPr preferRelativeResize="0"/>
          <p:nvPr/>
        </p:nvPicPr>
        <p:blipFill rotWithShape="1">
          <a:blip r:embed="rId3">
            <a:alphaModFix amt="22000"/>
          </a:blip>
          <a:srcRect/>
          <a:stretch/>
        </p:blipFill>
        <p:spPr>
          <a:xfrm>
            <a:off x="6413076" y="3356345"/>
            <a:ext cx="2048194" cy="17871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3D2A33-37B8-C7CA-2E2B-1CCA94CCEEE5}"/>
              </a:ext>
            </a:extLst>
          </p:cNvPr>
          <p:cNvSpPr/>
          <p:nvPr/>
        </p:nvSpPr>
        <p:spPr>
          <a:xfrm>
            <a:off x="8686800" y="4795771"/>
            <a:ext cx="526255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title"/>
          </p:nvPr>
        </p:nvSpPr>
        <p:spPr>
          <a:xfrm>
            <a:off x="815850" y="-84887"/>
            <a:ext cx="7512300" cy="1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Epoch count - how accuracy increases over count</a:t>
            </a:r>
            <a:endParaRPr lang="en-IN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A8054-8A1F-2A8A-102E-74C7B397A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6" y="1222468"/>
            <a:ext cx="3864996" cy="3214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D43640-126D-97D1-923E-BE608A07B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911" y="1476493"/>
            <a:ext cx="4361872" cy="2967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535818-07EA-3622-2742-873D9BF09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846" y="1179499"/>
            <a:ext cx="4181849" cy="2123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7C7900-FD50-3C12-451D-ACE9C66E1C2A}"/>
              </a:ext>
            </a:extLst>
          </p:cNvPr>
          <p:cNvSpPr/>
          <p:nvPr/>
        </p:nvSpPr>
        <p:spPr>
          <a:xfrm>
            <a:off x="8687422" y="4755726"/>
            <a:ext cx="526255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199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" b="1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Result and Analysis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1029300" y="4184759"/>
            <a:ext cx="81147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0329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91919"/>
              </a:buClr>
              <a:buSzPts val="1917"/>
              <a:buFont typeface="Calibri"/>
              <a:buChar char="-"/>
            </a:pPr>
            <a:r>
              <a:rPr lang="en" sz="1600" dirty="0">
                <a:solidFill>
                  <a:srgbClr val="191919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achieved validation accuracy and validation loss</a:t>
            </a:r>
            <a:endParaRPr sz="1600" dirty="0">
              <a:solidFill>
                <a:srgbClr val="191919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191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4" name="Google Shape;34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6625" y="1109150"/>
            <a:ext cx="5185651" cy="324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E6620A-FCB1-40D4-F091-1BA2B083E24B}"/>
              </a:ext>
            </a:extLst>
          </p:cNvPr>
          <p:cNvSpPr/>
          <p:nvPr/>
        </p:nvSpPr>
        <p:spPr>
          <a:xfrm>
            <a:off x="8686800" y="4771344"/>
            <a:ext cx="526255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and Analysis</a:t>
            </a:r>
            <a:endParaRPr dirty="0"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350450" y="834619"/>
            <a:ext cx="82296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817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1817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191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013" y="932675"/>
            <a:ext cx="4493975" cy="41518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04D7BD-A0D0-0601-1133-DB6BEFF7867C}"/>
              </a:ext>
            </a:extLst>
          </p:cNvPr>
          <p:cNvSpPr/>
          <p:nvPr/>
        </p:nvSpPr>
        <p:spPr>
          <a:xfrm>
            <a:off x="8686800" y="4746490"/>
            <a:ext cx="526255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Result and Analysis</a:t>
            </a:r>
            <a:endParaRPr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57" name="Google Shape;35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3224"/>
            <a:ext cx="5911475" cy="360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2525" y="1421606"/>
            <a:ext cx="4772881" cy="32484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7B64F0-697B-F580-22AF-A50E1189E2FC}"/>
              </a:ext>
            </a:extLst>
          </p:cNvPr>
          <p:cNvSpPr/>
          <p:nvPr/>
        </p:nvSpPr>
        <p:spPr>
          <a:xfrm>
            <a:off x="8686800" y="4746490"/>
            <a:ext cx="526255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title"/>
          </p:nvPr>
        </p:nvSpPr>
        <p:spPr>
          <a:xfrm>
            <a:off x="457199" y="-411988"/>
            <a:ext cx="8229600" cy="173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Final Prototype</a:t>
            </a:r>
            <a:endParaRPr dirty="0"/>
          </a:p>
        </p:txBody>
      </p:sp>
      <p:pic>
        <p:nvPicPr>
          <p:cNvPr id="323" name="Google Shape;32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786" y="687572"/>
            <a:ext cx="7130902" cy="346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9"/>
          <p:cNvSpPr txBox="1"/>
          <p:nvPr/>
        </p:nvSpPr>
        <p:spPr>
          <a:xfrm>
            <a:off x="196325" y="4209747"/>
            <a:ext cx="4814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After clicking on detect the it will give the result as:-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1] Name of Diseases detected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2]Description of diseases that is detected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3]Remedies that can be done to avoid diseases.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FD6709-CE4D-DECB-C0AC-183F6E50F972}"/>
              </a:ext>
            </a:extLst>
          </p:cNvPr>
          <p:cNvSpPr/>
          <p:nvPr/>
        </p:nvSpPr>
        <p:spPr>
          <a:xfrm>
            <a:off x="8686800" y="4746490"/>
            <a:ext cx="526255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title"/>
          </p:nvPr>
        </p:nvSpPr>
        <p:spPr>
          <a:xfrm>
            <a:off x="815850" y="-106152"/>
            <a:ext cx="7512300" cy="1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Final Prototype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 rotWithShape="1">
          <a:blip r:embed="rId3">
            <a:alphaModFix/>
          </a:blip>
          <a:srcRect r="2416" b="4882"/>
          <a:stretch/>
        </p:blipFill>
        <p:spPr>
          <a:xfrm>
            <a:off x="472633" y="891945"/>
            <a:ext cx="8515423" cy="3729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E501F7-C99B-C027-B6F4-0FA423AE0D59}"/>
              </a:ext>
            </a:extLst>
          </p:cNvPr>
          <p:cNvSpPr/>
          <p:nvPr/>
        </p:nvSpPr>
        <p:spPr>
          <a:xfrm>
            <a:off x="8686800" y="4746490"/>
            <a:ext cx="526255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>
            <a:spLocks noGrp="1"/>
          </p:cNvSpPr>
          <p:nvPr>
            <p:ph type="ctrTitle"/>
          </p:nvPr>
        </p:nvSpPr>
        <p:spPr>
          <a:xfrm>
            <a:off x="1507331" y="341000"/>
            <a:ext cx="5864344" cy="58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and future scope</a:t>
            </a:r>
            <a:endParaRPr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834900" y="1257686"/>
            <a:ext cx="7474200" cy="36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Our project has delivered exceptional results, achieving 99.2% training phase accuracy and 97% validation phase accuracy using the MobileNetV2 model. We've developed a user-friendly web application for multi-image tomato leaf disease detection, providing comprehensive disease descriptions.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Integration with geopatial data can help farmers and experts to track diseases pattern over larger regions.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 the future, we aim to create a mobile web app for on-the-go disease identification through smartphone image scanning.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2BA8DA-8005-71EE-A27B-B4B3906103B3}"/>
              </a:ext>
            </a:extLst>
          </p:cNvPr>
          <p:cNvSpPr/>
          <p:nvPr/>
        </p:nvSpPr>
        <p:spPr>
          <a:xfrm>
            <a:off x="8714508" y="4801907"/>
            <a:ext cx="526255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0515-AEE7-EA1F-2520-F5BF8788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06" y="239499"/>
            <a:ext cx="7900988" cy="4675401"/>
          </a:xfrm>
        </p:spPr>
        <p:txBody>
          <a:bodyPr/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Shivali Wagle,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Harikrishnan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R.: “A Deep Learning-Based Approach in Classification and Validation of Tomato Leaf Disease”,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Traitement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signal. 38. pp.699-709, 2021.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D. Li, Z. Yin, Z. Wu and Q. Liu, "Classification for Tomato Disease with Imbalanced Samples Based on TD-MobileNetV2," 2021 5th International Conference on Imaging, Signal Processing and Communications (ICISPC), Japan, pp. 35-39, 2021.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Shengqiao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XIE, Yang BAI,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AN, Jian SONG, Xiuying TANG,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Fuxiang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XIE, “IDENTIFICATION SYSTEM OF TOMATO LEAF DISEASES BASED ON OPTIMIZED MobileNetV2”, INMATEH - Agricultural Engineering, Vol. 68 Issue 3, pp.589-598. , 2022.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Tan L, Lu J, Jiang H., “Tomato Leaf Diseases Classification Based on Leaf Images: A Comparison between Classical Machine Learning and Deep Learning Methods”,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AgriEngineering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pp.542-558, 2021.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S.Z.,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Zulkifley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M.A.,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Stofa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M.M., Kamari, N.A., &amp; Mohamed, N.A., “Classification of tomato leaf diseases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v2.” IAES International Journal of Artificial Intelligence, 9, pp.290-296., 2020.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D04A11-FE36-8CE1-BD59-3D051DDCDD09}"/>
              </a:ext>
            </a:extLst>
          </p:cNvPr>
          <p:cNvSpPr/>
          <p:nvPr/>
        </p:nvSpPr>
        <p:spPr>
          <a:xfrm>
            <a:off x="8686800" y="4746490"/>
            <a:ext cx="526255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062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1"/>
          </p:nvPr>
        </p:nvSpPr>
        <p:spPr>
          <a:xfrm>
            <a:off x="458525" y="1319737"/>
            <a:ext cx="4772400" cy="2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Tomatoes are essential for global food security, but in India, their prices are impacted by disease susceptibility. Traditional manual detection has limitations.</a:t>
            </a:r>
            <a:endParaRPr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 aim to introduce a Web Application which offers innovative solutions such as automating early detection that helps in enhancing tomato quality by knowing the kind of disease for the tomato plant. </a:t>
            </a:r>
            <a:endParaRPr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266" name="Google Shape;2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75" y="1504925"/>
            <a:ext cx="3246400" cy="2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4A60B8-A527-8D8E-78D2-EDB85A138A68}"/>
              </a:ext>
            </a:extLst>
          </p:cNvPr>
          <p:cNvSpPr/>
          <p:nvPr/>
        </p:nvSpPr>
        <p:spPr>
          <a:xfrm>
            <a:off x="8853921" y="4786535"/>
            <a:ext cx="354734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2" name="Google Shape;272;p22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2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- Tomato industry in India faces challenges with disease management and volatile prices.</a:t>
            </a:r>
            <a:endParaRPr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- Traditional disease detection methods are labor-intensive, time-consuming, and often ineffective.</a:t>
            </a:r>
            <a:endParaRPr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- Lack of access to expert agronomists in remote areas compounds the issue.</a:t>
            </a:r>
            <a:endParaRPr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- So we are aimed at improving tomato leaf production efficiency, food security, and economic prosperity.</a:t>
            </a:r>
            <a:endParaRPr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3B98B-C980-EB99-ADAC-E3A476A262FB}"/>
              </a:ext>
            </a:extLst>
          </p:cNvPr>
          <p:cNvSpPr/>
          <p:nvPr/>
        </p:nvSpPr>
        <p:spPr>
          <a:xfrm>
            <a:off x="8853922" y="4786535"/>
            <a:ext cx="354734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>
            <a:spLocks noGrp="1"/>
          </p:cNvSpPr>
          <p:nvPr>
            <p:ph type="title"/>
          </p:nvPr>
        </p:nvSpPr>
        <p:spPr>
          <a:xfrm>
            <a:off x="720000" y="237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Survey</a:t>
            </a:r>
            <a:endParaRPr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695750" y="1501225"/>
            <a:ext cx="80133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275900" y="659075"/>
            <a:ext cx="8868000" cy="4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280" name="Google Shape;280;p23"/>
          <p:cNvGraphicFramePr/>
          <p:nvPr>
            <p:extLst>
              <p:ext uri="{D42A27DB-BD31-4B8C-83A1-F6EECF244321}">
                <p14:modId xmlns:p14="http://schemas.microsoft.com/office/powerpoint/2010/main" val="2226174042"/>
              </p:ext>
            </p:extLst>
          </p:nvPr>
        </p:nvGraphicFramePr>
        <p:xfrm>
          <a:off x="275888" y="809700"/>
          <a:ext cx="8504625" cy="4111050"/>
        </p:xfrm>
        <a:graphic>
          <a:graphicData uri="http://schemas.openxmlformats.org/drawingml/2006/table">
            <a:tbl>
              <a:tblPr>
                <a:noFill/>
                <a:tableStyleId>{2B280933-3CCA-41F0-802C-E53C225F17B6}</a:tableStyleId>
              </a:tblPr>
              <a:tblGrid>
                <a:gridCol w="283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 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89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A Deep Learning-Based Approach in Classification and Validation of Tomato Leaf Disease using MobileNetV2 (Wagle and H. R.) [1]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 Limited discussion of real-world deployment and challenges.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 Generalization to more diseases not explored.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 Utilizes deep learning for accurate tomato leaf disease classification.</a:t>
                      </a:r>
                      <a:endParaRPr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 Addresses the challenge of disease classification, crucial for crop health.</a:t>
                      </a:r>
                      <a:endParaRPr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Classification for Tomato Disease with Imbalanced Samples Based on MobileNetV2 (Li, Yin, Wu, Liu)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[2]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-Limited explanation of data collection and dataset characteristics.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-Limited data.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 Addresses imbalanced datasets using MobileNetV2 and data augmentation. - Enhances classification accuracy, a common issue in machine learning datasets.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Identification System of Tomato Leaf Diseases Based on Optimized MobileNetV2 (Xie et al.)[3]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 Limited discussion of model's scalability for diverse disease types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 Introduces an optimized MobileNetV2 for efficient tomato leaf </a:t>
                      </a:r>
                      <a:r>
                        <a:rPr lang="en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disease identification.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79C911A-277D-E222-67BC-8EA38F15706A}"/>
              </a:ext>
            </a:extLst>
          </p:cNvPr>
          <p:cNvSpPr/>
          <p:nvPr/>
        </p:nvSpPr>
        <p:spPr>
          <a:xfrm>
            <a:off x="8853922" y="4786535"/>
            <a:ext cx="354734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xfrm>
            <a:off x="720000" y="237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695750" y="1501225"/>
            <a:ext cx="80133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275900" y="659075"/>
            <a:ext cx="8868000" cy="4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288" name="Google Shape;288;p24"/>
          <p:cNvGraphicFramePr/>
          <p:nvPr>
            <p:extLst>
              <p:ext uri="{D42A27DB-BD31-4B8C-83A1-F6EECF244321}">
                <p14:modId xmlns:p14="http://schemas.microsoft.com/office/powerpoint/2010/main" val="2807074475"/>
              </p:ext>
            </p:extLst>
          </p:nvPr>
        </p:nvGraphicFramePr>
        <p:xfrm>
          <a:off x="275888" y="809700"/>
          <a:ext cx="8626500" cy="3693925"/>
        </p:xfrm>
        <a:graphic>
          <a:graphicData uri="http://schemas.openxmlformats.org/drawingml/2006/table">
            <a:tbl>
              <a:tblPr>
                <a:noFill/>
                <a:tableStyleId>{2B280933-3CCA-41F0-802C-E53C225F17B6}</a:tableStyleId>
              </a:tblPr>
              <a:tblGrid>
                <a:gridCol w="287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 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789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Tomato Leaf Diseases Classification Based on Leaf Images: A Comparison between Classical Machine Learning and Deep Learning Methods (Tan, Lu, Jiang) [4]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 Limited discussion of specific machine learning algorithms compared. 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 Doesn't explore challenges in real-world deployment.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 Highlights the superiority of deep learning in tomato disease classification. - Emphasizes choosing the right approach for disease classification in agriculture.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Classification of Tomato Leaf Diseases Using MobileNet v2 (Zaki, Zulkifley, Stofa, Kamari, Mohamed)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[5]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 Limited number of diseases considered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-limited dataset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-Utilizes MobileNet v2 for the classification of tomato leaf diseases, achieving high accuracy.</a:t>
                      </a:r>
                      <a:endParaRPr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1B246EB-DA4A-B00F-B8B1-5EC5CEBB0B70}"/>
              </a:ext>
            </a:extLst>
          </p:cNvPr>
          <p:cNvSpPr/>
          <p:nvPr/>
        </p:nvSpPr>
        <p:spPr>
          <a:xfrm>
            <a:off x="8853922" y="4786535"/>
            <a:ext cx="354734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ctrTitle"/>
          </p:nvPr>
        </p:nvSpPr>
        <p:spPr>
          <a:xfrm>
            <a:off x="1142999" y="335031"/>
            <a:ext cx="6858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the Dataset</a:t>
            </a:r>
            <a:endParaRPr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1"/>
          </p:nvPr>
        </p:nvSpPr>
        <p:spPr>
          <a:xfrm>
            <a:off x="430566" y="758947"/>
            <a:ext cx="8282867" cy="420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Project comprises approximately 30,000 images categorized into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9</a:t>
            </a: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distinct classes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and 1 healthy tomato leaf classes.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2700" marR="1397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specific classes within the dataset are as follows: 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 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139700" lvl="0" indent="-10160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Early Blight                                               </a:t>
            </a:r>
            <a:endParaRPr i="0" u="none" strike="noStrik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139700" lvl="0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Late Blight </a:t>
            </a:r>
            <a:endParaRPr i="0" u="none" strike="noStrik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139700" lvl="0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Septoria Leaf Spot </a:t>
            </a:r>
            <a:endParaRPr i="0" u="none" strike="noStrik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139700" lvl="0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Bacterial Spot </a:t>
            </a:r>
            <a:endParaRPr i="0" u="none" strike="noStrik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139700" lvl="0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Spider Mites </a:t>
            </a:r>
            <a:endParaRPr i="0" u="none" strike="noStrik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139700" lvl="0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Target Spot </a:t>
            </a:r>
            <a:endParaRPr i="0" u="none" strike="noStrik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139700" lvl="0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Yellow Leaf Curl Virus </a:t>
            </a:r>
            <a:endParaRPr i="0" u="none" strike="noStrik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139700" lvl="0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Mosaic Virus </a:t>
            </a:r>
            <a:endParaRPr i="0" u="none" strike="noStrik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139700" lvl="0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Healthy Leaf </a:t>
            </a:r>
            <a:endParaRPr i="0" u="none" strike="noStrik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-3389775" y="140635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8DB8B0-A0FE-1695-6634-621144EF37E3}"/>
              </a:ext>
            </a:extLst>
          </p:cNvPr>
          <p:cNvSpPr/>
          <p:nvPr/>
        </p:nvSpPr>
        <p:spPr>
          <a:xfrm>
            <a:off x="8853922" y="4786535"/>
            <a:ext cx="354734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ctrTitle"/>
          </p:nvPr>
        </p:nvSpPr>
        <p:spPr>
          <a:xfrm>
            <a:off x="1151877" y="251469"/>
            <a:ext cx="6858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1"/>
          </p:nvPr>
        </p:nvSpPr>
        <p:spPr>
          <a:xfrm>
            <a:off x="439444" y="739066"/>
            <a:ext cx="8282867" cy="420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500" dirty="0"/>
              <a:t>						</a:t>
            </a:r>
            <a:endParaRPr sz="1500" dirty="0"/>
          </a:p>
        </p:txBody>
      </p:sp>
      <p:graphicFrame>
        <p:nvGraphicFramePr>
          <p:cNvPr id="295" name="Google Shape;295;p25"/>
          <p:cNvGraphicFramePr/>
          <p:nvPr>
            <p:extLst>
              <p:ext uri="{D42A27DB-BD31-4B8C-83A1-F6EECF244321}">
                <p14:modId xmlns:p14="http://schemas.microsoft.com/office/powerpoint/2010/main" val="1764644065"/>
              </p:ext>
            </p:extLst>
          </p:nvPr>
        </p:nvGraphicFramePr>
        <p:xfrm>
          <a:off x="2094909" y="3693307"/>
          <a:ext cx="4659852" cy="1046684"/>
        </p:xfrm>
        <a:graphic>
          <a:graphicData uri="http://schemas.openxmlformats.org/drawingml/2006/table">
            <a:tbl>
              <a:tblPr>
                <a:noFill/>
                <a:tableStyleId>{0A7585DB-5A20-4BCE-B37F-1B70A36650F2}</a:tableStyleId>
              </a:tblPr>
              <a:tblGrid>
                <a:gridCol w="232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 Split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Images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data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25,200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data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4,800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Result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30,000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6" name="Google Shape;296;p25"/>
          <p:cNvSpPr txBox="1"/>
          <p:nvPr/>
        </p:nvSpPr>
        <p:spPr>
          <a:xfrm>
            <a:off x="-3389775" y="140635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97" name="Google Shape;2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54" y="637810"/>
            <a:ext cx="5361039" cy="29542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760672-1348-5246-DDD4-686B8F5F6254}"/>
              </a:ext>
            </a:extLst>
          </p:cNvPr>
          <p:cNvSpPr/>
          <p:nvPr/>
        </p:nvSpPr>
        <p:spPr>
          <a:xfrm>
            <a:off x="8853922" y="4786535"/>
            <a:ext cx="354734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51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763" y="375952"/>
            <a:ext cx="6439138" cy="415339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/>
          <p:nvPr/>
        </p:nvSpPr>
        <p:spPr>
          <a:xfrm>
            <a:off x="2874901" y="4529348"/>
            <a:ext cx="51687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lbert Sans"/>
              </a:rPr>
              <a:t>How our image preprocessing works</a:t>
            </a:r>
            <a:r>
              <a:rPr lang="en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bert Sans"/>
              </a:rPr>
              <a:t>.</a:t>
            </a:r>
            <a:endParaRPr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lbert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2F17BF-FFEB-3E0F-FA69-4B55E47867FF}"/>
              </a:ext>
            </a:extLst>
          </p:cNvPr>
          <p:cNvSpPr/>
          <p:nvPr/>
        </p:nvSpPr>
        <p:spPr>
          <a:xfrm>
            <a:off x="8853922" y="4786535"/>
            <a:ext cx="354734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ctrTitle"/>
          </p:nvPr>
        </p:nvSpPr>
        <p:spPr>
          <a:xfrm>
            <a:off x="236368" y="389508"/>
            <a:ext cx="8671264" cy="45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ABOUT THE MODEL</a:t>
            </a:r>
            <a:endParaRPr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419470" y="1071979"/>
            <a:ext cx="8256233" cy="368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MobileNetV2 architecture consists of multiple layers that work together to efficiently extract features from input images.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Its Architecture is based on an inverted residual structure .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 contains multiple linear bottleneck layers.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 works on 2 concepts: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800"/>
              </a:spcBef>
              <a:buSzPts val="2300"/>
            </a:pPr>
            <a:r>
              <a:rPr lang="e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    -Depthwise convolution 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800"/>
              </a:spcBef>
              <a:buSzPts val="2300"/>
            </a:pPr>
            <a:r>
              <a:rPr lang="e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    -Pointwise convolution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0" name="Google Shape;31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5584" y="1887964"/>
            <a:ext cx="3357563" cy="2778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A56A4C-4029-4FC7-63A7-B0B32485FE86}"/>
              </a:ext>
            </a:extLst>
          </p:cNvPr>
          <p:cNvSpPr/>
          <p:nvPr/>
        </p:nvSpPr>
        <p:spPr>
          <a:xfrm>
            <a:off x="8853922" y="4786535"/>
            <a:ext cx="354734" cy="461665"/>
          </a:xfrm>
          <a:prstGeom prst="rect">
            <a:avLst/>
          </a:prstGeom>
          <a:noFill/>
        </p:spPr>
        <p:txBody>
          <a:bodyPr wrap="none" lIns="90000" tIns="45720" rIns="91440" bIns="45720">
            <a:spAutoFit/>
          </a:bodyPr>
          <a:lstStyle/>
          <a:p>
            <a:pPr algn="ctr"/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zational Design Project Proposal by Slidesgo">
  <a:themeElements>
    <a:clrScheme name="Simple Light">
      <a:dk1>
        <a:srgbClr val="70544D"/>
      </a:dk1>
      <a:lt1>
        <a:srgbClr val="F8F6F2"/>
      </a:lt1>
      <a:dk2>
        <a:srgbClr val="A78D84"/>
      </a:dk2>
      <a:lt2>
        <a:srgbClr val="D0C6C3"/>
      </a:lt2>
      <a:accent1>
        <a:srgbClr val="F1D1C8"/>
      </a:accent1>
      <a:accent2>
        <a:srgbClr val="EAD6C6"/>
      </a:accent2>
      <a:accent3>
        <a:srgbClr val="EFEAE2"/>
      </a:accent3>
      <a:accent4>
        <a:srgbClr val="CCCCCC"/>
      </a:accent4>
      <a:accent5>
        <a:srgbClr val="FFFFFF"/>
      </a:accent5>
      <a:accent6>
        <a:srgbClr val="FFFFFF"/>
      </a:accent6>
      <a:hlink>
        <a:srgbClr val="8161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D27B28A887C44823E2BDF4DBE6DF1" ma:contentTypeVersion="14" ma:contentTypeDescription="Create a new document." ma:contentTypeScope="" ma:versionID="828a0ec9e6e7130b42b1fe53e7515c32">
  <xsd:schema xmlns:xsd="http://www.w3.org/2001/XMLSchema" xmlns:xs="http://www.w3.org/2001/XMLSchema" xmlns:p="http://schemas.microsoft.com/office/2006/metadata/properties" xmlns:ns2="dc227583-f637-4ab0-ab77-a46f5b4d66bb" xmlns:ns3="e7fd154b-e0f6-4e72-ad55-b8fca40a3208" targetNamespace="http://schemas.microsoft.com/office/2006/metadata/properties" ma:root="true" ma:fieldsID="43eb9bc7b7de65ee01f50ff4d467552e" ns2:_="" ns3:_="">
    <xsd:import namespace="dc227583-f637-4ab0-ab77-a46f5b4d66bb"/>
    <xsd:import namespace="e7fd154b-e0f6-4e72-ad55-b8fca40a320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27583-f637-4ab0-ab77-a46f5b4d66b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d154b-e0f6-4e72-ad55-b8fca40a320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f2b749-562e-4da1-9e54-e074df9b4edb}" ma:internalName="TaxCatchAll" ma:showField="CatchAllData" ma:web="e7fd154b-e0f6-4e72-ad55-b8fca40a32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c227583-f637-4ab0-ab77-a46f5b4d66bb" xsi:nil="true"/>
    <lcf76f155ced4ddcb4097134ff3c332f xmlns="dc227583-f637-4ab0-ab77-a46f5b4d66bb">
      <Terms xmlns="http://schemas.microsoft.com/office/infopath/2007/PartnerControls"/>
    </lcf76f155ced4ddcb4097134ff3c332f>
    <TaxCatchAll xmlns="e7fd154b-e0f6-4e72-ad55-b8fca40a3208" xsi:nil="true"/>
  </documentManagement>
</p:properties>
</file>

<file path=customXml/itemProps1.xml><?xml version="1.0" encoding="utf-8"?>
<ds:datastoreItem xmlns:ds="http://schemas.openxmlformats.org/officeDocument/2006/customXml" ds:itemID="{4FEF50F2-E319-4C6E-9B8A-B6C83CE4D791}"/>
</file>

<file path=customXml/itemProps2.xml><?xml version="1.0" encoding="utf-8"?>
<ds:datastoreItem xmlns:ds="http://schemas.openxmlformats.org/officeDocument/2006/customXml" ds:itemID="{7A96F567-4543-4C57-B7BA-AC003B645DD9}"/>
</file>

<file path=customXml/itemProps3.xml><?xml version="1.0" encoding="utf-8"?>
<ds:datastoreItem xmlns:ds="http://schemas.openxmlformats.org/officeDocument/2006/customXml" ds:itemID="{99382B9D-B0A2-4A9B-A739-1C56FD20FB8F}"/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1089</Words>
  <Application>Microsoft Macintosh PowerPoint</Application>
  <PresentationFormat>On-screen Show (16:9)</PresentationFormat>
  <Paragraphs>123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Urbanist</vt:lpstr>
      <vt:lpstr>Times New Roman</vt:lpstr>
      <vt:lpstr>Calibri</vt:lpstr>
      <vt:lpstr>Albert Sans</vt:lpstr>
      <vt:lpstr>Bebas Neue</vt:lpstr>
      <vt:lpstr>Nunito Light</vt:lpstr>
      <vt:lpstr>Urbanist Light</vt:lpstr>
      <vt:lpstr>Organizational Design Project Proposal by Slidesgo</vt:lpstr>
      <vt:lpstr>Detailed Tomato leaf disease Detection using Transfer Learning</vt:lpstr>
      <vt:lpstr>INTRODUCTION</vt:lpstr>
      <vt:lpstr>Problem Statement</vt:lpstr>
      <vt:lpstr>Literature Survey</vt:lpstr>
      <vt:lpstr>Literature Survey</vt:lpstr>
      <vt:lpstr>About the Dataset</vt:lpstr>
      <vt:lpstr>About the Dataset</vt:lpstr>
      <vt:lpstr>PowerPoint Presentation</vt:lpstr>
      <vt:lpstr>ABOUT THE MODEL</vt:lpstr>
      <vt:lpstr>BLOCK DIAGRAM</vt:lpstr>
      <vt:lpstr>Result and Analysis</vt:lpstr>
      <vt:lpstr>Epoch count - how accuracy increases over count</vt:lpstr>
      <vt:lpstr>Result and Analysis</vt:lpstr>
      <vt:lpstr>Result and Analysis</vt:lpstr>
      <vt:lpstr>Result and Analysis</vt:lpstr>
      <vt:lpstr>Final Prototype</vt:lpstr>
      <vt:lpstr>Final Prototype</vt:lpstr>
      <vt:lpstr>Conclusion and future scope</vt:lpstr>
      <vt:lpstr>References     [1] Shivali Wagle, Harikrishnan R.: “A Deep Learning-Based Approach in Classification and Validation of Tomato Leaf Disease”, Traitement du signal. 38. pp.699-709, 2021.   [2] D. Li, Z. Yin, Z. Wu and Q. Liu, "Classification for Tomato Disease with Imbalanced Samples Based on TD-MobileNetV2," 2021 5th International Conference on Imaging, Signal Processing and Communications (ICISPC), Japan, pp. 35-39, 2021.  [3] Shengqiao XIE, Yang BAI, Qilin AN, Jian SONG, Xiuying TANG, Fuxiang XIE, “IDENTIFICATION SYSTEM OF TOMATO LEAF DISEASES BASED ON OPTIMIZED MobileNetV2”, INMATEH - Agricultural Engineering, Vol. 68 Issue 3, pp.589-598. , 2022.  [4] Tan L, Lu J, Jiang H., “Tomato Leaf Diseases Classification Based on Leaf Images: A Comparison between Classical Machine Learning and Deep Learning Methods”, AgriEngineering, pp.542-558, 2021.   [5] Zaki, S.Z., Zulkifley, M.A., Stofa, M.M., Kamari, N.A., &amp; Mohamed, N.A., “Classification of tomato leaf diseases using MobileNet v2.” IAES International Journal of Artificial Intelligence, 9, pp.290-296., 2020.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Tomato leaf disease Detection using Transfer Learning</dc:title>
  <dc:creator>Asus</dc:creator>
  <cp:lastModifiedBy>Kevin Mehta</cp:lastModifiedBy>
  <cp:revision>13</cp:revision>
  <dcterms:modified xsi:type="dcterms:W3CDTF">2023-11-05T07:31:17Z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0x010100A4DD27B28A887C44823E2BDF4DBE6DF1</vt:lpwstr>
  </property>
</Properties>
</file>