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3lBlSP2/znaQL72xFGI1GCs0M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bba961ef8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endParaRPr sz="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2bba961ef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05202b0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32b05202b01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32b05202b01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b05202b01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2b05202b01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32b05202b01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ca3ec342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2ca3ec3422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32ca3ec3422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f2a802c72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32f2a802c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2a802c7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32f2a802c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B97"/>
              </a:buClr>
              <a:buSzPts val="2400"/>
              <a:buNone/>
              <a:defRPr sz="2400">
                <a:solidFill>
                  <a:srgbClr val="888B9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2000"/>
              <a:buNone/>
              <a:defRPr sz="2000">
                <a:solidFill>
                  <a:srgbClr val="888B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800"/>
              <a:buNone/>
              <a:defRPr sz="1800">
                <a:solidFill>
                  <a:srgbClr val="888B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600"/>
              <a:buNone/>
              <a:defRPr sz="1600">
                <a:solidFill>
                  <a:srgbClr val="888B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600"/>
              <a:buNone/>
              <a:defRPr sz="1600">
                <a:solidFill>
                  <a:srgbClr val="888B9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600"/>
              <a:buNone/>
              <a:defRPr sz="1600">
                <a:solidFill>
                  <a:srgbClr val="888B9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600"/>
              <a:buNone/>
              <a:defRPr sz="1600">
                <a:solidFill>
                  <a:srgbClr val="888B9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600"/>
              <a:buNone/>
              <a:defRPr sz="1600">
                <a:solidFill>
                  <a:srgbClr val="888B9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B97"/>
              </a:buClr>
              <a:buSzPts val="1600"/>
              <a:buNone/>
              <a:defRPr sz="1600">
                <a:solidFill>
                  <a:srgbClr val="888B97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B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6017" y="242719"/>
            <a:ext cx="4629910" cy="694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9659" y="5843041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619225" y="1137550"/>
            <a:ext cx="60450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FeasibilityLens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619225" y="4111625"/>
            <a:ext cx="52305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Pragmatists: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Kunjal Agrawal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Likhitha Surakasi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SriJhanyaa Srinivasan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Lifu Huang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19225" y="242725"/>
            <a:ext cx="6568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ECS 289G 002: Advanced Topics in Vision - Language Research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619225" y="2514950"/>
            <a:ext cx="64488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AI-driven agent assessing research feasibility by analyzing theory, practicality, and computational constraints with RAG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2bba961ef8_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7283" y="6100753"/>
            <a:ext cx="17653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2bba961ef8_1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400" y="189325"/>
            <a:ext cx="5569175" cy="44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2bba961ef8_1_4"/>
          <p:cNvSpPr txBox="1">
            <a:spLocks noGrp="1"/>
          </p:cNvSpPr>
          <p:nvPr>
            <p:ph type="title"/>
          </p:nvPr>
        </p:nvSpPr>
        <p:spPr>
          <a:xfrm>
            <a:off x="564450" y="374225"/>
            <a:ext cx="66753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2bba961ef8_1_4"/>
          <p:cNvSpPr txBox="1"/>
          <p:nvPr/>
        </p:nvSpPr>
        <p:spPr>
          <a:xfrm>
            <a:off x="564450" y="1701175"/>
            <a:ext cx="96627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/>
              <a:t>3. </a:t>
            </a:r>
            <a:r>
              <a:rPr lang="en-US" sz="2200" b="1" u="sng" dirty="0"/>
              <a:t>Methodology Extraction</a:t>
            </a:r>
            <a:endParaRPr sz="2200" b="1" u="sng" dirty="0"/>
          </a:p>
          <a:p>
            <a:pPr marL="45720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NLP Techniques</a:t>
            </a:r>
            <a:r>
              <a:rPr lang="en-US" sz="2000" dirty="0"/>
              <a:t>: The RAG model extracts </a:t>
            </a:r>
            <a:r>
              <a:rPr lang="en-US" sz="2000" b="1" dirty="0"/>
              <a:t>key methodological details</a:t>
            </a:r>
            <a:r>
              <a:rPr lang="en-US" sz="2000" dirty="0"/>
              <a:t> (e.g., experimental design, algorithms, data collection methods) from the retrieved papers using </a:t>
            </a:r>
            <a:r>
              <a:rPr lang="en-US" sz="2000" b="1" dirty="0"/>
              <a:t>Named Entity Recognition (NER)</a:t>
            </a:r>
            <a:r>
              <a:rPr lang="en-US" sz="2000" dirty="0"/>
              <a:t> and </a:t>
            </a:r>
            <a:r>
              <a:rPr lang="en-US" sz="2000" b="1" dirty="0"/>
              <a:t>dependency parsing</a:t>
            </a:r>
            <a:r>
              <a:rPr lang="en-US" sz="2000" dirty="0"/>
              <a:t>.</a:t>
            </a:r>
            <a:endParaRPr sz="2000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Relevant Information</a:t>
            </a:r>
            <a:r>
              <a:rPr lang="en-US" sz="2000" dirty="0"/>
              <a:t>: The extracted information, such as techniques, assumptions, and methodologies, is organized and prepared for feasibility analysis.</a:t>
            </a:r>
            <a:endParaRPr sz="2000" b="1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/>
              <a:t>4. </a:t>
            </a:r>
            <a:r>
              <a:rPr lang="en-US" sz="2200" b="1" u="sng" dirty="0"/>
              <a:t>Comparison &amp; Analysis</a:t>
            </a:r>
            <a:endParaRPr sz="2200" b="1" u="sng" dirty="0"/>
          </a:p>
          <a:p>
            <a:pPr marL="45720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LLM Evaluation</a:t>
            </a:r>
            <a:r>
              <a:rPr lang="en-US" sz="2000" dirty="0"/>
              <a:t>: The extracted </a:t>
            </a:r>
            <a:r>
              <a:rPr lang="en-US" sz="2000" b="1" dirty="0"/>
              <a:t>methodological information</a:t>
            </a:r>
            <a:r>
              <a:rPr lang="en-US" sz="2000" dirty="0"/>
              <a:t> is passed to a </a:t>
            </a:r>
            <a:r>
              <a:rPr lang="en-US" sz="2000" b="1" dirty="0"/>
              <a:t>Large Language Model (LLM)</a:t>
            </a:r>
            <a:r>
              <a:rPr lang="en-US" sz="2000" dirty="0"/>
              <a:t>, like </a:t>
            </a:r>
            <a:r>
              <a:rPr lang="en-US" sz="2000" b="1" dirty="0"/>
              <a:t>GPT-4</a:t>
            </a:r>
            <a:r>
              <a:rPr lang="en-US" sz="2000" dirty="0"/>
              <a:t>, for analysis.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78" y="0"/>
            <a:ext cx="9150597" cy="6858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2725" y="605350"/>
            <a:ext cx="36234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/>
              <a:t>Team Roles</a:t>
            </a:r>
            <a:endParaRPr sz="4800" b="1"/>
          </a:p>
        </p:txBody>
      </p:sp>
      <p:grpSp>
        <p:nvGrpSpPr>
          <p:cNvPr id="184" name="Google Shape;184;p9"/>
          <p:cNvGrpSpPr/>
          <p:nvPr/>
        </p:nvGrpSpPr>
        <p:grpSpPr>
          <a:xfrm>
            <a:off x="1975004" y="2012030"/>
            <a:ext cx="2747585" cy="3303374"/>
            <a:chOff x="1736198" y="1171214"/>
            <a:chExt cx="1867200" cy="1543200"/>
          </a:xfrm>
        </p:grpSpPr>
        <p:sp>
          <p:nvSpPr>
            <p:cNvPr id="185" name="Google Shape;185;p9"/>
            <p:cNvSpPr/>
            <p:nvPr/>
          </p:nvSpPr>
          <p:spPr>
            <a:xfrm>
              <a:off x="1736198" y="1171214"/>
              <a:ext cx="1867200" cy="1543200"/>
            </a:xfrm>
            <a:prstGeom prst="round1Rect">
              <a:avLst>
                <a:gd name="adj" fmla="val 174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Kunjal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1812597" y="1736556"/>
              <a:ext cx="1790700" cy="889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Collection, Embedding Generation and Normalization, Evaluation and Testing</a:t>
              </a:r>
              <a:endPara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endPara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9"/>
          <p:cNvGrpSpPr/>
          <p:nvPr/>
        </p:nvGrpSpPr>
        <p:grpSpPr>
          <a:xfrm>
            <a:off x="4722689" y="1998948"/>
            <a:ext cx="2747508" cy="3316565"/>
            <a:chOff x="3600600" y="1170963"/>
            <a:chExt cx="1942800" cy="1569600"/>
          </a:xfrm>
        </p:grpSpPr>
        <p:sp>
          <p:nvSpPr>
            <p:cNvPr id="189" name="Google Shape;189;p9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Likhitha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3698136" y="1708043"/>
              <a:ext cx="1731600" cy="8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Collection, Preprocessing, Prompt Engineering and RAG implementation.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465097" y="2025544"/>
            <a:ext cx="2747508" cy="3289725"/>
            <a:chOff x="5539816" y="1171213"/>
            <a:chExt cx="1942800" cy="1569600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SriJhanyaa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5762400" y="1691240"/>
              <a:ext cx="1451700" cy="822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Collection, RAG - LLM Integration and Prompt Tuning</a:t>
              </a:r>
              <a:endPara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4492401" y="3192321"/>
            <a:ext cx="368229" cy="410800"/>
            <a:chOff x="3157188" y="909150"/>
            <a:chExt cx="470400" cy="470400"/>
          </a:xfrm>
        </p:grpSpPr>
        <p:sp>
          <p:nvSpPr>
            <p:cNvPr id="197" name="Google Shape;197;p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7285982" y="3192321"/>
            <a:ext cx="368229" cy="410800"/>
            <a:chOff x="3157188" y="909150"/>
            <a:chExt cx="470400" cy="470400"/>
          </a:xfrm>
        </p:grpSpPr>
        <p:sp>
          <p:nvSpPr>
            <p:cNvPr id="200" name="Google Shape;200;p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2300850" y="2766150"/>
            <a:ext cx="7590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</a:pPr>
            <a:r>
              <a:rPr lang="en-US" sz="10000"/>
              <a:t>THANK YOU</a:t>
            </a:r>
            <a:endParaRPr sz="10000"/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05202b01_1_9"/>
          <p:cNvSpPr txBox="1">
            <a:spLocks noGrp="1"/>
          </p:cNvSpPr>
          <p:nvPr>
            <p:ph type="title"/>
          </p:nvPr>
        </p:nvSpPr>
        <p:spPr>
          <a:xfrm>
            <a:off x="483875" y="605900"/>
            <a:ext cx="27618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/>
              <a:t>Contents</a:t>
            </a:r>
            <a:endParaRPr sz="4800" b="1"/>
          </a:p>
        </p:txBody>
      </p:sp>
      <p:pic>
        <p:nvPicPr>
          <p:cNvPr id="100" name="Google Shape;100;g32b05202b01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b05202b01_1_9"/>
          <p:cNvSpPr txBox="1"/>
          <p:nvPr/>
        </p:nvSpPr>
        <p:spPr>
          <a:xfrm>
            <a:off x="1282575" y="1536225"/>
            <a:ext cx="5745000" cy="3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Idea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Roles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32b05202b01_1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8219" y="374226"/>
            <a:ext cx="6423656" cy="5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54450" y="594550"/>
            <a:ext cx="58530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/>
              <a:t>Problem Statement </a:t>
            </a:r>
            <a:endParaRPr sz="4800" b="1"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93222" y="3227614"/>
            <a:ext cx="105128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3625" y="-489619"/>
            <a:ext cx="5037794" cy="5037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54450" y="1783350"/>
            <a:ext cx="54120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can we extract and integrate domain-specific knowledge into LLMs for better performance?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b05202b01_1_43"/>
          <p:cNvSpPr txBox="1">
            <a:spLocks noGrp="1"/>
          </p:cNvSpPr>
          <p:nvPr>
            <p:ph type="title"/>
          </p:nvPr>
        </p:nvSpPr>
        <p:spPr>
          <a:xfrm>
            <a:off x="456325" y="605875"/>
            <a:ext cx="35373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/>
              <a:t>Motivation</a:t>
            </a:r>
            <a:endParaRPr sz="4800" b="1"/>
          </a:p>
        </p:txBody>
      </p:sp>
      <p:pic>
        <p:nvPicPr>
          <p:cNvPr id="119" name="Google Shape;119;g32b05202b01_1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2b05202b01_1_43"/>
          <p:cNvSpPr txBox="1"/>
          <p:nvPr/>
        </p:nvSpPr>
        <p:spPr>
          <a:xfrm>
            <a:off x="193222" y="3227614"/>
            <a:ext cx="105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32b05202b01_1_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8219" y="374226"/>
            <a:ext cx="6423656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2b05202b01_1_43"/>
          <p:cNvSpPr txBox="1"/>
          <p:nvPr/>
        </p:nvSpPr>
        <p:spPr>
          <a:xfrm>
            <a:off x="456325" y="1748925"/>
            <a:ext cx="85518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Assessing the feasibility of new research ideas is complex. Expertise is required to verify the theoretical alignment. Practical aspects such as computing requirements and data availability must be considered.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FeasibilityLens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leverages RAG-powered LLMs to automate these task. By integrating domain-specific knowledge, RAG provides deeper contextual understanding and more accurate comparisons, making LLMs more efficient.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ca3ec3422_2_0"/>
          <p:cNvSpPr txBox="1">
            <a:spLocks noGrp="1"/>
          </p:cNvSpPr>
          <p:nvPr>
            <p:ph type="title"/>
          </p:nvPr>
        </p:nvSpPr>
        <p:spPr>
          <a:xfrm>
            <a:off x="456325" y="605875"/>
            <a:ext cx="35373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/>
              <a:t>Background</a:t>
            </a:r>
            <a:endParaRPr sz="4800" b="1"/>
          </a:p>
        </p:txBody>
      </p:sp>
      <p:pic>
        <p:nvPicPr>
          <p:cNvPr id="129" name="Google Shape;129;g32ca3ec3422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2ca3ec3422_2_0"/>
          <p:cNvSpPr txBox="1"/>
          <p:nvPr/>
        </p:nvSpPr>
        <p:spPr>
          <a:xfrm>
            <a:off x="193222" y="3227614"/>
            <a:ext cx="105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32ca3ec3422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8219" y="374226"/>
            <a:ext cx="6423656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2ca3ec3422_2_0"/>
          <p:cNvSpPr txBox="1"/>
          <p:nvPr/>
        </p:nvSpPr>
        <p:spPr>
          <a:xfrm>
            <a:off x="456325" y="1748925"/>
            <a:ext cx="8551800" cy="5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did we choose this Project which is related to research papers?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Central Role in Knowledge Dissemination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Need for Improved Review Processes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Supporting Academic and Industry Collaboration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did we choose RAG?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Retrieval-Augmented Generation (RAG) is a technique that combines the best of both retrieval-based and generative AI models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Enhanced Accuracy and Relevance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Scalability and Flexibility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Deeper Contextual Understanding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2f2a802c72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2f2a802c72_0_5"/>
          <p:cNvSpPr txBox="1"/>
          <p:nvPr/>
        </p:nvSpPr>
        <p:spPr>
          <a:xfrm>
            <a:off x="453725" y="541950"/>
            <a:ext cx="3801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4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32f2a802c72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3150" y="-448294"/>
            <a:ext cx="5037794" cy="5037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f2a802c72_0_5"/>
          <p:cNvSpPr txBox="1"/>
          <p:nvPr/>
        </p:nvSpPr>
        <p:spPr>
          <a:xfrm>
            <a:off x="453725" y="1611275"/>
            <a:ext cx="8317800" cy="4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"Can Large Language Models Provide Useful Feedback on Research Papers? A Large-Scale Empirical Analysis"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Explores the use of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GPT-3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to generate feedback on research papers. The authors evaluate the quality of LLM-generated feedback, comparing it with human-written feedback.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study finds that LLMs can provide helpful feedback on aspects like clarity and relevance but they struggle with conceptual evaluation.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2f2a802c72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0258" y="5831453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2f2a802c72_0_11"/>
          <p:cNvSpPr txBox="1"/>
          <p:nvPr/>
        </p:nvSpPr>
        <p:spPr>
          <a:xfrm>
            <a:off x="453725" y="541950"/>
            <a:ext cx="3801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4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2f2a802c72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3625" y="-489619"/>
            <a:ext cx="5037794" cy="5037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2f2a802c72_0_11"/>
          <p:cNvSpPr txBox="1"/>
          <p:nvPr/>
        </p:nvSpPr>
        <p:spPr>
          <a:xfrm>
            <a:off x="453725" y="1473525"/>
            <a:ext cx="7904700" cy="4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“ReviewRobot: Explainable Paper Review Generation based on Knowledge Synthesis”</a:t>
            </a:r>
            <a:endParaRPr sz="2400" b="1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Automation of paper review process by generating comments across categories such as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novelty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soundness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It uses KGs from paper, its citations, and a broader collection of related works.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KGs serve as evidence, which is compared to generate feedback. Experimental results show the review score predictor achieves 71.4%-100% accuracy.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55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3943" y="-1603305"/>
            <a:ext cx="9249230" cy="924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9659" y="5843041"/>
            <a:ext cx="17653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3842850" y="2689213"/>
            <a:ext cx="45063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7283" y="6100753"/>
            <a:ext cx="17653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6775" y="189325"/>
            <a:ext cx="6089800" cy="48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564450" y="374225"/>
            <a:ext cx="66753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564450" y="1759400"/>
            <a:ext cx="94839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u="sng"/>
              <a:t>Input Papers</a:t>
            </a:r>
            <a:endParaRPr sz="2200" b="1" u="sng"/>
          </a:p>
          <a:p>
            <a:pPr marL="45720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User Input</a:t>
            </a:r>
            <a:r>
              <a:rPr lang="en-US" sz="2000"/>
              <a:t>: The researcher uploads the </a:t>
            </a:r>
            <a:r>
              <a:rPr lang="en-US" sz="2000" b="1"/>
              <a:t>current research paper</a:t>
            </a:r>
            <a:r>
              <a:rPr lang="en-US" sz="2000"/>
              <a:t> and a set of </a:t>
            </a:r>
            <a:r>
              <a:rPr lang="en-US" sz="2000" b="1"/>
              <a:t>related papers</a:t>
            </a:r>
            <a:r>
              <a:rPr lang="en-US" sz="2000"/>
              <a:t>.</a:t>
            </a:r>
            <a:endParaRPr sz="2000"/>
          </a:p>
          <a:p>
            <a:pPr marL="4572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u="sng"/>
              <a:t>Retrieval-Augmented Generation (RAG)</a:t>
            </a:r>
            <a:endParaRPr sz="2200" b="1" u="sng"/>
          </a:p>
          <a:p>
            <a:pPr marL="45720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Paper Retrieval</a:t>
            </a:r>
            <a:r>
              <a:rPr lang="en-US" sz="2000"/>
              <a:t>: Use a </a:t>
            </a:r>
            <a:r>
              <a:rPr lang="en-US" sz="2000" b="1"/>
              <a:t>RAG model</a:t>
            </a:r>
            <a:r>
              <a:rPr lang="en-US" sz="2000"/>
              <a:t> (which combines search and generation) to retrieve </a:t>
            </a:r>
            <a:r>
              <a:rPr lang="en-US" sz="2000" b="1"/>
              <a:t>relevant papers</a:t>
            </a:r>
            <a:r>
              <a:rPr lang="en-US" sz="2000"/>
              <a:t> from a pre-built database or repository.</a:t>
            </a:r>
            <a:endParaRPr sz="2000"/>
          </a:p>
          <a:p>
            <a:pPr marL="45720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Text Embedding</a:t>
            </a:r>
            <a:r>
              <a:rPr lang="en-US" sz="2000"/>
              <a:t>: Papers are embedded into a vector space using models like </a:t>
            </a:r>
            <a:r>
              <a:rPr lang="en-US" sz="2000" b="1"/>
              <a:t>BERT</a:t>
            </a:r>
            <a:r>
              <a:rPr lang="en-US" sz="2000"/>
              <a:t> or </a:t>
            </a:r>
            <a:r>
              <a:rPr lang="en-US" sz="2000" b="1"/>
              <a:t>Sentence-BERT</a:t>
            </a:r>
            <a:r>
              <a:rPr lang="en-US" sz="2000"/>
              <a:t>, ensuring semantic similarity is captured for accurate retrieval.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Davis ">
      <a:dk1>
        <a:srgbClr val="002754"/>
      </a:dk1>
      <a:lt1>
        <a:srgbClr val="FFFFFF"/>
      </a:lt1>
      <a:dk2>
        <a:srgbClr val="44546A"/>
      </a:dk2>
      <a:lt2>
        <a:srgbClr val="DAAA01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Widescreen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Proxima Nova</vt:lpstr>
      <vt:lpstr>Office Theme</vt:lpstr>
      <vt:lpstr>PowerPoint Presentation</vt:lpstr>
      <vt:lpstr>Contents</vt:lpstr>
      <vt:lpstr>Problem Statement </vt:lpstr>
      <vt:lpstr>Motivation</vt:lpstr>
      <vt:lpstr>Background</vt:lpstr>
      <vt:lpstr>PowerPoint Presentation</vt:lpstr>
      <vt:lpstr>PowerPoint Presentation</vt:lpstr>
      <vt:lpstr>PowerPoint Presentation</vt:lpstr>
      <vt:lpstr>Proposed Methodology</vt:lpstr>
      <vt:lpstr>Proposed Methodology</vt:lpstr>
      <vt:lpstr>PowerPoint Presentation</vt:lpstr>
      <vt:lpstr>Team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Kunjal Agrawal</cp:lastModifiedBy>
  <cp:revision>1</cp:revision>
  <dcterms:modified xsi:type="dcterms:W3CDTF">2025-03-18T17:35:15Z</dcterms:modified>
</cp:coreProperties>
</file>