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8" r:id="rId6"/>
    <p:sldId id="296" r:id="rId7"/>
    <p:sldId id="291" r:id="rId8"/>
    <p:sldId id="293" r:id="rId9"/>
    <p:sldId id="292" r:id="rId10"/>
    <p:sldId id="297" r:id="rId11"/>
    <p:sldId id="295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274" autoAdjust="0"/>
  </p:normalViewPr>
  <p:slideViewPr>
    <p:cSldViewPr snapToGrid="0">
      <p:cViewPr varScale="1">
        <p:scale>
          <a:sx n="122" d="100"/>
          <a:sy n="122" d="100"/>
        </p:scale>
        <p:origin x="336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6/30/24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6/30/24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6/30/24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6/30/24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06319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915" y="532659"/>
            <a:ext cx="9561020" cy="115877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IN" sz="4800" dirty="0">
                <a:latin typeface="Bahnschrift Light" panose="020B0502040204020203" pitchFamily="34" charset="0"/>
              </a:rPr>
              <a:t>           PROJECT  SYNOPSIS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5254" y="2343752"/>
            <a:ext cx="7224208" cy="1771600"/>
          </a:xfrm>
        </p:spPr>
        <p:txBody>
          <a:bodyPr>
            <a:normAutofit fontScale="92500"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Development and Operations of BOTANIC HEAVEN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Acknowledgement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874" y="1965293"/>
            <a:ext cx="9134856" cy="415290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600"/>
              </a:spcAft>
              <a:buSzPts val="1100"/>
              <a:buNone/>
            </a:pPr>
            <a:r>
              <a:rPr lang="en-SG" sz="2800" dirty="0">
                <a:solidFill>
                  <a:schemeClr val="accent5"/>
                </a:solidFill>
              </a:rPr>
              <a:t>I wish to express my profound gratitude towards my teacher who brought me some amazing topics to work on which brought learning and excitement to me. I extend my sincere gratitude to out computer teacher </a:t>
            </a:r>
            <a:r>
              <a:rPr lang="en-SG" sz="2800" b="1" dirty="0">
                <a:solidFill>
                  <a:schemeClr val="accent5"/>
                </a:solidFill>
              </a:rPr>
              <a:t>Ms. Vandana Sharma </a:t>
            </a:r>
            <a:r>
              <a:rPr lang="en-SG" sz="2800" dirty="0">
                <a:solidFill>
                  <a:schemeClr val="accent5"/>
                </a:solidFill>
              </a:rPr>
              <a:t>who helped me during this project and guided me throughout and also told me better ways to execute my plans.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364" y="790112"/>
            <a:ext cx="3474720" cy="678254"/>
          </a:xfrm>
        </p:spPr>
        <p:txBody>
          <a:bodyPr>
            <a:normAutofit/>
          </a:bodyPr>
          <a:lstStyle/>
          <a:p>
            <a:r>
              <a:rPr lang="en-US" sz="4000" dirty="0"/>
              <a:t>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22" y="2095130"/>
            <a:ext cx="10161381" cy="4536489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dirty="0"/>
              <a:t>This is to certify that KUNJAL ARORA student of class XII-A has successfully completed the synopsis of her computer  Project based on organizing and viewing data of a botanical garden under the guidance of Mrs. Vandana Sharma  during academic session 2021-2022</a:t>
            </a:r>
          </a:p>
        </p:txBody>
      </p:sp>
    </p:spTree>
    <p:extLst>
      <p:ext uri="{BB962C8B-B14F-4D97-AF65-F5344CB8AC3E}">
        <p14:creationId xmlns:p14="http://schemas.microsoft.com/office/powerpoint/2010/main" val="36011997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72" y="33950"/>
            <a:ext cx="9133730" cy="1233424"/>
          </a:xfrm>
        </p:spPr>
        <p:txBody>
          <a:bodyPr/>
          <a:lstStyle/>
          <a:p>
            <a:pPr algn="ctr"/>
            <a:r>
              <a:rPr lang="en-US" dirty="0"/>
              <a:t>TABLE OF CONTENTS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10767A6D-8A86-4449-907F-3F187BB24FE2}"/>
              </a:ext>
            </a:extLst>
          </p:cNvPr>
          <p:cNvSpPr/>
          <p:nvPr/>
        </p:nvSpPr>
        <p:spPr>
          <a:xfrm>
            <a:off x="1381076" y="2944537"/>
            <a:ext cx="2610035" cy="167122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25AECF34-D610-4CDD-9802-F15E48368842}"/>
              </a:ext>
            </a:extLst>
          </p:cNvPr>
          <p:cNvSpPr/>
          <p:nvPr/>
        </p:nvSpPr>
        <p:spPr>
          <a:xfrm>
            <a:off x="4688193" y="2849733"/>
            <a:ext cx="2805344" cy="167122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4952C06-629F-4AE6-9C0F-F7001C2E1D93}"/>
              </a:ext>
            </a:extLst>
          </p:cNvPr>
          <p:cNvSpPr/>
          <p:nvPr/>
        </p:nvSpPr>
        <p:spPr>
          <a:xfrm>
            <a:off x="8043123" y="2849732"/>
            <a:ext cx="2610035" cy="167122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88F11-64E8-42EE-8A89-8D4D22DD9623}"/>
              </a:ext>
            </a:extLst>
          </p:cNvPr>
          <p:cNvSpPr txBox="1"/>
          <p:nvPr/>
        </p:nvSpPr>
        <p:spPr>
          <a:xfrm>
            <a:off x="1803365" y="3133817"/>
            <a:ext cx="194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INTRODUCTION TO CASE STUDY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23C6D-773A-4BBC-AD29-BDF7A3216D96}"/>
              </a:ext>
            </a:extLst>
          </p:cNvPr>
          <p:cNvSpPr txBox="1"/>
          <p:nvPr/>
        </p:nvSpPr>
        <p:spPr>
          <a:xfrm>
            <a:off x="5007006" y="3133817"/>
            <a:ext cx="233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</a:p>
          <a:p>
            <a:r>
              <a:rPr lang="en-US" dirty="0">
                <a:solidFill>
                  <a:schemeClr val="bg1"/>
                </a:solidFill>
              </a:rPr>
              <a:t> ENTITIES AND RELATIONSHIPS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4C749-C564-48E6-A532-22A2C2A8156F}"/>
              </a:ext>
            </a:extLst>
          </p:cNvPr>
          <p:cNvSpPr txBox="1"/>
          <p:nvPr/>
        </p:nvSpPr>
        <p:spPr>
          <a:xfrm>
            <a:off x="8190619" y="3133817"/>
            <a:ext cx="25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</a:t>
            </a:r>
          </a:p>
          <a:p>
            <a:r>
              <a:rPr lang="en-US" dirty="0">
                <a:solidFill>
                  <a:schemeClr val="bg1"/>
                </a:solidFill>
              </a:rPr>
              <a:t>FLOW OF CONTROL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984" y="294247"/>
            <a:ext cx="9144001" cy="914937"/>
          </a:xfrm>
        </p:spPr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pic>
        <p:nvPicPr>
          <p:cNvPr id="4" name="Google Shape;392;p41">
            <a:extLst>
              <a:ext uri="{FF2B5EF4-FFF2-40B4-BE49-F238E27FC236}">
                <a16:creationId xmlns:a16="http://schemas.microsoft.com/office/drawing/2014/main" id="{D6AE6538-A348-409E-B7FF-39EB71FAC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342" r="21652"/>
          <a:stretch/>
        </p:blipFill>
        <p:spPr>
          <a:xfrm>
            <a:off x="0" y="0"/>
            <a:ext cx="40215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07DBD-5860-4800-A644-956D94DFA7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61283" y="1280255"/>
            <a:ext cx="6995604" cy="5283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 u="sng" dirty="0"/>
              <a:t>Objective</a:t>
            </a:r>
          </a:p>
          <a:p>
            <a:pPr marL="450850" lvl="0" indent="-330200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/>
              <a:t>This project aims to manage a botanical garden. It caters  </a:t>
            </a:r>
          </a:p>
          <a:p>
            <a:pPr marL="908050" lvl="2" indent="-330200"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Employee and human resource functions</a:t>
            </a:r>
          </a:p>
          <a:p>
            <a:pPr marL="908050" lvl="2" indent="-330200"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Customer requirements  </a:t>
            </a:r>
          </a:p>
          <a:p>
            <a:pPr marL="908050" lvl="2" indent="-330200"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Upkeep / Maintenance of the botanical garden.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 u="sng" dirty="0"/>
              <a:t>Functional Components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The project includes databases, interactive functions and batch functions. Features are </a:t>
            </a:r>
          </a:p>
          <a:p>
            <a:pPr marL="869950" lvl="1" indent="-285750"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All databases will have the functionality of add, update and delete. </a:t>
            </a:r>
          </a:p>
          <a:p>
            <a:pPr marL="869950" lvl="1" indent="-285750"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Functions will have interactive or batch processing. </a:t>
            </a:r>
          </a:p>
          <a:p>
            <a:pPr marL="869950" lvl="1" indent="-285750"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Employees will be able to sell plants to the customers </a:t>
            </a:r>
          </a:p>
          <a:p>
            <a:pPr marL="869950" lvl="1" indent="-285750"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Managers will be able to </a:t>
            </a:r>
          </a:p>
          <a:p>
            <a:pPr marL="1327150" lvl="2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administer employees </a:t>
            </a:r>
          </a:p>
          <a:p>
            <a:pPr marL="1327150" lvl="2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analyze the reports </a:t>
            </a:r>
          </a:p>
          <a:p>
            <a:pPr marL="1327150" lvl="2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process the data of the garden </a:t>
            </a:r>
          </a:p>
        </p:txBody>
      </p:sp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19309" y="105543"/>
            <a:ext cx="9133730" cy="1233424"/>
          </a:xfrm>
        </p:spPr>
        <p:txBody>
          <a:bodyPr/>
          <a:lstStyle/>
          <a:p>
            <a:pPr algn="ctr"/>
            <a:r>
              <a:rPr lang="en-US" dirty="0"/>
              <a:t>ENTITIES AND RELATINSHIP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907D17-717F-4F8A-960A-E7A7C3081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61302"/>
              </p:ext>
            </p:extLst>
          </p:nvPr>
        </p:nvGraphicFramePr>
        <p:xfrm>
          <a:off x="8017059" y="1454889"/>
          <a:ext cx="1868805" cy="1669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561880182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7269611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Employees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1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PK4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Employee 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740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Name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Designation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Salary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1524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94FCEC-1A3C-4882-AB2A-0E0E8641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46335"/>
              </p:ext>
            </p:extLst>
          </p:nvPr>
        </p:nvGraphicFramePr>
        <p:xfrm>
          <a:off x="4125816" y="4191268"/>
          <a:ext cx="3116141" cy="2343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214">
                  <a:extLst>
                    <a:ext uri="{9D8B030D-6E8A-4147-A177-3AD203B41FA5}">
                      <a16:colId xmlns:a16="http://schemas.microsoft.com/office/drawing/2014/main" val="1033822897"/>
                    </a:ext>
                  </a:extLst>
                </a:gridCol>
                <a:gridCol w="1669927">
                  <a:extLst>
                    <a:ext uri="{9D8B030D-6E8A-4147-A177-3AD203B41FA5}">
                      <a16:colId xmlns:a16="http://schemas.microsoft.com/office/drawing/2014/main" val="2969704627"/>
                    </a:ext>
                  </a:extLst>
                </a:gridCol>
              </a:tblGrid>
              <a:tr h="13458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Sales Transactions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05737"/>
                  </a:ext>
                </a:extLst>
              </a:tr>
              <a:tr h="125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PK3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Transaction 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154906"/>
                  </a:ext>
                </a:extLst>
              </a:tr>
              <a:tr h="94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FK1_PK1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FK2_PK2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FK3_PK4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Plant 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Customer 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Employee 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Quantity sold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Amount received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78340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5FCE83-23C6-45D8-AD9F-1C4860179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4580"/>
              </p:ext>
            </p:extLst>
          </p:nvPr>
        </p:nvGraphicFramePr>
        <p:xfrm>
          <a:off x="4822726" y="1842247"/>
          <a:ext cx="1868805" cy="1669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3259703542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97593356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Plants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65488"/>
                  </a:ext>
                </a:extLst>
              </a:tr>
              <a:tr h="148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PK1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Plant Type 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18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Plant Type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Quantity in Stock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Cost per plant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295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F17F9B-4F87-4C70-80D5-38DEE8362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87163"/>
              </p:ext>
            </p:extLst>
          </p:nvPr>
        </p:nvGraphicFramePr>
        <p:xfrm>
          <a:off x="1371733" y="1338967"/>
          <a:ext cx="1868805" cy="2006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3661119497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4074280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Customers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48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PK2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Customer 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4522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Customer Name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Address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Contact Number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Quantity sold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983846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43E8393-CD82-4A7B-BF9E-F7D4EC1B8A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4128" y="3021009"/>
            <a:ext cx="2903376" cy="1295411"/>
          </a:xfrm>
          <a:prstGeom prst="bentConnector3">
            <a:avLst>
              <a:gd name="adj1" fmla="val 100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A2B10F-C722-4070-B57A-12E099357486}"/>
              </a:ext>
            </a:extLst>
          </p:cNvPr>
          <p:cNvCxnSpPr>
            <a:cxnSpLocks/>
          </p:cNvCxnSpPr>
          <p:nvPr/>
        </p:nvCxnSpPr>
        <p:spPr>
          <a:xfrm flipV="1">
            <a:off x="3459101" y="5120403"/>
            <a:ext cx="6667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C80E762-9A6C-4E58-9E8A-9EB2AEDF82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782603" y="3336656"/>
            <a:ext cx="3808391" cy="449897"/>
          </a:xfrm>
          <a:prstGeom prst="bentConnector3">
            <a:avLst>
              <a:gd name="adj1" fmla="val 100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9E3C74-CD66-42FA-B80B-691A593C7565}"/>
              </a:ext>
            </a:extLst>
          </p:cNvPr>
          <p:cNvCxnSpPr>
            <a:cxnSpLocks/>
          </p:cNvCxnSpPr>
          <p:nvPr/>
        </p:nvCxnSpPr>
        <p:spPr>
          <a:xfrm>
            <a:off x="896645" y="5465800"/>
            <a:ext cx="32291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9DEEFD-62AE-4533-811F-80AB426300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5756" y="3594470"/>
            <a:ext cx="3954339" cy="449897"/>
          </a:xfrm>
          <a:prstGeom prst="bentConnector3">
            <a:avLst>
              <a:gd name="adj1" fmla="val 100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F9611B-F968-4C08-B364-7500BE990E43}"/>
              </a:ext>
            </a:extLst>
          </p:cNvPr>
          <p:cNvCxnSpPr>
            <a:cxnSpLocks/>
          </p:cNvCxnSpPr>
          <p:nvPr/>
        </p:nvCxnSpPr>
        <p:spPr>
          <a:xfrm flipV="1">
            <a:off x="7241957" y="5796587"/>
            <a:ext cx="2660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75FC6809-EE05-4398-A322-B71CF20E4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75600"/>
              </p:ext>
            </p:extLst>
          </p:nvPr>
        </p:nvGraphicFramePr>
        <p:xfrm>
          <a:off x="8627429" y="4378723"/>
          <a:ext cx="2516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891">
                  <a:extLst>
                    <a:ext uri="{9D8B030D-6E8A-4147-A177-3AD203B41FA5}">
                      <a16:colId xmlns:a16="http://schemas.microsoft.com/office/drawing/2014/main" val="2911191805"/>
                    </a:ext>
                  </a:extLst>
                </a:gridCol>
                <a:gridCol w="1899979">
                  <a:extLst>
                    <a:ext uri="{9D8B030D-6E8A-4147-A177-3AD203B41FA5}">
                      <a16:colId xmlns:a16="http://schemas.microsoft.com/office/drawing/2014/main" val="157107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1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Foreign Key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4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721" y="58571"/>
            <a:ext cx="4983925" cy="1371601"/>
          </a:xfrm>
        </p:spPr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4874BE2-8B07-491E-B514-D0C5037E3FEC}"/>
              </a:ext>
            </a:extLst>
          </p:cNvPr>
          <p:cNvSpPr/>
          <p:nvPr/>
        </p:nvSpPr>
        <p:spPr>
          <a:xfrm>
            <a:off x="1157176" y="1699185"/>
            <a:ext cx="2158583" cy="1356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files </a:t>
            </a:r>
          </a:p>
          <a:p>
            <a:pPr algn="ctr"/>
            <a:r>
              <a:rPr lang="en-IN" dirty="0"/>
              <a:t>(Customers, Plants, Employees)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EF99AC1E-EC63-457F-9871-ECC2D75D8744}"/>
              </a:ext>
            </a:extLst>
          </p:cNvPr>
          <p:cNvSpPr/>
          <p:nvPr/>
        </p:nvSpPr>
        <p:spPr>
          <a:xfrm>
            <a:off x="730157" y="4296131"/>
            <a:ext cx="2443396" cy="13563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Screens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7B19938-D1B9-4475-B359-974BAE3CB21B}"/>
              </a:ext>
            </a:extLst>
          </p:cNvPr>
          <p:cNvSpPr/>
          <p:nvPr/>
        </p:nvSpPr>
        <p:spPr>
          <a:xfrm>
            <a:off x="7796951" y="1699185"/>
            <a:ext cx="2158583" cy="1356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Accounts File</a:t>
            </a:r>
          </a:p>
          <a:p>
            <a:pPr algn="ctr"/>
            <a:r>
              <a:rPr lang="en-IN" dirty="0"/>
              <a:t>(Accounts ID, Transaction Type and Amount)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8A125112-D18A-413C-93D2-22BFAC84F730}"/>
              </a:ext>
            </a:extLst>
          </p:cNvPr>
          <p:cNvSpPr/>
          <p:nvPr/>
        </p:nvSpPr>
        <p:spPr>
          <a:xfrm>
            <a:off x="7796950" y="3951711"/>
            <a:ext cx="2158583" cy="1356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Accounts File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2CE4B362-52C3-4D44-AD92-23D6383C1EBC}"/>
              </a:ext>
            </a:extLst>
          </p:cNvPr>
          <p:cNvSpPr/>
          <p:nvPr/>
        </p:nvSpPr>
        <p:spPr>
          <a:xfrm>
            <a:off x="8002527" y="4107810"/>
            <a:ext cx="2158583" cy="1356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Accounts File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88DEFC4-8852-48B8-8CD8-24C5C1CA742E}"/>
              </a:ext>
            </a:extLst>
          </p:cNvPr>
          <p:cNvSpPr/>
          <p:nvPr/>
        </p:nvSpPr>
        <p:spPr>
          <a:xfrm>
            <a:off x="8208105" y="4283145"/>
            <a:ext cx="2158583" cy="1356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Accounts File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079C9A9C-5A81-42F6-ADD9-6B389A0DBC7A}"/>
              </a:ext>
            </a:extLst>
          </p:cNvPr>
          <p:cNvSpPr/>
          <p:nvPr/>
        </p:nvSpPr>
        <p:spPr>
          <a:xfrm>
            <a:off x="8413683" y="4480635"/>
            <a:ext cx="2158583" cy="1356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Reports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09961CDC-2F51-44A9-9B30-B707FF9B155A}"/>
              </a:ext>
            </a:extLst>
          </p:cNvPr>
          <p:cNvSpPr/>
          <p:nvPr/>
        </p:nvSpPr>
        <p:spPr>
          <a:xfrm>
            <a:off x="5235807" y="2564056"/>
            <a:ext cx="1740978" cy="19638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Databases </a:t>
            </a:r>
          </a:p>
          <a:p>
            <a:pPr algn="ctr"/>
            <a:r>
              <a:rPr lang="en-IN" dirty="0"/>
              <a:t>(Customers, Plants, Employees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FC1A4-D8BE-40B2-92F1-4E3E6761038B}"/>
              </a:ext>
            </a:extLst>
          </p:cNvPr>
          <p:cNvSpPr txBox="1"/>
          <p:nvPr/>
        </p:nvSpPr>
        <p:spPr>
          <a:xfrm>
            <a:off x="3380887" y="2438033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Bulk Uploads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96E23B-9762-4B46-B3BB-136CFB67088B}"/>
              </a:ext>
            </a:extLst>
          </p:cNvPr>
          <p:cNvSpPr txBox="1"/>
          <p:nvPr/>
        </p:nvSpPr>
        <p:spPr>
          <a:xfrm>
            <a:off x="3205924" y="4067099"/>
            <a:ext cx="1159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Interactive Data Operations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D99E93-CE96-4196-959D-F204FA194AB9}"/>
              </a:ext>
            </a:extLst>
          </p:cNvPr>
          <p:cNvCxnSpPr>
            <a:cxnSpLocks/>
          </p:cNvCxnSpPr>
          <p:nvPr/>
        </p:nvCxnSpPr>
        <p:spPr>
          <a:xfrm>
            <a:off x="3173553" y="2096164"/>
            <a:ext cx="2036134" cy="1206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CFF7D45-1FD4-414E-9BAE-DC9CB6EA8315}"/>
              </a:ext>
            </a:extLst>
          </p:cNvPr>
          <p:cNvCxnSpPr>
            <a:cxnSpLocks/>
          </p:cNvCxnSpPr>
          <p:nvPr/>
        </p:nvCxnSpPr>
        <p:spPr>
          <a:xfrm flipV="1">
            <a:off x="3086619" y="4188853"/>
            <a:ext cx="2123068" cy="678180"/>
          </a:xfrm>
          <a:prstGeom prst="bentConnector3">
            <a:avLst>
              <a:gd name="adj1" fmla="val 60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94CB93-7D49-4046-98ED-A3B92B88BCD8}"/>
              </a:ext>
            </a:extLst>
          </p:cNvPr>
          <p:cNvCxnSpPr>
            <a:cxnSpLocks/>
          </p:cNvCxnSpPr>
          <p:nvPr/>
        </p:nvCxnSpPr>
        <p:spPr>
          <a:xfrm flipV="1">
            <a:off x="6950666" y="2564055"/>
            <a:ext cx="846284" cy="982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4FCEBD-785D-4E9F-B859-55F555A124E4}"/>
              </a:ext>
            </a:extLst>
          </p:cNvPr>
          <p:cNvCxnSpPr>
            <a:cxnSpLocks/>
          </p:cNvCxnSpPr>
          <p:nvPr/>
        </p:nvCxnSpPr>
        <p:spPr>
          <a:xfrm>
            <a:off x="6733928" y="4019255"/>
            <a:ext cx="1051311" cy="678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2032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D7DB4-387C-4CE5-B1A5-AA5AEDACF4E4}"/>
              </a:ext>
            </a:extLst>
          </p:cNvPr>
          <p:cNvSpPr txBox="1"/>
          <p:nvPr/>
        </p:nvSpPr>
        <p:spPr>
          <a:xfrm>
            <a:off x="1176223" y="1166842"/>
            <a:ext cx="943942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 u="sng" dirty="0"/>
              <a:t>Login Page</a:t>
            </a:r>
          </a:p>
          <a:p>
            <a:pPr marL="908050" lvl="2" indent="-33020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Managers</a:t>
            </a:r>
          </a:p>
          <a:p>
            <a:pPr marL="908050" lvl="2" indent="-33020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Employees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 u="sng" dirty="0"/>
              <a:t>Batch Processing Options page</a:t>
            </a:r>
          </a:p>
          <a:p>
            <a:pPr marL="869950" lvl="1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Bulk Upload of data to 3 core tables of customers, plants and employees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800" u="sng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 u="sng" dirty="0"/>
              <a:t>Interactive function Pages</a:t>
            </a:r>
          </a:p>
          <a:p>
            <a:pPr marL="869950" lvl="1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Managers can </a:t>
            </a:r>
          </a:p>
          <a:p>
            <a:pPr marL="1327150" lvl="2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Generate reports of Monthly sales </a:t>
            </a:r>
          </a:p>
          <a:p>
            <a:pPr marL="1327150" lvl="2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Generate reports of Employees influx and Plants inventory</a:t>
            </a:r>
          </a:p>
          <a:p>
            <a:pPr marL="1327150" lvl="2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Perform Data Entry to onboard new Employees or remove existing employees  </a:t>
            </a:r>
          </a:p>
          <a:p>
            <a:pPr marL="869950" lvl="1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Employees can </a:t>
            </a:r>
          </a:p>
          <a:p>
            <a:pPr marL="1327150" lvl="2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Search the plants available for sale </a:t>
            </a:r>
          </a:p>
          <a:p>
            <a:pPr marL="1327150" lvl="2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Perform Data entry for Plants and Customers </a:t>
            </a:r>
          </a:p>
          <a:p>
            <a:pPr marL="1327150" lvl="2" indent="-285750"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Execute the plant sales operation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9C850-3FB5-4F9E-9F84-0045F31839D8}"/>
              </a:ext>
            </a:extLst>
          </p:cNvPr>
          <p:cNvSpPr txBox="1"/>
          <p:nvPr/>
        </p:nvSpPr>
        <p:spPr>
          <a:xfrm>
            <a:off x="2974020" y="372862"/>
            <a:ext cx="700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FLOW OF CONTROL – SCREENS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ll fun education presentation (widescreen).potx" id="{13F266B3-3667-4715-838E-2D35384A824B}" vid="{5EC2A2B6-6A5B-436A-9EF3-6607D16C2EDB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Fall fun education presentation (widescreen)</Template>
  <TotalTime>3831</TotalTime>
  <Words>413</Words>
  <Application>Microsoft Macintosh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Calibri</vt:lpstr>
      <vt:lpstr>Cambria</vt:lpstr>
      <vt:lpstr>Wingdings</vt:lpstr>
      <vt:lpstr>Back to School 16x9</vt:lpstr>
      <vt:lpstr>           PROJECT  SYNOPSIS </vt:lpstr>
      <vt:lpstr>Acknowledgement </vt:lpstr>
      <vt:lpstr>CERTIFICATE</vt:lpstr>
      <vt:lpstr>TABLE OF CONTENTS </vt:lpstr>
      <vt:lpstr>INTRODUCTION </vt:lpstr>
      <vt:lpstr>ENTITIES AND RELATINSHIP </vt:lpstr>
      <vt:lpstr>FLOW OF CONTROL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PROJECT  SYNOPSIS </dc:title>
  <dc:creator>Kunjal Arora</dc:creator>
  <cp:lastModifiedBy>vikram jeet</cp:lastModifiedBy>
  <cp:revision>7</cp:revision>
  <dcterms:created xsi:type="dcterms:W3CDTF">2021-09-13T07:01:26Z</dcterms:created>
  <dcterms:modified xsi:type="dcterms:W3CDTF">2024-06-30T22:45:38Z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