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422" r:id="rId3"/>
    <p:sldId id="423" r:id="rId4"/>
    <p:sldId id="424" r:id="rId5"/>
    <p:sldId id="425" r:id="rId6"/>
    <p:sldId id="429" r:id="rId7"/>
    <p:sldId id="430" r:id="rId8"/>
    <p:sldId id="433" r:id="rId9"/>
    <p:sldId id="428" r:id="rId10"/>
    <p:sldId id="435" r:id="rId11"/>
    <p:sldId id="436" r:id="rId12"/>
    <p:sldId id="419" r:id="rId13"/>
    <p:sldId id="427"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3" autoAdjust="0"/>
    <p:restoredTop sz="94660"/>
  </p:normalViewPr>
  <p:slideViewPr>
    <p:cSldViewPr>
      <p:cViewPr varScale="1">
        <p:scale>
          <a:sx n="67" d="100"/>
          <a:sy n="67" d="100"/>
        </p:scale>
        <p:origin x="1272" y="44"/>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8/9/2020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8/9/2020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8/9/2020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8/9/2020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8/9/2020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8/9/2020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8/9/2020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8/9/2020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8/9/2020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8/9/2020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8/9/2020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8/9/2020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8/9/2020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8/9/2020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8/9/2020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9acbLWBy3o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85800" y="381000"/>
            <a:ext cx="7772400" cy="914400"/>
          </a:xfrm>
        </p:spPr>
        <p:txBody>
          <a:bodyPr/>
          <a:lstStyle/>
          <a:p>
            <a:pPr eaLnBrk="1" hangingPunct="1"/>
            <a:r>
              <a:rPr lang="en-US" b="1" dirty="0">
                <a:effectLst/>
                <a:latin typeface="Times New Roman" panose="02020603050405020304" pitchFamily="18" charset="0"/>
                <a:ea typeface="Calibri" panose="020F0502020204030204" pitchFamily="34" charset="0"/>
                <a:cs typeface="Shruti" panose="020B0502040204020203" pitchFamily="34" charset="0"/>
              </a:rPr>
              <a:t>Coloring Black and White Images</a:t>
            </a:r>
            <a:br>
              <a:rPr lang="en-US" altLang="en-US" sz="3200" b="1" dirty="0">
                <a:latin typeface="Times New Roman" panose="02020603050405020304" pitchFamily="18" charset="0"/>
                <a:cs typeface="Times New Roman" panose="02020603050405020304" pitchFamily="18" charset="0"/>
              </a:rPr>
            </a:br>
            <a:endParaRPr lang="en-US" altLang="en-US" sz="3200" b="1" dirty="0">
              <a:latin typeface="Times New Roman" panose="02020603050405020304" pitchFamily="18" charset="0"/>
              <a:cs typeface="Times New Roman" panose="02020603050405020304" pitchFamily="18" charset="0"/>
            </a:endParaRPr>
          </a:p>
        </p:txBody>
      </p:sp>
      <p:sp>
        <p:nvSpPr>
          <p:cNvPr id="3076" name="Subtitle 2"/>
          <p:cNvSpPr>
            <a:spLocks noGrp="1"/>
          </p:cNvSpPr>
          <p:nvPr>
            <p:ph type="subTitle" idx="1"/>
          </p:nvPr>
        </p:nvSpPr>
        <p:spPr>
          <a:xfrm>
            <a:off x="1330325" y="1474608"/>
            <a:ext cx="6400800" cy="1295400"/>
          </a:xfrm>
        </p:spPr>
        <p:txBody>
          <a:bodyPr/>
          <a:lstStyle/>
          <a:p>
            <a:pPr algn="l" eaLnBrk="1" hangingPunct="1">
              <a:defRPr/>
            </a:pPr>
            <a:r>
              <a:rPr lang="en-US" sz="2400" b="1" dirty="0">
                <a:solidFill>
                  <a:schemeClr val="tx2">
                    <a:lumMod val="75000"/>
                  </a:schemeClr>
                </a:solidFill>
                <a:latin typeface="Garamond" panose="02020404030301010803" pitchFamily="18" charset="0"/>
              </a:rPr>
              <a:t>Prepared By:</a:t>
            </a:r>
          </a:p>
          <a:p>
            <a:pPr algn="l" eaLnBrk="1" hangingPunct="1">
              <a:defRPr/>
            </a:pPr>
            <a:r>
              <a:rPr lang="en-US" sz="2400" b="1" dirty="0">
                <a:solidFill>
                  <a:schemeClr val="tx2">
                    <a:lumMod val="75000"/>
                  </a:schemeClr>
                </a:solidFill>
                <a:latin typeface="Garamond" panose="02020404030301010803" pitchFamily="18" charset="0"/>
              </a:rPr>
              <a:t>                      Kunjan Khatri</a:t>
            </a:r>
          </a:p>
          <a:p>
            <a:pPr algn="l" eaLnBrk="1" hangingPunct="1">
              <a:defRPr/>
            </a:pPr>
            <a:r>
              <a:rPr lang="en-US" sz="2400" b="1" dirty="0">
                <a:solidFill>
                  <a:schemeClr val="tx2">
                    <a:lumMod val="75000"/>
                  </a:schemeClr>
                </a:solidFill>
                <a:latin typeface="Garamond" panose="02020404030301010803" pitchFamily="18" charset="0"/>
              </a:rPr>
              <a:t>                      Kathan Patel </a:t>
            </a: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
        <p:nvSpPr>
          <p:cNvPr id="2" name="TextBox 1"/>
          <p:cNvSpPr txBox="1"/>
          <p:nvPr/>
        </p:nvSpPr>
        <p:spPr>
          <a:xfrm>
            <a:off x="2055813" y="5029200"/>
            <a:ext cx="4949825" cy="1200329"/>
          </a:xfrm>
          <a:prstGeom prst="rect">
            <a:avLst/>
          </a:prstGeom>
          <a:noFill/>
        </p:spPr>
        <p:txBody>
          <a:bodyPr>
            <a:spAutoFit/>
          </a:bodyPr>
          <a:lstStyle/>
          <a:p>
            <a:pPr algn="ctr">
              <a:defRPr/>
            </a:pPr>
            <a:r>
              <a:rPr lang="en-US" dirty="0">
                <a:solidFill>
                  <a:schemeClr val="bg2">
                    <a:lumMod val="25000"/>
                  </a:schemeClr>
                </a:solidFill>
                <a:latin typeface="Garamond" panose="02020404030301010803" pitchFamily="18" charset="0"/>
              </a:rPr>
              <a:t>CSCI S-89 Introduction to Deep Learning</a:t>
            </a:r>
          </a:p>
          <a:p>
            <a:pPr algn="ctr">
              <a:defRPr/>
            </a:pPr>
            <a:r>
              <a:rPr lang="en-US" dirty="0">
                <a:solidFill>
                  <a:schemeClr val="bg2">
                    <a:lumMod val="25000"/>
                  </a:schemeClr>
                </a:solidFill>
                <a:latin typeface="Garamond" panose="02020404030301010803" pitchFamily="18" charset="0"/>
              </a:rPr>
              <a:t>Summer 2020</a:t>
            </a:r>
          </a:p>
          <a:p>
            <a:pPr algn="ctr">
              <a:defRPr/>
            </a:pPr>
            <a:r>
              <a:rPr lang="en-US" b="1" dirty="0">
                <a:solidFill>
                  <a:schemeClr val="bg2">
                    <a:lumMod val="25000"/>
                  </a:schemeClr>
                </a:solidFill>
                <a:latin typeface="Garamond" panose="02020404030301010803" pitchFamily="18" charset="0"/>
              </a:rPr>
              <a:t>Harvard Summer School</a:t>
            </a:r>
            <a:endParaRPr lang="en-US" sz="1600" dirty="0">
              <a:solidFill>
                <a:schemeClr val="bg2">
                  <a:lumMod val="25000"/>
                </a:schemeClr>
              </a:solidFill>
              <a:latin typeface="Garamond" panose="02020404030301010803" pitchFamily="18" charset="0"/>
            </a:endParaRPr>
          </a:p>
          <a:p>
            <a:pPr algn="ctr">
              <a:defRPr/>
            </a:pPr>
            <a:endParaRPr lang="en-US" dirty="0"/>
          </a:p>
        </p:txBody>
      </p:sp>
      <p:pic>
        <p:nvPicPr>
          <p:cNvPr id="5" name="Picture 4">
            <a:extLst>
              <a:ext uri="{FF2B5EF4-FFF2-40B4-BE49-F238E27FC236}">
                <a16:creationId xmlns:a16="http://schemas.microsoft.com/office/drawing/2014/main" id="{C96F3900-F92E-4439-8E37-E5F7918B6337}"/>
              </a:ext>
            </a:extLst>
          </p:cNvPr>
          <p:cNvPicPr>
            <a:picLocks noChangeAspect="1"/>
          </p:cNvPicPr>
          <p:nvPr/>
        </p:nvPicPr>
        <p:blipFill>
          <a:blip r:embed="rId3"/>
          <a:stretch>
            <a:fillRect/>
          </a:stretch>
        </p:blipFill>
        <p:spPr>
          <a:xfrm>
            <a:off x="3925550" y="2949217"/>
            <a:ext cx="1292899" cy="1495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011-3CF1-42F0-B5E4-2AB3B3E3486B}"/>
              </a:ext>
            </a:extLst>
          </p:cNvPr>
          <p:cNvSpPr>
            <a:spLocks noGrp="1"/>
          </p:cNvSpPr>
          <p:nvPr>
            <p:ph type="title"/>
          </p:nvPr>
        </p:nvSpPr>
        <p:spPr/>
        <p:txBody>
          <a:bodyPr/>
          <a:lstStyle/>
          <a:p>
            <a:r>
              <a:rPr lang="en-US" dirty="0">
                <a:latin typeface="Garamond" panose="02020404030301010803" pitchFamily="18" charset="0"/>
              </a:rPr>
              <a:t>Output</a:t>
            </a:r>
            <a:endParaRPr lang="en-IN"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1A634FED-9C68-49BF-B22D-6B3F32F235A2}"/>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9" name="Picture 8">
            <a:extLst>
              <a:ext uri="{FF2B5EF4-FFF2-40B4-BE49-F238E27FC236}">
                <a16:creationId xmlns:a16="http://schemas.microsoft.com/office/drawing/2014/main" id="{641EF503-D8B0-4C09-A163-AD12970E23A9}"/>
              </a:ext>
            </a:extLst>
          </p:cNvPr>
          <p:cNvPicPr>
            <a:picLocks noChangeAspect="1"/>
          </p:cNvPicPr>
          <p:nvPr/>
        </p:nvPicPr>
        <p:blipFill rotWithShape="1">
          <a:blip r:embed="rId2"/>
          <a:srcRect r="50000"/>
          <a:stretch/>
        </p:blipFill>
        <p:spPr>
          <a:xfrm>
            <a:off x="0" y="1636840"/>
            <a:ext cx="4572000" cy="3584320"/>
          </a:xfrm>
          <a:prstGeom prst="rect">
            <a:avLst/>
          </a:prstGeom>
        </p:spPr>
      </p:pic>
      <p:pic>
        <p:nvPicPr>
          <p:cNvPr id="10" name="Picture 9">
            <a:extLst>
              <a:ext uri="{FF2B5EF4-FFF2-40B4-BE49-F238E27FC236}">
                <a16:creationId xmlns:a16="http://schemas.microsoft.com/office/drawing/2014/main" id="{BB09167B-FD54-41CA-A6C4-E9AAC4EE824B}"/>
              </a:ext>
            </a:extLst>
          </p:cNvPr>
          <p:cNvPicPr>
            <a:picLocks noChangeAspect="1"/>
          </p:cNvPicPr>
          <p:nvPr/>
        </p:nvPicPr>
        <p:blipFill rotWithShape="1">
          <a:blip r:embed="rId3"/>
          <a:srcRect r="50000"/>
          <a:stretch/>
        </p:blipFill>
        <p:spPr>
          <a:xfrm>
            <a:off x="4562475" y="1636840"/>
            <a:ext cx="4572000" cy="3497161"/>
          </a:xfrm>
          <a:prstGeom prst="rect">
            <a:avLst/>
          </a:prstGeom>
        </p:spPr>
      </p:pic>
      <p:sp>
        <p:nvSpPr>
          <p:cNvPr id="7" name="Footer Placeholder 3">
            <a:extLst>
              <a:ext uri="{FF2B5EF4-FFF2-40B4-BE49-F238E27FC236}">
                <a16:creationId xmlns:a16="http://schemas.microsoft.com/office/drawing/2014/main" id="{DFEA23A6-B49E-4B4C-90B3-6C41FF1918D1}"/>
              </a:ext>
            </a:extLst>
          </p:cNvPr>
          <p:cNvSpPr>
            <a:spLocks noGrp="1"/>
          </p:cNvSpPr>
          <p:nvPr>
            <p:ph type="ftr" sz="quarter" idx="11"/>
          </p:nvPr>
        </p:nvSpPr>
        <p:spPr>
          <a:xfrm>
            <a:off x="3124200" y="6356350"/>
            <a:ext cx="2895600" cy="365125"/>
          </a:xfrm>
        </p:spPr>
        <p:txBody>
          <a:body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Tree>
    <p:extLst>
      <p:ext uri="{BB962C8B-B14F-4D97-AF65-F5344CB8AC3E}">
        <p14:creationId xmlns:p14="http://schemas.microsoft.com/office/powerpoint/2010/main" val="230365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2796-4084-478B-B252-EF156F4715E7}"/>
              </a:ext>
            </a:extLst>
          </p:cNvPr>
          <p:cNvSpPr>
            <a:spLocks noGrp="1"/>
          </p:cNvSpPr>
          <p:nvPr>
            <p:ph type="title"/>
          </p:nvPr>
        </p:nvSpPr>
        <p:spPr/>
        <p:txBody>
          <a:bodyPr/>
          <a:lstStyle/>
          <a:p>
            <a:r>
              <a:rPr lang="en-US" dirty="0">
                <a:latin typeface="Garamond" panose="02020404030301010803" pitchFamily="18" charset="0"/>
              </a:rPr>
              <a:t>Future</a:t>
            </a:r>
            <a:r>
              <a:rPr lang="en-US" dirty="0"/>
              <a:t> </a:t>
            </a:r>
            <a:r>
              <a:rPr lang="en-US" dirty="0">
                <a:latin typeface="Garamond" panose="02020404030301010803" pitchFamily="18" charset="0"/>
              </a:rPr>
              <a:t>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24BDEBC-9A5A-4902-AAE2-0177820B1FE6}"/>
              </a:ext>
            </a:extLst>
          </p:cNvPr>
          <p:cNvSpPr>
            <a:spLocks noGrp="1"/>
          </p:cNvSpPr>
          <p:nvPr>
            <p:ph idx="1"/>
          </p:nvPr>
        </p:nvSpPr>
        <p:spPr/>
        <p:txBody>
          <a:bodyPr/>
          <a:lstStyle/>
          <a:p>
            <a:pPr lvl="0"/>
            <a:r>
              <a:rPr lang="en-US" dirty="0"/>
              <a:t>Implement it with another pre-trained model</a:t>
            </a:r>
            <a:endParaRPr lang="en-IN" dirty="0"/>
          </a:p>
          <a:p>
            <a:pPr lvl="0"/>
            <a:r>
              <a:rPr lang="en-US" dirty="0"/>
              <a:t>Use more GPU power</a:t>
            </a:r>
            <a:endParaRPr lang="en-IN" dirty="0"/>
          </a:p>
          <a:p>
            <a:pPr lvl="0"/>
            <a:r>
              <a:rPr lang="en-US" dirty="0"/>
              <a:t>A different dataset</a:t>
            </a:r>
            <a:endParaRPr lang="en-IN" dirty="0"/>
          </a:p>
          <a:p>
            <a:pPr lvl="0"/>
            <a:r>
              <a:rPr lang="en-US" dirty="0"/>
              <a:t>Enable the network to grow in accuracy with more pictures</a:t>
            </a:r>
            <a:endParaRPr lang="en-IN" dirty="0"/>
          </a:p>
          <a:p>
            <a:pPr lvl="0"/>
            <a:r>
              <a:rPr lang="en-US" dirty="0"/>
              <a:t>Apply it to video</a:t>
            </a:r>
            <a:endParaRPr lang="en-IN" dirty="0"/>
          </a:p>
          <a:p>
            <a:pPr lvl="0"/>
            <a:r>
              <a:rPr lang="en-US" dirty="0"/>
              <a:t>Try on larger images, by tiling smaller ones</a:t>
            </a:r>
            <a:endParaRPr lang="en-IN" dirty="0"/>
          </a:p>
          <a:p>
            <a:endParaRPr lang="en-IN" dirty="0"/>
          </a:p>
        </p:txBody>
      </p:sp>
      <p:sp>
        <p:nvSpPr>
          <p:cNvPr id="5" name="Slide Number Placeholder 4">
            <a:extLst>
              <a:ext uri="{FF2B5EF4-FFF2-40B4-BE49-F238E27FC236}">
                <a16:creationId xmlns:a16="http://schemas.microsoft.com/office/drawing/2014/main" id="{B03BAC65-ABAA-4D8D-9D63-5F8F7F016264}"/>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sp>
        <p:nvSpPr>
          <p:cNvPr id="6" name="Footer Placeholder 3">
            <a:extLst>
              <a:ext uri="{FF2B5EF4-FFF2-40B4-BE49-F238E27FC236}">
                <a16:creationId xmlns:a16="http://schemas.microsoft.com/office/drawing/2014/main" id="{DD0EB4E8-4989-4449-9D12-489F947BE10C}"/>
              </a:ext>
            </a:extLst>
          </p:cNvPr>
          <p:cNvSpPr>
            <a:spLocks noGrp="1"/>
          </p:cNvSpPr>
          <p:nvPr>
            <p:ph type="ftr" sz="quarter" idx="11"/>
          </p:nvPr>
        </p:nvSpPr>
        <p:spPr>
          <a:xfrm>
            <a:off x="3124200" y="6356350"/>
            <a:ext cx="2895600" cy="365125"/>
          </a:xfrm>
        </p:spPr>
        <p:txBody>
          <a:body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Tree>
    <p:extLst>
      <p:ext uri="{BB962C8B-B14F-4D97-AF65-F5344CB8AC3E}">
        <p14:creationId xmlns:p14="http://schemas.microsoft.com/office/powerpoint/2010/main" val="46078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latin typeface="Garamond" panose="02020404030301010803" pitchFamily="18" charset="0"/>
              </a:rPr>
              <a:t>YouTube Video Presentation</a:t>
            </a:r>
          </a:p>
        </p:txBody>
      </p:sp>
      <p:sp>
        <p:nvSpPr>
          <p:cNvPr id="7" name="Content Placeholder 6"/>
          <p:cNvSpPr>
            <a:spLocks noGrp="1"/>
          </p:cNvSpPr>
          <p:nvPr>
            <p:ph idx="1"/>
          </p:nvPr>
        </p:nvSpPr>
        <p:spPr/>
        <p:txBody>
          <a:bodyPr/>
          <a:lstStyle/>
          <a:p>
            <a:pPr marL="0" indent="0">
              <a:buNone/>
            </a:pPr>
            <a:r>
              <a:rPr lang="en-US" dirty="0">
                <a:latin typeface="Garamond" panose="02020404030301010803" pitchFamily="18" charset="0"/>
              </a:rPr>
              <a:t>YouTube video presentation: </a:t>
            </a:r>
          </a:p>
          <a:p>
            <a:pPr marL="0" indent="0">
              <a:buNone/>
            </a:pPr>
            <a:r>
              <a:rPr lang="en-US" dirty="0">
                <a:latin typeface="Garamond" panose="02020404030301010803" pitchFamily="18" charset="0"/>
                <a:hlinkClick r:id="rId2"/>
              </a:rPr>
              <a:t>https://youtu.be/9acbLWBy3oA</a:t>
            </a:r>
            <a:endParaRPr lang="en-US" dirty="0">
              <a:latin typeface="Garamond" panose="02020404030301010803" pitchFamily="18" charset="0"/>
            </a:endParaRP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0B41-2901-4B4B-8E5C-BCE183589144}"/>
              </a:ext>
            </a:extLst>
          </p:cNvPr>
          <p:cNvSpPr>
            <a:spLocks noGrp="1"/>
          </p:cNvSpPr>
          <p:nvPr>
            <p:ph type="title"/>
          </p:nvPr>
        </p:nvSpPr>
        <p:spPr>
          <a:xfrm>
            <a:off x="457200" y="274638"/>
            <a:ext cx="8229600" cy="5973762"/>
          </a:xfrm>
        </p:spPr>
        <p:txBody>
          <a:bodyPr/>
          <a:lstStyle/>
          <a:p>
            <a:r>
              <a:rPr lang="en-US" sz="8000" dirty="0"/>
              <a:t>Thank You</a:t>
            </a:r>
          </a:p>
        </p:txBody>
      </p:sp>
      <p:sp>
        <p:nvSpPr>
          <p:cNvPr id="3" name="Footer Placeholder 2">
            <a:extLst>
              <a:ext uri="{FF2B5EF4-FFF2-40B4-BE49-F238E27FC236}">
                <a16:creationId xmlns:a16="http://schemas.microsoft.com/office/drawing/2014/main" id="{29D01C86-C4BA-4CB0-B431-C27C874A5947}"/>
              </a:ext>
            </a:extLst>
          </p:cNvPr>
          <p:cNvSpPr>
            <a:spLocks noGrp="1"/>
          </p:cNvSpPr>
          <p:nvPr>
            <p:ph type="ftr" sz="quarter" idx="11"/>
          </p:nvPr>
        </p:nvSpPr>
        <p:spPr/>
        <p:txBody>
          <a:body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
        <p:nvSpPr>
          <p:cNvPr id="4" name="Slide Number Placeholder 3">
            <a:extLst>
              <a:ext uri="{FF2B5EF4-FFF2-40B4-BE49-F238E27FC236}">
                <a16:creationId xmlns:a16="http://schemas.microsoft.com/office/drawing/2014/main" id="{9562A8AD-7BCC-4315-AD47-5ED510DEA629}"/>
              </a:ext>
            </a:extLst>
          </p:cNvPr>
          <p:cNvSpPr>
            <a:spLocks noGrp="1"/>
          </p:cNvSpPr>
          <p:nvPr>
            <p:ph type="sldNum" sz="quarter" idx="12"/>
          </p:nvPr>
        </p:nvSpPr>
        <p:spPr/>
        <p:txBody>
          <a:bodyPr/>
          <a:lstStyle/>
          <a:p>
            <a:pPr>
              <a:defRPr/>
            </a:pPr>
            <a:fld id="{E9C73807-B068-4863-956B-F1B336131749}" type="slidenum">
              <a:rPr lang="en-US" smtClean="0"/>
              <a:pPr>
                <a:defRPr/>
              </a:pPr>
              <a:t>13</a:t>
            </a:fld>
            <a:endParaRPr lang="en-US"/>
          </a:p>
        </p:txBody>
      </p:sp>
    </p:spTree>
    <p:extLst>
      <p:ext uri="{BB962C8B-B14F-4D97-AF65-F5344CB8AC3E}">
        <p14:creationId xmlns:p14="http://schemas.microsoft.com/office/powerpoint/2010/main" val="356252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C7B1-A9CE-4D57-853F-C0AF101D6C3D}"/>
              </a:ext>
            </a:extLst>
          </p:cNvPr>
          <p:cNvSpPr>
            <a:spLocks noGrp="1"/>
          </p:cNvSpPr>
          <p:nvPr>
            <p:ph type="title"/>
          </p:nvPr>
        </p:nvSpPr>
        <p:spPr/>
        <p:txBody>
          <a:bodyPr/>
          <a:lstStyle/>
          <a:p>
            <a:r>
              <a:rPr lang="en-US" dirty="0">
                <a:latin typeface="Garamond" panose="02020404030301010803" pitchFamily="18" charset="0"/>
              </a:rPr>
              <a:t>Introduction</a:t>
            </a:r>
            <a:endParaRPr lang="en-US" dirty="0"/>
          </a:p>
        </p:txBody>
      </p:sp>
      <p:sp>
        <p:nvSpPr>
          <p:cNvPr id="3" name="Content Placeholder 2">
            <a:extLst>
              <a:ext uri="{FF2B5EF4-FFF2-40B4-BE49-F238E27FC236}">
                <a16:creationId xmlns:a16="http://schemas.microsoft.com/office/drawing/2014/main" id="{439A456D-1864-4144-B740-701E8AF659E2}"/>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rPr>
              <a:t>We were recently watching a classic and historic Bollywood Movie which was originally in black and white, now colorized. This made us eager to try something like this using deep learning. So, we decided to start with colouring black and white images.</a:t>
            </a:r>
          </a:p>
          <a:p>
            <a:r>
              <a:rPr lang="en-US" sz="1800" dirty="0">
                <a:effectLst/>
                <a:latin typeface="Times New Roman" panose="02020603050405020304" pitchFamily="18" charset="0"/>
                <a:ea typeface="Calibri" panose="020F0502020204030204" pitchFamily="34" charset="0"/>
              </a:rPr>
              <a:t>Today, colorization is done by hand in Photoshop. A picture can take up to one month to colorize. It requires extensive research. </a:t>
            </a:r>
          </a:p>
          <a:p>
            <a:r>
              <a:rPr lang="en-US" sz="1800" dirty="0">
                <a:effectLst/>
                <a:latin typeface="Times New Roman" panose="02020603050405020304" pitchFamily="18" charset="0"/>
                <a:ea typeface="Calibri" panose="020F0502020204030204" pitchFamily="34" charset="0"/>
              </a:rPr>
              <a:t>A face alone needs up to 20 layers of pink, green and blue shades to get it just right. So, we thought of trying this using neural networks.</a:t>
            </a:r>
          </a:p>
          <a:p>
            <a:r>
              <a:rPr lang="en-US" sz="1800" dirty="0">
                <a:effectLst/>
                <a:latin typeface="Times New Roman" panose="02020603050405020304" pitchFamily="18" charset="0"/>
                <a:ea typeface="Calibri" panose="020F0502020204030204" pitchFamily="34" charset="0"/>
              </a:rPr>
              <a:t>First attempt was to train a model on input image and get results based on that. </a:t>
            </a:r>
          </a:p>
          <a:p>
            <a:r>
              <a:rPr lang="en-US" sz="1800" dirty="0">
                <a:effectLst/>
                <a:latin typeface="Times New Roman" panose="02020603050405020304" pitchFamily="18" charset="0"/>
                <a:ea typeface="Calibri" panose="020F0502020204030204" pitchFamily="34" charset="0"/>
              </a:rPr>
              <a:t>Second, we used the inception resnet v2 — a network trained on 1.2M images.</a:t>
            </a:r>
            <a:endParaRPr lang="en-US" dirty="0"/>
          </a:p>
        </p:txBody>
      </p:sp>
      <p:sp>
        <p:nvSpPr>
          <p:cNvPr id="4" name="Footer Placeholder 3">
            <a:extLst>
              <a:ext uri="{FF2B5EF4-FFF2-40B4-BE49-F238E27FC236}">
                <a16:creationId xmlns:a16="http://schemas.microsoft.com/office/drawing/2014/main" id="{16AD6BE8-1D04-4EFD-9497-8F8C5F4AB6DB}"/>
              </a:ext>
            </a:extLst>
          </p:cNvPr>
          <p:cNvSpPr>
            <a:spLocks noGrp="1"/>
          </p:cNvSpPr>
          <p:nvPr>
            <p:ph type="ftr" sz="quarter" idx="11"/>
          </p:nvPr>
        </p:nvSpPr>
        <p:spPr/>
        <p:txBody>
          <a:body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
        <p:nvSpPr>
          <p:cNvPr id="5" name="Slide Number Placeholder 4">
            <a:extLst>
              <a:ext uri="{FF2B5EF4-FFF2-40B4-BE49-F238E27FC236}">
                <a16:creationId xmlns:a16="http://schemas.microsoft.com/office/drawing/2014/main" id="{B0D95022-4818-4C2F-AB1C-78D8CD627868}"/>
              </a:ext>
            </a:extLst>
          </p:cNvPr>
          <p:cNvSpPr>
            <a:spLocks noGrp="1"/>
          </p:cNvSpPr>
          <p:nvPr>
            <p:ph type="sldNum" sz="quarter" idx="12"/>
          </p:nvPr>
        </p:nvSpPr>
        <p:spPr/>
        <p:txBody>
          <a:bodyPr/>
          <a:lstStyle/>
          <a:p>
            <a:pPr>
              <a:defRPr/>
            </a:pPr>
            <a:fld id="{F8C3E294-9E12-4E24-B275-9BA1AC14E86B}" type="slidenum">
              <a:rPr lang="en-US" smtClean="0"/>
              <a:pPr>
                <a:defRPr/>
              </a:pPr>
              <a:t>2</a:t>
            </a:fld>
            <a:endParaRPr lang="en-US" dirty="0"/>
          </a:p>
        </p:txBody>
      </p:sp>
    </p:spTree>
    <p:extLst>
      <p:ext uri="{BB962C8B-B14F-4D97-AF65-F5344CB8AC3E}">
        <p14:creationId xmlns:p14="http://schemas.microsoft.com/office/powerpoint/2010/main" val="354605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78F0-5A72-4C35-BD6C-F217FF2FB7DC}"/>
              </a:ext>
            </a:extLst>
          </p:cNvPr>
          <p:cNvSpPr>
            <a:spLocks noGrp="1"/>
          </p:cNvSpPr>
          <p:nvPr>
            <p:ph type="title"/>
          </p:nvPr>
        </p:nvSpPr>
        <p:spPr/>
        <p:txBody>
          <a:bodyPr/>
          <a:lstStyle/>
          <a:p>
            <a:r>
              <a:rPr lang="en-US" dirty="0">
                <a:latin typeface="Garamond" panose="02020404030301010803" pitchFamily="18" charset="0"/>
              </a:rPr>
              <a:t>Methodology</a:t>
            </a:r>
            <a:endParaRPr lang="en-US" dirty="0"/>
          </a:p>
        </p:txBody>
      </p:sp>
      <p:sp>
        <p:nvSpPr>
          <p:cNvPr id="3" name="Content Placeholder 2">
            <a:extLst>
              <a:ext uri="{FF2B5EF4-FFF2-40B4-BE49-F238E27FC236}">
                <a16:creationId xmlns:a16="http://schemas.microsoft.com/office/drawing/2014/main" id="{94849870-F14C-474D-997D-7B3824031163}"/>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Shruti" panose="020B0502040204020203" pitchFamily="34" charset="0"/>
              </a:rPr>
              <a:t>Black and white images can be represented in grids of pixels. Each pixel has a value that corresponds to its brightness. The values span from 0 - 255, from black to white.</a:t>
            </a:r>
          </a:p>
          <a:p>
            <a:pPr marL="0" indent="0">
              <a:buNone/>
            </a:pPr>
            <a:endParaRPr lang="en-US" dirty="0">
              <a:latin typeface="Times New Roman" panose="02020603050405020304" pitchFamily="18" charset="0"/>
              <a:ea typeface="Calibri" panose="020F0502020204030204" pitchFamily="34" charset="0"/>
              <a:cs typeface="Shruti" panose="020B0502040204020203" pitchFamily="34" charset="0"/>
            </a:endParaRPr>
          </a:p>
          <a:p>
            <a:pPr marL="0" indent="0">
              <a:buNone/>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marL="0" indent="0">
              <a:buNone/>
            </a:pPr>
            <a:endParaRPr lang="en-US" dirty="0">
              <a:latin typeface="Times New Roman" panose="02020603050405020304" pitchFamily="18" charset="0"/>
              <a:ea typeface="Calibri" panose="020F0502020204030204" pitchFamily="34" charset="0"/>
              <a:cs typeface="Shruti" panose="020B0502040204020203" pitchFamily="34" charset="0"/>
            </a:endParaRPr>
          </a:p>
          <a:p>
            <a:pPr marL="0" indent="0">
              <a:buNone/>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marL="0" indent="0">
              <a:buNone/>
            </a:pPr>
            <a:endParaRPr lang="en-US" dirty="0">
              <a:latin typeface="Times New Roman" panose="02020603050405020304" pitchFamily="18" charset="0"/>
              <a:ea typeface="Calibri" panose="020F0502020204030204" pitchFamily="34" charset="0"/>
              <a:cs typeface="Shruti" panose="020B0502040204020203" pitchFamily="34" charset="0"/>
            </a:endParaRPr>
          </a:p>
          <a:p>
            <a:pPr marL="0" indent="0">
              <a:buNone/>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r>
              <a:rPr lang="en-US" sz="1800" dirty="0">
                <a:effectLst/>
                <a:latin typeface="Times New Roman" panose="02020603050405020304" pitchFamily="18" charset="0"/>
                <a:ea typeface="Calibri" panose="020F0502020204030204" pitchFamily="34" charset="0"/>
              </a:rPr>
              <a:t>Color images consist of three layers: a red layer, a green layer, and a blue layer. This might be counter-intuitive to you. Imagine splitting a green leaf on a white background into the three channels. Intuitively, you might think that the plant is only present in the green layer.</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endParaRPr lang="en-US" dirty="0"/>
          </a:p>
        </p:txBody>
      </p:sp>
      <p:sp>
        <p:nvSpPr>
          <p:cNvPr id="4" name="Footer Placeholder 3">
            <a:extLst>
              <a:ext uri="{FF2B5EF4-FFF2-40B4-BE49-F238E27FC236}">
                <a16:creationId xmlns:a16="http://schemas.microsoft.com/office/drawing/2014/main" id="{6D182FCC-143C-48E0-948D-882B66AAABB5}"/>
              </a:ext>
            </a:extLst>
          </p:cNvPr>
          <p:cNvSpPr>
            <a:spLocks noGrp="1"/>
          </p:cNvSpPr>
          <p:nvPr>
            <p:ph type="ftr" sz="quarter" idx="11"/>
          </p:nvPr>
        </p:nvSpPr>
        <p:spPr/>
        <p:txBody>
          <a:body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
        <p:nvSpPr>
          <p:cNvPr id="5" name="Slide Number Placeholder 4">
            <a:extLst>
              <a:ext uri="{FF2B5EF4-FFF2-40B4-BE49-F238E27FC236}">
                <a16:creationId xmlns:a16="http://schemas.microsoft.com/office/drawing/2014/main" id="{95D668BF-0F0D-4B6E-BAAA-E4855C64B8A0}"/>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pic>
        <p:nvPicPr>
          <p:cNvPr id="6" name="Picture 5" descr="image2number">
            <a:extLst>
              <a:ext uri="{FF2B5EF4-FFF2-40B4-BE49-F238E27FC236}">
                <a16:creationId xmlns:a16="http://schemas.microsoft.com/office/drawing/2014/main" id="{713E0925-37D3-47EB-BDD0-26646326DA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4826000" cy="1543050"/>
          </a:xfrm>
          <a:prstGeom prst="rect">
            <a:avLst/>
          </a:prstGeom>
          <a:noFill/>
          <a:ln>
            <a:noFill/>
          </a:ln>
        </p:spPr>
      </p:pic>
    </p:spTree>
    <p:extLst>
      <p:ext uri="{BB962C8B-B14F-4D97-AF65-F5344CB8AC3E}">
        <p14:creationId xmlns:p14="http://schemas.microsoft.com/office/powerpoint/2010/main" val="61543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8038-C4B6-47E8-9E69-A0301688ACF9}"/>
              </a:ext>
            </a:extLst>
          </p:cNvPr>
          <p:cNvSpPr>
            <a:spLocks noGrp="1"/>
          </p:cNvSpPr>
          <p:nvPr>
            <p:ph type="title"/>
          </p:nvPr>
        </p:nvSpPr>
        <p:spPr/>
        <p:txBody>
          <a:bodyPr/>
          <a:lstStyle/>
          <a:p>
            <a:r>
              <a:rPr lang="en-US" dirty="0">
                <a:latin typeface="Garamond" panose="02020404030301010803" pitchFamily="18" charset="0"/>
              </a:rPr>
              <a:t>Methodology</a:t>
            </a:r>
            <a:endParaRPr lang="en-US" dirty="0"/>
          </a:p>
        </p:txBody>
      </p:sp>
      <p:sp>
        <p:nvSpPr>
          <p:cNvPr id="3" name="Content Placeholder 2">
            <a:extLst>
              <a:ext uri="{FF2B5EF4-FFF2-40B4-BE49-F238E27FC236}">
                <a16:creationId xmlns:a16="http://schemas.microsoft.com/office/drawing/2014/main" id="{052B4A44-D0E6-4345-99DF-B1E7FB8CBE8A}"/>
              </a:ext>
            </a:extLst>
          </p:cNvPr>
          <p:cNvSpPr>
            <a:spLocks noGrp="1"/>
          </p:cNvSpPr>
          <p:nvPr>
            <p:ph idx="1"/>
          </p:nvPr>
        </p:nvSpPr>
        <p:spPr/>
        <p:txBody>
          <a:bodyPr/>
          <a:lstStyle/>
          <a:p>
            <a:pPr marL="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Shruti" panose="020B0502040204020203" pitchFamily="34" charset="0"/>
              </a:rPr>
              <a:t>A</a:t>
            </a:r>
            <a:r>
              <a:rPr lang="en-US" sz="1800" dirty="0">
                <a:effectLst/>
                <a:latin typeface="Times New Roman" panose="02020603050405020304" pitchFamily="18" charset="0"/>
                <a:ea typeface="Calibri" panose="020F0502020204030204" pitchFamily="34" charset="0"/>
                <a:cs typeface="Shruti" panose="020B0502040204020203" pitchFamily="34" charset="0"/>
              </a:rPr>
              <a:t>s you see below, the leaf is present in all three channels. The layers not only determine color, but also brightness.</a:t>
            </a:r>
          </a:p>
          <a:p>
            <a:pPr marL="0" marR="0" indent="0" algn="just">
              <a:lnSpc>
                <a:spcPct val="107000"/>
              </a:lnSpc>
              <a:spcBef>
                <a:spcPts val="0"/>
              </a:spcBef>
              <a:spcAft>
                <a:spcPts val="800"/>
              </a:spcAft>
              <a:buNone/>
            </a:pPr>
            <a:endParaRPr lang="en-US" dirty="0">
              <a:latin typeface="Times New Roman" panose="02020603050405020304" pitchFamily="18" charset="0"/>
              <a:ea typeface="Calibri" panose="020F0502020204030204" pitchFamily="34" charset="0"/>
              <a:cs typeface="Shruti" panose="020B0502040204020203" pitchFamily="34" charset="0"/>
            </a:endParaRPr>
          </a:p>
          <a:p>
            <a:pPr marL="0" marR="0" indent="0" algn="just">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marL="0" marR="0" indent="0" algn="just">
              <a:lnSpc>
                <a:spcPct val="107000"/>
              </a:lnSpc>
              <a:spcBef>
                <a:spcPts val="0"/>
              </a:spcBef>
              <a:spcAft>
                <a:spcPts val="800"/>
              </a:spcAft>
              <a:buNone/>
            </a:pPr>
            <a:endParaRPr lang="en-US" dirty="0">
              <a:latin typeface="Times New Roman" panose="02020603050405020304" pitchFamily="18" charset="0"/>
              <a:ea typeface="Calibri" panose="020F0502020204030204" pitchFamily="34" charset="0"/>
              <a:cs typeface="Shruti" panose="020B0502040204020203" pitchFamily="34" charset="0"/>
            </a:endParaRPr>
          </a:p>
          <a:p>
            <a:pPr marL="0" marR="0" indent="0" algn="just">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marL="0" marR="0" indent="0" algn="just">
              <a:lnSpc>
                <a:spcPct val="107000"/>
              </a:lnSpc>
              <a:spcBef>
                <a:spcPts val="0"/>
              </a:spcBef>
              <a:spcAft>
                <a:spcPts val="800"/>
              </a:spcAft>
              <a:buNone/>
            </a:pPr>
            <a:endParaRPr lang="en-US" dirty="0">
              <a:latin typeface="Times New Roman" panose="02020603050405020304" pitchFamily="18" charset="0"/>
              <a:ea typeface="Calibri" panose="020F0502020204030204" pitchFamily="34" charset="0"/>
              <a:cs typeface="Shruti" panose="020B0502040204020203" pitchFamily="34" charset="0"/>
            </a:endParaRPr>
          </a:p>
          <a:p>
            <a:pPr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Shruti" panose="020B0502040204020203" pitchFamily="34" charset="0"/>
              </a:rPr>
              <a:t>To achieve the color white, for example, you need an equal distribution of all colors. By adding an equal amount of red and blue, it makes the green brighter. Thus, a color image encodes the color and the contrast using three layers: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0" indent="0" algn="just">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Shruti" panose="020B0502040204020203" pitchFamily="34"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4" name="Footer Placeholder 3">
            <a:extLst>
              <a:ext uri="{FF2B5EF4-FFF2-40B4-BE49-F238E27FC236}">
                <a16:creationId xmlns:a16="http://schemas.microsoft.com/office/drawing/2014/main" id="{521BBF50-5C71-4A44-A015-4673509EE278}"/>
              </a:ext>
            </a:extLst>
          </p:cNvPr>
          <p:cNvSpPr>
            <a:spLocks noGrp="1"/>
          </p:cNvSpPr>
          <p:nvPr>
            <p:ph type="ftr" sz="quarter" idx="11"/>
          </p:nvPr>
        </p:nvSpPr>
        <p:spPr/>
        <p:txBody>
          <a:body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
        <p:nvSpPr>
          <p:cNvPr id="5" name="Slide Number Placeholder 4">
            <a:extLst>
              <a:ext uri="{FF2B5EF4-FFF2-40B4-BE49-F238E27FC236}">
                <a16:creationId xmlns:a16="http://schemas.microsoft.com/office/drawing/2014/main" id="{2F280240-88AA-45D9-869C-8EA087AB88B9}"/>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6" name="Picture 5" descr="leaves">
            <a:extLst>
              <a:ext uri="{FF2B5EF4-FFF2-40B4-BE49-F238E27FC236}">
                <a16:creationId xmlns:a16="http://schemas.microsoft.com/office/drawing/2014/main" id="{19FA2F72-7267-4863-BCF5-7590B4BA32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6245" y="1676400"/>
            <a:ext cx="5731510" cy="1425575"/>
          </a:xfrm>
          <a:prstGeom prst="rect">
            <a:avLst/>
          </a:prstGeom>
          <a:noFill/>
          <a:ln>
            <a:noFill/>
          </a:ln>
        </p:spPr>
      </p:pic>
      <p:pic>
        <p:nvPicPr>
          <p:cNvPr id="7" name="Picture 6" descr="rgb">
            <a:extLst>
              <a:ext uri="{FF2B5EF4-FFF2-40B4-BE49-F238E27FC236}">
                <a16:creationId xmlns:a16="http://schemas.microsoft.com/office/drawing/2014/main" id="{93A9C69D-9714-444A-A0E2-6DD86642FD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245" y="4531995"/>
            <a:ext cx="5731510" cy="1299210"/>
          </a:xfrm>
          <a:prstGeom prst="rect">
            <a:avLst/>
          </a:prstGeom>
          <a:noFill/>
          <a:ln>
            <a:noFill/>
          </a:ln>
        </p:spPr>
      </p:pic>
    </p:spTree>
    <p:extLst>
      <p:ext uri="{BB962C8B-B14F-4D97-AF65-F5344CB8AC3E}">
        <p14:creationId xmlns:p14="http://schemas.microsoft.com/office/powerpoint/2010/main" val="241030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A33E-C6A5-4821-AB5B-9A3157143554}"/>
              </a:ext>
            </a:extLst>
          </p:cNvPr>
          <p:cNvSpPr>
            <a:spLocks noGrp="1"/>
          </p:cNvSpPr>
          <p:nvPr>
            <p:ph type="title"/>
          </p:nvPr>
        </p:nvSpPr>
        <p:spPr/>
        <p:txBody>
          <a:bodyPr/>
          <a:lstStyle/>
          <a:p>
            <a:r>
              <a:rPr lang="en-US" dirty="0">
                <a:latin typeface="Garamond" panose="02020404030301010803" pitchFamily="18" charset="0"/>
              </a:rPr>
              <a:t>Methodology</a:t>
            </a:r>
            <a:endParaRPr lang="en-US" dirty="0"/>
          </a:p>
        </p:txBody>
      </p:sp>
      <p:sp>
        <p:nvSpPr>
          <p:cNvPr id="3" name="Content Placeholder 2">
            <a:extLst>
              <a:ext uri="{FF2B5EF4-FFF2-40B4-BE49-F238E27FC236}">
                <a16:creationId xmlns:a16="http://schemas.microsoft.com/office/drawing/2014/main" id="{E4366317-6068-4CFB-973C-1B205D342F9F}"/>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Shruti" panose="020B0502040204020203" pitchFamily="34" charset="0"/>
              </a:rPr>
              <a:t>Just like black and white images, each layer in a color image has a value from 0 - 255. The value 0 means that it has no color in this layer. If the value is 0 for all color channels, then the image pixel is black.</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r>
              <a:rPr lang="en-US" sz="1800" dirty="0">
                <a:effectLst/>
                <a:latin typeface="Times New Roman" panose="02020603050405020304" pitchFamily="18" charset="0"/>
                <a:ea typeface="Calibri" panose="020F0502020204030204" pitchFamily="34" charset="0"/>
                <a:cs typeface="Shruti" panose="020B0502040204020203" pitchFamily="34" charset="0"/>
              </a:rPr>
              <a:t>As you may know, a neural network creates a relationship between an input value and output value. To be more precise with our colorization task, the network needs to find the traits that link grayscale images with colored ones.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r>
              <a:rPr lang="en-US" sz="1800" dirty="0">
                <a:effectLst/>
                <a:latin typeface="Times New Roman" panose="02020603050405020304" pitchFamily="18" charset="0"/>
                <a:ea typeface="Calibri" panose="020F0502020204030204" pitchFamily="34" charset="0"/>
                <a:cs typeface="Shruti" panose="020B0502040204020203" pitchFamily="34" charset="0"/>
              </a:rPr>
              <a:t>In sum, we are searching for the features that link a grid of grayscale values to the three-color grids.</a:t>
            </a:r>
            <a:endParaRPr lang="en-US" sz="1800" dirty="0">
              <a:effectLst/>
              <a:latin typeface="Calibri" panose="020F0502020204030204" pitchFamily="34" charset="0"/>
              <a:ea typeface="Calibri" panose="020F0502020204030204" pitchFamily="34" charset="0"/>
              <a:cs typeface="Shruti" panose="020B0502040204020203" pitchFamily="34" charset="0"/>
            </a:endParaRPr>
          </a:p>
          <a:p>
            <a:pPr marL="0" indent="0">
              <a:buNone/>
            </a:pPr>
            <a:endParaRPr lang="en-US" dirty="0"/>
          </a:p>
        </p:txBody>
      </p:sp>
      <p:sp>
        <p:nvSpPr>
          <p:cNvPr id="4" name="Footer Placeholder 3">
            <a:extLst>
              <a:ext uri="{FF2B5EF4-FFF2-40B4-BE49-F238E27FC236}">
                <a16:creationId xmlns:a16="http://schemas.microsoft.com/office/drawing/2014/main" id="{E54EC371-1F03-4552-A838-74B379E68BC9}"/>
              </a:ext>
            </a:extLst>
          </p:cNvPr>
          <p:cNvSpPr>
            <a:spLocks noGrp="1"/>
          </p:cNvSpPr>
          <p:nvPr>
            <p:ph type="ftr" sz="quarter" idx="11"/>
          </p:nvPr>
        </p:nvSpPr>
        <p:spPr/>
        <p:txBody>
          <a:body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
        <p:nvSpPr>
          <p:cNvPr id="5" name="Slide Number Placeholder 4">
            <a:extLst>
              <a:ext uri="{FF2B5EF4-FFF2-40B4-BE49-F238E27FC236}">
                <a16:creationId xmlns:a16="http://schemas.microsoft.com/office/drawing/2014/main" id="{6765F9E2-24FD-4BC0-BE95-9A2C41C29695}"/>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9" name="Picture 8" descr="grids">
            <a:extLst>
              <a:ext uri="{FF2B5EF4-FFF2-40B4-BE49-F238E27FC236}">
                <a16:creationId xmlns:a16="http://schemas.microsoft.com/office/drawing/2014/main" id="{CF401D54-D8B3-4F29-8068-0F004C0D0A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0961" y="3429000"/>
            <a:ext cx="6462078" cy="2030027"/>
          </a:xfrm>
          <a:prstGeom prst="rect">
            <a:avLst/>
          </a:prstGeom>
          <a:noFill/>
          <a:ln>
            <a:noFill/>
          </a:ln>
        </p:spPr>
      </p:pic>
    </p:spTree>
    <p:extLst>
      <p:ext uri="{BB962C8B-B14F-4D97-AF65-F5344CB8AC3E}">
        <p14:creationId xmlns:p14="http://schemas.microsoft.com/office/powerpoint/2010/main" val="155115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383C-5B74-4E20-ADC0-AABE0A29B158}"/>
              </a:ext>
            </a:extLst>
          </p:cNvPr>
          <p:cNvSpPr>
            <a:spLocks noGrp="1"/>
          </p:cNvSpPr>
          <p:nvPr>
            <p:ph type="title"/>
          </p:nvPr>
        </p:nvSpPr>
        <p:spPr>
          <a:xfrm>
            <a:off x="360759" y="3752849"/>
            <a:ext cx="2468166" cy="2452687"/>
          </a:xfrm>
        </p:spPr>
        <p:txBody>
          <a:bodyPr anchor="ctr">
            <a:normAutofit/>
          </a:bodyPr>
          <a:lstStyle/>
          <a:p>
            <a:r>
              <a:rPr lang="en-US" dirty="0">
                <a:latin typeface="Garamond" panose="02020404030301010803" pitchFamily="18" charset="0"/>
              </a:rPr>
              <a:t>Version-1</a:t>
            </a:r>
          </a:p>
        </p:txBody>
      </p:sp>
      <p:pic>
        <p:nvPicPr>
          <p:cNvPr id="6" name="Picture 5" descr="results">
            <a:extLst>
              <a:ext uri="{FF2B5EF4-FFF2-40B4-BE49-F238E27FC236}">
                <a16:creationId xmlns:a16="http://schemas.microsoft.com/office/drawing/2014/main" id="{85326BE0-A8C9-4A9A-B709-39152C9AEF87}"/>
              </a:ext>
            </a:extLst>
          </p:cNvPr>
          <p:cNvPicPr/>
          <p:nvPr/>
        </p:nvPicPr>
        <p:blipFill rotWithShape="1">
          <a:blip r:embed="rId2" cstate="print">
            <a:extLst>
              <a:ext uri="{28A0092B-C50C-407E-A947-70E740481C1C}">
                <a14:useLocalDpi xmlns:a14="http://schemas.microsoft.com/office/drawing/2010/main" val="0"/>
              </a:ext>
            </a:extLst>
          </a:blip>
          <a:srcRect l="8187" r="10493" b="1"/>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p:spPr>
      </p:pic>
      <p:sp>
        <p:nvSpPr>
          <p:cNvPr id="3" name="Content Placeholder 2">
            <a:extLst>
              <a:ext uri="{FF2B5EF4-FFF2-40B4-BE49-F238E27FC236}">
                <a16:creationId xmlns:a16="http://schemas.microsoft.com/office/drawing/2014/main" id="{56116D0E-5297-49CD-B7D7-5122D6A2C4A2}"/>
              </a:ext>
            </a:extLst>
          </p:cNvPr>
          <p:cNvSpPr>
            <a:spLocks noGrp="1"/>
          </p:cNvSpPr>
          <p:nvPr>
            <p:ph idx="1"/>
          </p:nvPr>
        </p:nvSpPr>
        <p:spPr>
          <a:xfrm>
            <a:off x="3167986" y="3752850"/>
            <a:ext cx="5614060" cy="2452687"/>
          </a:xfrm>
        </p:spPr>
        <p:txBody>
          <a:bodyPr anchor="ctr">
            <a:normAutofit/>
          </a:bodyPr>
          <a:lstStyle/>
          <a:p>
            <a:pPr marL="0" marR="0">
              <a:spcBef>
                <a:spcPts val="0"/>
              </a:spcBef>
              <a:spcAft>
                <a:spcPts val="800"/>
              </a:spcAft>
            </a:pPr>
            <a:endParaRPr lang="en-US" sz="1600" dirty="0">
              <a:effectLst/>
              <a:latin typeface="Times New Roman" panose="02020603050405020304" pitchFamily="18" charset="0"/>
              <a:ea typeface="Calibri" panose="020F0502020204030204" pitchFamily="34" charset="0"/>
              <a:cs typeface="Shruti" panose="020B0502040204020203" pitchFamily="34" charset="0"/>
            </a:endParaRPr>
          </a:p>
          <a:p>
            <a:pPr marL="0" marR="0">
              <a:spcBef>
                <a:spcPts val="0"/>
              </a:spcBef>
              <a:spcAft>
                <a:spcPts val="800"/>
              </a:spcAft>
            </a:pPr>
            <a:endParaRPr lang="en-US" sz="1600" dirty="0">
              <a:latin typeface="Times New Roman" panose="02020603050405020304" pitchFamily="18" charset="0"/>
              <a:ea typeface="Calibri" panose="020F0502020204030204" pitchFamily="34" charset="0"/>
              <a:cs typeface="Shruti" panose="020B0502040204020203" pitchFamily="34" charset="0"/>
            </a:endParaRPr>
          </a:p>
          <a:p>
            <a:pPr marL="0" marR="0">
              <a:spcBef>
                <a:spcPts val="0"/>
              </a:spcBef>
              <a:spcAft>
                <a:spcPts val="800"/>
              </a:spcAft>
            </a:pPr>
            <a:r>
              <a:rPr lang="en-US" sz="1600" dirty="0">
                <a:effectLst/>
                <a:latin typeface="Times New Roman" panose="02020603050405020304" pitchFamily="18" charset="0"/>
                <a:ea typeface="Calibri" panose="020F0502020204030204" pitchFamily="34" charset="0"/>
                <a:cs typeface="Shruti" panose="020B0502040204020203" pitchFamily="34" charset="0"/>
              </a:rPr>
              <a:t>We’ll start by making a simple version of our neural network to color an image of a woman’s face. </a:t>
            </a:r>
            <a:endParaRPr lang="en-US" sz="16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800"/>
              </a:spcAft>
            </a:pPr>
            <a:r>
              <a:rPr lang="en-US" sz="1600" dirty="0">
                <a:effectLst/>
                <a:latin typeface="Times New Roman" panose="02020603050405020304" pitchFamily="18" charset="0"/>
                <a:ea typeface="Calibri" panose="020F0502020204030204" pitchFamily="34" charset="0"/>
                <a:cs typeface="Shruti" panose="020B0502040204020203" pitchFamily="34" charset="0"/>
              </a:rPr>
              <a:t>The middle picture is done with our neural network and the picture to the right is the original color photo. The network is trained and tested on the same image.</a:t>
            </a:r>
            <a:endParaRPr lang="en-US" sz="1600" dirty="0">
              <a:effectLst/>
              <a:latin typeface="Calibri" panose="020F0502020204030204" pitchFamily="34" charset="0"/>
              <a:ea typeface="Calibri" panose="020F0502020204030204" pitchFamily="34" charset="0"/>
              <a:cs typeface="Shruti" panose="020B0502040204020203" pitchFamily="34" charset="0"/>
            </a:endParaRPr>
          </a:p>
          <a:p>
            <a:pPr marL="0" indent="0">
              <a:buNone/>
            </a:pPr>
            <a:endParaRPr lang="en-US" sz="1600" dirty="0"/>
          </a:p>
          <a:p>
            <a:endParaRPr lang="en-US" sz="1600" dirty="0"/>
          </a:p>
          <a:p>
            <a:endParaRPr lang="en-US" sz="1600" dirty="0"/>
          </a:p>
        </p:txBody>
      </p:sp>
      <p:sp>
        <p:nvSpPr>
          <p:cNvPr id="5" name="Slide Number Placeholder 4">
            <a:extLst>
              <a:ext uri="{FF2B5EF4-FFF2-40B4-BE49-F238E27FC236}">
                <a16:creationId xmlns:a16="http://schemas.microsoft.com/office/drawing/2014/main" id="{8ECE2734-F8AE-45E9-9C19-29B7683732C6}"/>
              </a:ext>
            </a:extLst>
          </p:cNvPr>
          <p:cNvSpPr>
            <a:spLocks noGrp="1"/>
          </p:cNvSpPr>
          <p:nvPr>
            <p:ph type="sldNum" sz="quarter" idx="12"/>
          </p:nvPr>
        </p:nvSpPr>
        <p:spPr>
          <a:xfrm>
            <a:off x="6648450" y="6356350"/>
            <a:ext cx="2057400" cy="365125"/>
          </a:xfrm>
        </p:spPr>
        <p:txBody>
          <a:bodyPr>
            <a:normAutofit/>
          </a:bodyPr>
          <a:lstStyle/>
          <a:p>
            <a:pPr>
              <a:spcAft>
                <a:spcPts val="600"/>
              </a:spcAft>
              <a:defRPr/>
            </a:pPr>
            <a:fld id="{F8C3E294-9E12-4E24-B275-9BA1AC14E86B}" type="slidenum">
              <a:rPr lang="en-US" sz="1000">
                <a:solidFill>
                  <a:schemeClr val="tx1">
                    <a:lumMod val="75000"/>
                    <a:lumOff val="25000"/>
                  </a:schemeClr>
                </a:solidFill>
              </a:rPr>
              <a:pPr>
                <a:spcAft>
                  <a:spcPts val="600"/>
                </a:spcAft>
                <a:defRPr/>
              </a:pPr>
              <a:t>6</a:t>
            </a:fld>
            <a:endParaRPr lang="en-US" sz="1000">
              <a:solidFill>
                <a:schemeClr val="tx1">
                  <a:lumMod val="75000"/>
                  <a:lumOff val="25000"/>
                </a:schemeClr>
              </a:solidFill>
            </a:endParaRPr>
          </a:p>
        </p:txBody>
      </p:sp>
      <p:sp>
        <p:nvSpPr>
          <p:cNvPr id="8" name="Footer Placeholder 1">
            <a:extLst>
              <a:ext uri="{FF2B5EF4-FFF2-40B4-BE49-F238E27FC236}">
                <a16:creationId xmlns:a16="http://schemas.microsoft.com/office/drawing/2014/main" id="{23B45FA5-50C3-4F62-80E8-D853F8946309}"/>
              </a:ext>
            </a:extLst>
          </p:cNvPr>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Tree>
    <p:extLst>
      <p:ext uri="{BB962C8B-B14F-4D97-AF65-F5344CB8AC3E}">
        <p14:creationId xmlns:p14="http://schemas.microsoft.com/office/powerpoint/2010/main" val="124728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90F8-1DE9-4181-9BF6-8D868A9FEBB4}"/>
              </a:ext>
            </a:extLst>
          </p:cNvPr>
          <p:cNvSpPr>
            <a:spLocks noGrp="1"/>
          </p:cNvSpPr>
          <p:nvPr>
            <p:ph type="title"/>
          </p:nvPr>
        </p:nvSpPr>
        <p:spPr/>
        <p:txBody>
          <a:bodyPr/>
          <a:lstStyle/>
          <a:p>
            <a:r>
              <a:rPr lang="en-US" dirty="0">
                <a:latin typeface="Garamond" panose="02020404030301010803" pitchFamily="18" charset="0"/>
              </a:rPr>
              <a:t>Model</a:t>
            </a:r>
            <a:endParaRPr lang="en-IN" dirty="0">
              <a:latin typeface="Garamond" panose="02020404030301010803" pitchFamily="18" charset="0"/>
            </a:endParaRPr>
          </a:p>
        </p:txBody>
      </p:sp>
      <p:sp>
        <p:nvSpPr>
          <p:cNvPr id="4" name="Footer Placeholder 3">
            <a:extLst>
              <a:ext uri="{FF2B5EF4-FFF2-40B4-BE49-F238E27FC236}">
                <a16:creationId xmlns:a16="http://schemas.microsoft.com/office/drawing/2014/main" id="{31B2E439-1FD9-4478-8040-27E624399901}"/>
              </a:ext>
            </a:extLst>
          </p:cNvPr>
          <p:cNvSpPr>
            <a:spLocks noGrp="1"/>
          </p:cNvSpPr>
          <p:nvPr>
            <p:ph type="ftr" sz="quarter" idx="11"/>
          </p:nvPr>
        </p:nvSpPr>
        <p:spPr/>
        <p:txBody>
          <a:bodyPr/>
          <a:lstStyle/>
          <a:p>
            <a:pPr>
              <a:defRPr/>
            </a:pPr>
            <a:r>
              <a:rPr lang="en-US" altLang="en-US" dirty="0">
                <a:latin typeface="Garamond" panose="02020404030301010803" pitchFamily="18" charset="0"/>
              </a:rPr>
              <a:t>@Kunjan, </a:t>
            </a:r>
            <a:r>
              <a:rPr lang="en-US" altLang="en-US" dirty="0" err="1">
                <a:latin typeface="Garamond" panose="02020404030301010803" pitchFamily="18" charset="0"/>
              </a:rPr>
              <a:t>Kathan</a:t>
            </a:r>
            <a:endParaRPr lang="en-US" altLang="en-US"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DC0280B3-B82F-4860-8F8C-D201B0C113B4}"/>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6" name="Picture 5">
            <a:extLst>
              <a:ext uri="{FF2B5EF4-FFF2-40B4-BE49-F238E27FC236}">
                <a16:creationId xmlns:a16="http://schemas.microsoft.com/office/drawing/2014/main" id="{6E026790-D059-4F37-938A-8C8DB16668D2}"/>
              </a:ext>
            </a:extLst>
          </p:cNvPr>
          <p:cNvPicPr/>
          <p:nvPr/>
        </p:nvPicPr>
        <p:blipFill rotWithShape="1">
          <a:blip r:embed="rId2"/>
          <a:srcRect t="8413"/>
          <a:stretch/>
        </p:blipFill>
        <p:spPr bwMode="auto">
          <a:xfrm>
            <a:off x="226060" y="685800"/>
            <a:ext cx="3960000" cy="396000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92BA9ED0-E4E4-4C97-A3F4-1005F20D2143}"/>
              </a:ext>
            </a:extLst>
          </p:cNvPr>
          <p:cNvPicPr>
            <a:picLocks noChangeAspect="1"/>
          </p:cNvPicPr>
          <p:nvPr/>
        </p:nvPicPr>
        <p:blipFill>
          <a:blip r:embed="rId3"/>
          <a:stretch>
            <a:fillRect/>
          </a:stretch>
        </p:blipFill>
        <p:spPr>
          <a:xfrm>
            <a:off x="3622040" y="4194175"/>
            <a:ext cx="5295900" cy="2162175"/>
          </a:xfrm>
          <a:prstGeom prst="rect">
            <a:avLst/>
          </a:prstGeom>
        </p:spPr>
      </p:pic>
      <p:sp>
        <p:nvSpPr>
          <p:cNvPr id="8" name="TextBox 7">
            <a:extLst>
              <a:ext uri="{FF2B5EF4-FFF2-40B4-BE49-F238E27FC236}">
                <a16:creationId xmlns:a16="http://schemas.microsoft.com/office/drawing/2014/main" id="{102F7AFB-5B9D-4189-9B66-BEF87ABDD700}"/>
              </a:ext>
            </a:extLst>
          </p:cNvPr>
          <p:cNvSpPr txBox="1"/>
          <p:nvPr/>
        </p:nvSpPr>
        <p:spPr>
          <a:xfrm>
            <a:off x="68467" y="5210949"/>
            <a:ext cx="1864613" cy="369332"/>
          </a:xfrm>
          <a:prstGeom prst="rect">
            <a:avLst/>
          </a:prstGeom>
          <a:noFill/>
        </p:spPr>
        <p:txBody>
          <a:bodyPr wrap="none" rtlCol="0">
            <a:spAutoFit/>
          </a:bodyPr>
          <a:lstStyle/>
          <a:p>
            <a:r>
              <a:rPr lang="en-US" dirty="0"/>
              <a:t>Model Summary</a:t>
            </a:r>
            <a:endParaRPr lang="en-IN" dirty="0"/>
          </a:p>
        </p:txBody>
      </p:sp>
      <p:sp>
        <p:nvSpPr>
          <p:cNvPr id="11" name="Arrow: Bent-Up 10">
            <a:extLst>
              <a:ext uri="{FF2B5EF4-FFF2-40B4-BE49-F238E27FC236}">
                <a16:creationId xmlns:a16="http://schemas.microsoft.com/office/drawing/2014/main" id="{38CA78C7-A5F1-455D-858D-045CA5434D25}"/>
              </a:ext>
            </a:extLst>
          </p:cNvPr>
          <p:cNvSpPr/>
          <p:nvPr/>
        </p:nvSpPr>
        <p:spPr>
          <a:xfrm>
            <a:off x="1933080" y="4815275"/>
            <a:ext cx="1143000" cy="685800"/>
          </a:xfrm>
          <a:prstGeom prst="bentUp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2" name="Arrow: Bent-Up 11">
            <a:extLst>
              <a:ext uri="{FF2B5EF4-FFF2-40B4-BE49-F238E27FC236}">
                <a16:creationId xmlns:a16="http://schemas.microsoft.com/office/drawing/2014/main" id="{A6FAFAB1-C901-4215-A772-0D66FB187643}"/>
              </a:ext>
            </a:extLst>
          </p:cNvPr>
          <p:cNvSpPr/>
          <p:nvPr/>
        </p:nvSpPr>
        <p:spPr>
          <a:xfrm rot="10800000">
            <a:off x="6096000" y="3086100"/>
            <a:ext cx="1143000" cy="685800"/>
          </a:xfrm>
          <a:prstGeom prst="bentUp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3" name="TextBox 12">
            <a:extLst>
              <a:ext uri="{FF2B5EF4-FFF2-40B4-BE49-F238E27FC236}">
                <a16:creationId xmlns:a16="http://schemas.microsoft.com/office/drawing/2014/main" id="{DE782BC0-7E44-4C9B-A0F3-BF93F96599FA}"/>
              </a:ext>
            </a:extLst>
          </p:cNvPr>
          <p:cNvSpPr txBox="1"/>
          <p:nvPr/>
        </p:nvSpPr>
        <p:spPr>
          <a:xfrm>
            <a:off x="7267620" y="2990722"/>
            <a:ext cx="1364476" cy="369332"/>
          </a:xfrm>
          <a:prstGeom prst="rect">
            <a:avLst/>
          </a:prstGeom>
          <a:noFill/>
        </p:spPr>
        <p:txBody>
          <a:bodyPr wrap="none" rtlCol="0">
            <a:spAutoFit/>
          </a:bodyPr>
          <a:lstStyle/>
          <a:p>
            <a:r>
              <a:rPr lang="en-US" dirty="0"/>
              <a:t>Model Loss</a:t>
            </a:r>
            <a:endParaRPr lang="en-IN" dirty="0"/>
          </a:p>
        </p:txBody>
      </p:sp>
    </p:spTree>
    <p:extLst>
      <p:ext uri="{BB962C8B-B14F-4D97-AF65-F5344CB8AC3E}">
        <p14:creationId xmlns:p14="http://schemas.microsoft.com/office/powerpoint/2010/main" val="416038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35FF-7B3C-4159-BDC3-4E651AFCBD66}"/>
              </a:ext>
            </a:extLst>
          </p:cNvPr>
          <p:cNvSpPr>
            <a:spLocks noGrp="1"/>
          </p:cNvSpPr>
          <p:nvPr>
            <p:ph type="title"/>
          </p:nvPr>
        </p:nvSpPr>
        <p:spPr/>
        <p:txBody>
          <a:bodyPr/>
          <a:lstStyle/>
          <a:p>
            <a:r>
              <a:rPr lang="en-US" dirty="0">
                <a:latin typeface="Garamond" panose="02020404030301010803" pitchFamily="18" charset="0"/>
              </a:rPr>
              <a:t>Output</a:t>
            </a:r>
            <a:endParaRPr lang="en-IN" dirty="0">
              <a:latin typeface="Garamond" panose="02020404030301010803" pitchFamily="18" charset="0"/>
            </a:endParaRPr>
          </a:p>
        </p:txBody>
      </p:sp>
      <p:sp>
        <p:nvSpPr>
          <p:cNvPr id="5" name="Slide Number Placeholder 4">
            <a:extLst>
              <a:ext uri="{FF2B5EF4-FFF2-40B4-BE49-F238E27FC236}">
                <a16:creationId xmlns:a16="http://schemas.microsoft.com/office/drawing/2014/main" id="{480945E0-6111-42C5-875C-B4506B57EC09}"/>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Picture 5">
            <a:extLst>
              <a:ext uri="{FF2B5EF4-FFF2-40B4-BE49-F238E27FC236}">
                <a16:creationId xmlns:a16="http://schemas.microsoft.com/office/drawing/2014/main" id="{158CC398-5A4F-4B9D-97F7-1679E33D0729}"/>
              </a:ext>
            </a:extLst>
          </p:cNvPr>
          <p:cNvPicPr>
            <a:picLocks noChangeAspect="1"/>
          </p:cNvPicPr>
          <p:nvPr/>
        </p:nvPicPr>
        <p:blipFill rotWithShape="1">
          <a:blip r:embed="rId2"/>
          <a:srcRect r="50000"/>
          <a:stretch/>
        </p:blipFill>
        <p:spPr>
          <a:xfrm>
            <a:off x="104775" y="1779370"/>
            <a:ext cx="4572000" cy="3634222"/>
          </a:xfrm>
          <a:prstGeom prst="rect">
            <a:avLst/>
          </a:prstGeom>
        </p:spPr>
      </p:pic>
      <p:pic>
        <p:nvPicPr>
          <p:cNvPr id="7" name="Picture 6">
            <a:extLst>
              <a:ext uri="{FF2B5EF4-FFF2-40B4-BE49-F238E27FC236}">
                <a16:creationId xmlns:a16="http://schemas.microsoft.com/office/drawing/2014/main" id="{D2EFBD72-3ED7-4DDD-8E64-27C481473811}"/>
              </a:ext>
            </a:extLst>
          </p:cNvPr>
          <p:cNvPicPr>
            <a:picLocks noChangeAspect="1"/>
          </p:cNvPicPr>
          <p:nvPr/>
        </p:nvPicPr>
        <p:blipFill rotWithShape="1">
          <a:blip r:embed="rId3"/>
          <a:srcRect r="50313"/>
          <a:stretch/>
        </p:blipFill>
        <p:spPr>
          <a:xfrm>
            <a:off x="4495800" y="1733235"/>
            <a:ext cx="4543425" cy="3726493"/>
          </a:xfrm>
          <a:prstGeom prst="rect">
            <a:avLst/>
          </a:prstGeom>
        </p:spPr>
      </p:pic>
      <p:sp>
        <p:nvSpPr>
          <p:cNvPr id="8" name="Footer Placeholder 1">
            <a:extLst>
              <a:ext uri="{FF2B5EF4-FFF2-40B4-BE49-F238E27FC236}">
                <a16:creationId xmlns:a16="http://schemas.microsoft.com/office/drawing/2014/main" id="{7354C971-7B4B-47FC-B07F-031712911BDC}"/>
              </a:ext>
            </a:extLst>
          </p:cNvPr>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Tree>
    <p:extLst>
      <p:ext uri="{BB962C8B-B14F-4D97-AF65-F5344CB8AC3E}">
        <p14:creationId xmlns:p14="http://schemas.microsoft.com/office/powerpoint/2010/main" val="9994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2BD5-0B46-46B2-BC0B-F9C03F88DA9D}"/>
              </a:ext>
            </a:extLst>
          </p:cNvPr>
          <p:cNvSpPr>
            <a:spLocks noGrp="1"/>
          </p:cNvSpPr>
          <p:nvPr>
            <p:ph type="title"/>
          </p:nvPr>
        </p:nvSpPr>
        <p:spPr/>
        <p:txBody>
          <a:bodyPr/>
          <a:lstStyle/>
          <a:p>
            <a:r>
              <a:rPr lang="en-US" dirty="0">
                <a:latin typeface="Garamond" panose="02020404030301010803" pitchFamily="18" charset="0"/>
              </a:rPr>
              <a:t>Final</a:t>
            </a:r>
            <a:r>
              <a:rPr lang="en-US" sz="3200" dirty="0"/>
              <a:t> </a:t>
            </a:r>
            <a:r>
              <a:rPr lang="en-US" dirty="0">
                <a:latin typeface="Garamond" panose="02020404030301010803" pitchFamily="18" charset="0"/>
              </a:rPr>
              <a:t>Version</a:t>
            </a:r>
          </a:p>
        </p:txBody>
      </p:sp>
      <p:sp>
        <p:nvSpPr>
          <p:cNvPr id="3" name="Content Placeholder 2">
            <a:extLst>
              <a:ext uri="{FF2B5EF4-FFF2-40B4-BE49-F238E27FC236}">
                <a16:creationId xmlns:a16="http://schemas.microsoft.com/office/drawing/2014/main" id="{3F10EA3B-EE50-42E3-98FE-0B2D68D5039A}"/>
              </a:ext>
            </a:extLst>
          </p:cNvPr>
          <p:cNvSpPr>
            <a:spLocks noGrp="1"/>
          </p:cNvSpPr>
          <p:nvPr>
            <p:ph idx="1"/>
          </p:nvPr>
        </p:nvSpPr>
        <p:spPr/>
        <p:txBody>
          <a:bodyPr/>
          <a:lstStyle/>
          <a:p>
            <a:pPr marL="0" marR="0" algn="just">
              <a:lnSpc>
                <a:spcPct val="107000"/>
              </a:lnSpc>
              <a:spcBef>
                <a:spcPts val="0"/>
              </a:spcBef>
              <a:spcAft>
                <a:spcPts val="800"/>
              </a:spcAft>
            </a:pPr>
            <a:r>
              <a:rPr lang="en-IN" sz="180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Our final version of the colorization neural network has four components. We split the network we had before into an encoder and a decoder. Between them, we’ll use a fusion layer.</a:t>
            </a:r>
            <a:endParaRPr lang="en-US" sz="1800">
              <a:effectLst/>
              <a:latin typeface="Calibri" panose="020F0502020204030204" pitchFamily="34" charset="0"/>
              <a:ea typeface="Calibri" panose="020F0502020204030204" pitchFamily="34" charset="0"/>
              <a:cs typeface="Shruti" panose="020B0502040204020203" pitchFamily="34" charset="0"/>
            </a:endParaRPr>
          </a:p>
          <a:p>
            <a:pPr marL="0" marR="0" algn="just">
              <a:lnSpc>
                <a:spcPct val="107000"/>
              </a:lnSpc>
              <a:spcBef>
                <a:spcPts val="0"/>
              </a:spcBef>
              <a:spcAft>
                <a:spcPts val="800"/>
              </a:spcAft>
            </a:pPr>
            <a:r>
              <a:rPr lang="en-IN" sz="180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In parallel to the encoder, the input images also run through one of the today’s most powerful classifiers — the inception resnet v2 — a network trained on 1.2M images. We extract the classification layer and merge it with the output from the encoder.</a:t>
            </a:r>
          </a:p>
          <a:p>
            <a:pPr marL="0" algn="just">
              <a:lnSpc>
                <a:spcPct val="107000"/>
              </a:lnSpc>
              <a:spcBef>
                <a:spcPts val="0"/>
              </a:spcBef>
              <a:spcAft>
                <a:spcPts val="800"/>
              </a:spcAft>
            </a:pPr>
            <a:r>
              <a:rPr lang="en-IN" sz="1800">
                <a:solidFill>
                  <a:srgbClr val="000000"/>
                </a:solidFill>
                <a:effectLst/>
                <a:latin typeface="Times New Roman" panose="02020603050405020304" pitchFamily="18" charset="0"/>
                <a:ea typeface="Calibri" panose="020F0502020204030204" pitchFamily="34" charset="0"/>
                <a:cs typeface="Shruti" panose="020B0502040204020203" pitchFamily="34" charset="0"/>
              </a:rPr>
              <a:t>By transferring the learning from the classifier to the coloring network, the network can get a sense of what is in the picture. Thus, enabling the network to match an object representation with a coloring scheme.</a:t>
            </a:r>
            <a:endParaRPr lang="en-US" sz="1800">
              <a:effectLst/>
              <a:latin typeface="Calibri" panose="020F0502020204030204" pitchFamily="34" charset="0"/>
              <a:ea typeface="Calibri" panose="020F0502020204030204" pitchFamily="34" charset="0"/>
              <a:cs typeface="Shruti" panose="020B0502040204020203" pitchFamily="34" charset="0"/>
            </a:endParaRPr>
          </a:p>
          <a:p>
            <a:pPr marL="0" marR="0" indent="0" algn="just">
              <a:lnSpc>
                <a:spcPct val="107000"/>
              </a:lnSpc>
              <a:spcBef>
                <a:spcPts val="0"/>
              </a:spcBef>
              <a:spcAft>
                <a:spcPts val="800"/>
              </a:spcAft>
              <a:buNone/>
            </a:pPr>
            <a:endParaRPr lang="en-US" sz="1800">
              <a:effectLst/>
              <a:latin typeface="Calibri" panose="020F0502020204030204" pitchFamily="34" charset="0"/>
              <a:ea typeface="Calibri" panose="020F0502020204030204" pitchFamily="34" charset="0"/>
              <a:cs typeface="Shruti" panose="020B0502040204020203" pitchFamily="34" charset="0"/>
            </a:endParaRPr>
          </a:p>
          <a:p>
            <a:pPr marL="0" indent="0">
              <a:buNone/>
            </a:pPr>
            <a:endParaRPr lang="en-US" sz="1800"/>
          </a:p>
          <a:p>
            <a:endParaRPr lang="en-US" dirty="0"/>
          </a:p>
        </p:txBody>
      </p:sp>
      <p:sp>
        <p:nvSpPr>
          <p:cNvPr id="4" name="Footer Placeholder 3">
            <a:extLst>
              <a:ext uri="{FF2B5EF4-FFF2-40B4-BE49-F238E27FC236}">
                <a16:creationId xmlns:a16="http://schemas.microsoft.com/office/drawing/2014/main" id="{B2D8325F-3F54-4843-AF10-9C462921B3CC}"/>
              </a:ext>
            </a:extLst>
          </p:cNvPr>
          <p:cNvSpPr>
            <a:spLocks noGrp="1"/>
          </p:cNvSpPr>
          <p:nvPr>
            <p:ph type="ftr" sz="quarter" idx="11"/>
          </p:nvPr>
        </p:nvSpPr>
        <p:spPr/>
        <p:txBody>
          <a:bodyPr/>
          <a:lstStyle/>
          <a:p>
            <a:pPr eaLnBrk="1" hangingPunct="1">
              <a:spcBef>
                <a:spcPct val="0"/>
              </a:spcBef>
              <a:buClrTx/>
              <a:buFontTx/>
              <a:buNone/>
            </a:pPr>
            <a:r>
              <a:rPr lang="en-US" altLang="en-US" sz="1200" dirty="0">
                <a:solidFill>
                  <a:srgbClr val="898989"/>
                </a:solidFill>
                <a:latin typeface="Garamond" panose="02020404030301010803" pitchFamily="18" charset="0"/>
              </a:rPr>
              <a:t>@Kunjan, Kathan</a:t>
            </a:r>
          </a:p>
        </p:txBody>
      </p:sp>
      <p:sp>
        <p:nvSpPr>
          <p:cNvPr id="5" name="Slide Number Placeholder 4">
            <a:extLst>
              <a:ext uri="{FF2B5EF4-FFF2-40B4-BE49-F238E27FC236}">
                <a16:creationId xmlns:a16="http://schemas.microsoft.com/office/drawing/2014/main" id="{335A9BA9-E913-46EE-8C65-BF9614132845}"/>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Picture 5">
            <a:extLst>
              <a:ext uri="{FF2B5EF4-FFF2-40B4-BE49-F238E27FC236}">
                <a16:creationId xmlns:a16="http://schemas.microsoft.com/office/drawing/2014/main" id="{F2AECBC2-EE1B-43C9-B8AB-132685B57F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6245" y="4191000"/>
            <a:ext cx="5731510" cy="1542415"/>
          </a:xfrm>
          <a:prstGeom prst="rect">
            <a:avLst/>
          </a:prstGeom>
          <a:noFill/>
          <a:ln>
            <a:noFill/>
          </a:ln>
        </p:spPr>
      </p:pic>
    </p:spTree>
    <p:extLst>
      <p:ext uri="{BB962C8B-B14F-4D97-AF65-F5344CB8AC3E}">
        <p14:creationId xmlns:p14="http://schemas.microsoft.com/office/powerpoint/2010/main" val="2986184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754</Words>
  <Application>Microsoft Office PowerPoint</Application>
  <PresentationFormat>On-screen Show (4:3)</PresentationFormat>
  <Paragraphs>88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Garamond</vt:lpstr>
      <vt:lpstr>Times New Roman</vt:lpstr>
      <vt:lpstr>Wingdings</vt:lpstr>
      <vt:lpstr>Office Theme</vt:lpstr>
      <vt:lpstr>Coloring Black and White Images </vt:lpstr>
      <vt:lpstr>Introduction</vt:lpstr>
      <vt:lpstr>Methodology</vt:lpstr>
      <vt:lpstr>Methodology</vt:lpstr>
      <vt:lpstr>Methodology</vt:lpstr>
      <vt:lpstr>Version-1</vt:lpstr>
      <vt:lpstr>Model</vt:lpstr>
      <vt:lpstr>Output</vt:lpstr>
      <vt:lpstr>Final Version</vt:lpstr>
      <vt:lpstr>Output</vt:lpstr>
      <vt:lpstr>Future Work</vt:lpstr>
      <vt:lpstr>YouTube Video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Coloring Black and White Images </dc:title>
  <dc:creator>Kathan Patel</dc:creator>
  <cp:lastModifiedBy>Kunjan Khatri</cp:lastModifiedBy>
  <cp:revision>18</cp:revision>
  <dcterms:created xsi:type="dcterms:W3CDTF">2020-08-09T18:10:34Z</dcterms:created>
  <dcterms:modified xsi:type="dcterms:W3CDTF">2020-08-09T23:38:55Z</dcterms:modified>
</cp:coreProperties>
</file>