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32644D-FC48-4447-ACF5-51BAF8FDB4EB}">
  <a:tblStyle styleId="{0932644D-FC48-4447-ACF5-51BAF8FDB4E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BA061F-04D2-4775-AA69-3CD70562484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3"/>
    <p:restoredTop sz="94690"/>
  </p:normalViewPr>
  <p:slideViewPr>
    <p:cSldViewPr snapToGrid="0">
      <p:cViewPr varScale="1">
        <p:scale>
          <a:sx n="196" d="100"/>
          <a:sy n="196" d="100"/>
        </p:scale>
        <p:origin x="184"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jan Vaghela" userId="6a2a67b88b579d16" providerId="LiveId" clId="{23B49D84-39CA-464A-8A2A-FF62A14CEF24}"/>
    <pc:docChg chg="undo custSel modSld">
      <pc:chgData name="Kunjan Vaghela" userId="6a2a67b88b579d16" providerId="LiveId" clId="{23B49D84-39CA-464A-8A2A-FF62A14CEF24}" dt="2024-04-30T03:32:07.484" v="10" actId="478"/>
      <pc:docMkLst>
        <pc:docMk/>
      </pc:docMkLst>
      <pc:sldChg chg="addSp delSp modSp mod">
        <pc:chgData name="Kunjan Vaghela" userId="6a2a67b88b579d16" providerId="LiveId" clId="{23B49D84-39CA-464A-8A2A-FF62A14CEF24}" dt="2024-04-30T03:30:26.373" v="8" actId="478"/>
        <pc:sldMkLst>
          <pc:docMk/>
          <pc:sldMk cId="0" sldId="256"/>
        </pc:sldMkLst>
        <pc:graphicFrameChg chg="del mod modGraphic">
          <ac:chgData name="Kunjan Vaghela" userId="6a2a67b88b579d16" providerId="LiveId" clId="{23B49D84-39CA-464A-8A2A-FF62A14CEF24}" dt="2024-04-30T03:30:26.373" v="8" actId="478"/>
          <ac:graphicFrameMkLst>
            <pc:docMk/>
            <pc:sldMk cId="0" sldId="256"/>
            <ac:graphicFrameMk id="56" creationId="{00000000-0000-0000-0000-000000000000}"/>
          </ac:graphicFrameMkLst>
        </pc:graphicFrameChg>
        <pc:graphicFrameChg chg="add del mod modGraphic">
          <ac:chgData name="Kunjan Vaghela" userId="6a2a67b88b579d16" providerId="LiveId" clId="{23B49D84-39CA-464A-8A2A-FF62A14CEF24}" dt="2024-04-30T03:29:56.514" v="4" actId="478"/>
          <ac:graphicFrameMkLst>
            <pc:docMk/>
            <pc:sldMk cId="0" sldId="256"/>
            <ac:graphicFrameMk id="57" creationId="{00000000-0000-0000-0000-000000000000}"/>
          </ac:graphicFrameMkLst>
        </pc:graphicFrameChg>
      </pc:sldChg>
      <pc:sldChg chg="delSp mod">
        <pc:chgData name="Kunjan Vaghela" userId="6a2a67b88b579d16" providerId="LiveId" clId="{23B49D84-39CA-464A-8A2A-FF62A14CEF24}" dt="2024-04-30T03:32:07.484" v="10" actId="478"/>
        <pc:sldMkLst>
          <pc:docMk/>
          <pc:sldMk cId="0" sldId="271"/>
        </pc:sldMkLst>
        <pc:spChg chg="del">
          <ac:chgData name="Kunjan Vaghela" userId="6a2a67b88b579d16" providerId="LiveId" clId="{23B49D84-39CA-464A-8A2A-FF62A14CEF24}" dt="2024-04-30T03:32:07.484" v="10" actId="478"/>
          <ac:spMkLst>
            <pc:docMk/>
            <pc:sldMk cId="0" sldId="271"/>
            <ac:spMk id="165" creationId="{00000000-0000-0000-0000-000000000000}"/>
          </ac:spMkLst>
        </pc:spChg>
      </pc:sldChg>
      <pc:sldChg chg="delSp mod">
        <pc:chgData name="Kunjan Vaghela" userId="6a2a67b88b579d16" providerId="LiveId" clId="{23B49D84-39CA-464A-8A2A-FF62A14CEF24}" dt="2024-04-30T03:31:59.730" v="9" actId="478"/>
        <pc:sldMkLst>
          <pc:docMk/>
          <pc:sldMk cId="0" sldId="275"/>
        </pc:sldMkLst>
        <pc:spChg chg="del">
          <ac:chgData name="Kunjan Vaghela" userId="6a2a67b88b579d16" providerId="LiveId" clId="{23B49D84-39CA-464A-8A2A-FF62A14CEF24}" dt="2024-04-30T03:31:59.730" v="9" actId="478"/>
          <ac:spMkLst>
            <pc:docMk/>
            <pc:sldMk cId="0" sldId="275"/>
            <ac:spMk id="1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project focuses on leveraging machine learning techniques to develop accurate predictive models for diabetes, hypertension, and stroke based on demographic, health, and lifestyle features.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eeed0c6e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eeed0c6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eeed0c6e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eeed0c6e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eeed0c6e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eeed0c6e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f7e64cf43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f7e64cf4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7e64cf43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f7e64cf43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7e835d57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7e835d5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7e835d57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7e835d57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7e64cf430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7e64cf430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7e64cf430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7e64cf430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f7e835d57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f7e835d5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ceeed0c6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ceeed0c6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Developing Accurate Predictive Models: </a:t>
            </a:r>
            <a:endParaRPr/>
          </a:p>
          <a:p>
            <a:pPr marL="457200" lvl="0" indent="0" algn="l" rtl="0">
              <a:spcBef>
                <a:spcPts val="0"/>
              </a:spcBef>
              <a:spcAft>
                <a:spcPts val="0"/>
              </a:spcAft>
              <a:buNone/>
            </a:pPr>
            <a:r>
              <a:rPr lang="en"/>
              <a:t>Our main goal is to make clever tools that can predict diabetes, hypertension, and stroke really well. We train these models by giving them lots of information about people's health and lifestyle choices.</a:t>
            </a:r>
            <a:endParaRPr/>
          </a:p>
          <a:p>
            <a:pPr marL="457200" lvl="0" indent="-298450" algn="l" rtl="0">
              <a:spcBef>
                <a:spcPts val="0"/>
              </a:spcBef>
              <a:spcAft>
                <a:spcPts val="0"/>
              </a:spcAft>
              <a:buSzPts val="1100"/>
              <a:buAutoNum type="arabicPeriod"/>
            </a:pPr>
            <a:r>
              <a:rPr lang="en"/>
              <a:t>Identifying key risk factors: </a:t>
            </a:r>
            <a:br>
              <a:rPr lang="en"/>
            </a:br>
            <a:r>
              <a:rPr lang="en"/>
              <a:t>We want to figure out why people get these health problems. By looking closely at the data, we hope to find out what things are most likely to make someone get diabetes, hypertension, or have a stroke.</a:t>
            </a:r>
            <a:endParaRPr/>
          </a:p>
          <a:p>
            <a:pPr marL="457200" lvl="0" indent="-298450" algn="l" rtl="0">
              <a:spcBef>
                <a:spcPts val="0"/>
              </a:spcBef>
              <a:spcAft>
                <a:spcPts val="0"/>
              </a:spcAft>
              <a:buSzPts val="1100"/>
              <a:buAutoNum type="arabicPeriod"/>
            </a:pPr>
            <a:r>
              <a:rPr lang="en"/>
              <a:t>Providing a Healthcare tool that Helps Doctors Help Us Better: </a:t>
            </a:r>
            <a:endParaRPr/>
          </a:p>
          <a:p>
            <a:pPr marL="457200" lvl="0" indent="0" algn="l" rtl="0">
              <a:spcBef>
                <a:spcPts val="0"/>
              </a:spcBef>
              <a:spcAft>
                <a:spcPts val="0"/>
              </a:spcAft>
              <a:buNone/>
            </a:pPr>
            <a:r>
              <a:rPr lang="en"/>
              <a:t>Our goal is to provide a user-friendly interface that healthcare professionals can utilize for early diagnosis and preventive interventions. By seamlessly integrating our predictive models into an intuitive graphical interface, it will show them who might be at risk of getting sick, so they take some preventive steps. </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f7e835d5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f7e835d5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eeed0c6e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eeed0c6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 and Analysis</a:t>
            </a:r>
            <a:endParaRPr/>
          </a:p>
          <a:p>
            <a:pPr marL="457200" lvl="0" indent="-298450" algn="l" rtl="0">
              <a:spcBef>
                <a:spcPts val="0"/>
              </a:spcBef>
              <a:spcAft>
                <a:spcPts val="0"/>
              </a:spcAft>
              <a:buSzPts val="1100"/>
              <a:buAutoNum type="arabicPeriod"/>
            </a:pPr>
            <a:r>
              <a:rPr lang="en"/>
              <a:t>We utilized the Diabetes Health Indicators Dataset from Kaggle, which includes information on diabetes, hypertension, and stroke detection.</a:t>
            </a:r>
            <a:endParaRPr/>
          </a:p>
          <a:p>
            <a:pPr marL="457200" lvl="0" indent="-298450" algn="l" rtl="0">
              <a:spcBef>
                <a:spcPts val="0"/>
              </a:spcBef>
              <a:spcAft>
                <a:spcPts val="0"/>
              </a:spcAft>
              <a:buSzPts val="1100"/>
              <a:buAutoNum type="arabicPeriod"/>
            </a:pPr>
            <a:r>
              <a:rPr lang="en"/>
              <a:t>The dataset encompasses various health parameters and lifestyle variables, such as age, sex, cholesterol levels, BMI, and smoking habits.</a:t>
            </a:r>
            <a:endParaRPr/>
          </a:p>
          <a:p>
            <a:pPr marL="457200" lvl="0" indent="-298450" algn="l" rtl="0">
              <a:spcBef>
                <a:spcPts val="0"/>
              </a:spcBef>
              <a:spcAft>
                <a:spcPts val="0"/>
              </a:spcAft>
              <a:buSzPts val="1100"/>
              <a:buAutoNum type="arabicPeriod"/>
            </a:pPr>
            <a:r>
              <a:rPr lang="en"/>
              <a:t>We conducted exploratory data analysis (EDA) to understand variable distributions and correlations, followed by data cleaning and preprocessing.</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f7e835d5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f7e835d5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a:p>
            <a:pPr marL="0" lvl="0" indent="0" algn="l" rtl="0">
              <a:spcBef>
                <a:spcPts val="0"/>
              </a:spcBef>
              <a:spcAft>
                <a:spcPts val="0"/>
              </a:spcAft>
              <a:buNone/>
            </a:pPr>
            <a:r>
              <a:rPr lang="en"/>
              <a:t>Our final product has two different views for Diabetic prediction, patient view, and doctor centric view. We already have a separate Stroke and Hypertension dataset. But for Diabetes, we split the dataset’s 18 attributes into two sub-datasets, for example Doctor centric dataset has attributes like high cholesterol, and patient side has the number of good mental health days i.e in the past 30 days. We made sure that the split was in a way that both the sub-datasets had attributes with a balanced correlation with the target attribute.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f7e64cf43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f7e64cf43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as part of our initial Data Analysis, we checked if for duplicates and null attribute values in the dataset. We furthermore checked unique values present for each feature, and also performed Outliers checks using Interquartile Range and Z-Score methods. We used this data to experiment and find the right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f7e64cf43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f7e64cf43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wanted to make sure that our target attributes were not biased in our dataset. As part of analysis we found that all the target attributes were almost in balance. As it can be seen, Stroke dataset is almost perfectly balanced; while Diabetes and Hypertension also has a good balance.</a:t>
            </a:r>
            <a:endParaRPr/>
          </a:p>
          <a:p>
            <a:pPr marL="0" lvl="0" indent="0" algn="l" rtl="0">
              <a:spcBef>
                <a:spcPts val="0"/>
              </a:spcBef>
              <a:spcAft>
                <a:spcPts val="0"/>
              </a:spcAft>
              <a:buNone/>
            </a:pPr>
            <a:r>
              <a:rPr lang="en"/>
              <a:t>This makes our dataset ready for the next process.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7e64cf43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7e64cf4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wanted to understand the spread of our data, to check if any of our feature is not too skewed.</a:t>
            </a:r>
            <a:endParaRPr/>
          </a:p>
          <a:p>
            <a:pPr marL="0" lvl="0" indent="0" algn="l" rtl="0">
              <a:spcBef>
                <a:spcPts val="0"/>
              </a:spcBef>
              <a:spcAft>
                <a:spcPts val="0"/>
              </a:spcAft>
              <a:buNone/>
            </a:pPr>
            <a:r>
              <a:rPr lang="en"/>
              <a:t>For this, we analyzed the </a:t>
            </a:r>
            <a:r>
              <a:rPr lang="en">
                <a:solidFill>
                  <a:schemeClr val="dk1"/>
                </a:solidFill>
              </a:rPr>
              <a:t>binary attributes with pie charts, and</a:t>
            </a:r>
            <a:r>
              <a:rPr lang="en"/>
              <a:t> multivariate attributes with a mix of boxplots and histograms.</a:t>
            </a:r>
            <a:endParaRPr/>
          </a:p>
          <a:p>
            <a:pPr marL="0" lvl="0" indent="0" algn="l" rtl="0">
              <a:spcBef>
                <a:spcPts val="0"/>
              </a:spcBef>
              <a:spcAft>
                <a:spcPts val="0"/>
              </a:spcAft>
              <a:buNone/>
            </a:pPr>
            <a:r>
              <a:rPr lang="en"/>
              <a:t>Here are a few attributes from the Diabetes Dataset, we will include all the analysis in our report for you to look over.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7e64cf43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7e64cf4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we performed correlation analysis in between the features. This data is from the Diabetes dataset. There are features with both positive and negative correlation. For example here, general health attribute and high BP of a person has higher correlation with Diabetes while a person’s sex and mental health has lower correlation. We used this metric for model analysis to drop attributes and examine the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7e64cf43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7e64cf43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also wanted to have data to showcase what will be considered to be a good range for a good health. We performed our analysis on the records with diabetes equal to 0, to find what our application suggest after the model prediction. Just for an example, based on the data we can see that the non-diabetic person generally does not drink, consumers lots of veggies in a day, and has BMI in a range of 20 to 30.</a:t>
            </a:r>
            <a:br>
              <a:rPr lang="en"/>
            </a:br>
            <a:r>
              <a:rPr lang="en"/>
              <a:t>Next, Hrishi will explain on the model we used.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Diabetes, Hypertension and Stroke Prediction</a:t>
            </a:r>
            <a:endParaRPr/>
          </a:p>
        </p:txBody>
      </p:sp>
      <p:sp>
        <p:nvSpPr>
          <p:cNvPr id="55" name="Google Shape;55;p13"/>
          <p:cNvSpPr txBox="1">
            <a:spLocks noGrp="1"/>
          </p:cNvSpPr>
          <p:nvPr>
            <p:ph type="subTitle" idx="1"/>
          </p:nvPr>
        </p:nvSpPr>
        <p:spPr>
          <a:xfrm>
            <a:off x="311700" y="2834125"/>
            <a:ext cx="8520600" cy="16461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275"/>
              <a:buNone/>
            </a:pPr>
            <a:r>
              <a:rPr lang="en" sz="1800"/>
              <a:t>Group Members:</a:t>
            </a:r>
            <a:endParaRPr sz="1800"/>
          </a:p>
          <a:p>
            <a:pPr marL="0" lvl="0" indent="0" algn="ctr" rtl="0">
              <a:lnSpc>
                <a:spcPct val="90000"/>
              </a:lnSpc>
              <a:spcBef>
                <a:spcPts val="0"/>
              </a:spcBef>
              <a:spcAft>
                <a:spcPts val="0"/>
              </a:spcAft>
              <a:buSzPts val="275"/>
              <a:buNone/>
            </a:pPr>
            <a:r>
              <a:rPr lang="en" sz="1800"/>
              <a:t>Kunjan Vaghela (kv353)</a:t>
            </a:r>
            <a:endParaRPr sz="1800"/>
          </a:p>
          <a:p>
            <a:pPr marL="0" lvl="0" indent="0" algn="ctr" rtl="0">
              <a:lnSpc>
                <a:spcPct val="90000"/>
              </a:lnSpc>
              <a:spcBef>
                <a:spcPts val="0"/>
              </a:spcBef>
              <a:spcAft>
                <a:spcPts val="0"/>
              </a:spcAft>
              <a:buSzPts val="275"/>
              <a:buNone/>
            </a:pPr>
            <a:r>
              <a:rPr lang="en" sz="1800"/>
              <a:t>Hrishikesh Salunkhe (hs1121)</a:t>
            </a:r>
            <a:endParaRPr sz="1800"/>
          </a:p>
          <a:p>
            <a:pPr marL="0" lvl="0" indent="0" algn="ctr" rtl="0">
              <a:lnSpc>
                <a:spcPct val="90000"/>
              </a:lnSpc>
              <a:spcBef>
                <a:spcPts val="0"/>
              </a:spcBef>
              <a:spcAft>
                <a:spcPts val="0"/>
              </a:spcAft>
              <a:buSzPts val="275"/>
              <a:buNone/>
            </a:pPr>
            <a:r>
              <a:rPr lang="en" sz="1800"/>
              <a:t>Jash Jayant Shah (js3297)</a:t>
            </a:r>
            <a:endParaRPr sz="1800"/>
          </a:p>
          <a:p>
            <a:pPr marL="0" lvl="0" indent="0" algn="ctr" rtl="0">
              <a:lnSpc>
                <a:spcPct val="90000"/>
              </a:lnSpc>
              <a:spcBef>
                <a:spcPts val="0"/>
              </a:spcBef>
              <a:spcAft>
                <a:spcPts val="0"/>
              </a:spcAft>
              <a:buSzPts val="275"/>
              <a:buNone/>
            </a:pPr>
            <a:r>
              <a:rPr lang="en" sz="1800"/>
              <a:t>Dhruv Snehal Satyapanthi (ds1990)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Methodology: Data Preprocessing</a:t>
            </a:r>
            <a:endParaRPr/>
          </a:p>
          <a:p>
            <a:pPr marL="0" lvl="0" indent="0" algn="l" rtl="0">
              <a:spcBef>
                <a:spcPts val="0"/>
              </a:spcBef>
              <a:spcAft>
                <a:spcPts val="0"/>
              </a:spcAft>
              <a:buNone/>
            </a:pPr>
            <a:endParaRPr/>
          </a:p>
        </p:txBody>
      </p:sp>
      <p:sp>
        <p:nvSpPr>
          <p:cNvPr id="121" name="Google Shape;121;p22"/>
          <p:cNvSpPr txBox="1">
            <a:spLocks noGrp="1"/>
          </p:cNvSpPr>
          <p:nvPr>
            <p:ph type="body" idx="1"/>
          </p:nvPr>
        </p:nvSpPr>
        <p:spPr>
          <a:xfrm>
            <a:off x="-60675" y="1284200"/>
            <a:ext cx="3257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Removing null values</a:t>
            </a:r>
            <a:endParaRPr/>
          </a:p>
          <a:p>
            <a:pPr marL="0" lvl="0" indent="0" algn="l" rtl="0">
              <a:spcBef>
                <a:spcPts val="1200"/>
              </a:spcBef>
              <a:spcAft>
                <a:spcPts val="1200"/>
              </a:spcAft>
              <a:buNone/>
            </a:pPr>
            <a:endParaRPr/>
          </a:p>
        </p:txBody>
      </p:sp>
      <p:pic>
        <p:nvPicPr>
          <p:cNvPr id="122" name="Google Shape;122;p22"/>
          <p:cNvPicPr preferRelativeResize="0"/>
          <p:nvPr/>
        </p:nvPicPr>
        <p:blipFill>
          <a:blip r:embed="rId3">
            <a:alphaModFix/>
          </a:blip>
          <a:stretch>
            <a:fillRect/>
          </a:stretch>
        </p:blipFill>
        <p:spPr>
          <a:xfrm>
            <a:off x="311702" y="1897250"/>
            <a:ext cx="2420775" cy="2322375"/>
          </a:xfrm>
          <a:prstGeom prst="rect">
            <a:avLst/>
          </a:prstGeom>
          <a:noFill/>
          <a:ln>
            <a:noFill/>
          </a:ln>
        </p:spPr>
      </p:pic>
      <p:sp>
        <p:nvSpPr>
          <p:cNvPr id="123" name="Google Shape;123;p22"/>
          <p:cNvSpPr txBox="1">
            <a:spLocks noGrp="1"/>
          </p:cNvSpPr>
          <p:nvPr>
            <p:ph type="body" idx="1"/>
          </p:nvPr>
        </p:nvSpPr>
        <p:spPr>
          <a:xfrm>
            <a:off x="3117038" y="1284200"/>
            <a:ext cx="3257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2. Removing duplicate rows </a:t>
            </a:r>
            <a:endParaRPr/>
          </a:p>
        </p:txBody>
      </p:sp>
      <p:sp>
        <p:nvSpPr>
          <p:cNvPr id="124" name="Google Shape;124;p22"/>
          <p:cNvSpPr txBox="1">
            <a:spLocks noGrp="1"/>
          </p:cNvSpPr>
          <p:nvPr>
            <p:ph type="body" idx="1"/>
          </p:nvPr>
        </p:nvSpPr>
        <p:spPr>
          <a:xfrm>
            <a:off x="3117050" y="3011625"/>
            <a:ext cx="3257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Min-max Normalization</a:t>
            </a:r>
            <a:endParaRPr/>
          </a:p>
          <a:p>
            <a:pPr marL="0" lvl="0" indent="0" algn="l" rtl="0">
              <a:spcBef>
                <a:spcPts val="1200"/>
              </a:spcBef>
              <a:spcAft>
                <a:spcPts val="1200"/>
              </a:spcAft>
              <a:buNone/>
            </a:pPr>
            <a:endParaRPr/>
          </a:p>
        </p:txBody>
      </p:sp>
      <p:pic>
        <p:nvPicPr>
          <p:cNvPr id="125" name="Google Shape;125;p22"/>
          <p:cNvPicPr preferRelativeResize="0"/>
          <p:nvPr/>
        </p:nvPicPr>
        <p:blipFill>
          <a:blip r:embed="rId4">
            <a:alphaModFix/>
          </a:blip>
          <a:stretch>
            <a:fillRect/>
          </a:stretch>
        </p:blipFill>
        <p:spPr>
          <a:xfrm>
            <a:off x="3117050" y="1897250"/>
            <a:ext cx="5592401" cy="965425"/>
          </a:xfrm>
          <a:prstGeom prst="rect">
            <a:avLst/>
          </a:prstGeom>
          <a:noFill/>
          <a:ln>
            <a:noFill/>
          </a:ln>
        </p:spPr>
      </p:pic>
      <p:pic>
        <p:nvPicPr>
          <p:cNvPr id="126" name="Google Shape;126;p22"/>
          <p:cNvPicPr preferRelativeResize="0"/>
          <p:nvPr/>
        </p:nvPicPr>
        <p:blipFill>
          <a:blip r:embed="rId5">
            <a:alphaModFix/>
          </a:blip>
          <a:stretch>
            <a:fillRect/>
          </a:stretch>
        </p:blipFill>
        <p:spPr>
          <a:xfrm>
            <a:off x="3151937" y="3630675"/>
            <a:ext cx="3378025" cy="121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Model Selection based on accuracy</a:t>
            </a:r>
            <a:endParaRPr/>
          </a:p>
          <a:p>
            <a:pPr marL="0" lvl="0" indent="0" algn="l" rtl="0">
              <a:spcBef>
                <a:spcPts val="0"/>
              </a:spcBef>
              <a:spcAft>
                <a:spcPts val="0"/>
              </a:spcAft>
              <a:buNone/>
            </a:pPr>
            <a:endParaRPr/>
          </a:p>
        </p:txBody>
      </p:sp>
      <p:graphicFrame>
        <p:nvGraphicFramePr>
          <p:cNvPr id="132" name="Google Shape;132;p23"/>
          <p:cNvGraphicFramePr/>
          <p:nvPr/>
        </p:nvGraphicFramePr>
        <p:xfrm>
          <a:off x="845275" y="1408075"/>
          <a:ext cx="7626950" cy="2003276"/>
        </p:xfrm>
        <a:graphic>
          <a:graphicData uri="http://schemas.openxmlformats.org/drawingml/2006/table">
            <a:tbl>
              <a:tblPr>
                <a:noFill/>
                <a:tableStyleId>{16BA061F-04D2-4775-AA69-3CD705624848}</a:tableStyleId>
              </a:tblPr>
              <a:tblGrid>
                <a:gridCol w="5944325">
                  <a:extLst>
                    <a:ext uri="{9D8B030D-6E8A-4147-A177-3AD203B41FA5}">
                      <a16:colId xmlns:a16="http://schemas.microsoft.com/office/drawing/2014/main" val="20000"/>
                    </a:ext>
                  </a:extLst>
                </a:gridCol>
                <a:gridCol w="168262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1200"/>
                        </a:spcAft>
                        <a:buNone/>
                      </a:pPr>
                      <a:r>
                        <a:rPr lang="en" b="1">
                          <a:solidFill>
                            <a:schemeClr val="dk1"/>
                          </a:solidFill>
                        </a:rPr>
                        <a:t>sklearn.linear_model.LogisticRegression</a:t>
                      </a:r>
                      <a:endParaRPr b="1">
                        <a:solidFill>
                          <a:schemeClr val="dk1"/>
                        </a:solidFill>
                      </a:endParaRPr>
                    </a:p>
                  </a:txBody>
                  <a:tcPr marL="91425" marR="91425" marT="91425" marB="91425">
                    <a:lnL w="9525" cap="flat" cmpd="sng">
                      <a:solidFill>
                        <a:srgbClr val="000000"/>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a:t>0.7121</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n">
                          <a:solidFill>
                            <a:schemeClr val="dk1"/>
                          </a:solidFill>
                        </a:rPr>
                        <a:t>sklearn.linear_model.SGDClassifier</a:t>
                      </a:r>
                      <a:endParaRPr>
                        <a:solidFill>
                          <a:schemeClr val="dk1"/>
                        </a:solidFill>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
                        <a:t>0.6798</a:t>
                      </a:r>
                      <a:endParaRPr/>
                    </a:p>
                  </a:txBody>
                  <a:tcPr marL="91425" marR="91425" marT="91425" marB="91425">
                    <a:lnT w="952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sklearn.naive_bayes.GaussianNB</a:t>
                      </a:r>
                      <a:endParaRPr/>
                    </a:p>
                  </a:txBody>
                  <a:tcPr marL="91425" marR="91425" marT="91425" marB="91425"/>
                </a:tc>
                <a:tc>
                  <a:txBody>
                    <a:bodyPr/>
                    <a:lstStyle/>
                    <a:p>
                      <a:pPr marL="0" lvl="0" indent="0" algn="l" rtl="0">
                        <a:spcBef>
                          <a:spcPts val="0"/>
                        </a:spcBef>
                        <a:spcAft>
                          <a:spcPts val="0"/>
                        </a:spcAft>
                        <a:buNone/>
                      </a:pPr>
                      <a:r>
                        <a:rPr lang="en"/>
                        <a:t>0.6667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sklearn.tree.DecisionTreeClassifier</a:t>
                      </a:r>
                      <a:endParaRPr/>
                    </a:p>
                  </a:txBody>
                  <a:tcPr marL="91425" marR="91425" marT="91425" marB="91425"/>
                </a:tc>
                <a:tc>
                  <a:txBody>
                    <a:bodyPr/>
                    <a:lstStyle/>
                    <a:p>
                      <a:pPr marL="0" lvl="0" indent="0" algn="l" rtl="0">
                        <a:spcBef>
                          <a:spcPts val="0"/>
                        </a:spcBef>
                        <a:spcAft>
                          <a:spcPts val="0"/>
                        </a:spcAft>
                        <a:buNone/>
                      </a:pPr>
                      <a:r>
                        <a:rPr lang="en"/>
                        <a:t>0.6669</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sklearn.ensemble.RandomForestClassifier</a:t>
                      </a:r>
                      <a:endParaRPr/>
                    </a:p>
                  </a:txBody>
                  <a:tcPr marL="91425" marR="91425" marT="91425" marB="91425"/>
                </a:tc>
                <a:tc>
                  <a:txBody>
                    <a:bodyPr/>
                    <a:lstStyle/>
                    <a:p>
                      <a:pPr marL="0" lvl="0" indent="0" algn="l" rtl="0">
                        <a:spcBef>
                          <a:spcPts val="0"/>
                        </a:spcBef>
                        <a:spcAft>
                          <a:spcPts val="0"/>
                        </a:spcAft>
                        <a:buNone/>
                      </a:pPr>
                      <a:r>
                        <a:rPr lang="en"/>
                        <a:t>0.6820</a:t>
                      </a:r>
                      <a:endParaRPr/>
                    </a:p>
                  </a:txBody>
                  <a:tcPr marL="91425" marR="91425" marT="91425" marB="91425"/>
                </a:tc>
                <a:extLst>
                  <a:ext uri="{0D108BD9-81ED-4DB2-BD59-A6C34878D82A}">
                    <a16:rowId xmlns:a16="http://schemas.microsoft.com/office/drawing/2014/main" val="10004"/>
                  </a:ext>
                </a:extLst>
              </a:tr>
            </a:tbl>
          </a:graphicData>
        </a:graphic>
      </p:graphicFrame>
      <p:sp>
        <p:nvSpPr>
          <p:cNvPr id="133" name="Google Shape;133;p23"/>
          <p:cNvSpPr txBox="1">
            <a:spLocks noGrp="1"/>
          </p:cNvSpPr>
          <p:nvPr>
            <p:ph type="body" idx="1"/>
          </p:nvPr>
        </p:nvSpPr>
        <p:spPr>
          <a:xfrm>
            <a:off x="311700" y="3779425"/>
            <a:ext cx="85206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Logistic Regression has the best fit for our dataset based on the model accuracies observed.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Model Training</a:t>
            </a:r>
            <a:endParaRPr/>
          </a:p>
          <a:p>
            <a:pPr marL="0" lvl="0" indent="0" algn="l" rtl="0">
              <a:spcBef>
                <a:spcPts val="0"/>
              </a:spcBef>
              <a:spcAft>
                <a:spcPts val="0"/>
              </a:spcAft>
              <a:buNone/>
            </a:pPr>
            <a:endParaRPr/>
          </a:p>
        </p:txBody>
      </p:sp>
      <p:sp>
        <p:nvSpPr>
          <p:cNvPr id="139" name="Google Shape;13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1"/>
              <a:t>Train-test split:</a:t>
            </a:r>
            <a:r>
              <a:rPr lang="en"/>
              <a:t> 70% training, 30% testing</a:t>
            </a:r>
            <a:endParaRPr/>
          </a:p>
          <a:p>
            <a:pPr marL="457200" lvl="0" indent="-342900" algn="l" rtl="0">
              <a:spcBef>
                <a:spcPts val="0"/>
              </a:spcBef>
              <a:spcAft>
                <a:spcPts val="0"/>
              </a:spcAft>
              <a:buSzPts val="1800"/>
              <a:buAutoNum type="arabicPeriod"/>
            </a:pPr>
            <a:r>
              <a:rPr lang="en" b="1"/>
              <a:t>Model: </a:t>
            </a:r>
            <a:r>
              <a:rPr lang="en"/>
              <a:t>Logistic Regression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where	β0, β1, β2, ..., βn are the coefficients estimated by the logistic regression.</a:t>
            </a:r>
            <a:endParaRPr/>
          </a:p>
          <a:p>
            <a:pPr marL="0" lvl="0" indent="0" algn="l" rtl="0">
              <a:spcBef>
                <a:spcPts val="1200"/>
              </a:spcBef>
              <a:spcAft>
                <a:spcPts val="1200"/>
              </a:spcAft>
              <a:buNone/>
            </a:pPr>
            <a:r>
              <a:rPr lang="en"/>
              <a:t>		x1, x2, ..., xn are the independent variables.</a:t>
            </a:r>
            <a:endParaRPr/>
          </a:p>
        </p:txBody>
      </p:sp>
      <p:pic>
        <p:nvPicPr>
          <p:cNvPr id="140" name="Google Shape;140;p24"/>
          <p:cNvPicPr preferRelativeResize="0"/>
          <p:nvPr/>
        </p:nvPicPr>
        <p:blipFill>
          <a:blip r:embed="rId3">
            <a:alphaModFix/>
          </a:blip>
          <a:stretch>
            <a:fillRect/>
          </a:stretch>
        </p:blipFill>
        <p:spPr>
          <a:xfrm>
            <a:off x="1828800" y="2105025"/>
            <a:ext cx="5486400" cy="93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Front-end	</a:t>
            </a:r>
            <a:endParaRPr/>
          </a:p>
        </p:txBody>
      </p:sp>
      <p:sp>
        <p:nvSpPr>
          <p:cNvPr id="146" name="Google Shape;14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Used Streamlit library in Python </a:t>
            </a:r>
            <a:endParaRPr/>
          </a:p>
          <a:p>
            <a:pPr marL="457200" lvl="0" indent="-342900" algn="l" rtl="0">
              <a:spcBef>
                <a:spcPts val="0"/>
              </a:spcBef>
              <a:spcAft>
                <a:spcPts val="0"/>
              </a:spcAft>
              <a:buSzPts val="1800"/>
              <a:buChar char="●"/>
            </a:pPr>
            <a:r>
              <a:rPr lang="en"/>
              <a:t>Multi-page app</a:t>
            </a:r>
            <a:endParaRPr/>
          </a:p>
          <a:p>
            <a:pPr marL="457200" lvl="0" indent="-342900" algn="l" rtl="0">
              <a:spcBef>
                <a:spcPts val="0"/>
              </a:spcBef>
              <a:spcAft>
                <a:spcPts val="0"/>
              </a:spcAft>
              <a:buSzPts val="1800"/>
              <a:buChar char="●"/>
            </a:pPr>
            <a:r>
              <a:rPr lang="en"/>
              <a:t>Dynamic front-end</a:t>
            </a:r>
            <a:endParaRPr/>
          </a:p>
          <a:p>
            <a:pPr marL="457200" lvl="0" indent="-342900" algn="l" rtl="0">
              <a:spcBef>
                <a:spcPts val="0"/>
              </a:spcBef>
              <a:spcAft>
                <a:spcPts val="0"/>
              </a:spcAft>
              <a:buSzPts val="1800"/>
              <a:buChar char="●"/>
            </a:pPr>
            <a:r>
              <a:rPr lang="en"/>
              <a:t>User input can be added in the sidebar </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47" name="Google Shape;147;p25"/>
          <p:cNvPicPr preferRelativeResize="0"/>
          <p:nvPr/>
        </p:nvPicPr>
        <p:blipFill>
          <a:blip r:embed="rId3">
            <a:alphaModFix/>
          </a:blip>
          <a:stretch>
            <a:fillRect/>
          </a:stretch>
        </p:blipFill>
        <p:spPr>
          <a:xfrm>
            <a:off x="5181875" y="1610225"/>
            <a:ext cx="3177300" cy="198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UI components			</a:t>
            </a:r>
            <a:endParaRPr/>
          </a:p>
        </p:txBody>
      </p:sp>
      <p:sp>
        <p:nvSpPr>
          <p:cNvPr id="153" name="Google Shape;15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UI is mainly divided into 4 components: </a:t>
            </a:r>
            <a:endParaRPr/>
          </a:p>
          <a:p>
            <a:pPr marL="0" lvl="0" indent="0" algn="l" rtl="0">
              <a:spcBef>
                <a:spcPts val="1200"/>
              </a:spcBef>
              <a:spcAft>
                <a:spcPts val="0"/>
              </a:spcAft>
              <a:buNone/>
            </a:pPr>
            <a:br>
              <a:rPr lang="en"/>
            </a:br>
            <a:r>
              <a:rPr lang="en"/>
              <a:t>1. All-round prediction (Stroke, HighBP, Diabetes)</a:t>
            </a:r>
            <a:endParaRPr/>
          </a:p>
          <a:p>
            <a:pPr marL="0" lvl="0" indent="0" algn="l" rtl="0">
              <a:spcBef>
                <a:spcPts val="1200"/>
              </a:spcBef>
              <a:spcAft>
                <a:spcPts val="0"/>
              </a:spcAft>
              <a:buNone/>
            </a:pPr>
            <a:r>
              <a:rPr lang="en"/>
              <a:t>2. Hypertension Prediction</a:t>
            </a:r>
            <a:endParaRPr/>
          </a:p>
          <a:p>
            <a:pPr marL="0" lvl="0" indent="0" algn="l" rtl="0">
              <a:spcBef>
                <a:spcPts val="1200"/>
              </a:spcBef>
              <a:spcAft>
                <a:spcPts val="0"/>
              </a:spcAft>
              <a:buNone/>
            </a:pPr>
            <a:r>
              <a:rPr lang="en"/>
              <a:t>3. Stroke Prediction</a:t>
            </a:r>
            <a:endParaRPr/>
          </a:p>
          <a:p>
            <a:pPr marL="0" lvl="0" indent="0" algn="l" rtl="0">
              <a:spcBef>
                <a:spcPts val="1200"/>
              </a:spcBef>
              <a:spcAft>
                <a:spcPts val="0"/>
              </a:spcAft>
              <a:buClr>
                <a:schemeClr val="dk1"/>
              </a:buClr>
              <a:buSzPts val="1100"/>
              <a:buFont typeface="Arial"/>
              <a:buNone/>
            </a:pPr>
            <a:r>
              <a:rPr lang="en"/>
              <a:t>4. Diabetes Prediction </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All Rounder Prediction</a:t>
            </a:r>
            <a:endParaRPr/>
          </a:p>
        </p:txBody>
      </p:sp>
      <p:pic>
        <p:nvPicPr>
          <p:cNvPr id="159" name="Google Shape;159;p27"/>
          <p:cNvPicPr preferRelativeResize="0"/>
          <p:nvPr/>
        </p:nvPicPr>
        <p:blipFill>
          <a:blip r:embed="rId3">
            <a:alphaModFix/>
          </a:blip>
          <a:stretch>
            <a:fillRect/>
          </a:stretch>
        </p:blipFill>
        <p:spPr>
          <a:xfrm>
            <a:off x="918700" y="1346525"/>
            <a:ext cx="7306600" cy="3253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Hypertension</a:t>
            </a:r>
            <a:endParaRPr/>
          </a:p>
        </p:txBody>
      </p:sp>
      <p:pic>
        <p:nvPicPr>
          <p:cNvPr id="166" name="Google Shape;166;p28"/>
          <p:cNvPicPr preferRelativeResize="0"/>
          <p:nvPr/>
        </p:nvPicPr>
        <p:blipFill>
          <a:blip r:embed="rId3">
            <a:alphaModFix/>
          </a:blip>
          <a:stretch>
            <a:fillRect/>
          </a:stretch>
        </p:blipFill>
        <p:spPr>
          <a:xfrm>
            <a:off x="901975" y="1358125"/>
            <a:ext cx="7340062" cy="3333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Stroke Prediction</a:t>
            </a:r>
            <a:endParaRPr/>
          </a:p>
        </p:txBody>
      </p:sp>
      <p:pic>
        <p:nvPicPr>
          <p:cNvPr id="172" name="Google Shape;172;p29"/>
          <p:cNvPicPr preferRelativeResize="0"/>
          <p:nvPr/>
        </p:nvPicPr>
        <p:blipFill>
          <a:blip r:embed="rId3">
            <a:alphaModFix/>
          </a:blip>
          <a:stretch>
            <a:fillRect/>
          </a:stretch>
        </p:blipFill>
        <p:spPr>
          <a:xfrm>
            <a:off x="921775" y="1334525"/>
            <a:ext cx="7300451" cy="3238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Diabetes Prediction</a:t>
            </a:r>
            <a:endParaRPr/>
          </a:p>
        </p:txBody>
      </p:sp>
      <p:pic>
        <p:nvPicPr>
          <p:cNvPr id="178" name="Google Shape;178;p30"/>
          <p:cNvPicPr preferRelativeResize="0"/>
          <p:nvPr/>
        </p:nvPicPr>
        <p:blipFill>
          <a:blip r:embed="rId3">
            <a:alphaModFix/>
          </a:blip>
          <a:stretch>
            <a:fillRect/>
          </a:stretch>
        </p:blipFill>
        <p:spPr>
          <a:xfrm>
            <a:off x="934825" y="1334525"/>
            <a:ext cx="7274327" cy="321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All-Round Diabetes Prediction Score:  0.71</a:t>
            </a:r>
            <a:endParaRPr/>
          </a:p>
          <a:p>
            <a:pPr marL="457200" lvl="0" indent="-342900" algn="l" rtl="0">
              <a:spcBef>
                <a:spcPts val="0"/>
              </a:spcBef>
              <a:spcAft>
                <a:spcPts val="0"/>
              </a:spcAft>
              <a:buSzPts val="1800"/>
              <a:buChar char="●"/>
            </a:pPr>
            <a:r>
              <a:rPr lang="en"/>
              <a:t>All-Round Stroke Prediction Score:  0.93</a:t>
            </a:r>
            <a:endParaRPr/>
          </a:p>
          <a:p>
            <a:pPr marL="457200" lvl="0" indent="-342900" algn="l" rtl="0">
              <a:spcBef>
                <a:spcPts val="0"/>
              </a:spcBef>
              <a:spcAft>
                <a:spcPts val="0"/>
              </a:spcAft>
              <a:buSzPts val="1800"/>
              <a:buChar char="●"/>
            </a:pPr>
            <a:r>
              <a:rPr lang="en"/>
              <a:t>All-Round HighBP Prediction Score:  0.70</a:t>
            </a:r>
            <a:endParaRPr/>
          </a:p>
          <a:p>
            <a:pPr marL="457200" lvl="0" indent="-342900" algn="l" rtl="0">
              <a:spcBef>
                <a:spcPts val="0"/>
              </a:spcBef>
              <a:spcAft>
                <a:spcPts val="0"/>
              </a:spcAft>
              <a:buSzPts val="1800"/>
              <a:buChar char="●"/>
            </a:pPr>
            <a:r>
              <a:rPr lang="en"/>
              <a:t>Stroke Prediction Score:  0.68</a:t>
            </a:r>
            <a:endParaRPr/>
          </a:p>
          <a:p>
            <a:pPr marL="457200" lvl="0" indent="-342900" algn="l" rtl="0">
              <a:spcBef>
                <a:spcPts val="0"/>
              </a:spcBef>
              <a:spcAft>
                <a:spcPts val="0"/>
              </a:spcAft>
              <a:buSzPts val="1800"/>
              <a:buChar char="●"/>
            </a:pPr>
            <a:r>
              <a:rPr lang="en"/>
              <a:t>Diabetes Prediction Score:  0.70</a:t>
            </a:r>
            <a:endParaRPr/>
          </a:p>
          <a:p>
            <a:pPr marL="457200" lvl="0" indent="-342900" algn="l" rtl="0">
              <a:spcBef>
                <a:spcPts val="0"/>
              </a:spcBef>
              <a:spcAft>
                <a:spcPts val="0"/>
              </a:spcAft>
              <a:buSzPts val="1800"/>
              <a:buChar char="●"/>
            </a:pPr>
            <a:r>
              <a:rPr lang="en"/>
              <a:t>Hypertension Prediction Score:  0.85</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Objectives:</a:t>
            </a:r>
            <a:endParaRPr/>
          </a:p>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lnSpc>
                <a:spcPct val="105000"/>
              </a:lnSpc>
              <a:spcBef>
                <a:spcPts val="0"/>
              </a:spcBef>
              <a:spcAft>
                <a:spcPts val="0"/>
              </a:spcAft>
              <a:buClr>
                <a:schemeClr val="dk1"/>
              </a:buClr>
              <a:buSzPts val="1700"/>
              <a:buAutoNum type="arabicPeriod"/>
            </a:pPr>
            <a:r>
              <a:rPr lang="en" sz="1700" u="sng">
                <a:solidFill>
                  <a:schemeClr val="dk1"/>
                </a:solidFill>
              </a:rPr>
              <a:t>Develop Accurate Predictive Models:</a:t>
            </a:r>
            <a:r>
              <a:rPr lang="en" sz="1700">
                <a:solidFill>
                  <a:schemeClr val="dk1"/>
                </a:solidFill>
              </a:rPr>
              <a:t> </a:t>
            </a:r>
            <a:endParaRPr sz="1700">
              <a:solidFill>
                <a:schemeClr val="dk1"/>
              </a:solidFill>
            </a:endParaRPr>
          </a:p>
          <a:p>
            <a:pPr marL="457200" lvl="0" indent="0" algn="l" rtl="0">
              <a:lnSpc>
                <a:spcPct val="105000"/>
              </a:lnSpc>
              <a:spcBef>
                <a:spcPts val="1200"/>
              </a:spcBef>
              <a:spcAft>
                <a:spcPts val="0"/>
              </a:spcAft>
              <a:buNone/>
            </a:pPr>
            <a:r>
              <a:rPr lang="en" sz="1700">
                <a:solidFill>
                  <a:schemeClr val="dk1"/>
                </a:solidFill>
              </a:rPr>
              <a:t>Develop accurate patient centric and user centric predictive models for diabetes, hypertension, and stroke based on demographic, health, and lifestyle features.</a:t>
            </a:r>
            <a:endParaRPr sz="1700">
              <a:solidFill>
                <a:schemeClr val="dk1"/>
              </a:solidFill>
            </a:endParaRPr>
          </a:p>
          <a:p>
            <a:pPr marL="457200" lvl="0" indent="-336550" algn="l" rtl="0">
              <a:lnSpc>
                <a:spcPct val="105000"/>
              </a:lnSpc>
              <a:spcBef>
                <a:spcPts val="1200"/>
              </a:spcBef>
              <a:spcAft>
                <a:spcPts val="0"/>
              </a:spcAft>
              <a:buClr>
                <a:schemeClr val="dk1"/>
              </a:buClr>
              <a:buSzPts val="1700"/>
              <a:buAutoNum type="arabicPeriod"/>
            </a:pPr>
            <a:r>
              <a:rPr lang="en" sz="1700" u="sng">
                <a:solidFill>
                  <a:schemeClr val="dk1"/>
                </a:solidFill>
              </a:rPr>
              <a:t>Identify Key Risk Factors: </a:t>
            </a:r>
            <a:endParaRPr sz="1700" u="sng">
              <a:solidFill>
                <a:schemeClr val="dk1"/>
              </a:solidFill>
            </a:endParaRPr>
          </a:p>
          <a:p>
            <a:pPr marL="457200" lvl="0" indent="0" algn="l" rtl="0">
              <a:lnSpc>
                <a:spcPct val="105000"/>
              </a:lnSpc>
              <a:spcBef>
                <a:spcPts val="1200"/>
              </a:spcBef>
              <a:spcAft>
                <a:spcPts val="0"/>
              </a:spcAft>
              <a:buNone/>
            </a:pPr>
            <a:r>
              <a:rPr lang="en" sz="1700">
                <a:solidFill>
                  <a:schemeClr val="dk1"/>
                </a:solidFill>
              </a:rPr>
              <a:t>Identify key factors contributing to the risk of each condition</a:t>
            </a:r>
            <a:endParaRPr sz="1700">
              <a:solidFill>
                <a:schemeClr val="dk1"/>
              </a:solidFill>
            </a:endParaRPr>
          </a:p>
          <a:p>
            <a:pPr marL="457200" lvl="0" indent="-336550" algn="l" rtl="0">
              <a:lnSpc>
                <a:spcPct val="105000"/>
              </a:lnSpc>
              <a:spcBef>
                <a:spcPts val="1200"/>
              </a:spcBef>
              <a:spcAft>
                <a:spcPts val="0"/>
              </a:spcAft>
              <a:buClr>
                <a:schemeClr val="dk1"/>
              </a:buClr>
              <a:buSzPts val="1700"/>
              <a:buAutoNum type="arabicPeriod"/>
            </a:pPr>
            <a:r>
              <a:rPr lang="en" sz="1700" u="sng">
                <a:solidFill>
                  <a:schemeClr val="dk1"/>
                </a:solidFill>
              </a:rPr>
              <a:t>Provide Healthcare Tools: </a:t>
            </a:r>
            <a:endParaRPr sz="1700" u="sng">
              <a:solidFill>
                <a:schemeClr val="dk1"/>
              </a:solidFill>
            </a:endParaRPr>
          </a:p>
          <a:p>
            <a:pPr marL="457200" lvl="0" indent="0" algn="l" rtl="0">
              <a:lnSpc>
                <a:spcPct val="105000"/>
              </a:lnSpc>
              <a:spcBef>
                <a:spcPts val="1200"/>
              </a:spcBef>
              <a:spcAft>
                <a:spcPts val="1200"/>
              </a:spcAft>
              <a:buNone/>
            </a:pPr>
            <a:r>
              <a:rPr lang="en" sz="1700">
                <a:solidFill>
                  <a:schemeClr val="dk1"/>
                </a:solidFill>
              </a:rPr>
              <a:t>Provide a GUI tool that can assist healthcare professionals in early diagnosis and preventive interventions</a:t>
            </a:r>
            <a:endParaRPr sz="1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2"/>
          <p:cNvSpPr txBox="1">
            <a:spLocks noGrp="1"/>
          </p:cNvSpPr>
          <p:nvPr>
            <p:ph type="body" idx="1"/>
          </p:nvPr>
        </p:nvSpPr>
        <p:spPr>
          <a:xfrm>
            <a:off x="822000" y="1407600"/>
            <a:ext cx="7500000" cy="232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0"/>
              <a:t>Thank you</a:t>
            </a:r>
            <a:endParaRPr sz="1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Collection and Analysis:</a:t>
            </a:r>
            <a:endParaRPr/>
          </a:p>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Used dataset from Kaggle: Diabetes Health Indicators Dataset (https://www.kaggle.com/datasets/prosperchuks/health-dataset)</a:t>
            </a:r>
            <a:endParaRPr/>
          </a:p>
          <a:p>
            <a:pPr marL="0" lvl="0" indent="0" algn="l" rtl="0">
              <a:spcBef>
                <a:spcPts val="1200"/>
              </a:spcBef>
              <a:spcAft>
                <a:spcPts val="0"/>
              </a:spcAft>
              <a:buNone/>
            </a:pPr>
            <a:r>
              <a:rPr lang="en"/>
              <a:t>Dataset information:</a:t>
            </a:r>
            <a:endParaRPr/>
          </a:p>
          <a:p>
            <a:pPr marL="457200" lvl="0" indent="-342900" algn="l" rtl="0">
              <a:spcBef>
                <a:spcPts val="1200"/>
              </a:spcBef>
              <a:spcAft>
                <a:spcPts val="0"/>
              </a:spcAft>
              <a:buSzPts val="1800"/>
              <a:buAutoNum type="arabicPeriod"/>
            </a:pPr>
            <a:r>
              <a:rPr lang="en"/>
              <a:t>Diabetes (70692 rows, 18 features)</a:t>
            </a:r>
            <a:endParaRPr/>
          </a:p>
          <a:p>
            <a:pPr marL="457200" lvl="0" indent="-342900" algn="l" rtl="0">
              <a:spcBef>
                <a:spcPts val="0"/>
              </a:spcBef>
              <a:spcAft>
                <a:spcPts val="0"/>
              </a:spcAft>
              <a:buSzPts val="1800"/>
              <a:buAutoNum type="arabicPeriod"/>
            </a:pPr>
            <a:r>
              <a:rPr lang="en"/>
              <a:t>Hypertension (26058 rows, 14 features)</a:t>
            </a:r>
            <a:endParaRPr/>
          </a:p>
          <a:p>
            <a:pPr marL="457200" lvl="0" indent="-342900" algn="l" rtl="0">
              <a:spcBef>
                <a:spcPts val="0"/>
              </a:spcBef>
              <a:spcAft>
                <a:spcPts val="0"/>
              </a:spcAft>
              <a:buSzPts val="1800"/>
              <a:buAutoNum type="arabicPeriod"/>
            </a:pPr>
            <a:r>
              <a:rPr lang="en"/>
              <a:t>Stroke (40907 rows, 11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Preparation</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handling two versions i.e. patient centric and doctor centric, we split the attributes.</a:t>
            </a:r>
            <a:endParaRPr/>
          </a:p>
          <a:p>
            <a:pPr marL="457200" lvl="0" indent="-342900" algn="l" rtl="0">
              <a:spcBef>
                <a:spcPts val="0"/>
              </a:spcBef>
              <a:spcAft>
                <a:spcPts val="0"/>
              </a:spcAft>
              <a:buSzPts val="1800"/>
              <a:buChar char="●"/>
            </a:pPr>
            <a:r>
              <a:rPr lang="en"/>
              <a:t>Patient centric attributes are answerable based on their routine. For ex. Good Mental Health days in a month (1-30).</a:t>
            </a:r>
            <a:endParaRPr/>
          </a:p>
          <a:p>
            <a:pPr marL="457200" lvl="0" indent="-342900" algn="l" rtl="0">
              <a:spcBef>
                <a:spcPts val="0"/>
              </a:spcBef>
              <a:spcAft>
                <a:spcPts val="0"/>
              </a:spcAft>
              <a:buSzPts val="1800"/>
              <a:buChar char="●"/>
            </a:pPr>
            <a:r>
              <a:rPr lang="en"/>
              <a:t>Doctor centric attributes are input from the medical report. For ex. High Cholesterol.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Initial Check</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Duplicates, Unique values for each feature</a:t>
            </a:r>
            <a:endParaRPr/>
          </a:p>
          <a:p>
            <a:pPr marL="457200" lvl="0" indent="-342900" algn="l" rtl="0">
              <a:spcBef>
                <a:spcPts val="0"/>
              </a:spcBef>
              <a:spcAft>
                <a:spcPts val="0"/>
              </a:spcAft>
              <a:buSzPts val="1800"/>
              <a:buAutoNum type="arabicPeriod"/>
            </a:pPr>
            <a:r>
              <a:rPr lang="en"/>
              <a:t>Duplicates found:</a:t>
            </a:r>
            <a:endParaRPr/>
          </a:p>
          <a:p>
            <a:pPr marL="914400" lvl="1" indent="-317500" algn="l" rtl="0">
              <a:spcBef>
                <a:spcPts val="0"/>
              </a:spcBef>
              <a:spcAft>
                <a:spcPts val="0"/>
              </a:spcAft>
              <a:buSzPts val="1400"/>
              <a:buAutoNum type="alphaLcPeriod"/>
            </a:pPr>
            <a:r>
              <a:rPr lang="en"/>
              <a:t>Diabetes dataset ~ 9%</a:t>
            </a:r>
            <a:endParaRPr/>
          </a:p>
          <a:p>
            <a:pPr marL="457200" lvl="0" indent="-342900" algn="l" rtl="0">
              <a:spcBef>
                <a:spcPts val="0"/>
              </a:spcBef>
              <a:spcAft>
                <a:spcPts val="0"/>
              </a:spcAft>
              <a:buSzPts val="1800"/>
              <a:buAutoNum type="arabicPeriod"/>
            </a:pPr>
            <a:r>
              <a:rPr lang="en"/>
              <a:t>Null attributes</a:t>
            </a:r>
            <a:endParaRPr/>
          </a:p>
          <a:p>
            <a:pPr marL="457200" lvl="0" indent="-342900" algn="l" rtl="0">
              <a:spcBef>
                <a:spcPts val="0"/>
              </a:spcBef>
              <a:spcAft>
                <a:spcPts val="0"/>
              </a:spcAft>
              <a:buSzPts val="1800"/>
              <a:buAutoNum type="arabicPeriod"/>
            </a:pPr>
            <a:r>
              <a:rPr lang="en"/>
              <a:t>Outliers check for multivariate attributes using:</a:t>
            </a:r>
            <a:endParaRPr/>
          </a:p>
          <a:p>
            <a:pPr marL="914400" lvl="1" indent="-317500" algn="l" rtl="0">
              <a:spcBef>
                <a:spcPts val="0"/>
              </a:spcBef>
              <a:spcAft>
                <a:spcPts val="0"/>
              </a:spcAft>
              <a:buSzPts val="1400"/>
              <a:buAutoNum type="alphaLcPeriod"/>
            </a:pPr>
            <a:r>
              <a:rPr lang="en"/>
              <a:t>IQR range, confidence interval</a:t>
            </a:r>
            <a:endParaRPr/>
          </a:p>
          <a:p>
            <a:pPr marL="914400" lvl="1" indent="-317500" algn="l" rtl="0">
              <a:spcBef>
                <a:spcPts val="0"/>
              </a:spcBef>
              <a:spcAft>
                <a:spcPts val="0"/>
              </a:spcAft>
              <a:buSzPts val="1400"/>
              <a:buAutoNum type="alphaLcPeriod"/>
            </a:pPr>
            <a:r>
              <a:rPr lang="en"/>
              <a:t>Z Score</a:t>
            </a:r>
            <a:endParaRPr/>
          </a:p>
        </p:txBody>
      </p:sp>
      <p:pic>
        <p:nvPicPr>
          <p:cNvPr id="82" name="Google Shape;82;p17"/>
          <p:cNvPicPr preferRelativeResize="0"/>
          <p:nvPr/>
        </p:nvPicPr>
        <p:blipFill>
          <a:blip r:embed="rId3">
            <a:alphaModFix/>
          </a:blip>
          <a:stretch>
            <a:fillRect/>
          </a:stretch>
        </p:blipFill>
        <p:spPr>
          <a:xfrm>
            <a:off x="4322250" y="2924626"/>
            <a:ext cx="4389524" cy="174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Bias check</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Is our dataset biased towards any particular result?</a:t>
            </a:r>
            <a:endParaRPr/>
          </a:p>
        </p:txBody>
      </p:sp>
      <p:pic>
        <p:nvPicPr>
          <p:cNvPr id="89" name="Google Shape;89;p18"/>
          <p:cNvPicPr preferRelativeResize="0"/>
          <p:nvPr/>
        </p:nvPicPr>
        <p:blipFill>
          <a:blip r:embed="rId3">
            <a:alphaModFix/>
          </a:blip>
          <a:stretch>
            <a:fillRect/>
          </a:stretch>
        </p:blipFill>
        <p:spPr>
          <a:xfrm>
            <a:off x="870300" y="1995463"/>
            <a:ext cx="1690179" cy="1806575"/>
          </a:xfrm>
          <a:prstGeom prst="rect">
            <a:avLst/>
          </a:prstGeom>
          <a:noFill/>
          <a:ln>
            <a:noFill/>
          </a:ln>
        </p:spPr>
      </p:pic>
      <p:pic>
        <p:nvPicPr>
          <p:cNvPr id="90" name="Google Shape;90;p18"/>
          <p:cNvPicPr preferRelativeResize="0"/>
          <p:nvPr/>
        </p:nvPicPr>
        <p:blipFill>
          <a:blip r:embed="rId4">
            <a:alphaModFix/>
          </a:blip>
          <a:stretch>
            <a:fillRect/>
          </a:stretch>
        </p:blipFill>
        <p:spPr>
          <a:xfrm>
            <a:off x="3528175" y="1957400"/>
            <a:ext cx="1663200" cy="1882700"/>
          </a:xfrm>
          <a:prstGeom prst="rect">
            <a:avLst/>
          </a:prstGeom>
          <a:noFill/>
          <a:ln>
            <a:noFill/>
          </a:ln>
        </p:spPr>
      </p:pic>
      <p:pic>
        <p:nvPicPr>
          <p:cNvPr id="91" name="Google Shape;91;p18"/>
          <p:cNvPicPr preferRelativeResize="0"/>
          <p:nvPr/>
        </p:nvPicPr>
        <p:blipFill>
          <a:blip r:embed="rId5">
            <a:alphaModFix/>
          </a:blip>
          <a:stretch>
            <a:fillRect/>
          </a:stretch>
        </p:blipFill>
        <p:spPr>
          <a:xfrm>
            <a:off x="6109900" y="2006213"/>
            <a:ext cx="1558475" cy="1785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Variability/Spread of Data</a:t>
            </a:r>
            <a:endParaRPr/>
          </a:p>
        </p:txBody>
      </p:sp>
      <p:pic>
        <p:nvPicPr>
          <p:cNvPr id="97" name="Google Shape;97;p19"/>
          <p:cNvPicPr preferRelativeResize="0"/>
          <p:nvPr/>
        </p:nvPicPr>
        <p:blipFill>
          <a:blip r:embed="rId3">
            <a:alphaModFix/>
          </a:blip>
          <a:stretch>
            <a:fillRect/>
          </a:stretch>
        </p:blipFill>
        <p:spPr>
          <a:xfrm>
            <a:off x="434852" y="1092550"/>
            <a:ext cx="1480700" cy="1740925"/>
          </a:xfrm>
          <a:prstGeom prst="rect">
            <a:avLst/>
          </a:prstGeom>
          <a:noFill/>
          <a:ln>
            <a:noFill/>
          </a:ln>
        </p:spPr>
      </p:pic>
      <p:pic>
        <p:nvPicPr>
          <p:cNvPr id="98" name="Google Shape;98;p19"/>
          <p:cNvPicPr preferRelativeResize="0"/>
          <p:nvPr/>
        </p:nvPicPr>
        <p:blipFill>
          <a:blip r:embed="rId4">
            <a:alphaModFix/>
          </a:blip>
          <a:stretch>
            <a:fillRect/>
          </a:stretch>
        </p:blipFill>
        <p:spPr>
          <a:xfrm>
            <a:off x="2848550" y="1207996"/>
            <a:ext cx="2122050" cy="1764900"/>
          </a:xfrm>
          <a:prstGeom prst="rect">
            <a:avLst/>
          </a:prstGeom>
          <a:noFill/>
          <a:ln>
            <a:noFill/>
          </a:ln>
        </p:spPr>
      </p:pic>
      <p:pic>
        <p:nvPicPr>
          <p:cNvPr id="99" name="Google Shape;99;p19"/>
          <p:cNvPicPr preferRelativeResize="0"/>
          <p:nvPr/>
        </p:nvPicPr>
        <p:blipFill>
          <a:blip r:embed="rId5">
            <a:alphaModFix/>
          </a:blip>
          <a:stretch>
            <a:fillRect/>
          </a:stretch>
        </p:blipFill>
        <p:spPr>
          <a:xfrm>
            <a:off x="6069925" y="1169575"/>
            <a:ext cx="2122049" cy="1780844"/>
          </a:xfrm>
          <a:prstGeom prst="rect">
            <a:avLst/>
          </a:prstGeom>
          <a:noFill/>
          <a:ln>
            <a:noFill/>
          </a:ln>
        </p:spPr>
      </p:pic>
      <p:pic>
        <p:nvPicPr>
          <p:cNvPr id="100" name="Google Shape;100;p19"/>
          <p:cNvPicPr preferRelativeResize="0"/>
          <p:nvPr/>
        </p:nvPicPr>
        <p:blipFill>
          <a:blip r:embed="rId6">
            <a:alphaModFix/>
          </a:blip>
          <a:stretch>
            <a:fillRect/>
          </a:stretch>
        </p:blipFill>
        <p:spPr>
          <a:xfrm>
            <a:off x="1506725" y="3026712"/>
            <a:ext cx="1701375" cy="1659250"/>
          </a:xfrm>
          <a:prstGeom prst="rect">
            <a:avLst/>
          </a:prstGeom>
          <a:noFill/>
          <a:ln>
            <a:noFill/>
          </a:ln>
        </p:spPr>
      </p:pic>
      <p:pic>
        <p:nvPicPr>
          <p:cNvPr id="101" name="Google Shape;101;p19"/>
          <p:cNvPicPr preferRelativeResize="0"/>
          <p:nvPr/>
        </p:nvPicPr>
        <p:blipFill>
          <a:blip r:embed="rId7">
            <a:alphaModFix/>
          </a:blip>
          <a:stretch>
            <a:fillRect/>
          </a:stretch>
        </p:blipFill>
        <p:spPr>
          <a:xfrm>
            <a:off x="5007750" y="2985875"/>
            <a:ext cx="1794219" cy="17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Checks</a:t>
            </a:r>
            <a:endParaRPr/>
          </a:p>
        </p:txBody>
      </p:sp>
      <p:pic>
        <p:nvPicPr>
          <p:cNvPr id="107" name="Google Shape;107;p20"/>
          <p:cNvPicPr preferRelativeResize="0"/>
          <p:nvPr/>
        </p:nvPicPr>
        <p:blipFill>
          <a:blip r:embed="rId3">
            <a:alphaModFix/>
          </a:blip>
          <a:stretch>
            <a:fillRect/>
          </a:stretch>
        </p:blipFill>
        <p:spPr>
          <a:xfrm>
            <a:off x="345800" y="1168425"/>
            <a:ext cx="8143800" cy="3566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 for Suggestion</a:t>
            </a:r>
            <a:endParaRPr/>
          </a:p>
        </p:txBody>
      </p:sp>
      <p:pic>
        <p:nvPicPr>
          <p:cNvPr id="113" name="Google Shape;113;p21"/>
          <p:cNvPicPr preferRelativeResize="0"/>
          <p:nvPr/>
        </p:nvPicPr>
        <p:blipFill>
          <a:blip r:embed="rId3">
            <a:alphaModFix/>
          </a:blip>
          <a:stretch>
            <a:fillRect/>
          </a:stretch>
        </p:blipFill>
        <p:spPr>
          <a:xfrm>
            <a:off x="3089913" y="1870575"/>
            <a:ext cx="2964176" cy="2187551"/>
          </a:xfrm>
          <a:prstGeom prst="rect">
            <a:avLst/>
          </a:prstGeom>
          <a:noFill/>
          <a:ln>
            <a:noFill/>
          </a:ln>
        </p:spPr>
      </p:pic>
      <p:pic>
        <p:nvPicPr>
          <p:cNvPr id="114" name="Google Shape;114;p21"/>
          <p:cNvPicPr preferRelativeResize="0"/>
          <p:nvPr/>
        </p:nvPicPr>
        <p:blipFill>
          <a:blip r:embed="rId4">
            <a:alphaModFix/>
          </a:blip>
          <a:stretch>
            <a:fillRect/>
          </a:stretch>
        </p:blipFill>
        <p:spPr>
          <a:xfrm>
            <a:off x="584875" y="1947425"/>
            <a:ext cx="1911250" cy="2033875"/>
          </a:xfrm>
          <a:prstGeom prst="rect">
            <a:avLst/>
          </a:prstGeom>
          <a:noFill/>
          <a:ln>
            <a:noFill/>
          </a:ln>
        </p:spPr>
      </p:pic>
      <p:pic>
        <p:nvPicPr>
          <p:cNvPr id="115" name="Google Shape;115;p21"/>
          <p:cNvPicPr preferRelativeResize="0"/>
          <p:nvPr/>
        </p:nvPicPr>
        <p:blipFill>
          <a:blip r:embed="rId5">
            <a:alphaModFix/>
          </a:blip>
          <a:stretch>
            <a:fillRect/>
          </a:stretch>
        </p:blipFill>
        <p:spPr>
          <a:xfrm>
            <a:off x="6369925" y="1870575"/>
            <a:ext cx="2071174" cy="2302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1224</Words>
  <Application>Microsoft Macintosh PowerPoint</Application>
  <PresentationFormat>On-screen Show (16:9)</PresentationFormat>
  <Paragraphs>103</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Diabetes, Hypertension and Stroke Prediction</vt:lpstr>
      <vt:lpstr>Project Objectives: </vt:lpstr>
      <vt:lpstr>Data Collection and Analysis: </vt:lpstr>
      <vt:lpstr>Data Preparation</vt:lpstr>
      <vt:lpstr>Data Analysis: Initial Check</vt:lpstr>
      <vt:lpstr>Bias check</vt:lpstr>
      <vt:lpstr>Understanding Variability/Spread of Data</vt:lpstr>
      <vt:lpstr>Correlation Checks</vt:lpstr>
      <vt:lpstr>Metrics for Suggestion</vt:lpstr>
      <vt:lpstr>Methodology: Data Preprocessing </vt:lpstr>
      <vt:lpstr>Methodology: Model Selection based on accuracy </vt:lpstr>
      <vt:lpstr>Methodology: Model Training </vt:lpstr>
      <vt:lpstr>Front-end </vt:lpstr>
      <vt:lpstr>UI components   </vt:lpstr>
      <vt:lpstr>All Rounder Prediction</vt:lpstr>
      <vt:lpstr>Hypertension</vt:lpstr>
      <vt:lpstr>Stroke Prediction</vt:lpstr>
      <vt:lpstr>Diabetes Prediction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Hypertension and Stroke Prediction</dc:title>
  <cp:lastModifiedBy>Kunjan Vaghela</cp:lastModifiedBy>
  <cp:revision>1</cp:revision>
  <dcterms:modified xsi:type="dcterms:W3CDTF">2024-04-30T03:32:09Z</dcterms:modified>
</cp:coreProperties>
</file>