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4630400" cy="8229600"/>
  <p:notesSz cx="8229600" cy="14630400"/>
  <p:embeddedFontLst>
    <p:embeddedFont>
      <p:font typeface="Barlow Bold" panose="00000800000000000000" pitchFamily="2" charset="0"/>
      <p:bold r:id="rId14"/>
    </p:embeddedFont>
    <p:embeddedFont>
      <p:font typeface="Montserrat" panose="02000505000000020004" pitchFamily="2" charset="0"/>
      <p:regular r:id="rId15"/>
      <p:bold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95" d="100"/>
          <a:sy n="95" d="100"/>
        </p:scale>
        <p:origin x="42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73885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8BAD6C-5F4E-7AC4-22CF-449CB6BAD0C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6AE8049-0A90-31D0-C291-84F49D3B979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5B41A69-8422-0885-0A0F-1C05D6B3C7B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59D5C09-8759-CCCB-D2FC-C5D21120BFC9}"/>
              </a:ext>
            </a:extLst>
          </p:cNvPr>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30737807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image" Target="../media/image16.png"/><Relationship Id="rId11" Type="http://schemas.openxmlformats.org/officeDocument/2006/relationships/image" Target="../media/image4.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3" name="Text 0"/>
          <p:cNvSpPr/>
          <p:nvPr/>
        </p:nvSpPr>
        <p:spPr>
          <a:xfrm>
            <a:off x="1721167" y="2975134"/>
            <a:ext cx="5701546" cy="712708"/>
          </a:xfrm>
          <a:prstGeom prst="rect">
            <a:avLst/>
          </a:prstGeom>
          <a:noFill/>
          <a:ln/>
        </p:spPr>
        <p:txBody>
          <a:bodyPr wrap="none" lIns="0" tIns="0" rIns="0" bIns="0" rtlCol="0" anchor="t"/>
          <a:lstStyle/>
          <a:p>
            <a:pPr marL="0" indent="0" algn="ctr">
              <a:lnSpc>
                <a:spcPts val="5600"/>
              </a:lnSpc>
              <a:buNone/>
            </a:pPr>
            <a:r>
              <a:rPr lang="en-US" sz="4450" b="1" dirty="0">
                <a:solidFill>
                  <a:srgbClr val="7068F4"/>
                </a:solidFill>
                <a:latin typeface="Barlow Bold" pitchFamily="34" charset="0"/>
                <a:ea typeface="Barlow Bold" pitchFamily="34" charset="-122"/>
                <a:cs typeface="Barlow Bold" pitchFamily="34" charset="-120"/>
              </a:rPr>
              <a:t>Budget Guru</a:t>
            </a:r>
            <a:endParaRPr lang="en-US" sz="4450" dirty="0"/>
          </a:p>
        </p:txBody>
      </p:sp>
      <p:sp>
        <p:nvSpPr>
          <p:cNvPr id="4" name="Text 1"/>
          <p:cNvSpPr/>
          <p:nvPr/>
        </p:nvSpPr>
        <p:spPr>
          <a:xfrm>
            <a:off x="1038344" y="4012763"/>
            <a:ext cx="7067312" cy="570071"/>
          </a:xfrm>
          <a:prstGeom prst="rect">
            <a:avLst/>
          </a:prstGeom>
          <a:noFill/>
          <a:ln/>
        </p:spPr>
        <p:txBody>
          <a:bodyPr wrap="none" lIns="0" tIns="0" rIns="0" bIns="0" rtlCol="0" anchor="t"/>
          <a:lstStyle/>
          <a:p>
            <a:pPr marL="0" indent="0" algn="ctr">
              <a:lnSpc>
                <a:spcPts val="4450"/>
              </a:lnSpc>
              <a:buNone/>
            </a:pPr>
            <a:r>
              <a:rPr lang="en-US" sz="3550" b="1" dirty="0">
                <a:solidFill>
                  <a:srgbClr val="7068F4"/>
                </a:solidFill>
                <a:latin typeface="Barlow Bold" pitchFamily="34" charset="0"/>
                <a:ea typeface="Barlow Bold" pitchFamily="34" charset="-122"/>
                <a:cs typeface="Barlow Bold" pitchFamily="34" charset="-120"/>
              </a:rPr>
              <a:t>Collaborative Finance Management</a:t>
            </a:r>
            <a:endParaRPr lang="en-US" sz="3550" dirty="0"/>
          </a:p>
        </p:txBody>
      </p:sp>
      <p:sp>
        <p:nvSpPr>
          <p:cNvPr id="5" name="Text 2"/>
          <p:cNvSpPr/>
          <p:nvPr/>
        </p:nvSpPr>
        <p:spPr>
          <a:xfrm>
            <a:off x="758309" y="4907756"/>
            <a:ext cx="7627382" cy="346710"/>
          </a:xfrm>
          <a:prstGeom prst="rect">
            <a:avLst/>
          </a:prstGeom>
          <a:noFill/>
          <a:ln/>
        </p:spPr>
        <p:txBody>
          <a:bodyPr wrap="none" lIns="0" tIns="0" rIns="0" bIns="0" rtlCol="0" anchor="t"/>
          <a:lstStyle/>
          <a:p>
            <a:pPr marL="0" indent="0" algn="ctr">
              <a:lnSpc>
                <a:spcPts val="2700"/>
              </a:lnSpc>
              <a:buNone/>
            </a:pPr>
            <a:r>
              <a:rPr lang="en-US" sz="1700" dirty="0">
                <a:solidFill>
                  <a:srgbClr val="272525"/>
                </a:solidFill>
                <a:latin typeface="Montserrat" pitchFamily="34" charset="0"/>
                <a:ea typeface="Montserrat" pitchFamily="34" charset="-122"/>
                <a:cs typeface="Montserrat" pitchFamily="34" charset="-120"/>
              </a:rPr>
              <a:t>Track, Analyze, and Manage Finances—Together.</a:t>
            </a:r>
          </a:p>
          <a:p>
            <a:pPr marL="0" indent="0" algn="ctr">
              <a:lnSpc>
                <a:spcPts val="2700"/>
              </a:lnSpc>
              <a:buNone/>
            </a:pPr>
            <a:endParaRPr lang="en-US" sz="1700" dirty="0">
              <a:solidFill>
                <a:srgbClr val="272525"/>
              </a:solidFill>
              <a:latin typeface="Montserrat" pitchFamily="34" charset="0"/>
            </a:endParaRPr>
          </a:p>
          <a:p>
            <a:pPr marL="0" indent="0" algn="ctr">
              <a:lnSpc>
                <a:spcPts val="2700"/>
              </a:lnSpc>
              <a:buNone/>
            </a:pPr>
            <a:r>
              <a:rPr lang="en-US" sz="1700" dirty="0">
                <a:solidFill>
                  <a:srgbClr val="272525"/>
                </a:solidFill>
                <a:latin typeface="Montserrat" pitchFamily="34" charset="0"/>
              </a:rPr>
              <a:t>Created By – Kunj Bhatia</a:t>
            </a:r>
            <a:endParaRPr lang="en-US" sz="1700" dirty="0"/>
          </a:p>
        </p:txBody>
      </p:sp>
      <p:pic>
        <p:nvPicPr>
          <p:cNvPr id="6" name="Image 0" descr="preencoded.png">
            <a:extLst>
              <a:ext uri="{FF2B5EF4-FFF2-40B4-BE49-F238E27FC236}">
                <a16:creationId xmlns:a16="http://schemas.microsoft.com/office/drawing/2014/main" id="{24668277-08D0-F558-088D-419E6FB42287}"/>
              </a:ext>
            </a:extLst>
          </p:cNvPr>
          <p:cNvPicPr>
            <a:picLocks noChangeAspect="1"/>
          </p:cNvPicPr>
          <p:nvPr/>
        </p:nvPicPr>
        <p:blipFill>
          <a:blip r:embed="rId3"/>
          <a:stretch>
            <a:fillRect/>
          </a:stretch>
        </p:blipFill>
        <p:spPr>
          <a:xfrm>
            <a:off x="9165773" y="0"/>
            <a:ext cx="5486400" cy="8229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58309" y="595789"/>
            <a:ext cx="5701546" cy="712708"/>
          </a:xfrm>
          <a:prstGeom prst="rect">
            <a:avLst/>
          </a:prstGeom>
          <a:noFill/>
          <a:ln/>
        </p:spPr>
        <p:txBody>
          <a:bodyPr wrap="none" lIns="0" tIns="0" rIns="0" bIns="0" rtlCol="0" anchor="t"/>
          <a:lstStyle/>
          <a:p>
            <a:pPr marL="0" indent="0" algn="l">
              <a:lnSpc>
                <a:spcPts val="5600"/>
              </a:lnSpc>
              <a:buNone/>
            </a:pPr>
            <a:r>
              <a:rPr lang="en-US" sz="4450" b="1" dirty="0">
                <a:solidFill>
                  <a:srgbClr val="7068F4"/>
                </a:solidFill>
                <a:latin typeface="Barlow Bold" pitchFamily="34" charset="0"/>
                <a:ea typeface="Barlow Bold" pitchFamily="34" charset="-122"/>
                <a:cs typeface="Barlow Bold" pitchFamily="34" charset="-120"/>
              </a:rPr>
              <a:t>The Road Ahead</a:t>
            </a:r>
            <a:endParaRPr lang="en-US" sz="4450" dirty="0"/>
          </a:p>
        </p:txBody>
      </p:sp>
      <p:sp>
        <p:nvSpPr>
          <p:cNvPr id="3" name="Text 1"/>
          <p:cNvSpPr/>
          <p:nvPr/>
        </p:nvSpPr>
        <p:spPr>
          <a:xfrm>
            <a:off x="758309" y="1741765"/>
            <a:ext cx="13113782" cy="693420"/>
          </a:xfrm>
          <a:prstGeom prst="rect">
            <a:avLst/>
          </a:prstGeom>
          <a:noFill/>
          <a:ln/>
        </p:spPr>
        <p:txBody>
          <a:bodyPr wrap="square" lIns="0" tIns="0" rIns="0" bIns="0" rtlCol="0" anchor="t"/>
          <a:lstStyle/>
          <a:p>
            <a:pPr marL="0" indent="0" algn="l">
              <a:lnSpc>
                <a:spcPts val="2700"/>
              </a:lnSpc>
              <a:buNone/>
            </a:pPr>
            <a:r>
              <a:rPr lang="en-US" sz="1700" dirty="0">
                <a:solidFill>
                  <a:srgbClr val="272525"/>
                </a:solidFill>
                <a:latin typeface="Montserrat" pitchFamily="34" charset="0"/>
                <a:ea typeface="Montserrat" pitchFamily="34" charset="-122"/>
                <a:cs typeface="Montserrat" pitchFamily="34" charset="-120"/>
              </a:rPr>
              <a:t>Our commitment to continuous improvement means exciting new features are on the horizon, expanding Budget Guru's capabilities to meet all your financial management needs.</a:t>
            </a:r>
            <a:endParaRPr lang="en-US" sz="1700" dirty="0"/>
          </a:p>
        </p:txBody>
      </p:sp>
      <p:pic>
        <p:nvPicPr>
          <p:cNvPr id="4" name="Image 0" descr="preencoded.png"/>
          <p:cNvPicPr>
            <a:picLocks noChangeAspect="1"/>
          </p:cNvPicPr>
          <p:nvPr/>
        </p:nvPicPr>
        <p:blipFill>
          <a:blip r:embed="rId3"/>
          <a:stretch>
            <a:fillRect/>
          </a:stretch>
        </p:blipFill>
        <p:spPr>
          <a:xfrm>
            <a:off x="758309" y="2678906"/>
            <a:ext cx="6556891" cy="866537"/>
          </a:xfrm>
          <a:prstGeom prst="rect">
            <a:avLst/>
          </a:prstGeom>
        </p:spPr>
      </p:pic>
      <p:sp>
        <p:nvSpPr>
          <p:cNvPr id="5" name="Text 2"/>
          <p:cNvSpPr/>
          <p:nvPr/>
        </p:nvSpPr>
        <p:spPr>
          <a:xfrm>
            <a:off x="974884" y="3762018"/>
            <a:ext cx="2850713" cy="356235"/>
          </a:xfrm>
          <a:prstGeom prst="rect">
            <a:avLst/>
          </a:prstGeom>
          <a:noFill/>
          <a:ln/>
        </p:spPr>
        <p:txBody>
          <a:bodyPr wrap="none" lIns="0" tIns="0" rIns="0" bIns="0" rtlCol="0" anchor="t"/>
          <a:lstStyle/>
          <a:p>
            <a:pPr marL="0" indent="0" algn="l">
              <a:lnSpc>
                <a:spcPts val="2800"/>
              </a:lnSpc>
              <a:buNone/>
            </a:pPr>
            <a:r>
              <a:rPr lang="en-US" sz="2200" b="1" dirty="0">
                <a:solidFill>
                  <a:srgbClr val="272525"/>
                </a:solidFill>
                <a:latin typeface="Barlow Bold" pitchFamily="34" charset="0"/>
                <a:ea typeface="Barlow Bold" pitchFamily="34" charset="-122"/>
                <a:cs typeface="Barlow Bold" pitchFamily="34" charset="-120"/>
              </a:rPr>
              <a:t>User Authentication</a:t>
            </a:r>
            <a:endParaRPr lang="en-US" sz="2200" dirty="0"/>
          </a:p>
        </p:txBody>
      </p:sp>
      <p:sp>
        <p:nvSpPr>
          <p:cNvPr id="6" name="Text 3"/>
          <p:cNvSpPr/>
          <p:nvPr/>
        </p:nvSpPr>
        <p:spPr>
          <a:xfrm>
            <a:off x="974884" y="4248150"/>
            <a:ext cx="6123742" cy="346710"/>
          </a:xfrm>
          <a:prstGeom prst="rect">
            <a:avLst/>
          </a:prstGeom>
          <a:noFill/>
          <a:ln/>
        </p:spPr>
        <p:txBody>
          <a:bodyPr wrap="none" lIns="0" tIns="0" rIns="0" bIns="0" rtlCol="0" anchor="t"/>
          <a:lstStyle/>
          <a:p>
            <a:pPr marL="0" indent="0" algn="l">
              <a:lnSpc>
                <a:spcPts val="2700"/>
              </a:lnSpc>
              <a:buNone/>
            </a:pPr>
            <a:r>
              <a:rPr lang="en-US" sz="1700" dirty="0">
                <a:solidFill>
                  <a:srgbClr val="272525"/>
                </a:solidFill>
                <a:latin typeface="Montserrat" pitchFamily="34" charset="0"/>
                <a:ea typeface="Montserrat" pitchFamily="34" charset="-122"/>
                <a:cs typeface="Montserrat" pitchFamily="34" charset="-120"/>
              </a:rPr>
              <a:t>Secure accounts and personalized data protection.</a:t>
            </a:r>
            <a:endParaRPr lang="en-US" sz="1700" dirty="0"/>
          </a:p>
        </p:txBody>
      </p:sp>
      <p:pic>
        <p:nvPicPr>
          <p:cNvPr id="7" name="Image 1" descr="preencoded.png"/>
          <p:cNvPicPr>
            <a:picLocks noChangeAspect="1"/>
          </p:cNvPicPr>
          <p:nvPr/>
        </p:nvPicPr>
        <p:blipFill>
          <a:blip r:embed="rId4"/>
          <a:stretch>
            <a:fillRect/>
          </a:stretch>
        </p:blipFill>
        <p:spPr>
          <a:xfrm>
            <a:off x="7315200" y="2678906"/>
            <a:ext cx="6556891" cy="866537"/>
          </a:xfrm>
          <a:prstGeom prst="rect">
            <a:avLst/>
          </a:prstGeom>
        </p:spPr>
      </p:pic>
      <p:sp>
        <p:nvSpPr>
          <p:cNvPr id="8" name="Text 4"/>
          <p:cNvSpPr/>
          <p:nvPr/>
        </p:nvSpPr>
        <p:spPr>
          <a:xfrm>
            <a:off x="7531775" y="3762018"/>
            <a:ext cx="2949297" cy="356235"/>
          </a:xfrm>
          <a:prstGeom prst="rect">
            <a:avLst/>
          </a:prstGeom>
          <a:noFill/>
          <a:ln/>
        </p:spPr>
        <p:txBody>
          <a:bodyPr wrap="none" lIns="0" tIns="0" rIns="0" bIns="0" rtlCol="0" anchor="t"/>
          <a:lstStyle/>
          <a:p>
            <a:pPr marL="0" indent="0" algn="l">
              <a:lnSpc>
                <a:spcPts val="2800"/>
              </a:lnSpc>
              <a:buNone/>
            </a:pPr>
            <a:r>
              <a:rPr lang="en-US" sz="2200" b="1" dirty="0">
                <a:solidFill>
                  <a:srgbClr val="272525"/>
                </a:solidFill>
                <a:latin typeface="Barlow Bold" pitchFamily="34" charset="0"/>
                <a:ea typeface="Barlow Bold" pitchFamily="34" charset="-122"/>
                <a:cs typeface="Barlow Bold" pitchFamily="34" charset="-120"/>
              </a:rPr>
              <a:t>Recurring Transactions</a:t>
            </a:r>
            <a:endParaRPr lang="en-US" sz="2200" dirty="0"/>
          </a:p>
        </p:txBody>
      </p:sp>
      <p:sp>
        <p:nvSpPr>
          <p:cNvPr id="9" name="Text 5"/>
          <p:cNvSpPr/>
          <p:nvPr/>
        </p:nvSpPr>
        <p:spPr>
          <a:xfrm>
            <a:off x="7531775" y="4248150"/>
            <a:ext cx="6123742" cy="693420"/>
          </a:xfrm>
          <a:prstGeom prst="rect">
            <a:avLst/>
          </a:prstGeom>
          <a:noFill/>
          <a:ln/>
        </p:spPr>
        <p:txBody>
          <a:bodyPr wrap="square" lIns="0" tIns="0" rIns="0" bIns="0" rtlCol="0" anchor="t"/>
          <a:lstStyle/>
          <a:p>
            <a:pPr marL="0" indent="0" algn="l">
              <a:lnSpc>
                <a:spcPts val="2700"/>
              </a:lnSpc>
              <a:buNone/>
            </a:pPr>
            <a:r>
              <a:rPr lang="en-US" sz="1700" dirty="0">
                <a:solidFill>
                  <a:srgbClr val="272525"/>
                </a:solidFill>
                <a:latin typeface="Montserrat" pitchFamily="34" charset="0"/>
                <a:ea typeface="Montserrat" pitchFamily="34" charset="-122"/>
                <a:cs typeface="Montserrat" pitchFamily="34" charset="-120"/>
              </a:rPr>
              <a:t>Automate tracking for regular payments and income streams.</a:t>
            </a:r>
            <a:endParaRPr lang="en-US" sz="1700" dirty="0"/>
          </a:p>
        </p:txBody>
      </p:sp>
      <p:pic>
        <p:nvPicPr>
          <p:cNvPr id="10" name="Image 2" descr="preencoded.png"/>
          <p:cNvPicPr>
            <a:picLocks noChangeAspect="1"/>
          </p:cNvPicPr>
          <p:nvPr/>
        </p:nvPicPr>
        <p:blipFill>
          <a:blip r:embed="rId5"/>
          <a:stretch>
            <a:fillRect/>
          </a:stretch>
        </p:blipFill>
        <p:spPr>
          <a:xfrm>
            <a:off x="758309" y="5158145"/>
            <a:ext cx="6556891" cy="866537"/>
          </a:xfrm>
          <a:prstGeom prst="rect">
            <a:avLst/>
          </a:prstGeom>
        </p:spPr>
      </p:pic>
      <p:sp>
        <p:nvSpPr>
          <p:cNvPr id="11" name="Text 6"/>
          <p:cNvSpPr/>
          <p:nvPr/>
        </p:nvSpPr>
        <p:spPr>
          <a:xfrm>
            <a:off x="974884" y="6241256"/>
            <a:ext cx="2850713" cy="356235"/>
          </a:xfrm>
          <a:prstGeom prst="rect">
            <a:avLst/>
          </a:prstGeom>
          <a:noFill/>
          <a:ln/>
        </p:spPr>
        <p:txBody>
          <a:bodyPr wrap="none" lIns="0" tIns="0" rIns="0" bIns="0" rtlCol="0" anchor="t"/>
          <a:lstStyle/>
          <a:p>
            <a:pPr marL="0" indent="0" algn="l">
              <a:lnSpc>
                <a:spcPts val="2800"/>
              </a:lnSpc>
              <a:buNone/>
            </a:pPr>
            <a:r>
              <a:rPr lang="en-US" sz="2200" b="1" dirty="0">
                <a:solidFill>
                  <a:srgbClr val="272525"/>
                </a:solidFill>
                <a:latin typeface="Barlow Bold" pitchFamily="34" charset="0"/>
                <a:ea typeface="Barlow Bold" pitchFamily="34" charset="-122"/>
                <a:cs typeface="Barlow Bold" pitchFamily="34" charset="-120"/>
              </a:rPr>
              <a:t>Financial Goals</a:t>
            </a:r>
            <a:endParaRPr lang="en-US" sz="2200" dirty="0"/>
          </a:p>
        </p:txBody>
      </p:sp>
      <p:sp>
        <p:nvSpPr>
          <p:cNvPr id="12" name="Text 7"/>
          <p:cNvSpPr/>
          <p:nvPr/>
        </p:nvSpPr>
        <p:spPr>
          <a:xfrm>
            <a:off x="974884" y="6727388"/>
            <a:ext cx="6123742" cy="693420"/>
          </a:xfrm>
          <a:prstGeom prst="rect">
            <a:avLst/>
          </a:prstGeom>
          <a:noFill/>
          <a:ln/>
        </p:spPr>
        <p:txBody>
          <a:bodyPr wrap="square" lIns="0" tIns="0" rIns="0" bIns="0" rtlCol="0" anchor="t"/>
          <a:lstStyle/>
          <a:p>
            <a:pPr marL="0" indent="0" algn="l">
              <a:lnSpc>
                <a:spcPts val="2700"/>
              </a:lnSpc>
              <a:buNone/>
            </a:pPr>
            <a:r>
              <a:rPr lang="en-US" sz="1700" dirty="0">
                <a:solidFill>
                  <a:srgbClr val="272525"/>
                </a:solidFill>
                <a:latin typeface="Montserrat" pitchFamily="34" charset="0"/>
                <a:ea typeface="Montserrat" pitchFamily="34" charset="-122"/>
                <a:cs typeface="Montserrat" pitchFamily="34" charset="-120"/>
              </a:rPr>
              <a:t>Dedicated section for setting and tracking long-term objectives.</a:t>
            </a:r>
            <a:endParaRPr lang="en-US" sz="1700" dirty="0"/>
          </a:p>
        </p:txBody>
      </p:sp>
      <p:pic>
        <p:nvPicPr>
          <p:cNvPr id="13" name="Image 3" descr="preencoded.png"/>
          <p:cNvPicPr>
            <a:picLocks noChangeAspect="1"/>
          </p:cNvPicPr>
          <p:nvPr/>
        </p:nvPicPr>
        <p:blipFill>
          <a:blip r:embed="rId6"/>
          <a:stretch>
            <a:fillRect/>
          </a:stretch>
        </p:blipFill>
        <p:spPr>
          <a:xfrm>
            <a:off x="7315200" y="5158145"/>
            <a:ext cx="6556891" cy="866537"/>
          </a:xfrm>
          <a:prstGeom prst="rect">
            <a:avLst/>
          </a:prstGeom>
        </p:spPr>
      </p:pic>
      <p:sp>
        <p:nvSpPr>
          <p:cNvPr id="14" name="Text 8"/>
          <p:cNvSpPr/>
          <p:nvPr/>
        </p:nvSpPr>
        <p:spPr>
          <a:xfrm>
            <a:off x="7531775" y="6241256"/>
            <a:ext cx="3499128" cy="356235"/>
          </a:xfrm>
          <a:prstGeom prst="rect">
            <a:avLst/>
          </a:prstGeom>
          <a:noFill/>
          <a:ln/>
        </p:spPr>
        <p:txBody>
          <a:bodyPr wrap="none" lIns="0" tIns="0" rIns="0" bIns="0" rtlCol="0" anchor="t"/>
          <a:lstStyle/>
          <a:p>
            <a:pPr marL="0" indent="0" algn="l">
              <a:lnSpc>
                <a:spcPts val="2800"/>
              </a:lnSpc>
              <a:buNone/>
            </a:pPr>
            <a:r>
              <a:rPr lang="en-US" sz="2200" b="1" dirty="0">
                <a:solidFill>
                  <a:srgbClr val="272525"/>
                </a:solidFill>
                <a:latin typeface="Barlow Bold" pitchFamily="34" charset="0"/>
                <a:ea typeface="Barlow Bold" pitchFamily="34" charset="-122"/>
                <a:cs typeface="Barlow Bold" pitchFamily="34" charset="-120"/>
              </a:rPr>
              <a:t>Investment &amp; Debt Tracking</a:t>
            </a:r>
            <a:endParaRPr lang="en-US" sz="2200" dirty="0"/>
          </a:p>
        </p:txBody>
      </p:sp>
      <p:sp>
        <p:nvSpPr>
          <p:cNvPr id="15" name="Text 9"/>
          <p:cNvSpPr/>
          <p:nvPr/>
        </p:nvSpPr>
        <p:spPr>
          <a:xfrm>
            <a:off x="7531775" y="6727388"/>
            <a:ext cx="6123742" cy="693420"/>
          </a:xfrm>
          <a:prstGeom prst="rect">
            <a:avLst/>
          </a:prstGeom>
          <a:noFill/>
          <a:ln/>
        </p:spPr>
        <p:txBody>
          <a:bodyPr wrap="square" lIns="0" tIns="0" rIns="0" bIns="0" rtlCol="0" anchor="t"/>
          <a:lstStyle/>
          <a:p>
            <a:pPr marL="0" indent="0" algn="l">
              <a:lnSpc>
                <a:spcPts val="2700"/>
              </a:lnSpc>
              <a:buNone/>
            </a:pPr>
            <a:r>
              <a:rPr lang="en-US" sz="1700" dirty="0">
                <a:solidFill>
                  <a:srgbClr val="272525"/>
                </a:solidFill>
                <a:latin typeface="Montserrat" pitchFamily="34" charset="0"/>
                <a:ea typeface="Montserrat" pitchFamily="34" charset="-122"/>
                <a:cs typeface="Montserrat" pitchFamily="34" charset="-120"/>
              </a:rPr>
              <a:t>Manually add and monitor investments and outstanding loans.</a:t>
            </a:r>
            <a:endParaRPr lang="en-US" sz="1700" dirty="0"/>
          </a:p>
        </p:txBody>
      </p:sp>
      <p:pic>
        <p:nvPicPr>
          <p:cNvPr id="16" name="Picture 15">
            <a:extLst>
              <a:ext uri="{FF2B5EF4-FFF2-40B4-BE49-F238E27FC236}">
                <a16:creationId xmlns:a16="http://schemas.microsoft.com/office/drawing/2014/main" id="{45C77F4E-C40E-9034-DC4E-B5AB3A036168}"/>
              </a:ext>
            </a:extLst>
          </p:cNvPr>
          <p:cNvPicPr>
            <a:picLocks noChangeAspect="1"/>
          </p:cNvPicPr>
          <p:nvPr/>
        </p:nvPicPr>
        <p:blipFill>
          <a:blip r:embed="rId7"/>
          <a:stretch>
            <a:fillRect/>
          </a:stretch>
        </p:blipFill>
        <p:spPr>
          <a:xfrm>
            <a:off x="12620344" y="7606147"/>
            <a:ext cx="2010056" cy="53347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582829-8AD3-6623-51EF-80D79F20B3C4}"/>
            </a:ext>
          </a:extLst>
        </p:cNvPr>
        <p:cNvGrpSpPr/>
        <p:nvPr/>
      </p:nvGrpSpPr>
      <p:grpSpPr>
        <a:xfrm>
          <a:off x="0" y="0"/>
          <a:ext cx="0" cy="0"/>
          <a:chOff x="0" y="0"/>
          <a:chExt cx="0" cy="0"/>
        </a:xfrm>
      </p:grpSpPr>
      <p:sp>
        <p:nvSpPr>
          <p:cNvPr id="3" name="Text 0">
            <a:extLst>
              <a:ext uri="{FF2B5EF4-FFF2-40B4-BE49-F238E27FC236}">
                <a16:creationId xmlns:a16="http://schemas.microsoft.com/office/drawing/2014/main" id="{64C71982-498C-ED81-9834-70562134E525}"/>
              </a:ext>
            </a:extLst>
          </p:cNvPr>
          <p:cNvSpPr/>
          <p:nvPr/>
        </p:nvSpPr>
        <p:spPr>
          <a:xfrm>
            <a:off x="1721167" y="2975134"/>
            <a:ext cx="5701546" cy="712708"/>
          </a:xfrm>
          <a:prstGeom prst="rect">
            <a:avLst/>
          </a:prstGeom>
          <a:noFill/>
          <a:ln/>
        </p:spPr>
        <p:txBody>
          <a:bodyPr wrap="none" lIns="0" tIns="0" rIns="0" bIns="0" rtlCol="0" anchor="t"/>
          <a:lstStyle/>
          <a:p>
            <a:pPr marL="0" indent="0" algn="ctr">
              <a:lnSpc>
                <a:spcPts val="5600"/>
              </a:lnSpc>
              <a:buNone/>
            </a:pPr>
            <a:r>
              <a:rPr lang="en-US" sz="4450" b="1" dirty="0">
                <a:solidFill>
                  <a:srgbClr val="7068F4"/>
                </a:solidFill>
                <a:latin typeface="Barlow Bold" pitchFamily="34" charset="0"/>
                <a:ea typeface="Barlow Bold" pitchFamily="34" charset="-122"/>
                <a:cs typeface="Barlow Bold" pitchFamily="34" charset="-120"/>
              </a:rPr>
              <a:t>THANK YOU</a:t>
            </a:r>
            <a:endParaRPr lang="en-US" sz="4450" dirty="0"/>
          </a:p>
        </p:txBody>
      </p:sp>
      <p:sp>
        <p:nvSpPr>
          <p:cNvPr id="5" name="Text 2">
            <a:extLst>
              <a:ext uri="{FF2B5EF4-FFF2-40B4-BE49-F238E27FC236}">
                <a16:creationId xmlns:a16="http://schemas.microsoft.com/office/drawing/2014/main" id="{49F79878-2C57-B428-BA23-63A0992F26E2}"/>
              </a:ext>
            </a:extLst>
          </p:cNvPr>
          <p:cNvSpPr/>
          <p:nvPr/>
        </p:nvSpPr>
        <p:spPr>
          <a:xfrm>
            <a:off x="758249" y="3941445"/>
            <a:ext cx="7627382" cy="346710"/>
          </a:xfrm>
          <a:prstGeom prst="rect">
            <a:avLst/>
          </a:prstGeom>
          <a:noFill/>
          <a:ln/>
        </p:spPr>
        <p:txBody>
          <a:bodyPr wrap="none" lIns="0" tIns="0" rIns="0" bIns="0" rtlCol="0" anchor="t"/>
          <a:lstStyle/>
          <a:p>
            <a:pPr marL="0" indent="0" algn="ctr">
              <a:lnSpc>
                <a:spcPts val="2700"/>
              </a:lnSpc>
              <a:buNone/>
            </a:pPr>
            <a:r>
              <a:rPr lang="en-US" sz="1700" dirty="0">
                <a:solidFill>
                  <a:srgbClr val="272525"/>
                </a:solidFill>
                <a:latin typeface="Montserrat" pitchFamily="34" charset="0"/>
              </a:rPr>
              <a:t>Created By : </a:t>
            </a:r>
          </a:p>
          <a:p>
            <a:pPr marL="0" indent="0" algn="ctr">
              <a:lnSpc>
                <a:spcPts val="2700"/>
              </a:lnSpc>
              <a:buNone/>
            </a:pPr>
            <a:r>
              <a:rPr lang="en-US" sz="1700" dirty="0">
                <a:solidFill>
                  <a:srgbClr val="272525"/>
                </a:solidFill>
                <a:latin typeface="Montserrat" pitchFamily="34" charset="0"/>
              </a:rPr>
              <a:t>Kunj Bhatia</a:t>
            </a:r>
          </a:p>
          <a:p>
            <a:pPr marL="0" indent="0" algn="ctr">
              <a:lnSpc>
                <a:spcPts val="2700"/>
              </a:lnSpc>
              <a:buNone/>
            </a:pPr>
            <a:r>
              <a:rPr lang="en-US" sz="1700" dirty="0">
                <a:solidFill>
                  <a:srgbClr val="272525"/>
                </a:solidFill>
                <a:latin typeface="Montserrat" pitchFamily="34" charset="0"/>
              </a:rPr>
              <a:t>MCA 2</a:t>
            </a:r>
            <a:r>
              <a:rPr lang="en-US" sz="1700" baseline="30000" dirty="0">
                <a:solidFill>
                  <a:srgbClr val="272525"/>
                </a:solidFill>
                <a:latin typeface="Montserrat" pitchFamily="34" charset="0"/>
              </a:rPr>
              <a:t>ND</a:t>
            </a:r>
            <a:r>
              <a:rPr lang="en-US" sz="1700" dirty="0">
                <a:solidFill>
                  <a:srgbClr val="272525"/>
                </a:solidFill>
                <a:latin typeface="Montserrat" pitchFamily="34" charset="0"/>
              </a:rPr>
              <a:t> YEAR (2024 - 2026)</a:t>
            </a:r>
          </a:p>
          <a:p>
            <a:pPr algn="ctr">
              <a:lnSpc>
                <a:spcPts val="2700"/>
              </a:lnSpc>
            </a:pPr>
            <a:r>
              <a:rPr lang="en-US" sz="1700" dirty="0">
                <a:solidFill>
                  <a:srgbClr val="272525"/>
                </a:solidFill>
                <a:latin typeface="Montserrat" pitchFamily="34" charset="0"/>
              </a:rPr>
              <a:t>SEC B</a:t>
            </a:r>
          </a:p>
          <a:p>
            <a:pPr marL="0" indent="0" algn="ctr">
              <a:lnSpc>
                <a:spcPts val="2700"/>
              </a:lnSpc>
              <a:buNone/>
            </a:pPr>
            <a:r>
              <a:rPr lang="en-US" sz="1700" dirty="0">
                <a:solidFill>
                  <a:srgbClr val="272525"/>
                </a:solidFill>
                <a:latin typeface="Montserrat" pitchFamily="34" charset="0"/>
              </a:rPr>
              <a:t>35150404424</a:t>
            </a:r>
            <a:endParaRPr lang="en-US" sz="1700" dirty="0"/>
          </a:p>
        </p:txBody>
      </p:sp>
      <p:pic>
        <p:nvPicPr>
          <p:cNvPr id="6" name="Image 0" descr="preencoded.png">
            <a:extLst>
              <a:ext uri="{FF2B5EF4-FFF2-40B4-BE49-F238E27FC236}">
                <a16:creationId xmlns:a16="http://schemas.microsoft.com/office/drawing/2014/main" id="{DC4E1627-6F34-FF3F-CDF8-5EB42C0D41CA}"/>
              </a:ext>
            </a:extLst>
          </p:cNvPr>
          <p:cNvPicPr>
            <a:picLocks noChangeAspect="1"/>
          </p:cNvPicPr>
          <p:nvPr/>
        </p:nvPicPr>
        <p:blipFill>
          <a:blip r:embed="rId3"/>
          <a:stretch>
            <a:fillRect/>
          </a:stretch>
        </p:blipFill>
        <p:spPr>
          <a:xfrm>
            <a:off x="9155725" y="0"/>
            <a:ext cx="5486400" cy="8229600"/>
          </a:xfrm>
          <a:prstGeom prst="rect">
            <a:avLst/>
          </a:prstGeom>
        </p:spPr>
      </p:pic>
    </p:spTree>
    <p:extLst>
      <p:ext uri="{BB962C8B-B14F-4D97-AF65-F5344CB8AC3E}">
        <p14:creationId xmlns:p14="http://schemas.microsoft.com/office/powerpoint/2010/main" val="1807240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58309" y="1466017"/>
            <a:ext cx="7398425" cy="712708"/>
          </a:xfrm>
          <a:prstGeom prst="rect">
            <a:avLst/>
          </a:prstGeom>
          <a:noFill/>
          <a:ln/>
        </p:spPr>
        <p:txBody>
          <a:bodyPr wrap="none" lIns="0" tIns="0" rIns="0" bIns="0" rtlCol="0" anchor="t"/>
          <a:lstStyle/>
          <a:p>
            <a:pPr marL="0" indent="0" algn="l">
              <a:lnSpc>
                <a:spcPts val="5600"/>
              </a:lnSpc>
              <a:buNone/>
            </a:pPr>
            <a:r>
              <a:rPr lang="en-US" sz="4450" b="1" dirty="0">
                <a:solidFill>
                  <a:srgbClr val="7068F4"/>
                </a:solidFill>
                <a:latin typeface="Barlow Bold" pitchFamily="34" charset="0"/>
                <a:ea typeface="Barlow Bold" pitchFamily="34" charset="-122"/>
                <a:cs typeface="Barlow Bold" pitchFamily="34" charset="-120"/>
              </a:rPr>
              <a:t>The Future of Shared Finance</a:t>
            </a:r>
            <a:endParaRPr lang="en-US" sz="4450" dirty="0"/>
          </a:p>
        </p:txBody>
      </p:sp>
      <p:sp>
        <p:nvSpPr>
          <p:cNvPr id="3" name="Text 1"/>
          <p:cNvSpPr/>
          <p:nvPr/>
        </p:nvSpPr>
        <p:spPr>
          <a:xfrm>
            <a:off x="758309" y="2611993"/>
            <a:ext cx="13113782" cy="693420"/>
          </a:xfrm>
          <a:prstGeom prst="rect">
            <a:avLst/>
          </a:prstGeom>
          <a:noFill/>
          <a:ln/>
        </p:spPr>
        <p:txBody>
          <a:bodyPr wrap="square" lIns="0" tIns="0" rIns="0" bIns="0" rtlCol="0" anchor="t"/>
          <a:lstStyle/>
          <a:p>
            <a:pPr marL="0" indent="0" algn="l">
              <a:lnSpc>
                <a:spcPts val="2700"/>
              </a:lnSpc>
              <a:buNone/>
            </a:pPr>
            <a:r>
              <a:rPr lang="en-US" sz="1700" dirty="0">
                <a:solidFill>
                  <a:srgbClr val="272525"/>
                </a:solidFill>
                <a:latin typeface="Montserrat" pitchFamily="34" charset="0"/>
                <a:ea typeface="Montserrat" pitchFamily="34" charset="-122"/>
                <a:cs typeface="Montserrat" pitchFamily="34" charset="-120"/>
              </a:rPr>
              <a:t>Budget Guru transforms personal finance from a solo activity into a seamless, collaborative experience for individuals, families, and groups.</a:t>
            </a:r>
            <a:endParaRPr lang="en-US" sz="1700" dirty="0"/>
          </a:p>
        </p:txBody>
      </p:sp>
      <p:sp>
        <p:nvSpPr>
          <p:cNvPr id="4" name="Text 2"/>
          <p:cNvSpPr/>
          <p:nvPr/>
        </p:nvSpPr>
        <p:spPr>
          <a:xfrm>
            <a:off x="758309" y="3630335"/>
            <a:ext cx="3420904" cy="427553"/>
          </a:xfrm>
          <a:prstGeom prst="rect">
            <a:avLst/>
          </a:prstGeom>
          <a:noFill/>
          <a:ln/>
        </p:spPr>
        <p:txBody>
          <a:bodyPr wrap="none" lIns="0" tIns="0" rIns="0" bIns="0" rtlCol="0" anchor="t"/>
          <a:lstStyle/>
          <a:p>
            <a:pPr marL="0" indent="0" algn="l">
              <a:lnSpc>
                <a:spcPts val="3350"/>
              </a:lnSpc>
              <a:buNone/>
            </a:pPr>
            <a:r>
              <a:rPr lang="en-US" sz="2650" b="1" dirty="0">
                <a:solidFill>
                  <a:srgbClr val="7068F4"/>
                </a:solidFill>
                <a:latin typeface="Barlow Bold" pitchFamily="34" charset="0"/>
                <a:ea typeface="Barlow Bold" pitchFamily="34" charset="-122"/>
                <a:cs typeface="Barlow Bold" pitchFamily="34" charset="-120"/>
              </a:rPr>
              <a:t>Core Features</a:t>
            </a:r>
            <a:endParaRPr lang="en-US" sz="2650" dirty="0"/>
          </a:p>
        </p:txBody>
      </p:sp>
      <p:sp>
        <p:nvSpPr>
          <p:cNvPr id="5" name="Text 3"/>
          <p:cNvSpPr/>
          <p:nvPr/>
        </p:nvSpPr>
        <p:spPr>
          <a:xfrm>
            <a:off x="758309" y="4599384"/>
            <a:ext cx="2881908" cy="712470"/>
          </a:xfrm>
          <a:prstGeom prst="rect">
            <a:avLst/>
          </a:prstGeom>
          <a:noFill/>
          <a:ln/>
        </p:spPr>
        <p:txBody>
          <a:bodyPr wrap="square" lIns="0" tIns="0" rIns="0" bIns="0" rtlCol="0" anchor="t"/>
          <a:lstStyle/>
          <a:p>
            <a:pPr marL="0" indent="0" algn="l">
              <a:lnSpc>
                <a:spcPts val="2800"/>
              </a:lnSpc>
              <a:buNone/>
            </a:pPr>
            <a:r>
              <a:rPr lang="en-US" sz="2200" b="1" dirty="0">
                <a:solidFill>
                  <a:srgbClr val="7068F4"/>
                </a:solidFill>
                <a:latin typeface="Barlow Bold" pitchFamily="34" charset="0"/>
                <a:ea typeface="Barlow Bold" pitchFamily="34" charset="-122"/>
                <a:cs typeface="Barlow Bold" pitchFamily="34" charset="-120"/>
              </a:rPr>
              <a:t>Multi-Profile &amp; Group Management</a:t>
            </a:r>
            <a:endParaRPr lang="en-US" sz="2200" dirty="0"/>
          </a:p>
        </p:txBody>
      </p:sp>
      <p:sp>
        <p:nvSpPr>
          <p:cNvPr id="6" name="Text 4"/>
          <p:cNvSpPr/>
          <p:nvPr/>
        </p:nvSpPr>
        <p:spPr>
          <a:xfrm>
            <a:off x="758309" y="5528429"/>
            <a:ext cx="2881908" cy="1040130"/>
          </a:xfrm>
          <a:prstGeom prst="rect">
            <a:avLst/>
          </a:prstGeom>
          <a:noFill/>
          <a:ln/>
        </p:spPr>
        <p:txBody>
          <a:bodyPr wrap="square" lIns="0" tIns="0" rIns="0" bIns="0" rtlCol="0" anchor="t"/>
          <a:lstStyle/>
          <a:p>
            <a:pPr marL="0" indent="0" algn="l">
              <a:lnSpc>
                <a:spcPts val="2700"/>
              </a:lnSpc>
              <a:buNone/>
            </a:pPr>
            <a:r>
              <a:rPr lang="en-US" sz="1700" dirty="0">
                <a:solidFill>
                  <a:srgbClr val="272525"/>
                </a:solidFill>
                <a:latin typeface="Montserrat" pitchFamily="34" charset="0"/>
                <a:ea typeface="Montserrat" pitchFamily="34" charset="-122"/>
                <a:cs typeface="Montserrat" pitchFamily="34" charset="-120"/>
              </a:rPr>
              <a:t>Organize finances for personal use, family, or shared groups.</a:t>
            </a:r>
            <a:endParaRPr lang="en-US" sz="1700" dirty="0"/>
          </a:p>
        </p:txBody>
      </p:sp>
      <p:sp>
        <p:nvSpPr>
          <p:cNvPr id="7" name="Text 5"/>
          <p:cNvSpPr/>
          <p:nvPr/>
        </p:nvSpPr>
        <p:spPr>
          <a:xfrm>
            <a:off x="4176474" y="4599384"/>
            <a:ext cx="2881908" cy="712470"/>
          </a:xfrm>
          <a:prstGeom prst="rect">
            <a:avLst/>
          </a:prstGeom>
          <a:noFill/>
          <a:ln/>
        </p:spPr>
        <p:txBody>
          <a:bodyPr wrap="square" lIns="0" tIns="0" rIns="0" bIns="0" rtlCol="0" anchor="t"/>
          <a:lstStyle/>
          <a:p>
            <a:pPr marL="0" indent="0" algn="l">
              <a:lnSpc>
                <a:spcPts val="2800"/>
              </a:lnSpc>
              <a:buNone/>
            </a:pPr>
            <a:r>
              <a:rPr lang="en-US" sz="2200" b="1" dirty="0">
                <a:solidFill>
                  <a:srgbClr val="7068F4"/>
                </a:solidFill>
                <a:latin typeface="Barlow Bold" pitchFamily="34" charset="0"/>
                <a:ea typeface="Barlow Bold" pitchFamily="34" charset="-122"/>
                <a:cs typeface="Barlow Bold" pitchFamily="34" charset="-120"/>
              </a:rPr>
              <a:t>Advanced Expense Splitting</a:t>
            </a:r>
            <a:endParaRPr lang="en-US" sz="2200" dirty="0"/>
          </a:p>
        </p:txBody>
      </p:sp>
      <p:sp>
        <p:nvSpPr>
          <p:cNvPr id="8" name="Text 6"/>
          <p:cNvSpPr/>
          <p:nvPr/>
        </p:nvSpPr>
        <p:spPr>
          <a:xfrm>
            <a:off x="4176474" y="5528429"/>
            <a:ext cx="2881908" cy="693420"/>
          </a:xfrm>
          <a:prstGeom prst="rect">
            <a:avLst/>
          </a:prstGeom>
          <a:noFill/>
          <a:ln/>
        </p:spPr>
        <p:txBody>
          <a:bodyPr wrap="square" lIns="0" tIns="0" rIns="0" bIns="0" rtlCol="0" anchor="t"/>
          <a:lstStyle/>
          <a:p>
            <a:pPr marL="0" indent="0" algn="l">
              <a:lnSpc>
                <a:spcPts val="2700"/>
              </a:lnSpc>
              <a:buNone/>
            </a:pPr>
            <a:r>
              <a:rPr lang="en-US" sz="1700" dirty="0">
                <a:solidFill>
                  <a:srgbClr val="272525"/>
                </a:solidFill>
                <a:latin typeface="Montserrat" pitchFamily="34" charset="0"/>
                <a:ea typeface="Montserrat" pitchFamily="34" charset="-122"/>
                <a:cs typeface="Montserrat" pitchFamily="34" charset="-120"/>
              </a:rPr>
              <a:t>Effortlessly divide bills and track who owes whom.</a:t>
            </a:r>
            <a:endParaRPr lang="en-US" sz="1700" dirty="0"/>
          </a:p>
        </p:txBody>
      </p:sp>
      <p:sp>
        <p:nvSpPr>
          <p:cNvPr id="9" name="Text 7"/>
          <p:cNvSpPr/>
          <p:nvPr/>
        </p:nvSpPr>
        <p:spPr>
          <a:xfrm>
            <a:off x="7594640" y="4599384"/>
            <a:ext cx="2881908" cy="712470"/>
          </a:xfrm>
          <a:prstGeom prst="rect">
            <a:avLst/>
          </a:prstGeom>
          <a:noFill/>
          <a:ln/>
        </p:spPr>
        <p:txBody>
          <a:bodyPr wrap="square" lIns="0" tIns="0" rIns="0" bIns="0" rtlCol="0" anchor="t"/>
          <a:lstStyle/>
          <a:p>
            <a:pPr marL="0" indent="0" algn="l">
              <a:lnSpc>
                <a:spcPts val="2800"/>
              </a:lnSpc>
              <a:buNone/>
            </a:pPr>
            <a:r>
              <a:rPr lang="en-US" sz="2200" b="1" dirty="0">
                <a:solidFill>
                  <a:srgbClr val="7068F4"/>
                </a:solidFill>
                <a:latin typeface="Barlow Bold" pitchFamily="34" charset="0"/>
                <a:ea typeface="Barlow Bold" pitchFamily="34" charset="-122"/>
                <a:cs typeface="Barlow Bold" pitchFamily="34" charset="-120"/>
              </a:rPr>
              <a:t>Budget Tracking &amp; Analytics</a:t>
            </a:r>
            <a:endParaRPr lang="en-US" sz="2200" dirty="0"/>
          </a:p>
        </p:txBody>
      </p:sp>
      <p:sp>
        <p:nvSpPr>
          <p:cNvPr id="10" name="Text 8"/>
          <p:cNvSpPr/>
          <p:nvPr/>
        </p:nvSpPr>
        <p:spPr>
          <a:xfrm>
            <a:off x="7594640" y="5528429"/>
            <a:ext cx="2881908" cy="1040130"/>
          </a:xfrm>
          <a:prstGeom prst="rect">
            <a:avLst/>
          </a:prstGeom>
          <a:noFill/>
          <a:ln/>
        </p:spPr>
        <p:txBody>
          <a:bodyPr wrap="square" lIns="0" tIns="0" rIns="0" bIns="0" rtlCol="0" anchor="t"/>
          <a:lstStyle/>
          <a:p>
            <a:pPr marL="0" indent="0" algn="l">
              <a:lnSpc>
                <a:spcPts val="2700"/>
              </a:lnSpc>
              <a:buNone/>
            </a:pPr>
            <a:r>
              <a:rPr lang="en-US" sz="1700" dirty="0">
                <a:solidFill>
                  <a:srgbClr val="272525"/>
                </a:solidFill>
                <a:latin typeface="Montserrat" pitchFamily="34" charset="0"/>
                <a:ea typeface="Montserrat" pitchFamily="34" charset="-122"/>
                <a:cs typeface="Montserrat" pitchFamily="34" charset="-120"/>
              </a:rPr>
              <a:t>Visualize spending patterns and stay on financial goals.</a:t>
            </a:r>
            <a:endParaRPr lang="en-US" sz="1700" dirty="0"/>
          </a:p>
        </p:txBody>
      </p:sp>
      <p:sp>
        <p:nvSpPr>
          <p:cNvPr id="11" name="Text 9"/>
          <p:cNvSpPr/>
          <p:nvPr/>
        </p:nvSpPr>
        <p:spPr>
          <a:xfrm>
            <a:off x="11012805" y="4599384"/>
            <a:ext cx="2881908" cy="712470"/>
          </a:xfrm>
          <a:prstGeom prst="rect">
            <a:avLst/>
          </a:prstGeom>
          <a:noFill/>
          <a:ln/>
        </p:spPr>
        <p:txBody>
          <a:bodyPr wrap="square" lIns="0" tIns="0" rIns="0" bIns="0" rtlCol="0" anchor="t"/>
          <a:lstStyle/>
          <a:p>
            <a:pPr marL="0" indent="0" algn="l">
              <a:lnSpc>
                <a:spcPts val="2800"/>
              </a:lnSpc>
              <a:buNone/>
            </a:pPr>
            <a:r>
              <a:rPr lang="en-US" sz="2200" b="1" dirty="0">
                <a:solidFill>
                  <a:srgbClr val="7068F4"/>
                </a:solidFill>
                <a:latin typeface="Barlow Bold" pitchFamily="34" charset="0"/>
                <a:ea typeface="Barlow Bold" pitchFamily="34" charset="-122"/>
                <a:cs typeface="Barlow Bold" pitchFamily="34" charset="-120"/>
              </a:rPr>
              <a:t>Comprehensive PDF &amp; CSV Reports</a:t>
            </a:r>
            <a:endParaRPr lang="en-US" sz="2200" dirty="0"/>
          </a:p>
        </p:txBody>
      </p:sp>
      <p:sp>
        <p:nvSpPr>
          <p:cNvPr id="12" name="Text 10"/>
          <p:cNvSpPr/>
          <p:nvPr/>
        </p:nvSpPr>
        <p:spPr>
          <a:xfrm>
            <a:off x="11012805" y="5528429"/>
            <a:ext cx="2881908" cy="1040130"/>
          </a:xfrm>
          <a:prstGeom prst="rect">
            <a:avLst/>
          </a:prstGeom>
          <a:noFill/>
          <a:ln/>
        </p:spPr>
        <p:txBody>
          <a:bodyPr wrap="square" lIns="0" tIns="0" rIns="0" bIns="0" rtlCol="0" anchor="t"/>
          <a:lstStyle/>
          <a:p>
            <a:pPr marL="0" indent="0" algn="l">
              <a:lnSpc>
                <a:spcPts val="2700"/>
              </a:lnSpc>
              <a:buNone/>
            </a:pPr>
            <a:r>
              <a:rPr lang="en-US" sz="1700" dirty="0">
                <a:solidFill>
                  <a:srgbClr val="272525"/>
                </a:solidFill>
                <a:latin typeface="Montserrat" pitchFamily="34" charset="0"/>
                <a:ea typeface="Montserrat" pitchFamily="34" charset="-122"/>
                <a:cs typeface="Montserrat" pitchFamily="34" charset="-120"/>
              </a:rPr>
              <a:t>Generate detailed financial summaries for record-keeping.</a:t>
            </a:r>
            <a:endParaRPr lang="en-US" sz="1700" dirty="0"/>
          </a:p>
        </p:txBody>
      </p:sp>
      <p:pic>
        <p:nvPicPr>
          <p:cNvPr id="14" name="Picture 13">
            <a:extLst>
              <a:ext uri="{FF2B5EF4-FFF2-40B4-BE49-F238E27FC236}">
                <a16:creationId xmlns:a16="http://schemas.microsoft.com/office/drawing/2014/main" id="{96075226-70D8-6EE3-62F6-E8227D155EBD}"/>
              </a:ext>
            </a:extLst>
          </p:cNvPr>
          <p:cNvPicPr>
            <a:picLocks noChangeAspect="1"/>
          </p:cNvPicPr>
          <p:nvPr/>
        </p:nvPicPr>
        <p:blipFill>
          <a:blip r:embed="rId3"/>
          <a:stretch>
            <a:fillRect/>
          </a:stretch>
        </p:blipFill>
        <p:spPr>
          <a:xfrm>
            <a:off x="12620344" y="7606147"/>
            <a:ext cx="2010056" cy="53347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3" name="Text 0"/>
          <p:cNvSpPr/>
          <p:nvPr/>
        </p:nvSpPr>
        <p:spPr>
          <a:xfrm>
            <a:off x="758309" y="3075861"/>
            <a:ext cx="7220545" cy="712708"/>
          </a:xfrm>
          <a:prstGeom prst="rect">
            <a:avLst/>
          </a:prstGeom>
          <a:noFill/>
          <a:ln/>
        </p:spPr>
        <p:txBody>
          <a:bodyPr wrap="none" lIns="0" tIns="0" rIns="0" bIns="0" rtlCol="0" anchor="t"/>
          <a:lstStyle/>
          <a:p>
            <a:pPr marL="0" indent="0" algn="l">
              <a:lnSpc>
                <a:spcPts val="5600"/>
              </a:lnSpc>
              <a:buNone/>
            </a:pPr>
            <a:r>
              <a:rPr lang="en-US" sz="4450" b="1" dirty="0">
                <a:solidFill>
                  <a:srgbClr val="7068F4"/>
                </a:solidFill>
                <a:latin typeface="Barlow Bold" pitchFamily="34" charset="0"/>
                <a:ea typeface="Barlow Bold" pitchFamily="34" charset="-122"/>
                <a:cs typeface="Barlow Bold" pitchFamily="34" charset="-120"/>
              </a:rPr>
              <a:t>At-a-Glance Financial Clarity</a:t>
            </a:r>
            <a:endParaRPr lang="en-US" sz="4450" dirty="0"/>
          </a:p>
        </p:txBody>
      </p:sp>
      <p:sp>
        <p:nvSpPr>
          <p:cNvPr id="4" name="Text 1"/>
          <p:cNvSpPr/>
          <p:nvPr/>
        </p:nvSpPr>
        <p:spPr>
          <a:xfrm>
            <a:off x="758309" y="4113490"/>
            <a:ext cx="7627382" cy="1040130"/>
          </a:xfrm>
          <a:prstGeom prst="rect">
            <a:avLst/>
          </a:prstGeom>
          <a:noFill/>
          <a:ln/>
        </p:spPr>
        <p:txBody>
          <a:bodyPr wrap="square" lIns="0" tIns="0" rIns="0" bIns="0" rtlCol="0" anchor="t"/>
          <a:lstStyle/>
          <a:p>
            <a:pPr marL="0" indent="0" algn="l">
              <a:lnSpc>
                <a:spcPts val="2700"/>
              </a:lnSpc>
              <a:buNone/>
            </a:pPr>
            <a:r>
              <a:rPr lang="en-US" sz="1700" dirty="0">
                <a:solidFill>
                  <a:srgbClr val="272525"/>
                </a:solidFill>
                <a:latin typeface="Montserrat" pitchFamily="34" charset="0"/>
                <a:ea typeface="Montserrat" pitchFamily="34" charset="-122"/>
                <a:cs typeface="Montserrat" pitchFamily="34" charset="-120"/>
              </a:rPr>
              <a:t>The main dashboard view provides users with an immediate, actionable overview of their financial health. Key summary cards offer instant insights into total balance, group balances, and recent activity.</a:t>
            </a:r>
            <a:endParaRPr lang="en-US" sz="1700" dirty="0"/>
          </a:p>
        </p:txBody>
      </p:sp>
      <p:pic>
        <p:nvPicPr>
          <p:cNvPr id="6" name="Picture 5">
            <a:extLst>
              <a:ext uri="{FF2B5EF4-FFF2-40B4-BE49-F238E27FC236}">
                <a16:creationId xmlns:a16="http://schemas.microsoft.com/office/drawing/2014/main" id="{D7E98075-4818-C491-0BD5-39552F558715}"/>
              </a:ext>
            </a:extLst>
          </p:cNvPr>
          <p:cNvPicPr>
            <a:picLocks noChangeAspect="1"/>
          </p:cNvPicPr>
          <p:nvPr/>
        </p:nvPicPr>
        <p:blipFill>
          <a:blip r:embed="rId3"/>
          <a:stretch>
            <a:fillRect/>
          </a:stretch>
        </p:blipFill>
        <p:spPr>
          <a:xfrm>
            <a:off x="9016831" y="0"/>
            <a:ext cx="5613569" cy="82296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3" name="Text 0"/>
          <p:cNvSpPr/>
          <p:nvPr/>
        </p:nvSpPr>
        <p:spPr>
          <a:xfrm>
            <a:off x="6244709" y="2902506"/>
            <a:ext cx="7074575" cy="712708"/>
          </a:xfrm>
          <a:prstGeom prst="rect">
            <a:avLst/>
          </a:prstGeom>
          <a:noFill/>
          <a:ln/>
        </p:spPr>
        <p:txBody>
          <a:bodyPr wrap="none" lIns="0" tIns="0" rIns="0" bIns="0" rtlCol="0" anchor="t"/>
          <a:lstStyle/>
          <a:p>
            <a:pPr marL="0" indent="0" algn="l">
              <a:lnSpc>
                <a:spcPts val="5600"/>
              </a:lnSpc>
              <a:buNone/>
            </a:pPr>
            <a:r>
              <a:rPr lang="en-US" sz="4450" b="1" dirty="0">
                <a:solidFill>
                  <a:srgbClr val="7068F4"/>
                </a:solidFill>
                <a:latin typeface="Barlow Bold" pitchFamily="34" charset="0"/>
                <a:ea typeface="Barlow Bold" pitchFamily="34" charset="-122"/>
                <a:cs typeface="Barlow Bold" pitchFamily="34" charset="-120"/>
              </a:rPr>
              <a:t>All Your Finances, One Place</a:t>
            </a:r>
            <a:endParaRPr lang="en-US" sz="4450" dirty="0"/>
          </a:p>
        </p:txBody>
      </p:sp>
      <p:sp>
        <p:nvSpPr>
          <p:cNvPr id="4" name="Text 1"/>
          <p:cNvSpPr/>
          <p:nvPr/>
        </p:nvSpPr>
        <p:spPr>
          <a:xfrm>
            <a:off x="6244709" y="3940135"/>
            <a:ext cx="7627382" cy="1386840"/>
          </a:xfrm>
          <a:prstGeom prst="rect">
            <a:avLst/>
          </a:prstGeom>
          <a:noFill/>
          <a:ln/>
        </p:spPr>
        <p:txBody>
          <a:bodyPr wrap="square" lIns="0" tIns="0" rIns="0" bIns="0" rtlCol="0" anchor="t"/>
          <a:lstStyle/>
          <a:p>
            <a:pPr marL="0" indent="0" algn="l">
              <a:lnSpc>
                <a:spcPts val="2700"/>
              </a:lnSpc>
              <a:buNone/>
            </a:pPr>
            <a:r>
              <a:rPr lang="en-US" sz="1700" dirty="0">
                <a:solidFill>
                  <a:srgbClr val="272525"/>
                </a:solidFill>
                <a:latin typeface="Montserrat" pitchFamily="34" charset="0"/>
                <a:ea typeface="Montserrat" pitchFamily="34" charset="-122"/>
                <a:cs typeface="Montserrat" pitchFamily="34" charset="-120"/>
              </a:rPr>
              <a:t>Budget Guru allows you to create personal profiles and organize them into groups, such as family or roommates. Seamlessly switch between individual and group financial views for a complete and comprehensive financial picture.</a:t>
            </a:r>
            <a:endParaRPr lang="en-US" sz="1700" dirty="0"/>
          </a:p>
        </p:txBody>
      </p:sp>
      <p:pic>
        <p:nvPicPr>
          <p:cNvPr id="8" name="Picture 7">
            <a:extLst>
              <a:ext uri="{FF2B5EF4-FFF2-40B4-BE49-F238E27FC236}">
                <a16:creationId xmlns:a16="http://schemas.microsoft.com/office/drawing/2014/main" id="{085D8637-3185-EC69-5C0D-A1AD4B865F0D}"/>
              </a:ext>
            </a:extLst>
          </p:cNvPr>
          <p:cNvPicPr>
            <a:picLocks noChangeAspect="1"/>
          </p:cNvPicPr>
          <p:nvPr/>
        </p:nvPicPr>
        <p:blipFill>
          <a:blip r:embed="rId3"/>
          <a:srcRect l="1344" t="2066" r="1344" b="1826"/>
          <a:stretch>
            <a:fillRect/>
          </a:stretch>
        </p:blipFill>
        <p:spPr>
          <a:xfrm>
            <a:off x="200967" y="2361364"/>
            <a:ext cx="5627077" cy="4019340"/>
          </a:xfrm>
          <a:prstGeom prst="rect">
            <a:avLst/>
          </a:prstGeom>
        </p:spPr>
      </p:pic>
      <p:pic>
        <p:nvPicPr>
          <p:cNvPr id="9" name="Picture 8">
            <a:extLst>
              <a:ext uri="{FF2B5EF4-FFF2-40B4-BE49-F238E27FC236}">
                <a16:creationId xmlns:a16="http://schemas.microsoft.com/office/drawing/2014/main" id="{5017A539-AAE4-0218-B02D-A7CCDBF8C72B}"/>
              </a:ext>
            </a:extLst>
          </p:cNvPr>
          <p:cNvPicPr>
            <a:picLocks noChangeAspect="1"/>
          </p:cNvPicPr>
          <p:nvPr/>
        </p:nvPicPr>
        <p:blipFill>
          <a:blip r:embed="rId4"/>
          <a:stretch>
            <a:fillRect/>
          </a:stretch>
        </p:blipFill>
        <p:spPr>
          <a:xfrm>
            <a:off x="12620344" y="7606147"/>
            <a:ext cx="2010056" cy="53347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44709" y="2372797"/>
            <a:ext cx="7627382" cy="1425416"/>
          </a:xfrm>
          <a:prstGeom prst="rect">
            <a:avLst/>
          </a:prstGeom>
          <a:noFill/>
          <a:ln/>
        </p:spPr>
        <p:txBody>
          <a:bodyPr wrap="square" lIns="0" tIns="0" rIns="0" bIns="0" rtlCol="0" anchor="t"/>
          <a:lstStyle/>
          <a:p>
            <a:pPr marL="0" indent="0" algn="l">
              <a:lnSpc>
                <a:spcPts val="5600"/>
              </a:lnSpc>
              <a:buNone/>
            </a:pPr>
            <a:r>
              <a:rPr lang="en-US" sz="4450" b="1" dirty="0">
                <a:solidFill>
                  <a:srgbClr val="7068F4"/>
                </a:solidFill>
                <a:latin typeface="Barlow Bold" pitchFamily="34" charset="0"/>
                <a:ea typeface="Barlow Bold" pitchFamily="34" charset="-122"/>
                <a:cs typeface="Barlow Bold" pitchFamily="34" charset="-120"/>
              </a:rPr>
              <a:t>Effortless Shared Expenses</a:t>
            </a:r>
            <a:endParaRPr lang="en-US" sz="4450" dirty="0"/>
          </a:p>
        </p:txBody>
      </p:sp>
      <p:sp>
        <p:nvSpPr>
          <p:cNvPr id="4" name="Text 1"/>
          <p:cNvSpPr/>
          <p:nvPr/>
        </p:nvSpPr>
        <p:spPr>
          <a:xfrm>
            <a:off x="6244709" y="4123134"/>
            <a:ext cx="7627382" cy="1733550"/>
          </a:xfrm>
          <a:prstGeom prst="rect">
            <a:avLst/>
          </a:prstGeom>
          <a:noFill/>
          <a:ln/>
        </p:spPr>
        <p:txBody>
          <a:bodyPr wrap="square" lIns="0" tIns="0" rIns="0" bIns="0" rtlCol="0" anchor="t"/>
          <a:lstStyle/>
          <a:p>
            <a:pPr marL="0" indent="0" algn="l">
              <a:lnSpc>
                <a:spcPts val="2700"/>
              </a:lnSpc>
              <a:buNone/>
            </a:pPr>
            <a:r>
              <a:rPr lang="en-US" sz="1700" dirty="0">
                <a:solidFill>
                  <a:srgbClr val="272525"/>
                </a:solidFill>
                <a:latin typeface="Montserrat" pitchFamily="34" charset="0"/>
                <a:ea typeface="Montserrat" pitchFamily="34" charset="-122"/>
                <a:cs typeface="Montserrat" pitchFamily="34" charset="-120"/>
              </a:rPr>
              <a:t>Our advanced expense splitting automatically calculates who owes whom based on shared expenses. The "Settle Up" feature creates corresponding transactions to clear debts accurately, and you can even distribute a single income source evenly among group members.</a:t>
            </a:r>
            <a:endParaRPr lang="en-US" sz="1700" dirty="0"/>
          </a:p>
        </p:txBody>
      </p:sp>
      <p:pic>
        <p:nvPicPr>
          <p:cNvPr id="6" name="Picture 5">
            <a:extLst>
              <a:ext uri="{FF2B5EF4-FFF2-40B4-BE49-F238E27FC236}">
                <a16:creationId xmlns:a16="http://schemas.microsoft.com/office/drawing/2014/main" id="{30DD1AE0-9828-7036-392F-D434C1AABFA2}"/>
              </a:ext>
            </a:extLst>
          </p:cNvPr>
          <p:cNvPicPr>
            <a:picLocks noChangeAspect="1"/>
          </p:cNvPicPr>
          <p:nvPr/>
        </p:nvPicPr>
        <p:blipFill>
          <a:blip r:embed="rId4"/>
          <a:stretch>
            <a:fillRect/>
          </a:stretch>
        </p:blipFill>
        <p:spPr>
          <a:xfrm>
            <a:off x="0" y="0"/>
            <a:ext cx="5749698" cy="8229600"/>
          </a:xfrm>
          <a:prstGeom prst="rect">
            <a:avLst/>
          </a:prstGeom>
        </p:spPr>
      </p:pic>
      <p:pic>
        <p:nvPicPr>
          <p:cNvPr id="7" name="Picture 6">
            <a:extLst>
              <a:ext uri="{FF2B5EF4-FFF2-40B4-BE49-F238E27FC236}">
                <a16:creationId xmlns:a16="http://schemas.microsoft.com/office/drawing/2014/main" id="{22166E04-3BA8-4EB6-59D1-6C942D1052F9}"/>
              </a:ext>
            </a:extLst>
          </p:cNvPr>
          <p:cNvPicPr>
            <a:picLocks noChangeAspect="1"/>
          </p:cNvPicPr>
          <p:nvPr/>
        </p:nvPicPr>
        <p:blipFill>
          <a:blip r:embed="rId5"/>
          <a:stretch>
            <a:fillRect/>
          </a:stretch>
        </p:blipFill>
        <p:spPr>
          <a:xfrm>
            <a:off x="12620344" y="7606147"/>
            <a:ext cx="2010056" cy="53347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597932" y="604599"/>
            <a:ext cx="6970752" cy="561975"/>
          </a:xfrm>
          <a:prstGeom prst="rect">
            <a:avLst/>
          </a:prstGeom>
          <a:noFill/>
          <a:ln/>
        </p:spPr>
        <p:txBody>
          <a:bodyPr wrap="none" lIns="0" tIns="0" rIns="0" bIns="0" rtlCol="0" anchor="t"/>
          <a:lstStyle/>
          <a:p>
            <a:pPr marL="0" indent="0" algn="l">
              <a:lnSpc>
                <a:spcPts val="4400"/>
              </a:lnSpc>
              <a:buNone/>
            </a:pPr>
            <a:r>
              <a:rPr lang="en-US" sz="3500" b="1" dirty="0">
                <a:solidFill>
                  <a:srgbClr val="7068F4"/>
                </a:solidFill>
                <a:latin typeface="Barlow Bold" pitchFamily="34" charset="0"/>
                <a:ea typeface="Barlow Bold" pitchFamily="34" charset="-122"/>
                <a:cs typeface="Barlow Bold" pitchFamily="34" charset="-120"/>
              </a:rPr>
              <a:t>Stay on Budget with Visual Insights</a:t>
            </a:r>
            <a:endParaRPr lang="en-US" sz="3500" dirty="0"/>
          </a:p>
        </p:txBody>
      </p:sp>
      <p:sp>
        <p:nvSpPr>
          <p:cNvPr id="3" name="Text 1"/>
          <p:cNvSpPr/>
          <p:nvPr/>
        </p:nvSpPr>
        <p:spPr>
          <a:xfrm>
            <a:off x="597932" y="1508165"/>
            <a:ext cx="13434536" cy="546735"/>
          </a:xfrm>
          <a:prstGeom prst="rect">
            <a:avLst/>
          </a:prstGeom>
          <a:noFill/>
          <a:ln/>
        </p:spPr>
        <p:txBody>
          <a:bodyPr wrap="square" lIns="0" tIns="0" rIns="0" bIns="0" rtlCol="0" anchor="t"/>
          <a:lstStyle/>
          <a:p>
            <a:pPr marL="0" indent="0" algn="l">
              <a:lnSpc>
                <a:spcPts val="2150"/>
              </a:lnSpc>
              <a:buNone/>
            </a:pPr>
            <a:r>
              <a:rPr lang="en-US" sz="1300" dirty="0">
                <a:solidFill>
                  <a:srgbClr val="272525"/>
                </a:solidFill>
                <a:latin typeface="Montserrat" pitchFamily="34" charset="0"/>
                <a:ea typeface="Montserrat" pitchFamily="34" charset="-122"/>
                <a:cs typeface="Montserrat" pitchFamily="34" charset="-120"/>
              </a:rPr>
              <a:t>Set monthly budgets for various categories and track spending with real-time progress bars showing "spent vs. remaining." Interactive charts reveal spending patterns by category and highlight monthly trends, helping you stay on track.</a:t>
            </a:r>
            <a:endParaRPr lang="en-US" sz="1300" dirty="0"/>
          </a:p>
        </p:txBody>
      </p:sp>
      <p:sp>
        <p:nvSpPr>
          <p:cNvPr id="4" name="Text 2"/>
          <p:cNvSpPr/>
          <p:nvPr/>
        </p:nvSpPr>
        <p:spPr>
          <a:xfrm>
            <a:off x="597932" y="2400776"/>
            <a:ext cx="6508909" cy="273368"/>
          </a:xfrm>
          <a:prstGeom prst="rect">
            <a:avLst/>
          </a:prstGeom>
          <a:noFill/>
          <a:ln/>
        </p:spPr>
        <p:txBody>
          <a:bodyPr wrap="none" lIns="0" tIns="0" rIns="0" bIns="0" rtlCol="0" anchor="t"/>
          <a:lstStyle/>
          <a:p>
            <a:pPr marL="0" indent="0" algn="l">
              <a:lnSpc>
                <a:spcPts val="2150"/>
              </a:lnSpc>
              <a:buNone/>
            </a:pPr>
            <a:r>
              <a:rPr lang="en-US" sz="1300" b="1" dirty="0">
                <a:solidFill>
                  <a:srgbClr val="272525"/>
                </a:solidFill>
                <a:latin typeface="Montserrat" pitchFamily="34" charset="0"/>
                <a:ea typeface="Montserrat" pitchFamily="34" charset="-122"/>
                <a:cs typeface="Montserrat" pitchFamily="34" charset="-120"/>
              </a:rPr>
              <a:t>Budget Progress:</a:t>
            </a:r>
            <a:r>
              <a:rPr lang="en-US" sz="1300" dirty="0">
                <a:solidFill>
                  <a:srgbClr val="272525"/>
                </a:solidFill>
                <a:latin typeface="Montserrat" pitchFamily="34" charset="0"/>
                <a:ea typeface="Montserrat" pitchFamily="34" charset="-122"/>
                <a:cs typeface="Montserrat" pitchFamily="34" charset="-120"/>
              </a:rPr>
              <a:t> See at a glance how close you are to your spending limits.</a:t>
            </a:r>
            <a:endParaRPr lang="en-US" sz="1300" dirty="0"/>
          </a:p>
        </p:txBody>
      </p:sp>
      <p:sp>
        <p:nvSpPr>
          <p:cNvPr id="20" name="Text 15"/>
          <p:cNvSpPr/>
          <p:nvPr/>
        </p:nvSpPr>
        <p:spPr>
          <a:xfrm>
            <a:off x="7531179" y="2400776"/>
            <a:ext cx="6508909" cy="546735"/>
          </a:xfrm>
          <a:prstGeom prst="rect">
            <a:avLst/>
          </a:prstGeom>
          <a:noFill/>
          <a:ln/>
        </p:spPr>
        <p:txBody>
          <a:bodyPr wrap="square" lIns="0" tIns="0" rIns="0" bIns="0" rtlCol="0" anchor="t"/>
          <a:lstStyle/>
          <a:p>
            <a:pPr marL="0" indent="0" algn="l">
              <a:lnSpc>
                <a:spcPts val="2150"/>
              </a:lnSpc>
              <a:buNone/>
            </a:pPr>
            <a:r>
              <a:rPr lang="en-US" sz="1300" b="1" dirty="0">
                <a:solidFill>
                  <a:srgbClr val="272525"/>
                </a:solidFill>
                <a:latin typeface="Montserrat" pitchFamily="34" charset="0"/>
                <a:ea typeface="Montserrat" pitchFamily="34" charset="-122"/>
                <a:cs typeface="Montserrat" pitchFamily="34" charset="-120"/>
              </a:rPr>
              <a:t>Category Spending:</a:t>
            </a:r>
            <a:r>
              <a:rPr lang="en-US" sz="1300" dirty="0">
                <a:solidFill>
                  <a:srgbClr val="272525"/>
                </a:solidFill>
                <a:latin typeface="Montserrat" pitchFamily="34" charset="0"/>
                <a:ea typeface="Montserrat" pitchFamily="34" charset="-122"/>
                <a:cs typeface="Montserrat" pitchFamily="34" charset="-120"/>
              </a:rPr>
              <a:t> Understand where your money is going with visual breakdowns.</a:t>
            </a:r>
            <a:endParaRPr lang="en-US" sz="1300" dirty="0"/>
          </a:p>
        </p:txBody>
      </p:sp>
      <p:pic>
        <p:nvPicPr>
          <p:cNvPr id="32" name="Picture 31">
            <a:extLst>
              <a:ext uri="{FF2B5EF4-FFF2-40B4-BE49-F238E27FC236}">
                <a16:creationId xmlns:a16="http://schemas.microsoft.com/office/drawing/2014/main" id="{38F59EAD-0216-DCD0-3CD5-C36E6FEF6BCE}"/>
              </a:ext>
            </a:extLst>
          </p:cNvPr>
          <p:cNvPicPr>
            <a:picLocks noChangeAspect="1"/>
          </p:cNvPicPr>
          <p:nvPr/>
        </p:nvPicPr>
        <p:blipFill>
          <a:blip r:embed="rId3"/>
          <a:stretch>
            <a:fillRect/>
          </a:stretch>
        </p:blipFill>
        <p:spPr>
          <a:xfrm>
            <a:off x="12620344" y="7606147"/>
            <a:ext cx="2010056" cy="533474"/>
          </a:xfrm>
          <a:prstGeom prst="rect">
            <a:avLst/>
          </a:prstGeom>
        </p:spPr>
      </p:pic>
      <p:pic>
        <p:nvPicPr>
          <p:cNvPr id="38" name="Picture 37">
            <a:extLst>
              <a:ext uri="{FF2B5EF4-FFF2-40B4-BE49-F238E27FC236}">
                <a16:creationId xmlns:a16="http://schemas.microsoft.com/office/drawing/2014/main" id="{D9AB87EB-509C-C8C0-7E0E-7E50F35504EF}"/>
              </a:ext>
            </a:extLst>
          </p:cNvPr>
          <p:cNvPicPr>
            <a:picLocks noChangeAspect="1"/>
          </p:cNvPicPr>
          <p:nvPr/>
        </p:nvPicPr>
        <p:blipFill>
          <a:blip r:embed="rId4"/>
          <a:stretch>
            <a:fillRect/>
          </a:stretch>
        </p:blipFill>
        <p:spPr>
          <a:xfrm>
            <a:off x="7639896" y="3272172"/>
            <a:ext cx="6291473" cy="4059966"/>
          </a:xfrm>
          <a:prstGeom prst="rect">
            <a:avLst/>
          </a:prstGeom>
        </p:spPr>
      </p:pic>
      <p:pic>
        <p:nvPicPr>
          <p:cNvPr id="40" name="Picture 39">
            <a:extLst>
              <a:ext uri="{FF2B5EF4-FFF2-40B4-BE49-F238E27FC236}">
                <a16:creationId xmlns:a16="http://schemas.microsoft.com/office/drawing/2014/main" id="{6AC8C3DE-E859-D1DC-5AF2-05EE3FDC8A87}"/>
              </a:ext>
            </a:extLst>
          </p:cNvPr>
          <p:cNvPicPr>
            <a:picLocks noChangeAspect="1"/>
          </p:cNvPicPr>
          <p:nvPr/>
        </p:nvPicPr>
        <p:blipFill>
          <a:blip r:embed="rId5"/>
          <a:stretch>
            <a:fillRect/>
          </a:stretch>
        </p:blipFill>
        <p:spPr>
          <a:xfrm>
            <a:off x="884934" y="3016711"/>
            <a:ext cx="5934903" cy="431542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3" name="Text 0"/>
          <p:cNvSpPr/>
          <p:nvPr/>
        </p:nvSpPr>
        <p:spPr>
          <a:xfrm>
            <a:off x="758309" y="2546152"/>
            <a:ext cx="7627382" cy="1425416"/>
          </a:xfrm>
          <a:prstGeom prst="rect">
            <a:avLst/>
          </a:prstGeom>
          <a:noFill/>
          <a:ln/>
        </p:spPr>
        <p:txBody>
          <a:bodyPr wrap="square" lIns="0" tIns="0" rIns="0" bIns="0" rtlCol="0" anchor="t"/>
          <a:lstStyle/>
          <a:p>
            <a:pPr marL="0" indent="0" algn="l">
              <a:lnSpc>
                <a:spcPts val="5600"/>
              </a:lnSpc>
              <a:buNone/>
            </a:pPr>
            <a:r>
              <a:rPr lang="en-US" sz="4450" b="1" dirty="0">
                <a:solidFill>
                  <a:srgbClr val="7068F4"/>
                </a:solidFill>
                <a:latin typeface="Barlow Bold" pitchFamily="34" charset="0"/>
                <a:ea typeface="Barlow Bold" pitchFamily="34" charset="-122"/>
                <a:cs typeface="Barlow Bold" pitchFamily="34" charset="-120"/>
              </a:rPr>
              <a:t>Your Finances, Your Data, Your Way</a:t>
            </a:r>
            <a:endParaRPr lang="en-US" sz="4450" dirty="0"/>
          </a:p>
        </p:txBody>
      </p:sp>
      <p:sp>
        <p:nvSpPr>
          <p:cNvPr id="4" name="Text 1"/>
          <p:cNvSpPr/>
          <p:nvPr/>
        </p:nvSpPr>
        <p:spPr>
          <a:xfrm>
            <a:off x="758309" y="4296489"/>
            <a:ext cx="7627382" cy="1386840"/>
          </a:xfrm>
          <a:prstGeom prst="rect">
            <a:avLst/>
          </a:prstGeom>
          <a:noFill/>
          <a:ln/>
        </p:spPr>
        <p:txBody>
          <a:bodyPr wrap="square" lIns="0" tIns="0" rIns="0" bIns="0" rtlCol="0" anchor="t"/>
          <a:lstStyle/>
          <a:p>
            <a:pPr marL="0" indent="0" algn="l">
              <a:lnSpc>
                <a:spcPts val="2700"/>
              </a:lnSpc>
              <a:buNone/>
            </a:pPr>
            <a:r>
              <a:rPr lang="en-US" sz="1700" dirty="0">
                <a:solidFill>
                  <a:srgbClr val="272525"/>
                </a:solidFill>
                <a:latin typeface="Montserrat" pitchFamily="34" charset="0"/>
                <a:ea typeface="Montserrat" pitchFamily="34" charset="-122"/>
                <a:cs typeface="Montserrat" pitchFamily="34" charset="-120"/>
              </a:rPr>
              <a:t>Generate detailed monthly reports for any profile or group using a dedicated month-and-year picker. Reports include comprehensive income vs. expense summaries and budget vs. actual performance, exportable to both PDF and CSV formats for effortless record-keeping.</a:t>
            </a:r>
            <a:endParaRPr lang="en-US" sz="1700" dirty="0"/>
          </a:p>
        </p:txBody>
      </p:sp>
      <p:pic>
        <p:nvPicPr>
          <p:cNvPr id="5" name="Picture 4">
            <a:extLst>
              <a:ext uri="{FF2B5EF4-FFF2-40B4-BE49-F238E27FC236}">
                <a16:creationId xmlns:a16="http://schemas.microsoft.com/office/drawing/2014/main" id="{C60ED648-2178-E2A3-E0C6-C5D0D7744E26}"/>
              </a:ext>
            </a:extLst>
          </p:cNvPr>
          <p:cNvPicPr>
            <a:picLocks noChangeAspect="1"/>
          </p:cNvPicPr>
          <p:nvPr/>
        </p:nvPicPr>
        <p:blipFill>
          <a:blip r:embed="rId3"/>
          <a:stretch>
            <a:fillRect/>
          </a:stretch>
        </p:blipFill>
        <p:spPr>
          <a:xfrm>
            <a:off x="12620344" y="7606147"/>
            <a:ext cx="2010056" cy="533474"/>
          </a:xfrm>
          <a:prstGeom prst="rect">
            <a:avLst/>
          </a:prstGeom>
        </p:spPr>
      </p:pic>
      <p:pic>
        <p:nvPicPr>
          <p:cNvPr id="7" name="Picture 6">
            <a:extLst>
              <a:ext uri="{FF2B5EF4-FFF2-40B4-BE49-F238E27FC236}">
                <a16:creationId xmlns:a16="http://schemas.microsoft.com/office/drawing/2014/main" id="{9E4264CF-D41A-3249-88D7-7B93B405DAAE}"/>
              </a:ext>
            </a:extLst>
          </p:cNvPr>
          <p:cNvPicPr>
            <a:picLocks noChangeAspect="1"/>
          </p:cNvPicPr>
          <p:nvPr/>
        </p:nvPicPr>
        <p:blipFill>
          <a:blip r:embed="rId4"/>
          <a:stretch>
            <a:fillRect/>
          </a:stretch>
        </p:blipFill>
        <p:spPr>
          <a:xfrm>
            <a:off x="8531010" y="-4206"/>
            <a:ext cx="6099390" cy="82296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3" name="Text 0"/>
          <p:cNvSpPr/>
          <p:nvPr/>
        </p:nvSpPr>
        <p:spPr>
          <a:xfrm>
            <a:off x="6244709" y="2902506"/>
            <a:ext cx="5701546" cy="712708"/>
          </a:xfrm>
          <a:prstGeom prst="rect">
            <a:avLst/>
          </a:prstGeom>
          <a:noFill/>
          <a:ln/>
        </p:spPr>
        <p:txBody>
          <a:bodyPr wrap="none" lIns="0" tIns="0" rIns="0" bIns="0" rtlCol="0" anchor="t"/>
          <a:lstStyle/>
          <a:p>
            <a:pPr marL="0" indent="0" algn="l">
              <a:lnSpc>
                <a:spcPts val="5600"/>
              </a:lnSpc>
              <a:buNone/>
            </a:pPr>
            <a:r>
              <a:rPr lang="en-US" sz="4450" b="1" dirty="0">
                <a:solidFill>
                  <a:srgbClr val="7068F4"/>
                </a:solidFill>
                <a:latin typeface="Barlow Bold" pitchFamily="34" charset="0"/>
                <a:ea typeface="Barlow Bold" pitchFamily="34" charset="-122"/>
                <a:cs typeface="Barlow Bold" pitchFamily="34" charset="-120"/>
              </a:rPr>
              <a:t>Designed for You</a:t>
            </a:r>
            <a:endParaRPr lang="en-US" sz="4450" dirty="0"/>
          </a:p>
        </p:txBody>
      </p:sp>
      <p:sp>
        <p:nvSpPr>
          <p:cNvPr id="4" name="Text 1"/>
          <p:cNvSpPr/>
          <p:nvPr/>
        </p:nvSpPr>
        <p:spPr>
          <a:xfrm>
            <a:off x="6244709" y="3940135"/>
            <a:ext cx="7627382" cy="1386840"/>
          </a:xfrm>
          <a:prstGeom prst="rect">
            <a:avLst/>
          </a:prstGeom>
          <a:noFill/>
          <a:ln/>
        </p:spPr>
        <p:txBody>
          <a:bodyPr wrap="square" lIns="0" tIns="0" rIns="0" bIns="0" rtlCol="0" anchor="t"/>
          <a:lstStyle/>
          <a:p>
            <a:pPr marL="0" indent="0" algn="l">
              <a:lnSpc>
                <a:spcPts val="2700"/>
              </a:lnSpc>
              <a:buNone/>
            </a:pPr>
            <a:r>
              <a:rPr lang="en-US" sz="1700" dirty="0">
                <a:solidFill>
                  <a:srgbClr val="272525"/>
                </a:solidFill>
                <a:latin typeface="Montserrat" pitchFamily="34" charset="0"/>
                <a:ea typeface="Montserrat" pitchFamily="34" charset="-122"/>
                <a:cs typeface="Montserrat" pitchFamily="34" charset="-120"/>
              </a:rPr>
              <a:t>Budget Guru offers a seamless and optimized experience across all your devices. Switch between Dark and Light modes for comfortable viewing, ensuring your financial insights are always accessible and visually appealing, whether on desktop, tablet, or mobile.</a:t>
            </a:r>
            <a:endParaRPr lang="en-US" sz="1700" dirty="0"/>
          </a:p>
        </p:txBody>
      </p:sp>
      <p:pic>
        <p:nvPicPr>
          <p:cNvPr id="5" name="Picture 4">
            <a:extLst>
              <a:ext uri="{FF2B5EF4-FFF2-40B4-BE49-F238E27FC236}">
                <a16:creationId xmlns:a16="http://schemas.microsoft.com/office/drawing/2014/main" id="{0D3D86C9-D19D-CB18-B7CF-8DB8530CDD4F}"/>
              </a:ext>
            </a:extLst>
          </p:cNvPr>
          <p:cNvPicPr>
            <a:picLocks noChangeAspect="1"/>
          </p:cNvPicPr>
          <p:nvPr/>
        </p:nvPicPr>
        <p:blipFill>
          <a:blip r:embed="rId3"/>
          <a:stretch>
            <a:fillRect/>
          </a:stretch>
        </p:blipFill>
        <p:spPr>
          <a:xfrm>
            <a:off x="12620344" y="7606147"/>
            <a:ext cx="2010056" cy="533474"/>
          </a:xfrm>
          <a:prstGeom prst="rect">
            <a:avLst/>
          </a:prstGeom>
        </p:spPr>
      </p:pic>
      <p:pic>
        <p:nvPicPr>
          <p:cNvPr id="7" name="Picture 6">
            <a:extLst>
              <a:ext uri="{FF2B5EF4-FFF2-40B4-BE49-F238E27FC236}">
                <a16:creationId xmlns:a16="http://schemas.microsoft.com/office/drawing/2014/main" id="{A6441BC2-2135-8B6C-3AD7-8D9973FC3EE7}"/>
              </a:ext>
            </a:extLst>
          </p:cNvPr>
          <p:cNvPicPr>
            <a:picLocks noChangeAspect="1"/>
          </p:cNvPicPr>
          <p:nvPr/>
        </p:nvPicPr>
        <p:blipFill>
          <a:blip r:embed="rId4"/>
          <a:stretch>
            <a:fillRect/>
          </a:stretch>
        </p:blipFill>
        <p:spPr>
          <a:xfrm>
            <a:off x="0" y="0"/>
            <a:ext cx="5663477" cy="82296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568404" y="447318"/>
            <a:ext cx="6337578" cy="534233"/>
          </a:xfrm>
          <a:prstGeom prst="rect">
            <a:avLst/>
          </a:prstGeom>
          <a:noFill/>
          <a:ln/>
        </p:spPr>
        <p:txBody>
          <a:bodyPr wrap="none" lIns="0" tIns="0" rIns="0" bIns="0" rtlCol="0" anchor="t"/>
          <a:lstStyle/>
          <a:p>
            <a:pPr marL="0" indent="0" algn="l">
              <a:lnSpc>
                <a:spcPts val="4200"/>
              </a:lnSpc>
              <a:buNone/>
            </a:pPr>
            <a:r>
              <a:rPr lang="en-US" sz="3350" b="1" dirty="0">
                <a:solidFill>
                  <a:srgbClr val="7068F4"/>
                </a:solidFill>
                <a:latin typeface="Barlow Bold" pitchFamily="34" charset="0"/>
                <a:ea typeface="Barlow Bold" pitchFamily="34" charset="-122"/>
                <a:cs typeface="Barlow Bold" pitchFamily="34" charset="-120"/>
              </a:rPr>
              <a:t>Built with a Modern, Robust Stack</a:t>
            </a:r>
            <a:endParaRPr lang="en-US" sz="3350" dirty="0"/>
          </a:p>
        </p:txBody>
      </p:sp>
      <p:pic>
        <p:nvPicPr>
          <p:cNvPr id="3" name="Image 0" descr="preencoded.png"/>
          <p:cNvPicPr>
            <a:picLocks noChangeAspect="1"/>
          </p:cNvPicPr>
          <p:nvPr/>
        </p:nvPicPr>
        <p:blipFill>
          <a:blip r:embed="rId3"/>
          <a:stretch>
            <a:fillRect/>
          </a:stretch>
        </p:blipFill>
        <p:spPr>
          <a:xfrm>
            <a:off x="568404" y="1306354"/>
            <a:ext cx="487204" cy="487204"/>
          </a:xfrm>
          <a:prstGeom prst="rect">
            <a:avLst/>
          </a:prstGeom>
        </p:spPr>
      </p:pic>
      <p:sp>
        <p:nvSpPr>
          <p:cNvPr id="4" name="Text 1"/>
          <p:cNvSpPr/>
          <p:nvPr/>
        </p:nvSpPr>
        <p:spPr>
          <a:xfrm>
            <a:off x="568404" y="1996559"/>
            <a:ext cx="2137172" cy="267057"/>
          </a:xfrm>
          <a:prstGeom prst="rect">
            <a:avLst/>
          </a:prstGeom>
          <a:noFill/>
          <a:ln/>
        </p:spPr>
        <p:txBody>
          <a:bodyPr wrap="none" lIns="0" tIns="0" rIns="0" bIns="0" rtlCol="0" anchor="t"/>
          <a:lstStyle/>
          <a:p>
            <a:pPr marL="0" indent="0" algn="l">
              <a:lnSpc>
                <a:spcPts val="2100"/>
              </a:lnSpc>
              <a:buNone/>
            </a:pPr>
            <a:r>
              <a:rPr lang="en-US" sz="1650" b="1" dirty="0">
                <a:solidFill>
                  <a:srgbClr val="272525"/>
                </a:solidFill>
                <a:latin typeface="Barlow Bold" pitchFamily="34" charset="0"/>
                <a:ea typeface="Barlow Bold" pitchFamily="34" charset="-122"/>
                <a:cs typeface="Barlow Bold" pitchFamily="34" charset="-120"/>
              </a:rPr>
              <a:t>Next.js 14</a:t>
            </a:r>
            <a:endParaRPr lang="en-US" sz="1650" dirty="0"/>
          </a:p>
        </p:txBody>
      </p:sp>
      <p:sp>
        <p:nvSpPr>
          <p:cNvPr id="5" name="Text 2"/>
          <p:cNvSpPr/>
          <p:nvPr/>
        </p:nvSpPr>
        <p:spPr>
          <a:xfrm>
            <a:off x="568404" y="2361009"/>
            <a:ext cx="6645235" cy="259794"/>
          </a:xfrm>
          <a:prstGeom prst="rect">
            <a:avLst/>
          </a:prstGeom>
          <a:noFill/>
          <a:ln/>
        </p:spPr>
        <p:txBody>
          <a:bodyPr wrap="none" lIns="0" tIns="0" rIns="0" bIns="0" rtlCol="0" anchor="t"/>
          <a:lstStyle/>
          <a:p>
            <a:pPr marL="0" indent="0" algn="l">
              <a:lnSpc>
                <a:spcPts val="2000"/>
              </a:lnSpc>
              <a:buNone/>
            </a:pPr>
            <a:r>
              <a:rPr lang="en-US" sz="1250" dirty="0">
                <a:solidFill>
                  <a:srgbClr val="272525"/>
                </a:solidFill>
                <a:latin typeface="Montserrat" pitchFamily="34" charset="0"/>
                <a:ea typeface="Montserrat" pitchFamily="34" charset="-122"/>
                <a:cs typeface="Montserrat" pitchFamily="34" charset="-120"/>
              </a:rPr>
              <a:t>App Router for high performance.</a:t>
            </a:r>
            <a:endParaRPr lang="en-US" sz="1250" dirty="0"/>
          </a:p>
        </p:txBody>
      </p:sp>
      <p:pic>
        <p:nvPicPr>
          <p:cNvPr id="6" name="Image 1" descr="preencoded.png"/>
          <p:cNvPicPr>
            <a:picLocks noChangeAspect="1"/>
          </p:cNvPicPr>
          <p:nvPr/>
        </p:nvPicPr>
        <p:blipFill>
          <a:blip r:embed="rId4"/>
          <a:stretch>
            <a:fillRect/>
          </a:stretch>
        </p:blipFill>
        <p:spPr>
          <a:xfrm>
            <a:off x="7416641" y="1306354"/>
            <a:ext cx="487204" cy="487204"/>
          </a:xfrm>
          <a:prstGeom prst="rect">
            <a:avLst/>
          </a:prstGeom>
        </p:spPr>
      </p:pic>
      <p:sp>
        <p:nvSpPr>
          <p:cNvPr id="7" name="Text 3"/>
          <p:cNvSpPr/>
          <p:nvPr/>
        </p:nvSpPr>
        <p:spPr>
          <a:xfrm>
            <a:off x="7416641" y="1996559"/>
            <a:ext cx="2137172" cy="267057"/>
          </a:xfrm>
          <a:prstGeom prst="rect">
            <a:avLst/>
          </a:prstGeom>
          <a:noFill/>
          <a:ln/>
        </p:spPr>
        <p:txBody>
          <a:bodyPr wrap="none" lIns="0" tIns="0" rIns="0" bIns="0" rtlCol="0" anchor="t"/>
          <a:lstStyle/>
          <a:p>
            <a:pPr marL="0" indent="0" algn="l">
              <a:lnSpc>
                <a:spcPts val="2100"/>
              </a:lnSpc>
              <a:buNone/>
            </a:pPr>
            <a:r>
              <a:rPr lang="en-US" sz="1650" b="1" dirty="0">
                <a:solidFill>
                  <a:srgbClr val="272525"/>
                </a:solidFill>
                <a:latin typeface="Barlow Bold" pitchFamily="34" charset="0"/>
                <a:ea typeface="Barlow Bold" pitchFamily="34" charset="-122"/>
                <a:cs typeface="Barlow Bold" pitchFamily="34" charset="-120"/>
              </a:rPr>
              <a:t>TypeScript</a:t>
            </a:r>
            <a:endParaRPr lang="en-US" sz="1650" dirty="0"/>
          </a:p>
        </p:txBody>
      </p:sp>
      <p:sp>
        <p:nvSpPr>
          <p:cNvPr id="8" name="Text 4"/>
          <p:cNvSpPr/>
          <p:nvPr/>
        </p:nvSpPr>
        <p:spPr>
          <a:xfrm>
            <a:off x="7416641" y="2361009"/>
            <a:ext cx="6645354" cy="259794"/>
          </a:xfrm>
          <a:prstGeom prst="rect">
            <a:avLst/>
          </a:prstGeom>
          <a:noFill/>
          <a:ln/>
        </p:spPr>
        <p:txBody>
          <a:bodyPr wrap="none" lIns="0" tIns="0" rIns="0" bIns="0" rtlCol="0" anchor="t"/>
          <a:lstStyle/>
          <a:p>
            <a:pPr marL="0" indent="0" algn="l">
              <a:lnSpc>
                <a:spcPts val="2000"/>
              </a:lnSpc>
              <a:buNone/>
            </a:pPr>
            <a:r>
              <a:rPr lang="en-US" sz="1250" dirty="0">
                <a:solidFill>
                  <a:srgbClr val="272525"/>
                </a:solidFill>
                <a:latin typeface="Montserrat" pitchFamily="34" charset="0"/>
                <a:ea typeface="Montserrat" pitchFamily="34" charset="-122"/>
                <a:cs typeface="Montserrat" pitchFamily="34" charset="-120"/>
              </a:rPr>
              <a:t>Enhanced code quality and maintainability.</a:t>
            </a:r>
            <a:endParaRPr lang="en-US" sz="1250" dirty="0"/>
          </a:p>
        </p:txBody>
      </p:sp>
      <p:pic>
        <p:nvPicPr>
          <p:cNvPr id="9" name="Image 2" descr="preencoded.png"/>
          <p:cNvPicPr>
            <a:picLocks noChangeAspect="1"/>
          </p:cNvPicPr>
          <p:nvPr/>
        </p:nvPicPr>
        <p:blipFill>
          <a:blip r:embed="rId5"/>
          <a:stretch>
            <a:fillRect/>
          </a:stretch>
        </p:blipFill>
        <p:spPr>
          <a:xfrm>
            <a:off x="568404" y="3026807"/>
            <a:ext cx="487204" cy="487204"/>
          </a:xfrm>
          <a:prstGeom prst="rect">
            <a:avLst/>
          </a:prstGeom>
        </p:spPr>
      </p:pic>
      <p:sp>
        <p:nvSpPr>
          <p:cNvPr id="10" name="Text 5"/>
          <p:cNvSpPr/>
          <p:nvPr/>
        </p:nvSpPr>
        <p:spPr>
          <a:xfrm>
            <a:off x="568404" y="3717012"/>
            <a:ext cx="2137172" cy="267057"/>
          </a:xfrm>
          <a:prstGeom prst="rect">
            <a:avLst/>
          </a:prstGeom>
          <a:noFill/>
          <a:ln/>
        </p:spPr>
        <p:txBody>
          <a:bodyPr wrap="none" lIns="0" tIns="0" rIns="0" bIns="0" rtlCol="0" anchor="t"/>
          <a:lstStyle/>
          <a:p>
            <a:pPr marL="0" indent="0" algn="l">
              <a:lnSpc>
                <a:spcPts val="2100"/>
              </a:lnSpc>
              <a:buNone/>
            </a:pPr>
            <a:r>
              <a:rPr lang="en-US" sz="1650" b="1" dirty="0">
                <a:solidFill>
                  <a:srgbClr val="272525"/>
                </a:solidFill>
                <a:latin typeface="Barlow Bold" pitchFamily="34" charset="0"/>
                <a:ea typeface="Barlow Bold" pitchFamily="34" charset="-122"/>
                <a:cs typeface="Barlow Bold" pitchFamily="34" charset="-120"/>
              </a:rPr>
              <a:t>MongoDB &amp; Mongoose</a:t>
            </a:r>
            <a:endParaRPr lang="en-US" sz="1650" dirty="0"/>
          </a:p>
        </p:txBody>
      </p:sp>
      <p:sp>
        <p:nvSpPr>
          <p:cNvPr id="11" name="Text 6"/>
          <p:cNvSpPr/>
          <p:nvPr/>
        </p:nvSpPr>
        <p:spPr>
          <a:xfrm>
            <a:off x="568404" y="4081463"/>
            <a:ext cx="6645235" cy="259794"/>
          </a:xfrm>
          <a:prstGeom prst="rect">
            <a:avLst/>
          </a:prstGeom>
          <a:noFill/>
          <a:ln/>
        </p:spPr>
        <p:txBody>
          <a:bodyPr wrap="none" lIns="0" tIns="0" rIns="0" bIns="0" rtlCol="0" anchor="t"/>
          <a:lstStyle/>
          <a:p>
            <a:pPr marL="0" indent="0" algn="l">
              <a:lnSpc>
                <a:spcPts val="2000"/>
              </a:lnSpc>
              <a:buNone/>
            </a:pPr>
            <a:r>
              <a:rPr lang="en-US" sz="1250" dirty="0">
                <a:solidFill>
                  <a:srgbClr val="272525"/>
                </a:solidFill>
                <a:latin typeface="Montserrat" pitchFamily="34" charset="0"/>
                <a:ea typeface="Montserrat" pitchFamily="34" charset="-122"/>
                <a:cs typeface="Montserrat" pitchFamily="34" charset="-120"/>
              </a:rPr>
              <a:t>Flexible, scalable NoSQL database.</a:t>
            </a:r>
            <a:endParaRPr lang="en-US" sz="1250" dirty="0"/>
          </a:p>
        </p:txBody>
      </p:sp>
      <p:pic>
        <p:nvPicPr>
          <p:cNvPr id="12" name="Image 3" descr="preencoded.png"/>
          <p:cNvPicPr>
            <a:picLocks noChangeAspect="1"/>
          </p:cNvPicPr>
          <p:nvPr/>
        </p:nvPicPr>
        <p:blipFill>
          <a:blip r:embed="rId6"/>
          <a:stretch>
            <a:fillRect/>
          </a:stretch>
        </p:blipFill>
        <p:spPr>
          <a:xfrm>
            <a:off x="7416641" y="3026807"/>
            <a:ext cx="487204" cy="487204"/>
          </a:xfrm>
          <a:prstGeom prst="rect">
            <a:avLst/>
          </a:prstGeom>
        </p:spPr>
      </p:pic>
      <p:sp>
        <p:nvSpPr>
          <p:cNvPr id="13" name="Text 7"/>
          <p:cNvSpPr/>
          <p:nvPr/>
        </p:nvSpPr>
        <p:spPr>
          <a:xfrm>
            <a:off x="7416641" y="3717012"/>
            <a:ext cx="2418040" cy="267057"/>
          </a:xfrm>
          <a:prstGeom prst="rect">
            <a:avLst/>
          </a:prstGeom>
          <a:noFill/>
          <a:ln/>
        </p:spPr>
        <p:txBody>
          <a:bodyPr wrap="none" lIns="0" tIns="0" rIns="0" bIns="0" rtlCol="0" anchor="t"/>
          <a:lstStyle/>
          <a:p>
            <a:pPr marL="0" indent="0" algn="l">
              <a:lnSpc>
                <a:spcPts val="2100"/>
              </a:lnSpc>
              <a:buNone/>
            </a:pPr>
            <a:r>
              <a:rPr lang="en-US" sz="1650" b="1" dirty="0">
                <a:solidFill>
                  <a:srgbClr val="272525"/>
                </a:solidFill>
                <a:latin typeface="Barlow Bold" pitchFamily="34" charset="0"/>
                <a:ea typeface="Barlow Bold" pitchFamily="34" charset="-122"/>
                <a:cs typeface="Barlow Bold" pitchFamily="34" charset="-120"/>
              </a:rPr>
              <a:t>Tailwind CSS &amp; shadcn/ui</a:t>
            </a:r>
            <a:endParaRPr lang="en-US" sz="1650" dirty="0"/>
          </a:p>
        </p:txBody>
      </p:sp>
      <p:sp>
        <p:nvSpPr>
          <p:cNvPr id="14" name="Text 8"/>
          <p:cNvSpPr/>
          <p:nvPr/>
        </p:nvSpPr>
        <p:spPr>
          <a:xfrm>
            <a:off x="7416641" y="4081463"/>
            <a:ext cx="6645354" cy="259794"/>
          </a:xfrm>
          <a:prstGeom prst="rect">
            <a:avLst/>
          </a:prstGeom>
          <a:noFill/>
          <a:ln/>
        </p:spPr>
        <p:txBody>
          <a:bodyPr wrap="none" lIns="0" tIns="0" rIns="0" bIns="0" rtlCol="0" anchor="t"/>
          <a:lstStyle/>
          <a:p>
            <a:pPr marL="0" indent="0" algn="l">
              <a:lnSpc>
                <a:spcPts val="2000"/>
              </a:lnSpc>
              <a:buNone/>
            </a:pPr>
            <a:r>
              <a:rPr lang="en-US" sz="1250" dirty="0">
                <a:solidFill>
                  <a:srgbClr val="272525"/>
                </a:solidFill>
                <a:latin typeface="Montserrat" pitchFamily="34" charset="0"/>
                <a:ea typeface="Montserrat" pitchFamily="34" charset="-122"/>
                <a:cs typeface="Montserrat" pitchFamily="34" charset="-120"/>
              </a:rPr>
              <a:t>Rapid, utility-first styling.</a:t>
            </a:r>
            <a:endParaRPr lang="en-US" sz="1250" dirty="0"/>
          </a:p>
        </p:txBody>
      </p:sp>
      <p:pic>
        <p:nvPicPr>
          <p:cNvPr id="15" name="Image 4" descr="preencoded.png"/>
          <p:cNvPicPr>
            <a:picLocks noChangeAspect="1"/>
          </p:cNvPicPr>
          <p:nvPr/>
        </p:nvPicPr>
        <p:blipFill>
          <a:blip r:embed="rId7"/>
          <a:stretch>
            <a:fillRect/>
          </a:stretch>
        </p:blipFill>
        <p:spPr>
          <a:xfrm>
            <a:off x="568404" y="4747260"/>
            <a:ext cx="487204" cy="487204"/>
          </a:xfrm>
          <a:prstGeom prst="rect">
            <a:avLst/>
          </a:prstGeom>
        </p:spPr>
      </p:pic>
      <p:sp>
        <p:nvSpPr>
          <p:cNvPr id="16" name="Text 9"/>
          <p:cNvSpPr/>
          <p:nvPr/>
        </p:nvSpPr>
        <p:spPr>
          <a:xfrm>
            <a:off x="568404" y="5437465"/>
            <a:ext cx="2137172" cy="267057"/>
          </a:xfrm>
          <a:prstGeom prst="rect">
            <a:avLst/>
          </a:prstGeom>
          <a:noFill/>
          <a:ln/>
        </p:spPr>
        <p:txBody>
          <a:bodyPr wrap="none" lIns="0" tIns="0" rIns="0" bIns="0" rtlCol="0" anchor="t"/>
          <a:lstStyle/>
          <a:p>
            <a:pPr marL="0" indent="0" algn="l">
              <a:lnSpc>
                <a:spcPts val="2100"/>
              </a:lnSpc>
              <a:buNone/>
            </a:pPr>
            <a:r>
              <a:rPr lang="en-US" sz="1650" b="1" dirty="0">
                <a:solidFill>
                  <a:srgbClr val="272525"/>
                </a:solidFill>
                <a:latin typeface="Barlow Bold" pitchFamily="34" charset="0"/>
                <a:ea typeface="Barlow Bold" pitchFamily="34" charset="-122"/>
                <a:cs typeface="Barlow Bold" pitchFamily="34" charset="-120"/>
              </a:rPr>
              <a:t>Zustand</a:t>
            </a:r>
            <a:endParaRPr lang="en-US" sz="1650" dirty="0"/>
          </a:p>
        </p:txBody>
      </p:sp>
      <p:sp>
        <p:nvSpPr>
          <p:cNvPr id="17" name="Text 10"/>
          <p:cNvSpPr/>
          <p:nvPr/>
        </p:nvSpPr>
        <p:spPr>
          <a:xfrm>
            <a:off x="568404" y="5801916"/>
            <a:ext cx="6645235" cy="259794"/>
          </a:xfrm>
          <a:prstGeom prst="rect">
            <a:avLst/>
          </a:prstGeom>
          <a:noFill/>
          <a:ln/>
        </p:spPr>
        <p:txBody>
          <a:bodyPr wrap="none" lIns="0" tIns="0" rIns="0" bIns="0" rtlCol="0" anchor="t"/>
          <a:lstStyle/>
          <a:p>
            <a:pPr marL="0" indent="0" algn="l">
              <a:lnSpc>
                <a:spcPts val="2000"/>
              </a:lnSpc>
              <a:buNone/>
            </a:pPr>
            <a:r>
              <a:rPr lang="en-US" sz="1250" dirty="0">
                <a:solidFill>
                  <a:srgbClr val="272525"/>
                </a:solidFill>
                <a:latin typeface="Montserrat" pitchFamily="34" charset="0"/>
                <a:ea typeface="Montserrat" pitchFamily="34" charset="-122"/>
                <a:cs typeface="Montserrat" pitchFamily="34" charset="-120"/>
              </a:rPr>
              <a:t>Efficient state management.</a:t>
            </a:r>
            <a:endParaRPr lang="en-US" sz="1250" dirty="0"/>
          </a:p>
        </p:txBody>
      </p:sp>
      <p:pic>
        <p:nvPicPr>
          <p:cNvPr id="18" name="Image 5" descr="preencoded.png"/>
          <p:cNvPicPr>
            <a:picLocks noChangeAspect="1"/>
          </p:cNvPicPr>
          <p:nvPr/>
        </p:nvPicPr>
        <p:blipFill>
          <a:blip r:embed="rId8"/>
          <a:stretch>
            <a:fillRect/>
          </a:stretch>
        </p:blipFill>
        <p:spPr>
          <a:xfrm>
            <a:off x="7416641" y="4747260"/>
            <a:ext cx="487204" cy="487204"/>
          </a:xfrm>
          <a:prstGeom prst="rect">
            <a:avLst/>
          </a:prstGeom>
        </p:spPr>
      </p:pic>
      <p:sp>
        <p:nvSpPr>
          <p:cNvPr id="19" name="Text 11"/>
          <p:cNvSpPr/>
          <p:nvPr/>
        </p:nvSpPr>
        <p:spPr>
          <a:xfrm>
            <a:off x="7416641" y="5437465"/>
            <a:ext cx="2137172" cy="267057"/>
          </a:xfrm>
          <a:prstGeom prst="rect">
            <a:avLst/>
          </a:prstGeom>
          <a:noFill/>
          <a:ln/>
        </p:spPr>
        <p:txBody>
          <a:bodyPr wrap="none" lIns="0" tIns="0" rIns="0" bIns="0" rtlCol="0" anchor="t"/>
          <a:lstStyle/>
          <a:p>
            <a:pPr marL="0" indent="0" algn="l">
              <a:lnSpc>
                <a:spcPts val="2100"/>
              </a:lnSpc>
              <a:buNone/>
            </a:pPr>
            <a:r>
              <a:rPr lang="en-US" sz="1650" b="1" dirty="0">
                <a:solidFill>
                  <a:srgbClr val="272525"/>
                </a:solidFill>
                <a:latin typeface="Barlow Bold" pitchFamily="34" charset="0"/>
                <a:ea typeface="Barlow Bold" pitchFamily="34" charset="-122"/>
                <a:cs typeface="Barlow Bold" pitchFamily="34" charset="-120"/>
              </a:rPr>
              <a:t>Recharts</a:t>
            </a:r>
            <a:endParaRPr lang="en-US" sz="1650" dirty="0"/>
          </a:p>
        </p:txBody>
      </p:sp>
      <p:sp>
        <p:nvSpPr>
          <p:cNvPr id="20" name="Text 12"/>
          <p:cNvSpPr/>
          <p:nvPr/>
        </p:nvSpPr>
        <p:spPr>
          <a:xfrm>
            <a:off x="7416641" y="5801916"/>
            <a:ext cx="6645354" cy="259794"/>
          </a:xfrm>
          <a:prstGeom prst="rect">
            <a:avLst/>
          </a:prstGeom>
          <a:noFill/>
          <a:ln/>
        </p:spPr>
        <p:txBody>
          <a:bodyPr wrap="none" lIns="0" tIns="0" rIns="0" bIns="0" rtlCol="0" anchor="t"/>
          <a:lstStyle/>
          <a:p>
            <a:pPr marL="0" indent="0" algn="l">
              <a:lnSpc>
                <a:spcPts val="2000"/>
              </a:lnSpc>
              <a:buNone/>
            </a:pPr>
            <a:r>
              <a:rPr lang="en-US" sz="1250" dirty="0">
                <a:solidFill>
                  <a:srgbClr val="272525"/>
                </a:solidFill>
                <a:latin typeface="Montserrat" pitchFamily="34" charset="0"/>
                <a:ea typeface="Montserrat" pitchFamily="34" charset="-122"/>
                <a:cs typeface="Montserrat" pitchFamily="34" charset="-120"/>
              </a:rPr>
              <a:t>Dynamic and interactive charts.</a:t>
            </a:r>
            <a:endParaRPr lang="en-US" sz="1250" dirty="0"/>
          </a:p>
        </p:txBody>
      </p:sp>
      <p:pic>
        <p:nvPicPr>
          <p:cNvPr id="21" name="Image 6" descr="preencoded.png"/>
          <p:cNvPicPr>
            <a:picLocks noChangeAspect="1"/>
          </p:cNvPicPr>
          <p:nvPr/>
        </p:nvPicPr>
        <p:blipFill>
          <a:blip r:embed="rId9"/>
          <a:stretch>
            <a:fillRect/>
          </a:stretch>
        </p:blipFill>
        <p:spPr>
          <a:xfrm>
            <a:off x="568404" y="6467713"/>
            <a:ext cx="487204" cy="487204"/>
          </a:xfrm>
          <a:prstGeom prst="rect">
            <a:avLst/>
          </a:prstGeom>
        </p:spPr>
      </p:pic>
      <p:sp>
        <p:nvSpPr>
          <p:cNvPr id="22" name="Text 13"/>
          <p:cNvSpPr/>
          <p:nvPr/>
        </p:nvSpPr>
        <p:spPr>
          <a:xfrm>
            <a:off x="568404" y="7157918"/>
            <a:ext cx="2137172" cy="267057"/>
          </a:xfrm>
          <a:prstGeom prst="rect">
            <a:avLst/>
          </a:prstGeom>
          <a:noFill/>
          <a:ln/>
        </p:spPr>
        <p:txBody>
          <a:bodyPr wrap="none" lIns="0" tIns="0" rIns="0" bIns="0" rtlCol="0" anchor="t"/>
          <a:lstStyle/>
          <a:p>
            <a:pPr marL="0" indent="0" algn="l">
              <a:lnSpc>
                <a:spcPts val="2100"/>
              </a:lnSpc>
              <a:buNone/>
            </a:pPr>
            <a:r>
              <a:rPr lang="en-US" sz="1650" b="1" dirty="0">
                <a:solidFill>
                  <a:srgbClr val="272525"/>
                </a:solidFill>
                <a:latin typeface="Barlow Bold" pitchFamily="34" charset="0"/>
                <a:ea typeface="Barlow Bold" pitchFamily="34" charset="-122"/>
                <a:cs typeface="Barlow Bold" pitchFamily="34" charset="-120"/>
              </a:rPr>
              <a:t>PDF/CSV Export</a:t>
            </a:r>
            <a:endParaRPr lang="en-US" sz="1650" dirty="0"/>
          </a:p>
        </p:txBody>
      </p:sp>
      <p:sp>
        <p:nvSpPr>
          <p:cNvPr id="23" name="Text 14"/>
          <p:cNvSpPr/>
          <p:nvPr/>
        </p:nvSpPr>
        <p:spPr>
          <a:xfrm>
            <a:off x="568404" y="7522369"/>
            <a:ext cx="6645235" cy="259794"/>
          </a:xfrm>
          <a:prstGeom prst="rect">
            <a:avLst/>
          </a:prstGeom>
          <a:noFill/>
          <a:ln/>
        </p:spPr>
        <p:txBody>
          <a:bodyPr wrap="none" lIns="0" tIns="0" rIns="0" bIns="0" rtlCol="0" anchor="t"/>
          <a:lstStyle/>
          <a:p>
            <a:pPr marL="0" indent="0" algn="l">
              <a:lnSpc>
                <a:spcPts val="2000"/>
              </a:lnSpc>
              <a:buNone/>
            </a:pPr>
            <a:r>
              <a:rPr lang="en-US" sz="1250" dirty="0">
                <a:solidFill>
                  <a:srgbClr val="272525"/>
                </a:solidFill>
                <a:latin typeface="Montserrat" pitchFamily="34" charset="0"/>
                <a:ea typeface="Montserrat" pitchFamily="34" charset="-122"/>
                <a:cs typeface="Montserrat" pitchFamily="34" charset="-120"/>
              </a:rPr>
              <a:t>jsPDF, jspdf-autotable, xlsx.</a:t>
            </a:r>
            <a:endParaRPr lang="en-US" sz="1250" dirty="0"/>
          </a:p>
        </p:txBody>
      </p:sp>
      <p:pic>
        <p:nvPicPr>
          <p:cNvPr id="24" name="Image 7" descr="preencoded.png"/>
          <p:cNvPicPr>
            <a:picLocks noChangeAspect="1"/>
          </p:cNvPicPr>
          <p:nvPr/>
        </p:nvPicPr>
        <p:blipFill>
          <a:blip r:embed="rId10"/>
          <a:stretch>
            <a:fillRect/>
          </a:stretch>
        </p:blipFill>
        <p:spPr>
          <a:xfrm>
            <a:off x="7416641" y="6467713"/>
            <a:ext cx="487204" cy="487204"/>
          </a:xfrm>
          <a:prstGeom prst="rect">
            <a:avLst/>
          </a:prstGeom>
        </p:spPr>
      </p:pic>
      <p:sp>
        <p:nvSpPr>
          <p:cNvPr id="25" name="Text 15"/>
          <p:cNvSpPr/>
          <p:nvPr/>
        </p:nvSpPr>
        <p:spPr>
          <a:xfrm>
            <a:off x="7416641" y="7157918"/>
            <a:ext cx="2137172" cy="267057"/>
          </a:xfrm>
          <a:prstGeom prst="rect">
            <a:avLst/>
          </a:prstGeom>
          <a:noFill/>
          <a:ln/>
        </p:spPr>
        <p:txBody>
          <a:bodyPr wrap="none" lIns="0" tIns="0" rIns="0" bIns="0" rtlCol="0" anchor="t"/>
          <a:lstStyle/>
          <a:p>
            <a:pPr marL="0" indent="0" algn="l">
              <a:lnSpc>
                <a:spcPts val="2100"/>
              </a:lnSpc>
              <a:buNone/>
            </a:pPr>
            <a:r>
              <a:rPr lang="en-US" sz="1650" b="1" dirty="0">
                <a:solidFill>
                  <a:srgbClr val="272525"/>
                </a:solidFill>
                <a:latin typeface="Barlow Bold" pitchFamily="34" charset="0"/>
                <a:ea typeface="Barlow Bold" pitchFamily="34" charset="-122"/>
                <a:cs typeface="Barlow Bold" pitchFamily="34" charset="-120"/>
              </a:rPr>
              <a:t>Lucide React</a:t>
            </a:r>
            <a:endParaRPr lang="en-US" sz="1650" dirty="0"/>
          </a:p>
        </p:txBody>
      </p:sp>
      <p:sp>
        <p:nvSpPr>
          <p:cNvPr id="26" name="Text 16"/>
          <p:cNvSpPr/>
          <p:nvPr/>
        </p:nvSpPr>
        <p:spPr>
          <a:xfrm>
            <a:off x="7416641" y="7522369"/>
            <a:ext cx="6645354" cy="259794"/>
          </a:xfrm>
          <a:prstGeom prst="rect">
            <a:avLst/>
          </a:prstGeom>
          <a:noFill/>
          <a:ln/>
        </p:spPr>
        <p:txBody>
          <a:bodyPr wrap="none" lIns="0" tIns="0" rIns="0" bIns="0" rtlCol="0" anchor="t"/>
          <a:lstStyle/>
          <a:p>
            <a:pPr marL="0" indent="0" algn="l">
              <a:lnSpc>
                <a:spcPts val="2000"/>
              </a:lnSpc>
              <a:buNone/>
            </a:pPr>
            <a:r>
              <a:rPr lang="en-US" sz="1250" dirty="0">
                <a:solidFill>
                  <a:srgbClr val="272525"/>
                </a:solidFill>
                <a:latin typeface="Montserrat" pitchFamily="34" charset="0"/>
                <a:ea typeface="Montserrat" pitchFamily="34" charset="-122"/>
                <a:cs typeface="Montserrat" pitchFamily="34" charset="-120"/>
              </a:rPr>
              <a:t>Extensive icon library.</a:t>
            </a:r>
            <a:endParaRPr lang="en-US" sz="1250" dirty="0"/>
          </a:p>
        </p:txBody>
      </p:sp>
      <p:pic>
        <p:nvPicPr>
          <p:cNvPr id="27" name="Picture 26">
            <a:extLst>
              <a:ext uri="{FF2B5EF4-FFF2-40B4-BE49-F238E27FC236}">
                <a16:creationId xmlns:a16="http://schemas.microsoft.com/office/drawing/2014/main" id="{5EE4850C-B634-6436-A53C-C159CB9A1C29}"/>
              </a:ext>
            </a:extLst>
          </p:cNvPr>
          <p:cNvPicPr>
            <a:picLocks noChangeAspect="1"/>
          </p:cNvPicPr>
          <p:nvPr/>
        </p:nvPicPr>
        <p:blipFill>
          <a:blip r:embed="rId11"/>
          <a:stretch>
            <a:fillRect/>
          </a:stretch>
        </p:blipFill>
        <p:spPr>
          <a:xfrm>
            <a:off x="12620344" y="7606147"/>
            <a:ext cx="2010056" cy="53347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568</Words>
  <Application>Microsoft Office PowerPoint</Application>
  <PresentationFormat>Custom</PresentationFormat>
  <Paragraphs>74</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Montserrat</vt:lpstr>
      <vt:lpstr>Arial</vt:lpstr>
      <vt:lpstr>Barlow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Crow</dc:creator>
  <cp:lastModifiedBy>Kunj Bhatia</cp:lastModifiedBy>
  <cp:revision>4</cp:revision>
  <dcterms:created xsi:type="dcterms:W3CDTF">2025-07-25T10:40:42Z</dcterms:created>
  <dcterms:modified xsi:type="dcterms:W3CDTF">2025-07-25T11:03:27Z</dcterms:modified>
</cp:coreProperties>
</file>