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handoutMasterIdLst>
    <p:handoutMasterId r:id="rId39"/>
  </p:handoutMasterIdLst>
  <p:sldIdLst>
    <p:sldId id="256" r:id="rId5"/>
    <p:sldId id="300" r:id="rId6"/>
    <p:sldId id="298" r:id="rId7"/>
    <p:sldId id="299" r:id="rId8"/>
    <p:sldId id="306" r:id="rId9"/>
    <p:sldId id="305" r:id="rId10"/>
    <p:sldId id="313" r:id="rId11"/>
    <p:sldId id="260" r:id="rId12"/>
    <p:sldId id="308" r:id="rId13"/>
    <p:sldId id="288" r:id="rId14"/>
    <p:sldId id="309" r:id="rId15"/>
    <p:sldId id="319" r:id="rId16"/>
    <p:sldId id="311" r:id="rId17"/>
    <p:sldId id="292" r:id="rId18"/>
    <p:sldId id="310" r:id="rId19"/>
    <p:sldId id="287" r:id="rId20"/>
    <p:sldId id="307" r:id="rId21"/>
    <p:sldId id="289" r:id="rId22"/>
    <p:sldId id="258" r:id="rId23"/>
    <p:sldId id="291" r:id="rId24"/>
    <p:sldId id="314" r:id="rId25"/>
    <p:sldId id="293" r:id="rId26"/>
    <p:sldId id="294" r:id="rId27"/>
    <p:sldId id="312" r:id="rId28"/>
    <p:sldId id="295" r:id="rId29"/>
    <p:sldId id="304" r:id="rId30"/>
    <p:sldId id="302" r:id="rId31"/>
    <p:sldId id="303" r:id="rId32"/>
    <p:sldId id="315" r:id="rId33"/>
    <p:sldId id="316" r:id="rId34"/>
    <p:sldId id="317" r:id="rId35"/>
    <p:sldId id="297" r:id="rId36"/>
    <p:sldId id="26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NJKUMAR MODI" initials="KM" lastIdx="1" clrIdx="0">
    <p:extLst>
      <p:ext uri="{19B8F6BF-5375-455C-9EA6-DF929625EA0E}">
        <p15:presenceInfo xmlns:p15="http://schemas.microsoft.com/office/powerpoint/2012/main" userId="2203b4959bffe5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05" autoAdjust="0"/>
    <p:restoredTop sz="94660"/>
  </p:normalViewPr>
  <p:slideViewPr>
    <p:cSldViewPr snapToGrid="0">
      <p:cViewPr varScale="1">
        <p:scale>
          <a:sx n="85" d="100"/>
          <a:sy n="85" d="100"/>
        </p:scale>
        <p:origin x="178" y="5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8875"/>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5/15/2022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5/15/2022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16B40DA-A123-4C99-A4FA-55EA6159B690}"/>
              </a:ext>
            </a:extLst>
          </p:cNvPr>
          <p:cNvSpPr txBox="1"/>
          <p:nvPr/>
        </p:nvSpPr>
        <p:spPr>
          <a:xfrm>
            <a:off x="1165184" y="1615649"/>
            <a:ext cx="9861631" cy="4342214"/>
          </a:xfrm>
          <a:prstGeom prst="rect">
            <a:avLst/>
          </a:prstGeom>
          <a:noFill/>
        </p:spPr>
        <p:txBody>
          <a:bodyPr wrap="square" rtlCol="0">
            <a:spAutoFit/>
          </a:bodyPr>
          <a:lstStyle/>
          <a:p>
            <a:pPr marL="114935" marR="268605" algn="ctr">
              <a:spcBef>
                <a:spcPts val="500"/>
              </a:spcBef>
            </a:pPr>
            <a:r>
              <a:rPr lang="en-IN" sz="3200" b="1"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mj-lt"/>
                <a:ea typeface="Times New Roman" panose="02020603050405020304" pitchFamily="18" charset="0"/>
              </a:rPr>
              <a:t>IT314 : SOFTWARE ENGINEERING</a:t>
            </a:r>
          </a:p>
          <a:p>
            <a:pPr algn="ctr">
              <a:spcBef>
                <a:spcPts val="55"/>
              </a:spcBef>
            </a:pPr>
            <a:endParaRPr lang="en-IN" sz="3200" dirty="0">
              <a:solidFill>
                <a:schemeClr val="bg1"/>
              </a:solidFill>
              <a:effectLst/>
              <a:latin typeface="+mj-lt"/>
              <a:ea typeface="Times New Roman" panose="02020603050405020304" pitchFamily="18" charset="0"/>
            </a:endParaRPr>
          </a:p>
          <a:p>
            <a:pPr algn="ctr">
              <a:spcBef>
                <a:spcPts val="55"/>
              </a:spcBef>
            </a:pPr>
            <a:r>
              <a:rPr lang="en-IN" sz="3200" dirty="0">
                <a:solidFill>
                  <a:schemeClr val="bg1"/>
                </a:solidFill>
                <a:latin typeface="+mj-lt"/>
                <a:ea typeface="Times New Roman" panose="02020603050405020304" pitchFamily="18" charset="0"/>
              </a:rPr>
              <a:t>Final Presentation</a:t>
            </a:r>
          </a:p>
          <a:p>
            <a:pPr algn="ctr">
              <a:lnSpc>
                <a:spcPct val="200000"/>
              </a:lnSpc>
              <a:spcBef>
                <a:spcPts val="55"/>
              </a:spcBef>
            </a:pPr>
            <a:r>
              <a:rPr lang="en-IN" sz="2600" dirty="0">
                <a:solidFill>
                  <a:schemeClr val="bg1"/>
                </a:solidFill>
                <a:effectLst/>
                <a:latin typeface="+mj-lt"/>
                <a:ea typeface="Times New Roman" panose="02020603050405020304" pitchFamily="18" charset="0"/>
              </a:rPr>
              <a:t>Topic: Social Media App Like Instagram, Facebook</a:t>
            </a:r>
          </a:p>
          <a:p>
            <a:endParaRPr lang="en-IN" sz="3200" dirty="0">
              <a:solidFill>
                <a:schemeClr val="bg1"/>
              </a:solidFill>
              <a:latin typeface="+mj-lt"/>
            </a:endParaRPr>
          </a:p>
          <a:p>
            <a:pPr algn="ctr">
              <a:spcBef>
                <a:spcPts val="55"/>
              </a:spcBef>
            </a:pPr>
            <a:r>
              <a:rPr lang="en-IN" sz="3000" dirty="0">
                <a:solidFill>
                  <a:schemeClr val="bg1"/>
                </a:solidFill>
                <a:effectLst/>
                <a:latin typeface="+mj-lt"/>
                <a:ea typeface="Times New Roman" panose="02020603050405020304" pitchFamily="18" charset="0"/>
              </a:rPr>
              <a:t>Professor - Dr. JayPrakash Lalchandani</a:t>
            </a:r>
          </a:p>
          <a:p>
            <a:pPr algn="ctr">
              <a:spcBef>
                <a:spcPts val="55"/>
              </a:spcBef>
            </a:pPr>
            <a:r>
              <a:rPr lang="en-IN" sz="3000" dirty="0">
                <a:solidFill>
                  <a:schemeClr val="bg1"/>
                </a:solidFill>
                <a:latin typeface="+mj-lt"/>
                <a:ea typeface="Times New Roman" panose="02020603050405020304" pitchFamily="18" charset="0"/>
              </a:rPr>
              <a:t>Mentor TA : Harshal</a:t>
            </a:r>
            <a:endParaRPr lang="en-IN" sz="3000" dirty="0">
              <a:solidFill>
                <a:schemeClr val="bg1"/>
              </a:solidFill>
              <a:effectLst/>
              <a:latin typeface="+mj-lt"/>
              <a:ea typeface="Times New Roman" panose="02020603050405020304" pitchFamily="18" charset="0"/>
            </a:endParaRPr>
          </a:p>
          <a:p>
            <a:endParaRPr lang="en-IN" sz="3200" dirty="0">
              <a:solidFill>
                <a:schemeClr val="bg1"/>
              </a:solidFill>
              <a:latin typeface="+mj-lt"/>
            </a:endParaRPr>
          </a:p>
        </p:txBody>
      </p:sp>
      <p:pic>
        <p:nvPicPr>
          <p:cNvPr id="5" name="Picture 4">
            <a:extLst>
              <a:ext uri="{FF2B5EF4-FFF2-40B4-BE49-F238E27FC236}">
                <a16:creationId xmlns:a16="http://schemas.microsoft.com/office/drawing/2014/main" id="{7C353D09-DC3A-4E7D-91E9-BC28F15C2662}"/>
              </a:ext>
            </a:extLst>
          </p:cNvPr>
          <p:cNvPicPr>
            <a:picLocks noChangeAspect="1"/>
          </p:cNvPicPr>
          <p:nvPr/>
        </p:nvPicPr>
        <p:blipFill>
          <a:blip r:embed="rId2"/>
          <a:stretch>
            <a:fillRect/>
          </a:stretch>
        </p:blipFill>
        <p:spPr>
          <a:xfrm>
            <a:off x="10470906" y="0"/>
            <a:ext cx="2187130" cy="1379340"/>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FA2A9-D321-459B-B6AD-1A6A6AC2149D}"/>
              </a:ext>
            </a:extLst>
          </p:cNvPr>
          <p:cNvSpPr>
            <a:spLocks noGrp="1"/>
          </p:cNvSpPr>
          <p:nvPr>
            <p:ph type="title"/>
          </p:nvPr>
        </p:nvSpPr>
        <p:spPr>
          <a:xfrm>
            <a:off x="832103" y="3886200"/>
            <a:ext cx="9920778" cy="859055"/>
          </a:xfrm>
        </p:spPr>
        <p:txBody>
          <a:bodyPr>
            <a:normAutofit/>
          </a:bodyPr>
          <a:lstStyle/>
          <a:p>
            <a:r>
              <a:rPr lang="en-US" dirty="0"/>
              <a:t>Sequence Diagram</a:t>
            </a:r>
            <a:endParaRPr lang="en-IN" dirty="0"/>
          </a:p>
        </p:txBody>
      </p:sp>
      <p:pic>
        <p:nvPicPr>
          <p:cNvPr id="4" name="Picture 3">
            <a:extLst>
              <a:ext uri="{FF2B5EF4-FFF2-40B4-BE49-F238E27FC236}">
                <a16:creationId xmlns:a16="http://schemas.microsoft.com/office/drawing/2014/main" id="{B62BA8CD-B09A-4A52-8D7D-69C0EC4A1C7F}"/>
              </a:ext>
            </a:extLst>
          </p:cNvPr>
          <p:cNvPicPr>
            <a:picLocks noChangeAspect="1"/>
          </p:cNvPicPr>
          <p:nvPr/>
        </p:nvPicPr>
        <p:blipFill>
          <a:blip r:embed="rId2"/>
          <a:stretch>
            <a:fillRect/>
          </a:stretch>
        </p:blipFill>
        <p:spPr>
          <a:xfrm>
            <a:off x="10452976" y="0"/>
            <a:ext cx="2187130" cy="1379340"/>
          </a:xfrm>
          <a:prstGeom prst="rect">
            <a:avLst/>
          </a:prstGeom>
        </p:spPr>
      </p:pic>
    </p:spTree>
    <p:extLst>
      <p:ext uri="{BB962C8B-B14F-4D97-AF65-F5344CB8AC3E}">
        <p14:creationId xmlns:p14="http://schemas.microsoft.com/office/powerpoint/2010/main" val="3968002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CE5029-DBCB-470B-9D32-A17B95842D33}"/>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3" name="Picture 2">
            <a:extLst>
              <a:ext uri="{FF2B5EF4-FFF2-40B4-BE49-F238E27FC236}">
                <a16:creationId xmlns:a16="http://schemas.microsoft.com/office/drawing/2014/main" id="{9181E6ED-B151-4723-AD21-53E037C9D945}"/>
              </a:ext>
            </a:extLst>
          </p:cNvPr>
          <p:cNvPicPr>
            <a:picLocks noChangeAspect="1"/>
          </p:cNvPicPr>
          <p:nvPr/>
        </p:nvPicPr>
        <p:blipFill>
          <a:blip r:embed="rId2"/>
          <a:stretch>
            <a:fillRect/>
          </a:stretch>
        </p:blipFill>
        <p:spPr>
          <a:xfrm>
            <a:off x="10452976" y="0"/>
            <a:ext cx="2187130" cy="1379340"/>
          </a:xfrm>
          <a:prstGeom prst="rect">
            <a:avLst/>
          </a:prstGeom>
        </p:spPr>
      </p:pic>
      <p:pic>
        <p:nvPicPr>
          <p:cNvPr id="6" name="Picture 5">
            <a:extLst>
              <a:ext uri="{FF2B5EF4-FFF2-40B4-BE49-F238E27FC236}">
                <a16:creationId xmlns:a16="http://schemas.microsoft.com/office/drawing/2014/main" id="{EF3F1548-94AC-332B-A9A4-B8262FEBE36E}"/>
              </a:ext>
            </a:extLst>
          </p:cNvPr>
          <p:cNvPicPr>
            <a:picLocks noChangeAspect="1"/>
          </p:cNvPicPr>
          <p:nvPr/>
        </p:nvPicPr>
        <p:blipFill>
          <a:blip r:embed="rId3"/>
          <a:stretch>
            <a:fillRect/>
          </a:stretch>
        </p:blipFill>
        <p:spPr>
          <a:xfrm>
            <a:off x="2152308" y="354063"/>
            <a:ext cx="7887383" cy="6149873"/>
          </a:xfrm>
          <a:prstGeom prst="rect">
            <a:avLst/>
          </a:prstGeom>
        </p:spPr>
      </p:pic>
    </p:spTree>
    <p:extLst>
      <p:ext uri="{BB962C8B-B14F-4D97-AF65-F5344CB8AC3E}">
        <p14:creationId xmlns:p14="http://schemas.microsoft.com/office/powerpoint/2010/main" val="3055028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FA2A9-D321-459B-B6AD-1A6A6AC2149D}"/>
              </a:ext>
            </a:extLst>
          </p:cNvPr>
          <p:cNvSpPr>
            <a:spLocks noGrp="1"/>
          </p:cNvSpPr>
          <p:nvPr>
            <p:ph type="title"/>
          </p:nvPr>
        </p:nvSpPr>
        <p:spPr>
          <a:xfrm>
            <a:off x="832103" y="3886200"/>
            <a:ext cx="9920778" cy="859055"/>
          </a:xfrm>
        </p:spPr>
        <p:txBody>
          <a:bodyPr>
            <a:normAutofit/>
          </a:bodyPr>
          <a:lstStyle/>
          <a:p>
            <a:r>
              <a:rPr lang="en-US" dirty="0"/>
              <a:t>Activity Diagram</a:t>
            </a:r>
            <a:endParaRPr lang="en-IN" dirty="0"/>
          </a:p>
        </p:txBody>
      </p:sp>
      <p:pic>
        <p:nvPicPr>
          <p:cNvPr id="4" name="Picture 3">
            <a:extLst>
              <a:ext uri="{FF2B5EF4-FFF2-40B4-BE49-F238E27FC236}">
                <a16:creationId xmlns:a16="http://schemas.microsoft.com/office/drawing/2014/main" id="{B62BA8CD-B09A-4A52-8D7D-69C0EC4A1C7F}"/>
              </a:ext>
            </a:extLst>
          </p:cNvPr>
          <p:cNvPicPr>
            <a:picLocks noChangeAspect="1"/>
          </p:cNvPicPr>
          <p:nvPr/>
        </p:nvPicPr>
        <p:blipFill>
          <a:blip r:embed="rId2"/>
          <a:stretch>
            <a:fillRect/>
          </a:stretch>
        </p:blipFill>
        <p:spPr>
          <a:xfrm>
            <a:off x="10452976" y="0"/>
            <a:ext cx="2187130" cy="1379340"/>
          </a:xfrm>
          <a:prstGeom prst="rect">
            <a:avLst/>
          </a:prstGeom>
        </p:spPr>
      </p:pic>
    </p:spTree>
    <p:extLst>
      <p:ext uri="{BB962C8B-B14F-4D97-AF65-F5344CB8AC3E}">
        <p14:creationId xmlns:p14="http://schemas.microsoft.com/office/powerpoint/2010/main" val="2559317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EC7145-B478-999E-164C-1BBDEF8FDAD9}"/>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pic>
        <p:nvPicPr>
          <p:cNvPr id="4" name="Picture 3">
            <a:extLst>
              <a:ext uri="{FF2B5EF4-FFF2-40B4-BE49-F238E27FC236}">
                <a16:creationId xmlns:a16="http://schemas.microsoft.com/office/drawing/2014/main" id="{80416891-D3A3-DEC8-5A2D-9F807334DB11}"/>
              </a:ext>
            </a:extLst>
          </p:cNvPr>
          <p:cNvPicPr>
            <a:picLocks noChangeAspect="1"/>
          </p:cNvPicPr>
          <p:nvPr/>
        </p:nvPicPr>
        <p:blipFill>
          <a:blip r:embed="rId2"/>
          <a:stretch>
            <a:fillRect/>
          </a:stretch>
        </p:blipFill>
        <p:spPr>
          <a:xfrm>
            <a:off x="1775013" y="754143"/>
            <a:ext cx="8211670" cy="5329059"/>
          </a:xfrm>
          <a:prstGeom prst="rect">
            <a:avLst/>
          </a:prstGeom>
        </p:spPr>
      </p:pic>
    </p:spTree>
    <p:extLst>
      <p:ext uri="{BB962C8B-B14F-4D97-AF65-F5344CB8AC3E}">
        <p14:creationId xmlns:p14="http://schemas.microsoft.com/office/powerpoint/2010/main" val="2292720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3E35-5C50-41C9-9005-53F8FF0C9B46}"/>
              </a:ext>
            </a:extLst>
          </p:cNvPr>
          <p:cNvSpPr>
            <a:spLocks noGrp="1"/>
          </p:cNvSpPr>
          <p:nvPr>
            <p:ph type="title"/>
          </p:nvPr>
        </p:nvSpPr>
        <p:spPr>
          <a:xfrm>
            <a:off x="832104" y="3886200"/>
            <a:ext cx="8682286" cy="859055"/>
          </a:xfrm>
        </p:spPr>
        <p:txBody>
          <a:bodyPr>
            <a:normAutofit/>
          </a:bodyPr>
          <a:lstStyle/>
          <a:p>
            <a:r>
              <a:rPr lang="en-US" dirty="0"/>
              <a:t>Deployment Diagram</a:t>
            </a:r>
            <a:endParaRPr lang="en-IN" dirty="0"/>
          </a:p>
        </p:txBody>
      </p:sp>
      <p:pic>
        <p:nvPicPr>
          <p:cNvPr id="4" name="Picture 3">
            <a:extLst>
              <a:ext uri="{FF2B5EF4-FFF2-40B4-BE49-F238E27FC236}">
                <a16:creationId xmlns:a16="http://schemas.microsoft.com/office/drawing/2014/main" id="{80C369C6-5913-4C82-A956-B6157070C807}"/>
              </a:ext>
            </a:extLst>
          </p:cNvPr>
          <p:cNvPicPr>
            <a:picLocks noChangeAspect="1"/>
          </p:cNvPicPr>
          <p:nvPr/>
        </p:nvPicPr>
        <p:blipFill>
          <a:blip r:embed="rId2"/>
          <a:stretch>
            <a:fillRect/>
          </a:stretch>
        </p:blipFill>
        <p:spPr>
          <a:xfrm>
            <a:off x="10542623" y="0"/>
            <a:ext cx="2187130" cy="1379340"/>
          </a:xfrm>
          <a:prstGeom prst="rect">
            <a:avLst/>
          </a:prstGeom>
        </p:spPr>
      </p:pic>
    </p:spTree>
    <p:extLst>
      <p:ext uri="{BB962C8B-B14F-4D97-AF65-F5344CB8AC3E}">
        <p14:creationId xmlns:p14="http://schemas.microsoft.com/office/powerpoint/2010/main" val="555361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7902BF-A05F-4B34-8D28-66AB51A86E83}"/>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pic>
        <p:nvPicPr>
          <p:cNvPr id="3" name="Picture 2">
            <a:extLst>
              <a:ext uri="{FF2B5EF4-FFF2-40B4-BE49-F238E27FC236}">
                <a16:creationId xmlns:a16="http://schemas.microsoft.com/office/drawing/2014/main" id="{CE66A1C1-C51C-4B9F-8A6A-DAC0A2A3CF7B}"/>
              </a:ext>
            </a:extLst>
          </p:cNvPr>
          <p:cNvPicPr>
            <a:picLocks noChangeAspect="1"/>
          </p:cNvPicPr>
          <p:nvPr/>
        </p:nvPicPr>
        <p:blipFill>
          <a:blip r:embed="rId2"/>
          <a:stretch>
            <a:fillRect/>
          </a:stretch>
        </p:blipFill>
        <p:spPr>
          <a:xfrm>
            <a:off x="10470906" y="0"/>
            <a:ext cx="2187130" cy="1379340"/>
          </a:xfrm>
          <a:prstGeom prst="rect">
            <a:avLst/>
          </a:prstGeom>
        </p:spPr>
      </p:pic>
      <p:pic>
        <p:nvPicPr>
          <p:cNvPr id="5" name="Picture 4">
            <a:extLst>
              <a:ext uri="{FF2B5EF4-FFF2-40B4-BE49-F238E27FC236}">
                <a16:creationId xmlns:a16="http://schemas.microsoft.com/office/drawing/2014/main" id="{F65D78F9-A941-C92B-A32A-CFE1188409FE}"/>
              </a:ext>
            </a:extLst>
          </p:cNvPr>
          <p:cNvPicPr>
            <a:picLocks noChangeAspect="1"/>
          </p:cNvPicPr>
          <p:nvPr/>
        </p:nvPicPr>
        <p:blipFill rotWithShape="1">
          <a:blip r:embed="rId3"/>
          <a:srcRect t="2439"/>
          <a:stretch/>
        </p:blipFill>
        <p:spPr>
          <a:xfrm>
            <a:off x="2001759" y="681318"/>
            <a:ext cx="7796666" cy="5380948"/>
          </a:xfrm>
          <a:prstGeom prst="rect">
            <a:avLst/>
          </a:prstGeom>
        </p:spPr>
      </p:pic>
    </p:spTree>
    <p:extLst>
      <p:ext uri="{BB962C8B-B14F-4D97-AF65-F5344CB8AC3E}">
        <p14:creationId xmlns:p14="http://schemas.microsoft.com/office/powerpoint/2010/main" val="1770343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3E35-5C50-41C9-9005-53F8FF0C9B46}"/>
              </a:ext>
            </a:extLst>
          </p:cNvPr>
          <p:cNvSpPr>
            <a:spLocks noGrp="1"/>
          </p:cNvSpPr>
          <p:nvPr>
            <p:ph type="title"/>
          </p:nvPr>
        </p:nvSpPr>
        <p:spPr/>
        <p:txBody>
          <a:bodyPr/>
          <a:lstStyle/>
          <a:p>
            <a:r>
              <a:rPr lang="en-US" dirty="0"/>
              <a:t>Class Diagram</a:t>
            </a:r>
            <a:endParaRPr lang="en-IN" dirty="0"/>
          </a:p>
        </p:txBody>
      </p:sp>
      <p:pic>
        <p:nvPicPr>
          <p:cNvPr id="4" name="Picture 3">
            <a:extLst>
              <a:ext uri="{FF2B5EF4-FFF2-40B4-BE49-F238E27FC236}">
                <a16:creationId xmlns:a16="http://schemas.microsoft.com/office/drawing/2014/main" id="{262757AA-9FA5-4E7F-B5B6-3D7087421F1E}"/>
              </a:ext>
            </a:extLst>
          </p:cNvPr>
          <p:cNvPicPr>
            <a:picLocks noChangeAspect="1"/>
          </p:cNvPicPr>
          <p:nvPr/>
        </p:nvPicPr>
        <p:blipFill>
          <a:blip r:embed="rId2"/>
          <a:stretch>
            <a:fillRect/>
          </a:stretch>
        </p:blipFill>
        <p:spPr>
          <a:xfrm>
            <a:off x="10497800" y="0"/>
            <a:ext cx="2187130" cy="1379340"/>
          </a:xfrm>
          <a:prstGeom prst="rect">
            <a:avLst/>
          </a:prstGeom>
        </p:spPr>
      </p:pic>
    </p:spTree>
    <p:extLst>
      <p:ext uri="{BB962C8B-B14F-4D97-AF65-F5344CB8AC3E}">
        <p14:creationId xmlns:p14="http://schemas.microsoft.com/office/powerpoint/2010/main" val="774544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9AAB87-4C59-496F-AB1E-8FB663A0A9A0}"/>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pic>
        <p:nvPicPr>
          <p:cNvPr id="6" name="Picture 5">
            <a:extLst>
              <a:ext uri="{FF2B5EF4-FFF2-40B4-BE49-F238E27FC236}">
                <a16:creationId xmlns:a16="http://schemas.microsoft.com/office/drawing/2014/main" id="{CA6CAE48-4EBB-43FD-97BB-8BDD90E0AD3B}"/>
              </a:ext>
            </a:extLst>
          </p:cNvPr>
          <p:cNvPicPr>
            <a:picLocks noChangeAspect="1"/>
          </p:cNvPicPr>
          <p:nvPr/>
        </p:nvPicPr>
        <p:blipFill>
          <a:blip r:embed="rId2"/>
          <a:stretch>
            <a:fillRect/>
          </a:stretch>
        </p:blipFill>
        <p:spPr>
          <a:xfrm>
            <a:off x="464332" y="347764"/>
            <a:ext cx="11263336" cy="6149873"/>
          </a:xfrm>
          <a:prstGeom prst="rect">
            <a:avLst/>
          </a:prstGeom>
        </p:spPr>
      </p:pic>
      <p:pic>
        <p:nvPicPr>
          <p:cNvPr id="3" name="Picture 2">
            <a:extLst>
              <a:ext uri="{FF2B5EF4-FFF2-40B4-BE49-F238E27FC236}">
                <a16:creationId xmlns:a16="http://schemas.microsoft.com/office/drawing/2014/main" id="{3A901052-8FA1-4153-9F66-7C26DDA4BE3F}"/>
              </a:ext>
            </a:extLst>
          </p:cNvPr>
          <p:cNvPicPr>
            <a:picLocks noChangeAspect="1"/>
          </p:cNvPicPr>
          <p:nvPr/>
        </p:nvPicPr>
        <p:blipFill>
          <a:blip r:embed="rId3"/>
          <a:stretch>
            <a:fillRect/>
          </a:stretch>
        </p:blipFill>
        <p:spPr>
          <a:xfrm>
            <a:off x="10565035" y="-183164"/>
            <a:ext cx="2187130" cy="1379340"/>
          </a:xfrm>
          <a:prstGeom prst="rect">
            <a:avLst/>
          </a:prstGeom>
        </p:spPr>
      </p:pic>
    </p:spTree>
    <p:extLst>
      <p:ext uri="{BB962C8B-B14F-4D97-AF65-F5344CB8AC3E}">
        <p14:creationId xmlns:p14="http://schemas.microsoft.com/office/powerpoint/2010/main" val="2923824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F2BDE-377E-429E-AD13-BAA50A85DF1C}"/>
              </a:ext>
            </a:extLst>
          </p:cNvPr>
          <p:cNvSpPr>
            <a:spLocks noGrp="1"/>
          </p:cNvSpPr>
          <p:nvPr>
            <p:ph type="title"/>
          </p:nvPr>
        </p:nvSpPr>
        <p:spPr/>
        <p:txBody>
          <a:bodyPr>
            <a:normAutofit/>
          </a:bodyPr>
          <a:lstStyle/>
          <a:p>
            <a:r>
              <a:rPr lang="en-US" dirty="0"/>
              <a:t>Application Architecture</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713" b="8038"/>
          <a:stretch/>
        </p:blipFill>
        <p:spPr>
          <a:xfrm>
            <a:off x="1440170" y="1356765"/>
            <a:ext cx="9222759" cy="468000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D47354A2-035C-46FD-B397-7488FDA2518C}"/>
              </a:ext>
            </a:extLst>
          </p:cNvPr>
          <p:cNvPicPr>
            <a:picLocks noChangeAspect="1"/>
          </p:cNvPicPr>
          <p:nvPr/>
        </p:nvPicPr>
        <p:blipFill>
          <a:blip r:embed="rId3"/>
          <a:stretch>
            <a:fillRect/>
          </a:stretch>
        </p:blipFill>
        <p:spPr>
          <a:xfrm>
            <a:off x="10565035" y="0"/>
            <a:ext cx="2187130" cy="1379340"/>
          </a:xfrm>
          <a:prstGeom prst="rect">
            <a:avLst/>
          </a:prstGeom>
        </p:spPr>
      </p:pic>
    </p:spTree>
    <p:extLst>
      <p:ext uri="{BB962C8B-B14F-4D97-AF65-F5344CB8AC3E}">
        <p14:creationId xmlns:p14="http://schemas.microsoft.com/office/powerpoint/2010/main" val="792395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Technology/Tools and Libraries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768126"/>
            <a:ext cx="10662771" cy="4400661"/>
          </a:xfrm>
        </p:spPr>
        <p:txBody>
          <a:bodyPr/>
          <a:lstStyle/>
          <a:p>
            <a:pPr algn="just"/>
            <a:r>
              <a:rPr lang="en-US" sz="2000" dirty="0">
                <a:latin typeface="+mj-lt"/>
              </a:rPr>
              <a:t>We have used ReactJS for the frontend which is completely based on the JavaScript as it is a JavaScript based frontend framework.</a:t>
            </a:r>
          </a:p>
          <a:p>
            <a:pPr algn="just"/>
            <a:r>
              <a:rPr lang="en-US" sz="2000" dirty="0">
                <a:latin typeface="+mj-lt"/>
              </a:rPr>
              <a:t>For the designing purpose we have used CSS i.e. Cascading Style Sheet.</a:t>
            </a:r>
          </a:p>
          <a:p>
            <a:pPr algn="just"/>
            <a:r>
              <a:rPr lang="en-US" sz="2000" dirty="0">
                <a:latin typeface="+mj-lt"/>
              </a:rPr>
              <a:t>For the backend, we have used NodeJS and ExpressJS which is also a JavaScript based backend language.</a:t>
            </a:r>
          </a:p>
          <a:p>
            <a:pPr algn="just"/>
            <a:r>
              <a:rPr lang="en-US" sz="2000" dirty="0">
                <a:latin typeface="+mj-lt"/>
              </a:rPr>
              <a:t>For storing the various user data, we have used MongoDB Atlas which indeed will be connected to the NodeJS for fetching and saving the data.</a:t>
            </a:r>
          </a:p>
          <a:p>
            <a:pPr algn="just"/>
            <a:r>
              <a:rPr lang="en-US" sz="2000" dirty="0">
                <a:latin typeface="+mj-lt"/>
              </a:rPr>
              <a:t>Authentication is implemented with the help of an external JsonWebToken npm package.</a:t>
            </a:r>
          </a:p>
          <a:p>
            <a:pPr algn="just"/>
            <a:r>
              <a:rPr lang="en-US" sz="2000" dirty="0">
                <a:latin typeface="+mj-lt"/>
              </a:rPr>
              <a:t>For having a better performance in image retrieval and storage, we have used Cloudinary which is a online service platform for storing images and videos.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19</a:t>
            </a:fld>
            <a:endParaRPr lang="en-US" dirty="0"/>
          </a:p>
        </p:txBody>
      </p:sp>
      <p:pic>
        <p:nvPicPr>
          <p:cNvPr id="4" name="Picture 3">
            <a:extLst>
              <a:ext uri="{FF2B5EF4-FFF2-40B4-BE49-F238E27FC236}">
                <a16:creationId xmlns:a16="http://schemas.microsoft.com/office/drawing/2014/main" id="{6DDC0945-05F8-4B07-9C24-7919086E1DD8}"/>
              </a:ext>
            </a:extLst>
          </p:cNvPr>
          <p:cNvPicPr>
            <a:picLocks noChangeAspect="1"/>
          </p:cNvPicPr>
          <p:nvPr/>
        </p:nvPicPr>
        <p:blipFill>
          <a:blip r:embed="rId2"/>
          <a:stretch>
            <a:fillRect/>
          </a:stretch>
        </p:blipFill>
        <p:spPr>
          <a:xfrm>
            <a:off x="10565035" y="-146745"/>
            <a:ext cx="2187130" cy="1379340"/>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259AC4A-44D7-481E-9AA0-31ED0579EF3B}"/>
              </a:ext>
            </a:extLst>
          </p:cNvPr>
          <p:cNvSpPr/>
          <p:nvPr/>
        </p:nvSpPr>
        <p:spPr>
          <a:xfrm>
            <a:off x="689128" y="2155812"/>
            <a:ext cx="4426882" cy="1107996"/>
          </a:xfrm>
          <a:prstGeom prst="rect">
            <a:avLst/>
          </a:prstGeom>
          <a:noFill/>
        </p:spPr>
        <p:txBody>
          <a:bodyPr wrap="square" lIns="91440" tIns="45720" rIns="91440" bIns="45720">
            <a:spAutoFit/>
          </a:bodyPr>
          <a:lstStyle/>
          <a:p>
            <a:r>
              <a:rPr lang="en-US" sz="6600" b="1" cap="none" spc="0" dirty="0">
                <a:ln w="12700">
                  <a:solidFill>
                    <a:schemeClr val="accent1"/>
                  </a:solidFill>
                  <a:prstDash val="solid"/>
                </a:ln>
                <a:solidFill>
                  <a:schemeClr val="bg1"/>
                </a:solidFill>
                <a:effectLst>
                  <a:outerShdw dist="38100" dir="2640000" algn="bl" rotWithShape="0">
                    <a:schemeClr val="accent1"/>
                  </a:outerShdw>
                </a:effectLst>
                <a:latin typeface="+mj-lt"/>
              </a:rPr>
              <a:t>InstaHUB</a:t>
            </a:r>
          </a:p>
        </p:txBody>
      </p:sp>
      <p:sp>
        <p:nvSpPr>
          <p:cNvPr id="6" name="TextBox 5">
            <a:extLst>
              <a:ext uri="{FF2B5EF4-FFF2-40B4-BE49-F238E27FC236}">
                <a16:creationId xmlns:a16="http://schemas.microsoft.com/office/drawing/2014/main" id="{8BE5787B-F35E-4965-B317-E2818EAEF098}"/>
              </a:ext>
            </a:extLst>
          </p:cNvPr>
          <p:cNvSpPr txBox="1"/>
          <p:nvPr/>
        </p:nvSpPr>
        <p:spPr>
          <a:xfrm>
            <a:off x="781725" y="3263808"/>
            <a:ext cx="4843571" cy="584775"/>
          </a:xfrm>
          <a:prstGeom prst="rect">
            <a:avLst/>
          </a:prstGeom>
          <a:noFill/>
        </p:spPr>
        <p:txBody>
          <a:bodyPr wrap="square" rtlCol="0">
            <a:spAutoFit/>
          </a:bodyPr>
          <a:lstStyle/>
          <a:p>
            <a:r>
              <a:rPr lang="en-US" sz="3200" dirty="0">
                <a:solidFill>
                  <a:schemeClr val="bg1"/>
                </a:solidFill>
                <a:latin typeface="+mj-lt"/>
              </a:rPr>
              <a:t>We Connect The World</a:t>
            </a:r>
            <a:endParaRPr lang="en-IN" sz="3200" dirty="0">
              <a:solidFill>
                <a:schemeClr val="bg1"/>
              </a:solidFill>
              <a:latin typeface="+mj-lt"/>
            </a:endParaRPr>
          </a:p>
        </p:txBody>
      </p:sp>
      <p:pic>
        <p:nvPicPr>
          <p:cNvPr id="9" name="Picture 8">
            <a:extLst>
              <a:ext uri="{FF2B5EF4-FFF2-40B4-BE49-F238E27FC236}">
                <a16:creationId xmlns:a16="http://schemas.microsoft.com/office/drawing/2014/main" id="{D3391851-63E7-4519-BE0E-C2DB1D69C93D}"/>
              </a:ext>
            </a:extLst>
          </p:cNvPr>
          <p:cNvPicPr>
            <a:picLocks noChangeAspect="1"/>
          </p:cNvPicPr>
          <p:nvPr/>
        </p:nvPicPr>
        <p:blipFill>
          <a:blip r:embed="rId2"/>
          <a:stretch>
            <a:fillRect/>
          </a:stretch>
        </p:blipFill>
        <p:spPr>
          <a:xfrm>
            <a:off x="1425517" y="1098789"/>
            <a:ext cx="2187130" cy="1379340"/>
          </a:xfrm>
          <a:prstGeom prst="rect">
            <a:avLst/>
          </a:prstGeom>
        </p:spPr>
      </p:pic>
    </p:spTree>
    <p:extLst>
      <p:ext uri="{BB962C8B-B14F-4D97-AF65-F5344CB8AC3E}">
        <p14:creationId xmlns:p14="http://schemas.microsoft.com/office/powerpoint/2010/main" val="1716351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3E35-5C50-41C9-9005-53F8FF0C9B46}"/>
              </a:ext>
            </a:extLst>
          </p:cNvPr>
          <p:cNvSpPr>
            <a:spLocks noGrp="1"/>
          </p:cNvSpPr>
          <p:nvPr>
            <p:ph type="title"/>
          </p:nvPr>
        </p:nvSpPr>
        <p:spPr>
          <a:xfrm>
            <a:off x="565524" y="960913"/>
            <a:ext cx="11214100" cy="535531"/>
          </a:xfrm>
        </p:spPr>
        <p:txBody>
          <a:bodyPr>
            <a:normAutofit/>
          </a:bodyPr>
          <a:lstStyle/>
          <a:p>
            <a:r>
              <a:rPr lang="en-US" dirty="0"/>
              <a:t>Summary of Implementation</a:t>
            </a:r>
            <a:endParaRPr lang="en-IN" dirty="0"/>
          </a:p>
        </p:txBody>
      </p:sp>
      <p:sp>
        <p:nvSpPr>
          <p:cNvPr id="5" name="Text Placeholder 4">
            <a:extLst>
              <a:ext uri="{FF2B5EF4-FFF2-40B4-BE49-F238E27FC236}">
                <a16:creationId xmlns:a16="http://schemas.microsoft.com/office/drawing/2014/main" id="{67717595-BAE2-4536-96DF-C19EDE1A66C0}"/>
              </a:ext>
            </a:extLst>
          </p:cNvPr>
          <p:cNvSpPr>
            <a:spLocks noGrp="1"/>
          </p:cNvSpPr>
          <p:nvPr>
            <p:ph type="body" sz="quarter" idx="13"/>
          </p:nvPr>
        </p:nvSpPr>
        <p:spPr>
          <a:xfrm>
            <a:off x="444500" y="2151529"/>
            <a:ext cx="11335124" cy="4044555"/>
          </a:xfrm>
        </p:spPr>
        <p:txBody>
          <a:bodyPr/>
          <a:lstStyle/>
          <a:p>
            <a:pPr algn="just"/>
            <a:r>
              <a:rPr lang="en-US" sz="2800" dirty="0">
                <a:latin typeface="+mj-lt"/>
              </a:rPr>
              <a:t>We have fully implemented the necessary functionalities in our website.</a:t>
            </a:r>
          </a:p>
          <a:p>
            <a:pPr algn="just"/>
            <a:r>
              <a:rPr lang="en-US" sz="2800" dirty="0">
                <a:latin typeface="+mj-lt"/>
              </a:rPr>
              <a:t>We have a full proof working authentication where user can login and sign up which is implemented with a help of the JSON </a:t>
            </a:r>
            <a:r>
              <a:rPr lang="en-US" sz="2800" dirty="0" err="1">
                <a:latin typeface="+mj-lt"/>
              </a:rPr>
              <a:t>webtoken</a:t>
            </a:r>
            <a:r>
              <a:rPr lang="en-US" sz="2800" dirty="0">
                <a:latin typeface="+mj-lt"/>
              </a:rPr>
              <a:t> npm package.</a:t>
            </a:r>
          </a:p>
          <a:p>
            <a:pPr algn="just"/>
            <a:r>
              <a:rPr lang="en-US" sz="2800" dirty="0">
                <a:latin typeface="+mj-lt"/>
              </a:rPr>
              <a:t>In our website on the Home page, we can see all users posts and we can also like and comment to any of the post..</a:t>
            </a:r>
            <a:endParaRPr lang="en-IN" sz="2800" dirty="0">
              <a:latin typeface="+mj-lt"/>
            </a:endParaRPr>
          </a:p>
        </p:txBody>
      </p:sp>
      <p:pic>
        <p:nvPicPr>
          <p:cNvPr id="4" name="Picture 3">
            <a:extLst>
              <a:ext uri="{FF2B5EF4-FFF2-40B4-BE49-F238E27FC236}">
                <a16:creationId xmlns:a16="http://schemas.microsoft.com/office/drawing/2014/main" id="{FEDF7652-82DA-4419-8363-814790202D09}"/>
              </a:ext>
            </a:extLst>
          </p:cNvPr>
          <p:cNvPicPr>
            <a:picLocks noChangeAspect="1"/>
          </p:cNvPicPr>
          <p:nvPr/>
        </p:nvPicPr>
        <p:blipFill>
          <a:blip r:embed="rId2"/>
          <a:stretch>
            <a:fillRect/>
          </a:stretch>
        </p:blipFill>
        <p:spPr>
          <a:xfrm>
            <a:off x="10565035" y="0"/>
            <a:ext cx="2187130" cy="1379340"/>
          </a:xfrm>
          <a:prstGeom prst="rect">
            <a:avLst/>
          </a:prstGeom>
        </p:spPr>
      </p:pic>
    </p:spTree>
    <p:extLst>
      <p:ext uri="{BB962C8B-B14F-4D97-AF65-F5344CB8AC3E}">
        <p14:creationId xmlns:p14="http://schemas.microsoft.com/office/powerpoint/2010/main" val="2568344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816F8-015A-FC09-10A0-E2BD86CB3DFD}"/>
              </a:ext>
            </a:extLst>
          </p:cNvPr>
          <p:cNvSpPr>
            <a:spLocks noGrp="1"/>
          </p:cNvSpPr>
          <p:nvPr>
            <p:ph type="title"/>
          </p:nvPr>
        </p:nvSpPr>
        <p:spPr>
          <a:xfrm>
            <a:off x="596900" y="990990"/>
            <a:ext cx="11214100" cy="535531"/>
          </a:xfrm>
        </p:spPr>
        <p:txBody>
          <a:bodyPr/>
          <a:lstStyle/>
          <a:p>
            <a:r>
              <a:rPr lang="en-US" dirty="0"/>
              <a:t>Summary of Implementation -</a:t>
            </a:r>
            <a:r>
              <a:rPr lang="en-IN" dirty="0"/>
              <a:t> (Contd.)</a:t>
            </a:r>
          </a:p>
        </p:txBody>
      </p:sp>
      <p:sp>
        <p:nvSpPr>
          <p:cNvPr id="3" name="Slide Number Placeholder 2">
            <a:extLst>
              <a:ext uri="{FF2B5EF4-FFF2-40B4-BE49-F238E27FC236}">
                <a16:creationId xmlns:a16="http://schemas.microsoft.com/office/drawing/2014/main" id="{BF35C288-9B44-0F4A-E37F-5456AD56C34D}"/>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4" name="Text Placeholder 3">
            <a:extLst>
              <a:ext uri="{FF2B5EF4-FFF2-40B4-BE49-F238E27FC236}">
                <a16:creationId xmlns:a16="http://schemas.microsoft.com/office/drawing/2014/main" id="{BC5A4069-8A45-4988-CD0D-BFFC8BEECDB1}"/>
              </a:ext>
            </a:extLst>
          </p:cNvPr>
          <p:cNvSpPr>
            <a:spLocks noGrp="1"/>
          </p:cNvSpPr>
          <p:nvPr>
            <p:ph type="body" sz="quarter" idx="13"/>
          </p:nvPr>
        </p:nvSpPr>
        <p:spPr>
          <a:xfrm>
            <a:off x="550582" y="2240343"/>
            <a:ext cx="10904818" cy="3360910"/>
          </a:xfrm>
        </p:spPr>
        <p:txBody>
          <a:bodyPr/>
          <a:lstStyle/>
          <a:p>
            <a:pPr algn="just"/>
            <a:r>
              <a:rPr lang="en-US" sz="2800" dirty="0">
                <a:latin typeface="+mj-lt"/>
              </a:rPr>
              <a:t>We also have profile page for all users where we can visit and can see the profile of them and can also follow – unfollow them.</a:t>
            </a:r>
          </a:p>
          <a:p>
            <a:pPr algn="just"/>
            <a:r>
              <a:rPr lang="en-US" sz="2800" dirty="0">
                <a:latin typeface="+mj-lt"/>
              </a:rPr>
              <a:t>We can also update our profile photo by just going to our profile where we will be able to see the button to update our profile photo.</a:t>
            </a:r>
          </a:p>
          <a:p>
            <a:pPr algn="just"/>
            <a:r>
              <a:rPr lang="en-US" sz="2800" dirty="0">
                <a:latin typeface="+mj-lt"/>
              </a:rPr>
              <a:t>We have also implemented a my followings page where we can only see the posts of the users whom we are following</a:t>
            </a:r>
            <a:endParaRPr lang="en-IN" sz="2800" dirty="0"/>
          </a:p>
        </p:txBody>
      </p:sp>
      <p:sp>
        <p:nvSpPr>
          <p:cNvPr id="5" name="Title 1">
            <a:extLst>
              <a:ext uri="{FF2B5EF4-FFF2-40B4-BE49-F238E27FC236}">
                <a16:creationId xmlns:a16="http://schemas.microsoft.com/office/drawing/2014/main" id="{254A7FBF-37A1-A7C2-6D40-25131E7D8B9E}"/>
              </a:ext>
            </a:extLst>
          </p:cNvPr>
          <p:cNvSpPr txBox="1">
            <a:spLocks/>
          </p:cNvSpPr>
          <p:nvPr/>
        </p:nvSpPr>
        <p:spPr>
          <a:xfrm>
            <a:off x="596900" y="695325"/>
            <a:ext cx="11214100"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endParaRPr lang="en-IN" dirty="0"/>
          </a:p>
        </p:txBody>
      </p:sp>
    </p:spTree>
    <p:extLst>
      <p:ext uri="{BB962C8B-B14F-4D97-AF65-F5344CB8AC3E}">
        <p14:creationId xmlns:p14="http://schemas.microsoft.com/office/powerpoint/2010/main" val="1096916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3E35-5C50-41C9-9005-53F8FF0C9B46}"/>
              </a:ext>
            </a:extLst>
          </p:cNvPr>
          <p:cNvSpPr>
            <a:spLocks noGrp="1"/>
          </p:cNvSpPr>
          <p:nvPr>
            <p:ph type="title"/>
          </p:nvPr>
        </p:nvSpPr>
        <p:spPr/>
        <p:txBody>
          <a:bodyPr>
            <a:normAutofit/>
          </a:bodyPr>
          <a:lstStyle/>
          <a:p>
            <a:r>
              <a:rPr lang="en-US" dirty="0"/>
              <a:t>Individual Contribution</a:t>
            </a:r>
            <a:endParaRPr lang="en-IN" dirty="0"/>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625941301"/>
              </p:ext>
            </p:extLst>
          </p:nvPr>
        </p:nvGraphicFramePr>
        <p:xfrm>
          <a:off x="444500" y="1788218"/>
          <a:ext cx="11442700" cy="4526857"/>
        </p:xfrm>
        <a:graphic>
          <a:graphicData uri="http://schemas.openxmlformats.org/drawingml/2006/table">
            <a:tbl>
              <a:tblPr firstRow="1" bandRow="1">
                <a:tableStyleId>{5C22544A-7EE6-4342-B048-85BDC9FD1C3A}</a:tableStyleId>
              </a:tblPr>
              <a:tblGrid>
                <a:gridCol w="2835729">
                  <a:extLst>
                    <a:ext uri="{9D8B030D-6E8A-4147-A177-3AD203B41FA5}">
                      <a16:colId xmlns:a16="http://schemas.microsoft.com/office/drawing/2014/main" val="3559833401"/>
                    </a:ext>
                  </a:extLst>
                </a:gridCol>
                <a:gridCol w="8606971">
                  <a:extLst>
                    <a:ext uri="{9D8B030D-6E8A-4147-A177-3AD203B41FA5}">
                      <a16:colId xmlns:a16="http://schemas.microsoft.com/office/drawing/2014/main" val="82523989"/>
                    </a:ext>
                  </a:extLst>
                </a:gridCol>
              </a:tblGrid>
              <a:tr h="551269">
                <a:tc>
                  <a:txBody>
                    <a:bodyPr/>
                    <a:lstStyle/>
                    <a:p>
                      <a:pPr algn="ctr"/>
                      <a:r>
                        <a:rPr lang="en-US" sz="2400" b="0" dirty="0">
                          <a:solidFill>
                            <a:schemeClr val="accent1">
                              <a:lumMod val="20000"/>
                              <a:lumOff val="80000"/>
                            </a:schemeClr>
                          </a:solidFill>
                          <a:latin typeface="+mj-lt"/>
                          <a:cs typeface="Arial" panose="020B0604020202020204" pitchFamily="34" charset="0"/>
                        </a:rPr>
                        <a:t>Name</a:t>
                      </a:r>
                      <a:endParaRPr lang="en-GB" sz="2400" b="0" dirty="0">
                        <a:solidFill>
                          <a:schemeClr val="accent1">
                            <a:lumMod val="20000"/>
                            <a:lumOff val="80000"/>
                          </a:schemeClr>
                        </a:solidFill>
                        <a:latin typeface="+mj-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accent1">
                              <a:lumMod val="20000"/>
                              <a:lumOff val="80000"/>
                            </a:schemeClr>
                          </a:solidFill>
                          <a:latin typeface="+mj-lt"/>
                          <a:cs typeface="Arial" panose="020B0604020202020204" pitchFamily="34" charset="0"/>
                        </a:rPr>
                        <a:t>Contribution</a:t>
                      </a:r>
                      <a:endParaRPr lang="en-GB" sz="2400" b="0" dirty="0">
                        <a:solidFill>
                          <a:schemeClr val="accent1">
                            <a:lumMod val="20000"/>
                            <a:lumOff val="80000"/>
                          </a:schemeClr>
                        </a:solidFill>
                        <a:latin typeface="+mj-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662598">
                <a:tc>
                  <a:txBody>
                    <a:bodyPr/>
                    <a:lstStyle/>
                    <a:p>
                      <a:pPr algn="ctr">
                        <a:lnSpc>
                          <a:spcPct val="100000"/>
                        </a:lnSpc>
                      </a:pPr>
                      <a:r>
                        <a:rPr lang="en-GB" sz="2000" dirty="0">
                          <a:solidFill>
                            <a:schemeClr val="bg1"/>
                          </a:solidFill>
                          <a:latin typeface="+mj-lt"/>
                        </a:rPr>
                        <a:t>Kunjkumar Modi</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lnSpc>
                          <a:spcPct val="100000"/>
                        </a:lnSpc>
                      </a:pPr>
                      <a:r>
                        <a:rPr lang="en-GB" sz="2000" dirty="0">
                          <a:solidFill>
                            <a:schemeClr val="bg1"/>
                          </a:solidFill>
                          <a:latin typeface="+mj-lt"/>
                        </a:rPr>
                        <a:t>Logo design, SRS, Logi</a:t>
                      </a:r>
                      <a:r>
                        <a:rPr lang="en-GB" sz="2000" baseline="0" dirty="0">
                          <a:solidFill>
                            <a:schemeClr val="bg1"/>
                          </a:solidFill>
                          <a:latin typeface="+mj-lt"/>
                        </a:rPr>
                        <a:t>n and Signup page design, database schema</a:t>
                      </a:r>
                      <a:endParaRPr lang="en-GB" sz="2000" dirty="0">
                        <a:solidFill>
                          <a:schemeClr val="bg1"/>
                        </a:solidFill>
                        <a:latin typeface="+mj-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662598">
                <a:tc>
                  <a:txBody>
                    <a:bodyPr/>
                    <a:lstStyle/>
                    <a:p>
                      <a:pPr algn="ctr">
                        <a:lnSpc>
                          <a:spcPct val="100000"/>
                        </a:lnSpc>
                        <a:spcAft>
                          <a:spcPts val="800"/>
                        </a:spcAft>
                      </a:pPr>
                      <a:r>
                        <a:rPr lang="en-IN" sz="2000" dirty="0">
                          <a:ln>
                            <a:noFill/>
                          </a:ln>
                          <a:solidFill>
                            <a:schemeClr val="bg1"/>
                          </a:solidFill>
                          <a:effectLst>
                            <a:outerShdw blurRad="38100" dist="19050" dir="2700000" algn="tl">
                              <a:schemeClr val="dk1">
                                <a:alpha val="40000"/>
                              </a:schemeClr>
                            </a:outerShdw>
                          </a:effectLst>
                          <a:latin typeface="+mj-lt"/>
                          <a:ea typeface="Calibri" panose="020F0502020204030204" pitchFamily="34" charset="0"/>
                          <a:cs typeface="Calibri" panose="020F0502020204030204" pitchFamily="34" charset="0"/>
                        </a:rPr>
                        <a:t>Nevilkumar Dalsania</a:t>
                      </a:r>
                      <a:endParaRPr lang="en-IN" sz="2000" dirty="0">
                        <a:solidFill>
                          <a:schemeClr val="bg1"/>
                        </a:solidFill>
                        <a:effectLst/>
                        <a:latin typeface="+mj-lt"/>
                        <a:ea typeface="Calibri" panose="020F0502020204030204" pitchFamily="34" charset="0"/>
                        <a:cs typeface="Times New Roman" panose="02020603050405020304" pitchFamily="18" charset="0"/>
                      </a:endParaRPr>
                    </a:p>
                  </a:txBody>
                  <a:tcPr marL="68580" marR="68580" marT="0" marB="0"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lnSpc>
                          <a:spcPct val="100000"/>
                        </a:lnSpc>
                        <a:spcAft>
                          <a:spcPts val="800"/>
                        </a:spcAft>
                      </a:pPr>
                      <a:r>
                        <a:rPr lang="en-US" sz="2000" baseline="0" dirty="0">
                          <a:solidFill>
                            <a:schemeClr val="bg1"/>
                          </a:solidFill>
                          <a:effectLst/>
                          <a:latin typeface="+mj-lt"/>
                          <a:ea typeface="Calibri" panose="020F0502020204030204" pitchFamily="34" charset="0"/>
                          <a:cs typeface="Times New Roman" panose="02020603050405020304" pitchFamily="18" charset="0"/>
                        </a:rPr>
                        <a:t>Authentication, Like and Comment functionalities, API creation</a:t>
                      </a:r>
                      <a:endParaRPr lang="en-IN" sz="2000" dirty="0">
                        <a:solidFill>
                          <a:schemeClr val="bg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662598">
                <a:tc>
                  <a:txBody>
                    <a:bodyPr/>
                    <a:lstStyle/>
                    <a:p>
                      <a:pPr algn="ctr">
                        <a:lnSpc>
                          <a:spcPct val="100000"/>
                        </a:lnSpc>
                        <a:spcAft>
                          <a:spcPts val="800"/>
                        </a:spcAft>
                      </a:pPr>
                      <a:r>
                        <a:rPr lang="en-IN" sz="2000" dirty="0">
                          <a:ln>
                            <a:noFill/>
                          </a:ln>
                          <a:solidFill>
                            <a:schemeClr val="bg1"/>
                          </a:solidFill>
                          <a:effectLst>
                            <a:outerShdw blurRad="38100" dist="19050" dir="2700000" algn="tl">
                              <a:schemeClr val="dk1">
                                <a:alpha val="40000"/>
                              </a:schemeClr>
                            </a:outerShdw>
                          </a:effectLst>
                          <a:latin typeface="+mj-lt"/>
                          <a:ea typeface="Calibri" panose="020F0502020204030204" pitchFamily="34" charset="0"/>
                          <a:cs typeface="Calibri" panose="020F0502020204030204" pitchFamily="34" charset="0"/>
                        </a:rPr>
                        <a:t>Meet Prajapati</a:t>
                      </a:r>
                      <a:endParaRPr lang="en-IN" sz="2000" dirty="0">
                        <a:solidFill>
                          <a:schemeClr val="bg1"/>
                        </a:solidFill>
                        <a:effectLst/>
                        <a:latin typeface="+mj-lt"/>
                        <a:ea typeface="Calibri" panose="020F0502020204030204" pitchFamily="34" charset="0"/>
                        <a:cs typeface="Times New Roman" panose="02020603050405020304" pitchFamily="18" charset="0"/>
                      </a:endParaRPr>
                    </a:p>
                  </a:txBody>
                  <a:tcPr marL="68580" marR="68580" marT="0" marB="0"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lnSpc>
                          <a:spcPct val="100000"/>
                        </a:lnSpc>
                        <a:spcAft>
                          <a:spcPts val="800"/>
                        </a:spcAft>
                      </a:pPr>
                      <a:r>
                        <a:rPr lang="en-US" sz="2000" dirty="0">
                          <a:solidFill>
                            <a:schemeClr val="bg1"/>
                          </a:solidFill>
                          <a:effectLst/>
                          <a:latin typeface="+mj-lt"/>
                          <a:ea typeface="Calibri" panose="020F0502020204030204" pitchFamily="34" charset="0"/>
                          <a:cs typeface="Times New Roman" panose="02020603050405020304" pitchFamily="18" charset="0"/>
                        </a:rPr>
                        <a:t>SRS</a:t>
                      </a:r>
                      <a:r>
                        <a:rPr lang="en-US" sz="2000" baseline="0" dirty="0">
                          <a:solidFill>
                            <a:schemeClr val="bg1"/>
                          </a:solidFill>
                          <a:effectLst/>
                          <a:latin typeface="+mj-lt"/>
                          <a:ea typeface="Calibri" panose="020F0502020204030204" pitchFamily="34" charset="0"/>
                          <a:cs typeface="Times New Roman" panose="02020603050405020304" pitchFamily="18" charset="0"/>
                        </a:rPr>
                        <a:t> preparation and verification, DFD, Home and My followings page, </a:t>
                      </a:r>
                      <a:endParaRPr lang="en-IN" sz="2000" dirty="0">
                        <a:solidFill>
                          <a:schemeClr val="bg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662598">
                <a:tc>
                  <a:txBody>
                    <a:bodyPr/>
                    <a:lstStyle/>
                    <a:p>
                      <a:pPr algn="ctr">
                        <a:lnSpc>
                          <a:spcPct val="100000"/>
                        </a:lnSpc>
                        <a:spcAft>
                          <a:spcPts val="800"/>
                        </a:spcAft>
                      </a:pPr>
                      <a:r>
                        <a:rPr lang="en-IN" sz="2000" dirty="0">
                          <a:ln>
                            <a:noFill/>
                          </a:ln>
                          <a:solidFill>
                            <a:schemeClr val="bg1"/>
                          </a:solidFill>
                          <a:effectLst>
                            <a:outerShdw blurRad="38100" dist="19050" dir="2700000" algn="tl">
                              <a:schemeClr val="dk1">
                                <a:alpha val="40000"/>
                              </a:schemeClr>
                            </a:outerShdw>
                          </a:effectLst>
                          <a:latin typeface="+mj-lt"/>
                          <a:ea typeface="Calibri" panose="020F0502020204030204" pitchFamily="34" charset="0"/>
                          <a:cs typeface="Calibri" panose="020F0502020204030204" pitchFamily="34" charset="0"/>
                        </a:rPr>
                        <a:t>Heli Dhimmar</a:t>
                      </a:r>
                      <a:endParaRPr lang="en-IN" sz="2000" dirty="0">
                        <a:solidFill>
                          <a:schemeClr val="bg1"/>
                        </a:solidFill>
                        <a:effectLst/>
                        <a:latin typeface="+mj-lt"/>
                        <a:ea typeface="Calibri" panose="020F0502020204030204" pitchFamily="34" charset="0"/>
                        <a:cs typeface="Times New Roman" panose="02020603050405020304" pitchFamily="18" charset="0"/>
                      </a:endParaRPr>
                    </a:p>
                  </a:txBody>
                  <a:tcPr marL="68580" marR="68580" marT="0" marB="0"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lnSpc>
                          <a:spcPct val="100000"/>
                        </a:lnSpc>
                        <a:spcAft>
                          <a:spcPts val="800"/>
                        </a:spcAft>
                      </a:pPr>
                      <a:r>
                        <a:rPr lang="en-US" sz="2000" dirty="0">
                          <a:solidFill>
                            <a:schemeClr val="bg1"/>
                          </a:solidFill>
                          <a:effectLst/>
                          <a:latin typeface="+mj-lt"/>
                          <a:ea typeface="Calibri" panose="020F0502020204030204" pitchFamily="34" charset="0"/>
                          <a:cs typeface="Times New Roman" panose="02020603050405020304" pitchFamily="18" charset="0"/>
                        </a:rPr>
                        <a:t>Signup</a:t>
                      </a:r>
                      <a:r>
                        <a:rPr lang="en-US" sz="2000" baseline="0" dirty="0">
                          <a:solidFill>
                            <a:schemeClr val="bg1"/>
                          </a:solidFill>
                          <a:effectLst/>
                          <a:latin typeface="+mj-lt"/>
                          <a:ea typeface="Calibri" panose="020F0502020204030204" pitchFamily="34" charset="0"/>
                          <a:cs typeface="Times New Roman" panose="02020603050405020304" pitchFamily="18" charset="0"/>
                        </a:rPr>
                        <a:t> page design, Profile Page, DFD and other diagrams, </a:t>
                      </a:r>
                      <a:endParaRPr lang="en-IN" sz="2000" dirty="0">
                        <a:solidFill>
                          <a:schemeClr val="bg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662598">
                <a:tc>
                  <a:txBody>
                    <a:bodyPr/>
                    <a:lstStyle/>
                    <a:p>
                      <a:pPr algn="ctr">
                        <a:lnSpc>
                          <a:spcPct val="100000"/>
                        </a:lnSpc>
                        <a:spcAft>
                          <a:spcPts val="800"/>
                        </a:spcAft>
                      </a:pPr>
                      <a:r>
                        <a:rPr lang="en-IN" sz="2000">
                          <a:ln>
                            <a:noFill/>
                          </a:ln>
                          <a:solidFill>
                            <a:schemeClr val="bg1"/>
                          </a:solidFill>
                          <a:effectLst>
                            <a:outerShdw blurRad="38100" dist="19050" dir="2700000" algn="tl">
                              <a:schemeClr val="dk1">
                                <a:alpha val="40000"/>
                              </a:schemeClr>
                            </a:outerShdw>
                          </a:effectLst>
                          <a:latin typeface="+mj-lt"/>
                          <a:ea typeface="Calibri" panose="020F0502020204030204" pitchFamily="34" charset="0"/>
                          <a:cs typeface="Calibri" panose="020F0502020204030204" pitchFamily="34" charset="0"/>
                        </a:rPr>
                        <a:t>Dwij Bhanderi</a:t>
                      </a:r>
                      <a:endParaRPr lang="en-IN" sz="2000">
                        <a:solidFill>
                          <a:schemeClr val="bg1"/>
                        </a:solidFill>
                        <a:effectLst/>
                        <a:latin typeface="+mj-lt"/>
                        <a:ea typeface="Calibri" panose="020F0502020204030204" pitchFamily="34" charset="0"/>
                        <a:cs typeface="Times New Roman" panose="02020603050405020304" pitchFamily="18" charset="0"/>
                      </a:endParaRPr>
                    </a:p>
                  </a:txBody>
                  <a:tcPr marL="68580" marR="68580" marT="0" marB="0"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lnSpc>
                          <a:spcPct val="100000"/>
                        </a:lnSpc>
                        <a:spcAft>
                          <a:spcPts val="800"/>
                        </a:spcAft>
                      </a:pPr>
                      <a:r>
                        <a:rPr lang="en-US" sz="2000" dirty="0">
                          <a:solidFill>
                            <a:schemeClr val="bg1"/>
                          </a:solidFill>
                          <a:effectLst/>
                          <a:latin typeface="+mj-lt"/>
                          <a:ea typeface="Calibri" panose="020F0502020204030204" pitchFamily="34" charset="0"/>
                          <a:cs typeface="Times New Roman" panose="02020603050405020304" pitchFamily="18" charset="0"/>
                        </a:rPr>
                        <a:t>Added</a:t>
                      </a:r>
                      <a:r>
                        <a:rPr lang="en-US" sz="2000" baseline="0" dirty="0">
                          <a:solidFill>
                            <a:schemeClr val="bg1"/>
                          </a:solidFill>
                          <a:effectLst/>
                          <a:latin typeface="+mj-lt"/>
                          <a:ea typeface="Calibri" panose="020F0502020204030204" pitchFamily="34" charset="0"/>
                          <a:cs typeface="Times New Roman" panose="02020603050405020304" pitchFamily="18" charset="0"/>
                        </a:rPr>
                        <a:t> CSS, SRS, Home Page Design, diagrams, Create post page</a:t>
                      </a:r>
                      <a:endParaRPr lang="en-IN" sz="2000" dirty="0">
                        <a:solidFill>
                          <a:schemeClr val="bg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662598">
                <a:tc>
                  <a:txBody>
                    <a:bodyPr/>
                    <a:lstStyle/>
                    <a:p>
                      <a:pPr algn="ctr">
                        <a:lnSpc>
                          <a:spcPct val="100000"/>
                        </a:lnSpc>
                        <a:spcAft>
                          <a:spcPts val="800"/>
                        </a:spcAft>
                      </a:pPr>
                      <a:r>
                        <a:rPr lang="en-IN" sz="2000">
                          <a:ln>
                            <a:noFill/>
                          </a:ln>
                          <a:solidFill>
                            <a:schemeClr val="bg1"/>
                          </a:solidFill>
                          <a:effectLst>
                            <a:outerShdw blurRad="38100" dist="19050" dir="2700000" algn="tl">
                              <a:schemeClr val="dk1">
                                <a:alpha val="40000"/>
                              </a:schemeClr>
                            </a:outerShdw>
                          </a:effectLst>
                          <a:latin typeface="+mj-lt"/>
                          <a:ea typeface="Calibri" panose="020F0502020204030204" pitchFamily="34" charset="0"/>
                          <a:cs typeface="Calibri" panose="020F0502020204030204" pitchFamily="34" charset="0"/>
                        </a:rPr>
                        <a:t>Nilay Ghodasara</a:t>
                      </a:r>
                      <a:endParaRPr lang="en-IN" sz="2000">
                        <a:solidFill>
                          <a:schemeClr val="bg1"/>
                        </a:solidFill>
                        <a:effectLst/>
                        <a:latin typeface="+mj-lt"/>
                        <a:ea typeface="Calibri" panose="020F0502020204030204" pitchFamily="34" charset="0"/>
                        <a:cs typeface="Times New Roman" panose="02020603050405020304" pitchFamily="18" charset="0"/>
                      </a:endParaRPr>
                    </a:p>
                  </a:txBody>
                  <a:tcPr marL="68580" marR="68580" marT="0" marB="0"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lnSpc>
                          <a:spcPct val="100000"/>
                        </a:lnSpc>
                        <a:spcAft>
                          <a:spcPts val="800"/>
                        </a:spcAft>
                      </a:pPr>
                      <a:r>
                        <a:rPr lang="en-US" sz="2000" dirty="0">
                          <a:solidFill>
                            <a:schemeClr val="bg1"/>
                          </a:solidFill>
                          <a:effectLst/>
                          <a:latin typeface="+mj-lt"/>
                          <a:ea typeface="Calibri" panose="020F0502020204030204" pitchFamily="34" charset="0"/>
                          <a:cs typeface="Times New Roman" panose="02020603050405020304" pitchFamily="18" charset="0"/>
                        </a:rPr>
                        <a:t>Home page, SRS,</a:t>
                      </a:r>
                      <a:r>
                        <a:rPr lang="en-US" sz="2000" baseline="0" dirty="0">
                          <a:solidFill>
                            <a:schemeClr val="bg1"/>
                          </a:solidFill>
                          <a:effectLst/>
                          <a:latin typeface="+mj-lt"/>
                          <a:ea typeface="Calibri" panose="020F0502020204030204" pitchFamily="34" charset="0"/>
                          <a:cs typeface="Times New Roman" panose="02020603050405020304" pitchFamily="18" charset="0"/>
                        </a:rPr>
                        <a:t> Profile Page, changing profile photo functionality</a:t>
                      </a:r>
                      <a:endParaRPr lang="en-IN" sz="2000" dirty="0">
                        <a:solidFill>
                          <a:schemeClr val="bg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pic>
        <p:nvPicPr>
          <p:cNvPr id="4" name="Picture 3">
            <a:extLst>
              <a:ext uri="{FF2B5EF4-FFF2-40B4-BE49-F238E27FC236}">
                <a16:creationId xmlns:a16="http://schemas.microsoft.com/office/drawing/2014/main" id="{6412714B-DF54-4C8D-A591-8174E4FDA107}"/>
              </a:ext>
            </a:extLst>
          </p:cNvPr>
          <p:cNvPicPr>
            <a:picLocks noChangeAspect="1"/>
          </p:cNvPicPr>
          <p:nvPr/>
        </p:nvPicPr>
        <p:blipFill>
          <a:blip r:embed="rId2"/>
          <a:stretch>
            <a:fillRect/>
          </a:stretch>
        </p:blipFill>
        <p:spPr>
          <a:xfrm>
            <a:off x="10565035" y="0"/>
            <a:ext cx="2187130" cy="1379340"/>
          </a:xfrm>
          <a:prstGeom prst="rect">
            <a:avLst/>
          </a:prstGeom>
        </p:spPr>
      </p:pic>
    </p:spTree>
    <p:extLst>
      <p:ext uri="{BB962C8B-B14F-4D97-AF65-F5344CB8AC3E}">
        <p14:creationId xmlns:p14="http://schemas.microsoft.com/office/powerpoint/2010/main" val="330853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3E35-5C50-41C9-9005-53F8FF0C9B46}"/>
              </a:ext>
            </a:extLst>
          </p:cNvPr>
          <p:cNvSpPr>
            <a:spLocks noGrp="1"/>
          </p:cNvSpPr>
          <p:nvPr>
            <p:ph type="title"/>
          </p:nvPr>
        </p:nvSpPr>
        <p:spPr>
          <a:xfrm>
            <a:off x="832104" y="3886200"/>
            <a:ext cx="8682286" cy="859055"/>
          </a:xfrm>
        </p:spPr>
        <p:txBody>
          <a:bodyPr>
            <a:normAutofit/>
          </a:bodyPr>
          <a:lstStyle/>
          <a:p>
            <a:r>
              <a:rPr lang="en-US" dirty="0"/>
              <a:t>Gantt chart</a:t>
            </a:r>
            <a:endParaRPr lang="en-IN" dirty="0"/>
          </a:p>
        </p:txBody>
      </p:sp>
      <p:pic>
        <p:nvPicPr>
          <p:cNvPr id="3" name="Picture 2">
            <a:extLst>
              <a:ext uri="{FF2B5EF4-FFF2-40B4-BE49-F238E27FC236}">
                <a16:creationId xmlns:a16="http://schemas.microsoft.com/office/drawing/2014/main" id="{D0708B9D-52AC-4BE5-9220-89234961774A}"/>
              </a:ext>
            </a:extLst>
          </p:cNvPr>
          <p:cNvPicPr>
            <a:picLocks noChangeAspect="1"/>
          </p:cNvPicPr>
          <p:nvPr/>
        </p:nvPicPr>
        <p:blipFill>
          <a:blip r:embed="rId2"/>
          <a:stretch>
            <a:fillRect/>
          </a:stretch>
        </p:blipFill>
        <p:spPr>
          <a:xfrm>
            <a:off x="10542623" y="0"/>
            <a:ext cx="2187130" cy="1379340"/>
          </a:xfrm>
          <a:prstGeom prst="rect">
            <a:avLst/>
          </a:prstGeom>
        </p:spPr>
      </p:pic>
    </p:spTree>
    <p:extLst>
      <p:ext uri="{BB962C8B-B14F-4D97-AF65-F5344CB8AC3E}">
        <p14:creationId xmlns:p14="http://schemas.microsoft.com/office/powerpoint/2010/main" val="1201482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50AE1C-DA17-37C1-C0E9-231420DB1971}"/>
              </a:ext>
            </a:extLst>
          </p:cNvPr>
          <p:cNvSpPr>
            <a:spLocks noGrp="1"/>
          </p:cNvSpPr>
          <p:nvPr>
            <p:ph type="sldNum" sz="quarter" idx="12"/>
          </p:nvPr>
        </p:nvSpPr>
        <p:spPr/>
        <p:txBody>
          <a:bodyPr/>
          <a:lstStyle/>
          <a:p>
            <a:fld id="{C263D6C4-4840-40CC-AC84-17E24B3B7BDE}" type="slidenum">
              <a:rPr lang="en-US" noProof="0" smtClean="0"/>
              <a:pPr/>
              <a:t>24</a:t>
            </a:fld>
            <a:endParaRPr lang="en-US" noProof="0" dirty="0"/>
          </a:p>
        </p:txBody>
      </p:sp>
      <p:pic>
        <p:nvPicPr>
          <p:cNvPr id="3" name="Graphic 2">
            <a:extLst>
              <a:ext uri="{FF2B5EF4-FFF2-40B4-BE49-F238E27FC236}">
                <a16:creationId xmlns:a16="http://schemas.microsoft.com/office/drawing/2014/main" id="{039D2387-692A-4EA5-F98D-3FDBAC5DEB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6494" y="1791761"/>
            <a:ext cx="11022106" cy="3274477"/>
          </a:xfrm>
          <a:prstGeom prst="rect">
            <a:avLst/>
          </a:prstGeom>
        </p:spPr>
      </p:pic>
    </p:spTree>
    <p:extLst>
      <p:ext uri="{BB962C8B-B14F-4D97-AF65-F5344CB8AC3E}">
        <p14:creationId xmlns:p14="http://schemas.microsoft.com/office/powerpoint/2010/main" val="1586854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3E35-5C50-41C9-9005-53F8FF0C9B46}"/>
              </a:ext>
            </a:extLst>
          </p:cNvPr>
          <p:cNvSpPr>
            <a:spLocks noGrp="1"/>
          </p:cNvSpPr>
          <p:nvPr>
            <p:ph type="title"/>
          </p:nvPr>
        </p:nvSpPr>
        <p:spPr>
          <a:xfrm>
            <a:off x="832104" y="3886200"/>
            <a:ext cx="8682286" cy="859055"/>
          </a:xfrm>
        </p:spPr>
        <p:txBody>
          <a:bodyPr>
            <a:normAutofit/>
          </a:bodyPr>
          <a:lstStyle/>
          <a:p>
            <a:r>
              <a:rPr lang="en-US" dirty="0"/>
              <a:t>Application Navigation</a:t>
            </a:r>
            <a:endParaRPr lang="en-IN" dirty="0"/>
          </a:p>
        </p:txBody>
      </p:sp>
      <p:pic>
        <p:nvPicPr>
          <p:cNvPr id="3" name="Picture 2">
            <a:extLst>
              <a:ext uri="{FF2B5EF4-FFF2-40B4-BE49-F238E27FC236}">
                <a16:creationId xmlns:a16="http://schemas.microsoft.com/office/drawing/2014/main" id="{6E85D186-3207-42F7-A276-19CC7F900445}"/>
              </a:ext>
            </a:extLst>
          </p:cNvPr>
          <p:cNvPicPr>
            <a:picLocks noChangeAspect="1"/>
          </p:cNvPicPr>
          <p:nvPr/>
        </p:nvPicPr>
        <p:blipFill>
          <a:blip r:embed="rId2"/>
          <a:stretch>
            <a:fillRect/>
          </a:stretch>
        </p:blipFill>
        <p:spPr>
          <a:xfrm>
            <a:off x="10542623" y="0"/>
            <a:ext cx="2187130" cy="1379340"/>
          </a:xfrm>
          <a:prstGeom prst="rect">
            <a:avLst/>
          </a:prstGeom>
        </p:spPr>
      </p:pic>
    </p:spTree>
    <p:extLst>
      <p:ext uri="{BB962C8B-B14F-4D97-AF65-F5344CB8AC3E}">
        <p14:creationId xmlns:p14="http://schemas.microsoft.com/office/powerpoint/2010/main" val="2609134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Home Page</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514" y="1356765"/>
            <a:ext cx="8324071" cy="4680000"/>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A4A23DD1-24C3-4106-B3D9-5E64ECF4AB6B}"/>
              </a:ext>
            </a:extLst>
          </p:cNvPr>
          <p:cNvPicPr>
            <a:picLocks noChangeAspect="1"/>
          </p:cNvPicPr>
          <p:nvPr/>
        </p:nvPicPr>
        <p:blipFill>
          <a:blip r:embed="rId3"/>
          <a:stretch>
            <a:fillRect/>
          </a:stretch>
        </p:blipFill>
        <p:spPr>
          <a:xfrm>
            <a:off x="10542623" y="0"/>
            <a:ext cx="2187130" cy="1379340"/>
          </a:xfrm>
          <a:prstGeom prst="rect">
            <a:avLst/>
          </a:prstGeom>
        </p:spPr>
      </p:pic>
    </p:spTree>
    <p:extLst>
      <p:ext uri="{BB962C8B-B14F-4D97-AF65-F5344CB8AC3E}">
        <p14:creationId xmlns:p14="http://schemas.microsoft.com/office/powerpoint/2010/main" val="1899074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Page</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519" y="1356765"/>
            <a:ext cx="8324062" cy="4680000"/>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3C3E2640-A7C7-42A4-9A6F-95093D8C34EE}"/>
              </a:ext>
            </a:extLst>
          </p:cNvPr>
          <p:cNvPicPr>
            <a:picLocks noChangeAspect="1"/>
          </p:cNvPicPr>
          <p:nvPr/>
        </p:nvPicPr>
        <p:blipFill>
          <a:blip r:embed="rId3"/>
          <a:stretch>
            <a:fillRect/>
          </a:stretch>
        </p:blipFill>
        <p:spPr>
          <a:xfrm>
            <a:off x="10542623" y="0"/>
            <a:ext cx="2187130" cy="1379340"/>
          </a:xfrm>
          <a:prstGeom prst="rect">
            <a:avLst/>
          </a:prstGeom>
        </p:spPr>
      </p:pic>
    </p:spTree>
    <p:extLst>
      <p:ext uri="{BB962C8B-B14F-4D97-AF65-F5344CB8AC3E}">
        <p14:creationId xmlns:p14="http://schemas.microsoft.com/office/powerpoint/2010/main" val="346769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Signup Page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517" y="1356765"/>
            <a:ext cx="8324065" cy="4680000"/>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DECC3935-8FAB-4127-82A5-4EA0A890D100}"/>
              </a:ext>
            </a:extLst>
          </p:cNvPr>
          <p:cNvPicPr>
            <a:picLocks noChangeAspect="1"/>
          </p:cNvPicPr>
          <p:nvPr/>
        </p:nvPicPr>
        <p:blipFill>
          <a:blip r:embed="rId3"/>
          <a:stretch>
            <a:fillRect/>
          </a:stretch>
        </p:blipFill>
        <p:spPr>
          <a:xfrm>
            <a:off x="10542623" y="0"/>
            <a:ext cx="2187130" cy="1379340"/>
          </a:xfrm>
          <a:prstGeom prst="rect">
            <a:avLst/>
          </a:prstGeom>
        </p:spPr>
      </p:pic>
    </p:spTree>
    <p:extLst>
      <p:ext uri="{BB962C8B-B14F-4D97-AF65-F5344CB8AC3E}">
        <p14:creationId xmlns:p14="http://schemas.microsoft.com/office/powerpoint/2010/main" val="730123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467B-76DE-1E2E-0F7A-75CC89A49B8E}"/>
              </a:ext>
            </a:extLst>
          </p:cNvPr>
          <p:cNvSpPr>
            <a:spLocks noGrp="1"/>
          </p:cNvSpPr>
          <p:nvPr>
            <p:ph type="title"/>
          </p:nvPr>
        </p:nvSpPr>
        <p:spPr/>
        <p:txBody>
          <a:bodyPr/>
          <a:lstStyle/>
          <a:p>
            <a:r>
              <a:rPr lang="en-US" dirty="0"/>
              <a:t>Profile Page</a:t>
            </a:r>
            <a:endParaRPr lang="en-IN" dirty="0"/>
          </a:p>
        </p:txBody>
      </p:sp>
      <p:sp>
        <p:nvSpPr>
          <p:cNvPr id="3" name="Slide Number Placeholder 2">
            <a:extLst>
              <a:ext uri="{FF2B5EF4-FFF2-40B4-BE49-F238E27FC236}">
                <a16:creationId xmlns:a16="http://schemas.microsoft.com/office/drawing/2014/main" id="{1228F352-91AD-F943-F1D4-CEE14A8DD000}"/>
              </a:ext>
            </a:extLst>
          </p:cNvPr>
          <p:cNvSpPr>
            <a:spLocks noGrp="1"/>
          </p:cNvSpPr>
          <p:nvPr>
            <p:ph type="sldNum" sz="quarter" idx="12"/>
          </p:nvPr>
        </p:nvSpPr>
        <p:spPr/>
        <p:txBody>
          <a:bodyPr/>
          <a:lstStyle/>
          <a:p>
            <a:fld id="{C263D6C4-4840-40CC-AC84-17E24B3B7BDE}" type="slidenum">
              <a:rPr lang="en-US" noProof="0" smtClean="0"/>
              <a:pPr/>
              <a:t>29</a:t>
            </a:fld>
            <a:endParaRPr lang="en-US" noProof="0" dirty="0"/>
          </a:p>
        </p:txBody>
      </p:sp>
      <p:pic>
        <p:nvPicPr>
          <p:cNvPr id="5" name="Picture 4">
            <a:extLst>
              <a:ext uri="{FF2B5EF4-FFF2-40B4-BE49-F238E27FC236}">
                <a16:creationId xmlns:a16="http://schemas.microsoft.com/office/drawing/2014/main" id="{BF3F1F0D-CB6F-42C8-F29F-09FE7876E73B}"/>
              </a:ext>
            </a:extLst>
          </p:cNvPr>
          <p:cNvPicPr>
            <a:picLocks noChangeAspect="1"/>
          </p:cNvPicPr>
          <p:nvPr/>
        </p:nvPicPr>
        <p:blipFill rotWithShape="1">
          <a:blip r:embed="rId2">
            <a:extLst>
              <a:ext uri="{28A0092B-C50C-407E-A947-70E740481C1C}">
                <a14:useLocalDpi xmlns:a14="http://schemas.microsoft.com/office/drawing/2010/main" val="0"/>
              </a:ext>
            </a:extLst>
          </a:blip>
          <a:srcRect r="554"/>
          <a:stretch/>
        </p:blipFill>
        <p:spPr bwMode="auto">
          <a:xfrm>
            <a:off x="1863616" y="1335010"/>
            <a:ext cx="8464767" cy="478595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917048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Team Members</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0245187"/>
              </p:ext>
            </p:extLst>
          </p:nvPr>
        </p:nvGraphicFramePr>
        <p:xfrm>
          <a:off x="1130299" y="1856740"/>
          <a:ext cx="9784628" cy="3931920"/>
        </p:xfrm>
        <a:graphic>
          <a:graphicData uri="http://schemas.openxmlformats.org/drawingml/2006/table">
            <a:tbl>
              <a:tblPr firstRow="1" bandRow="1">
                <a:tableStyleId>{5C22544A-7EE6-4342-B048-85BDC9FD1C3A}</a:tableStyleId>
              </a:tblPr>
              <a:tblGrid>
                <a:gridCol w="4892314">
                  <a:extLst>
                    <a:ext uri="{9D8B030D-6E8A-4147-A177-3AD203B41FA5}">
                      <a16:colId xmlns:a16="http://schemas.microsoft.com/office/drawing/2014/main" val="3559833401"/>
                    </a:ext>
                  </a:extLst>
                </a:gridCol>
                <a:gridCol w="4892314">
                  <a:extLst>
                    <a:ext uri="{9D8B030D-6E8A-4147-A177-3AD203B41FA5}">
                      <a16:colId xmlns:a16="http://schemas.microsoft.com/office/drawing/2014/main" val="82523989"/>
                    </a:ext>
                  </a:extLst>
                </a:gridCol>
              </a:tblGrid>
              <a:tr h="640080">
                <a:tc>
                  <a:txBody>
                    <a:bodyPr/>
                    <a:lstStyle/>
                    <a:p>
                      <a:pPr algn="ctr"/>
                      <a:r>
                        <a:rPr lang="en-US" sz="2400" b="0" dirty="0">
                          <a:solidFill>
                            <a:schemeClr val="accent1">
                              <a:lumMod val="20000"/>
                              <a:lumOff val="80000"/>
                            </a:schemeClr>
                          </a:solidFill>
                          <a:latin typeface="+mn-lt"/>
                          <a:cs typeface="Arial" panose="020B0604020202020204" pitchFamily="34" charset="0"/>
                        </a:rPr>
                        <a:t>Name</a:t>
                      </a:r>
                      <a:endParaRPr lang="en-GB" sz="2400" b="0" dirty="0">
                        <a:solidFill>
                          <a:schemeClr val="accent1">
                            <a:lumMod val="20000"/>
                            <a:lumOff val="80000"/>
                          </a:schemeClr>
                        </a:solidFill>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accent1">
                              <a:lumMod val="20000"/>
                              <a:lumOff val="80000"/>
                            </a:schemeClr>
                          </a:solidFill>
                          <a:latin typeface="+mn-lt"/>
                          <a:cs typeface="Arial" panose="020B0604020202020204" pitchFamily="34" charset="0"/>
                        </a:rPr>
                        <a:t>ID</a:t>
                      </a:r>
                      <a:endParaRPr lang="en-GB" sz="2400" b="0" dirty="0">
                        <a:solidFill>
                          <a:schemeClr val="accent1">
                            <a:lumMod val="20000"/>
                            <a:lumOff val="80000"/>
                          </a:schemeClr>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algn="ctr">
                        <a:lnSpc>
                          <a:spcPct val="100000"/>
                        </a:lnSpc>
                      </a:pPr>
                      <a:r>
                        <a:rPr lang="en-GB" sz="2000" dirty="0">
                          <a:solidFill>
                            <a:schemeClr val="bg1"/>
                          </a:solidFill>
                          <a:latin typeface="Bahnschrift Light" panose="020B0502040204020203" pitchFamily="34" charset="0"/>
                        </a:rPr>
                        <a:t>Kunjkumar Modi</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lnSpc>
                          <a:spcPct val="100000"/>
                        </a:lnSpc>
                      </a:pPr>
                      <a:r>
                        <a:rPr lang="en-GB" sz="2000" dirty="0">
                          <a:solidFill>
                            <a:schemeClr val="bg1"/>
                          </a:solidFill>
                          <a:latin typeface="Bahnschrift Light" panose="020B0502040204020203" pitchFamily="34" charset="0"/>
                        </a:rPr>
                        <a:t>201901126</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algn="ctr">
                        <a:lnSpc>
                          <a:spcPct val="100000"/>
                        </a:lnSpc>
                        <a:spcAft>
                          <a:spcPts val="800"/>
                        </a:spcAft>
                      </a:pPr>
                      <a:r>
                        <a:rPr lang="en-IN" sz="2000" dirty="0">
                          <a:ln>
                            <a:noFill/>
                          </a:ln>
                          <a:solidFill>
                            <a:schemeClr val="bg1"/>
                          </a:solidFill>
                          <a:effectLst>
                            <a:outerShdw blurRad="38100" dist="19050" dir="2700000" algn="tl">
                              <a:schemeClr val="dk1">
                                <a:alpha val="40000"/>
                              </a:schemeClr>
                            </a:outerShdw>
                          </a:effectLst>
                          <a:latin typeface="Bahnschrift Light" panose="020B0502040204020203" pitchFamily="34" charset="0"/>
                          <a:ea typeface="Calibri" panose="020F0502020204030204" pitchFamily="34" charset="0"/>
                          <a:cs typeface="Calibri" panose="020F0502020204030204" pitchFamily="34" charset="0"/>
                        </a:rPr>
                        <a:t>Nevilkumar Dalsania</a:t>
                      </a:r>
                      <a:endParaRPr lang="en-IN" sz="2000" dirty="0">
                        <a:solidFill>
                          <a:schemeClr val="bg1"/>
                        </a:solidFill>
                        <a:effectLst/>
                        <a:latin typeface="Bahnschrift Light" panose="020B0502040204020203" pitchFamily="34" charset="0"/>
                        <a:ea typeface="Calibri" panose="020F0502020204030204" pitchFamily="34" charset="0"/>
                        <a:cs typeface="Times New Roman" panose="02020603050405020304" pitchFamily="18" charset="0"/>
                      </a:endParaRPr>
                    </a:p>
                  </a:txBody>
                  <a:tcPr marL="68580" marR="68580" marT="0" marB="0"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lnSpc>
                          <a:spcPct val="100000"/>
                        </a:lnSpc>
                        <a:spcAft>
                          <a:spcPts val="800"/>
                        </a:spcAft>
                      </a:pPr>
                      <a:r>
                        <a:rPr lang="en-IN" sz="2000">
                          <a:ln>
                            <a:noFill/>
                          </a:ln>
                          <a:solidFill>
                            <a:schemeClr val="bg1"/>
                          </a:solidFill>
                          <a:effectLst>
                            <a:outerShdw blurRad="38100" dist="19050" dir="2700000" algn="tl">
                              <a:schemeClr val="dk1">
                                <a:alpha val="40000"/>
                              </a:schemeClr>
                            </a:outerShdw>
                          </a:effectLst>
                          <a:latin typeface="Bahnschrift Light" panose="020B0502040204020203" pitchFamily="34" charset="0"/>
                          <a:ea typeface="Calibri" panose="020F0502020204030204" pitchFamily="34" charset="0"/>
                          <a:cs typeface="Calibri" panose="020F0502020204030204" pitchFamily="34" charset="0"/>
                        </a:rPr>
                        <a:t>201901013</a:t>
                      </a:r>
                      <a:endParaRPr lang="en-IN" sz="2000">
                        <a:solidFill>
                          <a:schemeClr val="bg1"/>
                        </a:solidFill>
                        <a:effectLst/>
                        <a:latin typeface="Bahnschrift Light" panose="020B05020402040202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algn="ctr">
                        <a:lnSpc>
                          <a:spcPct val="100000"/>
                        </a:lnSpc>
                        <a:spcAft>
                          <a:spcPts val="800"/>
                        </a:spcAft>
                      </a:pPr>
                      <a:r>
                        <a:rPr lang="en-IN" sz="2000" dirty="0">
                          <a:ln>
                            <a:noFill/>
                          </a:ln>
                          <a:solidFill>
                            <a:schemeClr val="bg1"/>
                          </a:solidFill>
                          <a:effectLst>
                            <a:outerShdw blurRad="38100" dist="19050" dir="2700000" algn="tl">
                              <a:schemeClr val="dk1">
                                <a:alpha val="40000"/>
                              </a:schemeClr>
                            </a:outerShdw>
                          </a:effectLst>
                          <a:latin typeface="Bahnschrift Light" panose="020B0502040204020203" pitchFamily="34" charset="0"/>
                          <a:ea typeface="Calibri" panose="020F0502020204030204" pitchFamily="34" charset="0"/>
                          <a:cs typeface="Calibri" panose="020F0502020204030204" pitchFamily="34" charset="0"/>
                        </a:rPr>
                        <a:t>Meet Prajapati</a:t>
                      </a:r>
                      <a:endParaRPr lang="en-IN" sz="2000" dirty="0">
                        <a:solidFill>
                          <a:schemeClr val="bg1"/>
                        </a:solidFill>
                        <a:effectLst/>
                        <a:latin typeface="Bahnschrift Light" panose="020B0502040204020203" pitchFamily="34" charset="0"/>
                        <a:ea typeface="Calibri" panose="020F0502020204030204" pitchFamily="34" charset="0"/>
                        <a:cs typeface="Times New Roman" panose="02020603050405020304" pitchFamily="18" charset="0"/>
                      </a:endParaRPr>
                    </a:p>
                  </a:txBody>
                  <a:tcPr marL="68580" marR="68580" marT="0" marB="0"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lnSpc>
                          <a:spcPct val="100000"/>
                        </a:lnSpc>
                        <a:spcAft>
                          <a:spcPts val="800"/>
                        </a:spcAft>
                      </a:pPr>
                      <a:r>
                        <a:rPr lang="en-IN" sz="2000" dirty="0">
                          <a:ln>
                            <a:noFill/>
                          </a:ln>
                          <a:solidFill>
                            <a:schemeClr val="bg1"/>
                          </a:solidFill>
                          <a:effectLst>
                            <a:outerShdw blurRad="38100" dist="19050" dir="2700000" algn="tl">
                              <a:schemeClr val="dk1">
                                <a:alpha val="40000"/>
                              </a:schemeClr>
                            </a:outerShdw>
                          </a:effectLst>
                          <a:latin typeface="Bahnschrift Light" panose="020B0502040204020203" pitchFamily="34" charset="0"/>
                          <a:ea typeface="Calibri" panose="020F0502020204030204" pitchFamily="34" charset="0"/>
                          <a:cs typeface="Calibri" panose="020F0502020204030204" pitchFamily="34" charset="0"/>
                        </a:rPr>
                        <a:t>201901025</a:t>
                      </a:r>
                      <a:endParaRPr lang="en-IN" sz="2000" dirty="0">
                        <a:solidFill>
                          <a:schemeClr val="bg1"/>
                        </a:solidFill>
                        <a:effectLst/>
                        <a:latin typeface="Bahnschrift Light" panose="020B05020402040202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algn="ctr">
                        <a:lnSpc>
                          <a:spcPct val="100000"/>
                        </a:lnSpc>
                        <a:spcAft>
                          <a:spcPts val="800"/>
                        </a:spcAft>
                      </a:pPr>
                      <a:r>
                        <a:rPr lang="en-IN" sz="2000" dirty="0">
                          <a:ln>
                            <a:noFill/>
                          </a:ln>
                          <a:solidFill>
                            <a:schemeClr val="bg1"/>
                          </a:solidFill>
                          <a:effectLst>
                            <a:outerShdw blurRad="38100" dist="19050" dir="2700000" algn="tl">
                              <a:schemeClr val="dk1">
                                <a:alpha val="40000"/>
                              </a:schemeClr>
                            </a:outerShdw>
                          </a:effectLst>
                          <a:latin typeface="Bahnschrift Light" panose="020B0502040204020203" pitchFamily="34" charset="0"/>
                          <a:ea typeface="Calibri" panose="020F0502020204030204" pitchFamily="34" charset="0"/>
                          <a:cs typeface="Calibri" panose="020F0502020204030204" pitchFamily="34" charset="0"/>
                        </a:rPr>
                        <a:t>Heli Dhimmar</a:t>
                      </a:r>
                      <a:endParaRPr lang="en-IN" sz="2000" dirty="0">
                        <a:solidFill>
                          <a:schemeClr val="bg1"/>
                        </a:solidFill>
                        <a:effectLst/>
                        <a:latin typeface="Bahnschrift Light" panose="020B0502040204020203" pitchFamily="34" charset="0"/>
                        <a:ea typeface="Calibri" panose="020F0502020204030204" pitchFamily="34" charset="0"/>
                        <a:cs typeface="Times New Roman" panose="02020603050405020304" pitchFamily="18" charset="0"/>
                      </a:endParaRPr>
                    </a:p>
                  </a:txBody>
                  <a:tcPr marL="68580" marR="68580" marT="0" marB="0"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lnSpc>
                          <a:spcPct val="100000"/>
                        </a:lnSpc>
                        <a:spcAft>
                          <a:spcPts val="800"/>
                        </a:spcAft>
                      </a:pPr>
                      <a:r>
                        <a:rPr lang="en-IN" sz="2000" dirty="0">
                          <a:ln>
                            <a:noFill/>
                          </a:ln>
                          <a:solidFill>
                            <a:schemeClr val="bg1"/>
                          </a:solidFill>
                          <a:effectLst>
                            <a:outerShdw blurRad="38100" dist="19050" dir="2700000" algn="tl">
                              <a:schemeClr val="dk1">
                                <a:alpha val="40000"/>
                              </a:schemeClr>
                            </a:outerShdw>
                          </a:effectLst>
                          <a:latin typeface="Bahnschrift Light" panose="020B0502040204020203" pitchFamily="34" charset="0"/>
                          <a:ea typeface="Calibri" panose="020F0502020204030204" pitchFamily="34" charset="0"/>
                          <a:cs typeface="Calibri" panose="020F0502020204030204" pitchFamily="34" charset="0"/>
                        </a:rPr>
                        <a:t>201901106</a:t>
                      </a:r>
                      <a:endParaRPr lang="en-IN" sz="2000" dirty="0">
                        <a:solidFill>
                          <a:schemeClr val="bg1"/>
                        </a:solidFill>
                        <a:effectLst/>
                        <a:latin typeface="Bahnschrift Light" panose="020B05020402040202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pPr algn="ctr">
                        <a:lnSpc>
                          <a:spcPct val="100000"/>
                        </a:lnSpc>
                        <a:spcAft>
                          <a:spcPts val="800"/>
                        </a:spcAft>
                      </a:pPr>
                      <a:r>
                        <a:rPr lang="en-IN" sz="2000">
                          <a:ln>
                            <a:noFill/>
                          </a:ln>
                          <a:solidFill>
                            <a:schemeClr val="bg1"/>
                          </a:solidFill>
                          <a:effectLst>
                            <a:outerShdw blurRad="38100" dist="19050" dir="2700000" algn="tl">
                              <a:schemeClr val="dk1">
                                <a:alpha val="40000"/>
                              </a:schemeClr>
                            </a:outerShdw>
                          </a:effectLst>
                          <a:latin typeface="Bahnschrift Light" panose="020B0502040204020203" pitchFamily="34" charset="0"/>
                          <a:ea typeface="Calibri" panose="020F0502020204030204" pitchFamily="34" charset="0"/>
                          <a:cs typeface="Calibri" panose="020F0502020204030204" pitchFamily="34" charset="0"/>
                        </a:rPr>
                        <a:t>Dwij Bhanderi</a:t>
                      </a:r>
                      <a:endParaRPr lang="en-IN" sz="2000">
                        <a:solidFill>
                          <a:schemeClr val="bg1"/>
                        </a:solidFill>
                        <a:effectLst/>
                        <a:latin typeface="Bahnschrift Light" panose="020B0502040204020203" pitchFamily="34" charset="0"/>
                        <a:ea typeface="Calibri" panose="020F0502020204030204" pitchFamily="34" charset="0"/>
                        <a:cs typeface="Times New Roman" panose="02020603050405020304" pitchFamily="18" charset="0"/>
                      </a:endParaRPr>
                    </a:p>
                  </a:txBody>
                  <a:tcPr marL="68580" marR="68580" marT="0" marB="0"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lnSpc>
                          <a:spcPct val="100000"/>
                        </a:lnSpc>
                        <a:spcAft>
                          <a:spcPts val="800"/>
                        </a:spcAft>
                      </a:pPr>
                      <a:r>
                        <a:rPr lang="en-IN" sz="2000" dirty="0">
                          <a:ln>
                            <a:noFill/>
                          </a:ln>
                          <a:solidFill>
                            <a:schemeClr val="bg1"/>
                          </a:solidFill>
                          <a:effectLst>
                            <a:outerShdw blurRad="38100" dist="19050" dir="2700000" algn="tl">
                              <a:schemeClr val="dk1">
                                <a:alpha val="40000"/>
                              </a:schemeClr>
                            </a:outerShdw>
                          </a:effectLst>
                          <a:latin typeface="Bahnschrift Light" panose="020B0502040204020203" pitchFamily="34" charset="0"/>
                          <a:ea typeface="Calibri" panose="020F0502020204030204" pitchFamily="34" charset="0"/>
                          <a:cs typeface="Calibri" panose="020F0502020204030204" pitchFamily="34" charset="0"/>
                        </a:rPr>
                        <a:t>201901168</a:t>
                      </a:r>
                      <a:endParaRPr lang="en-IN" sz="2000" dirty="0">
                        <a:solidFill>
                          <a:schemeClr val="bg1"/>
                        </a:solidFill>
                        <a:effectLst/>
                        <a:latin typeface="Bahnschrift Light" panose="020B05020402040202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pPr algn="ctr">
                        <a:lnSpc>
                          <a:spcPct val="100000"/>
                        </a:lnSpc>
                        <a:spcAft>
                          <a:spcPts val="800"/>
                        </a:spcAft>
                      </a:pPr>
                      <a:r>
                        <a:rPr lang="en-IN" sz="2000">
                          <a:ln>
                            <a:noFill/>
                          </a:ln>
                          <a:solidFill>
                            <a:schemeClr val="bg1"/>
                          </a:solidFill>
                          <a:effectLst>
                            <a:outerShdw blurRad="38100" dist="19050" dir="2700000" algn="tl">
                              <a:schemeClr val="dk1">
                                <a:alpha val="40000"/>
                              </a:schemeClr>
                            </a:outerShdw>
                          </a:effectLst>
                          <a:latin typeface="Bahnschrift Light" panose="020B0502040204020203" pitchFamily="34" charset="0"/>
                          <a:ea typeface="Calibri" panose="020F0502020204030204" pitchFamily="34" charset="0"/>
                          <a:cs typeface="Calibri" panose="020F0502020204030204" pitchFamily="34" charset="0"/>
                        </a:rPr>
                        <a:t>Nilay Ghodasara</a:t>
                      </a:r>
                      <a:endParaRPr lang="en-IN" sz="2000">
                        <a:solidFill>
                          <a:schemeClr val="bg1"/>
                        </a:solidFill>
                        <a:effectLst/>
                        <a:latin typeface="Bahnschrift Light" panose="020B0502040204020203" pitchFamily="34" charset="0"/>
                        <a:ea typeface="Calibri" panose="020F0502020204030204" pitchFamily="34" charset="0"/>
                        <a:cs typeface="Times New Roman" panose="02020603050405020304" pitchFamily="18" charset="0"/>
                      </a:endParaRPr>
                    </a:p>
                  </a:txBody>
                  <a:tcPr marL="68580" marR="68580" marT="0" marB="0"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lnSpc>
                          <a:spcPct val="100000"/>
                        </a:lnSpc>
                        <a:spcAft>
                          <a:spcPts val="800"/>
                        </a:spcAft>
                      </a:pPr>
                      <a:r>
                        <a:rPr lang="en-IN" sz="2000" dirty="0">
                          <a:ln>
                            <a:noFill/>
                          </a:ln>
                          <a:solidFill>
                            <a:schemeClr val="bg1"/>
                          </a:solidFill>
                          <a:effectLst>
                            <a:outerShdw blurRad="38100" dist="19050" dir="2700000" algn="tl">
                              <a:schemeClr val="dk1">
                                <a:alpha val="40000"/>
                              </a:schemeClr>
                            </a:outerShdw>
                          </a:effectLst>
                          <a:latin typeface="Bahnschrift Light" panose="020B0502040204020203" pitchFamily="34" charset="0"/>
                          <a:ea typeface="Calibri" panose="020F0502020204030204" pitchFamily="34" charset="0"/>
                          <a:cs typeface="Calibri" panose="020F0502020204030204" pitchFamily="34" charset="0"/>
                        </a:rPr>
                        <a:t>201901169</a:t>
                      </a:r>
                      <a:endParaRPr lang="en-IN" sz="2000" dirty="0">
                        <a:solidFill>
                          <a:schemeClr val="bg1"/>
                        </a:solidFill>
                        <a:effectLst/>
                        <a:latin typeface="Bahnschrift Light" panose="020B05020402040202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pic>
        <p:nvPicPr>
          <p:cNvPr id="3" name="Picture 2">
            <a:extLst>
              <a:ext uri="{FF2B5EF4-FFF2-40B4-BE49-F238E27FC236}">
                <a16:creationId xmlns:a16="http://schemas.microsoft.com/office/drawing/2014/main" id="{FEC664F2-388B-42E9-94AC-F9021667F64D}"/>
              </a:ext>
            </a:extLst>
          </p:cNvPr>
          <p:cNvPicPr>
            <a:picLocks noChangeAspect="1"/>
          </p:cNvPicPr>
          <p:nvPr/>
        </p:nvPicPr>
        <p:blipFill>
          <a:blip r:embed="rId2"/>
          <a:stretch>
            <a:fillRect/>
          </a:stretch>
        </p:blipFill>
        <p:spPr>
          <a:xfrm>
            <a:off x="10565035" y="0"/>
            <a:ext cx="2187130" cy="1379340"/>
          </a:xfrm>
          <a:prstGeom prst="rect">
            <a:avLst/>
          </a:prstGeom>
        </p:spPr>
      </p:pic>
    </p:spTree>
    <p:extLst>
      <p:ext uri="{BB962C8B-B14F-4D97-AF65-F5344CB8AC3E}">
        <p14:creationId xmlns:p14="http://schemas.microsoft.com/office/powerpoint/2010/main" val="218581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467B-76DE-1E2E-0F7A-75CC89A49B8E}"/>
              </a:ext>
            </a:extLst>
          </p:cNvPr>
          <p:cNvSpPr>
            <a:spLocks noGrp="1"/>
          </p:cNvSpPr>
          <p:nvPr>
            <p:ph type="title"/>
          </p:nvPr>
        </p:nvSpPr>
        <p:spPr/>
        <p:txBody>
          <a:bodyPr/>
          <a:lstStyle/>
          <a:p>
            <a:r>
              <a:rPr lang="en-US" dirty="0"/>
              <a:t>Post creation Page</a:t>
            </a:r>
            <a:endParaRPr lang="en-IN" dirty="0"/>
          </a:p>
        </p:txBody>
      </p:sp>
      <p:sp>
        <p:nvSpPr>
          <p:cNvPr id="3" name="Slide Number Placeholder 2">
            <a:extLst>
              <a:ext uri="{FF2B5EF4-FFF2-40B4-BE49-F238E27FC236}">
                <a16:creationId xmlns:a16="http://schemas.microsoft.com/office/drawing/2014/main" id="{1228F352-91AD-F943-F1D4-CEE14A8DD000}"/>
              </a:ext>
            </a:extLst>
          </p:cNvPr>
          <p:cNvSpPr>
            <a:spLocks noGrp="1"/>
          </p:cNvSpPr>
          <p:nvPr>
            <p:ph type="sldNum" sz="quarter" idx="12"/>
          </p:nvPr>
        </p:nvSpPr>
        <p:spPr/>
        <p:txBody>
          <a:bodyPr/>
          <a:lstStyle/>
          <a:p>
            <a:fld id="{C263D6C4-4840-40CC-AC84-17E24B3B7BDE}" type="slidenum">
              <a:rPr lang="en-US" noProof="0" smtClean="0"/>
              <a:pPr/>
              <a:t>30</a:t>
            </a:fld>
            <a:endParaRPr lang="en-US" noProof="0" dirty="0"/>
          </a:p>
        </p:txBody>
      </p:sp>
      <p:pic>
        <p:nvPicPr>
          <p:cNvPr id="6" name="Picture 5">
            <a:extLst>
              <a:ext uri="{FF2B5EF4-FFF2-40B4-BE49-F238E27FC236}">
                <a16:creationId xmlns:a16="http://schemas.microsoft.com/office/drawing/2014/main" id="{6136A8DB-3A8E-C4CA-FCE8-59F9360D12DA}"/>
              </a:ext>
            </a:extLst>
          </p:cNvPr>
          <p:cNvPicPr>
            <a:picLocks noChangeAspect="1"/>
          </p:cNvPicPr>
          <p:nvPr/>
        </p:nvPicPr>
        <p:blipFill rotWithShape="1">
          <a:blip r:embed="rId2">
            <a:extLst>
              <a:ext uri="{28A0092B-C50C-407E-A947-70E740481C1C}">
                <a14:useLocalDpi xmlns:a14="http://schemas.microsoft.com/office/drawing/2010/main" val="0"/>
              </a:ext>
            </a:extLst>
          </a:blip>
          <a:srcRect r="650"/>
          <a:stretch/>
        </p:blipFill>
        <p:spPr bwMode="auto">
          <a:xfrm>
            <a:off x="1943100" y="1447760"/>
            <a:ext cx="8305800" cy="4700784"/>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249584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D711-BB76-73A3-3EC4-24C1144E6F11}"/>
              </a:ext>
            </a:extLst>
          </p:cNvPr>
          <p:cNvSpPr>
            <a:spLocks noGrp="1"/>
          </p:cNvSpPr>
          <p:nvPr>
            <p:ph type="title"/>
          </p:nvPr>
        </p:nvSpPr>
        <p:spPr/>
        <p:txBody>
          <a:bodyPr/>
          <a:lstStyle/>
          <a:p>
            <a:r>
              <a:rPr lang="en-US" dirty="0"/>
              <a:t>My Followings Page </a:t>
            </a:r>
            <a:endParaRPr lang="en-IN" dirty="0"/>
          </a:p>
        </p:txBody>
      </p:sp>
      <p:sp>
        <p:nvSpPr>
          <p:cNvPr id="3" name="Slide Number Placeholder 2">
            <a:extLst>
              <a:ext uri="{FF2B5EF4-FFF2-40B4-BE49-F238E27FC236}">
                <a16:creationId xmlns:a16="http://schemas.microsoft.com/office/drawing/2014/main" id="{C36A517F-C330-119E-844C-CE474950D0D3}"/>
              </a:ext>
            </a:extLst>
          </p:cNvPr>
          <p:cNvSpPr>
            <a:spLocks noGrp="1"/>
          </p:cNvSpPr>
          <p:nvPr>
            <p:ph type="sldNum" sz="quarter" idx="12"/>
          </p:nvPr>
        </p:nvSpPr>
        <p:spPr/>
        <p:txBody>
          <a:bodyPr/>
          <a:lstStyle/>
          <a:p>
            <a:fld id="{C263D6C4-4840-40CC-AC84-17E24B3B7BDE}" type="slidenum">
              <a:rPr lang="en-US" noProof="0" smtClean="0"/>
              <a:pPr/>
              <a:t>31</a:t>
            </a:fld>
            <a:endParaRPr lang="en-US" noProof="0" dirty="0"/>
          </a:p>
        </p:txBody>
      </p:sp>
      <p:pic>
        <p:nvPicPr>
          <p:cNvPr id="5" name="Picture 4">
            <a:extLst>
              <a:ext uri="{FF2B5EF4-FFF2-40B4-BE49-F238E27FC236}">
                <a16:creationId xmlns:a16="http://schemas.microsoft.com/office/drawing/2014/main" id="{A32BB03A-D409-7560-0F9A-ED62F48E8D68}"/>
              </a:ext>
            </a:extLst>
          </p:cNvPr>
          <p:cNvPicPr>
            <a:picLocks noChangeAspect="1"/>
          </p:cNvPicPr>
          <p:nvPr/>
        </p:nvPicPr>
        <p:blipFill rotWithShape="1">
          <a:blip r:embed="rId2">
            <a:extLst>
              <a:ext uri="{28A0092B-C50C-407E-A947-70E740481C1C}">
                <a14:useLocalDpi xmlns:a14="http://schemas.microsoft.com/office/drawing/2010/main" val="0"/>
              </a:ext>
            </a:extLst>
          </a:blip>
          <a:srcRect r="654"/>
          <a:stretch/>
        </p:blipFill>
        <p:spPr bwMode="auto">
          <a:xfrm>
            <a:off x="1832646" y="1432003"/>
            <a:ext cx="8437808" cy="4775496"/>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285494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3E35-5C50-41C9-9005-53F8FF0C9B46}"/>
              </a:ext>
            </a:extLst>
          </p:cNvPr>
          <p:cNvSpPr>
            <a:spLocks noGrp="1"/>
          </p:cNvSpPr>
          <p:nvPr>
            <p:ph type="title"/>
          </p:nvPr>
        </p:nvSpPr>
        <p:spPr>
          <a:xfrm>
            <a:off x="422088" y="776514"/>
            <a:ext cx="11214100" cy="535531"/>
          </a:xfrm>
        </p:spPr>
        <p:txBody>
          <a:bodyPr>
            <a:normAutofit/>
          </a:bodyPr>
          <a:lstStyle/>
          <a:p>
            <a:r>
              <a:rPr lang="en-US" dirty="0"/>
              <a:t>Test Planning /Future Plan</a:t>
            </a:r>
            <a:endParaRPr lang="en-IN" dirty="0"/>
          </a:p>
        </p:txBody>
      </p:sp>
      <p:sp>
        <p:nvSpPr>
          <p:cNvPr id="6" name="Text Placeholder 5"/>
          <p:cNvSpPr>
            <a:spLocks noGrp="1"/>
          </p:cNvSpPr>
          <p:nvPr>
            <p:ph type="body" sz="quarter" idx="13"/>
          </p:nvPr>
        </p:nvSpPr>
        <p:spPr>
          <a:xfrm>
            <a:off x="444499" y="1837765"/>
            <a:ext cx="10859995" cy="4243721"/>
          </a:xfrm>
        </p:spPr>
        <p:txBody>
          <a:bodyPr/>
          <a:lstStyle/>
          <a:p>
            <a:r>
              <a:rPr lang="en-US" sz="2000" dirty="0">
                <a:latin typeface="+mj-lt"/>
              </a:rPr>
              <a:t>We have completely implemented all the functionalities that were necessary and were decided to be implemented after the midterm presentation.</a:t>
            </a:r>
          </a:p>
          <a:p>
            <a:r>
              <a:rPr lang="en-US" sz="2000" dirty="0">
                <a:latin typeface="+mj-lt"/>
              </a:rPr>
              <a:t>We have carried out all the necessary tests for our website so that we can minimize the bug that a user will face while using our website.</a:t>
            </a:r>
          </a:p>
          <a:p>
            <a:r>
              <a:rPr lang="en-US" sz="2000" dirty="0">
                <a:latin typeface="+mj-lt"/>
              </a:rPr>
              <a:t>In the future, we will try to optimize the response time of the implemented functionalities so that users don’t have to wait longer for the response to come.</a:t>
            </a:r>
          </a:p>
          <a:p>
            <a:r>
              <a:rPr lang="en-US" sz="2000" dirty="0">
                <a:latin typeface="+mj-lt"/>
              </a:rPr>
              <a:t>We have also done </a:t>
            </a:r>
            <a:r>
              <a:rPr lang="en-US" sz="2000" u="sng" dirty="0">
                <a:latin typeface="+mj-lt"/>
              </a:rPr>
              <a:t>BLACK BOX TESTING </a:t>
            </a:r>
            <a:r>
              <a:rPr lang="en-US" sz="2000" dirty="0">
                <a:latin typeface="+mj-lt"/>
              </a:rPr>
              <a:t>for all the individual components that we have created for our website. So that our website doesn’t behave differently for some edge cases. </a:t>
            </a:r>
          </a:p>
          <a:p>
            <a:r>
              <a:rPr lang="en-US" sz="2000" dirty="0">
                <a:latin typeface="+mj-lt"/>
              </a:rPr>
              <a:t>After doing Black box testing, we found no error and all functionalities are working correctly. </a:t>
            </a:r>
          </a:p>
          <a:p>
            <a:endParaRPr lang="en-IN" sz="2000" dirty="0">
              <a:latin typeface="+mj-lt"/>
            </a:endParaRPr>
          </a:p>
        </p:txBody>
      </p:sp>
      <p:pic>
        <p:nvPicPr>
          <p:cNvPr id="4" name="Picture 3">
            <a:extLst>
              <a:ext uri="{FF2B5EF4-FFF2-40B4-BE49-F238E27FC236}">
                <a16:creationId xmlns:a16="http://schemas.microsoft.com/office/drawing/2014/main" id="{F5B03A08-0448-406D-93FB-4B4919BDDEFB}"/>
              </a:ext>
            </a:extLst>
          </p:cNvPr>
          <p:cNvPicPr>
            <a:picLocks noChangeAspect="1"/>
          </p:cNvPicPr>
          <p:nvPr/>
        </p:nvPicPr>
        <p:blipFill>
          <a:blip r:embed="rId2"/>
          <a:stretch>
            <a:fillRect/>
          </a:stretch>
        </p:blipFill>
        <p:spPr>
          <a:xfrm>
            <a:off x="10542623" y="0"/>
            <a:ext cx="2187130" cy="1379340"/>
          </a:xfrm>
          <a:prstGeom prst="rect">
            <a:avLst/>
          </a:prstGeom>
        </p:spPr>
      </p:pic>
    </p:spTree>
    <p:extLst>
      <p:ext uri="{BB962C8B-B14F-4D97-AF65-F5344CB8AC3E}">
        <p14:creationId xmlns:p14="http://schemas.microsoft.com/office/powerpoint/2010/main" val="4083600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sz="6000" dirty="0"/>
              <a:t>Thank You</a:t>
            </a:r>
            <a:endParaRPr lang="en-GB" sz="6000" dirty="0"/>
          </a:p>
        </p:txBody>
      </p:sp>
      <p:pic>
        <p:nvPicPr>
          <p:cNvPr id="3" name="Picture 2">
            <a:extLst>
              <a:ext uri="{FF2B5EF4-FFF2-40B4-BE49-F238E27FC236}">
                <a16:creationId xmlns:a16="http://schemas.microsoft.com/office/drawing/2014/main" id="{16F60B63-2485-486E-8DB1-3562074CC05A}"/>
              </a:ext>
            </a:extLst>
          </p:cNvPr>
          <p:cNvPicPr>
            <a:picLocks noChangeAspect="1"/>
          </p:cNvPicPr>
          <p:nvPr/>
        </p:nvPicPr>
        <p:blipFill>
          <a:blip r:embed="rId2"/>
          <a:stretch>
            <a:fillRect/>
          </a:stretch>
        </p:blipFill>
        <p:spPr>
          <a:xfrm>
            <a:off x="5602941" y="907915"/>
            <a:ext cx="3146354" cy="1899293"/>
          </a:xfrm>
          <a:prstGeom prst="rect">
            <a:avLst/>
          </a:prstGeom>
        </p:spPr>
      </p:pic>
    </p:spTree>
    <p:extLst>
      <p:ext uri="{BB962C8B-B14F-4D97-AF65-F5344CB8AC3E}">
        <p14:creationId xmlns:p14="http://schemas.microsoft.com/office/powerpoint/2010/main" val="42977186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Context Diagram</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5" name="Picture 4">
            <a:extLst>
              <a:ext uri="{FF2B5EF4-FFF2-40B4-BE49-F238E27FC236}">
                <a16:creationId xmlns:a16="http://schemas.microsoft.com/office/drawing/2014/main" id="{C59E35B9-B51B-40D7-97E0-EBBD670D360B}"/>
              </a:ext>
            </a:extLst>
          </p:cNvPr>
          <p:cNvPicPr>
            <a:picLocks noChangeAspect="1"/>
          </p:cNvPicPr>
          <p:nvPr/>
        </p:nvPicPr>
        <p:blipFill>
          <a:blip r:embed="rId2"/>
          <a:stretch>
            <a:fillRect/>
          </a:stretch>
        </p:blipFill>
        <p:spPr>
          <a:xfrm>
            <a:off x="10426082" y="0"/>
            <a:ext cx="2187130" cy="1379340"/>
          </a:xfrm>
          <a:prstGeom prst="rect">
            <a:avLst/>
          </a:prstGeom>
        </p:spPr>
      </p:pic>
    </p:spTree>
    <p:extLst>
      <p:ext uri="{BB962C8B-B14F-4D97-AF65-F5344CB8AC3E}">
        <p14:creationId xmlns:p14="http://schemas.microsoft.com/office/powerpoint/2010/main" val="65964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3BD6E8F-2AEF-4A0D-82F0-04AF21E2F25D}"/>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pic>
        <p:nvPicPr>
          <p:cNvPr id="4" name="Picture 3">
            <a:extLst>
              <a:ext uri="{FF2B5EF4-FFF2-40B4-BE49-F238E27FC236}">
                <a16:creationId xmlns:a16="http://schemas.microsoft.com/office/drawing/2014/main" id="{AA1A96C7-805A-480D-956A-DC96A811E653}"/>
              </a:ext>
            </a:extLst>
          </p:cNvPr>
          <p:cNvPicPr>
            <a:picLocks noChangeAspect="1"/>
          </p:cNvPicPr>
          <p:nvPr/>
        </p:nvPicPr>
        <p:blipFill>
          <a:blip r:embed="rId2"/>
          <a:stretch>
            <a:fillRect/>
          </a:stretch>
        </p:blipFill>
        <p:spPr>
          <a:xfrm>
            <a:off x="824646" y="770965"/>
            <a:ext cx="10596046" cy="5342964"/>
          </a:xfrm>
          <a:prstGeom prst="rect">
            <a:avLst/>
          </a:prstGeom>
        </p:spPr>
      </p:pic>
      <p:pic>
        <p:nvPicPr>
          <p:cNvPr id="5" name="Picture 4">
            <a:extLst>
              <a:ext uri="{FF2B5EF4-FFF2-40B4-BE49-F238E27FC236}">
                <a16:creationId xmlns:a16="http://schemas.microsoft.com/office/drawing/2014/main" id="{1A58F3D4-9039-45DF-A0F4-BF249900C208}"/>
              </a:ext>
            </a:extLst>
          </p:cNvPr>
          <p:cNvPicPr>
            <a:picLocks noChangeAspect="1"/>
          </p:cNvPicPr>
          <p:nvPr/>
        </p:nvPicPr>
        <p:blipFill>
          <a:blip r:embed="rId3"/>
          <a:stretch>
            <a:fillRect/>
          </a:stretch>
        </p:blipFill>
        <p:spPr>
          <a:xfrm>
            <a:off x="10361835" y="-19278"/>
            <a:ext cx="2187130" cy="1379340"/>
          </a:xfrm>
          <a:prstGeom prst="rect">
            <a:avLst/>
          </a:prstGeom>
        </p:spPr>
      </p:pic>
    </p:spTree>
    <p:extLst>
      <p:ext uri="{BB962C8B-B14F-4D97-AF65-F5344CB8AC3E}">
        <p14:creationId xmlns:p14="http://schemas.microsoft.com/office/powerpoint/2010/main" val="270614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4500" y="1298658"/>
            <a:ext cx="11214100" cy="535531"/>
          </a:xfrm>
        </p:spPr>
        <p:txBody>
          <a:bodyPr/>
          <a:lstStyle/>
          <a:p>
            <a:r>
              <a:rPr lang="en-US" dirty="0"/>
              <a:t>Functional Summary (User Stories)</a:t>
            </a:r>
            <a:endParaRPr lang="en-IN" dirty="0"/>
          </a:p>
        </p:txBody>
      </p:sp>
      <p:sp>
        <p:nvSpPr>
          <p:cNvPr id="5" name="Text Placeholder 4"/>
          <p:cNvSpPr>
            <a:spLocks noGrp="1"/>
          </p:cNvSpPr>
          <p:nvPr>
            <p:ph type="body" sz="quarter" idx="13"/>
          </p:nvPr>
        </p:nvSpPr>
        <p:spPr>
          <a:xfrm>
            <a:off x="444500" y="2223148"/>
            <a:ext cx="9715501" cy="3514263"/>
          </a:xfrm>
        </p:spPr>
        <p:txBody>
          <a:bodyPr/>
          <a:lstStyle/>
          <a:p>
            <a:r>
              <a:rPr lang="en-US" sz="2400" dirty="0">
                <a:latin typeface="+mj-lt"/>
              </a:rPr>
              <a:t>Users can signup by entering the valid credentials and profile photo which will be saved directly into the database.</a:t>
            </a:r>
          </a:p>
          <a:p>
            <a:r>
              <a:rPr lang="en-US" sz="2400" dirty="0">
                <a:latin typeface="+mj-lt"/>
              </a:rPr>
              <a:t>Users can login to the website through their email and password which will be checked into the database, if it will be correct then website will login the user by creating a session for that user.</a:t>
            </a:r>
          </a:p>
          <a:p>
            <a:r>
              <a:rPr lang="en-US" sz="2400" dirty="0">
                <a:latin typeface="+mj-lt"/>
              </a:rPr>
              <a:t>A user can also create a post by adding title, body and a picture for the post whose data will be stored into the database. </a:t>
            </a:r>
          </a:p>
        </p:txBody>
      </p:sp>
      <p:pic>
        <p:nvPicPr>
          <p:cNvPr id="3" name="Picture 2">
            <a:extLst>
              <a:ext uri="{FF2B5EF4-FFF2-40B4-BE49-F238E27FC236}">
                <a16:creationId xmlns:a16="http://schemas.microsoft.com/office/drawing/2014/main" id="{233D7523-AE03-4109-BCFC-35E9216FFA18}"/>
              </a:ext>
            </a:extLst>
          </p:cNvPr>
          <p:cNvPicPr>
            <a:picLocks noChangeAspect="1"/>
          </p:cNvPicPr>
          <p:nvPr/>
        </p:nvPicPr>
        <p:blipFill>
          <a:blip r:embed="rId2"/>
          <a:stretch>
            <a:fillRect/>
          </a:stretch>
        </p:blipFill>
        <p:spPr>
          <a:xfrm>
            <a:off x="10565035" y="0"/>
            <a:ext cx="2187130" cy="1379340"/>
          </a:xfrm>
          <a:prstGeom prst="rect">
            <a:avLst/>
          </a:prstGeom>
        </p:spPr>
      </p:pic>
    </p:spTree>
    <p:extLst>
      <p:ext uri="{BB962C8B-B14F-4D97-AF65-F5344CB8AC3E}">
        <p14:creationId xmlns:p14="http://schemas.microsoft.com/office/powerpoint/2010/main" val="142351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4500" y="1220327"/>
            <a:ext cx="11214100" cy="535531"/>
          </a:xfrm>
        </p:spPr>
        <p:txBody>
          <a:bodyPr/>
          <a:lstStyle/>
          <a:p>
            <a:r>
              <a:rPr lang="en-US" dirty="0"/>
              <a:t>Functional Summary (User Stories) – (Contd.)</a:t>
            </a:r>
            <a:endParaRPr lang="en-IN" dirty="0"/>
          </a:p>
        </p:txBody>
      </p:sp>
      <p:sp>
        <p:nvSpPr>
          <p:cNvPr id="5" name="Text Placeholder 4"/>
          <p:cNvSpPr>
            <a:spLocks noGrp="1"/>
          </p:cNvSpPr>
          <p:nvPr>
            <p:ph type="body" sz="quarter" idx="13"/>
          </p:nvPr>
        </p:nvSpPr>
        <p:spPr>
          <a:xfrm>
            <a:off x="444500" y="2303929"/>
            <a:ext cx="9715501" cy="4154928"/>
          </a:xfrm>
        </p:spPr>
        <p:txBody>
          <a:bodyPr/>
          <a:lstStyle/>
          <a:p>
            <a:r>
              <a:rPr lang="en-US" sz="2400" dirty="0">
                <a:latin typeface="+mj-lt"/>
              </a:rPr>
              <a:t>Users can also like and comment to the other users posts which are shown on the home page.</a:t>
            </a:r>
          </a:p>
          <a:p>
            <a:r>
              <a:rPr lang="en-US" sz="2400" dirty="0">
                <a:latin typeface="+mj-lt"/>
              </a:rPr>
              <a:t>Users can follow and unfollow other users by just going to their profile page.</a:t>
            </a:r>
          </a:p>
          <a:p>
            <a:r>
              <a:rPr lang="en-US" sz="2400" dirty="0">
                <a:latin typeface="+mj-lt"/>
              </a:rPr>
              <a:t>Users can also logout from the website if they don’t want to continue using the website.</a:t>
            </a:r>
          </a:p>
          <a:p>
            <a:r>
              <a:rPr lang="en-US" sz="2400" dirty="0">
                <a:latin typeface="+mj-lt"/>
              </a:rPr>
              <a:t>Users can also update their profile photo by going to their profile page.</a:t>
            </a:r>
            <a:endParaRPr lang="en-IN" sz="2400" dirty="0">
              <a:latin typeface="+mj-lt"/>
            </a:endParaRPr>
          </a:p>
        </p:txBody>
      </p:sp>
      <p:pic>
        <p:nvPicPr>
          <p:cNvPr id="3" name="Picture 2">
            <a:extLst>
              <a:ext uri="{FF2B5EF4-FFF2-40B4-BE49-F238E27FC236}">
                <a16:creationId xmlns:a16="http://schemas.microsoft.com/office/drawing/2014/main" id="{233D7523-AE03-4109-BCFC-35E9216FFA18}"/>
              </a:ext>
            </a:extLst>
          </p:cNvPr>
          <p:cNvPicPr>
            <a:picLocks noChangeAspect="1"/>
          </p:cNvPicPr>
          <p:nvPr/>
        </p:nvPicPr>
        <p:blipFill>
          <a:blip r:embed="rId2"/>
          <a:stretch>
            <a:fillRect/>
          </a:stretch>
        </p:blipFill>
        <p:spPr>
          <a:xfrm>
            <a:off x="10565035" y="0"/>
            <a:ext cx="2187130" cy="1379340"/>
          </a:xfrm>
          <a:prstGeom prst="rect">
            <a:avLst/>
          </a:prstGeom>
        </p:spPr>
      </p:pic>
    </p:spTree>
    <p:extLst>
      <p:ext uri="{BB962C8B-B14F-4D97-AF65-F5344CB8AC3E}">
        <p14:creationId xmlns:p14="http://schemas.microsoft.com/office/powerpoint/2010/main" val="666414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3886200"/>
            <a:ext cx="8207724" cy="859055"/>
          </a:xfrm>
        </p:spPr>
        <p:txBody>
          <a:bodyPr>
            <a:normAutofit/>
          </a:bodyPr>
          <a:lstStyle/>
          <a:p>
            <a:r>
              <a:rPr lang="en-US" dirty="0"/>
              <a:t>Top level Use Case Model</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5" name="Picture 4">
            <a:extLst>
              <a:ext uri="{FF2B5EF4-FFF2-40B4-BE49-F238E27FC236}">
                <a16:creationId xmlns:a16="http://schemas.microsoft.com/office/drawing/2014/main" id="{C5A6D09A-E8EA-4FF7-8DB7-EA69AF72AA3C}"/>
              </a:ext>
            </a:extLst>
          </p:cNvPr>
          <p:cNvPicPr>
            <a:picLocks noChangeAspect="1"/>
          </p:cNvPicPr>
          <p:nvPr/>
        </p:nvPicPr>
        <p:blipFill>
          <a:blip r:embed="rId2"/>
          <a:stretch>
            <a:fillRect/>
          </a:stretch>
        </p:blipFill>
        <p:spPr>
          <a:xfrm>
            <a:off x="10565035" y="0"/>
            <a:ext cx="2187130" cy="1379340"/>
          </a:xfrm>
          <a:prstGeom prst="rect">
            <a:avLst/>
          </a:prstGeom>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62D966-B329-4905-B04D-4936BEDB97D5}"/>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6" name="Picture 5">
            <a:extLst>
              <a:ext uri="{FF2B5EF4-FFF2-40B4-BE49-F238E27FC236}">
                <a16:creationId xmlns:a16="http://schemas.microsoft.com/office/drawing/2014/main" id="{7A07E8B0-1139-4C27-93D9-FA1039C2A2F6}"/>
              </a:ext>
            </a:extLst>
          </p:cNvPr>
          <p:cNvPicPr>
            <a:picLocks noChangeAspect="1"/>
          </p:cNvPicPr>
          <p:nvPr/>
        </p:nvPicPr>
        <p:blipFill>
          <a:blip r:embed="rId2"/>
          <a:stretch>
            <a:fillRect/>
          </a:stretch>
        </p:blipFill>
        <p:spPr>
          <a:xfrm>
            <a:off x="1117600" y="528321"/>
            <a:ext cx="10134600" cy="5786754"/>
          </a:xfrm>
          <a:prstGeom prst="rect">
            <a:avLst/>
          </a:prstGeom>
        </p:spPr>
      </p:pic>
      <p:pic>
        <p:nvPicPr>
          <p:cNvPr id="3" name="Picture 2">
            <a:extLst>
              <a:ext uri="{FF2B5EF4-FFF2-40B4-BE49-F238E27FC236}">
                <a16:creationId xmlns:a16="http://schemas.microsoft.com/office/drawing/2014/main" id="{41BAADA1-9278-4C2C-8F0D-EA550D42B8CB}"/>
              </a:ext>
            </a:extLst>
          </p:cNvPr>
          <p:cNvPicPr>
            <a:picLocks noChangeAspect="1"/>
          </p:cNvPicPr>
          <p:nvPr/>
        </p:nvPicPr>
        <p:blipFill>
          <a:blip r:embed="rId3"/>
          <a:stretch>
            <a:fillRect/>
          </a:stretch>
        </p:blipFill>
        <p:spPr>
          <a:xfrm>
            <a:off x="10361835" y="0"/>
            <a:ext cx="2187130" cy="1379340"/>
          </a:xfrm>
          <a:prstGeom prst="rect">
            <a:avLst/>
          </a:prstGeom>
        </p:spPr>
      </p:pic>
    </p:spTree>
    <p:extLst>
      <p:ext uri="{BB962C8B-B14F-4D97-AF65-F5344CB8AC3E}">
        <p14:creationId xmlns:p14="http://schemas.microsoft.com/office/powerpoint/2010/main" val="1992758382"/>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332</TotalTime>
  <Words>773</Words>
  <Application>Microsoft Office PowerPoint</Application>
  <PresentationFormat>Widescreen</PresentationFormat>
  <Paragraphs>99</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Bahnschrift Light</vt:lpstr>
      <vt:lpstr>Calibri</vt:lpstr>
      <vt:lpstr>Trade Gothic LT Pro</vt:lpstr>
      <vt:lpstr>Trebuchet MS</vt:lpstr>
      <vt:lpstr>Office Theme</vt:lpstr>
      <vt:lpstr>PowerPoint Presentation</vt:lpstr>
      <vt:lpstr>PowerPoint Presentation</vt:lpstr>
      <vt:lpstr>Team Members</vt:lpstr>
      <vt:lpstr>Context Diagram</vt:lpstr>
      <vt:lpstr>PowerPoint Presentation</vt:lpstr>
      <vt:lpstr>Functional Summary (User Stories)</vt:lpstr>
      <vt:lpstr>Functional Summary (User Stories) – (Contd.)</vt:lpstr>
      <vt:lpstr>Top level Use Case Model</vt:lpstr>
      <vt:lpstr>PowerPoint Presentation</vt:lpstr>
      <vt:lpstr>Sequence Diagram</vt:lpstr>
      <vt:lpstr>PowerPoint Presentation</vt:lpstr>
      <vt:lpstr>Activity Diagram</vt:lpstr>
      <vt:lpstr>PowerPoint Presentation</vt:lpstr>
      <vt:lpstr>Deployment Diagram</vt:lpstr>
      <vt:lpstr>PowerPoint Presentation</vt:lpstr>
      <vt:lpstr>Class Diagram</vt:lpstr>
      <vt:lpstr>PowerPoint Presentation</vt:lpstr>
      <vt:lpstr>Application Architecture</vt:lpstr>
      <vt:lpstr>Technology/Tools and Libraries</vt:lpstr>
      <vt:lpstr>Summary of Implementation</vt:lpstr>
      <vt:lpstr>Summary of Implementation - (Contd.)</vt:lpstr>
      <vt:lpstr>Individual Contribution</vt:lpstr>
      <vt:lpstr>Gantt chart</vt:lpstr>
      <vt:lpstr>PowerPoint Presentation</vt:lpstr>
      <vt:lpstr>Application Navigation</vt:lpstr>
      <vt:lpstr>Home Page</vt:lpstr>
      <vt:lpstr>Login Page</vt:lpstr>
      <vt:lpstr>Signup Page</vt:lpstr>
      <vt:lpstr>Profile Page</vt:lpstr>
      <vt:lpstr>Post creation Page</vt:lpstr>
      <vt:lpstr>My Followings Page </vt:lpstr>
      <vt:lpstr>Test Planning /Future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Nevil Dalsania</dc:creator>
  <cp:lastModifiedBy>KUNJKUMAR MODI</cp:lastModifiedBy>
  <cp:revision>101</cp:revision>
  <dcterms:created xsi:type="dcterms:W3CDTF">2022-04-15T09:41:13Z</dcterms:created>
  <dcterms:modified xsi:type="dcterms:W3CDTF">2022-05-15T06:14:22Z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