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2" autoAdjust="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C46A4-E761-4EAF-8019-3628FB40E624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7158B-0E26-4A2E-9AA2-D51EF3B7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0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7158B-0E26-4A2E-9AA2-D51EF3B7C2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36EA-7C78-4EFA-AA0E-65E64EC4D92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8BA2-D930-4920-9AEB-2A066A649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36EA-7C78-4EFA-AA0E-65E64EC4D92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8BA2-D930-4920-9AEB-2A066A649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36EA-7C78-4EFA-AA0E-65E64EC4D92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8BA2-D930-4920-9AEB-2A066A649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4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36EA-7C78-4EFA-AA0E-65E64EC4D92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8BA2-D930-4920-9AEB-2A066A649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36EA-7C78-4EFA-AA0E-65E64EC4D92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8BA2-D930-4920-9AEB-2A066A649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2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36EA-7C78-4EFA-AA0E-65E64EC4D92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8BA2-D930-4920-9AEB-2A066A649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7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36EA-7C78-4EFA-AA0E-65E64EC4D92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8BA2-D930-4920-9AEB-2A066A649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36EA-7C78-4EFA-AA0E-65E64EC4D92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8BA2-D930-4920-9AEB-2A066A649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3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36EA-7C78-4EFA-AA0E-65E64EC4D92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8BA2-D930-4920-9AEB-2A066A649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36EA-7C78-4EFA-AA0E-65E64EC4D92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8BA2-D930-4920-9AEB-2A066A649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8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36EA-7C78-4EFA-AA0E-65E64EC4D92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8BA2-D930-4920-9AEB-2A066A649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36EA-7C78-4EFA-AA0E-65E64EC4D92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8BA2-D930-4920-9AEB-2A066A649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5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Basic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Train</a:t>
            </a:r>
          </a:p>
          <a:p>
            <a:r>
              <a:rPr lang="en-US" dirty="0" smtClean="0"/>
              <a:t>Data source</a:t>
            </a:r>
          </a:p>
          <a:p>
            <a:r>
              <a:rPr lang="en-US" dirty="0" smtClean="0"/>
              <a:t>https://www.kaggle.com/competitions/spaceship-titanic/data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305342"/>
            <a:ext cx="8305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Targeted Marketing and Service </a:t>
            </a:r>
            <a:r>
              <a:rPr lang="en-US" dirty="0" smtClean="0">
                <a:solidFill>
                  <a:srgbClr val="FF0000"/>
                </a:solidFill>
              </a:rPr>
              <a:t>Enhancement</a:t>
            </a:r>
            <a:endParaRPr lang="en-US" dirty="0"/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The data shows distinct patterns in passenger backgrounds (</a:t>
            </a:r>
            <a:r>
              <a:rPr lang="en-US" sz="2400" dirty="0" err="1"/>
              <a:t>HomePlanet</a:t>
            </a:r>
            <a:r>
              <a:rPr lang="en-US" sz="2400" dirty="0"/>
              <a:t>) and preferences (like </a:t>
            </a:r>
            <a:r>
              <a:rPr lang="en-US" sz="2400" dirty="0" err="1"/>
              <a:t>CryoSleep</a:t>
            </a:r>
            <a:r>
              <a:rPr lang="en-US" sz="2400" dirty="0"/>
              <a:t>). A business could use this information to tailor marketing strategies or develop service offerings that cater to the predominant preferences of each passenger group.</a:t>
            </a:r>
          </a:p>
          <a:p>
            <a:r>
              <a:rPr lang="en-US" sz="2400" dirty="0"/>
              <a:t>For instance, marketing luxury or advanced technological amenities might be more effective for passengers from Europa, who showed a higher likelihood of being transported and possibly have different preferences or higher purchasing power.</a:t>
            </a:r>
          </a:p>
        </p:txBody>
      </p:sp>
    </p:spTree>
    <p:extLst>
      <p:ext uri="{BB962C8B-B14F-4D97-AF65-F5344CB8AC3E}">
        <p14:creationId xmlns:p14="http://schemas.microsoft.com/office/powerpoint/2010/main" val="75615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720840"/>
            <a:ext cx="76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Resource Allocation and Service Planning: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The spending patterns (</a:t>
            </a:r>
            <a:r>
              <a:rPr lang="en-US" sz="2400" dirty="0" err="1"/>
              <a:t>RoomService</a:t>
            </a:r>
            <a:r>
              <a:rPr lang="en-US" sz="2400" dirty="0"/>
              <a:t>, </a:t>
            </a:r>
            <a:r>
              <a:rPr lang="en-US" sz="2400" dirty="0" err="1"/>
              <a:t>FoodCourt</a:t>
            </a:r>
            <a:r>
              <a:rPr lang="en-US" sz="2400" dirty="0"/>
              <a:t>, etc.) and their correlations provide insights into where passengers are most likely to spend money. This information is crucial for resource allocation, such as staffing, inventory management, and service planning.</a:t>
            </a:r>
          </a:p>
          <a:p>
            <a:r>
              <a:rPr lang="en-US" sz="2400" dirty="0"/>
              <a:t>If a significant portion of revenue comes from specific services like Spa or </a:t>
            </a:r>
            <a:r>
              <a:rPr lang="en-US" sz="2400" dirty="0" err="1"/>
              <a:t>FoodCourt</a:t>
            </a:r>
            <a:r>
              <a:rPr lang="en-US" sz="2400" dirty="0"/>
              <a:t>, focusing on enhancing these services could be a profitable decision.</a:t>
            </a:r>
          </a:p>
        </p:txBody>
      </p:sp>
    </p:spTree>
    <p:extLst>
      <p:ext uri="{BB962C8B-B14F-4D97-AF65-F5344CB8AC3E}">
        <p14:creationId xmlns:p14="http://schemas.microsoft.com/office/powerpoint/2010/main" val="241176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371600"/>
            <a:ext cx="754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Customer Segmentation and Personalization</a:t>
            </a:r>
            <a:r>
              <a:rPr lang="en-US" sz="2400" dirty="0"/>
              <a:t>: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analysis reveals different behaviors and preferences among passengers, suggesting opportunities for customer segmentation.</a:t>
            </a:r>
          </a:p>
          <a:p>
            <a:r>
              <a:rPr lang="en-US" sz="2400" dirty="0"/>
              <a:t>Personalized services or packages could be developed for different segments, like special offers for families from Earth or premium packages for VIPs.</a:t>
            </a:r>
          </a:p>
        </p:txBody>
      </p:sp>
    </p:spTree>
    <p:extLst>
      <p:ext uri="{BB962C8B-B14F-4D97-AF65-F5344CB8AC3E}">
        <p14:creationId xmlns:p14="http://schemas.microsoft.com/office/powerpoint/2010/main" val="170564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914400"/>
            <a:ext cx="7924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 smtClean="0">
              <a:solidFill>
                <a:srgbClr val="FF0000"/>
              </a:solidFill>
            </a:endParaRPr>
          </a:p>
          <a:p>
            <a:pPr algn="ctr"/>
            <a:endParaRPr lang="en-US" sz="2400" dirty="0">
              <a:solidFill>
                <a:srgbClr val="FF0000"/>
              </a:solidFill>
            </a:endParaRPr>
          </a:p>
          <a:p>
            <a:pPr algn="ctr"/>
            <a:endParaRPr lang="en-US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Risk </a:t>
            </a:r>
            <a:r>
              <a:rPr lang="en-US" sz="2400" dirty="0">
                <a:solidFill>
                  <a:srgbClr val="FF0000"/>
                </a:solidFill>
              </a:rPr>
              <a:t>Management and Operational </a:t>
            </a:r>
            <a:r>
              <a:rPr lang="en-US" sz="2400" dirty="0" smtClean="0">
                <a:solidFill>
                  <a:srgbClr val="FF0000"/>
                </a:solidFill>
              </a:rPr>
              <a:t>Decisions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The VIP status analysis showed a unique pattern in transportation status. Understanding why a higher proportion of VIPs were not transported could be crucial for risk management and operational improvements.</a:t>
            </a:r>
          </a:p>
          <a:p>
            <a:r>
              <a:rPr lang="en-US" sz="2400" dirty="0"/>
              <a:t>If the issue is service-related, addressing these concerns could improve customer satisfaction and retention.</a:t>
            </a:r>
          </a:p>
        </p:txBody>
      </p:sp>
    </p:spTree>
    <p:extLst>
      <p:ext uri="{BB962C8B-B14F-4D97-AF65-F5344CB8AC3E}">
        <p14:creationId xmlns:p14="http://schemas.microsoft.com/office/powerpoint/2010/main" val="328892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133600"/>
            <a:ext cx="7391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Strategic Planning for Future Journeys or </a:t>
            </a:r>
            <a:r>
              <a:rPr lang="en-US" sz="2400" dirty="0" smtClean="0">
                <a:solidFill>
                  <a:srgbClr val="FF0000"/>
                </a:solidFill>
              </a:rPr>
              <a:t>Services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Insights from destination preferences and age demographics can inform future strategic planning. For example, if younger passengers are a major demographic, services catering to their preferences can be developed.</a:t>
            </a:r>
          </a:p>
          <a:p>
            <a:r>
              <a:rPr lang="en-US" sz="2400" dirty="0"/>
              <a:t>Destination popularity can guide the planning of future routes or promotional offers.</a:t>
            </a:r>
          </a:p>
        </p:txBody>
      </p:sp>
    </p:spTree>
    <p:extLst>
      <p:ext uri="{BB962C8B-B14F-4D97-AF65-F5344CB8AC3E}">
        <p14:creationId xmlns:p14="http://schemas.microsoft.com/office/powerpoint/2010/main" val="373675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8534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Data column</a:t>
            </a:r>
          </a:p>
          <a:p>
            <a:r>
              <a:rPr lang="en-US" sz="2800" b="1" dirty="0" err="1" smtClean="0"/>
              <a:t>Passenger_Id</a:t>
            </a:r>
            <a:r>
              <a:rPr lang="en-US" sz="2800" dirty="0" smtClean="0"/>
              <a:t> A </a:t>
            </a:r>
            <a:r>
              <a:rPr lang="en-US" sz="2800" dirty="0"/>
              <a:t>unique identifier for each passenger.</a:t>
            </a:r>
          </a:p>
          <a:p>
            <a:r>
              <a:rPr lang="en-US" sz="2800" b="1" dirty="0" err="1" smtClean="0"/>
              <a:t>Home_Planet</a:t>
            </a:r>
            <a:r>
              <a:rPr lang="en-US" sz="2800" dirty="0"/>
              <a:t>: </a:t>
            </a:r>
            <a:r>
              <a:rPr lang="en-US" sz="2800" dirty="0" smtClean="0"/>
              <a:t>The </a:t>
            </a:r>
            <a:r>
              <a:rPr lang="en-US" sz="2800" dirty="0"/>
              <a:t>planet the passenger comes from.</a:t>
            </a:r>
          </a:p>
          <a:p>
            <a:r>
              <a:rPr lang="en-US" sz="2800" b="1" dirty="0" err="1" smtClean="0"/>
              <a:t>Cryo_Sleep</a:t>
            </a:r>
            <a:r>
              <a:rPr lang="en-US" sz="2800" dirty="0"/>
              <a:t>: Indicates whether the passenger was in </a:t>
            </a:r>
            <a:r>
              <a:rPr lang="en-US" sz="2800" dirty="0" err="1"/>
              <a:t>cryosleep</a:t>
            </a:r>
            <a:r>
              <a:rPr lang="en-US" sz="2800" dirty="0"/>
              <a:t>.</a:t>
            </a:r>
          </a:p>
          <a:p>
            <a:r>
              <a:rPr lang="en-US" sz="2800" b="1" dirty="0"/>
              <a:t>Cabin</a:t>
            </a:r>
            <a:r>
              <a:rPr lang="en-US" sz="2800" dirty="0"/>
              <a:t>: Cabin number where the passenger stayed.</a:t>
            </a:r>
          </a:p>
          <a:p>
            <a:r>
              <a:rPr lang="en-US" sz="2800" b="1" dirty="0"/>
              <a:t>Destination</a:t>
            </a:r>
            <a:r>
              <a:rPr lang="en-US" sz="2800" dirty="0"/>
              <a:t>: The destination of the passenger.</a:t>
            </a:r>
          </a:p>
          <a:p>
            <a:r>
              <a:rPr lang="en-US" sz="2800" b="1" dirty="0"/>
              <a:t>Age</a:t>
            </a:r>
            <a:r>
              <a:rPr lang="en-US" sz="2800" dirty="0"/>
              <a:t>: Age of the passenger.</a:t>
            </a:r>
          </a:p>
          <a:p>
            <a:r>
              <a:rPr lang="en-US" sz="2800" b="1" dirty="0"/>
              <a:t>VIP</a:t>
            </a:r>
            <a:r>
              <a:rPr lang="en-US" sz="2800" dirty="0"/>
              <a:t>: Indicates if the passenger was a VIP.</a:t>
            </a:r>
          </a:p>
          <a:p>
            <a:r>
              <a:rPr lang="en-US" sz="2800" b="1" dirty="0" err="1"/>
              <a:t>RoomService</a:t>
            </a:r>
            <a:r>
              <a:rPr lang="en-US" sz="2800" b="1" dirty="0"/>
              <a:t>, </a:t>
            </a:r>
            <a:r>
              <a:rPr lang="en-US" sz="2800" b="1" dirty="0" err="1"/>
              <a:t>FoodCourt</a:t>
            </a:r>
            <a:r>
              <a:rPr lang="en-US" sz="2800" b="1" dirty="0"/>
              <a:t>, </a:t>
            </a:r>
            <a:r>
              <a:rPr lang="en-US" sz="2800" b="1" dirty="0" err="1"/>
              <a:t>ShoppingMall</a:t>
            </a:r>
            <a:r>
              <a:rPr lang="en-US" sz="2800" b="1" dirty="0"/>
              <a:t>, Spa, </a:t>
            </a:r>
            <a:r>
              <a:rPr lang="en-US" sz="2800" b="1" dirty="0" err="1"/>
              <a:t>VRDeck</a:t>
            </a:r>
            <a:r>
              <a:rPr lang="en-US" sz="2800" dirty="0"/>
              <a:t>: Amounts spent by the passenger on these services.</a:t>
            </a:r>
          </a:p>
          <a:p>
            <a:r>
              <a:rPr lang="en-US" sz="2800" b="1" dirty="0"/>
              <a:t>Name</a:t>
            </a:r>
            <a:r>
              <a:rPr lang="en-US" sz="2800" dirty="0"/>
              <a:t>: Name of the passenger.</a:t>
            </a:r>
          </a:p>
          <a:p>
            <a:r>
              <a:rPr lang="en-US" sz="2800" b="1" dirty="0"/>
              <a:t>Transported</a:t>
            </a:r>
            <a:r>
              <a:rPr lang="en-US" sz="2800" dirty="0"/>
              <a:t>: Indicates whether the passenger was transported.</a:t>
            </a:r>
          </a:p>
        </p:txBody>
      </p:sp>
    </p:spTree>
    <p:extLst>
      <p:ext uri="{BB962C8B-B14F-4D97-AF65-F5344CB8AC3E}">
        <p14:creationId xmlns:p14="http://schemas.microsoft.com/office/powerpoint/2010/main" val="20661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906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Statistical </a:t>
            </a:r>
            <a:r>
              <a:rPr lang="en-US" sz="2400" b="1" dirty="0" smtClean="0">
                <a:solidFill>
                  <a:srgbClr val="FF0000"/>
                </a:solidFill>
              </a:rPr>
              <a:t>Summary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Age</a:t>
            </a:r>
            <a:r>
              <a:rPr lang="en-US" sz="2400" dirty="0"/>
              <a:t>: The average age of passengers is approximately 28.8 years, with a range from 0 to 79 years.</a:t>
            </a:r>
          </a:p>
          <a:p>
            <a:r>
              <a:rPr lang="en-US" sz="2400" b="1" dirty="0"/>
              <a:t>Expenditures (</a:t>
            </a:r>
            <a:r>
              <a:rPr lang="en-US" sz="2400" b="1" dirty="0" err="1"/>
              <a:t>RoomService</a:t>
            </a:r>
            <a:r>
              <a:rPr lang="en-US" sz="2400" b="1" dirty="0"/>
              <a:t>, </a:t>
            </a:r>
            <a:r>
              <a:rPr lang="en-US" sz="2400" b="1" dirty="0" err="1"/>
              <a:t>FoodCourt</a:t>
            </a:r>
            <a:r>
              <a:rPr lang="en-US" sz="2400" b="1" dirty="0"/>
              <a:t>, etc.)</a:t>
            </a:r>
            <a:r>
              <a:rPr lang="en-US" sz="2400" dirty="0"/>
              <a:t>: There are wide ranges in expenditure categories, suggesting diverse spending habits among passengers. Many passengers have zero expenditure in these categories, possibly indicating non-use of these services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6234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4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-609602"/>
            <a:ext cx="8153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Visual Analysis of Key Variables</a:t>
            </a:r>
          </a:p>
          <a:p>
            <a:r>
              <a:rPr lang="en-US" b="1" dirty="0" err="1" smtClean="0"/>
              <a:t>HomePlanet</a:t>
            </a:r>
            <a:r>
              <a:rPr lang="en-US" dirty="0" smtClean="0"/>
              <a:t>: The majority of passengers come from Earth, followed by Europa and Mars. This could imply different socio-economic backgrounds or preferences based on the home planet.</a:t>
            </a:r>
          </a:p>
          <a:p>
            <a:r>
              <a:rPr lang="en-US" b="1" dirty="0" err="1" smtClean="0"/>
              <a:t>CryoSleep</a:t>
            </a:r>
            <a:r>
              <a:rPr lang="en-US" b="1" dirty="0" smtClean="0"/>
              <a:t>: </a:t>
            </a:r>
            <a:r>
              <a:rPr lang="en-US" dirty="0" smtClean="0"/>
              <a:t>A significant number of passengers were not in </a:t>
            </a:r>
            <a:r>
              <a:rPr lang="en-US" dirty="0" err="1" smtClean="0"/>
              <a:t>cryosleep</a:t>
            </a:r>
            <a:r>
              <a:rPr lang="en-US" dirty="0" smtClean="0"/>
              <a:t>. The choice of </a:t>
            </a:r>
            <a:r>
              <a:rPr lang="en-US" dirty="0" err="1" smtClean="0"/>
              <a:t>cryosleep</a:t>
            </a:r>
            <a:r>
              <a:rPr lang="en-US" dirty="0" smtClean="0"/>
              <a:t> might be linked to the duration of the journey or personal preferences.</a:t>
            </a:r>
          </a:p>
          <a:p>
            <a:r>
              <a:rPr lang="en-US" b="1" dirty="0" smtClean="0"/>
              <a:t>Destination: </a:t>
            </a:r>
            <a:r>
              <a:rPr lang="en-US" dirty="0" smtClean="0"/>
              <a:t>Most passengers are headed to TRAPPIST-1e. The popularity of this destination could be an interesting point of study, possibly related to its characteristics or opportunities it offers.</a:t>
            </a:r>
          </a:p>
          <a:p>
            <a:r>
              <a:rPr lang="en-US" b="1" dirty="0" smtClean="0"/>
              <a:t>VIP Status: </a:t>
            </a:r>
            <a:r>
              <a:rPr lang="en-US" dirty="0" smtClean="0"/>
              <a:t>Very few passengers are VIPs, indicating a small elite group with potentially different service usage or travel purposes.</a:t>
            </a:r>
          </a:p>
          <a:p>
            <a:r>
              <a:rPr lang="en-US" b="1" dirty="0" smtClean="0"/>
              <a:t>Age Distribution: </a:t>
            </a:r>
            <a:r>
              <a:rPr lang="en-US" dirty="0" smtClean="0"/>
              <a:t>The age of passengers is fairly young on average, with a significant number in their late 20s. The distribution is slightly right-skewed, indicating a younger passenger demographic overall.</a:t>
            </a:r>
          </a:p>
          <a:p>
            <a:endParaRPr lang="en-US" b="1" dirty="0" smtClean="0"/>
          </a:p>
          <a:p>
            <a:r>
              <a:rPr lang="en-US" b="1" dirty="0" smtClean="0"/>
              <a:t>Transported Status: </a:t>
            </a:r>
            <a:r>
              <a:rPr lang="en-US" dirty="0" smtClean="0"/>
              <a:t>There's a relatively balanced distribution between those who were transported and those who were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8077200" cy="62260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5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-12511"/>
            <a:ext cx="6629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Correlation and Categorical Analysis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Correlation </a:t>
            </a:r>
            <a:r>
              <a:rPr lang="en-US" b="1" dirty="0" err="1" smtClean="0"/>
              <a:t>Heatmap</a:t>
            </a:r>
            <a:r>
              <a:rPr lang="en-US" b="1" dirty="0" smtClean="0"/>
              <a:t> of Expenditures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1. The </a:t>
            </a:r>
            <a:r>
              <a:rPr lang="en-US" dirty="0" err="1" smtClean="0"/>
              <a:t>heatmap</a:t>
            </a:r>
            <a:r>
              <a:rPr lang="en-US" dirty="0" smtClean="0"/>
              <a:t> shows the correlation between different types of expenditures (</a:t>
            </a:r>
            <a:r>
              <a:rPr lang="en-US" dirty="0" err="1" smtClean="0"/>
              <a:t>RoomService</a:t>
            </a:r>
            <a:r>
              <a:rPr lang="en-US" dirty="0" smtClean="0"/>
              <a:t>, </a:t>
            </a:r>
            <a:r>
              <a:rPr lang="en-US" dirty="0" err="1" smtClean="0"/>
              <a:t>FoodCourt</a:t>
            </a:r>
            <a:r>
              <a:rPr lang="en-US" dirty="0" smtClean="0"/>
              <a:t>, </a:t>
            </a:r>
            <a:r>
              <a:rPr lang="en-US" dirty="0" err="1" smtClean="0"/>
              <a:t>ShoppingMall</a:t>
            </a:r>
            <a:r>
              <a:rPr lang="en-US" dirty="0" smtClean="0"/>
              <a:t>, Spa, </a:t>
            </a:r>
            <a:r>
              <a:rPr lang="en-US" dirty="0" err="1" smtClean="0"/>
              <a:t>VRDeck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There are some moderate correlations, like between Spa and </a:t>
            </a:r>
            <a:r>
              <a:rPr lang="en-US" dirty="0" err="1" smtClean="0"/>
              <a:t>FoodCourt</a:t>
            </a:r>
            <a:r>
              <a:rPr lang="en-US" dirty="0" smtClean="0"/>
              <a:t>, </a:t>
            </a:r>
            <a:r>
              <a:rPr lang="en-US" dirty="0" err="1" smtClean="0"/>
              <a:t>VRDeck</a:t>
            </a:r>
            <a:r>
              <a:rPr lang="en-US" dirty="0" smtClean="0"/>
              <a:t> and </a:t>
            </a:r>
            <a:r>
              <a:rPr lang="en-US" dirty="0" err="1" smtClean="0"/>
              <a:t>FoodCourt</a:t>
            </a:r>
            <a:r>
              <a:rPr lang="en-US" dirty="0" smtClean="0"/>
              <a:t>, suggesting that passengers spending on one of these services might be likely to spend on others. However, most correlations are weak, indicating relatively independent spending behaviors in different categories.</a:t>
            </a:r>
          </a:p>
          <a:p>
            <a:r>
              <a:rPr lang="en-US" dirty="0" smtClean="0"/>
              <a:t>Impact of </a:t>
            </a:r>
            <a:r>
              <a:rPr lang="en-US" dirty="0" err="1" smtClean="0"/>
              <a:t>HomePlanet</a:t>
            </a:r>
            <a:r>
              <a:rPr lang="en-US" dirty="0" smtClean="0"/>
              <a:t> on Transported Status.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13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-910649"/>
            <a:ext cx="7162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Earth</a:t>
            </a:r>
            <a:r>
              <a:rPr lang="en-US" dirty="0" smtClean="0"/>
              <a:t>: A higher number of passengers from Earth were not transported compared to those who were.</a:t>
            </a:r>
          </a:p>
          <a:p>
            <a:r>
              <a:rPr lang="en-US" dirty="0" smtClean="0"/>
              <a:t>Europa: More passengers from Europa were transported than not.</a:t>
            </a:r>
          </a:p>
          <a:p>
            <a:r>
              <a:rPr lang="en-US" dirty="0" smtClean="0"/>
              <a:t>Mars: The numbers are relatively balanced, with a slight tilt towards more passengers being transported.</a:t>
            </a:r>
          </a:p>
          <a:p>
            <a:r>
              <a:rPr lang="en-US" dirty="0" smtClean="0"/>
              <a:t>Impact of VIP Status on Transported Status: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Non-VIPs</a:t>
            </a:r>
            <a:r>
              <a:rPr lang="en-US" dirty="0" smtClean="0"/>
              <a:t>: There's a nearly equal distribution between transported and not transported.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VIPs</a:t>
            </a:r>
            <a:r>
              <a:rPr lang="en-US" dirty="0" smtClean="0"/>
              <a:t>: A higher proportion of VIPs were not transported compared to those who were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40023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166843"/>
            <a:ext cx="7848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Home Planet Influence: </a:t>
            </a:r>
            <a:r>
              <a:rPr lang="en-US" sz="2000" dirty="0" smtClean="0"/>
              <a:t>The difference in the transported status based on the home planet could suggest varying reasons for travel or conditions of the journey, affecting the likelihood of being transported.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VIP Status Effect</a:t>
            </a:r>
            <a:r>
              <a:rPr lang="en-US" sz="2000" dirty="0" smtClean="0"/>
              <a:t>: The fact that a higher proportion of VIPs were not transported is intriguing and might point to specific preferences or conditions associated with VIP status.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31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648</Words>
  <Application>Microsoft Office PowerPoint</Application>
  <PresentationFormat>On-screen Show (4:3)</PresentationFormat>
  <Paragraphs>89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 Basic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 Operations</dc:title>
  <dc:creator>Kunle Kuforiji</dc:creator>
  <cp:lastModifiedBy>Kunle Kuforiji</cp:lastModifiedBy>
  <cp:revision>8</cp:revision>
  <dcterms:created xsi:type="dcterms:W3CDTF">2024-01-20T15:45:54Z</dcterms:created>
  <dcterms:modified xsi:type="dcterms:W3CDTF">2024-01-20T18:23:50Z</dcterms:modified>
</cp:coreProperties>
</file>