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9"/>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399" r:id="rId29"/>
    <p:sldId id="277" r:id="rId30"/>
    <p:sldId id="292" r:id="rId31"/>
    <p:sldId id="289" r:id="rId32"/>
    <p:sldId id="297" r:id="rId33"/>
    <p:sldId id="278" r:id="rId34"/>
    <p:sldId id="298" r:id="rId35"/>
    <p:sldId id="279" r:id="rId36"/>
    <p:sldId id="293" r:id="rId37"/>
    <p:sldId id="280" r:id="rId38"/>
    <p:sldId id="281" r:id="rId39"/>
    <p:sldId id="282" r:id="rId40"/>
    <p:sldId id="284" r:id="rId41"/>
    <p:sldId id="304" r:id="rId42"/>
    <p:sldId id="283" r:id="rId43"/>
    <p:sldId id="303" r:id="rId44"/>
    <p:sldId id="286" r:id="rId45"/>
    <p:sldId id="287" r:id="rId46"/>
    <p:sldId id="300" r:id="rId47"/>
    <p:sldId id="288" r:id="rId4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 id="399"/>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91" autoAdjust="0"/>
  </p:normalViewPr>
  <p:slideViewPr>
    <p:cSldViewPr>
      <p:cViewPr varScale="1">
        <p:scale>
          <a:sx n="128" d="100"/>
          <a:sy n="128" d="100"/>
        </p:scale>
        <p:origin x="1992" y="264"/>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716009" y="706050"/>
          <a:ext cx="4054381" cy="354712"/>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658368" y="88340"/>
          <a:ext cx="1645920" cy="706725"/>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2427727" y="0"/>
          <a:ext cx="271577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Exploration</a:t>
          </a:r>
          <a:r>
            <a:rPr lang="en-US" sz="1200" kern="1200" dirty="0"/>
            <a:t>: perform more playouts from states that currently have no or few playouts.</a:t>
          </a:r>
        </a:p>
      </dsp:txBody>
      <dsp:txXfrm>
        <a:off x="2427727" y="0"/>
        <a:ext cx="2715776" cy="742061"/>
      </dsp:txXfrm>
    </dsp:sp>
    <dsp:sp modelId="{EC55A2F8-97C2-4D3B-ADF8-DBE6FB6A38DF}">
      <dsp:nvSpPr>
        <dsp:cNvPr id="0" name=""/>
        <dsp:cNvSpPr/>
      </dsp:nvSpPr>
      <dsp:spPr>
        <a:xfrm>
          <a:off x="3182112" y="971747"/>
          <a:ext cx="1645920" cy="706725"/>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157165" y="1024751"/>
          <a:ext cx="308723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mj-lt"/>
            <a:buNone/>
          </a:pPr>
          <a:r>
            <a:rPr lang="en-US" sz="1100" b="1" kern="1200" dirty="0"/>
            <a:t>Exploitation</a:t>
          </a:r>
          <a:r>
            <a:rPr lang="en-US" sz="1100" kern="1200" dirty="0"/>
            <a:t>: more playouts for states that have done well to get more accurate estimates.</a:t>
          </a:r>
        </a:p>
      </dsp:txBody>
      <dsp:txXfrm>
        <a:off x="157165" y="1024751"/>
        <a:ext cx="3087236" cy="7420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3/28/2025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6.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p:txBody>
          <a:bodyPr/>
          <a:lstStyle/>
          <a:p>
            <a:r>
              <a:rPr lang="en-US" dirty="0"/>
              <a:t>The Effect of </a:t>
            </a:r>
            <a:br>
              <a:rPr lang="en-US" dirty="0"/>
            </a:br>
            <a:r>
              <a:rPr lang="en-US" dirty="0"/>
              <a:t>Alpha-Beta Pruning</a:t>
            </a:r>
          </a:p>
        </p:txBody>
      </p:sp>
      <p:sp>
        <p:nvSpPr>
          <p:cNvPr id="3" name="Content Placeholder 2">
            <a:extLst>
              <a:ext uri="{FF2B5EF4-FFF2-40B4-BE49-F238E27FC236}">
                <a16:creationId xmlns:a16="http://schemas.microsoft.com/office/drawing/2014/main" id="{2B679662-F422-021B-60E8-623B2B3284FA}"/>
              </a:ext>
            </a:extLst>
          </p:cNvPr>
          <p:cNvSpPr>
            <a:spLocks noGrp="1"/>
          </p:cNvSpPr>
          <p:nvPr>
            <p:ph idx="1"/>
          </p:nvPr>
        </p:nvSpPr>
        <p:spPr>
          <a:xfrm>
            <a:off x="628650" y="5195787"/>
            <a:ext cx="7886700" cy="1071723"/>
          </a:xfrm>
        </p:spPr>
        <p:txBody>
          <a:bodyPr>
            <a:normAutofit fontScale="92500"/>
          </a:bodyPr>
          <a:lstStyle/>
          <a:p>
            <a:pPr marL="0" indent="0">
              <a:buNone/>
            </a:pPr>
            <a:r>
              <a:rPr lang="en-US" b="1" dirty="0"/>
              <a:t>Issue: </a:t>
            </a:r>
            <a:r>
              <a:rPr lang="en-US" sz="2800" dirty="0"/>
              <a:t>Optimal decision algorithms still scale poorly even when using alpha-beta pruning with move ordering.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2639482775"/>
              </p:ext>
            </p:extLst>
          </p:nvPr>
        </p:nvGraphicFramePr>
        <p:xfrm>
          <a:off x="1602573" y="2844011"/>
          <a:ext cx="5638800" cy="1752600"/>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1762994839"/>
                    </a:ext>
                  </a:extLst>
                </a:gridCol>
                <a:gridCol w="1840581">
                  <a:extLst>
                    <a:ext uri="{9D8B030D-6E8A-4147-A177-3AD203B41FA5}">
                      <a16:colId xmlns:a16="http://schemas.microsoft.com/office/drawing/2014/main" val="1086383157"/>
                    </a:ext>
                  </a:extLst>
                </a:gridCol>
                <a:gridCol w="1605352">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317042"/>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(or other ML method)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77500" lnSpcReduction="20000"/>
              </a:bodyPr>
              <a:lstStyle/>
              <a:p>
                <a:pPr marL="514350" indent="-514350">
                  <a:buFont typeface="+mj-lt"/>
                  <a:buAutoNum type="alphaLcPeriod"/>
                </a:pPr>
                <a:endParaRPr lang="en-US" b="1" dirty="0"/>
              </a:p>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move quality can be evaluated:</a:t>
                </a:r>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at every layer in the game tree on the </a:t>
                </a:r>
                <a14:m>
                  <m:oMath xmlns:m="http://schemas.openxmlformats.org/officeDocument/2006/math">
                    <m:r>
                      <a:rPr lang="en-US" i="1" dirty="0" smtClean="0">
                        <a:latin typeface="Cambria Math" panose="02040503050406030204" pitchFamily="18" charset="0"/>
                      </a:rPr>
                      <m:t>𝑛</m:t>
                    </m:r>
                  </m:oMath>
                </a14:m>
                <a:r>
                  <a:rPr lang="en-US" dirty="0"/>
                  <a:t> best moves.</a:t>
                </a:r>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numerical results, often used to model uncertain events or systems where outcomes are difficult to predict deterministically.”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a:xfrm>
                <a:off x="628650" y="1515289"/>
                <a:ext cx="7886700" cy="1378020"/>
              </a:xfrm>
            </p:spPr>
            <p:txBody>
              <a:bodyPr>
                <a:normAutofit fontScale="70000" lnSpcReduction="20000"/>
              </a:bodyPr>
              <a:lstStyle/>
              <a:p>
                <a:r>
                  <a:rPr lang="en-US" b="1" dirty="0"/>
                  <a:t>Goal</a:t>
                </a:r>
                <a:r>
                  <a:rPr lang="en-US" dirty="0"/>
                  <a:t>: Find the next best move.</a:t>
                </a:r>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Track which move has the highest win percentage (or largest expected utility) in its subtree.</a:t>
                </a:r>
              </a:p>
              <a:p>
                <a:pPr marL="0" indent="0">
                  <a:buNone/>
                </a:pPr>
                <a:endParaRPr lang="en-US" dirty="0"/>
              </a:p>
              <a:p>
                <a:endParaRPr lang="en-US" b="1" dirty="0"/>
              </a:p>
            </p:txBody>
          </p:sp>
        </mc:Choice>
        <mc:Fallback>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xfrm>
                <a:off x="628650" y="1515289"/>
                <a:ext cx="7886700" cy="1378020"/>
              </a:xfrm>
              <a:blipFill>
                <a:blip r:embed="rId2"/>
                <a:stretch>
                  <a:fillRect l="-696" t="-8407" b="-2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D29C90-D35D-701C-7863-6075D5B0F7D7}"/>
                  </a:ext>
                </a:extLst>
              </p:cNvPr>
              <p:cNvSpPr txBox="1"/>
              <p:nvPr/>
            </p:nvSpPr>
            <p:spPr>
              <a:xfrm>
                <a:off x="739671" y="4867910"/>
                <a:ext cx="7664658" cy="1477328"/>
              </a:xfrm>
              <a:prstGeom prst="rect">
                <a:avLst/>
              </a:prstGeom>
              <a:noFill/>
            </p:spPr>
            <p:txBody>
              <a:bodyPr wrap="square">
                <a:spAutoFit/>
              </a:bodyPr>
              <a:lstStyle/>
              <a:p>
                <a:pPr marL="285750" indent="-285750">
                  <a:buFont typeface="Arial" panose="020B0604020202020204" pitchFamily="34" charset="0"/>
                  <a:buChar char="•"/>
                </a:pPr>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9" name="TextBox 8">
                <a:extLst>
                  <a:ext uri="{FF2B5EF4-FFF2-40B4-BE49-F238E27FC236}">
                    <a16:creationId xmlns:a16="http://schemas.microsoft.com/office/drawing/2014/main" id="{50D29C90-D35D-701C-7863-6075D5B0F7D7}"/>
                  </a:ext>
                </a:extLst>
              </p:cNvPr>
              <p:cNvSpPr txBox="1">
                <a:spLocks noRot="1" noChangeAspect="1" noMove="1" noResize="1" noEditPoints="1" noAdjustHandles="1" noChangeArrowheads="1" noChangeShapeType="1" noTextEdit="1"/>
              </p:cNvSpPr>
              <p:nvPr/>
            </p:nvSpPr>
            <p:spPr>
              <a:xfrm>
                <a:off x="739671" y="4867910"/>
                <a:ext cx="7664658" cy="1477328"/>
              </a:xfrm>
              <a:prstGeom prst="rect">
                <a:avLst/>
              </a:prstGeom>
              <a:blipFill>
                <a:blip r:embed="rId3"/>
                <a:stretch>
                  <a:fillRect l="-477" t="-2479" b="-5785"/>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32701E70-217E-662C-B4BF-42DB7BBE1CFD}"/>
              </a:ext>
            </a:extLst>
          </p:cNvPr>
          <p:cNvGrpSpPr/>
          <p:nvPr/>
        </p:nvGrpSpPr>
        <p:grpSpPr>
          <a:xfrm>
            <a:off x="1371600" y="2940079"/>
            <a:ext cx="7391400" cy="1357538"/>
            <a:chOff x="1371600" y="2940079"/>
            <a:chExt cx="7391400" cy="1357538"/>
          </a:xfrm>
        </p:grpSpPr>
        <p:pic>
          <p:nvPicPr>
            <p:cNvPr id="11" name="Picture 10">
              <a:extLst>
                <a:ext uri="{FF2B5EF4-FFF2-40B4-BE49-F238E27FC236}">
                  <a16:creationId xmlns:a16="http://schemas.microsoft.com/office/drawing/2014/main" id="{DA32E638-D1F9-F74C-576F-FDB9DA810811}"/>
                </a:ext>
              </a:extLst>
            </p:cNvPr>
            <p:cNvPicPr>
              <a:picLocks noChangeAspect="1"/>
            </p:cNvPicPr>
            <p:nvPr/>
          </p:nvPicPr>
          <p:blipFill rotWithShape="1">
            <a:blip r:embed="rId4"/>
            <a:srcRect b="67721"/>
            <a:stretch/>
          </p:blipFill>
          <p:spPr>
            <a:xfrm>
              <a:off x="1371600" y="2981248"/>
              <a:ext cx="5943600" cy="1166991"/>
            </a:xfrm>
            <a:prstGeom prst="rect">
              <a:avLst/>
            </a:prstGeom>
          </p:spPr>
        </p:pic>
        <p:sp>
          <p:nvSpPr>
            <p:cNvPr id="24" name="Speech Bubble: Rectangle with Corners Rounded 23">
              <a:extLst>
                <a:ext uri="{FF2B5EF4-FFF2-40B4-BE49-F238E27FC236}">
                  <a16:creationId xmlns:a16="http://schemas.microsoft.com/office/drawing/2014/main" id="{3458479E-5358-E349-13FB-6FCCAA3003B8}"/>
                </a:ext>
              </a:extLst>
            </p:cNvPr>
            <p:cNvSpPr/>
            <p:nvPr/>
          </p:nvSpPr>
          <p:spPr>
            <a:xfrm>
              <a:off x="5181600" y="2940079"/>
              <a:ext cx="1524000" cy="234485"/>
            </a:xfrm>
            <a:prstGeom prst="wedgeRoundRectCallout">
              <a:avLst>
                <a:gd name="adj1" fmla="val -66079"/>
                <a:gd name="adj2" fmla="val 4446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 playouts</a:t>
              </a:r>
            </a:p>
          </p:txBody>
        </p:sp>
        <p:sp>
          <p:nvSpPr>
            <p:cNvPr id="25" name="Speech Bubble: Rectangle with Corners Rounded 24">
              <a:extLst>
                <a:ext uri="{FF2B5EF4-FFF2-40B4-BE49-F238E27FC236}">
                  <a16:creationId xmlns:a16="http://schemas.microsoft.com/office/drawing/2014/main" id="{C481EE72-4D5B-5A99-50CD-E016B40C0E1B}"/>
                </a:ext>
              </a:extLst>
            </p:cNvPr>
            <p:cNvSpPr/>
            <p:nvPr/>
          </p:nvSpPr>
          <p:spPr>
            <a:xfrm>
              <a:off x="7239000" y="3529901"/>
              <a:ext cx="1524000" cy="490387"/>
            </a:xfrm>
            <a:prstGeom prst="wedgeRoundRectCallout">
              <a:avLst>
                <a:gd name="adj1" fmla="val -64603"/>
                <a:gd name="adj2" fmla="val 625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Estimate win probability</a:t>
              </a:r>
            </a:p>
          </p:txBody>
        </p:sp>
        <p:sp>
          <p:nvSpPr>
            <p:cNvPr id="26" name="Rectangle 25">
              <a:extLst>
                <a:ext uri="{FF2B5EF4-FFF2-40B4-BE49-F238E27FC236}">
                  <a16:creationId xmlns:a16="http://schemas.microsoft.com/office/drawing/2014/main" id="{0CAFE15D-30E3-7284-C647-2F6D6D66F693}"/>
                </a:ext>
              </a:extLst>
            </p:cNvPr>
            <p:cNvSpPr/>
            <p:nvPr/>
          </p:nvSpPr>
          <p:spPr>
            <a:xfrm>
              <a:off x="2492115" y="3529901"/>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BC61A15-45F5-693B-350E-32C350E23076}"/>
              </a:ext>
            </a:extLst>
          </p:cNvPr>
          <p:cNvGrpSpPr/>
          <p:nvPr/>
        </p:nvGrpSpPr>
        <p:grpSpPr>
          <a:xfrm>
            <a:off x="720494" y="3206132"/>
            <a:ext cx="6234059" cy="1132121"/>
            <a:chOff x="720494" y="3206132"/>
            <a:chExt cx="6234059" cy="1132121"/>
          </a:xfrm>
        </p:grpSpPr>
        <p:sp>
          <p:nvSpPr>
            <p:cNvPr id="4" name="TextBox 3">
              <a:extLst>
                <a:ext uri="{FF2B5EF4-FFF2-40B4-BE49-F238E27FC236}">
                  <a16:creationId xmlns:a16="http://schemas.microsoft.com/office/drawing/2014/main" id="{280B5962-5E88-98CC-2991-C6B8D2794DB1}"/>
                </a:ext>
              </a:extLst>
            </p:cNvPr>
            <p:cNvSpPr txBox="1"/>
            <p:nvPr/>
          </p:nvSpPr>
          <p:spPr>
            <a:xfrm>
              <a:off x="720494" y="4020618"/>
              <a:ext cx="1196715"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#wins/playouts</a:t>
              </a:r>
            </a:p>
          </p:txBody>
        </p:sp>
        <p:sp>
          <p:nvSpPr>
            <p:cNvPr id="5" name="TextBox 4">
              <a:extLst>
                <a:ext uri="{FF2B5EF4-FFF2-40B4-BE49-F238E27FC236}">
                  <a16:creationId xmlns:a16="http://schemas.microsoft.com/office/drawing/2014/main" id="{2AE58547-616F-2E88-9A38-9245F7541311}"/>
                </a:ext>
              </a:extLst>
            </p:cNvPr>
            <p:cNvSpPr txBox="1"/>
            <p:nvPr/>
          </p:nvSpPr>
          <p:spPr>
            <a:xfrm>
              <a:off x="2667000" y="4050908"/>
              <a:ext cx="458780" cy="276999"/>
            </a:xfrm>
            <a:prstGeom prst="rect">
              <a:avLst/>
            </a:prstGeom>
            <a:noFill/>
          </p:spPr>
          <p:txBody>
            <a:bodyPr wrap="none" rtlCol="0">
              <a:spAutoFit/>
            </a:bodyPr>
            <a:lstStyle/>
            <a:p>
              <a:r>
                <a:rPr lang="en-US" sz="1200" dirty="0">
                  <a:solidFill>
                    <a:schemeClr val="accent2"/>
                  </a:solidFill>
                </a:rPr>
                <a:t>0.54</a:t>
              </a:r>
            </a:p>
          </p:txBody>
        </p:sp>
        <p:sp>
          <p:nvSpPr>
            <p:cNvPr id="6" name="TextBox 5">
              <a:extLst>
                <a:ext uri="{FF2B5EF4-FFF2-40B4-BE49-F238E27FC236}">
                  <a16:creationId xmlns:a16="http://schemas.microsoft.com/office/drawing/2014/main" id="{B9493EA8-7B54-1729-8160-552DC171EBBB}"/>
                </a:ext>
              </a:extLst>
            </p:cNvPr>
            <p:cNvSpPr txBox="1"/>
            <p:nvPr/>
          </p:nvSpPr>
          <p:spPr>
            <a:xfrm>
              <a:off x="3116870" y="4050908"/>
              <a:ext cx="458780" cy="276999"/>
            </a:xfrm>
            <a:prstGeom prst="rect">
              <a:avLst/>
            </a:prstGeom>
            <a:noFill/>
          </p:spPr>
          <p:txBody>
            <a:bodyPr wrap="none" rtlCol="0">
              <a:spAutoFit/>
            </a:bodyPr>
            <a:lstStyle/>
            <a:p>
              <a:r>
                <a:rPr lang="en-US" sz="1200" dirty="0">
                  <a:solidFill>
                    <a:schemeClr val="accent2"/>
                  </a:solidFill>
                </a:rPr>
                <a:t>0.50</a:t>
              </a:r>
            </a:p>
          </p:txBody>
        </p:sp>
        <p:sp>
          <p:nvSpPr>
            <p:cNvPr id="7" name="TextBox 6">
              <a:extLst>
                <a:ext uri="{FF2B5EF4-FFF2-40B4-BE49-F238E27FC236}">
                  <a16:creationId xmlns:a16="http://schemas.microsoft.com/office/drawing/2014/main" id="{698DFABD-0200-8A55-A16D-768ACAD69112}"/>
                </a:ext>
              </a:extLst>
            </p:cNvPr>
            <p:cNvSpPr txBox="1"/>
            <p:nvPr/>
          </p:nvSpPr>
          <p:spPr>
            <a:xfrm>
              <a:off x="3611380" y="4050908"/>
              <a:ext cx="458780" cy="276999"/>
            </a:xfrm>
            <a:prstGeom prst="rect">
              <a:avLst/>
            </a:prstGeom>
            <a:noFill/>
          </p:spPr>
          <p:txBody>
            <a:bodyPr wrap="none" rtlCol="0">
              <a:spAutoFit/>
            </a:bodyPr>
            <a:lstStyle/>
            <a:p>
              <a:r>
                <a:rPr lang="en-US" sz="1200" dirty="0">
                  <a:solidFill>
                    <a:schemeClr val="accent2"/>
                  </a:solidFill>
                </a:rPr>
                <a:t>0.62</a:t>
              </a:r>
            </a:p>
          </p:txBody>
        </p:sp>
        <p:sp>
          <p:nvSpPr>
            <p:cNvPr id="8" name="TextBox 7">
              <a:extLst>
                <a:ext uri="{FF2B5EF4-FFF2-40B4-BE49-F238E27FC236}">
                  <a16:creationId xmlns:a16="http://schemas.microsoft.com/office/drawing/2014/main" id="{6ED8D035-3541-B736-3945-7B01CDE20D73}"/>
                </a:ext>
              </a:extLst>
            </p:cNvPr>
            <p:cNvSpPr txBox="1"/>
            <p:nvPr/>
          </p:nvSpPr>
          <p:spPr>
            <a:xfrm>
              <a:off x="4100151" y="4050907"/>
              <a:ext cx="458780" cy="276999"/>
            </a:xfrm>
            <a:prstGeom prst="rect">
              <a:avLst/>
            </a:prstGeom>
            <a:noFill/>
          </p:spPr>
          <p:txBody>
            <a:bodyPr wrap="none" rtlCol="0">
              <a:spAutoFit/>
            </a:bodyPr>
            <a:lstStyle/>
            <a:p>
              <a:r>
                <a:rPr lang="en-US" sz="1200" dirty="0">
                  <a:solidFill>
                    <a:schemeClr val="accent2"/>
                  </a:solidFill>
                </a:rPr>
                <a:t>0.57</a:t>
              </a:r>
            </a:p>
          </p:txBody>
        </p:sp>
        <p:sp>
          <p:nvSpPr>
            <p:cNvPr id="10" name="TextBox 9">
              <a:extLst>
                <a:ext uri="{FF2B5EF4-FFF2-40B4-BE49-F238E27FC236}">
                  <a16:creationId xmlns:a16="http://schemas.microsoft.com/office/drawing/2014/main" id="{069F41AC-CBE4-1612-4FCA-4ADE80FCA59A}"/>
                </a:ext>
              </a:extLst>
            </p:cNvPr>
            <p:cNvSpPr txBox="1"/>
            <p:nvPr/>
          </p:nvSpPr>
          <p:spPr>
            <a:xfrm>
              <a:off x="4558931" y="4050562"/>
              <a:ext cx="458780" cy="276999"/>
            </a:xfrm>
            <a:prstGeom prst="rect">
              <a:avLst/>
            </a:prstGeom>
            <a:noFill/>
          </p:spPr>
          <p:txBody>
            <a:bodyPr wrap="none" rtlCol="0">
              <a:spAutoFit/>
            </a:bodyPr>
            <a:lstStyle/>
            <a:p>
              <a:r>
                <a:rPr lang="en-US" sz="1200" dirty="0">
                  <a:solidFill>
                    <a:schemeClr val="accent2"/>
                  </a:solidFill>
                </a:rPr>
                <a:t>0.78</a:t>
              </a:r>
            </a:p>
          </p:txBody>
        </p:sp>
        <p:sp>
          <p:nvSpPr>
            <p:cNvPr id="12" name="TextBox 11">
              <a:extLst>
                <a:ext uri="{FF2B5EF4-FFF2-40B4-BE49-F238E27FC236}">
                  <a16:creationId xmlns:a16="http://schemas.microsoft.com/office/drawing/2014/main" id="{7BBADD54-8DA9-E1B7-0F8F-B31F902E7B3E}"/>
                </a:ext>
              </a:extLst>
            </p:cNvPr>
            <p:cNvSpPr txBox="1"/>
            <p:nvPr/>
          </p:nvSpPr>
          <p:spPr>
            <a:xfrm>
              <a:off x="5036104" y="4050562"/>
              <a:ext cx="458780" cy="276999"/>
            </a:xfrm>
            <a:prstGeom prst="rect">
              <a:avLst/>
            </a:prstGeom>
            <a:noFill/>
          </p:spPr>
          <p:txBody>
            <a:bodyPr wrap="none" rtlCol="0">
              <a:spAutoFit/>
            </a:bodyPr>
            <a:lstStyle/>
            <a:p>
              <a:r>
                <a:rPr lang="en-US" sz="1200" dirty="0">
                  <a:solidFill>
                    <a:schemeClr val="accent2"/>
                  </a:solidFill>
                </a:rPr>
                <a:t>0.52</a:t>
              </a:r>
            </a:p>
          </p:txBody>
        </p:sp>
        <p:sp>
          <p:nvSpPr>
            <p:cNvPr id="13" name="TextBox 12">
              <a:extLst>
                <a:ext uri="{FF2B5EF4-FFF2-40B4-BE49-F238E27FC236}">
                  <a16:creationId xmlns:a16="http://schemas.microsoft.com/office/drawing/2014/main" id="{4E43AD03-EC72-003C-F29B-72131BAE030E}"/>
                </a:ext>
              </a:extLst>
            </p:cNvPr>
            <p:cNvSpPr txBox="1"/>
            <p:nvPr/>
          </p:nvSpPr>
          <p:spPr>
            <a:xfrm>
              <a:off x="5533302" y="4035590"/>
              <a:ext cx="458780" cy="276999"/>
            </a:xfrm>
            <a:prstGeom prst="rect">
              <a:avLst/>
            </a:prstGeom>
            <a:noFill/>
          </p:spPr>
          <p:txBody>
            <a:bodyPr wrap="none" rtlCol="0">
              <a:spAutoFit/>
            </a:bodyPr>
            <a:lstStyle/>
            <a:p>
              <a:r>
                <a:rPr lang="en-US" sz="1200" dirty="0">
                  <a:solidFill>
                    <a:schemeClr val="accent2"/>
                  </a:solidFill>
                </a:rPr>
                <a:t>0.38</a:t>
              </a:r>
            </a:p>
          </p:txBody>
        </p:sp>
        <p:sp>
          <p:nvSpPr>
            <p:cNvPr id="14" name="TextBox 13">
              <a:extLst>
                <a:ext uri="{FF2B5EF4-FFF2-40B4-BE49-F238E27FC236}">
                  <a16:creationId xmlns:a16="http://schemas.microsoft.com/office/drawing/2014/main" id="{D4D6C62E-509D-CEA1-417A-63049D6B98CF}"/>
                </a:ext>
              </a:extLst>
            </p:cNvPr>
            <p:cNvSpPr txBox="1"/>
            <p:nvPr/>
          </p:nvSpPr>
          <p:spPr>
            <a:xfrm>
              <a:off x="6007002" y="4054905"/>
              <a:ext cx="458780" cy="276999"/>
            </a:xfrm>
            <a:prstGeom prst="rect">
              <a:avLst/>
            </a:prstGeom>
            <a:noFill/>
          </p:spPr>
          <p:txBody>
            <a:bodyPr wrap="none" rtlCol="0">
              <a:spAutoFit/>
            </a:bodyPr>
            <a:lstStyle/>
            <a:p>
              <a:r>
                <a:rPr lang="en-US" sz="1200" dirty="0">
                  <a:solidFill>
                    <a:schemeClr val="accent2"/>
                  </a:solidFill>
                </a:rPr>
                <a:t>0.65</a:t>
              </a:r>
            </a:p>
          </p:txBody>
        </p:sp>
        <p:sp>
          <p:nvSpPr>
            <p:cNvPr id="15" name="TextBox 14">
              <a:extLst>
                <a:ext uri="{FF2B5EF4-FFF2-40B4-BE49-F238E27FC236}">
                  <a16:creationId xmlns:a16="http://schemas.microsoft.com/office/drawing/2014/main" id="{9592F80D-0904-AD2A-4E0A-4DD6B06C3DD1}"/>
                </a:ext>
              </a:extLst>
            </p:cNvPr>
            <p:cNvSpPr txBox="1"/>
            <p:nvPr/>
          </p:nvSpPr>
          <p:spPr>
            <a:xfrm>
              <a:off x="6495773" y="4061254"/>
              <a:ext cx="458780" cy="276999"/>
            </a:xfrm>
            <a:prstGeom prst="rect">
              <a:avLst/>
            </a:prstGeom>
            <a:noFill/>
          </p:spPr>
          <p:txBody>
            <a:bodyPr wrap="none" rtlCol="0">
              <a:spAutoFit/>
            </a:bodyPr>
            <a:lstStyle/>
            <a:p>
              <a:r>
                <a:rPr lang="en-US" sz="1200" dirty="0">
                  <a:solidFill>
                    <a:schemeClr val="accent2"/>
                  </a:solidFill>
                </a:rPr>
                <a:t>0.14</a:t>
              </a:r>
            </a:p>
          </p:txBody>
        </p:sp>
        <p:sp>
          <p:nvSpPr>
            <p:cNvPr id="16" name="TextBox 15">
              <a:extLst>
                <a:ext uri="{FF2B5EF4-FFF2-40B4-BE49-F238E27FC236}">
                  <a16:creationId xmlns:a16="http://schemas.microsoft.com/office/drawing/2014/main" id="{2C78FAE4-36AD-D85F-224A-1A401B9B97BE}"/>
                </a:ext>
              </a:extLst>
            </p:cNvPr>
            <p:cNvSpPr txBox="1"/>
            <p:nvPr/>
          </p:nvSpPr>
          <p:spPr>
            <a:xfrm>
              <a:off x="4952210" y="3206132"/>
              <a:ext cx="458780" cy="276999"/>
            </a:xfrm>
            <a:prstGeom prst="rect">
              <a:avLst/>
            </a:prstGeom>
            <a:noFill/>
          </p:spPr>
          <p:txBody>
            <a:bodyPr wrap="none" rtlCol="0">
              <a:spAutoFit/>
            </a:bodyPr>
            <a:lstStyle/>
            <a:p>
              <a:r>
                <a:rPr lang="en-US" sz="1200" dirty="0">
                  <a:solidFill>
                    <a:schemeClr val="accent2"/>
                  </a:solidFill>
                </a:rPr>
                <a:t>0.61</a:t>
              </a:r>
            </a:p>
          </p:txBody>
        </p:sp>
      </p:grpSp>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450062"/>
          </a:xfrm>
        </p:spPr>
        <p:txBody>
          <a:bodyPr>
            <a:normAutofit fontScale="550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endParaRPr lang="en-US" b="1" dirty="0"/>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40584790"/>
              </p:ext>
            </p:extLst>
          </p:nvPr>
        </p:nvGraphicFramePr>
        <p:xfrm>
          <a:off x="2057400" y="4410447"/>
          <a:ext cx="5486400" cy="17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 (or its children).</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
        <p:nvSpPr>
          <p:cNvPr id="18" name="TextBox 17">
            <a:extLst>
              <a:ext uri="{FF2B5EF4-FFF2-40B4-BE49-F238E27FC236}">
                <a16:creationId xmlns:a16="http://schemas.microsoft.com/office/drawing/2014/main" id="{8216AA83-99CB-361C-EB6F-26ACC27A17D8}"/>
              </a:ext>
            </a:extLst>
          </p:cNvPr>
          <p:cNvSpPr txBox="1"/>
          <p:nvPr/>
        </p:nvSpPr>
        <p:spPr>
          <a:xfrm rot="16200000">
            <a:off x="-774260" y="4044221"/>
            <a:ext cx="2182890" cy="307777"/>
          </a:xfrm>
          <a:prstGeom prst="rect">
            <a:avLst/>
          </a:prstGeom>
          <a:noFill/>
        </p:spPr>
        <p:txBody>
          <a:bodyPr wrap="square" rtlCol="0">
            <a:spAutoFit/>
          </a:bodyPr>
          <a:lstStyle/>
          <a:p>
            <a:pPr algn="ctr"/>
            <a:r>
              <a:rPr lang="en-US" sz="1400" dirty="0"/>
              <a:t>First few levels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17036</TotalTime>
  <Words>3903</Words>
  <Application>Microsoft Office PowerPoint</Application>
  <PresentationFormat>On-screen Show (4:3)</PresentationFormat>
  <Paragraphs>584</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The Effect of  Alpha-Beta Pruning</vt:lpstr>
      <vt:lpstr>Heuristic Alpha-Beta Tree Search</vt:lpstr>
      <vt:lpstr>Methods for Adversarial Games</vt:lpstr>
      <vt:lpstr>Option A: Heuristic Cut Off Search</vt:lpstr>
      <vt:lpstr>Heuristic Alpha-Beta Tree Search: Cut Off Search</vt:lpstr>
      <vt:lpstr>Option B: Heuristic Forward Pruning</vt:lpstr>
      <vt:lpstr>Heuristic Alpha-Beta Tree Search: Example for Forward Pruning</vt:lpstr>
      <vt:lpstr>Monte Carlo Tree Search (MCTS)</vt:lpstr>
      <vt:lpstr>Methods for Adversarial Games</vt:lpstr>
      <vt:lpstr>Idea of Monte Carlo Search</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94</cp:revision>
  <dcterms:created xsi:type="dcterms:W3CDTF">2021-03-18T20:20:32Z</dcterms:created>
  <dcterms:modified xsi:type="dcterms:W3CDTF">2025-03-31T14:57:23Z</dcterms:modified>
</cp:coreProperties>
</file>