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2"/>
  </p:notesMasterIdLst>
  <p:sldIdLst>
    <p:sldId id="256" r:id="rId2"/>
    <p:sldId id="394" r:id="rId3"/>
    <p:sldId id="259" r:id="rId4"/>
    <p:sldId id="267" r:id="rId5"/>
    <p:sldId id="268" r:id="rId6"/>
    <p:sldId id="396" r:id="rId7"/>
    <p:sldId id="269" r:id="rId8"/>
    <p:sldId id="265" r:id="rId9"/>
    <p:sldId id="258" r:id="rId10"/>
    <p:sldId id="290" r:id="rId11"/>
    <p:sldId id="260" r:id="rId12"/>
    <p:sldId id="264" r:id="rId13"/>
    <p:sldId id="301" r:id="rId14"/>
    <p:sldId id="270" r:id="rId15"/>
    <p:sldId id="291" r:id="rId16"/>
    <p:sldId id="398" r:id="rId17"/>
    <p:sldId id="271" r:id="rId18"/>
    <p:sldId id="294" r:id="rId19"/>
    <p:sldId id="272" r:id="rId20"/>
    <p:sldId id="306" r:id="rId21"/>
    <p:sldId id="274" r:id="rId22"/>
    <p:sldId id="275" r:id="rId23"/>
    <p:sldId id="302" r:id="rId24"/>
    <p:sldId id="276" r:id="rId25"/>
    <p:sldId id="397" r:id="rId26"/>
    <p:sldId id="305" r:id="rId27"/>
    <p:sldId id="307" r:id="rId28"/>
    <p:sldId id="399" r:id="rId29"/>
    <p:sldId id="400" r:id="rId30"/>
    <p:sldId id="277" r:id="rId31"/>
    <p:sldId id="292" r:id="rId32"/>
    <p:sldId id="289" r:id="rId33"/>
    <p:sldId id="297" r:id="rId34"/>
    <p:sldId id="278" r:id="rId35"/>
    <p:sldId id="298" r:id="rId36"/>
    <p:sldId id="401" r:id="rId37"/>
    <p:sldId id="279" r:id="rId38"/>
    <p:sldId id="293" r:id="rId39"/>
    <p:sldId id="280" r:id="rId40"/>
    <p:sldId id="281" r:id="rId41"/>
    <p:sldId id="282" r:id="rId42"/>
    <p:sldId id="284" r:id="rId43"/>
    <p:sldId id="304" r:id="rId44"/>
    <p:sldId id="283" r:id="rId45"/>
    <p:sldId id="303" r:id="rId46"/>
    <p:sldId id="402" r:id="rId47"/>
    <p:sldId id="286" r:id="rId48"/>
    <p:sldId id="287" r:id="rId49"/>
    <p:sldId id="300" r:id="rId50"/>
    <p:sldId id="288" r:id="rId51"/>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4B9CF7-F521-4F2F-9315-F3E84F4C32A7}">
          <p14:sldIdLst>
            <p14:sldId id="256"/>
            <p14:sldId id="394"/>
            <p14:sldId id="259"/>
            <p14:sldId id="267"/>
            <p14:sldId id="268"/>
            <p14:sldId id="396"/>
            <p14:sldId id="269"/>
            <p14:sldId id="265"/>
          </p14:sldIdLst>
        </p14:section>
        <p14:section name="Nondeterministic Actions" id="{80F0A684-C50B-4F26-BDF6-BB3D0F2ABCD5}">
          <p14:sldIdLst>
            <p14:sldId id="258"/>
            <p14:sldId id="290"/>
            <p14:sldId id="260"/>
            <p14:sldId id="264"/>
            <p14:sldId id="301"/>
          </p14:sldIdLst>
        </p14:section>
        <p14:section name="Minimax Search" id="{BE4E356D-5995-40BA-BA7E-7B6F0663D408}">
          <p14:sldIdLst>
            <p14:sldId id="270"/>
            <p14:sldId id="291"/>
            <p14:sldId id="398"/>
            <p14:sldId id="271"/>
            <p14:sldId id="294"/>
            <p14:sldId id="272"/>
            <p14:sldId id="306"/>
            <p14:sldId id="274"/>
            <p14:sldId id="275"/>
            <p14:sldId id="302"/>
            <p14:sldId id="276"/>
            <p14:sldId id="397"/>
            <p14:sldId id="305"/>
            <p14:sldId id="307"/>
            <p14:sldId id="399"/>
            <p14:sldId id="400"/>
          </p14:sldIdLst>
        </p14:section>
        <p14:section name="Heuristic Alpha-Beta Tree Search" id="{4B12CA51-648A-4969-B285-C69CD9D627B9}">
          <p14:sldIdLst>
            <p14:sldId id="277"/>
            <p14:sldId id="292"/>
            <p14:sldId id="289"/>
            <p14:sldId id="297"/>
            <p14:sldId id="278"/>
            <p14:sldId id="298"/>
            <p14:sldId id="401"/>
          </p14:sldIdLst>
        </p14:section>
        <p14:section name="Monte Carlo Tree Search" id="{5744188B-3D06-4C89-A425-736027C4FC3E}">
          <p14:sldIdLst>
            <p14:sldId id="279"/>
            <p14:sldId id="293"/>
            <p14:sldId id="280"/>
            <p14:sldId id="281"/>
            <p14:sldId id="282"/>
            <p14:sldId id="284"/>
            <p14:sldId id="304"/>
            <p14:sldId id="283"/>
            <p14:sldId id="303"/>
            <p14:sldId id="402"/>
          </p14:sldIdLst>
        </p14:section>
        <p14:section name="Stochastic Games" id="{0AB1D41B-4412-4381-90CA-E0FD28E75506}">
          <p14:sldIdLst>
            <p14:sldId id="286"/>
            <p14:sldId id="287"/>
            <p14:sldId id="300"/>
          </p14:sldIdLst>
        </p14:section>
        <p14:section name="Wrap up" id="{F656B63C-8C1F-4C48-B983-F70B9145C75C}">
          <p14:sldIdLst>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15" autoAdjust="0"/>
    <p:restoredTop sz="86391" autoAdjust="0"/>
  </p:normalViewPr>
  <p:slideViewPr>
    <p:cSldViewPr>
      <p:cViewPr varScale="1">
        <p:scale>
          <a:sx n="95" d="100"/>
          <a:sy n="95" d="100"/>
        </p:scale>
        <p:origin x="1002" y="96"/>
      </p:cViewPr>
      <p:guideLst>
        <p:guide orient="horz" pos="2160"/>
        <p:guide pos="2880"/>
      </p:guideLst>
    </p:cSldViewPr>
  </p:slideViewPr>
  <p:outlineViewPr>
    <p:cViewPr>
      <p:scale>
        <a:sx n="33" d="100"/>
        <a:sy n="33" d="100"/>
      </p:scale>
      <p:origin x="0" y="-34446"/>
    </p:cViewPr>
  </p:outlineViewPr>
  <p:notesTextViewPr>
    <p:cViewPr>
      <p:scale>
        <a:sx n="100" d="100"/>
        <a:sy n="100" d="100"/>
      </p:scale>
      <p:origin x="0" y="0"/>
    </p:cViewPr>
  </p:notesTextViewPr>
  <p:sorterViewPr>
    <p:cViewPr varScale="1">
      <p:scale>
        <a:sx n="100" d="100"/>
        <a:sy n="100" d="100"/>
      </p:scale>
      <p:origin x="0" y="-1123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87E2C9DA-AF71-49BE-8463-230D4FAEACDF}">
      <dgm:prSet custT="1"/>
      <dgm:spPr/>
      <dgm:t>
        <a:bodyPr/>
        <a:lstStyle/>
        <a:p>
          <a:r>
            <a:rPr lang="en-US" sz="1600" dirty="0"/>
            <a:t>Games as </a:t>
          </a:r>
          <a:br>
            <a:rPr lang="en-US" sz="1600" dirty="0"/>
          </a:br>
          <a:r>
            <a:rPr lang="en-US" sz="1600" dirty="0"/>
            <a:t>Search Problems</a:t>
          </a:r>
        </a:p>
      </dgm:t>
    </dgm:pt>
    <dgm:pt modelId="{7ED67AEE-3EFA-42A3-9FB2-7E51CBD1AD0A}" type="parTrans" cxnId="{73BAC23A-4B06-47EF-832B-1E7F17048948}">
      <dgm:prSet/>
      <dgm:spPr/>
      <dgm:t>
        <a:bodyPr/>
        <a:lstStyle/>
        <a:p>
          <a:endParaRPr lang="en-US" sz="2400"/>
        </a:p>
      </dgm:t>
    </dgm:pt>
    <dgm:pt modelId="{4D78A9AF-DCE9-40A1-968E-8A84669BB17C}" type="sibTrans" cxnId="{73BAC23A-4B06-47EF-832B-1E7F17048948}">
      <dgm:prSet/>
      <dgm:spPr/>
      <dgm:t>
        <a:bodyPr/>
        <a:lstStyle/>
        <a:p>
          <a:endParaRPr lang="en-US" sz="2400"/>
        </a:p>
      </dgm:t>
    </dgm:pt>
    <dgm:pt modelId="{4A686FD9-F517-4034-849B-38895D14ED95}">
      <dgm:prSet custT="1">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sz="1600" b="1" dirty="0"/>
            <a:t>Exact Methods</a:t>
          </a:r>
          <a:br>
            <a:rPr lang="en-US" sz="1600" dirty="0"/>
          </a:br>
          <a:br>
            <a:rPr lang="en-US" sz="1600" dirty="0"/>
          </a:br>
          <a:r>
            <a:rPr lang="en-US" sz="1600" dirty="0"/>
            <a:t>Non-deterministic Actions</a:t>
          </a:r>
          <a:br>
            <a:rPr lang="en-US" sz="1600" dirty="0"/>
          </a:br>
          <a:br>
            <a:rPr lang="en-US" sz="1600" dirty="0"/>
          </a:br>
          <a:r>
            <a:rPr lang="en-US" sz="1600" dirty="0"/>
            <a:t> Minimax Search</a:t>
          </a:r>
        </a:p>
      </dgm:t>
    </dgm:pt>
    <dgm:pt modelId="{B5AC7067-DFCC-4F66-B792-E6FD34576449}" type="parTrans" cxnId="{9F78771E-D83F-4FE3-A44B-F778098C046F}">
      <dgm:prSet/>
      <dgm:spPr/>
      <dgm:t>
        <a:bodyPr/>
        <a:lstStyle/>
        <a:p>
          <a:endParaRPr lang="en-US" sz="2400"/>
        </a:p>
      </dgm:t>
    </dgm:pt>
    <dgm:pt modelId="{C9797574-41BD-42CD-B50E-64C62694529C}" type="sibTrans" cxnId="{9F78771E-D83F-4FE3-A44B-F778098C046F}">
      <dgm:prSet/>
      <dgm:spPr/>
      <dgm:t>
        <a:bodyPr/>
        <a:lstStyle/>
        <a:p>
          <a:endParaRPr lang="en-US" sz="2400"/>
        </a:p>
      </dgm:t>
    </dgm:pt>
    <dgm:pt modelId="{74B4ED53-1771-488D-ABAD-21D1DA690E51}">
      <dgm:prSet custT="1">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sz="1600" b="1" dirty="0"/>
            <a:t>Heuristic Methods</a:t>
          </a:r>
          <a:br>
            <a:rPr lang="en-US" sz="1600" dirty="0"/>
          </a:br>
          <a:br>
            <a:rPr lang="en-US" sz="1600" dirty="0"/>
          </a:br>
          <a:r>
            <a:rPr lang="en-US" sz="1600" dirty="0"/>
            <a:t>Heuristic Alpha-Beta Tree Search</a:t>
          </a:r>
          <a:br>
            <a:rPr lang="en-US" sz="1600" dirty="0"/>
          </a:br>
          <a:br>
            <a:rPr lang="en-US" sz="1600" dirty="0"/>
          </a:br>
          <a:r>
            <a:rPr lang="en-US" sz="1600" dirty="0"/>
            <a:t>Monte Carlo Tree search</a:t>
          </a:r>
        </a:p>
      </dgm:t>
    </dgm:pt>
    <dgm:pt modelId="{6EE8B661-5343-4B26-B6C6-894D5D8A7773}" type="parTrans" cxnId="{ABB642C9-CEA5-4E8F-847C-482E95851269}">
      <dgm:prSet/>
      <dgm:spPr/>
      <dgm:t>
        <a:bodyPr/>
        <a:lstStyle/>
        <a:p>
          <a:endParaRPr lang="en-US" sz="2400"/>
        </a:p>
      </dgm:t>
    </dgm:pt>
    <dgm:pt modelId="{877A99D1-B351-4E05-99E6-5FAD7B69E1C8}" type="sibTrans" cxnId="{ABB642C9-CEA5-4E8F-847C-482E95851269}">
      <dgm:prSet/>
      <dgm:spPr/>
      <dgm:t>
        <a:bodyPr/>
        <a:lstStyle/>
        <a:p>
          <a:endParaRPr lang="en-US" sz="2400"/>
        </a:p>
      </dgm:t>
    </dgm:pt>
    <dgm:pt modelId="{9227DA0E-23FC-4CFA-8C59-414EB0E01F6C}">
      <dgm:prSet custT="1">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sz="1600" dirty="0"/>
            <a:t>Stochastic Games</a:t>
          </a:r>
        </a:p>
      </dgm:t>
    </dgm:pt>
    <dgm:pt modelId="{3DB6186E-4551-43E5-86B1-E1DD65E0DC9E}" type="parTrans" cxnId="{E42A713B-7206-49A5-9A6C-85CF3F2FC3FC}">
      <dgm:prSet/>
      <dgm:spPr/>
      <dgm:t>
        <a:bodyPr/>
        <a:lstStyle/>
        <a:p>
          <a:endParaRPr lang="en-US" sz="2400"/>
        </a:p>
      </dgm:t>
    </dgm:pt>
    <dgm:pt modelId="{5AFFAE01-E256-4EE8-9509-B262F1BD23CD}" type="sibTrans" cxnId="{E42A713B-7206-49A5-9A6C-85CF3F2FC3FC}">
      <dgm:prSet/>
      <dgm:spPr/>
      <dgm:t>
        <a:bodyPr/>
        <a:lstStyle/>
        <a:p>
          <a:endParaRPr lang="en-US" sz="2400"/>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20161611-1CCB-49E5-BCD6-160E7AE8C6F1}" type="pres">
      <dgm:prSet presAssocID="{87E2C9DA-AF71-49BE-8463-230D4FAEACDF}" presName="textNode" presStyleLbl="node1" presStyleIdx="0" presStyleCnt="4">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1" presStyleCnt="4">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2" presStyleCnt="4">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3" presStyleCnt="4">
        <dgm:presLayoutVars>
          <dgm:bulletEnabled val="1"/>
        </dgm:presLayoutVars>
      </dgm:prSet>
      <dgm:spPr/>
    </dgm:pt>
  </dgm:ptLst>
  <dgm:cxnLst>
    <dgm:cxn modelId="{9F78771E-D83F-4FE3-A44B-F778098C046F}" srcId="{277C6803-CA4B-420D-A759-A0176716CDEC}" destId="{4A686FD9-F517-4034-849B-38895D14ED95}" srcOrd="1"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0" destOrd="0" parTransId="{7ED67AEE-3EFA-42A3-9FB2-7E51CBD1AD0A}" sibTransId="{4D78A9AF-DCE9-40A1-968E-8A84669BB17C}"/>
    <dgm:cxn modelId="{E42A713B-7206-49A5-9A6C-85CF3F2FC3FC}" srcId="{277C6803-CA4B-420D-A759-A0176716CDEC}" destId="{9227DA0E-23FC-4CFA-8C59-414EB0E01F6C}" srcOrd="3" destOrd="0" parTransId="{3DB6186E-4551-43E5-86B1-E1DD65E0DC9E}" sibTransId="{5AFFAE01-E256-4EE8-9509-B262F1BD23CD}"/>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2"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DCDC86E0-345B-4170-8F4C-A1A9BC75C0FC}" type="presParOf" srcId="{2940AEB7-E777-4807-BDF0-EF3FA0BEEEC2}" destId="{20161611-1CCB-49E5-BCD6-160E7AE8C6F1}" srcOrd="0" destOrd="0" presId="urn:microsoft.com/office/officeart/2005/8/layout/hProcess9"/>
    <dgm:cxn modelId="{CD089FAC-7D3F-4F18-9A53-AA6C7921B4E3}" type="presParOf" srcId="{2940AEB7-E777-4807-BDF0-EF3FA0BEEEC2}" destId="{86916C63-1FAF-43F8-B295-0A3F60413D66}" srcOrd="1" destOrd="0" presId="urn:microsoft.com/office/officeart/2005/8/layout/hProcess9"/>
    <dgm:cxn modelId="{2DC080EA-34FA-4231-9E1B-88EF50C76450}" type="presParOf" srcId="{2940AEB7-E777-4807-BDF0-EF3FA0BEEEC2}" destId="{FE566455-4387-4F3B-93FD-63039231E455}" srcOrd="2" destOrd="0" presId="urn:microsoft.com/office/officeart/2005/8/layout/hProcess9"/>
    <dgm:cxn modelId="{85238898-3046-480A-8E6E-7930658D5180}" type="presParOf" srcId="{2940AEB7-E777-4807-BDF0-EF3FA0BEEEC2}" destId="{7685ED58-3418-4846-9665-E14742C7BD0B}" srcOrd="3" destOrd="0" presId="urn:microsoft.com/office/officeart/2005/8/layout/hProcess9"/>
    <dgm:cxn modelId="{16A2F90B-22A4-4C2B-BB52-9B391B6CA0CC}" type="presParOf" srcId="{2940AEB7-E777-4807-BDF0-EF3FA0BEEEC2}" destId="{FC3C55A0-84B2-4F6E-AB59-77725D722C40}" srcOrd="4" destOrd="0" presId="urn:microsoft.com/office/officeart/2005/8/layout/hProcess9"/>
    <dgm:cxn modelId="{0899D7B3-468F-45E2-93F4-858C142C714C}" type="presParOf" srcId="{2940AEB7-E777-4807-BDF0-EF3FA0BEEEC2}" destId="{7FE43F55-AB52-4260-A2ED-9324174B1544}" srcOrd="5" destOrd="0" presId="urn:microsoft.com/office/officeart/2005/8/layout/hProcess9"/>
    <dgm:cxn modelId="{B3E9E043-F09A-4C38-BD91-AEB54C390C3D}" type="presParOf" srcId="{2940AEB7-E777-4807-BDF0-EF3FA0BEEEC2}" destId="{06064AD5-8D7F-4BDF-925D-EFA8045701F9}"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48627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61611-1CCB-49E5-BCD6-160E7AE8C6F1}">
      <dsp:nvSpPr>
        <dsp:cNvPr id="0" name=""/>
        <dsp:cNvSpPr/>
      </dsp:nvSpPr>
      <dsp:spPr>
        <a:xfrm>
          <a:off x="2695" y="1345882"/>
          <a:ext cx="1751401" cy="17945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Games as </a:t>
          </a:r>
          <a:br>
            <a:rPr lang="en-US" sz="1600" kern="1200" dirty="0"/>
          </a:br>
          <a:r>
            <a:rPr lang="en-US" sz="1600" kern="1200" dirty="0"/>
            <a:t>Search Problems</a:t>
          </a:r>
        </a:p>
      </dsp:txBody>
      <dsp:txXfrm>
        <a:off x="88191" y="1431378"/>
        <a:ext cx="1580409" cy="1623517"/>
      </dsp:txXfrm>
    </dsp:sp>
    <dsp:sp modelId="{FE566455-4387-4F3B-93FD-63039231E455}">
      <dsp:nvSpPr>
        <dsp:cNvPr id="0" name=""/>
        <dsp:cNvSpPr/>
      </dsp:nvSpPr>
      <dsp:spPr>
        <a:xfrm>
          <a:off x="2045997" y="1345882"/>
          <a:ext cx="1751401" cy="1794509"/>
        </a:xfrm>
        <a:prstGeom prst="round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Exact Methods</a:t>
          </a:r>
          <a:br>
            <a:rPr lang="en-US" sz="1600" kern="1200" dirty="0"/>
          </a:br>
          <a:br>
            <a:rPr lang="en-US" sz="1600" kern="1200" dirty="0"/>
          </a:br>
          <a:r>
            <a:rPr lang="en-US" sz="1600" kern="1200" dirty="0"/>
            <a:t>Non-deterministic Actions</a:t>
          </a:r>
          <a:br>
            <a:rPr lang="en-US" sz="1600" kern="1200" dirty="0"/>
          </a:br>
          <a:br>
            <a:rPr lang="en-US" sz="1600" kern="1200" dirty="0"/>
          </a:br>
          <a:r>
            <a:rPr lang="en-US" sz="1600" kern="1200" dirty="0"/>
            <a:t> Minimax Search</a:t>
          </a:r>
        </a:p>
      </dsp:txBody>
      <dsp:txXfrm>
        <a:off x="2131493" y="1431378"/>
        <a:ext cx="1580409" cy="1623517"/>
      </dsp:txXfrm>
    </dsp:sp>
    <dsp:sp modelId="{FC3C55A0-84B2-4F6E-AB59-77725D722C40}">
      <dsp:nvSpPr>
        <dsp:cNvPr id="0" name=""/>
        <dsp:cNvSpPr/>
      </dsp:nvSpPr>
      <dsp:spPr>
        <a:xfrm>
          <a:off x="4089300" y="1345882"/>
          <a:ext cx="1751401" cy="1794509"/>
        </a:xfrm>
        <a:prstGeom prst="round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Heuristic Methods</a:t>
          </a:r>
          <a:br>
            <a:rPr lang="en-US" sz="1600" kern="1200" dirty="0"/>
          </a:br>
          <a:br>
            <a:rPr lang="en-US" sz="1600" kern="1200" dirty="0"/>
          </a:br>
          <a:r>
            <a:rPr lang="en-US" sz="1600" kern="1200" dirty="0"/>
            <a:t>Heuristic Alpha-Beta Tree Search</a:t>
          </a:r>
          <a:br>
            <a:rPr lang="en-US" sz="1600" kern="1200" dirty="0"/>
          </a:br>
          <a:br>
            <a:rPr lang="en-US" sz="1600" kern="1200" dirty="0"/>
          </a:br>
          <a:r>
            <a:rPr lang="en-US" sz="1600" kern="1200" dirty="0"/>
            <a:t>Monte Carlo Tree search</a:t>
          </a:r>
        </a:p>
      </dsp:txBody>
      <dsp:txXfrm>
        <a:off x="4174796" y="1431378"/>
        <a:ext cx="1580409" cy="1623517"/>
      </dsp:txXfrm>
    </dsp:sp>
    <dsp:sp modelId="{06064AD5-8D7F-4BDF-925D-EFA8045701F9}">
      <dsp:nvSpPr>
        <dsp:cNvPr id="0" name=""/>
        <dsp:cNvSpPr/>
      </dsp:nvSpPr>
      <dsp:spPr>
        <a:xfrm>
          <a:off x="6132602" y="1345882"/>
          <a:ext cx="1751401" cy="1794509"/>
        </a:xfrm>
        <a:prstGeom prst="round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Stochastic Games</a:t>
          </a:r>
        </a:p>
      </dsp:txBody>
      <dsp:txXfrm>
        <a:off x="6218098" y="1431378"/>
        <a:ext cx="1580409" cy="16235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716009" y="706050"/>
          <a:ext cx="4054381" cy="354712"/>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658368" y="88340"/>
          <a:ext cx="1645920" cy="706725"/>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2427727" y="0"/>
          <a:ext cx="2715776" cy="74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Font typeface="+mj-lt"/>
            <a:buNone/>
          </a:pPr>
          <a:r>
            <a:rPr lang="en-US" sz="1200" b="1" kern="1200" dirty="0"/>
            <a:t>Exploration</a:t>
          </a:r>
          <a:r>
            <a:rPr lang="en-US" sz="1200" kern="1200" dirty="0"/>
            <a:t>: perform more playouts from states that currently have no or few playouts.</a:t>
          </a:r>
        </a:p>
      </dsp:txBody>
      <dsp:txXfrm>
        <a:off x="2427727" y="0"/>
        <a:ext cx="2715776" cy="742061"/>
      </dsp:txXfrm>
    </dsp:sp>
    <dsp:sp modelId="{EC55A2F8-97C2-4D3B-ADF8-DBE6FB6A38DF}">
      <dsp:nvSpPr>
        <dsp:cNvPr id="0" name=""/>
        <dsp:cNvSpPr/>
      </dsp:nvSpPr>
      <dsp:spPr>
        <a:xfrm>
          <a:off x="3182112" y="971747"/>
          <a:ext cx="1645920" cy="706725"/>
        </a:xfrm>
        <a:prstGeom prst="upArrow">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157165" y="1024751"/>
          <a:ext cx="3087236" cy="74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Font typeface="+mj-lt"/>
            <a:buNone/>
          </a:pPr>
          <a:r>
            <a:rPr lang="en-US" sz="1100" b="1" kern="1200" dirty="0"/>
            <a:t>Exploitation</a:t>
          </a:r>
          <a:r>
            <a:rPr lang="en-US" sz="1100" kern="1200" dirty="0"/>
            <a:t>: more playouts for states that have done well to get more accurate estimates.</a:t>
          </a:r>
        </a:p>
      </dsp:txBody>
      <dsp:txXfrm>
        <a:off x="157165" y="1024751"/>
        <a:ext cx="3087236" cy="74206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5/1/2025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5.xml.rels><?xml version="1.0" encoding="UTF-8" standalone="yes"?>
<Relationships xmlns="http://schemas.openxmlformats.org/package/2006/relationships"><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70.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39.png"/><Relationship Id="rId1" Type="http://schemas.openxmlformats.org/officeDocument/2006/relationships/slideLayout" Target="../slideLayouts/slideLayout6.xml"/><Relationship Id="rId24" Type="http://schemas.openxmlformats.org/officeDocument/2006/relationships/image" Target="../media/image22.png"/><Relationship Id="rId32" Type="http://schemas.openxmlformats.org/officeDocument/2006/relationships/image" Target="../media/image261.png"/><Relationship Id="rId23" Type="http://schemas.openxmlformats.org/officeDocument/2006/relationships/image" Target="../media/image21.png"/><Relationship Id="rId28" Type="http://schemas.openxmlformats.org/officeDocument/2006/relationships/image" Target="../media/image381.png"/><Relationship Id="rId19" Type="http://schemas.openxmlformats.org/officeDocument/2006/relationships/image" Target="../media/image17.png"/><Relationship Id="rId31" Type="http://schemas.openxmlformats.org/officeDocument/2006/relationships/image" Target="../media/image41.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4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8" Type="http://schemas.openxmlformats.org/officeDocument/2006/relationships/image" Target="../media/image44.png"/><Relationship Id="rId26" Type="http://schemas.openxmlformats.org/officeDocument/2006/relationships/image" Target="../media/image53.png"/><Relationship Id="rId39" Type="http://schemas.openxmlformats.org/officeDocument/2006/relationships/image" Target="../media/image57.png"/><Relationship Id="rId3" Type="http://schemas.openxmlformats.org/officeDocument/2006/relationships/image" Target="../media/image43.png"/><Relationship Id="rId21" Type="http://schemas.openxmlformats.org/officeDocument/2006/relationships/image" Target="../media/image48.png"/><Relationship Id="rId34" Type="http://schemas.openxmlformats.org/officeDocument/2006/relationships/image" Target="../media/image47.png"/><Relationship Id="rId33" Type="http://schemas.openxmlformats.org/officeDocument/2006/relationships/image" Target="../media/image261.png"/><Relationship Id="rId17" Type="http://schemas.openxmlformats.org/officeDocument/2006/relationships/image" Target="../media/image430.png"/><Relationship Id="rId25" Type="http://schemas.openxmlformats.org/officeDocument/2006/relationships/image" Target="../media/image52.png"/><Relationship Id="rId38" Type="http://schemas.openxmlformats.org/officeDocument/2006/relationships/image" Target="../media/image56.png"/><Relationship Id="rId2" Type="http://schemas.openxmlformats.org/officeDocument/2006/relationships/image" Target="../media/image42.png"/><Relationship Id="rId16" Type="http://schemas.openxmlformats.org/officeDocument/2006/relationships/image" Target="../media/image420.png"/><Relationship Id="rId20" Type="http://schemas.openxmlformats.org/officeDocument/2006/relationships/image" Target="../media/image46.png"/><Relationship Id="rId1" Type="http://schemas.openxmlformats.org/officeDocument/2006/relationships/slideLayout" Target="../slideLayouts/slideLayout6.xml"/><Relationship Id="rId37" Type="http://schemas.openxmlformats.org/officeDocument/2006/relationships/image" Target="../media/image55.png"/><Relationship Id="rId23" Type="http://schemas.openxmlformats.org/officeDocument/2006/relationships/image" Target="../media/image50.png"/><Relationship Id="rId36" Type="http://schemas.openxmlformats.org/officeDocument/2006/relationships/image" Target="../media/image54.png"/><Relationship Id="rId19" Type="http://schemas.openxmlformats.org/officeDocument/2006/relationships/image" Target="../media/image45.png"/><Relationship Id="rId22" Type="http://schemas.openxmlformats.org/officeDocument/2006/relationships/image" Target="../media/image49.png"/><Relationship Id="rId35"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0.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1.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2.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0.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250.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9.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5D35FAF-3EC3-469A-88B8-DEAD9C448923}"/>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 uri="{C183D7F6-B498-43B3-948B-1728B52AA6E4}">
                <adec:decorative xmlns:adec="http://schemas.microsoft.com/office/drawing/2017/decorative" val="1"/>
              </a:ext>
            </a:extLst>
          </p:cNvPr>
          <p:cNvSpPr txBox="1"/>
          <p:nvPr/>
        </p:nvSpPr>
        <p:spPr>
          <a:xfrm>
            <a:off x="4499557" y="6320125"/>
            <a:ext cx="2971798" cy="461665"/>
          </a:xfrm>
          <a:prstGeom prst="rect">
            <a:avLst/>
          </a:prstGeom>
          <a:noFill/>
        </p:spPr>
        <p:txBody>
          <a:bodyPr wrap="square">
            <a:spAutoFit/>
          </a:bodyPr>
          <a:lstStyle/>
          <a:p>
            <a:pPr algn="ctr"/>
            <a:r>
              <a:rPr lang="en-US" sz="1200" b="0" i="0" strike="noStrike" dirty="0">
                <a:solidFill>
                  <a:schemeClr val="tx2">
                    <a:lumMod val="50000"/>
                  </a:schemeClr>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Image: "Reflected Chess pieces"</a:t>
            </a:r>
            <a:r>
              <a:rPr lang="en-US" sz="1200" b="0" i="0" dirty="0">
                <a:solidFill>
                  <a:schemeClr val="tx2">
                    <a:lumMod val="50000"/>
                  </a:schemeClr>
                </a:solidFill>
                <a:effectLst/>
                <a:latin typeface="Calibri" panose="020F0502020204030204" pitchFamily="34" charset="0"/>
              </a:rPr>
              <a:t> </a:t>
            </a:r>
            <a:br>
              <a:rPr lang="en-US" sz="1200" b="0" i="0" dirty="0">
                <a:solidFill>
                  <a:schemeClr val="tx2">
                    <a:lumMod val="50000"/>
                  </a:schemeClr>
                </a:solidFill>
                <a:effectLst/>
                <a:latin typeface="Calibri" panose="020F0502020204030204" pitchFamily="34" charset="0"/>
              </a:rPr>
            </a:br>
            <a:r>
              <a:rPr lang="en-US" sz="1200" b="0" i="0" dirty="0">
                <a:solidFill>
                  <a:schemeClr val="tx2">
                    <a:lumMod val="50000"/>
                  </a:schemeClr>
                </a:solidFill>
                <a:effectLst/>
                <a:latin typeface="Calibri" panose="020F0502020204030204" pitchFamily="34" charset="0"/>
              </a:rPr>
              <a:t>by </a:t>
            </a:r>
            <a:r>
              <a:rPr lang="en-US" sz="1200" b="0" i="0" strike="noStrike" dirty="0">
                <a:solidFill>
                  <a:schemeClr val="tx2">
                    <a:lumMod val="50000"/>
                  </a:schemeClr>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Calibri" panose="020F0502020204030204" pitchFamily="34" charset="0"/>
              </a:rPr>
              <a:t> </a:t>
            </a:r>
            <a:endParaRPr lang="en-US" sz="1200" dirty="0">
              <a:solidFill>
                <a:schemeClr val="tx2">
                  <a:lumMod val="50000"/>
                </a:schemeClr>
              </a:solidFill>
            </a:endParaRPr>
          </a:p>
        </p:txBody>
      </p:sp>
      <p:grpSp>
        <p:nvGrpSpPr>
          <p:cNvPr id="4" name="Group 3">
            <a:extLst>
              <a:ext uri="{FF2B5EF4-FFF2-40B4-BE49-F238E27FC236}">
                <a16:creationId xmlns:a16="http://schemas.microsoft.com/office/drawing/2014/main" id="{F90DF40B-3286-864A-9FDC-5549414B803F}"/>
              </a:ext>
              <a:ext uri="{C183D7F6-B498-43B3-948B-1728B52AA6E4}">
                <adec:decorative xmlns:adec="http://schemas.microsoft.com/office/drawing/2017/decorative" val="1"/>
              </a:ext>
            </a:extLst>
          </p:cNvPr>
          <p:cNvGrpSpPr/>
          <p:nvPr/>
        </p:nvGrpSpPr>
        <p:grpSpPr>
          <a:xfrm>
            <a:off x="7669539" y="5282824"/>
            <a:ext cx="1304561" cy="1440289"/>
            <a:chOff x="7162800" y="4191000"/>
            <a:chExt cx="1676400" cy="1981200"/>
          </a:xfrm>
        </p:grpSpPr>
        <p:sp>
          <p:nvSpPr>
            <p:cNvPr id="5" name="Rectangle 4">
              <a:extLst>
                <a:ext uri="{FF2B5EF4-FFF2-40B4-BE49-F238E27FC236}">
                  <a16:creationId xmlns:a16="http://schemas.microsoft.com/office/drawing/2014/main" id="{DB2633DA-D70E-263B-C18C-5F5187B0C2E6}"/>
                </a:ext>
              </a:extLst>
            </p:cNvPr>
            <p:cNvSpPr/>
            <p:nvPr/>
          </p:nvSpPr>
          <p:spPr>
            <a:xfrm>
              <a:off x="7162800" y="4191000"/>
              <a:ext cx="1676400" cy="1981200"/>
            </a:xfrm>
            <a:prstGeom prst="rect">
              <a:avLst/>
            </a:prstGeom>
            <a:solidFill>
              <a:schemeClr val="bg1">
                <a:lumMod val="65000"/>
                <a:lumOff val="3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88DFF710-D5C1-B519-F07F-C67BEB41DC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76ACECEE-B8A1-48FB-F23C-F2AF0744F7C7}"/>
                </a:ext>
              </a:extLst>
            </p:cNvPr>
            <p:cNvSpPr/>
            <p:nvPr/>
          </p:nvSpPr>
          <p:spPr>
            <a:xfrm>
              <a:off x="7162800" y="5812970"/>
              <a:ext cx="1664629" cy="359230"/>
            </a:xfrm>
            <a:prstGeom prst="rect">
              <a:avLst/>
            </a:prstGeom>
            <a:solidFill>
              <a:schemeClr val="bg1">
                <a:lumMod val="65000"/>
                <a:lumOff val="3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12" name="Group 11">
            <a:extLst>
              <a:ext uri="{FF2B5EF4-FFF2-40B4-BE49-F238E27FC236}">
                <a16:creationId xmlns:a16="http://schemas.microsoft.com/office/drawing/2014/main" id="{95BD0537-743A-24E7-0015-9EDD087A02D3}"/>
              </a:ext>
            </a:extLst>
          </p:cNvPr>
          <p:cNvGrpSpPr/>
          <p:nvPr/>
        </p:nvGrpSpPr>
        <p:grpSpPr>
          <a:xfrm>
            <a:off x="480501" y="6292226"/>
            <a:ext cx="3943959" cy="430887"/>
            <a:chOff x="480501" y="6292226"/>
            <a:chExt cx="3943959" cy="430887"/>
          </a:xfrm>
        </p:grpSpPr>
        <p:sp>
          <p:nvSpPr>
            <p:cNvPr id="9" name="TextBox 8">
              <a:extLst>
                <a:ext uri="{FF2B5EF4-FFF2-40B4-BE49-F238E27FC236}">
                  <a16:creationId xmlns:a16="http://schemas.microsoft.com/office/drawing/2014/main" id="{1585D9E0-D0ED-8D74-DBC4-159845033486}"/>
                </a:ext>
              </a:extLst>
            </p:cNvPr>
            <p:cNvSpPr txBox="1"/>
            <p:nvPr/>
          </p:nvSpPr>
          <p:spPr>
            <a:xfrm>
              <a:off x="1406939" y="6292226"/>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pic>
          <p:nvPicPr>
            <p:cNvPr id="11" name="Picture 2">
              <a:extLst>
                <a:ext uri="{FF2B5EF4-FFF2-40B4-BE49-F238E27FC236}">
                  <a16:creationId xmlns:a16="http://schemas.microsoft.com/office/drawing/2014/main" id="{E730F1B3-20F5-3F1A-1F5E-32CDFC1754A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501" y="6359732"/>
              <a:ext cx="894434" cy="3129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t>Model as nondeterministic actions</a:t>
            </a:r>
            <a:r>
              <a:rPr lang="en-US" sz="1600" dirty="0"/>
              <a:t>: The opponent is seen as part of an environment with nondeterministic actions. Non-determinism is the result of the unknown moves by the opponent. We</a:t>
            </a:r>
            <a:r>
              <a:rPr lang="en-US" sz="1600" b="1" dirty="0"/>
              <a:t> consider all possible moves</a:t>
            </a:r>
            <a:r>
              <a:rPr lang="en-US" sz="1600" dirty="0"/>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870312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peech Bubble: Rectangle 1">
            <a:extLst>
              <a:ext uri="{FF2B5EF4-FFF2-40B4-BE49-F238E27FC236}">
                <a16:creationId xmlns:a16="http://schemas.microsoft.com/office/drawing/2014/main" id="{F0DF4C3C-B98A-4A79-9C13-8AE44680CC92}"/>
              </a:ext>
            </a:extLst>
          </p:cNvPr>
          <p:cNvSpPr/>
          <p:nvPr/>
        </p:nvSpPr>
        <p:spPr>
          <a:xfrm>
            <a:off x="4495800" y="3886200"/>
            <a:ext cx="4419600" cy="900111"/>
          </a:xfrm>
          <a:prstGeom prst="wedgeRectCallout">
            <a:avLst>
              <a:gd name="adj1" fmla="val -74067"/>
              <a:gd name="adj2" fmla="val -72882"/>
            </a:avLst>
          </a:prstGeom>
        </p:spPr>
        <p:style>
          <a:lnRef idx="3">
            <a:schemeClr val="lt1"/>
          </a:lnRef>
          <a:fillRef idx="1">
            <a:schemeClr val="accent6"/>
          </a:fillRef>
          <a:effectRef idx="1">
            <a:schemeClr val="accent6"/>
          </a:effectRef>
          <a:fontRef idx="minor">
            <a:schemeClr val="lt1"/>
          </a:fontRef>
        </p:style>
        <p:txBody>
          <a:bodyPr rtlCol="0" anchor="ctr"/>
          <a:lstStyle/>
          <a:p>
            <a:r>
              <a:rPr lang="en-US" dirty="0"/>
              <a:t>Each action consists of the move by the player and all possible (i.e., nondeterministic) responses by the opponent.</a:t>
            </a:r>
          </a:p>
        </p:txBody>
      </p:sp>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Recall: Nondeterministic Actions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886700" cy="4802185"/>
              </a:xfrm>
            </p:spPr>
            <p:txBody>
              <a:bodyPr>
                <a:normAutofit fontScale="85000" lnSpcReduction="20000"/>
              </a:bodyPr>
              <a:lstStyle/>
              <a:p>
                <a:pPr marL="0" indent="0">
                  <a:buNone/>
                </a:pPr>
                <a:r>
                  <a:rPr lang="en-US" dirty="0"/>
                  <a:t>For </a:t>
                </a:r>
                <a:r>
                  <a:rPr lang="en-US" b="1" dirty="0"/>
                  <a:t>planning</a:t>
                </a:r>
                <a:r>
                  <a:rPr lang="en-US" dirty="0"/>
                  <a:t>, we do not know what the opponents moves will be. We have already modeled this issue using nondeterministic actions.</a:t>
                </a:r>
              </a:p>
              <a:p>
                <a:pPr marL="0" indent="0">
                  <a:buNone/>
                </a:pPr>
                <a:endParaRPr lang="en-US" dirty="0"/>
              </a:p>
              <a:p>
                <a:pPr marL="0" indent="0">
                  <a:buNone/>
                </a:pPr>
                <a:r>
                  <a:rPr lang="en-US" dirty="0"/>
                  <a:t>Outcome of actions in the environment is nondeterministic = </a:t>
                </a:r>
                <a:r>
                  <a:rPr lang="en-US" b="1" dirty="0">
                    <a:solidFill>
                      <a:srgbClr val="FF0000"/>
                    </a:solidFill>
                  </a:rPr>
                  <a:t>transition model need to describe uncertainty about the opponent's behavior.</a:t>
                </a:r>
                <a:endParaRPr lang="en-US" dirty="0"/>
              </a:p>
              <a:p>
                <a:pPr marL="0" indent="0">
                  <a:buNone/>
                </a:pPr>
                <a:endParaRPr lang="en-US" dirty="0"/>
              </a:p>
              <a:p>
                <a:pPr marL="0" indent="0">
                  <a:buNone/>
                </a:pPr>
                <a:endParaRPr lang="en-US" dirty="0"/>
              </a:p>
              <a:p>
                <a:pPr marL="0" indent="0">
                  <a:buNone/>
                </a:pPr>
                <a:r>
                  <a:rPr lang="en-US" dirty="0"/>
                  <a:t>Example transition: </a:t>
                </a:r>
                <a:br>
                  <a:rPr lang="en-US" dirty="0"/>
                </a:br>
                <a:br>
                  <a:rPr lang="en-US" b="0" i="1" dirty="0">
                    <a:latin typeface="Cambria Math" panose="02040503050406030204" pitchFamily="18" charset="0"/>
                  </a:rPr>
                </a:br>
                <a:r>
                  <a:rPr lang="en-US" b="0" i="1" dirty="0">
                    <a:latin typeface="Cambria Math" panose="02040503050406030204" pitchFamily="18" charset="0"/>
                  </a:rPr>
                  <a:t>		</a:t>
                </a:r>
                <a14:m>
                  <m:oMath xmlns:m="http://schemas.openxmlformats.org/officeDocument/2006/math">
                    <m:r>
                      <a:rPr lang="en-US" b="0" i="1" smtClean="0">
                        <a:latin typeface="Cambria Math" panose="02040503050406030204" pitchFamily="18" charset="0"/>
                      </a:rPr>
                      <m:t>𝑅𝑒𝑠𝑢𝑙𝑡𝑠</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𝑎</m:t>
                        </m:r>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5</m:t>
                            </m:r>
                          </m:sub>
                        </m:sSub>
                      </m:e>
                    </m:d>
                  </m:oMath>
                </a14:m>
                <a:r>
                  <a:rPr lang="en-US" dirty="0"/>
                  <a:t> </a:t>
                </a:r>
                <a:br>
                  <a:rPr lang="en-US" dirty="0"/>
                </a:br>
                <a:br>
                  <a:rPr lang="en-US" dirty="0"/>
                </a:br>
                <a:r>
                  <a:rPr lang="en-US" dirty="0"/>
                  <a:t>i.e., action </a:t>
                </a:r>
                <a14:m>
                  <m:oMath xmlns:m="http://schemas.openxmlformats.org/officeDocument/2006/math">
                    <m:r>
                      <a:rPr lang="en-US" b="0" i="1" smtClean="0">
                        <a:latin typeface="Cambria Math" panose="02040503050406030204" pitchFamily="18" charset="0"/>
                      </a:rPr>
                      <m:t>𝑎</m:t>
                    </m:r>
                  </m:oMath>
                </a14:m>
                <a:r>
                  <a:rPr lang="en-US" dirty="0"/>
                  <a:t> in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𝑠</m:t>
                        </m:r>
                      </m:e>
                      <m:sub>
                        <m:r>
                          <a:rPr lang="en-US" i="1" dirty="0" smtClean="0">
                            <a:latin typeface="Cambria Math" panose="02040503050406030204" pitchFamily="18" charset="0"/>
                          </a:rPr>
                          <m:t>1</m:t>
                        </m:r>
                      </m:sub>
                    </m:sSub>
                  </m:oMath>
                </a14:m>
                <a:r>
                  <a:rPr lang="en-US" dirty="0"/>
                  <a:t> can lead to one of several states (which is called a belief state of the agent). </a:t>
                </a:r>
              </a:p>
            </p:txBody>
          </p:sp>
        </mc:Choice>
        <mc:Fallback xmlns="">
          <p:sp>
            <p:nvSpPr>
              <p:cNvPr id="5" name="Content Placeholder 4">
                <a:extLst>
                  <a:ext uri="{FF2B5EF4-FFF2-40B4-BE49-F238E27FC236}">
                    <a16:creationId xmlns:a16="http://schemas.microsoft.com/office/drawing/2014/main" id="{A98A81B8-EC8C-4D15-A4D6-463770E10AC9}"/>
                  </a:ext>
                </a:extLst>
              </p:cNvPr>
              <p:cNvSpPr>
                <a:spLocks noGrp="1" noRot="1" noChangeAspect="1" noMove="1" noResize="1" noEditPoints="1" noAdjustHandles="1" noChangeArrowheads="1" noChangeShapeType="1" noTextEdit="1"/>
              </p:cNvSpPr>
              <p:nvPr>
                <p:ph idx="1"/>
              </p:nvPr>
            </p:nvSpPr>
            <p:spPr>
              <a:xfrm>
                <a:off x="628650" y="1690689"/>
                <a:ext cx="7886700" cy="4802185"/>
              </a:xfrm>
              <a:blipFill>
                <a:blip r:embed="rId2"/>
                <a:stretch>
                  <a:fillRect l="-1159" t="-2919" r="-1391"/>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grpSp>
        <p:nvGrpSpPr>
          <p:cNvPr id="3" name="Group 2" descr="The AND-OR-Search algorihtm.">
            <a:extLst>
              <a:ext uri="{FF2B5EF4-FFF2-40B4-BE49-F238E27FC236}">
                <a16:creationId xmlns:a16="http://schemas.microsoft.com/office/drawing/2014/main" id="{515A3B06-919F-92A1-1042-A364FC3DCC4F}"/>
              </a:ext>
            </a:extLst>
          </p:cNvPr>
          <p:cNvGrpSpPr/>
          <p:nvPr/>
        </p:nvGrpSpPr>
        <p:grpSpPr>
          <a:xfrm>
            <a:off x="194596" y="1371600"/>
            <a:ext cx="8915400" cy="4623359"/>
            <a:chOff x="304800" y="1323416"/>
            <a:chExt cx="8915400" cy="4623359"/>
          </a:xfrm>
        </p:grpSpPr>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58804"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current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29300" y="1323416"/>
              <a:ext cx="3276600"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3840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53400" y="2895600"/>
              <a:ext cx="727986" cy="584775"/>
            </a:xfrm>
            <a:prstGeom prst="rect">
              <a:avLst/>
            </a:prstGeom>
            <a:noFill/>
          </p:spPr>
          <p:txBody>
            <a:bodyPr wrap="square" rtlCol="0">
              <a:spAutoFit/>
            </a:bodyPr>
            <a:lstStyle/>
            <a:p>
              <a:pPr algn="ctr"/>
              <a:r>
                <a:rPr lang="en-US" sz="1600" dirty="0">
                  <a:solidFill>
                    <a:schemeClr val="bg2">
                      <a:lumMod val="50000"/>
                    </a:schemeClr>
                  </a:solidFill>
                </a:rPr>
                <a:t>my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901625"/>
              <a:ext cx="1219200" cy="830997"/>
            </a:xfrm>
            <a:prstGeom prst="rect">
              <a:avLst/>
            </a:prstGeom>
            <a:noFill/>
          </p:spPr>
          <p:txBody>
            <a:bodyPr wrap="square" rtlCol="0">
              <a:spAutoFit/>
            </a:bodyPr>
            <a:lstStyle/>
            <a:p>
              <a:pPr algn="ctr"/>
              <a:r>
                <a:rPr lang="en-US" sz="1600" dirty="0">
                  <a:solidFill>
                    <a:schemeClr val="bg2">
                      <a:lumMod val="50000"/>
                    </a:schemeClr>
                  </a:solidFill>
                </a:rPr>
                <a:t>Go through</a:t>
              </a:r>
            </a:p>
            <a:p>
              <a:pPr algn="ctr"/>
              <a:r>
                <a:rPr lang="en-US" sz="1600" dirty="0">
                  <a:solidFill>
                    <a:schemeClr val="bg2">
                      <a:lumMod val="50000"/>
                    </a:schemeClr>
                  </a:solidFill>
                </a:rPr>
                <a:t>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678663" y="3844830"/>
              <a:ext cx="3276600"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844820" y="4998880"/>
              <a:ext cx="3061678" cy="370322"/>
            </a:xfrm>
            <a:prstGeom prst="borderCallout1">
              <a:avLst>
                <a:gd name="adj1" fmla="val 54831"/>
                <a:gd name="adj2" fmla="val -989"/>
                <a:gd name="adj3" fmla="val 88967"/>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found</a:t>
              </a:r>
            </a:p>
          </p:txBody>
        </p:sp>
      </p:gr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85884" y="1276031"/>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grpSp>
        <p:nvGrpSpPr>
          <p:cNvPr id="3" name="Group 2" descr="A figure showing part of the game tree for tic-tac-toe. AND and OR levels are overlayed.">
            <a:extLst>
              <a:ext uri="{FF2B5EF4-FFF2-40B4-BE49-F238E27FC236}">
                <a16:creationId xmlns:a16="http://schemas.microsoft.com/office/drawing/2014/main" id="{47288B49-7D7A-4AE0-2FE6-D7B7929F17DC}"/>
              </a:ext>
            </a:extLst>
          </p:cNvPr>
          <p:cNvGrpSpPr/>
          <p:nvPr/>
        </p:nvGrpSpPr>
        <p:grpSpPr>
          <a:xfrm>
            <a:off x="104087" y="1905000"/>
            <a:ext cx="8811313" cy="4953000"/>
            <a:chOff x="104087" y="1905000"/>
            <a:chExt cx="8811313" cy="4953000"/>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470000" cy="369332"/>
            </a:xfrm>
            <a:prstGeom prst="rect">
              <a:avLst/>
            </a:prstGeom>
            <a:noFill/>
          </p:spPr>
          <p:txBody>
            <a:bodyPr wrap="none" rtlCol="0">
              <a:spAutoFit/>
            </a:bodyPr>
            <a:lstStyle/>
            <a:p>
              <a:r>
                <a:rPr lang="en-US" b="1" dirty="0">
                  <a:solidFill>
                    <a:srgbClr val="FF0000"/>
                  </a:solidFill>
                </a:rPr>
                <a:t>OR</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622286" cy="369332"/>
            </a:xfrm>
            <a:prstGeom prst="rect">
              <a:avLst/>
            </a:prstGeom>
            <a:noFill/>
          </p:spPr>
          <p:txBody>
            <a:bodyPr wrap="none" rtlCol="0">
              <a:spAutoFit/>
            </a:bodyPr>
            <a:lstStyle/>
            <a:p>
              <a:r>
                <a:rPr lang="en-US" b="1" dirty="0">
                  <a:solidFill>
                    <a:srgbClr val="FF0000"/>
                  </a:solidFill>
                </a:rPr>
                <a:t>AND</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sp>
          <p:nvSpPr>
            <p:cNvPr id="12" name="TextBox 11">
              <a:extLst>
                <a:ext uri="{FF2B5EF4-FFF2-40B4-BE49-F238E27FC236}">
                  <a16:creationId xmlns:a16="http://schemas.microsoft.com/office/drawing/2014/main" id="{49723AB9-BDC0-4100-BB0D-CDB4036CFABE}"/>
                </a:ext>
              </a:extLst>
            </p:cNvPr>
            <p:cNvSpPr txBox="1"/>
            <p:nvPr/>
          </p:nvSpPr>
          <p:spPr>
            <a:xfrm>
              <a:off x="5867400" y="2000199"/>
              <a:ext cx="3048000" cy="646331"/>
            </a:xfrm>
            <a:prstGeom prst="rect">
              <a:avLst/>
            </a:prstGeom>
            <a:noFill/>
          </p:spPr>
          <p:txBody>
            <a:bodyPr wrap="square" rtlCol="0">
              <a:spAutoFit/>
            </a:bodyPr>
            <a:lstStyle/>
            <a:p>
              <a:pPr algn="ctr"/>
              <a:r>
                <a:rPr lang="en-US" b="1" dirty="0">
                  <a:solidFill>
                    <a:srgbClr val="FF0000"/>
                  </a:solidFill>
                </a:rPr>
                <a:t>Pick an action that leads to a subtree with only win leaves.</a:t>
              </a:r>
            </a:p>
          </p:txBody>
        </p:sp>
        <p:sp>
          <p:nvSpPr>
            <p:cNvPr id="18" name="TextBox 17">
              <a:extLst>
                <a:ext uri="{FF2B5EF4-FFF2-40B4-BE49-F238E27FC236}">
                  <a16:creationId xmlns:a16="http://schemas.microsoft.com/office/drawing/2014/main" id="{92ADDFD1-E049-4946-B73D-8C74745CA60B}"/>
                </a:ext>
              </a:extLst>
            </p:cNvPr>
            <p:cNvSpPr txBox="1"/>
            <p:nvPr/>
          </p:nvSpPr>
          <p:spPr>
            <a:xfrm>
              <a:off x="515082" y="3005023"/>
              <a:ext cx="288862" cy="338554"/>
            </a:xfrm>
            <a:prstGeom prst="rect">
              <a:avLst/>
            </a:prstGeom>
            <a:noFill/>
          </p:spPr>
          <p:txBody>
            <a:bodyPr wrap="none" rtlCol="0">
              <a:spAutoFit/>
            </a:bodyPr>
            <a:lstStyle/>
            <a:p>
              <a:r>
                <a:rPr lang="en-US" sz="1600" dirty="0"/>
                <a:t>1</a:t>
              </a:r>
            </a:p>
          </p:txBody>
        </p:sp>
        <p:sp>
          <p:nvSpPr>
            <p:cNvPr id="19" name="TextBox 18">
              <a:extLst>
                <a:ext uri="{FF2B5EF4-FFF2-40B4-BE49-F238E27FC236}">
                  <a16:creationId xmlns:a16="http://schemas.microsoft.com/office/drawing/2014/main" id="{E6B106E0-E402-45B4-8263-65BF10E3D431}"/>
                </a:ext>
              </a:extLst>
            </p:cNvPr>
            <p:cNvSpPr txBox="1"/>
            <p:nvPr/>
          </p:nvSpPr>
          <p:spPr>
            <a:xfrm>
              <a:off x="511798" y="3858188"/>
              <a:ext cx="288862" cy="338554"/>
            </a:xfrm>
            <a:prstGeom prst="rect">
              <a:avLst/>
            </a:prstGeom>
            <a:noFill/>
          </p:spPr>
          <p:txBody>
            <a:bodyPr wrap="none" rtlCol="0">
              <a:spAutoFit/>
            </a:bodyPr>
            <a:lstStyle/>
            <a:p>
              <a:r>
                <a:rPr lang="en-US" sz="1600" dirty="0"/>
                <a:t>2</a:t>
              </a:r>
            </a:p>
          </p:txBody>
        </p:sp>
        <p:sp>
          <p:nvSpPr>
            <p:cNvPr id="20" name="TextBox 19">
              <a:extLst>
                <a:ext uri="{FF2B5EF4-FFF2-40B4-BE49-F238E27FC236}">
                  <a16:creationId xmlns:a16="http://schemas.microsoft.com/office/drawing/2014/main" id="{3D43D1CA-0C31-479D-8285-7685974A51E3}"/>
                </a:ext>
              </a:extLst>
            </p:cNvPr>
            <p:cNvSpPr txBox="1"/>
            <p:nvPr/>
          </p:nvSpPr>
          <p:spPr>
            <a:xfrm>
              <a:off x="511798" y="4655404"/>
              <a:ext cx="288862" cy="338554"/>
            </a:xfrm>
            <a:prstGeom prst="rect">
              <a:avLst/>
            </a:prstGeom>
            <a:noFill/>
          </p:spPr>
          <p:txBody>
            <a:bodyPr wrap="none" rtlCol="0">
              <a:spAutoFit/>
            </a:bodyPr>
            <a:lstStyle/>
            <a:p>
              <a:r>
                <a:rPr lang="en-US" sz="1600" dirty="0"/>
                <a:t>3</a:t>
              </a:r>
            </a:p>
          </p:txBody>
        </p:sp>
        <p:sp>
          <p:nvSpPr>
            <p:cNvPr id="21" name="TextBox 20">
              <a:extLst>
                <a:ext uri="{FF2B5EF4-FFF2-40B4-BE49-F238E27FC236}">
                  <a16:creationId xmlns:a16="http://schemas.microsoft.com/office/drawing/2014/main" id="{5AA2A575-7ED8-4147-B71F-76906B17E31E}"/>
                </a:ext>
              </a:extLst>
            </p:cNvPr>
            <p:cNvSpPr txBox="1"/>
            <p:nvPr/>
          </p:nvSpPr>
          <p:spPr>
            <a:xfrm>
              <a:off x="104087" y="1905000"/>
              <a:ext cx="1115113" cy="338554"/>
            </a:xfrm>
            <a:prstGeom prst="rect">
              <a:avLst/>
            </a:prstGeom>
            <a:noFill/>
          </p:spPr>
          <p:txBody>
            <a:bodyPr wrap="none" rtlCol="0">
              <a:spAutoFit/>
            </a:bodyPr>
            <a:lstStyle/>
            <a:p>
              <a:r>
                <a:rPr lang="en-US" sz="1600" dirty="0"/>
                <a:t>Depth (ply)</a:t>
              </a:r>
            </a:p>
          </p:txBody>
        </p:sp>
        <p:sp>
          <p:nvSpPr>
            <p:cNvPr id="22" name="TextBox 21">
              <a:extLst>
                <a:ext uri="{FF2B5EF4-FFF2-40B4-BE49-F238E27FC236}">
                  <a16:creationId xmlns:a16="http://schemas.microsoft.com/office/drawing/2014/main" id="{024CA421-25DA-4944-8F0D-3FDF0F312C00}"/>
                </a:ext>
              </a:extLst>
            </p:cNvPr>
            <p:cNvSpPr txBox="1"/>
            <p:nvPr/>
          </p:nvSpPr>
          <p:spPr>
            <a:xfrm>
              <a:off x="511798" y="2163814"/>
              <a:ext cx="288862" cy="338554"/>
            </a:xfrm>
            <a:prstGeom prst="rect">
              <a:avLst/>
            </a:prstGeom>
            <a:noFill/>
          </p:spPr>
          <p:txBody>
            <a:bodyPr wrap="none" rtlCol="0">
              <a:spAutoFit/>
            </a:bodyPr>
            <a:lstStyle/>
            <a:p>
              <a:r>
                <a:rPr lang="en-US" sz="1600" dirty="0"/>
                <a:t>0</a:t>
              </a:r>
            </a:p>
          </p:txBody>
        </p:sp>
        <p:sp>
          <p:nvSpPr>
            <p:cNvPr id="23" name="TextBox 22">
              <a:extLst>
                <a:ext uri="{FF2B5EF4-FFF2-40B4-BE49-F238E27FC236}">
                  <a16:creationId xmlns:a16="http://schemas.microsoft.com/office/drawing/2014/main" id="{4BC75445-FFC9-4774-A98B-DEAABF782BF8}"/>
                </a:ext>
              </a:extLst>
            </p:cNvPr>
            <p:cNvSpPr txBox="1"/>
            <p:nvPr/>
          </p:nvSpPr>
          <p:spPr>
            <a:xfrm>
              <a:off x="511798" y="6019800"/>
              <a:ext cx="348172" cy="338554"/>
            </a:xfrm>
            <a:prstGeom prst="rect">
              <a:avLst/>
            </a:prstGeom>
            <a:noFill/>
          </p:spPr>
          <p:txBody>
            <a:bodyPr wrap="none" rtlCol="0">
              <a:spAutoFit/>
            </a:bodyPr>
            <a:lstStyle/>
            <a:p>
              <a:r>
                <a:rPr lang="en-US" sz="1600" dirty="0"/>
                <a:t>m</a:t>
              </a:r>
            </a:p>
          </p:txBody>
        </p:sp>
      </p:grpSp>
      <p:sp>
        <p:nvSpPr>
          <p:cNvPr id="6" name="TextBox 5">
            <a:extLst>
              <a:ext uri="{FF2B5EF4-FFF2-40B4-BE49-F238E27FC236}">
                <a16:creationId xmlns:a16="http://schemas.microsoft.com/office/drawing/2014/main" id="{D822E5E1-295D-4775-89BF-A824458BFCA3}"/>
              </a:ext>
            </a:extLst>
          </p:cNvPr>
          <p:cNvSpPr txBox="1"/>
          <p:nvPr/>
        </p:nvSpPr>
        <p:spPr>
          <a:xfrm>
            <a:off x="4669054" y="3849365"/>
            <a:ext cx="4186444" cy="258532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Objective</a:t>
            </a:r>
            <a:r>
              <a:rPr lang="en-US" dirty="0"/>
              <a:t>: Find a subtree that has only win leaf nodes (utility +1). We can abandon a subtree if we find a single loss (utility -1).</a:t>
            </a:r>
          </a:p>
          <a:p>
            <a:endParaRPr lang="en-US" dirty="0"/>
          </a:p>
          <a:p>
            <a:r>
              <a:rPr lang="en-US" dirty="0"/>
              <a:t>We call playing always the best move </a:t>
            </a:r>
            <a:r>
              <a:rPr lang="en-US" b="1" dirty="0"/>
              <a:t>playing optimally</a:t>
            </a:r>
            <a:r>
              <a:rPr lang="en-US" dirty="0"/>
              <a:t>. Since we consider all the opponent’s moves in the AND stage, we also  includes MIN’s best move. This means we consider MIN playing optimally.</a:t>
            </a:r>
          </a:p>
        </p:txBody>
      </p:sp>
    </p:spTree>
    <p:extLst>
      <p:ext uri="{BB962C8B-B14F-4D97-AF65-F5344CB8AC3E}">
        <p14:creationId xmlns:p14="http://schemas.microsoft.com/office/powerpoint/2010/main" val="41293022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a:t>
            </a:r>
          </a:p>
        </p:txBody>
      </p:sp>
      <p:sp>
        <p:nvSpPr>
          <p:cNvPr id="5" name="Text Placeholder 4">
            <a:extLst>
              <a:ext uri="{FF2B5EF4-FFF2-40B4-BE49-F238E27FC236}">
                <a16:creationId xmlns:a16="http://schemas.microsoft.com/office/drawing/2014/main" id="{F9971BE0-56DB-429E-88CA-37E11643F34A}"/>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Minimax Search and Alpha-Beta Pruning</a:t>
            </a:r>
          </a:p>
        </p:txBody>
      </p:sp>
    </p:spTree>
    <p:extLst>
      <p:ext uri="{BB962C8B-B14F-4D97-AF65-F5344CB8AC3E}">
        <p14:creationId xmlns:p14="http://schemas.microsoft.com/office/powerpoint/2010/main" val="3311706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t>Find optimal decisions</a:t>
            </a:r>
            <a:r>
              <a:rPr lang="en-US" sz="1600" dirty="0"/>
              <a:t>: Minimax search and Alpha-Beta pruning where </a:t>
            </a:r>
            <a:r>
              <a:rPr lang="en-US" sz="1600" b="1" dirty="0"/>
              <a:t>each player plays optimally </a:t>
            </a:r>
            <a:r>
              <a:rPr lang="en-US" sz="1600" dirty="0"/>
              <a:t>to the end of the game.</a:t>
            </a:r>
          </a:p>
          <a:p>
            <a:pPr marL="0" indent="0">
              <a:buNone/>
            </a:pPr>
            <a:endParaRPr lang="en-US" sz="1600" b="1" dirty="0"/>
          </a:p>
          <a:p>
            <a:pPr marL="0" indent="0">
              <a:buNone/>
            </a:pPr>
            <a:r>
              <a:rPr lang="en-US" sz="1600" b="1" dirty="0">
                <a:solidFill>
                  <a:schemeClr val="bg1">
                    <a:lumMod val="75000"/>
                  </a:schemeClr>
                </a:solidFill>
              </a:rPr>
              <a:t>Heuristic Methods </a:t>
            </a:r>
            <a:br>
              <a:rPr lang="en-US" sz="1600" b="1" dirty="0">
                <a:solidFill>
                  <a:schemeClr val="bg1">
                    <a:lumMod val="75000"/>
                  </a:schemeClr>
                </a:solidFill>
              </a:rPr>
            </a:br>
            <a:r>
              <a:rPr lang="en-US" sz="1600" dirty="0">
                <a:solidFill>
                  <a:schemeClr val="bg1">
                    <a:lumMod val="75000"/>
                  </a:schemeClr>
                </a:solidFill>
              </a:rPr>
              <a:t>(game tree is too large)</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46865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69EF4-242C-2168-CD64-1FFC54E8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FD8CE-9AF9-5B89-6369-A583ADF5CB2F}"/>
              </a:ext>
            </a:extLst>
          </p:cNvPr>
          <p:cNvSpPr>
            <a:spLocks noGrp="1"/>
          </p:cNvSpPr>
          <p:nvPr>
            <p:ph type="title"/>
          </p:nvPr>
        </p:nvSpPr>
        <p:spPr/>
        <p:txBody>
          <a:bodyPr/>
          <a:lstStyle/>
          <a:p>
            <a:r>
              <a:rPr lang="en-US" dirty="0"/>
              <a:t>Immediate vs. Long-Term Rewards</a:t>
            </a:r>
          </a:p>
        </p:txBody>
      </p:sp>
      <p:pic>
        <p:nvPicPr>
          <p:cNvPr id="4" name="Picture 3">
            <a:extLst>
              <a:ext uri="{FF2B5EF4-FFF2-40B4-BE49-F238E27FC236}">
                <a16:creationId xmlns:a16="http://schemas.microsoft.com/office/drawing/2014/main" id="{EAF3ACD5-8A29-1536-7C76-2A432518C3DA}"/>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BB924ADA-6569-FF6E-C091-DD99B0727B5B}"/>
              </a:ext>
            </a:extLst>
          </p:cNvPr>
          <p:cNvGrpSpPr/>
          <p:nvPr/>
        </p:nvGrpSpPr>
        <p:grpSpPr>
          <a:xfrm>
            <a:off x="2047876" y="6220154"/>
            <a:ext cx="1685915" cy="333046"/>
            <a:chOff x="2047876" y="6220154"/>
            <a:chExt cx="1685915" cy="333046"/>
          </a:xfrm>
        </p:grpSpPr>
        <p:sp>
          <p:nvSpPr>
            <p:cNvPr id="42" name="Rectangle 41">
              <a:extLst>
                <a:ext uri="{FF2B5EF4-FFF2-40B4-BE49-F238E27FC236}">
                  <a16:creationId xmlns:a16="http://schemas.microsoft.com/office/drawing/2014/main" id="{B7B20CE6-CA91-A5D1-AA45-21CB9D6F0BA1}"/>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FFFD27-BAE1-556A-AA89-2EDBAD84A20D}"/>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3104DE5-FD36-CB40-3350-8559F0D0E469}"/>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37A9565A-AC27-B94C-E739-44848F0AB20C}"/>
              </a:ext>
            </a:extLst>
          </p:cNvPr>
          <p:cNvSpPr txBox="1"/>
          <p:nvPr/>
        </p:nvSpPr>
        <p:spPr>
          <a:xfrm>
            <a:off x="4419600" y="3476767"/>
            <a:ext cx="4467235" cy="2800767"/>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Utility for terminal states is known. We call this the</a:t>
            </a:r>
            <a:r>
              <a:rPr lang="en-US" sz="1600" b="1" dirty="0"/>
              <a:t> immediate reward </a:t>
            </a:r>
            <a:r>
              <a:rPr lang="en-US" sz="1600" dirty="0"/>
              <a:t>of the state.</a:t>
            </a:r>
          </a:p>
          <a:p>
            <a:endParaRPr lang="en-US" sz="1600" dirty="0"/>
          </a:p>
          <a:p>
            <a:r>
              <a:rPr lang="en-US" sz="1600" dirty="0"/>
              <a:t>The immediate reward of all non-terminal states is here 0. But, how good is it to be in any of the other states? We need to complete the game and see. This is called the (expected) </a:t>
            </a:r>
            <a:r>
              <a:rPr lang="en-US" sz="1600" b="1" dirty="0"/>
              <a:t>long-term reward </a:t>
            </a:r>
            <a:r>
              <a:rPr lang="en-US" sz="1600" dirty="0"/>
              <a:t>of the state.</a:t>
            </a:r>
          </a:p>
          <a:p>
            <a:endParaRPr lang="en-US" sz="1600" dirty="0"/>
          </a:p>
          <a:p>
            <a:r>
              <a:rPr lang="en-US" sz="1600" dirty="0"/>
              <a:t>The </a:t>
            </a:r>
            <a:r>
              <a:rPr lang="en-US" sz="1600" b="1" dirty="0"/>
              <a:t>optimal decision </a:t>
            </a:r>
            <a:r>
              <a:rPr lang="en-US" sz="1600" dirty="0"/>
              <a:t>is to always choose the action that leads to the highest long-term reward state. </a:t>
            </a:r>
          </a:p>
        </p:txBody>
      </p:sp>
      <p:sp>
        <p:nvSpPr>
          <p:cNvPr id="17" name="TextBox 16">
            <a:extLst>
              <a:ext uri="{FF2B5EF4-FFF2-40B4-BE49-F238E27FC236}">
                <a16:creationId xmlns:a16="http://schemas.microsoft.com/office/drawing/2014/main" id="{3F5A485A-223C-5991-7DBE-976666D4389E}"/>
              </a:ext>
            </a:extLst>
          </p:cNvPr>
          <p:cNvSpPr txBox="1"/>
          <p:nvPr/>
        </p:nvSpPr>
        <p:spPr>
          <a:xfrm>
            <a:off x="2743209" y="3463119"/>
            <a:ext cx="354260" cy="646331"/>
          </a:xfrm>
          <a:prstGeom prst="rect">
            <a:avLst/>
          </a:prstGeom>
          <a:noFill/>
        </p:spPr>
        <p:txBody>
          <a:bodyPr wrap="square" rtlCol="0">
            <a:spAutoFit/>
          </a:bodyPr>
          <a:lstStyle/>
          <a:p>
            <a:r>
              <a:rPr lang="en-US" sz="3600" b="1" dirty="0">
                <a:solidFill>
                  <a:srgbClr val="FF0000"/>
                </a:solidFill>
              </a:rPr>
              <a:t>?</a:t>
            </a:r>
          </a:p>
        </p:txBody>
      </p:sp>
    </p:spTree>
    <p:extLst>
      <p:ext uri="{BB962C8B-B14F-4D97-AF65-F5344CB8AC3E}">
        <p14:creationId xmlns:p14="http://schemas.microsoft.com/office/powerpoint/2010/main" val="535408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dirty="0"/>
                  <a:t>The </a:t>
                </a:r>
                <a:r>
                  <a:rPr lang="en-US" b="1" dirty="0">
                    <a:solidFill>
                      <a:srgbClr val="FF0000"/>
                    </a:solidFill>
                  </a:rPr>
                  <a:t>optimal decision </a:t>
                </a:r>
                <a:r>
                  <a:rPr lang="en-US" dirty="0"/>
                  <a:t>for Max is the action that leads to the state with the largest minimax value. That is the largest possible utility if both players keep playing optimally.</a:t>
                </a:r>
              </a:p>
            </p:txBody>
          </p:sp>
        </mc:Choice>
        <mc:Fallback xmlns="">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r="-155"/>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414AAAC1-5F90-8074-9075-B0F107909E99}"/>
              </a:ext>
            </a:extLst>
          </p:cNvPr>
          <p:cNvGrpSpPr/>
          <p:nvPr/>
        </p:nvGrpSpPr>
        <p:grpSpPr>
          <a:xfrm>
            <a:off x="2047876" y="6172200"/>
            <a:ext cx="4122219" cy="381000"/>
            <a:chOff x="2047876" y="6172200"/>
            <a:chExt cx="4122219" cy="381000"/>
          </a:xfrm>
        </p:grpSpPr>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6AB6080-B468-01A7-95B7-6B52C5C4FD2A}"/>
              </a:ext>
            </a:extLst>
          </p:cNvPr>
          <p:cNvGrpSpPr/>
          <p:nvPr/>
        </p:nvGrpSpPr>
        <p:grpSpPr>
          <a:xfrm>
            <a:off x="1458163" y="3556907"/>
            <a:ext cx="2918575" cy="814612"/>
            <a:chOff x="1458163" y="3556907"/>
            <a:chExt cx="2918575" cy="814612"/>
          </a:xfrm>
        </p:grpSpPr>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grpSp>
      <p:grpSp>
        <p:nvGrpSpPr>
          <p:cNvPr id="15" name="Group 14">
            <a:extLst>
              <a:ext uri="{FF2B5EF4-FFF2-40B4-BE49-F238E27FC236}">
                <a16:creationId xmlns:a16="http://schemas.microsoft.com/office/drawing/2014/main" id="{9B5C2780-B1B2-47A8-0FA4-5457F34E238E}"/>
              </a:ext>
            </a:extLst>
          </p:cNvPr>
          <p:cNvGrpSpPr/>
          <p:nvPr/>
        </p:nvGrpSpPr>
        <p:grpSpPr>
          <a:xfrm>
            <a:off x="1477142" y="2760982"/>
            <a:ext cx="6241741" cy="800461"/>
            <a:chOff x="1477142" y="2760982"/>
            <a:chExt cx="6241741" cy="800461"/>
          </a:xfrm>
        </p:grpSpPr>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0180724-435B-86AE-DF86-6E2BD2F28E1A}"/>
              </a:ext>
            </a:extLst>
          </p:cNvPr>
          <p:cNvGrpSpPr/>
          <p:nvPr/>
        </p:nvGrpSpPr>
        <p:grpSpPr>
          <a:xfrm>
            <a:off x="1512512" y="4307272"/>
            <a:ext cx="2276057" cy="1407728"/>
            <a:chOff x="1512512" y="4307272"/>
            <a:chExt cx="2276057" cy="1407728"/>
          </a:xfrm>
        </p:grpSpPr>
        <p:grpSp>
          <p:nvGrpSpPr>
            <p:cNvPr id="13" name="Group 12">
              <a:extLst>
                <a:ext uri="{FF2B5EF4-FFF2-40B4-BE49-F238E27FC236}">
                  <a16:creationId xmlns:a16="http://schemas.microsoft.com/office/drawing/2014/main" id="{3C9A5B83-7492-02D1-B11F-438FDE55DD4E}"/>
                </a:ext>
              </a:extLst>
            </p:cNvPr>
            <p:cNvGrpSpPr/>
            <p:nvPr/>
          </p:nvGrpSpPr>
          <p:grpSpPr>
            <a:xfrm>
              <a:off x="1512512" y="4374127"/>
              <a:ext cx="2276057" cy="1340873"/>
              <a:chOff x="1512512" y="4374127"/>
              <a:chExt cx="2276057" cy="1340873"/>
            </a:xfrm>
          </p:grpSpPr>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grp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gr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sp>
        <p:nvSpPr>
          <p:cNvPr id="3" name="TextBox 2">
            <a:extLst>
              <a:ext uri="{FF2B5EF4-FFF2-40B4-BE49-F238E27FC236}">
                <a16:creationId xmlns:a16="http://schemas.microsoft.com/office/drawing/2014/main" id="{6B85CB61-B664-4099-86DB-62DF5F2E405E}"/>
              </a:ext>
            </a:extLst>
          </p:cNvPr>
          <p:cNvSpPr txBox="1"/>
          <p:nvPr/>
        </p:nvSpPr>
        <p:spPr>
          <a:xfrm>
            <a:off x="4810983" y="3632855"/>
            <a:ext cx="3258571"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MVs using a bottom-up strategy</a:t>
            </a:r>
          </a:p>
          <a:p>
            <a:endParaRPr lang="en-US" dirty="0"/>
          </a:p>
          <a:p>
            <a:pPr marL="285750" indent="-285750">
              <a:buFont typeface="Arial" panose="020B0604020202020204" pitchFamily="34" charset="0"/>
              <a:buChar char="•"/>
            </a:pPr>
            <a:r>
              <a:rPr lang="en-US" b="1" dirty="0"/>
              <a:t>Max</a:t>
            </a:r>
            <a:r>
              <a:rPr lang="en-US" dirty="0"/>
              <a:t> always picks the action that has the largest value.</a:t>
            </a:r>
          </a:p>
          <a:p>
            <a:pPr marL="285750" indent="-285750">
              <a:buFont typeface="Arial" panose="020B0604020202020204" pitchFamily="34" charset="0"/>
              <a:buChar char="•"/>
            </a:pPr>
            <a:r>
              <a:rPr lang="en-US" b="1" dirty="0"/>
              <a:t>Min</a:t>
            </a:r>
            <a:r>
              <a:rPr lang="en-US" dirty="0"/>
              <a:t> always picks the action that has the smallest value.</a:t>
            </a:r>
          </a:p>
        </p:txBody>
      </p:sp>
    </p:spTree>
    <p:extLst>
      <p:ext uri="{BB962C8B-B14F-4D97-AF65-F5344CB8AC3E}">
        <p14:creationId xmlns:p14="http://schemas.microsoft.com/office/powerpoint/2010/main" val="34205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6977B21-2909-6FBB-D8A2-7745C70F1F4F}"/>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err="1"/>
              <a:t>MiniMax</a:t>
            </a:r>
            <a:r>
              <a:rPr lang="en-US" dirty="0"/>
              <a:t>-Search Algorithm</a:t>
            </a:r>
          </a:p>
        </p:txBody>
      </p:sp>
      <p:pic>
        <p:nvPicPr>
          <p:cNvPr id="4" name="Content Placeholder 3" descr="The MiniMax-Search Algorithm.">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600" y="939085"/>
            <a:ext cx="7422872" cy="5614115"/>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generalization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 uri="{C183D7F6-B498-43B3-948B-1728B52AA6E4}">
                <adec:decorative xmlns:adec="http://schemas.microsoft.com/office/drawing/2017/decorative" val="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 uri="{C183D7F6-B498-43B3-948B-1728B52AA6E4}">
                <adec:decorative xmlns:adec="http://schemas.microsoft.com/office/drawing/2017/decorative" val="1"/>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 uri="{C183D7F6-B498-43B3-948B-1728B52AA6E4}">
                <adec:decorative xmlns:adec="http://schemas.microsoft.com/office/drawing/2017/decorative" val="1"/>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 uri="{C183D7F6-B498-43B3-948B-1728B52AA6E4}">
                <adec:decorative xmlns:adec="http://schemas.microsoft.com/office/drawing/2017/decorative" val="1"/>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 uri="{C183D7F6-B498-43B3-948B-1728B52AA6E4}">
                <adec:decorative xmlns:adec="http://schemas.microsoft.com/office/drawing/2017/decorative" val="1"/>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 uri="{C183D7F6-B498-43B3-948B-1728B52AA6E4}">
                <adec:decorative xmlns:adec="http://schemas.microsoft.com/office/drawing/2017/decorative" val="1"/>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 uri="{C183D7F6-B498-43B3-948B-1728B52AA6E4}">
                <adec:decorative xmlns:adec="http://schemas.microsoft.com/office/drawing/2017/decorative" val="1"/>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212579034"/>
              </p:ext>
            </p:extLst>
          </p:nvPr>
        </p:nvGraphicFramePr>
        <p:xfrm>
          <a:off x="628650" y="1690689"/>
          <a:ext cx="7886700" cy="4486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333259" cy="961697"/>
          </a:xfrm>
        </p:spPr>
        <p:txBody>
          <a:bodyPr>
            <a:normAutofit fontScale="90000"/>
          </a:bodyPr>
          <a:lstStyle/>
          <a:p>
            <a:r>
              <a:rPr lang="en-US" dirty="0"/>
              <a:t>Exercise: Simple 2-Ply Game</a:t>
            </a:r>
          </a:p>
        </p:txBody>
      </p:sp>
      <p:grpSp>
        <p:nvGrpSpPr>
          <p:cNvPr id="3" name="Group 2" descr="Picture of a simple 2-Ply game tree.">
            <a:extLst>
              <a:ext uri="{FF2B5EF4-FFF2-40B4-BE49-F238E27FC236}">
                <a16:creationId xmlns:a16="http://schemas.microsoft.com/office/drawing/2014/main" id="{4118BCF7-D18C-7D27-916F-0A549D32CE44}"/>
              </a:ext>
            </a:extLst>
          </p:cNvPr>
          <p:cNvGrpSpPr/>
          <p:nvPr/>
        </p:nvGrpSpPr>
        <p:grpSpPr>
          <a:xfrm>
            <a:off x="495296" y="1371600"/>
            <a:ext cx="7357100" cy="3764979"/>
            <a:chOff x="495296" y="1066800"/>
            <a:chExt cx="7357100" cy="3764979"/>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grpSp>
      <p:sp>
        <p:nvSpPr>
          <p:cNvPr id="81" name="TextBox 80">
            <a:extLst>
              <a:ext uri="{FF2B5EF4-FFF2-40B4-BE49-F238E27FC236}">
                <a16:creationId xmlns:a16="http://schemas.microsoft.com/office/drawing/2014/main" id="{D3902D03-5C1B-A6A6-3584-9FBFFE74A684}"/>
              </a:ext>
            </a:extLst>
          </p:cNvPr>
          <p:cNvSpPr txBox="1"/>
          <p:nvPr/>
        </p:nvSpPr>
        <p:spPr>
          <a:xfrm>
            <a:off x="313458" y="5526212"/>
            <a:ext cx="8297142" cy="923330"/>
          </a:xfrm>
          <a:prstGeom prst="rect">
            <a:avLst/>
          </a:prstGeom>
          <a:noFill/>
        </p:spPr>
        <p:txBody>
          <a:bodyPr wrap="square" rtlCol="0">
            <a:spAutoFit/>
          </a:bodyPr>
          <a:lstStyle/>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How do we traverse the game tree? What is the Big-O notation for time and space?</a:t>
            </a:r>
          </a:p>
          <a:p>
            <a:pPr marL="285750" indent="-285750">
              <a:buFont typeface="Arial" panose="020B0604020202020204" pitchFamily="34" charset="0"/>
              <a:buChar char="•"/>
            </a:pPr>
            <a:r>
              <a:rPr lang="en-US" dirty="0"/>
              <a:t>What is the optimal action for Max?</a:t>
            </a:r>
          </a:p>
        </p:txBody>
      </p:sp>
    </p:spTree>
    <p:extLst>
      <p:ext uri="{BB962C8B-B14F-4D97-AF65-F5344CB8AC3E}">
        <p14:creationId xmlns:p14="http://schemas.microsoft.com/office/powerpoint/2010/main" val="2429055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a:xfrm>
            <a:off x="628650" y="365126"/>
            <a:ext cx="5543550" cy="1325563"/>
          </a:xfrm>
        </p:spPr>
        <p:txBody>
          <a:bodyPr/>
          <a:lstStyle/>
          <a:p>
            <a:r>
              <a:rPr lang="en-US" dirty="0"/>
              <a:t>Issue: Search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a:xfrm>
                <a:off x="628650" y="1825624"/>
                <a:ext cx="7886700" cy="4575175"/>
              </a:xfrm>
            </p:spPr>
            <p:txBody>
              <a:bodyPr>
                <a:normAutofit fontScale="62500" lnSpcReduction="20000"/>
              </a:bodyPr>
              <a:lstStyle/>
              <a:p>
                <a:r>
                  <a:rPr lang="en-US" dirty="0"/>
                  <a:t>Complexity</a:t>
                </a:r>
              </a:p>
              <a:p>
                <a:pPr marL="457200" lvl="1" indent="0">
                  <a:buNone/>
                </a:pPr>
                <a:endParaRPr lang="en-US" b="0" dirty="0"/>
              </a:p>
              <a:p>
                <a:pPr marL="457200" lvl="1" indent="0">
                  <a:buNone/>
                </a:pPr>
                <a:r>
                  <a:rPr lang="en-US" b="0" dirty="0"/>
                  <a:t>Space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r>
                          <a:rPr lang="en-US" b="0" i="1" smtClean="0">
                            <a:latin typeface="Cambria Math" panose="02040503050406030204" pitchFamily="18" charset="0"/>
                          </a:rPr>
                          <m:t>𝑏𝑚</m:t>
                        </m:r>
                      </m:e>
                    </m:d>
                  </m:oMath>
                </a14:m>
                <a:r>
                  <a:rPr lang="en-US" b="0" dirty="0"/>
                  <a:t> - Functio</a:t>
                </a:r>
                <a:r>
                  <a:rPr lang="en-US" dirty="0"/>
                  <a:t>n call stack + best value/action</a:t>
                </a:r>
                <a:endParaRPr lang="en-US" b="0" dirty="0"/>
              </a:p>
              <a:p>
                <a:pPr marL="457200" lvl="1" indent="0">
                  <a:buNone/>
                </a:pPr>
                <a:endParaRPr lang="en-US" b="0" dirty="0"/>
              </a:p>
              <a:p>
                <a:pPr marL="457200" lvl="1" indent="0">
                  <a:buNone/>
                </a:pPr>
                <a:r>
                  <a:rPr lang="en-US" b="0" dirty="0"/>
                  <a:t>Time </a:t>
                </a:r>
                <a:r>
                  <a:rPr lang="en-US" dirty="0"/>
                  <a:t>c</a:t>
                </a:r>
                <a:r>
                  <a:rPr lang="en-US" b="0" dirty="0"/>
                  <a:t>omplexity: </a:t>
                </a:r>
                <a14:m>
                  <m:oMath xmlns:m="http://schemas.openxmlformats.org/officeDocument/2006/math">
                    <m:r>
                      <a:rPr lang="en-US" b="1" i="1" smtClean="0">
                        <a:latin typeface="Cambria Math" panose="02040503050406030204" pitchFamily="18" charset="0"/>
                      </a:rPr>
                      <m:t>𝑶</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𝒃</m:t>
                            </m:r>
                          </m:e>
                          <m:sup>
                            <m:r>
                              <a:rPr lang="en-US" b="1" i="1" smtClean="0">
                                <a:latin typeface="Cambria Math" panose="02040503050406030204" pitchFamily="18" charset="0"/>
                              </a:rPr>
                              <m:t>𝒎</m:t>
                            </m:r>
                          </m:sup>
                        </m:sSup>
                      </m:e>
                    </m:d>
                  </m:oMath>
                </a14:m>
                <a:r>
                  <a:rPr lang="en-US" b="0" dirty="0"/>
                  <a:t> - </a:t>
                </a:r>
                <a:r>
                  <a:rPr lang="en-US" b="1" dirty="0">
                    <a:solidFill>
                      <a:srgbClr val="FF0000"/>
                    </a:solidFill>
                  </a:rPr>
                  <a:t>Minimax search is worse than regular DFS for finding a goal! </a:t>
                </a:r>
                <a:br>
                  <a:rPr lang="en-US" b="1" dirty="0">
                    <a:solidFill>
                      <a:srgbClr val="FF0000"/>
                    </a:solidFill>
                  </a:rPr>
                </a:br>
                <a:r>
                  <a:rPr lang="en-US" b="1" dirty="0">
                    <a:solidFill>
                      <a:srgbClr val="FF0000"/>
                    </a:solidFill>
                  </a:rPr>
                  <a:t>		                It traverses the complete game tree using DFS!</a:t>
                </a:r>
              </a:p>
              <a:p>
                <a:pPr marL="0" indent="0">
                  <a:buNone/>
                </a:pPr>
                <a:endParaRPr lang="en-US" dirty="0"/>
              </a:p>
              <a:p>
                <a:r>
                  <a:rPr lang="en-US" dirty="0"/>
                  <a:t>Fast solution is only feasible for very simple games with few possible moves (=small branching factor) and few moves till the game is over (=low maximal depth)!</a:t>
                </a:r>
              </a:p>
              <a:p>
                <a:endParaRPr lang="en-US" dirty="0"/>
              </a:p>
              <a:p>
                <a:r>
                  <a:rPr lang="en-US" dirty="0"/>
                  <a:t>Example: Tic-tac-toe </a:t>
                </a:r>
                <a:br>
                  <a:rPr lang="en-US" dirty="0"/>
                </a:br>
                <a14:m>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r>
                      <a:rPr lang="en-US" b="0" i="1" dirty="0" smtClean="0">
                        <a:latin typeface="Cambria Math" panose="02040503050406030204" pitchFamily="18" charset="0"/>
                      </a:rPr>
                      <m:t>(387,420,489)</m:t>
                    </m:r>
                  </m:oMath>
                </a14:m>
                <a:br>
                  <a:rPr lang="en-US" dirty="0"/>
                </a:br>
                <a:r>
                  <a:rPr lang="en-US" dirty="0"/>
                  <a:t>          </a:t>
                </a:r>
                <a:br>
                  <a:rPr lang="en-US" dirty="0"/>
                </a:br>
                <a:r>
                  <a:rPr lang="en-US" dirty="0"/>
                  <a:t> </a:t>
                </a:r>
                <a14:m>
                  <m:oMath xmlns:m="http://schemas.openxmlformats.org/officeDocument/2006/math">
                    <m:r>
                      <a:rPr lang="en-US" i="1" dirty="0" smtClean="0">
                        <a:latin typeface="Cambria Math" panose="02040503050406030204" pitchFamily="18" charset="0"/>
                      </a:rPr>
                      <m:t>𝑏</m:t>
                    </m:r>
                  </m:oMath>
                </a14:m>
                <a:r>
                  <a:rPr lang="en-US"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t>We need to reduce the search space!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xmlns="">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xfrm>
                <a:off x="628650" y="1825624"/>
                <a:ext cx="7886700" cy="4575175"/>
              </a:xfrm>
              <a:blipFill>
                <a:blip r:embed="rId2"/>
                <a:stretch>
                  <a:fillRect l="-464" t="-2130" b="-133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04056"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77500" lnSpcReduction="20000"/>
              </a:bodyPr>
              <a:lstStyle/>
              <a:p>
                <a:r>
                  <a:rPr lang="en-US" b="1" dirty="0"/>
                  <a:t>Idea</a:t>
                </a:r>
                <a:r>
                  <a:rPr lang="en-US" dirty="0"/>
                  <a:t>: Do not search parts of the tree if they do not make a difference to the outcome.</a:t>
                </a:r>
              </a:p>
              <a:p>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oMath>
                </a14:m>
                <a:r>
                  <a:rPr lang="en-US" dirty="0"/>
                  <a:t> is always 5 and 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endParaRPr lang="en-US" b="1" dirty="0"/>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a:t>
                </a:r>
                <a:br>
                  <a:rPr lang="en-US" dirty="0"/>
                </a:br>
                <a:r>
                  <a:rPr lang="en-US" dirty="0"/>
                  <a:t>Prune subtrees (i.e., don’t follow actions) that do not affect the current minimax value bound.</a:t>
                </a:r>
                <a:br>
                  <a:rPr lang="en-US" dirty="0"/>
                </a:br>
                <a:endParaRPr lang="en-US" dirty="0"/>
              </a:p>
              <a:p>
                <a:pPr lvl="1"/>
                <a:r>
                  <a:rPr lang="en-US" dirty="0"/>
                  <a:t>Alpha is updated by Max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updated for Min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most </a:t>
                </a:r>
                <a14:m>
                  <m:oMath xmlns:m="http://schemas.openxmlformats.org/officeDocument/2006/math">
                    <m:r>
                      <a:rPr lang="en-US" b="0" i="1" smtClean="0">
                        <a:latin typeface="Cambria Math" panose="02040503050406030204" pitchFamily="18" charset="0"/>
                      </a:rPr>
                      <m:t>𝛽</m:t>
                    </m:r>
                  </m:oMath>
                </a14:m>
                <a:r>
                  <a:rPr lang="en-US" dirty="0"/>
                  <a:t>.”</a:t>
                </a:r>
              </a:p>
            </p:txBody>
          </p:sp>
        </mc:Choice>
        <mc:Fallback xmlns="">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850" t="-2801" r="-541" b="-280"/>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Search</a:t>
            </a:r>
          </a:p>
        </p:txBody>
      </p:sp>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3"/>
                <a:stretch>
                  <a:fillRect l="-1773" t="-909"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xmlns="">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4"/>
                <a:stretch>
                  <a:fillRect l="-1444" t="-909" b="-4091"/>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0B29D1A-89DA-915C-6F9A-EBE22082230B}"/>
              </a:ext>
            </a:extLst>
          </p:cNvPr>
          <p:cNvGrpSpPr/>
          <p:nvPr/>
        </p:nvGrpSpPr>
        <p:grpSpPr>
          <a:xfrm>
            <a:off x="641343" y="1350824"/>
            <a:ext cx="5626946" cy="2740957"/>
            <a:chOff x="641343" y="1350824"/>
            <a:chExt cx="5626946" cy="2740957"/>
          </a:xfrm>
        </p:grpSpPr>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xmlns="">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5"/>
                  <a:stretch>
                    <a:fillRect l="-3191" t="-4000" r="-2128" b="-200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143000" y="3490912"/>
              <a:ext cx="589875" cy="3190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C19D9E67-8113-8F57-FADA-06ABDAD344F9}"/>
              </a:ext>
            </a:extLst>
          </p:cNvPr>
          <p:cNvGrpSpPr/>
          <p:nvPr/>
        </p:nvGrpSpPr>
        <p:grpSpPr>
          <a:xfrm>
            <a:off x="1981200" y="4884442"/>
            <a:ext cx="1775763" cy="1296074"/>
            <a:chOff x="1981200" y="4884442"/>
            <a:chExt cx="1775763" cy="1296074"/>
          </a:xfrm>
        </p:grpSpPr>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981200" y="5130533"/>
              <a:ext cx="856412" cy="376643"/>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835BBAB3-4E99-7FFF-887C-83B2B7CF1C44}"/>
              </a:ext>
            </a:extLst>
          </p:cNvPr>
          <p:cNvGrpSpPr/>
          <p:nvPr/>
        </p:nvGrpSpPr>
        <p:grpSpPr>
          <a:xfrm>
            <a:off x="4343400" y="5181600"/>
            <a:ext cx="1159530" cy="838200"/>
            <a:chOff x="4343400" y="5181600"/>
            <a:chExt cx="1159530" cy="838200"/>
          </a:xfrm>
        </p:grpSpPr>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3" name="Group 12">
            <a:extLst>
              <a:ext uri="{FF2B5EF4-FFF2-40B4-BE49-F238E27FC236}">
                <a16:creationId xmlns:a16="http://schemas.microsoft.com/office/drawing/2014/main" id="{F3BF9837-66AC-75DC-83CA-D7B44CCAB65B}"/>
              </a:ext>
            </a:extLst>
          </p:cNvPr>
          <p:cNvGrpSpPr/>
          <p:nvPr/>
        </p:nvGrpSpPr>
        <p:grpSpPr>
          <a:xfrm>
            <a:off x="4949019" y="4757931"/>
            <a:ext cx="2134225" cy="1352576"/>
            <a:chOff x="4949019" y="4757931"/>
            <a:chExt cx="2134225" cy="1352576"/>
          </a:xfrm>
        </p:grpSpPr>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5D0BDF8-5D6F-02A6-524A-2005DDC31F18}"/>
              </a:ext>
            </a:extLst>
          </p:cNvPr>
          <p:cNvGrpSpPr/>
          <p:nvPr/>
        </p:nvGrpSpPr>
        <p:grpSpPr>
          <a:xfrm>
            <a:off x="5102361" y="2841702"/>
            <a:ext cx="3851913" cy="1702846"/>
            <a:chOff x="5102361" y="2841702"/>
            <a:chExt cx="3851913" cy="1702846"/>
          </a:xfrm>
        </p:grpSpPr>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27975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A8E59F-3430-5C93-865A-B18F077212F6}"/>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Alpha-Beta-Search Algorithm</a:t>
            </a:r>
          </a:p>
        </p:txBody>
      </p:sp>
      <p:grpSp>
        <p:nvGrpSpPr>
          <p:cNvPr id="4" name="Group 3" descr="The Alpha-Beta-Search Algorithm.">
            <a:extLst>
              <a:ext uri="{FF2B5EF4-FFF2-40B4-BE49-F238E27FC236}">
                <a16:creationId xmlns:a16="http://schemas.microsoft.com/office/drawing/2014/main" id="{435C2257-F6ED-532C-31F7-65204F00FB1F}"/>
              </a:ext>
            </a:extLst>
          </p:cNvPr>
          <p:cNvGrpSpPr/>
          <p:nvPr/>
        </p:nvGrpSpPr>
        <p:grpSpPr>
          <a:xfrm>
            <a:off x="195224" y="279199"/>
            <a:ext cx="8753552" cy="6374298"/>
            <a:chOff x="195224" y="279199"/>
            <a:chExt cx="8753552" cy="6374298"/>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would not go there because it has a better choice (represented by </a:t>
                  </a:r>
                  <a14:m>
                    <m:oMath xmlns:m="http://schemas.openxmlformats.org/officeDocument/2006/math">
                      <m:r>
                        <a:rPr lang="en-US" sz="1400" b="0" i="1" smtClean="0">
                          <a:latin typeface="Cambria Math" panose="02040503050406030204" pitchFamily="18" charset="0"/>
                        </a:rPr>
                        <m:t>𝛽</m:t>
                      </m:r>
                    </m:oMath>
                  </a14:m>
                  <a:r>
                    <a:rPr lang="en-US" sz="1400" dirty="0"/>
                    <a:t>)</a:t>
                  </a:r>
                </a:p>
              </p:txBody>
            </p:sp>
          </mc:Choice>
          <mc:Fallback xmlns="">
            <p:sp>
              <p:nvSpPr>
                <p:cNvPr id="2" name="Speech Bubble: Rectangle 1">
                  <a:extLst>
                    <a:ext uri="{FF2B5EF4-FFF2-40B4-BE49-F238E27FC236}">
                      <a16:creationId xmlns:a16="http://schemas.microsoft.com/office/drawing/2014/main" id="{735E5797-5355-47EA-B335-D622AE8C2F45}"/>
                    </a:ext>
                  </a:extLst>
                </p:cNvPr>
                <p:cNvSpPr>
                  <a:spLocks noRot="1" noChangeAspect="1" noMove="1" noResize="1" noEditPoints="1" noAdjustHandles="1" noChangeArrowheads="1" noChangeShapeType="1" noTextEdit="1"/>
                </p:cNvSpPr>
                <p:nvPr/>
              </p:nvSpPr>
              <p:spPr>
                <a:xfrm>
                  <a:off x="4196612" y="3226832"/>
                  <a:ext cx="2743200" cy="838200"/>
                </a:xfrm>
                <a:prstGeom prst="wedgeRectCallout">
                  <a:avLst>
                    <a:gd name="adj1" fmla="val -74645"/>
                    <a:gd name="adj2" fmla="val -12206"/>
                  </a:avLst>
                </a:prstGeom>
                <a:blipFill>
                  <a:blip r:embed="rId3"/>
                  <a:stretch>
                    <a:fillRect r="-703" b="-7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would not go there because it has a better choice (represented by </a:t>
                  </a:r>
                  <a14:m>
                    <m:oMath xmlns:m="http://schemas.openxmlformats.org/officeDocument/2006/math">
                      <m:r>
                        <a:rPr lang="en-US" sz="1400" b="0" i="1" smtClean="0">
                          <a:latin typeface="Cambria Math" panose="02040503050406030204" pitchFamily="18" charset="0"/>
                        </a:rPr>
                        <m:t>𝛼</m:t>
                      </m:r>
                    </m:oMath>
                  </a14:m>
                  <a:r>
                    <a:rPr lang="en-US" sz="1400" dirty="0"/>
                    <a:t>)</a:t>
                  </a:r>
                </a:p>
              </p:txBody>
            </p:sp>
          </mc:Choice>
          <mc:Fallback xmlns="">
            <p:sp>
              <p:nvSpPr>
                <p:cNvPr id="13" name="Speech Bubble: Rectangle 12">
                  <a:extLst>
                    <a:ext uri="{FF2B5EF4-FFF2-40B4-BE49-F238E27FC236}">
                      <a16:creationId xmlns:a16="http://schemas.microsoft.com/office/drawing/2014/main" id="{2AEDDF7D-75F5-4B92-9012-ACB5B966A331}"/>
                    </a:ext>
                  </a:extLst>
                </p:cNvPr>
                <p:cNvSpPr>
                  <a:spLocks noRot="1" noChangeAspect="1" noMove="1" noResize="1" noEditPoints="1" noAdjustHandles="1" noChangeArrowheads="1" noChangeShapeType="1" noTextEdit="1"/>
                </p:cNvSpPr>
                <p:nvPr/>
              </p:nvSpPr>
              <p:spPr>
                <a:xfrm>
                  <a:off x="4228212" y="5815297"/>
                  <a:ext cx="2629788" cy="838200"/>
                </a:xfrm>
                <a:prstGeom prst="wedgeRectCallout">
                  <a:avLst>
                    <a:gd name="adj1" fmla="val -74645"/>
                    <a:gd name="adj2" fmla="val -12206"/>
                  </a:avLst>
                </a:prstGeom>
                <a:blipFill>
                  <a:blip r:embed="rId4"/>
                  <a:stretch>
                    <a:fillRect b="-719"/>
                  </a:stretch>
                </a:blipFill>
              </p:spPr>
              <p:txBody>
                <a:bodyPr/>
                <a:lstStyle/>
                <a:p>
                  <a:r>
                    <a:rPr lang="en-US">
                      <a:noFill/>
                    </a:rPr>
                    <a:t> </a:t>
                  </a:r>
                </a:p>
              </p:txBody>
            </p:sp>
          </mc:Fallback>
        </mc:AlternateContent>
      </p:grpSp>
    </p:spTree>
    <p:extLst>
      <p:ext uri="{BB962C8B-B14F-4D97-AF65-F5344CB8AC3E}">
        <p14:creationId xmlns:p14="http://schemas.microsoft.com/office/powerpoint/2010/main" val="1436217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0667-A679-6C9F-D90A-372E2C726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F6AA-1C8F-6FB3-588D-2871A3002DA4}"/>
              </a:ext>
            </a:extLst>
          </p:cNvPr>
          <p:cNvSpPr>
            <a:spLocks noGrp="1"/>
          </p:cNvSpPr>
          <p:nvPr>
            <p:ph type="title"/>
          </p:nvPr>
        </p:nvSpPr>
        <p:spPr>
          <a:xfrm>
            <a:off x="628650" y="261413"/>
            <a:ext cx="6381750" cy="961697"/>
          </a:xfrm>
        </p:spPr>
        <p:txBody>
          <a:bodyPr>
            <a:normAutofit fontScale="90000"/>
          </a:bodyPr>
          <a:lstStyle/>
          <a:p>
            <a:r>
              <a:rPr lang="en-US" dirty="0"/>
              <a:t>Exercise: Simple 2-Ply Game with Alpha-Beta Pruning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ACDE07A-163D-F7A9-C9B3-AA29585E742D}"/>
                  </a:ext>
                </a:extLst>
              </p:cNvPr>
              <p:cNvSpPr txBox="1"/>
              <p:nvPr/>
            </p:nvSpPr>
            <p:spPr>
              <a:xfrm>
                <a:off x="509310" y="5429125"/>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5ACDE07A-163D-F7A9-C9B3-AA29585E742D}"/>
                  </a:ext>
                </a:extLst>
              </p:cNvPr>
              <p:cNvSpPr txBox="1">
                <a:spLocks noRot="1" noChangeAspect="1" noMove="1" noResize="1" noEditPoints="1" noAdjustHandles="1" noChangeArrowheads="1" noChangeShapeType="1" noTextEdit="1"/>
              </p:cNvSpPr>
              <p:nvPr/>
            </p:nvSpPr>
            <p:spPr>
              <a:xfrm>
                <a:off x="509310" y="5429125"/>
                <a:ext cx="7886700" cy="923330"/>
              </a:xfrm>
              <a:prstGeom prst="rect">
                <a:avLst/>
              </a:prstGeom>
              <a:blipFill>
                <a:blip r:embed="rId2"/>
                <a:stretch>
                  <a:fillRect l="-541" t="-3974" b="-9934"/>
                </a:stretch>
              </a:blipFill>
            </p:spPr>
            <p:txBody>
              <a:bodyPr/>
              <a:lstStyle/>
              <a:p>
                <a:r>
                  <a:rPr lang="en-US">
                    <a:noFill/>
                  </a:rPr>
                  <a:t> </a:t>
                </a:r>
              </a:p>
            </p:txBody>
          </p:sp>
        </mc:Fallback>
      </mc:AlternateContent>
      <p:grpSp>
        <p:nvGrpSpPr>
          <p:cNvPr id="13" name="Group 12" descr="An exercise game tree.">
            <a:extLst>
              <a:ext uri="{FF2B5EF4-FFF2-40B4-BE49-F238E27FC236}">
                <a16:creationId xmlns:a16="http://schemas.microsoft.com/office/drawing/2014/main" id="{E3A01F1B-DF55-BDF2-3E75-F9F0DBB6F764}"/>
              </a:ext>
            </a:extLst>
          </p:cNvPr>
          <p:cNvGrpSpPr/>
          <p:nvPr/>
        </p:nvGrpSpPr>
        <p:grpSpPr>
          <a:xfrm>
            <a:off x="499691" y="1416598"/>
            <a:ext cx="7514233" cy="3765002"/>
            <a:chOff x="495296" y="1066777"/>
            <a:chExt cx="7514233" cy="3765002"/>
          </a:xfrm>
        </p:grpSpPr>
        <p:sp>
          <p:nvSpPr>
            <p:cNvPr id="4" name="Isosceles Triangle 3">
              <a:extLst>
                <a:ext uri="{FF2B5EF4-FFF2-40B4-BE49-F238E27FC236}">
                  <a16:creationId xmlns:a16="http://schemas.microsoft.com/office/drawing/2014/main" id="{246256E5-6BCF-D35A-027D-7B4177633341}"/>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EA56D32-90C1-4211-6839-27CFCBE2E397}"/>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6748E4D-A25E-F556-2F22-D98D278A4DC5}"/>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6C16231-2E98-C410-130B-256C429CADA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0D584BF-0155-4605-82BD-67BE8FE9453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AD833A9-1C70-20E8-E069-4CE25464C729}"/>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645156A-87F0-FAEB-198D-EC82CE670671}"/>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DADA3A0E-FEC6-C2A4-52D0-91416EFE3772}"/>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9EFE51B3-37A5-0670-831E-1C0AB4F0FC1F}"/>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20A35D2C-5E2E-8EF5-D8E5-3D7411F992FB}"/>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FBB7E2E-8214-20A9-524C-498634887632}"/>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B50A1F1D-8245-65E0-C267-FFD3ABA9199B}"/>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71C12723-77DE-C615-D2FD-258B07EB87D7}"/>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A94D750E-D224-6758-1345-D63F46FDE470}"/>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7B841846-CDE8-CD57-EDC1-5ED246386D80}"/>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8E18F66E-5709-F1CC-68E1-54B286CD5A61}"/>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2200A396-BEEA-B158-00AF-DE3075502D91}"/>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0E87E66-6689-FAFA-7847-416E0AC50C2F}"/>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1960F080-0479-A101-0046-EF83935B92E7}"/>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D73FBB5B-D422-9C58-29D0-F7CCE1DA8F4E}"/>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67CEE7DA-BF0E-981D-2977-334786DA8804}"/>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24931F3F-A959-8457-DA6F-7E73AADFB58B}"/>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9458C249-3F7B-01B1-F368-BB6B0352B254}"/>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72AB1328-CDA4-515B-136A-5EEBE4E688B0}"/>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DAE66DB-9C71-C0AB-7629-D2FE24297C1B}"/>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0C82D455-1455-87F2-30BA-72C814932842}"/>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F76C49BF-824A-79E7-CCE3-E80F754FB58F}"/>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029BA2E-AAB4-4608-369C-8A1CC0BC4B82}"/>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0D62416-D2A0-5802-BA01-D7A0189C4D93}"/>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C0D62416-D2A0-5802-BA01-D7A0189C4D93}"/>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62A539-70AB-36E8-6DF7-EA44E1ED838C}"/>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1162A539-70AB-36E8-6DF7-EA44E1ED838C}"/>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F74AC65-E1BC-C10F-51F0-82462CD5B374}"/>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6F74AC65-E1BC-C10F-51F0-82462CD5B374}"/>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5FA89AF-C845-E445-AD79-130964F4F9D4}"/>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E5FA89AF-C845-E445-AD79-130964F4F9D4}"/>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D33B29-AAB3-6741-D182-24998DF5BA1C}"/>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46D33B29-AAB3-6741-D182-24998DF5BA1C}"/>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2941E3-1EF5-8BDF-CCDB-8974FC05F64F}"/>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162941E3-1EF5-8BDF-CCDB-8974FC05F64F}"/>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2856C5F-C5A5-69CB-7A33-9EFDBFEBACDB}"/>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02856C5F-C5A5-69CB-7A33-9EFDBFEBACDB}"/>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50B4BD7-637F-5D68-149F-8F7D236906BF}"/>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B50B4BD7-637F-5D68-149F-8F7D236906BF}"/>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2272BF4-0F3F-A333-8669-D849F5FDD969}"/>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22272BF4-0F3F-A333-8669-D849F5FDD969}"/>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CFD107-45EB-1C00-2046-67BF03DC492E}"/>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E0CFD107-45EB-1C00-2046-67BF03DC492E}"/>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BE35CEB-C8D4-703E-C135-C73971E5E226}"/>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1BE35CEB-C8D4-703E-C135-C73971E5E226}"/>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CD7784-D3EF-D08E-E5D5-6224B8357EDF}"/>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4FCD7784-D3EF-D08E-E5D5-6224B8357EDF}"/>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3C11B20D-A52F-34AC-FF9F-229DA1696187}"/>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7E3424DE-FCF5-0B05-6BAD-DA7868499D00}"/>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8CCAF294-A2F1-2AEF-9456-EB5C9DE6055C}"/>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2DF2BEFF-6344-F6DE-34D9-C06A928FB2B2}"/>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495824A-C63D-9B9A-F2B6-C979F99A56DB}"/>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E495824A-C63D-9B9A-F2B6-C979F99A56DB}"/>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2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BE877A-7742-64AA-5D21-EA9BA9CA8C73}"/>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F3BE877A-7742-64AA-5D21-EA9BA9CA8C73}"/>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C174BD-C2ED-6246-DDF9-7DBA6BA75B62}"/>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FC174BD-C2ED-6246-DDF9-7DBA6BA75B62}"/>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840B03-539F-1113-5DF6-CA03F6615663}"/>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9F840B03-539F-1113-5DF6-CA03F6615663}"/>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31"/>
                  <a:stretch>
                    <a:fillRect b="-1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A080CE-C0E6-097F-E400-C3BBC2823F27}"/>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6" name="TextBox 15">
                <a:extLst>
                  <a:ext uri="{FF2B5EF4-FFF2-40B4-BE49-F238E27FC236}">
                    <a16:creationId xmlns:a16="http://schemas.microsoft.com/office/drawing/2014/main" id="{ACA080CE-C0E6-097F-E400-C3BBC2823F27}"/>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2"/>
                <a:stretch>
                  <a:fillRect l="-1773" t="-909" b="-4091"/>
                </a:stretch>
              </a:blipFill>
            </p:spPr>
            <p:txBody>
              <a:bodyPr/>
              <a:lstStyle/>
              <a:p>
                <a:r>
                  <a:rPr lang="en-US">
                    <a:noFill/>
                  </a:rPr>
                  <a:t> </a:t>
                </a:r>
              </a:p>
            </p:txBody>
          </p:sp>
        </mc:Fallback>
      </mc:AlternateContent>
    </p:spTree>
    <p:extLst>
      <p:ext uri="{BB962C8B-B14F-4D97-AF65-F5344CB8AC3E}">
        <p14:creationId xmlns:p14="http://schemas.microsoft.com/office/powerpoint/2010/main" val="15400005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4000" dirty="0"/>
              <a:t>Move Ordering for Alpha-Beta Search</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lnSpcReduction="1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This is very similar to </a:t>
            </a:r>
            <a:r>
              <a:rPr lang="en-US" dirty="0"/>
              <a:t>Greedy Best-first Search. </a:t>
            </a:r>
            <a:r>
              <a:rPr lang="en-US" sz="2800" dirty="0"/>
              <a:t>We need expert knowledge</a:t>
            </a:r>
            <a:r>
              <a:rPr lang="en-US" dirty="0"/>
              <a:t> (</a:t>
            </a:r>
            <a:r>
              <a:rPr lang="en-US" sz="2800" dirty="0"/>
              <a:t>a </a:t>
            </a:r>
            <a:r>
              <a:rPr lang="en-US" sz="2800" b="1" dirty="0"/>
              <a:t>heuristic</a:t>
            </a:r>
            <a:r>
              <a:rPr lang="en-US" sz="2800" dirty="0"/>
              <a:t>) to determine what a good move is.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207302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447559" cy="961697"/>
          </a:xfrm>
        </p:spPr>
        <p:txBody>
          <a:bodyPr>
            <a:noAutofit/>
          </a:bodyPr>
          <a:lstStyle/>
          <a:p>
            <a:r>
              <a:rPr lang="en-US" sz="2800" dirty="0"/>
              <a:t>Exercise: Simple 2-Ply Game with Alpha-Beta Pruning and Move Ordering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3902D03-5C1B-A6A6-3584-9FBFFE74A684}"/>
                  </a:ext>
                </a:extLst>
              </p:cNvPr>
              <p:cNvSpPr txBox="1"/>
              <p:nvPr/>
            </p:nvSpPr>
            <p:spPr>
              <a:xfrm>
                <a:off x="515215" y="5742369"/>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 using the move ordering.</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was pruned?</a:t>
                </a:r>
              </a:p>
            </p:txBody>
          </p:sp>
        </mc:Choice>
        <mc:Fallback xmlns="">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515215" y="5742369"/>
                <a:ext cx="7886700" cy="923330"/>
              </a:xfrm>
              <a:prstGeom prst="rect">
                <a:avLst/>
              </a:prstGeom>
              <a:blipFill>
                <a:blip r:embed="rId2"/>
                <a:stretch>
                  <a:fillRect l="-541"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8B5120-8ADD-68AB-E7E5-D408C2003ACD}"/>
                  </a:ext>
                </a:extLst>
              </p:cNvPr>
              <p:cNvSpPr txBox="1"/>
              <p:nvPr/>
            </p:nvSpPr>
            <p:spPr>
              <a:xfrm>
                <a:off x="515215" y="1337182"/>
                <a:ext cx="4056785" cy="646331"/>
              </a:xfrm>
              <a:prstGeom prst="rect">
                <a:avLst/>
              </a:prstGeom>
              <a:noFill/>
            </p:spPr>
            <p:txBody>
              <a:bodyPr wrap="square">
                <a:spAutoFit/>
              </a:bodyPr>
              <a:lstStyle/>
              <a:p>
                <a:pPr marL="285750" indent="-285750">
                  <a:buFont typeface="Arial" panose="020B0604020202020204" pitchFamily="34" charset="0"/>
                  <a:buChar char="•"/>
                </a:pPr>
                <a:r>
                  <a:rPr lang="en-US" dirty="0"/>
                  <a:t>Assume a heuristic shows that we should order the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a14:m>
                <a:endParaRPr lang="en-US" dirty="0"/>
              </a:p>
            </p:txBody>
          </p:sp>
        </mc:Choice>
        <mc:Fallback xmlns="">
          <p:sp>
            <p:nvSpPr>
              <p:cNvPr id="14" name="TextBox 13">
                <a:extLst>
                  <a:ext uri="{FF2B5EF4-FFF2-40B4-BE49-F238E27FC236}">
                    <a16:creationId xmlns:a16="http://schemas.microsoft.com/office/drawing/2014/main" id="{2C8B5120-8ADD-68AB-E7E5-D408C2003ACD}"/>
                  </a:ext>
                </a:extLst>
              </p:cNvPr>
              <p:cNvSpPr txBox="1">
                <a:spLocks noRot="1" noChangeAspect="1" noMove="1" noResize="1" noEditPoints="1" noAdjustHandles="1" noChangeArrowheads="1" noChangeShapeType="1" noTextEdit="1"/>
              </p:cNvSpPr>
              <p:nvPr/>
            </p:nvSpPr>
            <p:spPr>
              <a:xfrm>
                <a:off x="515215" y="1337182"/>
                <a:ext cx="4056785" cy="646331"/>
              </a:xfrm>
              <a:prstGeom prst="rect">
                <a:avLst/>
              </a:prstGeom>
              <a:blipFill>
                <a:blip r:embed="rId3"/>
                <a:stretch>
                  <a:fillRect l="-105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46E45C-7594-F5AB-A779-36B76F76A489}"/>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5" name="TextBox 14">
                <a:extLst>
                  <a:ext uri="{FF2B5EF4-FFF2-40B4-BE49-F238E27FC236}">
                    <a16:creationId xmlns:a16="http://schemas.microsoft.com/office/drawing/2014/main" id="{7F46E45C-7594-F5AB-A779-36B76F76A489}"/>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3"/>
                <a:stretch>
                  <a:fillRect l="-1773" t="-909" b="-4091"/>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F8B2AD63-0E98-3A3E-419B-CB0346424E55}"/>
              </a:ext>
            </a:extLst>
          </p:cNvPr>
          <p:cNvGrpSpPr/>
          <p:nvPr/>
        </p:nvGrpSpPr>
        <p:grpSpPr>
          <a:xfrm>
            <a:off x="495296" y="1672099"/>
            <a:ext cx="7506356" cy="3890501"/>
            <a:chOff x="495296" y="1672099"/>
            <a:chExt cx="7506356" cy="3890501"/>
          </a:xfrm>
        </p:grpSpPr>
        <p:grpSp>
          <p:nvGrpSpPr>
            <p:cNvPr id="13" name="Group 12" descr="An exercide game tree.">
              <a:extLst>
                <a:ext uri="{FF2B5EF4-FFF2-40B4-BE49-F238E27FC236}">
                  <a16:creationId xmlns:a16="http://schemas.microsoft.com/office/drawing/2014/main" id="{83BC23CE-8497-6CAE-81C6-1741B6844A86}"/>
                </a:ext>
              </a:extLst>
            </p:cNvPr>
            <p:cNvGrpSpPr/>
            <p:nvPr/>
          </p:nvGrpSpPr>
          <p:grpSpPr>
            <a:xfrm>
              <a:off x="495296" y="1672099"/>
              <a:ext cx="7200904" cy="3890501"/>
              <a:chOff x="495296" y="1672099"/>
              <a:chExt cx="7200904" cy="3890501"/>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2171705"/>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3672758"/>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3703496"/>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3693540"/>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cxnSpLocks/>
                <a:stCxn id="4" idx="3"/>
                <a:endCxn id="5" idx="3"/>
              </p:cNvCxnSpPr>
              <p:nvPr/>
            </p:nvCxnSpPr>
            <p:spPr>
              <a:xfrm flipH="1">
                <a:off x="3075709" y="2552705"/>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2552705"/>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2552705"/>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4053758"/>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4053758"/>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4053758"/>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5181600"/>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4084496"/>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4084496"/>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4084496"/>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4074540"/>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4074540"/>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4074540"/>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5193268"/>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2159557"/>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3659772"/>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75681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756819"/>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785612"/>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785612"/>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75379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753790"/>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44379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4437991"/>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45948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4594814"/>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440995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4409950"/>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42702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4270235"/>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458519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4585196"/>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306290" y="446174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306290" y="4461743"/>
                    <a:ext cx="381000"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425290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4252904"/>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460558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4605581"/>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55220" y="44974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55220" y="4497435"/>
                    <a:ext cx="381000" cy="369332"/>
                  </a:xfrm>
                  <a:prstGeom prst="rect">
                    <a:avLst/>
                  </a:prstGeom>
                  <a:blipFill>
                    <a:blip r:embed="rId35"/>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467082" y="3493969"/>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50746" y="1721707"/>
                <a:ext cx="65289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0416EF3-E706-C3C4-2E37-ABE1F755CC86}"/>
                      </a:ext>
                    </a:extLst>
                  </p:cNvPr>
                  <p:cNvSpPr txBox="1"/>
                  <p:nvPr/>
                </p:nvSpPr>
                <p:spPr>
                  <a:xfrm>
                    <a:off x="5298095" y="16720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298095" y="1672099"/>
                    <a:ext cx="775725" cy="369332"/>
                  </a:xfrm>
                  <a:prstGeom prst="rect">
                    <a:avLst/>
                  </a:prstGeom>
                  <a:blipFill>
                    <a:blip r:embed="rId3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26FE5CB-30FE-CCBC-5EF5-D60F4CF39E8A}"/>
                      </a:ext>
                    </a:extLst>
                  </p:cNvPr>
                  <p:cNvSpPr txBox="1"/>
                  <p:nvPr/>
                </p:nvSpPr>
                <p:spPr>
                  <a:xfrm>
                    <a:off x="3414173" y="34639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414173" y="3463999"/>
                    <a:ext cx="775725" cy="369332"/>
                  </a:xfrm>
                  <a:prstGeom prst="rect">
                    <a:avLst/>
                  </a:prstGeom>
                  <a:blipFill>
                    <a:blip r:embed="rId37"/>
                    <a:stretch>
                      <a:fillRect b="-14754"/>
                    </a:stretch>
                  </a:blipFill>
                </p:spPr>
                <p:txBody>
                  <a:bodyPr/>
                  <a:lstStyle/>
                  <a:p>
                    <a:r>
                      <a:rPr lang="en-US">
                        <a:noFill/>
                      </a:rPr>
                      <a:t> </a:t>
                    </a:r>
                  </a:p>
                </p:txBody>
              </p:sp>
            </mc:Fallback>
          </mc:AlternateContent>
        </p:grpSp>
        <p:sp>
          <p:nvSpPr>
            <p:cNvPr id="16" name="TextBox 15">
              <a:extLst>
                <a:ext uri="{FF2B5EF4-FFF2-40B4-BE49-F238E27FC236}">
                  <a16:creationId xmlns:a16="http://schemas.microsoft.com/office/drawing/2014/main" id="{20B8B543-5D3A-D79E-053C-CDAD0165B9B5}"/>
                </a:ext>
              </a:extLst>
            </p:cNvPr>
            <p:cNvSpPr txBox="1"/>
            <p:nvPr/>
          </p:nvSpPr>
          <p:spPr>
            <a:xfrm>
              <a:off x="5336955"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284517F-B76A-DEDD-165A-1BBE61A1B0E4}"/>
                    </a:ext>
                  </a:extLst>
                </p:cNvPr>
                <p:cNvSpPr txBox="1"/>
                <p:nvPr/>
              </p:nvSpPr>
              <p:spPr>
                <a:xfrm>
                  <a:off x="5284046"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7284517F-B76A-DEDD-165A-1BBE61A1B0E4}"/>
                    </a:ext>
                  </a:extLst>
                </p:cNvPr>
                <p:cNvSpPr txBox="1">
                  <a:spLocks noRot="1" noChangeAspect="1" noMove="1" noResize="1" noEditPoints="1" noAdjustHandles="1" noChangeArrowheads="1" noChangeShapeType="1" noTextEdit="1"/>
                </p:cNvSpPr>
                <p:nvPr/>
              </p:nvSpPr>
              <p:spPr>
                <a:xfrm>
                  <a:off x="5284046" y="3458835"/>
                  <a:ext cx="775725" cy="369332"/>
                </a:xfrm>
                <a:prstGeom prst="rect">
                  <a:avLst/>
                </a:prstGeom>
                <a:blipFill>
                  <a:blip r:embed="rId38"/>
                  <a:stretch>
                    <a:fillRect b="-1475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67BD40C-3D52-0AF8-0319-1D24A7C3D69A}"/>
                </a:ext>
              </a:extLst>
            </p:cNvPr>
            <p:cNvSpPr txBox="1"/>
            <p:nvPr/>
          </p:nvSpPr>
          <p:spPr>
            <a:xfrm>
              <a:off x="7278836"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DA342DA-F9A0-9848-5575-EE818AB48400}"/>
                    </a:ext>
                  </a:extLst>
                </p:cNvPr>
                <p:cNvSpPr txBox="1"/>
                <p:nvPr/>
              </p:nvSpPr>
              <p:spPr>
                <a:xfrm>
                  <a:off x="7225927"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6DA342DA-F9A0-9848-5575-EE818AB48400}"/>
                    </a:ext>
                  </a:extLst>
                </p:cNvPr>
                <p:cNvSpPr txBox="1">
                  <a:spLocks noRot="1" noChangeAspect="1" noMove="1" noResize="1" noEditPoints="1" noAdjustHandles="1" noChangeArrowheads="1" noChangeShapeType="1" noTextEdit="1"/>
                </p:cNvSpPr>
                <p:nvPr/>
              </p:nvSpPr>
              <p:spPr>
                <a:xfrm>
                  <a:off x="7225927" y="3458835"/>
                  <a:ext cx="775725" cy="369332"/>
                </a:xfrm>
                <a:prstGeom prst="rect">
                  <a:avLst/>
                </a:prstGeom>
                <a:blipFill>
                  <a:blip r:embed="rId39"/>
                  <a:stretch>
                    <a:fillRect b="-14754"/>
                  </a:stretch>
                </a:blipFill>
              </p:spPr>
              <p:txBody>
                <a:bodyPr/>
                <a:lstStyle/>
                <a:p>
                  <a:r>
                    <a:rPr lang="en-US">
                      <a:noFill/>
                    </a:rPr>
                    <a:t> </a:t>
                  </a:r>
                </a:p>
              </p:txBody>
            </p:sp>
          </mc:Fallback>
        </mc:AlternateContent>
      </p:grpSp>
    </p:spTree>
    <p:extLst>
      <p:ext uri="{BB962C8B-B14F-4D97-AF65-F5344CB8AC3E}">
        <p14:creationId xmlns:p14="http://schemas.microsoft.com/office/powerpoint/2010/main" val="29038981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594D-C9E0-321A-9145-7AB8136C3485}"/>
              </a:ext>
            </a:extLst>
          </p:cNvPr>
          <p:cNvSpPr>
            <a:spLocks noGrp="1"/>
          </p:cNvSpPr>
          <p:nvPr>
            <p:ph type="title"/>
          </p:nvPr>
        </p:nvSpPr>
        <p:spPr/>
        <p:txBody>
          <a:bodyPr/>
          <a:lstStyle/>
          <a:p>
            <a:r>
              <a:rPr lang="en-US" dirty="0"/>
              <a:t>The Effect of </a:t>
            </a:r>
            <a:br>
              <a:rPr lang="en-US" dirty="0"/>
            </a:br>
            <a:r>
              <a:rPr lang="en-US" dirty="0"/>
              <a:t>Alpha-Beta Pruning</a:t>
            </a:r>
          </a:p>
        </p:txBody>
      </p:sp>
      <p:graphicFrame>
        <p:nvGraphicFramePr>
          <p:cNvPr id="4" name="Table 3">
            <a:extLst>
              <a:ext uri="{FF2B5EF4-FFF2-40B4-BE49-F238E27FC236}">
                <a16:creationId xmlns:a16="http://schemas.microsoft.com/office/drawing/2014/main" id="{FDC40D71-5879-2FEB-9EFC-42ACF9424B98}"/>
              </a:ext>
            </a:extLst>
          </p:cNvPr>
          <p:cNvGraphicFramePr>
            <a:graphicFrameLocks noGrp="1"/>
          </p:cNvGraphicFramePr>
          <p:nvPr>
            <p:extLst>
              <p:ext uri="{D42A27DB-BD31-4B8C-83A1-F6EECF244321}">
                <p14:modId xmlns:p14="http://schemas.microsoft.com/office/powerpoint/2010/main" val="2555564378"/>
              </p:ext>
            </p:extLst>
          </p:nvPr>
        </p:nvGraphicFramePr>
        <p:xfrm>
          <a:off x="1602573" y="3124200"/>
          <a:ext cx="5638800" cy="1752600"/>
        </p:xfrm>
        <a:graphic>
          <a:graphicData uri="http://schemas.openxmlformats.org/drawingml/2006/table">
            <a:tbl>
              <a:tblPr firstRow="1" bandRow="1">
                <a:tableStyleId>{5C22544A-7EE6-4342-B048-85BDC9FD1C3A}</a:tableStyleId>
              </a:tblPr>
              <a:tblGrid>
                <a:gridCol w="2192867">
                  <a:extLst>
                    <a:ext uri="{9D8B030D-6E8A-4147-A177-3AD203B41FA5}">
                      <a16:colId xmlns:a16="http://schemas.microsoft.com/office/drawing/2014/main" val="1762994839"/>
                    </a:ext>
                  </a:extLst>
                </a:gridCol>
                <a:gridCol w="1840581">
                  <a:extLst>
                    <a:ext uri="{9D8B030D-6E8A-4147-A177-3AD203B41FA5}">
                      <a16:colId xmlns:a16="http://schemas.microsoft.com/office/drawing/2014/main" val="1086383157"/>
                    </a:ext>
                  </a:extLst>
                </a:gridCol>
                <a:gridCol w="1605352">
                  <a:extLst>
                    <a:ext uri="{9D8B030D-6E8A-4147-A177-3AD203B41FA5}">
                      <a16:colId xmlns:a16="http://schemas.microsoft.com/office/drawing/2014/main" val="470874592"/>
                    </a:ext>
                  </a:extLst>
                </a:gridCol>
              </a:tblGrid>
              <a:tr h="370840">
                <a:tc>
                  <a:txBody>
                    <a:bodyPr/>
                    <a:lstStyle/>
                    <a:p>
                      <a:r>
                        <a:rPr lang="en-US" dirty="0"/>
                        <a:t>Method</a:t>
                      </a:r>
                    </a:p>
                  </a:txBody>
                  <a:tcPr/>
                </a:tc>
                <a:tc>
                  <a:txBody>
                    <a:bodyPr/>
                    <a:lstStyle/>
                    <a:p>
                      <a:r>
                        <a:rPr lang="en-US" dirty="0"/>
                        <a:t>Searched Nodes</a:t>
                      </a:r>
                    </a:p>
                  </a:txBody>
                  <a:tcPr/>
                </a:tc>
                <a:tc>
                  <a:txBody>
                    <a:bodyPr/>
                    <a:lstStyle/>
                    <a:p>
                      <a:r>
                        <a:rPr lang="en-US" dirty="0"/>
                        <a:t>Search Time</a:t>
                      </a:r>
                    </a:p>
                  </a:txBody>
                  <a:tcPr/>
                </a:tc>
                <a:extLst>
                  <a:ext uri="{0D108BD9-81ED-4DB2-BD59-A6C34878D82A}">
                    <a16:rowId xmlns:a16="http://schemas.microsoft.com/office/drawing/2014/main" val="636644306"/>
                  </a:ext>
                </a:extLst>
              </a:tr>
              <a:tr h="370840">
                <a:tc>
                  <a:txBody>
                    <a:bodyPr/>
                    <a:lstStyle/>
                    <a:p>
                      <a:r>
                        <a:rPr lang="en-US" dirty="0"/>
                        <a:t>Minimax Search</a:t>
                      </a:r>
                    </a:p>
                  </a:txBody>
                  <a:tcPr/>
                </a:tc>
                <a:tc>
                  <a:txBody>
                    <a:bodyPr/>
                    <a:lstStyle/>
                    <a:p>
                      <a:pPr algn="r"/>
                      <a:r>
                        <a:rPr lang="en-US" sz="1800" b="0" i="0" kern="1200" dirty="0">
                          <a:solidFill>
                            <a:schemeClr val="dk1"/>
                          </a:solidFill>
                          <a:effectLst/>
                          <a:latin typeface="+mn-lt"/>
                          <a:ea typeface="+mn-ea"/>
                          <a:cs typeface="+mn-cs"/>
                        </a:rPr>
                        <a:t>549,946</a:t>
                      </a:r>
                      <a:endParaRPr lang="en-US" dirty="0"/>
                    </a:p>
                  </a:txBody>
                  <a:tcPr/>
                </a:tc>
                <a:tc>
                  <a:txBody>
                    <a:bodyPr/>
                    <a:lstStyle/>
                    <a:p>
                      <a:pPr algn="ctr"/>
                      <a:r>
                        <a:rPr lang="en-US" sz="1800" b="0" i="0" kern="1200" dirty="0">
                          <a:solidFill>
                            <a:schemeClr val="dk1"/>
                          </a:solidFill>
                          <a:effectLst/>
                          <a:latin typeface="+mn-lt"/>
                          <a:ea typeface="+mn-ea"/>
                          <a:cs typeface="+mn-cs"/>
                        </a:rPr>
                        <a:t>13 s</a:t>
                      </a:r>
                      <a:endParaRPr lang="en-US" dirty="0"/>
                    </a:p>
                  </a:txBody>
                  <a:tcPr/>
                </a:tc>
                <a:extLst>
                  <a:ext uri="{0D108BD9-81ED-4DB2-BD59-A6C34878D82A}">
                    <a16:rowId xmlns:a16="http://schemas.microsoft.com/office/drawing/2014/main" val="1065435681"/>
                  </a:ext>
                </a:extLst>
              </a:tr>
              <a:tr h="370840">
                <a:tc>
                  <a:txBody>
                    <a:bodyPr/>
                    <a:lstStyle/>
                    <a:p>
                      <a:r>
                        <a:rPr lang="en-US" dirty="0"/>
                        <a:t>+ Alpha-Beta Pruning</a:t>
                      </a:r>
                    </a:p>
                  </a:txBody>
                  <a:tcPr/>
                </a:tc>
                <a:tc>
                  <a:txBody>
                    <a:bodyPr/>
                    <a:lstStyle/>
                    <a:p>
                      <a:pPr algn="r"/>
                      <a:r>
                        <a:rPr lang="en-US" sz="1800" b="0" i="0" kern="1200" dirty="0">
                          <a:solidFill>
                            <a:schemeClr val="dk1"/>
                          </a:solidFill>
                          <a:effectLst/>
                          <a:latin typeface="+mn-lt"/>
                          <a:ea typeface="+mn-ea"/>
                          <a:cs typeface="+mn-cs"/>
                        </a:rPr>
                        <a:t>18,297</a:t>
                      </a:r>
                      <a:endParaRPr lang="en-US" dirty="0"/>
                    </a:p>
                  </a:txBody>
                  <a:tcPr/>
                </a:tc>
                <a:tc>
                  <a:txBody>
                    <a:bodyPr/>
                    <a:lstStyle/>
                    <a:p>
                      <a:pPr algn="ctr"/>
                      <a:r>
                        <a:rPr lang="en-US" dirty="0"/>
                        <a:t>660 </a:t>
                      </a:r>
                      <a:r>
                        <a:rPr lang="en-US" dirty="0" err="1"/>
                        <a:t>ms</a:t>
                      </a:r>
                      <a:endParaRPr lang="en-US" dirty="0"/>
                    </a:p>
                  </a:txBody>
                  <a:tcPr/>
                </a:tc>
                <a:extLst>
                  <a:ext uri="{0D108BD9-81ED-4DB2-BD59-A6C34878D82A}">
                    <a16:rowId xmlns:a16="http://schemas.microsoft.com/office/drawing/2014/main" val="3217000679"/>
                  </a:ext>
                </a:extLst>
              </a:tr>
              <a:tr h="370840">
                <a:tc>
                  <a:txBody>
                    <a:bodyPr/>
                    <a:lstStyle/>
                    <a:p>
                      <a:r>
                        <a:rPr lang="en-US" dirty="0"/>
                        <a:t>+ Move ordering (center, corner, rest)</a:t>
                      </a:r>
                    </a:p>
                  </a:txBody>
                  <a:tcPr/>
                </a:tc>
                <a:tc>
                  <a:txBody>
                    <a:bodyPr/>
                    <a:lstStyle/>
                    <a:p>
                      <a:pPr algn="r"/>
                      <a:r>
                        <a:rPr lang="en-US" sz="1800" b="0" i="0" kern="1200" dirty="0">
                          <a:solidFill>
                            <a:schemeClr val="dk1"/>
                          </a:solidFill>
                          <a:effectLst/>
                          <a:latin typeface="+mn-lt"/>
                          <a:ea typeface="+mn-ea"/>
                          <a:cs typeface="+mn-cs"/>
                        </a:rPr>
                        <a:t>7,275</a:t>
                      </a:r>
                      <a:endParaRPr lang="en-US" dirty="0"/>
                    </a:p>
                  </a:txBody>
                  <a:tcPr/>
                </a:tc>
                <a:tc>
                  <a:txBody>
                    <a:bodyPr/>
                    <a:lstStyle/>
                    <a:p>
                      <a:pPr algn="ctr"/>
                      <a:r>
                        <a:rPr lang="en-US" dirty="0"/>
                        <a:t>202 </a:t>
                      </a:r>
                      <a:r>
                        <a:rPr lang="en-US" dirty="0" err="1"/>
                        <a:t>ms</a:t>
                      </a:r>
                      <a:endParaRPr lang="en-US" dirty="0"/>
                    </a:p>
                  </a:txBody>
                  <a:tcPr/>
                </a:tc>
                <a:extLst>
                  <a:ext uri="{0D108BD9-81ED-4DB2-BD59-A6C34878D82A}">
                    <a16:rowId xmlns:a16="http://schemas.microsoft.com/office/drawing/2014/main" val="31624026"/>
                  </a:ext>
                </a:extLst>
              </a:tr>
            </a:tbl>
          </a:graphicData>
        </a:graphic>
      </p:graphicFrame>
      <p:sp>
        <p:nvSpPr>
          <p:cNvPr id="5" name="TextBox 4">
            <a:extLst>
              <a:ext uri="{FF2B5EF4-FFF2-40B4-BE49-F238E27FC236}">
                <a16:creationId xmlns:a16="http://schemas.microsoft.com/office/drawing/2014/main" id="{0C1B28C4-8C3D-1A45-F866-D52686755A39}"/>
              </a:ext>
            </a:extLst>
          </p:cNvPr>
          <p:cNvSpPr txBox="1"/>
          <p:nvPr/>
        </p:nvSpPr>
        <p:spPr>
          <a:xfrm>
            <a:off x="663819" y="2597231"/>
            <a:ext cx="1447800" cy="400110"/>
          </a:xfrm>
          <a:prstGeom prst="rect">
            <a:avLst/>
          </a:prstGeom>
          <a:noFill/>
        </p:spPr>
        <p:txBody>
          <a:bodyPr wrap="square" rtlCol="0">
            <a:spAutoFit/>
          </a:bodyPr>
          <a:lstStyle/>
          <a:p>
            <a:r>
              <a:rPr lang="en-US" sz="2000" b="1" dirty="0"/>
              <a:t>Tic-tac-toe</a:t>
            </a:r>
          </a:p>
        </p:txBody>
      </p:sp>
      <p:pic>
        <p:nvPicPr>
          <p:cNvPr id="6" name="Picture 2">
            <a:extLst>
              <a:ext uri="{FF2B5EF4-FFF2-40B4-BE49-F238E27FC236}">
                <a16:creationId xmlns:a16="http://schemas.microsoft.com/office/drawing/2014/main" id="{D00A6A27-8A21-2619-2E6E-AB80BFDECED1}"/>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51318"/>
            <a:ext cx="2547953" cy="226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9584-794B-25D7-8908-B57CEA5CD551}"/>
              </a:ext>
            </a:extLst>
          </p:cNvPr>
          <p:cNvSpPr>
            <a:spLocks noGrp="1"/>
          </p:cNvSpPr>
          <p:nvPr>
            <p:ph type="title"/>
          </p:nvPr>
        </p:nvSpPr>
        <p:spPr/>
        <p:txBody>
          <a:bodyPr/>
          <a:lstStyle/>
          <a:p>
            <a:r>
              <a:rPr lang="en-US" dirty="0"/>
              <a:t>Issue With </a:t>
            </a:r>
            <a:r>
              <a:rPr lang="en-US" dirty="0" err="1"/>
              <a:t>MiniMax</a:t>
            </a:r>
            <a:r>
              <a:rPr lang="en-US" dirty="0"/>
              <a:t> Search</a:t>
            </a:r>
          </a:p>
        </p:txBody>
      </p:sp>
      <p:sp>
        <p:nvSpPr>
          <p:cNvPr id="3" name="Content Placeholder 2">
            <a:extLst>
              <a:ext uri="{FF2B5EF4-FFF2-40B4-BE49-F238E27FC236}">
                <a16:creationId xmlns:a16="http://schemas.microsoft.com/office/drawing/2014/main" id="{4FCDC2A0-562C-2950-FF71-3EBEBEC9CAF2}"/>
              </a:ext>
            </a:extLst>
          </p:cNvPr>
          <p:cNvSpPr>
            <a:spLocks noGrp="1"/>
          </p:cNvSpPr>
          <p:nvPr>
            <p:ph idx="1"/>
          </p:nvPr>
        </p:nvSpPr>
        <p:spPr/>
        <p:txBody>
          <a:bodyPr/>
          <a:lstStyle/>
          <a:p>
            <a:r>
              <a:rPr lang="en-US" dirty="0"/>
              <a:t>Optimal decision-making algorithms scale poorly for large game trees.</a:t>
            </a:r>
          </a:p>
          <a:p>
            <a:endParaRPr lang="en-US" dirty="0"/>
          </a:p>
          <a:p>
            <a:r>
              <a:rPr lang="en-US" dirty="0"/>
              <a:t>Alpha-beta pruning and move ordering are often not sufficient, and heuristic methods that do not guarantee optimality are needed.</a:t>
            </a:r>
          </a:p>
        </p:txBody>
      </p:sp>
    </p:spTree>
    <p:extLst>
      <p:ext uri="{BB962C8B-B14F-4D97-AF65-F5344CB8AC3E}">
        <p14:creationId xmlns:p14="http://schemas.microsoft.com/office/powerpoint/2010/main" val="1944303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dirty="0"/>
              <a:t>Games typically confront the agent with a competitive (adversarial) environment affected by an opponent (strategic environment).</a:t>
            </a:r>
          </a:p>
          <a:p>
            <a:r>
              <a:rPr lang="en-US" sz="2000" dirty="0"/>
              <a:t>Games are episodic.</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his utility.</a:t>
            </a:r>
          </a:p>
          <a:p>
            <a:pPr marL="914400" lvl="1" indent="-457200">
              <a:buFont typeface="+mj-lt"/>
              <a:buAutoNum type="arabicParenR"/>
            </a:pPr>
            <a:r>
              <a:rPr lang="en-US" sz="2000" b="1" dirty="0"/>
              <a:t>Min</a:t>
            </a:r>
            <a:r>
              <a:rPr lang="en-US" sz="2000" dirty="0"/>
              <a:t> tries to minimize Max’s utility since it is a zero-sum game.</a:t>
            </a:r>
          </a:p>
        </p:txBody>
      </p:sp>
      <p:pic>
        <p:nvPicPr>
          <p:cNvPr id="7" name="Picture 6">
            <a:extLst>
              <a:ext uri="{FF2B5EF4-FFF2-40B4-BE49-F238E27FC236}">
                <a16:creationId xmlns:a16="http://schemas.microsoft.com/office/drawing/2014/main" id="{175FC947-2DD1-4775-8699-AB039B7D98A1}"/>
              </a:ext>
              <a:ext uri="{C183D7F6-B498-43B3-948B-1728B52AA6E4}">
                <adec:decorative xmlns:adec="http://schemas.microsoft.com/office/drawing/2017/decorative" val="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Alpha-Beta Tree Search</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dirty="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t>Heuristic Alpha-Beta Tree Search</a:t>
            </a:r>
            <a:r>
              <a:rPr lang="en-US" sz="1600" dirty="0"/>
              <a:t>: </a:t>
            </a:r>
          </a:p>
          <a:p>
            <a:pPr marL="914400" lvl="1" indent="-457200">
              <a:buFont typeface="+mj-lt"/>
              <a:buAutoNum type="alphaLcPeriod"/>
            </a:pPr>
            <a:r>
              <a:rPr lang="en-US" sz="1600" dirty="0"/>
              <a:t>Cut off game tree and use heuristic for utility. </a:t>
            </a:r>
          </a:p>
          <a:p>
            <a:pPr marL="914400" lvl="1" indent="-457200">
              <a:buFont typeface="+mj-lt"/>
              <a:buAutoNum type="alphaLcPeriod"/>
            </a:pPr>
            <a:r>
              <a:rPr lang="en-US" sz="1600" dirty="0"/>
              <a:t>Forward Pruning: ignore poor moves.</a:t>
            </a:r>
          </a:p>
          <a:p>
            <a:r>
              <a:rPr lang="en-US" sz="1600" b="1" dirty="0">
                <a:solidFill>
                  <a:schemeClr val="bg1">
                    <a:lumMod val="75000"/>
                  </a:schemeClr>
                </a:solidFill>
              </a:rPr>
              <a:t>Monte Carlo Tree search</a:t>
            </a:r>
            <a:r>
              <a:rPr lang="en-US" sz="1600" dirty="0">
                <a:solidFill>
                  <a:schemeClr val="bg1">
                    <a:lumMod val="75000"/>
                  </a:schemeClr>
                </a:solidFill>
              </a:rPr>
              <a:t>: Estimate utility of a state by simulating complete games and average the utility.</a:t>
            </a:r>
          </a:p>
          <a:p>
            <a:endParaRPr lang="en-US" sz="1600" dirty="0"/>
          </a:p>
        </p:txBody>
      </p:sp>
    </p:spTree>
    <p:extLst>
      <p:ext uri="{BB962C8B-B14F-4D97-AF65-F5344CB8AC3E}">
        <p14:creationId xmlns:p14="http://schemas.microsoft.com/office/powerpoint/2010/main" val="2516821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Option A: Heuristic Cut Off Search</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62500" lnSpcReduction="20000"/>
              </a:bodyPr>
              <a:lstStyle/>
              <a:p>
                <a:pPr marL="0" indent="0">
                  <a:buNone/>
                </a:pPr>
                <a:r>
                  <a:rPr lang="en-US" dirty="0"/>
                  <a:t>Reduce the search cost by restricting the search depth:</a:t>
                </a:r>
              </a:p>
              <a:p>
                <a:pPr marL="514350" indent="-514350">
                  <a:buFont typeface="+mj-lt"/>
                  <a:buAutoNum type="arabicPeriod"/>
                </a:pPr>
                <a:r>
                  <a:rPr lang="en-US" dirty="0"/>
                  <a:t>Stop search at a non-terminal node.</a:t>
                </a:r>
              </a:p>
              <a:p>
                <a:pPr marL="514350" indent="-514350">
                  <a:buFont typeface="+mj-lt"/>
                  <a:buAutoNum type="arabicPeriod"/>
                </a:pPr>
                <a:r>
                  <a:rPr lang="en-US" dirty="0"/>
                  <a:t>Use a heuristic evaluation function </a:t>
                </a: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oMath>
                </a14:m>
                <a:r>
                  <a:rPr lang="en-US" dirty="0"/>
                  <a:t> to approximate the utility for that node/state. </a:t>
                </a:r>
                <a:br>
                  <a:rPr lang="en-US" dirty="0"/>
                </a:br>
                <a:endParaRPr lang="en-US" dirty="0"/>
              </a:p>
              <a:p>
                <a:pPr marL="0" indent="0">
                  <a:buNone/>
                </a:pPr>
                <a:r>
                  <a:rPr lang="en-US" dirty="0"/>
                  <a:t>Needed properties of the evaluation function:</a:t>
                </a:r>
              </a:p>
              <a:p>
                <a:pPr lvl="1">
                  <a:buFont typeface="Wingdings" panose="05000000000000000000" pitchFamily="2" charset="2"/>
                  <a:buChar char="§"/>
                </a:pPr>
                <a:r>
                  <a:rPr lang="en-US" dirty="0"/>
                  <a:t>Fast to compute.</a:t>
                </a:r>
              </a:p>
              <a:p>
                <a:pPr lvl="1">
                  <a:buFont typeface="Wingdings" panose="05000000000000000000" pitchFamily="2" charset="2"/>
                  <a:buChar char="§"/>
                </a:pPr>
                <a14:m>
                  <m:oMath xmlns:m="http://schemas.openxmlformats.org/officeDocument/2006/math">
                    <m:r>
                      <a:rPr lang="en-US" i="1">
                        <a:latin typeface="Cambria Math" panose="02040503050406030204" pitchFamily="18" charset="0"/>
                      </a:rPr>
                      <m:t>𝐸𝑣𝑎𝑙</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𝑙𝑜𝑠𝑠</m:t>
                            </m:r>
                          </m:e>
                        </m:d>
                        <m:r>
                          <a:rPr lang="en-US" i="1">
                            <a:latin typeface="Cambria Math" panose="02040503050406030204" pitchFamily="18" charset="0"/>
                          </a:rPr>
                          <m:t>,</m:t>
                        </m:r>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𝑤𝑖𝑛</m:t>
                            </m:r>
                          </m:e>
                        </m:d>
                      </m:e>
                    </m:d>
                  </m:oMath>
                </a14:m>
                <a:endParaRPr lang="en-US" dirty="0"/>
              </a:p>
              <a:p>
                <a:pPr lvl="1">
                  <a:buFont typeface="Wingdings" panose="05000000000000000000" pitchFamily="2" charset="2"/>
                  <a:buChar char="§"/>
                </a:pPr>
                <a:r>
                  <a:rPr lang="en-US" dirty="0"/>
                  <a:t>Correlated with the actual chance of winning (e.g., using features of the state).</a:t>
                </a:r>
              </a:p>
              <a:p>
                <a:pPr marL="0" indent="0">
                  <a:buNone/>
                </a:pPr>
                <a:endParaRPr lang="en-US" dirty="0"/>
              </a:p>
              <a:p>
                <a:pPr marL="0" indent="0">
                  <a:buNone/>
                </a:pPr>
                <a:r>
                  <a:rPr lang="en-US" b="1" dirty="0"/>
                  <a:t>Examples</a:t>
                </a:r>
                <a:r>
                  <a:rPr lang="en-US" dirty="0"/>
                  <a:t>: </a:t>
                </a:r>
              </a:p>
              <a:p>
                <a:pPr marL="514350" indent="-514350">
                  <a:buFont typeface="+mj-lt"/>
                  <a:buAutoNum type="arabicPeriod"/>
                </a:pPr>
                <a:r>
                  <a:rPr lang="en-US" sz="2600" dirty="0"/>
                  <a:t>A weighted linear function </a:t>
                </a:r>
                <a:br>
                  <a:rPr lang="en-US" sz="2600" i="1" dirty="0">
                    <a:latin typeface="Cambria Math" panose="02040503050406030204" pitchFamily="18" charset="0"/>
                  </a:rPr>
                </a:br>
                <a:br>
                  <a:rPr lang="en-US" sz="2600" i="1" dirty="0">
                    <a:latin typeface="Cambria Math" panose="02040503050406030204" pitchFamily="18" charset="0"/>
                  </a:rPr>
                </a:br>
                <a14:m>
                  <m:oMath xmlns:m="http://schemas.openxmlformats.org/officeDocument/2006/math">
                    <m:r>
                      <a:rPr lang="en-US" sz="2600" i="1">
                        <a:latin typeface="Cambria Math" panose="02040503050406030204" pitchFamily="18" charset="0"/>
                      </a:rPr>
                      <m:t>𝐸𝑣𝑎𝑙</m:t>
                    </m:r>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1</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2</m:t>
                        </m:r>
                      </m:sub>
                    </m:sSub>
                    <m:d>
                      <m:dPr>
                        <m:ctrlPr>
                          <a:rPr lang="en-US" sz="2600" i="1">
                            <a:latin typeface="Cambria Math" panose="02040503050406030204" pitchFamily="18" charset="0"/>
                          </a:rPr>
                        </m:ctrlPr>
                      </m:dPr>
                      <m:e>
                        <m:r>
                          <a:rPr lang="en-US" sz="2600" i="1">
                            <a:latin typeface="Cambria Math" panose="02040503050406030204" pitchFamily="18" charset="0"/>
                          </a:rPr>
                          <m:t>𝑠</m:t>
                        </m:r>
                      </m:e>
                    </m:d>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𝑤</m:t>
                        </m:r>
                      </m:e>
                      <m:sub>
                        <m:r>
                          <a:rPr lang="en-US" sz="2600" i="1">
                            <a:latin typeface="Cambria Math" panose="02040503050406030204" pitchFamily="18" charset="0"/>
                          </a:rPr>
                          <m:t>𝑛</m:t>
                        </m:r>
                      </m:sub>
                    </m:sSub>
                    <m:sSub>
                      <m:sSubPr>
                        <m:ctrlPr>
                          <a:rPr lang="en-US" sz="2600" i="1">
                            <a:latin typeface="Cambria Math" panose="02040503050406030204" pitchFamily="18" charset="0"/>
                          </a:rPr>
                        </m:ctrlPr>
                      </m:sSubPr>
                      <m:e>
                        <m:r>
                          <a:rPr lang="en-US" sz="2600" i="1">
                            <a:latin typeface="Cambria Math" panose="02040503050406030204" pitchFamily="18" charset="0"/>
                          </a:rPr>
                          <m:t>𝑓</m:t>
                        </m:r>
                      </m:e>
                      <m:sub>
                        <m:r>
                          <a:rPr lang="en-US" sz="2600" i="1">
                            <a:latin typeface="Cambria Math" panose="02040503050406030204" pitchFamily="18" charset="0"/>
                          </a:rPr>
                          <m:t>𝑛</m:t>
                        </m:r>
                      </m:sub>
                    </m:sSub>
                    <m:r>
                      <a:rPr lang="en-US" sz="2600" i="1">
                        <a:latin typeface="Cambria Math" panose="02040503050406030204" pitchFamily="18" charset="0"/>
                      </a:rPr>
                      <m:t>(</m:t>
                    </m:r>
                    <m:r>
                      <a:rPr lang="en-US" sz="2600" i="1">
                        <a:latin typeface="Cambria Math" panose="02040503050406030204" pitchFamily="18" charset="0"/>
                      </a:rPr>
                      <m:t>𝑠</m:t>
                    </m:r>
                    <m:r>
                      <a:rPr lang="en-US" sz="2600" i="1">
                        <a:latin typeface="Cambria Math" panose="02040503050406030204" pitchFamily="18" charset="0"/>
                      </a:rPr>
                      <m:t>)</m:t>
                    </m:r>
                  </m:oMath>
                </a14:m>
                <a:r>
                  <a:rPr lang="en-US" sz="2600" dirty="0"/>
                  <a:t>    </a:t>
                </a:r>
                <a:br>
                  <a:rPr lang="en-US" sz="2600" dirty="0"/>
                </a:br>
                <a:br>
                  <a:rPr lang="en-US" sz="2600" dirty="0"/>
                </a:br>
                <a:r>
                  <a:rPr lang="en-US" sz="2600" dirty="0"/>
                  <a:t>where </a:t>
                </a:r>
                <a14:m>
                  <m:oMath xmlns:m="http://schemas.openxmlformats.org/officeDocument/2006/math">
                    <m:sSub>
                      <m:sSubPr>
                        <m:ctrlPr>
                          <a:rPr lang="en-US" sz="2600" i="1" dirty="0">
                            <a:latin typeface="Cambria Math" panose="02040503050406030204" pitchFamily="18" charset="0"/>
                          </a:rPr>
                        </m:ctrlPr>
                      </m:sSubPr>
                      <m:e>
                        <m:r>
                          <a:rPr lang="en-US" sz="2600" i="1" dirty="0">
                            <a:latin typeface="Cambria Math" panose="02040503050406030204" pitchFamily="18" charset="0"/>
                          </a:rPr>
                          <m:t>𝑓</m:t>
                        </m:r>
                      </m:e>
                      <m:sub>
                        <m:r>
                          <a:rPr lang="en-US" sz="2600" i="1" dirty="0">
                            <a:latin typeface="Cambria Math" panose="02040503050406030204" pitchFamily="18" charset="0"/>
                          </a:rPr>
                          <m:t>𝑖</m:t>
                        </m:r>
                      </m:sub>
                    </m:sSub>
                    <m:r>
                      <a:rPr lang="en-US" sz="2600" i="1" dirty="0">
                        <a:latin typeface="Cambria Math" panose="02040503050406030204" pitchFamily="18" charset="0"/>
                      </a:rPr>
                      <m:t> </m:t>
                    </m:r>
                  </m:oMath>
                </a14:m>
                <a:r>
                  <a:rPr lang="en-US" sz="2600" dirty="0"/>
                  <a:t>is a feature of the state (e.g., # of pieces captured in chess).</a:t>
                </a:r>
              </a:p>
              <a:p>
                <a:pPr marL="457200" indent="-457200">
                  <a:buFont typeface="+mj-lt"/>
                  <a:buAutoNum type="arabicPeriod"/>
                </a:pPr>
                <a:r>
                  <a:rPr lang="en-US" sz="2600" dirty="0"/>
                  <a:t>A deep neural network (or other ML method) trained on complete games.</a:t>
                </a:r>
              </a:p>
              <a:p>
                <a:pPr marL="514350" indent="-514350">
                  <a:buFont typeface="+mj-lt"/>
                  <a:buAutoNum type="alphaLcPeriod"/>
                </a:pPr>
                <a:endParaRPr lang="en-US" b="1" dirty="0"/>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 Off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8" name="Group 7">
            <a:extLst>
              <a:ext uri="{FF2B5EF4-FFF2-40B4-BE49-F238E27FC236}">
                <a16:creationId xmlns:a16="http://schemas.microsoft.com/office/drawing/2014/main" id="{2516FC83-26A4-737A-1F0F-943D52313537}"/>
              </a:ext>
            </a:extLst>
          </p:cNvPr>
          <p:cNvGrpSpPr/>
          <p:nvPr/>
        </p:nvGrpSpPr>
        <p:grpSpPr>
          <a:xfrm>
            <a:off x="1905000" y="3446728"/>
            <a:ext cx="6736806" cy="646331"/>
            <a:chOff x="1905000" y="3446728"/>
            <a:chExt cx="6736806" cy="646331"/>
          </a:xfrm>
        </p:grpSpPr>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grpSp>
      <p:grpSp>
        <p:nvGrpSpPr>
          <p:cNvPr id="9" name="Group 8">
            <a:extLst>
              <a:ext uri="{FF2B5EF4-FFF2-40B4-BE49-F238E27FC236}">
                <a16:creationId xmlns:a16="http://schemas.microsoft.com/office/drawing/2014/main" id="{50098D3B-F41F-4739-54EE-5B033616CB80}"/>
              </a:ext>
            </a:extLst>
          </p:cNvPr>
          <p:cNvGrpSpPr/>
          <p:nvPr/>
        </p:nvGrpSpPr>
        <p:grpSpPr>
          <a:xfrm>
            <a:off x="1895476" y="2735658"/>
            <a:ext cx="5893981" cy="825785"/>
            <a:chOff x="1895476" y="2735658"/>
            <a:chExt cx="5893981" cy="825785"/>
          </a:xfrm>
        </p:grpSpPr>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grpSp>
        <p:nvGrpSpPr>
          <p:cNvPr id="7" name="Group 6">
            <a:extLst>
              <a:ext uri="{FF2B5EF4-FFF2-40B4-BE49-F238E27FC236}">
                <a16:creationId xmlns:a16="http://schemas.microsoft.com/office/drawing/2014/main" id="{99B717C8-01D1-B99B-1FB6-CCA6E5E98A34}"/>
              </a:ext>
            </a:extLst>
          </p:cNvPr>
          <p:cNvGrpSpPr/>
          <p:nvPr/>
        </p:nvGrpSpPr>
        <p:grpSpPr>
          <a:xfrm>
            <a:off x="384958" y="3149896"/>
            <a:ext cx="8130392" cy="4292008"/>
            <a:chOff x="384958" y="3149896"/>
            <a:chExt cx="8130392" cy="4292008"/>
          </a:xfrm>
        </p:grpSpPr>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grpSp>
      <p:grpSp>
        <p:nvGrpSpPr>
          <p:cNvPr id="38" name="Group 37">
            <a:extLst>
              <a:ext uri="{FF2B5EF4-FFF2-40B4-BE49-F238E27FC236}">
                <a16:creationId xmlns:a16="http://schemas.microsoft.com/office/drawing/2014/main" id="{C00D12E3-61A2-B1AA-EC74-3FFA597A4D53}"/>
              </a:ext>
            </a:extLst>
          </p:cNvPr>
          <p:cNvGrpSpPr/>
          <p:nvPr/>
        </p:nvGrpSpPr>
        <p:grpSpPr>
          <a:xfrm>
            <a:off x="4907757" y="1840143"/>
            <a:ext cx="4197037" cy="884472"/>
            <a:chOff x="4907757" y="1840143"/>
            <a:chExt cx="4197037" cy="884472"/>
          </a:xfrm>
        </p:grpSpPr>
        <p:sp>
          <p:nvSpPr>
            <p:cNvPr id="36" name="TextBox 35">
              <a:extLst>
                <a:ext uri="{FF2B5EF4-FFF2-40B4-BE49-F238E27FC236}">
                  <a16:creationId xmlns:a16="http://schemas.microsoft.com/office/drawing/2014/main" id="{915FE87E-BB60-4C35-9595-C3958FD75F93}"/>
                </a:ext>
              </a:extLst>
            </p:cNvPr>
            <p:cNvSpPr txBox="1"/>
            <p:nvPr/>
          </p:nvSpPr>
          <p:spPr>
            <a:xfrm>
              <a:off x="5536795" y="184014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cxnSp>
          <p:nvCxnSpPr>
            <p:cNvPr id="14" name="Straight Arrow Connector 13">
              <a:extLst>
                <a:ext uri="{FF2B5EF4-FFF2-40B4-BE49-F238E27FC236}">
                  <a16:creationId xmlns:a16="http://schemas.microsoft.com/office/drawing/2014/main" id="{B048B3E2-8FE1-B531-9D9C-32C36A39D68E}"/>
                </a:ext>
              </a:extLst>
            </p:cNvPr>
            <p:cNvCxnSpPr>
              <a:cxnSpLocks/>
            </p:cNvCxnSpPr>
            <p:nvPr/>
          </p:nvCxnSpPr>
          <p:spPr>
            <a:xfrm>
              <a:off x="4907757" y="2256802"/>
              <a:ext cx="629038" cy="467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20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normAutofit/>
          </a:bodyPr>
          <a:lstStyle/>
          <a:p>
            <a:r>
              <a:rPr lang="en-US" sz="4000" dirty="0"/>
              <a:t>Option B: Heuristic Forward Pruning</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77500" lnSpcReduction="20000"/>
              </a:bodyPr>
              <a:lstStyle/>
              <a:p>
                <a:pPr marL="514350" indent="-514350">
                  <a:buFont typeface="+mj-lt"/>
                  <a:buAutoNum type="alphaLcPeriod"/>
                </a:pPr>
                <a:endParaRPr lang="en-US" b="1" dirty="0"/>
              </a:p>
              <a:p>
                <a:pPr marL="0" indent="0">
                  <a:buNone/>
                </a:pPr>
                <a:r>
                  <a:rPr lang="en-US" b="1" dirty="0"/>
                  <a:t>Idea</a:t>
                </a:r>
                <a:r>
                  <a:rPr lang="en-US" dirty="0"/>
                  <a:t>: Focus search on good moves (= prune the others).</a:t>
                </a:r>
              </a:p>
              <a:p>
                <a:pPr marL="0" indent="0">
                  <a:buNone/>
                </a:pPr>
                <a:endParaRPr lang="en-US" dirty="0"/>
              </a:p>
              <a:p>
                <a:pPr marL="0" indent="0">
                  <a:buNone/>
                </a:pPr>
                <a:r>
                  <a:rPr lang="en-US" dirty="0"/>
                  <a:t>There are many ways move quality can be evaluated:</a:t>
                </a:r>
              </a:p>
              <a:p>
                <a:pPr lvl="1"/>
                <a:r>
                  <a:rPr lang="en-US" dirty="0"/>
                  <a:t>Low heuristic value.</a:t>
                </a:r>
              </a:p>
              <a:p>
                <a:pPr lvl="1"/>
                <a:r>
                  <a:rPr lang="en-US" dirty="0"/>
                  <a:t>Low evaluation value after shallow search (cut-off search).</a:t>
                </a:r>
              </a:p>
              <a:p>
                <a:pPr lvl="1"/>
                <a:r>
                  <a:rPr lang="en-US" dirty="0"/>
                  <a:t>Past experience.</a:t>
                </a:r>
              </a:p>
              <a:p>
                <a:pPr marL="0" indent="0">
                  <a:buNone/>
                </a:pPr>
                <a:endParaRPr lang="en-US" dirty="0"/>
              </a:p>
              <a:p>
                <a:pPr marL="0" indent="0">
                  <a:buNone/>
                </a:pPr>
                <a:r>
                  <a:rPr lang="en-US" b="1" dirty="0"/>
                  <a:t>Beam search: </a:t>
                </a:r>
                <a:r>
                  <a:rPr lang="en-US" dirty="0"/>
                  <a:t>Focus at every layer in the game tree on the </a:t>
                </a:r>
                <a14:m>
                  <m:oMath xmlns:m="http://schemas.openxmlformats.org/officeDocument/2006/math">
                    <m:r>
                      <a:rPr lang="en-US" i="1" dirty="0" smtClean="0">
                        <a:latin typeface="Cambria Math" panose="02040503050406030204" pitchFamily="18" charset="0"/>
                      </a:rPr>
                      <m:t>𝑛</m:t>
                    </m:r>
                  </m:oMath>
                </a14:m>
                <a:r>
                  <a:rPr lang="en-US" dirty="0"/>
                  <a:t> best moves.</a:t>
                </a:r>
              </a:p>
              <a:p>
                <a:pPr marL="0" indent="0">
                  <a:buNone/>
                </a:pPr>
                <a:endParaRPr lang="en-US" dirty="0"/>
              </a:p>
              <a:p>
                <a:pPr marL="0" indent="0">
                  <a:buNone/>
                </a:pPr>
                <a:br>
                  <a:rPr lang="en-US" dirty="0"/>
                </a:br>
                <a:r>
                  <a:rPr lang="en-US" b="1" dirty="0"/>
                  <a:t>Issue</a:t>
                </a:r>
                <a:r>
                  <a:rPr lang="en-US" dirty="0"/>
                  <a:t>: May prune important moves.</a:t>
                </a:r>
              </a:p>
              <a:p>
                <a:endParaRPr lang="en-US" dirty="0"/>
              </a:p>
              <a:p>
                <a:endParaRPr lang="en-US" dirty="0"/>
              </a:p>
            </p:txBody>
          </p:sp>
        </mc:Choice>
        <mc:Fallback xmlns="">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1005"/>
                </a:stretch>
              </a:blipFill>
            </p:spPr>
            <p:txBody>
              <a:bodyPr/>
              <a:lstStyle/>
              <a:p>
                <a:r>
                  <a:rPr lang="en-US">
                    <a:noFill/>
                  </a:rPr>
                  <a:t> </a:t>
                </a:r>
              </a:p>
            </p:txBody>
          </p:sp>
        </mc:Fallback>
      </mc:AlternateContent>
    </p:spTree>
    <p:extLst>
      <p:ext uri="{BB962C8B-B14F-4D97-AF65-F5344CB8AC3E}">
        <p14:creationId xmlns:p14="http://schemas.microsoft.com/office/powerpoint/2010/main" val="37795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6" name="Group 15">
            <a:extLst>
              <a:ext uri="{FF2B5EF4-FFF2-40B4-BE49-F238E27FC236}">
                <a16:creationId xmlns:a16="http://schemas.microsoft.com/office/drawing/2014/main" id="{6EC6EA1A-01B4-1914-0BA4-A2C025D49D2A}"/>
              </a:ext>
            </a:extLst>
          </p:cNvPr>
          <p:cNvGrpSpPr/>
          <p:nvPr/>
        </p:nvGrpSpPr>
        <p:grpSpPr>
          <a:xfrm>
            <a:off x="2711053" y="1686580"/>
            <a:ext cx="6237834" cy="1143738"/>
            <a:chOff x="2711053" y="1686580"/>
            <a:chExt cx="6237834" cy="1143738"/>
          </a:xfrm>
        </p:grpSpPr>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grpSp>
      <p:grpSp>
        <p:nvGrpSpPr>
          <p:cNvPr id="8" name="Group 7">
            <a:extLst>
              <a:ext uri="{FF2B5EF4-FFF2-40B4-BE49-F238E27FC236}">
                <a16:creationId xmlns:a16="http://schemas.microsoft.com/office/drawing/2014/main" id="{5A5321E7-7B10-F7EB-09BF-47DE100E8204}"/>
              </a:ext>
            </a:extLst>
          </p:cNvPr>
          <p:cNvGrpSpPr/>
          <p:nvPr/>
        </p:nvGrpSpPr>
        <p:grpSpPr>
          <a:xfrm>
            <a:off x="762000" y="4114801"/>
            <a:ext cx="7543800" cy="2209799"/>
            <a:chOff x="762000" y="4114801"/>
            <a:chExt cx="7543800" cy="2209799"/>
          </a:xfrm>
        </p:grpSpPr>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312E848D-DCC0-35A7-1AA3-9B210B72A2FF}"/>
              </a:ext>
            </a:extLst>
          </p:cNvPr>
          <p:cNvGrpSpPr/>
          <p:nvPr/>
        </p:nvGrpSpPr>
        <p:grpSpPr>
          <a:xfrm>
            <a:off x="1905000" y="3577207"/>
            <a:ext cx="2039348" cy="385374"/>
            <a:chOff x="1905000" y="3577207"/>
            <a:chExt cx="2039348" cy="385374"/>
          </a:xfrm>
        </p:grpSpPr>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grpSp>
      <p:grpSp>
        <p:nvGrpSpPr>
          <p:cNvPr id="12" name="Group 11">
            <a:extLst>
              <a:ext uri="{FF2B5EF4-FFF2-40B4-BE49-F238E27FC236}">
                <a16:creationId xmlns:a16="http://schemas.microsoft.com/office/drawing/2014/main" id="{AF3953C7-B70F-634E-6235-7B5814D2B0A8}"/>
              </a:ext>
            </a:extLst>
          </p:cNvPr>
          <p:cNvGrpSpPr/>
          <p:nvPr/>
        </p:nvGrpSpPr>
        <p:grpSpPr>
          <a:xfrm>
            <a:off x="1895476" y="2735658"/>
            <a:ext cx="5893981" cy="825785"/>
            <a:chOff x="1895476" y="2735658"/>
            <a:chExt cx="5893981" cy="825785"/>
          </a:xfrm>
        </p:grpSpPr>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grpSp>
        <p:nvGrpSpPr>
          <p:cNvPr id="14" name="Group 13">
            <a:extLst>
              <a:ext uri="{FF2B5EF4-FFF2-40B4-BE49-F238E27FC236}">
                <a16:creationId xmlns:a16="http://schemas.microsoft.com/office/drawing/2014/main" id="{29480E51-9136-E89C-1A85-5BDC1AC3ADCB}"/>
              </a:ext>
            </a:extLst>
          </p:cNvPr>
          <p:cNvGrpSpPr/>
          <p:nvPr/>
        </p:nvGrpSpPr>
        <p:grpSpPr>
          <a:xfrm>
            <a:off x="4343400" y="3124434"/>
            <a:ext cx="2518170" cy="950897"/>
            <a:chOff x="4343400" y="3124434"/>
            <a:chExt cx="2518170" cy="950897"/>
          </a:xfrm>
        </p:grpSpPr>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Continue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heuristic Alpha-Beta Tree search.</a:t>
            </a:r>
          </a:p>
        </p:txBody>
      </p:sp>
    </p:spTree>
    <p:extLst>
      <p:ext uri="{BB962C8B-B14F-4D97-AF65-F5344CB8AC3E}">
        <p14:creationId xmlns:p14="http://schemas.microsoft.com/office/powerpoint/2010/main" val="33557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667A-08EC-4278-DF66-77D8F84FE461}"/>
              </a:ext>
            </a:extLst>
          </p:cNvPr>
          <p:cNvSpPr>
            <a:spLocks noGrp="1"/>
          </p:cNvSpPr>
          <p:nvPr>
            <p:ph type="title"/>
          </p:nvPr>
        </p:nvSpPr>
        <p:spPr/>
        <p:txBody>
          <a:bodyPr/>
          <a:lstStyle/>
          <a:p>
            <a:r>
              <a:rPr lang="en-US" dirty="0"/>
              <a:t>Important Considerations</a:t>
            </a:r>
          </a:p>
        </p:txBody>
      </p:sp>
      <p:sp>
        <p:nvSpPr>
          <p:cNvPr id="3" name="Content Placeholder 2">
            <a:extLst>
              <a:ext uri="{FF2B5EF4-FFF2-40B4-BE49-F238E27FC236}">
                <a16:creationId xmlns:a16="http://schemas.microsoft.com/office/drawing/2014/main" id="{86E671C2-4252-3BFB-4DDA-C81E75EF224B}"/>
              </a:ext>
            </a:extLst>
          </p:cNvPr>
          <p:cNvSpPr>
            <a:spLocks noGrp="1"/>
          </p:cNvSpPr>
          <p:nvPr>
            <p:ph idx="1"/>
          </p:nvPr>
        </p:nvSpPr>
        <p:spPr/>
        <p:txBody>
          <a:bodyPr>
            <a:normAutofit fontScale="92500" lnSpcReduction="20000"/>
          </a:bodyPr>
          <a:lstStyle/>
          <a:p>
            <a:r>
              <a:rPr lang="en-US" dirty="0"/>
              <a:t>Designing a good evaluation heuristic can be difficult.</a:t>
            </a:r>
          </a:p>
          <a:p>
            <a:pPr lvl="1"/>
            <a:r>
              <a:rPr lang="en-US" dirty="0"/>
              <a:t>We need </a:t>
            </a:r>
            <a:r>
              <a:rPr lang="en-US" b="1" dirty="0"/>
              <a:t>expert knowledge</a:t>
            </a:r>
            <a:r>
              <a:rPr lang="en-US" dirty="0"/>
              <a:t>.</a:t>
            </a:r>
          </a:p>
          <a:p>
            <a:pPr lvl="1"/>
            <a:r>
              <a:rPr lang="en-US" b="1" dirty="0"/>
              <a:t>Experimentation</a:t>
            </a:r>
            <a:r>
              <a:rPr lang="en-US" dirty="0"/>
              <a:t> may be needed to choose the best heuristic.</a:t>
            </a:r>
          </a:p>
          <a:p>
            <a:endParaRPr lang="en-US" dirty="0"/>
          </a:p>
          <a:p>
            <a:r>
              <a:rPr lang="en-US" dirty="0"/>
              <a:t>The cutoff depth affects the runtime and the quality of the found move.</a:t>
            </a:r>
          </a:p>
          <a:p>
            <a:pPr lvl="1"/>
            <a:r>
              <a:rPr lang="en-US" b="1" dirty="0"/>
              <a:t>Low cutoff</a:t>
            </a:r>
            <a:r>
              <a:rPr lang="en-US" dirty="0"/>
              <a:t>: Fast, but the approximation of the evaluation function will be poor.</a:t>
            </a:r>
          </a:p>
          <a:p>
            <a:pPr lvl="1"/>
            <a:r>
              <a:rPr lang="en-US" b="1" dirty="0"/>
              <a:t>Intermediate cutoff</a:t>
            </a:r>
            <a:r>
              <a:rPr lang="en-US" dirty="0"/>
              <a:t>: Slower because a larger tree needs to be searched, but the evaluation function will work better.</a:t>
            </a:r>
          </a:p>
          <a:p>
            <a:pPr lvl="1"/>
            <a:r>
              <a:rPr lang="en-US" b="1" dirty="0"/>
              <a:t>Infinity</a:t>
            </a:r>
            <a:r>
              <a:rPr lang="en-US" dirty="0"/>
              <a:t> (= no cutoff): The algorithm reverts to complete minimax search and optimal decisions. </a:t>
            </a:r>
          </a:p>
        </p:txBody>
      </p:sp>
    </p:spTree>
    <p:extLst>
      <p:ext uri="{BB962C8B-B14F-4D97-AF65-F5344CB8AC3E}">
        <p14:creationId xmlns:p14="http://schemas.microsoft.com/office/powerpoint/2010/main" val="359208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Monte Carlo Tree Search (MCTS)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endParaRPr lang="en-US">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tx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tx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4" y="640080"/>
            <a:ext cx="2462022" cy="5257800"/>
          </a:xfrm>
        </p:spPr>
        <p:txBody>
          <a:bodyPr>
            <a:normAutofit/>
          </a:bodyPr>
          <a:lstStyle/>
          <a:p>
            <a:r>
              <a:rPr lang="en-US" sz="3700">
                <a:solidFill>
                  <a:schemeClr val="bg1"/>
                </a:solidFill>
              </a:rPr>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081"/>
            <a:ext cx="4518490" cy="5257800"/>
          </a:xfrm>
        </p:spPr>
        <p:txBody>
          <a:bodyPr anchor="ctr">
            <a:normAutofit/>
          </a:bodyPr>
          <a:lstStyle/>
          <a:p>
            <a:pPr marL="0" indent="0">
              <a:buNone/>
            </a:pPr>
            <a:r>
              <a:rPr lang="en-US" sz="1600" b="1" dirty="0">
                <a:solidFill>
                  <a:schemeClr val="bg1">
                    <a:lumMod val="75000"/>
                  </a:schemeClr>
                </a:solidFill>
              </a:rPr>
              <a:t>Exact Methods</a:t>
            </a:r>
          </a:p>
          <a:p>
            <a:r>
              <a:rPr lang="en-US" sz="1600" b="1" dirty="0">
                <a:solidFill>
                  <a:schemeClr val="bg1">
                    <a:lumMod val="75000"/>
                  </a:schemeClr>
                </a:solidFill>
              </a:rPr>
              <a:t>Model as nondeterministic actions</a:t>
            </a:r>
            <a:r>
              <a:rPr lang="en-US" sz="1600" dirty="0">
                <a:solidFill>
                  <a:schemeClr val="bg1">
                    <a:lumMod val="75000"/>
                  </a:schemeClr>
                </a:solidFill>
              </a:rPr>
              <a:t>: The opponent is seen as part of an environment with nondeterministic actions. Non-determinism is the result of the unknown moves by the opponent. We</a:t>
            </a:r>
            <a:r>
              <a:rPr lang="en-US" sz="1600" b="1" dirty="0">
                <a:solidFill>
                  <a:schemeClr val="bg1">
                    <a:lumMod val="75000"/>
                  </a:schemeClr>
                </a:solidFill>
              </a:rPr>
              <a:t> consider all possible moves</a:t>
            </a:r>
            <a:r>
              <a:rPr lang="en-US" sz="1600" dirty="0">
                <a:solidFill>
                  <a:schemeClr val="bg1">
                    <a:lumMod val="75000"/>
                  </a:schemeClr>
                </a:solidFill>
              </a:rPr>
              <a:t> by the opponent.</a:t>
            </a:r>
          </a:p>
          <a:p>
            <a:r>
              <a:rPr lang="en-US" sz="1600" b="1" dirty="0">
                <a:solidFill>
                  <a:schemeClr val="bg1">
                    <a:lumMod val="75000"/>
                  </a:schemeClr>
                </a:solidFill>
              </a:rPr>
              <a:t>Find optimal decisions</a:t>
            </a:r>
            <a:r>
              <a:rPr lang="en-US" sz="1600" dirty="0">
                <a:solidFill>
                  <a:schemeClr val="bg1">
                    <a:lumMod val="75000"/>
                  </a:schemeClr>
                </a:solidFill>
              </a:rPr>
              <a:t>: Minimax search and Alpha-Beta pruning where </a:t>
            </a:r>
            <a:r>
              <a:rPr lang="en-US" sz="1600" b="1" dirty="0">
                <a:solidFill>
                  <a:schemeClr val="bg1">
                    <a:lumMod val="75000"/>
                  </a:schemeClr>
                </a:solidFill>
              </a:rPr>
              <a:t>each player plays optimally </a:t>
            </a:r>
            <a:r>
              <a:rPr lang="en-US" sz="1600" dirty="0">
                <a:solidFill>
                  <a:schemeClr val="bg1">
                    <a:lumMod val="75000"/>
                  </a:schemeClr>
                </a:solidFill>
              </a:rPr>
              <a:t>to the end of the game.</a:t>
            </a:r>
          </a:p>
          <a:p>
            <a:pPr marL="0" indent="0">
              <a:buNone/>
            </a:pPr>
            <a:endParaRPr lang="en-US" sz="1600" b="1" dirty="0">
              <a:solidFill>
                <a:schemeClr val="bg1">
                  <a:lumMod val="75000"/>
                </a:schemeClr>
              </a:solidFill>
            </a:endParaRPr>
          </a:p>
          <a:p>
            <a:pPr marL="0" indent="0">
              <a:buNone/>
            </a:pPr>
            <a:r>
              <a:rPr lang="en-US" sz="1600" b="1" dirty="0"/>
              <a:t>Heuristic Methods </a:t>
            </a:r>
            <a:br>
              <a:rPr lang="en-US" sz="1600" b="1" dirty="0"/>
            </a:br>
            <a:r>
              <a:rPr lang="en-US" sz="1600" dirty="0"/>
              <a:t>(game tree is too large or search takes too long)</a:t>
            </a:r>
          </a:p>
          <a:p>
            <a:r>
              <a:rPr lang="en-US" sz="1600" b="1" dirty="0">
                <a:solidFill>
                  <a:schemeClr val="bg1">
                    <a:lumMod val="75000"/>
                  </a:schemeClr>
                </a:solidFill>
              </a:rPr>
              <a:t>Heuristic Alpha-Beta Tree Search</a:t>
            </a:r>
            <a:r>
              <a:rPr lang="en-US" sz="1600" dirty="0">
                <a:solidFill>
                  <a:schemeClr val="bg1">
                    <a:lumMod val="75000"/>
                  </a:schemeClr>
                </a:solidFill>
              </a:rPr>
              <a:t>: </a:t>
            </a:r>
          </a:p>
          <a:p>
            <a:pPr marL="914400" lvl="1" indent="-457200">
              <a:buFont typeface="+mj-lt"/>
              <a:buAutoNum type="alphaLcPeriod"/>
            </a:pPr>
            <a:r>
              <a:rPr lang="en-US" sz="1600" dirty="0">
                <a:solidFill>
                  <a:schemeClr val="bg1">
                    <a:lumMod val="75000"/>
                  </a:schemeClr>
                </a:solidFill>
              </a:rPr>
              <a:t>Cut off game tree and use heuristic for utility. </a:t>
            </a:r>
          </a:p>
          <a:p>
            <a:pPr marL="914400" lvl="1" indent="-457200">
              <a:buFont typeface="+mj-lt"/>
              <a:buAutoNum type="alphaLcPeriod"/>
            </a:pPr>
            <a:r>
              <a:rPr lang="en-US" sz="1600" dirty="0">
                <a:solidFill>
                  <a:schemeClr val="bg1">
                    <a:lumMod val="75000"/>
                  </a:schemeClr>
                </a:solidFill>
              </a:rPr>
              <a:t>Forward Pruning: ignore poor moves.</a:t>
            </a:r>
          </a:p>
          <a:p>
            <a:r>
              <a:rPr lang="en-US" sz="1600" b="1" dirty="0"/>
              <a:t>Monte Carlo Tree search</a:t>
            </a:r>
            <a:r>
              <a:rPr lang="en-US" sz="1600" dirty="0"/>
              <a:t>: Estimate utility of a state by simulating complete games and average the utility.</a:t>
            </a:r>
          </a:p>
          <a:p>
            <a:endParaRPr lang="en-US" sz="1600" dirty="0"/>
          </a:p>
        </p:txBody>
      </p:sp>
    </p:spTree>
    <p:extLst>
      <p:ext uri="{BB962C8B-B14F-4D97-AF65-F5344CB8AC3E}">
        <p14:creationId xmlns:p14="http://schemas.microsoft.com/office/powerpoint/2010/main" val="15597098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 of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62500" lnSpcReduction="20000"/>
              </a:bodyPr>
              <a:lstStyle/>
              <a:p>
                <a:pPr marL="0" indent="0">
                  <a:buNone/>
                </a:pPr>
                <a:r>
                  <a:rPr lang="en-US" i="1" dirty="0"/>
                  <a:t>“Monte Carlo simulation is a computational technique that uses repeated random sampling to obtain numerical results, often used to model uncertain events or systems where outcomes are difficult to predict deterministically.” </a:t>
                </a:r>
                <a:r>
                  <a:rPr lang="en-US" i="1" dirty="0">
                    <a:solidFill>
                      <a:schemeClr val="bg2">
                        <a:lumMod val="50000"/>
                      </a:schemeClr>
                    </a:solidFill>
                  </a:rPr>
                  <a:t>[Wikipedia]</a:t>
                </a:r>
                <a:endParaRPr lang="en-US" b="1" i="1" dirty="0">
                  <a:solidFill>
                    <a:schemeClr val="bg2">
                      <a:lumMod val="50000"/>
                    </a:schemeClr>
                  </a:solidFill>
                </a:endParaRPr>
              </a:p>
              <a:p>
                <a:endParaRPr lang="en-US" b="1" dirty="0"/>
              </a:p>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t>
                </a:r>
                <a:r>
                  <a:rPr lang="en-US" b="1" dirty="0"/>
                  <a:t>average utility </a:t>
                </a:r>
                <a:r>
                  <a:rPr lang="en-US" dirty="0"/>
                  <a:t>of several simulation runs to the terminal state (called playouts).</a:t>
                </a:r>
              </a:p>
              <a:p>
                <a:endParaRPr lang="en-US" b="1" dirty="0"/>
              </a:p>
              <a:p>
                <a:r>
                  <a:rPr lang="en-US" b="1" dirty="0"/>
                  <a:t>Playout policy</a:t>
                </a:r>
                <a:r>
                  <a:rPr lang="en-US" dirty="0"/>
                  <a:t>: How to choose moves during the simulation runs? Example playout policies: </a:t>
                </a:r>
              </a:p>
              <a:p>
                <a:pPr lvl="1"/>
                <a:r>
                  <a:rPr lang="en-US" dirty="0"/>
                  <a:t>Random.</a:t>
                </a:r>
              </a:p>
              <a:p>
                <a:pPr lvl="1"/>
                <a:r>
                  <a:rPr lang="en-US" dirty="0"/>
                  <a:t>Heuristics for good moves developed by experts.</a:t>
                </a:r>
              </a:p>
              <a:p>
                <a:pPr lvl="1"/>
                <a:r>
                  <a:rPr lang="en-US" dirty="0"/>
                  <a:t>Learn a good playout policy from self-play (e.g., with deep neural networks). </a:t>
                </a:r>
                <a:br>
                  <a:rPr lang="en-US" dirty="0"/>
                </a:br>
                <a:r>
                  <a:rPr lang="en-US" dirty="0"/>
                  <a:t>We will talk about this when we talk about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good evaluation functions.</a:t>
                </a:r>
              </a:p>
              <a:p>
                <a:endParaRPr lang="en-US" dirty="0"/>
              </a:p>
            </p:txBody>
          </p:sp>
        </mc:Choice>
        <mc:Fallback xmlns="">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xmlns="">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32AC7A2-B898-4053-9E19-C47E7A2F365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a:xfrm>
                <a:off x="628650" y="1515289"/>
                <a:ext cx="7886700" cy="1378020"/>
              </a:xfrm>
            </p:spPr>
            <p:txBody>
              <a:bodyPr>
                <a:normAutofit fontScale="70000" lnSpcReduction="20000"/>
              </a:bodyPr>
              <a:lstStyle/>
              <a:p>
                <a:r>
                  <a:rPr lang="en-US" b="1" dirty="0"/>
                  <a:t>Goal</a:t>
                </a:r>
                <a:r>
                  <a:rPr lang="en-US" dirty="0"/>
                  <a:t>: Find the next best move.</a:t>
                </a:r>
              </a:p>
              <a:p>
                <a:r>
                  <a:rPr lang="en-US" b="1"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 using a random playout policy.</a:t>
                </a:r>
              </a:p>
              <a:p>
                <a:pPr marL="914400" lvl="1" indent="-457200">
                  <a:buFont typeface="+mj-lt"/>
                  <a:buAutoNum type="arabicPeriod"/>
                </a:pPr>
                <a:r>
                  <a:rPr lang="en-US" dirty="0"/>
                  <a:t>Track which move has the highest win percentage (or largest expected utility) in its subtree.</a:t>
                </a:r>
              </a:p>
              <a:p>
                <a:pPr marL="0" indent="0">
                  <a:buNone/>
                </a:pPr>
                <a:endParaRPr lang="en-US" dirty="0"/>
              </a:p>
              <a:p>
                <a:endParaRPr lang="en-US" b="1" dirty="0"/>
              </a:p>
            </p:txBody>
          </p:sp>
        </mc:Choice>
        <mc:Fallback xmlns="">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xfrm>
                <a:off x="628650" y="1515289"/>
                <a:ext cx="7886700" cy="1378020"/>
              </a:xfrm>
              <a:blipFill>
                <a:blip r:embed="rId2"/>
                <a:stretch>
                  <a:fillRect l="-696" t="-8407" b="-22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0D29C90-D35D-701C-7863-6075D5B0F7D7}"/>
                  </a:ext>
                </a:extLst>
              </p:cNvPr>
              <p:cNvSpPr txBox="1"/>
              <p:nvPr/>
            </p:nvSpPr>
            <p:spPr>
              <a:xfrm>
                <a:off x="739671" y="4867910"/>
                <a:ext cx="7664658" cy="1477328"/>
              </a:xfrm>
              <a:prstGeom prst="rect">
                <a:avLst/>
              </a:prstGeom>
              <a:noFill/>
            </p:spPr>
            <p:txBody>
              <a:bodyPr wrap="square">
                <a:spAutoFit/>
              </a:bodyPr>
              <a:lstStyle/>
              <a:p>
                <a:pPr marL="285750" indent="-285750">
                  <a:buFont typeface="Arial" panose="020B0604020202020204" pitchFamily="34" charset="0"/>
                  <a:buChar char="•"/>
                </a:pPr>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xmlns="">
          <p:sp>
            <p:nvSpPr>
              <p:cNvPr id="9" name="TextBox 8">
                <a:extLst>
                  <a:ext uri="{FF2B5EF4-FFF2-40B4-BE49-F238E27FC236}">
                    <a16:creationId xmlns:a16="http://schemas.microsoft.com/office/drawing/2014/main" id="{50D29C90-D35D-701C-7863-6075D5B0F7D7}"/>
                  </a:ext>
                </a:extLst>
              </p:cNvPr>
              <p:cNvSpPr txBox="1">
                <a:spLocks noRot="1" noChangeAspect="1" noMove="1" noResize="1" noEditPoints="1" noAdjustHandles="1" noChangeArrowheads="1" noChangeShapeType="1" noTextEdit="1"/>
              </p:cNvSpPr>
              <p:nvPr/>
            </p:nvSpPr>
            <p:spPr>
              <a:xfrm>
                <a:off x="739671" y="4867910"/>
                <a:ext cx="7664658" cy="1477328"/>
              </a:xfrm>
              <a:prstGeom prst="rect">
                <a:avLst/>
              </a:prstGeom>
              <a:blipFill>
                <a:blip r:embed="rId3"/>
                <a:stretch>
                  <a:fillRect l="-477" t="-2479" b="-5785"/>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32701E70-217E-662C-B4BF-42DB7BBE1CFD}"/>
              </a:ext>
            </a:extLst>
          </p:cNvPr>
          <p:cNvGrpSpPr/>
          <p:nvPr/>
        </p:nvGrpSpPr>
        <p:grpSpPr>
          <a:xfrm>
            <a:off x="1371600" y="2940079"/>
            <a:ext cx="7391400" cy="1357538"/>
            <a:chOff x="1371600" y="2940079"/>
            <a:chExt cx="7391400" cy="1357538"/>
          </a:xfrm>
        </p:grpSpPr>
        <p:pic>
          <p:nvPicPr>
            <p:cNvPr id="11" name="Picture 10">
              <a:extLst>
                <a:ext uri="{FF2B5EF4-FFF2-40B4-BE49-F238E27FC236}">
                  <a16:creationId xmlns:a16="http://schemas.microsoft.com/office/drawing/2014/main" id="{DA32E638-D1F9-F74C-576F-FDB9DA810811}"/>
                </a:ext>
              </a:extLst>
            </p:cNvPr>
            <p:cNvPicPr>
              <a:picLocks noChangeAspect="1"/>
            </p:cNvPicPr>
            <p:nvPr/>
          </p:nvPicPr>
          <p:blipFill rotWithShape="1">
            <a:blip r:embed="rId4"/>
            <a:srcRect b="67721"/>
            <a:stretch/>
          </p:blipFill>
          <p:spPr>
            <a:xfrm>
              <a:off x="1371600" y="2981248"/>
              <a:ext cx="5943600" cy="1166991"/>
            </a:xfrm>
            <a:prstGeom prst="rect">
              <a:avLst/>
            </a:prstGeom>
          </p:spPr>
        </p:pic>
        <p:sp>
          <p:nvSpPr>
            <p:cNvPr id="24" name="Speech Bubble: Rectangle with Corners Rounded 23">
              <a:extLst>
                <a:ext uri="{FF2B5EF4-FFF2-40B4-BE49-F238E27FC236}">
                  <a16:creationId xmlns:a16="http://schemas.microsoft.com/office/drawing/2014/main" id="{3458479E-5358-E349-13FB-6FCCAA3003B8}"/>
                </a:ext>
              </a:extLst>
            </p:cNvPr>
            <p:cNvSpPr/>
            <p:nvPr/>
          </p:nvSpPr>
          <p:spPr>
            <a:xfrm>
              <a:off x="5181600" y="2940079"/>
              <a:ext cx="1524000" cy="234485"/>
            </a:xfrm>
            <a:prstGeom prst="wedgeRoundRectCallout">
              <a:avLst>
                <a:gd name="adj1" fmla="val -66079"/>
                <a:gd name="adj2" fmla="val 4446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Start playouts</a:t>
              </a:r>
            </a:p>
          </p:txBody>
        </p:sp>
        <p:sp>
          <p:nvSpPr>
            <p:cNvPr id="25" name="Speech Bubble: Rectangle with Corners Rounded 24">
              <a:extLst>
                <a:ext uri="{FF2B5EF4-FFF2-40B4-BE49-F238E27FC236}">
                  <a16:creationId xmlns:a16="http://schemas.microsoft.com/office/drawing/2014/main" id="{C481EE72-4D5B-5A99-50CD-E016B40C0E1B}"/>
                </a:ext>
              </a:extLst>
            </p:cNvPr>
            <p:cNvSpPr/>
            <p:nvPr/>
          </p:nvSpPr>
          <p:spPr>
            <a:xfrm>
              <a:off x="7239000" y="3529901"/>
              <a:ext cx="1524000" cy="490387"/>
            </a:xfrm>
            <a:prstGeom prst="wedgeRoundRectCallout">
              <a:avLst>
                <a:gd name="adj1" fmla="val -64603"/>
                <a:gd name="adj2" fmla="val 625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Estimate win probability</a:t>
              </a:r>
            </a:p>
          </p:txBody>
        </p:sp>
        <p:sp>
          <p:nvSpPr>
            <p:cNvPr id="26" name="Rectangle 25">
              <a:extLst>
                <a:ext uri="{FF2B5EF4-FFF2-40B4-BE49-F238E27FC236}">
                  <a16:creationId xmlns:a16="http://schemas.microsoft.com/office/drawing/2014/main" id="{0CAFE15D-30E3-7284-C647-2F6D6D66F693}"/>
                </a:ext>
              </a:extLst>
            </p:cNvPr>
            <p:cNvSpPr/>
            <p:nvPr/>
          </p:nvSpPr>
          <p:spPr>
            <a:xfrm>
              <a:off x="2492115" y="3529901"/>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BC61A15-45F5-693B-350E-32C350E23076}"/>
              </a:ext>
            </a:extLst>
          </p:cNvPr>
          <p:cNvGrpSpPr/>
          <p:nvPr/>
        </p:nvGrpSpPr>
        <p:grpSpPr>
          <a:xfrm>
            <a:off x="720494" y="3206132"/>
            <a:ext cx="6234059" cy="1132121"/>
            <a:chOff x="720494" y="3206132"/>
            <a:chExt cx="6234059" cy="1132121"/>
          </a:xfrm>
        </p:grpSpPr>
        <p:sp>
          <p:nvSpPr>
            <p:cNvPr id="4" name="TextBox 3">
              <a:extLst>
                <a:ext uri="{FF2B5EF4-FFF2-40B4-BE49-F238E27FC236}">
                  <a16:creationId xmlns:a16="http://schemas.microsoft.com/office/drawing/2014/main" id="{280B5962-5E88-98CC-2991-C6B8D2794DB1}"/>
                </a:ext>
              </a:extLst>
            </p:cNvPr>
            <p:cNvSpPr txBox="1"/>
            <p:nvPr/>
          </p:nvSpPr>
          <p:spPr>
            <a:xfrm>
              <a:off x="720494" y="4020618"/>
              <a:ext cx="1196715" cy="2769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#wins/playouts</a:t>
              </a:r>
            </a:p>
          </p:txBody>
        </p:sp>
        <p:sp>
          <p:nvSpPr>
            <p:cNvPr id="5" name="TextBox 4">
              <a:extLst>
                <a:ext uri="{FF2B5EF4-FFF2-40B4-BE49-F238E27FC236}">
                  <a16:creationId xmlns:a16="http://schemas.microsoft.com/office/drawing/2014/main" id="{2AE58547-616F-2E88-9A38-9245F7541311}"/>
                </a:ext>
              </a:extLst>
            </p:cNvPr>
            <p:cNvSpPr txBox="1"/>
            <p:nvPr/>
          </p:nvSpPr>
          <p:spPr>
            <a:xfrm>
              <a:off x="2667000" y="4050908"/>
              <a:ext cx="458780" cy="276999"/>
            </a:xfrm>
            <a:prstGeom prst="rect">
              <a:avLst/>
            </a:prstGeom>
            <a:noFill/>
          </p:spPr>
          <p:txBody>
            <a:bodyPr wrap="none" rtlCol="0">
              <a:spAutoFit/>
            </a:bodyPr>
            <a:lstStyle/>
            <a:p>
              <a:r>
                <a:rPr lang="en-US" sz="1200" dirty="0">
                  <a:solidFill>
                    <a:schemeClr val="accent2"/>
                  </a:solidFill>
                </a:rPr>
                <a:t>0.54</a:t>
              </a:r>
            </a:p>
          </p:txBody>
        </p:sp>
        <p:sp>
          <p:nvSpPr>
            <p:cNvPr id="6" name="TextBox 5">
              <a:extLst>
                <a:ext uri="{FF2B5EF4-FFF2-40B4-BE49-F238E27FC236}">
                  <a16:creationId xmlns:a16="http://schemas.microsoft.com/office/drawing/2014/main" id="{B9493EA8-7B54-1729-8160-552DC171EBBB}"/>
                </a:ext>
              </a:extLst>
            </p:cNvPr>
            <p:cNvSpPr txBox="1"/>
            <p:nvPr/>
          </p:nvSpPr>
          <p:spPr>
            <a:xfrm>
              <a:off x="3116870" y="4050908"/>
              <a:ext cx="458780" cy="276999"/>
            </a:xfrm>
            <a:prstGeom prst="rect">
              <a:avLst/>
            </a:prstGeom>
            <a:noFill/>
          </p:spPr>
          <p:txBody>
            <a:bodyPr wrap="none" rtlCol="0">
              <a:spAutoFit/>
            </a:bodyPr>
            <a:lstStyle/>
            <a:p>
              <a:r>
                <a:rPr lang="en-US" sz="1200" dirty="0">
                  <a:solidFill>
                    <a:schemeClr val="accent2"/>
                  </a:solidFill>
                </a:rPr>
                <a:t>0.50</a:t>
              </a:r>
            </a:p>
          </p:txBody>
        </p:sp>
        <p:sp>
          <p:nvSpPr>
            <p:cNvPr id="7" name="TextBox 6">
              <a:extLst>
                <a:ext uri="{FF2B5EF4-FFF2-40B4-BE49-F238E27FC236}">
                  <a16:creationId xmlns:a16="http://schemas.microsoft.com/office/drawing/2014/main" id="{698DFABD-0200-8A55-A16D-768ACAD69112}"/>
                </a:ext>
              </a:extLst>
            </p:cNvPr>
            <p:cNvSpPr txBox="1"/>
            <p:nvPr/>
          </p:nvSpPr>
          <p:spPr>
            <a:xfrm>
              <a:off x="3611380" y="4050908"/>
              <a:ext cx="458780" cy="276999"/>
            </a:xfrm>
            <a:prstGeom prst="rect">
              <a:avLst/>
            </a:prstGeom>
            <a:noFill/>
          </p:spPr>
          <p:txBody>
            <a:bodyPr wrap="none" rtlCol="0">
              <a:spAutoFit/>
            </a:bodyPr>
            <a:lstStyle/>
            <a:p>
              <a:r>
                <a:rPr lang="en-US" sz="1200" dirty="0">
                  <a:solidFill>
                    <a:schemeClr val="accent2"/>
                  </a:solidFill>
                </a:rPr>
                <a:t>0.62</a:t>
              </a:r>
            </a:p>
          </p:txBody>
        </p:sp>
        <p:sp>
          <p:nvSpPr>
            <p:cNvPr id="8" name="TextBox 7">
              <a:extLst>
                <a:ext uri="{FF2B5EF4-FFF2-40B4-BE49-F238E27FC236}">
                  <a16:creationId xmlns:a16="http://schemas.microsoft.com/office/drawing/2014/main" id="{6ED8D035-3541-B736-3945-7B01CDE20D73}"/>
                </a:ext>
              </a:extLst>
            </p:cNvPr>
            <p:cNvSpPr txBox="1"/>
            <p:nvPr/>
          </p:nvSpPr>
          <p:spPr>
            <a:xfrm>
              <a:off x="4100151" y="4050907"/>
              <a:ext cx="458780" cy="276999"/>
            </a:xfrm>
            <a:prstGeom prst="rect">
              <a:avLst/>
            </a:prstGeom>
            <a:noFill/>
          </p:spPr>
          <p:txBody>
            <a:bodyPr wrap="none" rtlCol="0">
              <a:spAutoFit/>
            </a:bodyPr>
            <a:lstStyle/>
            <a:p>
              <a:r>
                <a:rPr lang="en-US" sz="1200" dirty="0">
                  <a:solidFill>
                    <a:schemeClr val="accent2"/>
                  </a:solidFill>
                </a:rPr>
                <a:t>0.57</a:t>
              </a:r>
            </a:p>
          </p:txBody>
        </p:sp>
        <p:sp>
          <p:nvSpPr>
            <p:cNvPr id="10" name="TextBox 9">
              <a:extLst>
                <a:ext uri="{FF2B5EF4-FFF2-40B4-BE49-F238E27FC236}">
                  <a16:creationId xmlns:a16="http://schemas.microsoft.com/office/drawing/2014/main" id="{069F41AC-CBE4-1612-4FCA-4ADE80FCA59A}"/>
                </a:ext>
              </a:extLst>
            </p:cNvPr>
            <p:cNvSpPr txBox="1"/>
            <p:nvPr/>
          </p:nvSpPr>
          <p:spPr>
            <a:xfrm>
              <a:off x="4558931" y="4050562"/>
              <a:ext cx="458780" cy="276999"/>
            </a:xfrm>
            <a:prstGeom prst="rect">
              <a:avLst/>
            </a:prstGeom>
            <a:noFill/>
          </p:spPr>
          <p:txBody>
            <a:bodyPr wrap="none" rtlCol="0">
              <a:spAutoFit/>
            </a:bodyPr>
            <a:lstStyle/>
            <a:p>
              <a:r>
                <a:rPr lang="en-US" sz="1200" dirty="0">
                  <a:solidFill>
                    <a:schemeClr val="accent2"/>
                  </a:solidFill>
                </a:rPr>
                <a:t>0.78</a:t>
              </a:r>
            </a:p>
          </p:txBody>
        </p:sp>
        <p:sp>
          <p:nvSpPr>
            <p:cNvPr id="12" name="TextBox 11">
              <a:extLst>
                <a:ext uri="{FF2B5EF4-FFF2-40B4-BE49-F238E27FC236}">
                  <a16:creationId xmlns:a16="http://schemas.microsoft.com/office/drawing/2014/main" id="{7BBADD54-8DA9-E1B7-0F8F-B31F902E7B3E}"/>
                </a:ext>
              </a:extLst>
            </p:cNvPr>
            <p:cNvSpPr txBox="1"/>
            <p:nvPr/>
          </p:nvSpPr>
          <p:spPr>
            <a:xfrm>
              <a:off x="5036104" y="4050562"/>
              <a:ext cx="458780" cy="276999"/>
            </a:xfrm>
            <a:prstGeom prst="rect">
              <a:avLst/>
            </a:prstGeom>
            <a:noFill/>
          </p:spPr>
          <p:txBody>
            <a:bodyPr wrap="none" rtlCol="0">
              <a:spAutoFit/>
            </a:bodyPr>
            <a:lstStyle/>
            <a:p>
              <a:r>
                <a:rPr lang="en-US" sz="1200" dirty="0">
                  <a:solidFill>
                    <a:schemeClr val="accent2"/>
                  </a:solidFill>
                </a:rPr>
                <a:t>0.52</a:t>
              </a:r>
            </a:p>
          </p:txBody>
        </p:sp>
        <p:sp>
          <p:nvSpPr>
            <p:cNvPr id="13" name="TextBox 12">
              <a:extLst>
                <a:ext uri="{FF2B5EF4-FFF2-40B4-BE49-F238E27FC236}">
                  <a16:creationId xmlns:a16="http://schemas.microsoft.com/office/drawing/2014/main" id="{4E43AD03-EC72-003C-F29B-72131BAE030E}"/>
                </a:ext>
              </a:extLst>
            </p:cNvPr>
            <p:cNvSpPr txBox="1"/>
            <p:nvPr/>
          </p:nvSpPr>
          <p:spPr>
            <a:xfrm>
              <a:off x="5533302" y="4035590"/>
              <a:ext cx="458780" cy="276999"/>
            </a:xfrm>
            <a:prstGeom prst="rect">
              <a:avLst/>
            </a:prstGeom>
            <a:noFill/>
          </p:spPr>
          <p:txBody>
            <a:bodyPr wrap="none" rtlCol="0">
              <a:spAutoFit/>
            </a:bodyPr>
            <a:lstStyle/>
            <a:p>
              <a:r>
                <a:rPr lang="en-US" sz="1200" dirty="0">
                  <a:solidFill>
                    <a:schemeClr val="accent2"/>
                  </a:solidFill>
                </a:rPr>
                <a:t>0.38</a:t>
              </a:r>
            </a:p>
          </p:txBody>
        </p:sp>
        <p:sp>
          <p:nvSpPr>
            <p:cNvPr id="14" name="TextBox 13">
              <a:extLst>
                <a:ext uri="{FF2B5EF4-FFF2-40B4-BE49-F238E27FC236}">
                  <a16:creationId xmlns:a16="http://schemas.microsoft.com/office/drawing/2014/main" id="{D4D6C62E-509D-CEA1-417A-63049D6B98CF}"/>
                </a:ext>
              </a:extLst>
            </p:cNvPr>
            <p:cNvSpPr txBox="1"/>
            <p:nvPr/>
          </p:nvSpPr>
          <p:spPr>
            <a:xfrm>
              <a:off x="6007002" y="4054905"/>
              <a:ext cx="458780" cy="276999"/>
            </a:xfrm>
            <a:prstGeom prst="rect">
              <a:avLst/>
            </a:prstGeom>
            <a:noFill/>
          </p:spPr>
          <p:txBody>
            <a:bodyPr wrap="none" rtlCol="0">
              <a:spAutoFit/>
            </a:bodyPr>
            <a:lstStyle/>
            <a:p>
              <a:r>
                <a:rPr lang="en-US" sz="1200" dirty="0">
                  <a:solidFill>
                    <a:schemeClr val="accent2"/>
                  </a:solidFill>
                </a:rPr>
                <a:t>0.65</a:t>
              </a:r>
            </a:p>
          </p:txBody>
        </p:sp>
        <p:sp>
          <p:nvSpPr>
            <p:cNvPr id="15" name="TextBox 14">
              <a:extLst>
                <a:ext uri="{FF2B5EF4-FFF2-40B4-BE49-F238E27FC236}">
                  <a16:creationId xmlns:a16="http://schemas.microsoft.com/office/drawing/2014/main" id="{9592F80D-0904-AD2A-4E0A-4DD6B06C3DD1}"/>
                </a:ext>
              </a:extLst>
            </p:cNvPr>
            <p:cNvSpPr txBox="1"/>
            <p:nvPr/>
          </p:nvSpPr>
          <p:spPr>
            <a:xfrm>
              <a:off x="6495773" y="4061254"/>
              <a:ext cx="458780" cy="276999"/>
            </a:xfrm>
            <a:prstGeom prst="rect">
              <a:avLst/>
            </a:prstGeom>
            <a:noFill/>
          </p:spPr>
          <p:txBody>
            <a:bodyPr wrap="none" rtlCol="0">
              <a:spAutoFit/>
            </a:bodyPr>
            <a:lstStyle/>
            <a:p>
              <a:r>
                <a:rPr lang="en-US" sz="1200" dirty="0">
                  <a:solidFill>
                    <a:schemeClr val="accent2"/>
                  </a:solidFill>
                </a:rPr>
                <a:t>0.14</a:t>
              </a:r>
            </a:p>
          </p:txBody>
        </p:sp>
        <p:sp>
          <p:nvSpPr>
            <p:cNvPr id="16" name="TextBox 15">
              <a:extLst>
                <a:ext uri="{FF2B5EF4-FFF2-40B4-BE49-F238E27FC236}">
                  <a16:creationId xmlns:a16="http://schemas.microsoft.com/office/drawing/2014/main" id="{2C78FAE4-36AD-D85F-224A-1A401B9B97BE}"/>
                </a:ext>
              </a:extLst>
            </p:cNvPr>
            <p:cNvSpPr txBox="1"/>
            <p:nvPr/>
          </p:nvSpPr>
          <p:spPr>
            <a:xfrm>
              <a:off x="4952210" y="3206132"/>
              <a:ext cx="458780" cy="276999"/>
            </a:xfrm>
            <a:prstGeom prst="rect">
              <a:avLst/>
            </a:prstGeom>
            <a:noFill/>
          </p:spPr>
          <p:txBody>
            <a:bodyPr wrap="none" rtlCol="0">
              <a:spAutoFit/>
            </a:bodyPr>
            <a:lstStyle/>
            <a:p>
              <a:r>
                <a:rPr lang="en-US" sz="1200" dirty="0">
                  <a:solidFill>
                    <a:schemeClr val="accent2"/>
                  </a:solidFill>
                </a:rPr>
                <a:t>0.61</a:t>
              </a:r>
            </a:p>
          </p:txBody>
        </p:sp>
      </p:grpSp>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450062"/>
          </a:xfrm>
        </p:spPr>
        <p:txBody>
          <a:bodyPr>
            <a:normAutofit fontScale="55000" lnSpcReduction="20000"/>
          </a:bodyPr>
          <a:lstStyle/>
          <a:p>
            <a:pPr marL="0" indent="0">
              <a:buNone/>
            </a:pPr>
            <a:r>
              <a:rPr lang="en-US" b="1" dirty="0"/>
              <a:t>Issue</a:t>
            </a:r>
            <a:r>
              <a:rPr lang="en-US" dirty="0"/>
              <a:t>: Pure Monte Carlo Search with a random playout policy spends a lot of time to create playouts for bad move.</a:t>
            </a:r>
          </a:p>
          <a:p>
            <a:pPr marL="0" indent="0">
              <a:buNone/>
            </a:pPr>
            <a:endParaRPr lang="en-US" b="1" dirty="0"/>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descr="A figure showing the tradeoff between exploration and exploitation.">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40584790"/>
              </p:ext>
            </p:extLst>
          </p:nvPr>
        </p:nvGraphicFramePr>
        <p:xfrm>
          <a:off x="2057400" y="4410447"/>
          <a:ext cx="5486400" cy="17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3736E822-F243-6C3E-652B-3DD305D2FD67}"/>
              </a:ext>
              <a:ext uri="{C183D7F6-B498-43B3-948B-1728B52AA6E4}">
                <adec:decorative xmlns:adec="http://schemas.microsoft.com/office/drawing/2017/decorative" val="1"/>
              </a:ext>
            </a:extLst>
          </p:cNvPr>
          <p:cNvGrpSpPr/>
          <p:nvPr/>
        </p:nvGrpSpPr>
        <p:grpSpPr>
          <a:xfrm>
            <a:off x="304800" y="1338947"/>
            <a:ext cx="8180070" cy="1450062"/>
            <a:chOff x="304800" y="1338947"/>
            <a:chExt cx="8180070" cy="1450062"/>
          </a:xfrm>
        </p:grpSpPr>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7721"/>
            <a:stretch/>
          </p:blipFill>
          <p:spPr>
            <a:xfrm>
              <a:off x="304800" y="1447800"/>
              <a:ext cx="5943600" cy="1166991"/>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338947"/>
              <a:ext cx="2418949" cy="1450062"/>
            </a:xfrm>
            <a:prstGeom prst="wedgeRoundRectCallout">
              <a:avLst>
                <a:gd name="adj1" fmla="val -58107"/>
                <a:gd name="adj2" fmla="val 2086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 the empty board, 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Selection using Upper Confidence Bounds (UCB1)</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xmlns="">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xmlns="">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4FB57C7D-DE94-494A-ACF0-651BD16DDDBD}"/>
              </a:ext>
              <a:ext uri="{C183D7F6-B498-43B3-948B-1728B52AA6E4}">
                <adec:decorative xmlns:adec="http://schemas.microsoft.com/office/drawing/2017/decorative" val="1"/>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xmlns="">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4"/>
                <a:stretch>
                  <a:fillRect l="-1211"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xmlns="">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5"/>
                <a:stretch>
                  <a:fillRect l="-476" r="-357" b="-21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389920"/>
          </a:xfrm>
          <a:prstGeom prst="rect">
            <a:avLst/>
          </a:prstGeom>
          <a:noFill/>
        </p:spPr>
        <p:txBody>
          <a:bodyPr wrap="square">
            <a:spAutoFit/>
          </a:bodyPr>
          <a:lstStyle/>
          <a:p>
            <a:pPr marL="0" indent="0">
              <a:buNone/>
            </a:pPr>
            <a:r>
              <a:rPr lang="en-US" sz="2400" b="1" dirty="0"/>
              <a:t>Pure Monte Carlo </a:t>
            </a:r>
            <a:r>
              <a:rPr lang="en-US" sz="2400" dirty="0"/>
              <a:t>search always start playouts from a given state (or its children).</a:t>
            </a:r>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a:t>
            </a:r>
          </a:p>
          <a:p>
            <a:pPr marL="0" indent="0">
              <a:buNone/>
            </a:pPr>
            <a:endParaRPr lang="en-US" sz="2400" dirty="0"/>
          </a:p>
          <a:p>
            <a:pPr marL="0" indent="0">
              <a:buNone/>
            </a:pPr>
            <a:r>
              <a:rPr lang="en-US" sz="2400" dirty="0"/>
              <a:t>Important considerations: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a:p>
            <a:r>
              <a:rPr lang="en-US" sz="2400" dirty="0"/>
              <a:t>We typically can only store a small </a:t>
            </a:r>
            <a:r>
              <a:rPr lang="en-US" sz="2400" b="1" dirty="0"/>
              <a:t>part of the game tree</a:t>
            </a:r>
            <a:r>
              <a:rPr lang="en-US" sz="2400" dirty="0"/>
              <a:t>, so we do not store the complete playout runs.</a:t>
            </a:r>
          </a:p>
        </p:txBody>
      </p:sp>
    </p:spTree>
    <p:extLst>
      <p:ext uri="{BB962C8B-B14F-4D97-AF65-F5344CB8AC3E}">
        <p14:creationId xmlns:p14="http://schemas.microsoft.com/office/powerpoint/2010/main" val="12806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7FE1A7D-46FF-3956-CB6B-A0CE79DC5AEB}"/>
              </a:ext>
            </a:extLst>
          </p:cNvPr>
          <p:cNvGrpSpPr/>
          <p:nvPr/>
        </p:nvGrpSpPr>
        <p:grpSpPr>
          <a:xfrm>
            <a:off x="557598" y="2819400"/>
            <a:ext cx="8205402" cy="3189476"/>
            <a:chOff x="557598" y="2819400"/>
            <a:chExt cx="8205402" cy="3189476"/>
          </a:xfrm>
        </p:grpSpPr>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2"/>
            <a:stretch>
              <a:fillRect/>
            </a:stretch>
          </p:blipFill>
          <p:spPr>
            <a:xfrm>
              <a:off x="978351" y="2819400"/>
              <a:ext cx="7784649" cy="3189476"/>
            </a:xfrm>
            <a:prstGeom prst="rect">
              <a:avLst/>
            </a:prstGeom>
          </p:spPr>
        </p:pic>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grpSp>
      <p:sp>
        <p:nvSpPr>
          <p:cNvPr id="22" name="Title 21">
            <a:extLst>
              <a:ext uri="{FF2B5EF4-FFF2-40B4-BE49-F238E27FC236}">
                <a16:creationId xmlns:a16="http://schemas.microsoft.com/office/drawing/2014/main" id="{FA9B6B85-B548-53DA-1248-52C38B4C2F29}"/>
              </a:ext>
            </a:extLst>
          </p:cNvPr>
          <p:cNvSpPr>
            <a:spLocks noGrp="1"/>
          </p:cNvSpPr>
          <p:nvPr>
            <p:ph type="title"/>
          </p:nvPr>
        </p:nvSpPr>
        <p:spPr>
          <a:xfrm>
            <a:off x="628650" y="-1325563"/>
            <a:ext cx="7886700" cy="1325563"/>
          </a:xfrm>
        </p:spPr>
        <p:txBody>
          <a:bodyPr vert="horz" lIns="91440" tIns="45720" rIns="91440" bIns="45720" rtlCol="0" anchor="b">
            <a:normAutofit/>
          </a:bodyPr>
          <a:lstStyle/>
          <a:p>
            <a:r>
              <a:rPr lang="en-US" dirty="0"/>
              <a:t>Monte-Carlo-Tree-Search Algorithm</a:t>
            </a:r>
          </a:p>
        </p:txBody>
      </p:sp>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3"/>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grpSp>
        <p:nvGrpSpPr>
          <p:cNvPr id="36" name="Group 35">
            <a:extLst>
              <a:ext uri="{FF2B5EF4-FFF2-40B4-BE49-F238E27FC236}">
                <a16:creationId xmlns:a16="http://schemas.microsoft.com/office/drawing/2014/main" id="{9750DD75-BD49-7781-0C56-0F162A528B58}"/>
              </a:ext>
            </a:extLst>
          </p:cNvPr>
          <p:cNvGrpSpPr/>
          <p:nvPr/>
        </p:nvGrpSpPr>
        <p:grpSpPr>
          <a:xfrm>
            <a:off x="4800600" y="1244267"/>
            <a:ext cx="4246796" cy="1458933"/>
            <a:chOff x="4800600" y="1244267"/>
            <a:chExt cx="4246796" cy="1458933"/>
          </a:xfrm>
        </p:grpSpPr>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grpSp>
        <p:nvGrpSpPr>
          <p:cNvPr id="29" name="Group 28">
            <a:extLst>
              <a:ext uri="{FF2B5EF4-FFF2-40B4-BE49-F238E27FC236}">
                <a16:creationId xmlns:a16="http://schemas.microsoft.com/office/drawing/2014/main" id="{298C0A8F-59EC-9A83-10D2-A7F3EBEF639E}"/>
              </a:ext>
            </a:extLst>
          </p:cNvPr>
          <p:cNvGrpSpPr/>
          <p:nvPr/>
        </p:nvGrpSpPr>
        <p:grpSpPr>
          <a:xfrm>
            <a:off x="335216" y="1295400"/>
            <a:ext cx="5198497" cy="5208483"/>
            <a:chOff x="335216" y="1295400"/>
            <a:chExt cx="5198497" cy="5208483"/>
          </a:xfrm>
        </p:grpSpPr>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grpSp>
      <p:grpSp>
        <p:nvGrpSpPr>
          <p:cNvPr id="34" name="Group 33">
            <a:extLst>
              <a:ext uri="{FF2B5EF4-FFF2-40B4-BE49-F238E27FC236}">
                <a16:creationId xmlns:a16="http://schemas.microsoft.com/office/drawing/2014/main" id="{32BA381D-DB72-AC5D-A3B9-273D821AD5AF}"/>
              </a:ext>
            </a:extLst>
          </p:cNvPr>
          <p:cNvGrpSpPr/>
          <p:nvPr/>
        </p:nvGrpSpPr>
        <p:grpSpPr>
          <a:xfrm>
            <a:off x="6121852" y="2908652"/>
            <a:ext cx="1574348" cy="2655856"/>
            <a:chOff x="6121852" y="2908652"/>
            <a:chExt cx="1574348" cy="2655856"/>
          </a:xfrm>
        </p:grpSpPr>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65C9CDE-FE70-0E34-C02D-0176B14281B5}"/>
              </a:ext>
            </a:extLst>
          </p:cNvPr>
          <p:cNvGrpSpPr/>
          <p:nvPr/>
        </p:nvGrpSpPr>
        <p:grpSpPr>
          <a:xfrm>
            <a:off x="3529385" y="5194226"/>
            <a:ext cx="3061915" cy="1594578"/>
            <a:chOff x="3529385" y="5194226"/>
            <a:chExt cx="3061915" cy="1594578"/>
          </a:xfrm>
        </p:grpSpPr>
        <p:sp>
          <p:nvSpPr>
            <p:cNvPr id="6" name="Speech Bubble: Rectangle 5">
              <a:extLst>
                <a:ext uri="{FF2B5EF4-FFF2-40B4-BE49-F238E27FC236}">
                  <a16:creationId xmlns:a16="http://schemas.microsoft.com/office/drawing/2014/main" id="{559D4B9A-014D-421F-AD0F-76EDEBC51C3A}"/>
                </a:ext>
              </a:extLst>
            </p:cNvPr>
            <p:cNvSpPr/>
            <p:nvPr/>
          </p:nvSpPr>
          <p:spPr>
            <a:xfrm>
              <a:off x="3529385" y="5997952"/>
              <a:ext cx="3061915" cy="790852"/>
            </a:xfrm>
            <a:prstGeom prst="wedgeRectCallout">
              <a:avLst>
                <a:gd name="adj1" fmla="val -34500"/>
                <a:gd name="adj2" fmla="val -10652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Expand and Simulate: the simulation path is not recorded to preserve memory!</a:t>
              </a:r>
            </a:p>
          </p:txBody>
        </p: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sp>
        <p:nvSpPr>
          <p:cNvPr id="18" name="TextBox 17">
            <a:extLst>
              <a:ext uri="{FF2B5EF4-FFF2-40B4-BE49-F238E27FC236}">
                <a16:creationId xmlns:a16="http://schemas.microsoft.com/office/drawing/2014/main" id="{8216AA83-99CB-361C-EB6F-26ACC27A17D8}"/>
              </a:ext>
            </a:extLst>
          </p:cNvPr>
          <p:cNvSpPr txBox="1"/>
          <p:nvPr/>
        </p:nvSpPr>
        <p:spPr>
          <a:xfrm rot="16200000">
            <a:off x="-774260" y="4044221"/>
            <a:ext cx="2182890" cy="307777"/>
          </a:xfrm>
          <a:prstGeom prst="rect">
            <a:avLst/>
          </a:prstGeom>
          <a:noFill/>
        </p:spPr>
        <p:txBody>
          <a:bodyPr wrap="square" rtlCol="0">
            <a:spAutoFit/>
          </a:bodyPr>
          <a:lstStyle/>
          <a:p>
            <a:pPr algn="ctr"/>
            <a:r>
              <a:rPr lang="en-US" sz="1400" dirty="0"/>
              <a:t>First few levels</a:t>
            </a:r>
          </a:p>
        </p:txBody>
      </p:sp>
    </p:spTree>
    <p:extLst>
      <p:ext uri="{BB962C8B-B14F-4D97-AF65-F5344CB8AC3E}">
        <p14:creationId xmlns:p14="http://schemas.microsoft.com/office/powerpoint/2010/main" val="17703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584889" y="1514068"/>
            <a:ext cx="7886700" cy="1215289"/>
          </a:xfrm>
        </p:spPr>
        <p:txBody>
          <a:bodyPr>
            <a:normAutofit fontScale="77500" lnSpcReduction="20000"/>
          </a:bodyPr>
          <a:lstStyle/>
          <a:p>
            <a:r>
              <a:rPr lang="en-US" dirty="0"/>
              <a:t>Search and update a partial tree to use up the time budget for the move.</a:t>
            </a:r>
          </a:p>
          <a:p>
            <a:r>
              <a:rPr lang="en-US" dirty="0"/>
              <a:t>Keep the relevant subtree from move to move and expand from there.</a:t>
            </a:r>
          </a:p>
        </p:txBody>
      </p:sp>
      <p:grpSp>
        <p:nvGrpSpPr>
          <p:cNvPr id="7" name="Group 6">
            <a:extLst>
              <a:ext uri="{FF2B5EF4-FFF2-40B4-BE49-F238E27FC236}">
                <a16:creationId xmlns:a16="http://schemas.microsoft.com/office/drawing/2014/main" id="{5743D437-F0B4-8394-FA53-CD4C7B7AF4EB}"/>
              </a:ext>
              <a:ext uri="{C183D7F6-B498-43B3-948B-1728B52AA6E4}">
                <adec:decorative xmlns:adec="http://schemas.microsoft.com/office/drawing/2017/decorative" val="1"/>
              </a:ext>
            </a:extLst>
          </p:cNvPr>
          <p:cNvGrpSpPr/>
          <p:nvPr/>
        </p:nvGrpSpPr>
        <p:grpSpPr>
          <a:xfrm>
            <a:off x="1548198" y="2933912"/>
            <a:ext cx="6276749" cy="3771688"/>
            <a:chOff x="1548198" y="2933912"/>
            <a:chExt cx="6276749" cy="3771688"/>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grpSp>
    </p:spTree>
    <p:extLst>
      <p:ext uri="{BB962C8B-B14F-4D97-AF65-F5344CB8AC3E}">
        <p14:creationId xmlns:p14="http://schemas.microsoft.com/office/powerpoint/2010/main" val="12567413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53E9-6928-E651-4DB2-F2992D21D8F4}"/>
              </a:ext>
            </a:extLst>
          </p:cNvPr>
          <p:cNvSpPr>
            <a:spLocks noGrp="1"/>
          </p:cNvSpPr>
          <p:nvPr>
            <p:ph type="title"/>
          </p:nvPr>
        </p:nvSpPr>
        <p:spPr/>
        <p:txBody>
          <a:bodyPr/>
          <a:lstStyle/>
          <a:p>
            <a:r>
              <a:rPr lang="en-US" dirty="0"/>
              <a:t>Some Considerations</a:t>
            </a:r>
          </a:p>
        </p:txBody>
      </p:sp>
      <p:sp>
        <p:nvSpPr>
          <p:cNvPr id="3" name="Content Placeholder 2">
            <a:extLst>
              <a:ext uri="{FF2B5EF4-FFF2-40B4-BE49-F238E27FC236}">
                <a16:creationId xmlns:a16="http://schemas.microsoft.com/office/drawing/2014/main" id="{FBEA8C4F-F701-585A-BFB7-BD7D5B5A1EDA}"/>
              </a:ext>
            </a:extLst>
          </p:cNvPr>
          <p:cNvSpPr>
            <a:spLocks noGrp="1"/>
          </p:cNvSpPr>
          <p:nvPr>
            <p:ph idx="1"/>
          </p:nvPr>
        </p:nvSpPr>
        <p:spPr/>
        <p:txBody>
          <a:bodyPr>
            <a:normAutofit fontScale="92500" lnSpcReduction="20000"/>
          </a:bodyPr>
          <a:lstStyle/>
          <a:p>
            <a:r>
              <a:rPr lang="en-US" dirty="0"/>
              <a:t>Estimating the value of a position using simple playouts is </a:t>
            </a:r>
            <a:r>
              <a:rPr lang="en-US" b="1" dirty="0"/>
              <a:t>very effective </a:t>
            </a:r>
            <a:r>
              <a:rPr lang="en-US" dirty="0"/>
              <a:t>and typically beats many other methods.</a:t>
            </a:r>
          </a:p>
          <a:p>
            <a:endParaRPr lang="en-US" dirty="0"/>
          </a:p>
          <a:p>
            <a:r>
              <a:rPr lang="en-US" dirty="0"/>
              <a:t>Simulation can be </a:t>
            </a:r>
            <a:r>
              <a:rPr lang="en-US" b="1" dirty="0"/>
              <a:t>used together with heuristic Minimax search</a:t>
            </a:r>
            <a:r>
              <a:rPr lang="en-US" dirty="0"/>
              <a:t>.</a:t>
            </a:r>
          </a:p>
          <a:p>
            <a:endParaRPr lang="en-US" dirty="0"/>
          </a:p>
          <a:p>
            <a:r>
              <a:rPr lang="en-US" dirty="0"/>
              <a:t>Note: Random playouts may not work well, and a </a:t>
            </a:r>
            <a:r>
              <a:rPr lang="en-US" b="1" dirty="0"/>
              <a:t>better playout policy </a:t>
            </a:r>
            <a:r>
              <a:rPr lang="en-US" dirty="0"/>
              <a:t>can help.</a:t>
            </a:r>
          </a:p>
          <a:p>
            <a:pPr lvl="1"/>
            <a:r>
              <a:rPr lang="en-US" dirty="0"/>
              <a:t>Playouts may be wasted on evaluating very bad (random) moves that nobody ever would play.</a:t>
            </a:r>
          </a:p>
          <a:p>
            <a:pPr lvl="1"/>
            <a:r>
              <a:rPr lang="en-US" dirty="0"/>
              <a:t>For some problems they do not lead to optimal solutions.</a:t>
            </a:r>
          </a:p>
        </p:txBody>
      </p:sp>
    </p:spTree>
    <p:extLst>
      <p:ext uri="{BB962C8B-B14F-4D97-AF65-F5344CB8AC3E}">
        <p14:creationId xmlns:p14="http://schemas.microsoft.com/office/powerpoint/2010/main" val="4018626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descr="A game tree with chanve nodes added to represent the use of dice in backgammon.">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295400" y="6308208"/>
            <a:ext cx="1905000" cy="369332"/>
          </a:xfrm>
          <a:prstGeom prst="rect">
            <a:avLst/>
          </a:prstGeom>
          <a:noFill/>
        </p:spPr>
        <p:txBody>
          <a:bodyPr wrap="square" rtlCol="0">
            <a:spAutoFit/>
          </a:bodyPr>
          <a:lstStyle/>
          <a:p>
            <a:pPr algn="ctr"/>
            <a:r>
              <a:rPr lang="en-US" dirty="0"/>
              <a:t>Backgammon</a:t>
            </a:r>
          </a:p>
        </p:txBody>
      </p:sp>
    </p:spTree>
    <p:extLst>
      <p:ext uri="{BB962C8B-B14F-4D97-AF65-F5344CB8AC3E}">
        <p14:creationId xmlns:p14="http://schemas.microsoft.com/office/powerpoint/2010/main" val="551841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smtClean="0">
                                      <a:latin typeface="Cambria Math" panose="02040503050406030204" pitchFamily="18" charset="0"/>
                                    </a:rPr>
                                  </m:ctrlPr>
                                </m:naryPr>
                                <m:sub>
                                  <m:r>
                                    <m:rPr>
                                      <m:brk m:alnAt="9"/>
                                    </m:rPr>
                                    <a:rPr lang="en-US" b="0" i="1" smtClean="0">
                                      <a:latin typeface="Cambria Math" panose="02040503050406030204" pitchFamily="18" charset="0"/>
                                    </a:rPr>
                                    <m:t>𝑟</m:t>
                                  </m:r>
                                </m:sub>
                                <m:sup/>
                                <m:e>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𝐸𝑥𝑝𝑒𝑐𝑡𝑖𝑚𝑖𝑛𝑖𝑚𝑎𝑥</m:t>
                                  </m:r>
                                  <m:d>
                                    <m:dPr>
                                      <m:ctrlPr>
                                        <a:rPr lang="en-US" b="0" i="1" smtClean="0">
                                          <a:latin typeface="Cambria Math" panose="02040503050406030204" pitchFamily="18" charset="0"/>
                                        </a:rPr>
                                      </m:ctrlPr>
                                    </m:dPr>
                                    <m:e>
                                      <m:r>
                                        <a:rPr lang="en-US" b="0" i="1" smtClean="0">
                                          <a:latin typeface="Cambria Math" panose="02040503050406030204" pitchFamily="18" charset="0"/>
                                        </a:rPr>
                                        <m:t>𝑅𝑒𝑠𝑢𝑙𝑡</m:t>
                                      </m:r>
                                      <m:d>
                                        <m:dPr>
                                          <m:ctrlPr>
                                            <a:rPr lang="en-US" b="0" i="1" smtClean="0">
                                              <a:latin typeface="Cambria Math" panose="02040503050406030204" pitchFamily="18" charset="0"/>
                                            </a:rPr>
                                          </m:ctrlPr>
                                        </m:dPr>
                                        <m:e>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𝑟</m:t>
                                          </m:r>
                                        </m:e>
                                      </m:d>
                                    </m:e>
                                  </m:d>
                                  <m:r>
                                    <a:rPr lang="en-US" b="0" i="1" smtClean="0">
                                      <a:latin typeface="Cambria Math" panose="02040503050406030204" pitchFamily="18" charset="0"/>
                                    </a:rPr>
                                    <m:t>      </m:t>
                                  </m:r>
                                </m:e>
                              </m:nary>
                              <m:r>
                                <m:rPr>
                                  <m:nor/>
                                </m:rPr>
                                <a:rPr lang="en-US" b="0" i="0" smtClean="0">
                                  <a:latin typeface="Cambria Math" panose="02040503050406030204" pitchFamily="18" charset="0"/>
                                </a:rPr>
                                <m:t>               </m:t>
                              </m:r>
                              <m:r>
                                <m:rPr>
                                  <m:nor/>
                                </m:rPr>
                                <a:rPr lang="en-US" b="0" i="0" smtClean="0">
                                  <a:latin typeface="Cambria Math" panose="02040503050406030204" pitchFamily="18" charset="0"/>
                                </a:rPr>
                                <m:t>if</m:t>
                              </m:r>
                              <m:r>
                                <m:rPr>
                                  <m:nor/>
                                </m:rPr>
                                <a:rPr lang="en-US" b="0" i="0" smtClean="0">
                                  <a:latin typeface="Cambria Math" panose="02040503050406030204" pitchFamily="18" charset="0"/>
                                </a:rPr>
                                <m:t> </m:t>
                              </m:r>
                              <m:r>
                                <a:rPr lang="en-US" b="0" i="1" smtClean="0">
                                  <a:latin typeface="Cambria Math" panose="02040503050406030204" pitchFamily="18" charset="0"/>
                                </a:rPr>
                                <m:t>𝑚𝑜𝑣𝑒</m:t>
                              </m:r>
                              <m:r>
                                <a:rPr lang="en-US" b="0" i="1" smtClean="0">
                                  <a:latin typeface="Cambria Math" panose="02040503050406030204" pitchFamily="18" charset="0"/>
                                </a:rPr>
                                <m:t>=</m:t>
                              </m:r>
                              <m:r>
                                <a:rPr lang="en-US" b="0" i="1" smtClean="0">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Cut-off search and approximate </a:t>
                </a:r>
                <a:r>
                  <a:rPr lang="en-US" dirty="0" err="1"/>
                  <a:t>Expectiminimax</a:t>
                </a:r>
                <a:r>
                  <a:rPr lang="en-US" dirty="0"/>
                  <a:t> with an evaluation function.</a:t>
                </a:r>
              </a:p>
              <a:p>
                <a:pPr lvl="1"/>
                <a:r>
                  <a:rPr lang="en-US" dirty="0"/>
                  <a:t>Perform Monte Carlo Tree Search. </a:t>
                </a:r>
              </a:p>
              <a:p>
                <a:pPr marL="0" indent="0">
                  <a:buNone/>
                </a:pPr>
                <a:endParaRPr lang="en-US" dirty="0"/>
              </a:p>
            </p:txBody>
          </p:sp>
        </mc:Choice>
        <mc:Fallback xmlns="">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 uri="{C183D7F6-B498-43B3-948B-1728B52AA6E4}">
                <adec:decorative xmlns:adec="http://schemas.microsoft.com/office/drawing/2017/decorative" val="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F68A6481-403B-4C1E-92D1-373A514882D5}"/>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 uri="{C183D7F6-B498-43B3-948B-1728B52AA6E4}">
                <adec:decorative xmlns:adec="http://schemas.microsoft.com/office/drawing/2017/decorative" val="1"/>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 uri="{C183D7F6-B498-43B3-948B-1728B52AA6E4}">
                <adec:decorative xmlns:adec="http://schemas.microsoft.com/office/drawing/2017/decorative" val="1"/>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925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For games we consider a game tree:</a:t>
            </a:r>
            <a:r>
              <a:rPr lang="en-US" sz="2800" dirty="0"/>
              <a:t> A complete game tree follows every sequence from the current state to the terminal state (the game ends). It consists of the set of paths through the state space representing all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grpSp>
        <p:nvGrpSpPr>
          <p:cNvPr id="7" name="Group 6" descr="A figure showing part of the game tree for tic-tac-toe.">
            <a:extLst>
              <a:ext uri="{FF2B5EF4-FFF2-40B4-BE49-F238E27FC236}">
                <a16:creationId xmlns:a16="http://schemas.microsoft.com/office/drawing/2014/main" id="{8759B75C-10B1-05E3-8FD1-F29935F2C7FA}"/>
              </a:ext>
            </a:extLst>
          </p:cNvPr>
          <p:cNvGrpSpPr/>
          <p:nvPr/>
        </p:nvGrpSpPr>
        <p:grpSpPr>
          <a:xfrm>
            <a:off x="227580" y="1345365"/>
            <a:ext cx="8767451" cy="5258441"/>
            <a:chOff x="227580" y="1345365"/>
            <a:chExt cx="8767451" cy="5258441"/>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28575">
              <a:solidFill>
                <a:srgbClr val="FF0000"/>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4F050A-6F0B-4BA0-836E-21A35B502F69}"/>
                    </a:ext>
                  </a:extLst>
                </p:cNvPr>
                <p:cNvSpPr txBox="1"/>
                <p:nvPr/>
              </p:nvSpPr>
              <p:spPr>
                <a:xfrm>
                  <a:off x="8134476" y="3410683"/>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xmlns="">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34476" y="3410683"/>
                  <a:ext cx="813813" cy="646331"/>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6D846CA-2030-E9AF-834C-0199CD9E2FAE}"/>
                </a:ext>
              </a:extLst>
            </p:cNvPr>
            <p:cNvCxnSpPr>
              <a:cxnSpLocks/>
            </p:cNvCxnSpPr>
            <p:nvPr/>
          </p:nvCxnSpPr>
          <p:spPr>
            <a:xfrm>
              <a:off x="5032808" y="4147247"/>
              <a:ext cx="0" cy="212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state / node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4"/>
                <a:stretch>
                  <a:fillRect l="-698" t="-598" b="-1394"/>
                </a:stretch>
              </a:blipFill>
            </p:spPr>
            <p:txBody>
              <a:bodyPr/>
              <a:lstStyle/>
              <a:p>
                <a:r>
                  <a:rPr lang="en-US">
                    <a:noFill/>
                  </a:rPr>
                  <a:t> </a:t>
                </a:r>
              </a:p>
            </p:txBody>
          </p:sp>
        </mc:Fallback>
      </mc:AlternateContent>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optimally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 off game tree and use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utility of a state by simulating complete games and average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 uri="{C183D7F6-B498-43B3-948B-1728B52AA6E4}">
                <adec:decorative xmlns:adec="http://schemas.microsoft.com/office/drawing/2017/decorative" val="1"/>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822960" y="325550"/>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Nondeterministic Actions</a:t>
            </a:r>
          </a:p>
        </p:txBody>
      </p:sp>
      <p:sp>
        <p:nvSpPr>
          <p:cNvPr id="5" name="Text Placeholder 4">
            <a:extLst>
              <a:ext uri="{FF2B5EF4-FFF2-40B4-BE49-F238E27FC236}">
                <a16:creationId xmlns:a16="http://schemas.microsoft.com/office/drawing/2014/main" id="{2079998C-7107-469E-AFD1-868BB8491702}"/>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Recall AND-OR Search from AIMA Chapter 4</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17067</TotalTime>
  <Words>4083</Words>
  <Application>Microsoft Office PowerPoint</Application>
  <PresentationFormat>On-screen Show (4:3)</PresentationFormat>
  <Paragraphs>603</Paragraphs>
  <Slides>50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50</vt:i4>
      </vt:variant>
    </vt:vector>
  </HeadingPairs>
  <TitlesOfParts>
    <vt:vector size="56" baseType="lpstr">
      <vt:lpstr>Arial</vt:lpstr>
      <vt:lpstr>Calibri</vt:lpstr>
      <vt:lpstr>Calibri Light</vt:lpstr>
      <vt:lpstr>Cambria Math</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Nondeterministic Actions</vt:lpstr>
      <vt:lpstr>Methods for Adversarial Games</vt:lpstr>
      <vt:lpstr>Recall: Nondeterministic Actions</vt:lpstr>
      <vt:lpstr>Recall: AND-OR DFS Search Algorithm</vt:lpstr>
      <vt:lpstr>Tic-tac-toe: AND-OR Search</vt:lpstr>
      <vt:lpstr>Optimal Decisions</vt:lpstr>
      <vt:lpstr>Methods for Adversarial Games</vt:lpstr>
      <vt:lpstr>Immediate vs. Long-Term Rewards</vt:lpstr>
      <vt:lpstr>Idea: Minimax Decision</vt:lpstr>
      <vt:lpstr>Minimax Search: Back-up Minimax Values</vt:lpstr>
      <vt:lpstr>MiniMax-Search Algorithm</vt:lpstr>
      <vt:lpstr>Exercise: Simple 2-Ply Game</vt:lpstr>
      <vt:lpstr>Issue: Search Time</vt:lpstr>
      <vt:lpstr>Alpha-Beta Pruning</vt:lpstr>
      <vt:lpstr>Example: Alpha-Beta Search</vt:lpstr>
      <vt:lpstr>Alpha-Beta-Search Algorithm</vt:lpstr>
      <vt:lpstr>Exercise: Simple 2-Ply Game with Alpha-Beta Pruning</vt:lpstr>
      <vt:lpstr>Move Ordering for Alpha-Beta Search</vt:lpstr>
      <vt:lpstr>Exercise: Simple 2-Ply Game with Alpha-Beta Pruning and Move Ordering</vt:lpstr>
      <vt:lpstr>The Effect of  Alpha-Beta Pruning</vt:lpstr>
      <vt:lpstr>Issue With MiniMax Search</vt:lpstr>
      <vt:lpstr>Heuristic Alpha-Beta Tree Search</vt:lpstr>
      <vt:lpstr>Methods for Adversarial Games</vt:lpstr>
      <vt:lpstr>Option A: Heuristic Cut Off Search</vt:lpstr>
      <vt:lpstr>Heuristic Alpha-Beta Tree Search: Cut Off Search</vt:lpstr>
      <vt:lpstr>Option B: Heuristic Forward Pruning</vt:lpstr>
      <vt:lpstr>Heuristic Alpha-Beta Tree Search: Example for Forward Pruning</vt:lpstr>
      <vt:lpstr>Important Considerations</vt:lpstr>
      <vt:lpstr>Monte Carlo Tree Search (MCTS)</vt:lpstr>
      <vt:lpstr>Methods for Adversarial Games</vt:lpstr>
      <vt:lpstr>Idea of Monte Carlo Search</vt:lpstr>
      <vt:lpstr>Pure Monte Carlo Search</vt:lpstr>
      <vt:lpstr>Playout Selection Strategy</vt:lpstr>
      <vt:lpstr>Selection using Upper Confidence Bounds (UCB1)</vt:lpstr>
      <vt:lpstr>Monte Carlo Tree Search (MCTS)</vt:lpstr>
      <vt:lpstr>Monte-Carlo-Tree-Search Algorithm</vt:lpstr>
      <vt:lpstr>Online Play Using MCTS </vt:lpstr>
      <vt:lpstr>Some Considerations</vt:lpstr>
      <vt:lpstr>Stochastic Games</vt:lpstr>
      <vt:lpstr>Stochastic Games</vt:lpstr>
      <vt:lpstr>Expectiminimax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98</cp:revision>
  <dcterms:created xsi:type="dcterms:W3CDTF">2021-03-18T20:20:32Z</dcterms:created>
  <dcterms:modified xsi:type="dcterms:W3CDTF">2025-05-01T17:37:19Z</dcterms:modified>
</cp:coreProperties>
</file>