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404" r:id="rId8"/>
    <p:sldId id="394" r:id="rId9"/>
    <p:sldId id="405" r:id="rId10"/>
    <p:sldId id="396" r:id="rId11"/>
    <p:sldId id="392" r:id="rId12"/>
    <p:sldId id="406" r:id="rId13"/>
    <p:sldId id="395" r:id="rId14"/>
    <p:sldId id="384" r:id="rId15"/>
    <p:sldId id="385" r:id="rId16"/>
    <p:sldId id="386" r:id="rId17"/>
    <p:sldId id="403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  <p14:sldId id="387"/>
            <p14:sldId id="379"/>
            <p14:sldId id="259"/>
            <p14:sldId id="376"/>
            <p14:sldId id="393"/>
            <p14:sldId id="404"/>
            <p14:sldId id="394"/>
            <p14:sldId id="405"/>
            <p14:sldId id="396"/>
            <p14:sldId id="392"/>
          </p14:sldIdLst>
        </p14:section>
        <p14:section name="Large Language Models" id="{1664374C-FB97-4EAC-ACA0-010019395C59}">
          <p14:sldIdLst>
            <p14:sldId id="406"/>
            <p14:sldId id="395"/>
            <p14:sldId id="384"/>
            <p14:sldId id="385"/>
            <p14:sldId id="386"/>
            <p14:sldId id="403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96577" autoAdjust="0"/>
  </p:normalViewPr>
  <p:slideViewPr>
    <p:cSldViewPr>
      <p:cViewPr varScale="1">
        <p:scale>
          <a:sx n="106" d="100"/>
          <a:sy n="106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Calibri" panose="020F0502020204030204" pitchFamily="34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Calibri" panose="020F0502020204030204" pitchFamily="34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Calibri" panose="020F0502020204030204" pitchFamily="34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90958025@N03" TargetMode="External"/><Relationship Id="rId4" Type="http://schemas.openxmlformats.org/officeDocument/2006/relationships/hyperlink" Target="https://www.flickr.com/photos/90958025@N03/838411029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571859" y="6298644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4886" y="5243763"/>
            <a:ext cx="1209654" cy="1440289"/>
            <a:chOff x="7162798" y="4191000"/>
            <a:chExt cx="1676402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62798" y="5812970"/>
              <a:ext cx="166463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69C183-FD8C-0084-1F83-C8EA37508122}"/>
              </a:ext>
            </a:extLst>
          </p:cNvPr>
          <p:cNvGrpSpPr/>
          <p:nvPr/>
        </p:nvGrpSpPr>
        <p:grpSpPr>
          <a:xfrm>
            <a:off x="433443" y="6298644"/>
            <a:ext cx="3880301" cy="430887"/>
            <a:chOff x="433443" y="6298644"/>
            <a:chExt cx="3880301" cy="430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B4CDC4-05E9-2D92-97BB-234616B25C86}"/>
                </a:ext>
              </a:extLst>
            </p:cNvPr>
            <p:cNvSpPr txBox="1"/>
            <p:nvPr/>
          </p:nvSpPr>
          <p:spPr>
            <a:xfrm>
              <a:off x="1296223" y="6298644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7D9D40E-A82F-D863-26DF-BB12CD155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443" y="6371111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068494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b="1" dirty="0"/>
              <a:t>clear separation between knowledge and inference engine</a:t>
            </a:r>
            <a:r>
              <a:rPr lang="en-US" sz="1800" dirty="0"/>
              <a:t> is very useful.</a:t>
            </a:r>
          </a:p>
          <a:p>
            <a:r>
              <a:rPr lang="en-US" sz="1800" b="1" dirty="0"/>
              <a:t>Pure logic </a:t>
            </a:r>
            <a:r>
              <a:rPr lang="en-US" sz="1800" dirty="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 dirty="0"/>
              <a:t>Pretrained Large Language Models </a:t>
            </a:r>
            <a:r>
              <a:rPr lang="en-US" sz="1800" dirty="0"/>
              <a:t>are an interesting new application of knowledge-based agents based on natural language.</a:t>
            </a:r>
          </a:p>
          <a:p>
            <a:r>
              <a:rPr lang="en-US" sz="1800" dirty="0"/>
              <a:t>In one of the following chapters, we will talk about </a:t>
            </a:r>
            <a:r>
              <a:rPr lang="en-US" sz="1800" b="1" dirty="0"/>
              <a:t>probability theory,</a:t>
            </a:r>
            <a:r>
              <a:rPr lang="en-US" sz="1800" dirty="0"/>
              <a:t> the standard language to reason under uncertainty, and forms the basis of machine learning.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B0CC-1E4D-0276-DF39-CD1E412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0D9-BB3D-1069-69BA-D7639F5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DB192-D69E-45DA-1C13-FCADFAE64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62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4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23220" y="1524000"/>
            <a:ext cx="8439780" cy="3031499"/>
            <a:chOff x="323220" y="1524000"/>
            <a:chExt cx="8439780" cy="30314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23220" y="3886200"/>
              <a:ext cx="6306180" cy="669299"/>
              <a:chOff x="323220" y="3886200"/>
              <a:chExt cx="6306180" cy="6692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30999" y="3970724"/>
                <a:ext cx="599840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23220" y="3886200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650" y="3954343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5" name="Group 4" descr="A diagram showing how LLMs fit the structure knowledge representation used by knowledge-based agents.">
            <a:extLst>
              <a:ext uri="{FF2B5EF4-FFF2-40B4-BE49-F238E27FC236}">
                <a16:creationId xmlns:a16="http://schemas.microsoft.com/office/drawing/2014/main" id="{B266BC1B-424E-E5E2-C00B-C85CCB7C6F6F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164"/>
              <a:ext cx="8458200" cy="27929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92" y="2562548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87D664C-62DD-B249-E25E-723233B2179A}"/>
                </a:ext>
              </a:extLst>
            </p:cNvPr>
            <p:cNvSpPr/>
            <p:nvPr/>
          </p:nvSpPr>
          <p:spPr>
            <a:xfrm>
              <a:off x="2929292" y="3039254"/>
              <a:ext cx="1143000" cy="610191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D32E6D-586F-B355-E331-F1089D35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4" y="3649445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4139DBB-ACD7-C8DA-CB8D-D19E855EB49C}"/>
                </a:ext>
              </a:extLst>
            </p:cNvPr>
            <p:cNvSpPr/>
            <p:nvPr/>
          </p:nvSpPr>
          <p:spPr>
            <a:xfrm>
              <a:off x="5861235" y="2857772"/>
              <a:ext cx="1143000" cy="90357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7A8A1B-AF90-62D1-5F1B-1F50136C3B7C}"/>
                </a:ext>
              </a:extLst>
            </p:cNvPr>
            <p:cNvSpPr txBox="1"/>
            <p:nvPr/>
          </p:nvSpPr>
          <p:spPr>
            <a:xfrm>
              <a:off x="4136197" y="260615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Generates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70966-C578-FE62-E5B4-343595585FB7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696493"/>
              <a:ext cx="0" cy="38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9024D-198D-0681-81BD-6BE64DAD75A7}"/>
                </a:ext>
              </a:extLst>
            </p:cNvPr>
            <p:cNvGrpSpPr/>
            <p:nvPr/>
          </p:nvGrpSpPr>
          <p:grpSpPr>
            <a:xfrm>
              <a:off x="4136197" y="2400536"/>
              <a:ext cx="1224990" cy="305455"/>
              <a:chOff x="5867400" y="1524000"/>
              <a:chExt cx="936306" cy="566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19A48D-5C1C-807E-C6A8-7757A8BA9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6DBA013-DF20-0788-AE43-DE9F38386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3C351FF7-F61B-1563-9441-F70A4B3FD7C1}"/>
                </a:ext>
              </a:extLst>
            </p:cNvPr>
            <p:cNvSpPr/>
            <p:nvPr/>
          </p:nvSpPr>
          <p:spPr>
            <a:xfrm>
              <a:off x="964414" y="2190097"/>
              <a:ext cx="757533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D950E-E7EF-DC8A-C21E-B0E434EC17DD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2514600"/>
              <a:ext cx="10391" cy="29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CB2650-18BF-5E77-72FF-746A963C41EB}"/>
                </a:ext>
              </a:extLst>
            </p:cNvPr>
            <p:cNvGrpSpPr/>
            <p:nvPr/>
          </p:nvGrpSpPr>
          <p:grpSpPr>
            <a:xfrm>
              <a:off x="4072292" y="4334377"/>
              <a:ext cx="1224990" cy="305455"/>
              <a:chOff x="5867400" y="1524000"/>
              <a:chExt cx="936306" cy="5661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B55F67-8628-B3C2-DD28-003667B6C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43803D-A81E-4123-00F0-7D67D1A0C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567E1-1F33-CD80-A6FF-2B7E24C4BB52}"/>
                </a:ext>
              </a:extLst>
            </p:cNvPr>
            <p:cNvSpPr txBox="1"/>
            <p:nvPr/>
          </p:nvSpPr>
          <p:spPr>
            <a:xfrm>
              <a:off x="4278703" y="4549514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Useful?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3B77A4D0-1B69-8099-AA4C-9EE2F0618A4C}"/>
                </a:ext>
              </a:extLst>
            </p:cNvPr>
            <p:cNvSpPr/>
            <p:nvPr/>
          </p:nvSpPr>
          <p:spPr>
            <a:xfrm>
              <a:off x="762000" y="1105360"/>
              <a:ext cx="3810000" cy="936173"/>
            </a:xfrm>
            <a:prstGeom prst="wedgeRoundRectCallout">
              <a:avLst>
                <a:gd name="adj1" fmla="val -36361"/>
                <a:gd name="adj2" fmla="val 75333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 knows words relationship, grammar, and facts stored as parameters in a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31051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61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Calibri" panose="020F0502020204030204" pitchFamily="34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Calibri" panose="020F0502020204030204" pitchFamily="34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grpSp>
        <p:nvGrpSpPr>
          <p:cNvPr id="6" name="Group 5" descr="A diagram showing how real world aspects are represented as sentences and how entailment can be used to create new sentences that provide knowledge about the real world.">
            <a:extLst>
              <a:ext uri="{FF2B5EF4-FFF2-40B4-BE49-F238E27FC236}">
                <a16:creationId xmlns:a16="http://schemas.microsoft.com/office/drawing/2014/main" id="{AFA56959-8849-6FF1-27F3-69D76E118B19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524000"/>
              <a:ext cx="8458200" cy="27929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FA40A-0546-40AF-BD76-C6771F1F278D}"/>
                </a:ext>
              </a:extLst>
            </p:cNvPr>
            <p:cNvSpPr txBox="1"/>
            <p:nvPr/>
          </p:nvSpPr>
          <p:spPr>
            <a:xfrm>
              <a:off x="721549" y="1796534"/>
              <a:ext cx="1221809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1981200"/>
              <a:ext cx="0" cy="16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C7EBB-48FF-4535-B610-B33016725762}"/>
                </a:ext>
              </a:extLst>
            </p:cNvPr>
            <p:cNvSpPr txBox="1"/>
            <p:nvPr/>
          </p:nvSpPr>
          <p:spPr>
            <a:xfrm rot="5400000">
              <a:off x="2987257" y="2499951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Learning</a:t>
              </a:r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CFE86566-CCC2-ECB3-8AA9-35012028A5C8}"/>
                </a:ext>
              </a:extLst>
            </p:cNvPr>
            <p:cNvSpPr/>
            <p:nvPr/>
          </p:nvSpPr>
          <p:spPr>
            <a:xfrm>
              <a:off x="3304308" y="1298072"/>
              <a:ext cx="1066800" cy="346011"/>
            </a:xfrm>
            <a:prstGeom prst="wedgeEllipseCallout">
              <a:avLst>
                <a:gd name="adj1" fmla="val -58378"/>
                <a:gd name="adj2" fmla="val 81694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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Calibri" panose="020F0502020204030204" pitchFamily="34" charset="0"/>
                <a:sym typeface="Symbol"/>
              </a:rPr>
              <a:t></a:t>
            </a:r>
            <a:r>
              <a:rPr lang="en-US" dirty="0">
                <a:cs typeface="Calibri" panose="020F0502020204030204" pitchFamily="34" charset="0"/>
                <a:sym typeface="Symbol"/>
              </a:rPr>
              <a:t>: “The weather is rainy”</a:t>
            </a:r>
            <a:endParaRPr lang="en-US" dirty="0"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γ</a:t>
            </a:r>
            <a:r>
              <a:rPr lang="en-US" dirty="0">
                <a:cs typeface="Calibri" panose="020F0502020204030204" pitchFamily="34" charset="0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 </a:t>
            </a:r>
            <a:r>
              <a:rPr lang="en-US" dirty="0">
                <a:cs typeface="Calibri" panose="020F0502020204030204" pitchFamily="34" charset="0"/>
              </a:rPr>
              <a:t>is </a:t>
            </a:r>
            <a:r>
              <a:rPr lang="en-US" i="1" dirty="0" err="1">
                <a:cs typeface="Calibri" panose="020F0502020204030204" pitchFamily="34" charset="0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an objective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8160F0-6AF5-22F3-E87E-A817B16A1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599" y="1264695"/>
            <a:ext cx="7772401" cy="2673361"/>
            <a:chOff x="609599" y="1264695"/>
            <a:chExt cx="7772401" cy="26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C4D7EF-87A7-4D4B-5FA0-5F6FDF52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371600"/>
              <a:ext cx="7772400" cy="256645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C8F7BA-2035-C7D5-E8E3-35E46F5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1858828"/>
              <a:ext cx="0" cy="137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C8390-91F3-977E-1381-6460DC9157C7}"/>
                </a:ext>
              </a:extLst>
            </p:cNvPr>
            <p:cNvSpPr txBox="1"/>
            <p:nvPr/>
          </p:nvSpPr>
          <p:spPr>
            <a:xfrm rot="5400000">
              <a:off x="2892814" y="2247301"/>
              <a:ext cx="13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Learning from precepts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ADEE4-7D85-EF9D-5063-670951036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36481" y="1842150"/>
              <a:ext cx="0" cy="132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C6722-A3DC-CA31-F654-42B27FA2A567}"/>
                </a:ext>
              </a:extLst>
            </p:cNvPr>
            <p:cNvSpPr txBox="1"/>
            <p:nvPr/>
          </p:nvSpPr>
          <p:spPr>
            <a:xfrm rot="5400000">
              <a:off x="6049071" y="2255570"/>
              <a:ext cx="87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</a:rPr>
                <a:t>action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67E5FB-CFA2-AE69-9A39-ACBBD7EC9C5E}"/>
                </a:ext>
              </a:extLst>
            </p:cNvPr>
            <p:cNvSpPr/>
            <p:nvPr/>
          </p:nvSpPr>
          <p:spPr>
            <a:xfrm>
              <a:off x="787257" y="1435641"/>
              <a:ext cx="7518544" cy="95332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90E96A-E7E6-0EB0-758F-FA9D48224587}"/>
                </a:ext>
              </a:extLst>
            </p:cNvPr>
            <p:cNvSpPr txBox="1"/>
            <p:nvPr/>
          </p:nvSpPr>
          <p:spPr>
            <a:xfrm>
              <a:off x="1066800" y="3070206"/>
              <a:ext cx="1158583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 knowledge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2720943-C2ED-7852-E9A2-278516E21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482" y="1858828"/>
              <a:ext cx="1239118" cy="12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F3D41F-FCEE-00C3-601C-76FC0168DE4F}"/>
                </a:ext>
              </a:extLst>
            </p:cNvPr>
            <p:cNvSpPr txBox="1"/>
            <p:nvPr/>
          </p:nvSpPr>
          <p:spPr>
            <a:xfrm>
              <a:off x="3910085" y="2005429"/>
              <a:ext cx="1595757" cy="33855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Inference engine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9EAFB566-B86E-45BA-6C30-842627C799A3}"/>
                </a:ext>
              </a:extLst>
            </p:cNvPr>
            <p:cNvSpPr/>
            <p:nvPr/>
          </p:nvSpPr>
          <p:spPr>
            <a:xfrm>
              <a:off x="609599" y="1264695"/>
              <a:ext cx="655629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Natural Language        word patterns representing </a:t>
                </a:r>
                <a:b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654-914A-7515-10BB-A23C140A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D5-42B3-4813-E1B0-C871923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0ED25-5F78-F2C4-89AF-E39D8E2B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100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5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r>
              <a:rPr lang="en-US" dirty="0"/>
              <a:t>Synonyms: Symbolic AI, Expert Systems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632-8097-1021-2215-8103D694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CCA3-4B93-BFBE-61D2-30DEAB4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8134B-2B7E-5468-9515-AA0C4C8A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6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1381</TotalTime>
  <Words>3015</Words>
  <Application>Microsoft Office PowerPoint</Application>
  <PresentationFormat>On-screen Show (4:3)</PresentationFormat>
  <Paragraphs>362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Symbol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Probabilistic Reasoning</vt:lpstr>
      <vt:lpstr>Conclusion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51</cp:revision>
  <dcterms:created xsi:type="dcterms:W3CDTF">2020-10-08T15:56:48Z</dcterms:created>
  <dcterms:modified xsi:type="dcterms:W3CDTF">2025-05-01T17:43:23Z</dcterms:modified>
</cp:coreProperties>
</file>