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4"/>
  </p:sldMasterIdLst>
  <p:notesMasterIdLst>
    <p:notesMasterId r:id="rId19"/>
  </p:notesMasterIdLst>
  <p:sldIdLst>
    <p:sldId id="746" r:id="rId5"/>
    <p:sldId id="823" r:id="rId6"/>
    <p:sldId id="829" r:id="rId7"/>
    <p:sldId id="804" r:id="rId8"/>
    <p:sldId id="828" r:id="rId9"/>
    <p:sldId id="824" r:id="rId10"/>
    <p:sldId id="817" r:id="rId11"/>
    <p:sldId id="821" r:id="rId12"/>
    <p:sldId id="820" r:id="rId13"/>
    <p:sldId id="752" r:id="rId14"/>
    <p:sldId id="776" r:id="rId15"/>
    <p:sldId id="808" r:id="rId16"/>
    <p:sldId id="818" r:id="rId17"/>
    <p:sldId id="822" r:id="rId1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C0D4"/>
    <a:srgbClr val="5B9BD5"/>
    <a:srgbClr val="0000FF"/>
    <a:srgbClr val="9900CC"/>
    <a:srgbClr val="009900"/>
    <a:srgbClr val="FF00FF"/>
    <a:srgbClr val="00FFFF"/>
    <a:srgbClr val="FFFF00"/>
    <a:srgbClr val="FF0000"/>
    <a:srgbClr val="1111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15" autoAdjust="0"/>
    <p:restoredTop sz="86391" autoAdjust="0"/>
  </p:normalViewPr>
  <p:slideViewPr>
    <p:cSldViewPr>
      <p:cViewPr varScale="1">
        <p:scale>
          <a:sx n="83" d="100"/>
          <a:sy n="83" d="100"/>
        </p:scale>
        <p:origin x="1376" y="48"/>
      </p:cViewPr>
      <p:guideLst>
        <p:guide orient="horz" pos="2160"/>
        <p:guide pos="2880"/>
      </p:guideLst>
    </p:cSldViewPr>
  </p:slideViewPr>
  <p:outlineViewPr>
    <p:cViewPr>
      <p:scale>
        <a:sx n="25" d="100"/>
        <a:sy n="25" d="100"/>
      </p:scale>
      <p:origin x="0" y="-163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832AB2-8936-4470-B909-BE7402322893}"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6A3A96B7-CBB0-421E-8348-37E89F9DCC08}">
      <dgm:prSet/>
      <dgm:spPr/>
      <dgm:t>
        <a:bodyPr/>
        <a:lstStyle/>
        <a:p>
          <a:r>
            <a:rPr lang="en-US" dirty="0"/>
            <a:t>Think like a human?</a:t>
          </a:r>
        </a:p>
      </dgm:t>
    </dgm:pt>
    <dgm:pt modelId="{04AE0A4E-B07C-4F7C-9018-F5F08434BBB8}" type="parTrans" cxnId="{79293258-1F1D-481C-BEF0-DEB360FD8894}">
      <dgm:prSet/>
      <dgm:spPr/>
      <dgm:t>
        <a:bodyPr/>
        <a:lstStyle/>
        <a:p>
          <a:endParaRPr lang="en-US"/>
        </a:p>
      </dgm:t>
    </dgm:pt>
    <dgm:pt modelId="{7E53CCB1-1282-4A85-8552-9211D16E0FF6}" type="sibTrans" cxnId="{79293258-1F1D-481C-BEF0-DEB360FD8894}">
      <dgm:prSet/>
      <dgm:spPr/>
      <dgm:t>
        <a:bodyPr/>
        <a:lstStyle/>
        <a:p>
          <a:endParaRPr lang="en-US"/>
        </a:p>
      </dgm:t>
    </dgm:pt>
    <dgm:pt modelId="{CE78E4BB-83F8-47E6-A961-7AC133F50D50}">
      <dgm:prSet>
        <dgm:style>
          <a:lnRef idx="3">
            <a:schemeClr val="lt1"/>
          </a:lnRef>
          <a:fillRef idx="1">
            <a:schemeClr val="accent6"/>
          </a:fillRef>
          <a:effectRef idx="1">
            <a:schemeClr val="accent6"/>
          </a:effectRef>
          <a:fontRef idx="minor">
            <a:schemeClr val="lt1"/>
          </a:fontRef>
        </dgm:style>
      </dgm:prSet>
      <dgm:spPr/>
      <dgm:t>
        <a:bodyPr/>
        <a:lstStyle/>
        <a:p>
          <a:r>
            <a:rPr lang="en-US" dirty="0"/>
            <a:t>Act like a human?</a:t>
          </a:r>
        </a:p>
      </dgm:t>
    </dgm:pt>
    <dgm:pt modelId="{9954E93C-DB74-4489-A2EB-C3560DD8465B}" type="parTrans" cxnId="{AE580DDA-90E7-4734-AB7C-C1348C4BD1E7}">
      <dgm:prSet/>
      <dgm:spPr/>
      <dgm:t>
        <a:bodyPr/>
        <a:lstStyle/>
        <a:p>
          <a:endParaRPr lang="en-US"/>
        </a:p>
      </dgm:t>
    </dgm:pt>
    <dgm:pt modelId="{26DCD576-8567-48DF-8A0D-00AF7A1DFC6D}" type="sibTrans" cxnId="{AE580DDA-90E7-4734-AB7C-C1348C4BD1E7}">
      <dgm:prSet/>
      <dgm:spPr/>
      <dgm:t>
        <a:bodyPr/>
        <a:lstStyle/>
        <a:p>
          <a:endParaRPr lang="en-US"/>
        </a:p>
      </dgm:t>
    </dgm:pt>
    <dgm:pt modelId="{699E814A-C7BB-45C9-8528-BC8893110D3A}">
      <dgm:prSet/>
      <dgm:spPr/>
      <dgm:t>
        <a:bodyPr/>
        <a:lstStyle/>
        <a:p>
          <a:r>
            <a:rPr lang="en-US" dirty="0"/>
            <a:t>Think rationally?</a:t>
          </a:r>
        </a:p>
      </dgm:t>
    </dgm:pt>
    <dgm:pt modelId="{315CA7EE-92C9-4D75-994E-DB8B3B65E079}" type="parTrans" cxnId="{B3EB14C0-37D9-4E1E-B1F1-D77AF15ADB17}">
      <dgm:prSet/>
      <dgm:spPr/>
      <dgm:t>
        <a:bodyPr/>
        <a:lstStyle/>
        <a:p>
          <a:endParaRPr lang="en-US"/>
        </a:p>
      </dgm:t>
    </dgm:pt>
    <dgm:pt modelId="{5E170A91-AAF4-41A0-98AF-36E7EF8A8185}" type="sibTrans" cxnId="{B3EB14C0-37D9-4E1E-B1F1-D77AF15ADB17}">
      <dgm:prSet/>
      <dgm:spPr/>
      <dgm:t>
        <a:bodyPr/>
        <a:lstStyle/>
        <a:p>
          <a:endParaRPr lang="en-US"/>
        </a:p>
      </dgm:t>
    </dgm:pt>
    <dgm:pt modelId="{BB38D456-89FF-45BB-9803-6B30B36AACB9}">
      <dgm:prSet/>
      <dgm:spPr/>
      <dgm:t>
        <a:bodyPr/>
        <a:lstStyle/>
        <a:p>
          <a:r>
            <a:rPr lang="en-US" dirty="0"/>
            <a:t>Act rationally?</a:t>
          </a:r>
        </a:p>
      </dgm:t>
    </dgm:pt>
    <dgm:pt modelId="{1AD6F811-8452-48AE-A0E3-1CAC1CBEC7F8}" type="parTrans" cxnId="{5C8C1C89-64B1-4A8F-84FD-D3CEC8F0FBFB}">
      <dgm:prSet/>
      <dgm:spPr/>
      <dgm:t>
        <a:bodyPr/>
        <a:lstStyle/>
        <a:p>
          <a:endParaRPr lang="en-US"/>
        </a:p>
      </dgm:t>
    </dgm:pt>
    <dgm:pt modelId="{C82D3F18-CB81-49C6-A3EA-F19001DD8F8A}" type="sibTrans" cxnId="{5C8C1C89-64B1-4A8F-84FD-D3CEC8F0FBFB}">
      <dgm:prSet/>
      <dgm:spPr/>
      <dgm:t>
        <a:bodyPr/>
        <a:lstStyle/>
        <a:p>
          <a:endParaRPr lang="en-US"/>
        </a:p>
      </dgm:t>
    </dgm:pt>
    <dgm:pt modelId="{8A865662-0E1F-48A4-A993-51A2BB9B2E4F}" type="pres">
      <dgm:prSet presAssocID="{E0832AB2-8936-4470-B909-BE7402322893}" presName="diagram" presStyleCnt="0">
        <dgm:presLayoutVars>
          <dgm:chPref val="1"/>
          <dgm:dir/>
          <dgm:animOne val="branch"/>
          <dgm:animLvl val="lvl"/>
          <dgm:resizeHandles/>
        </dgm:presLayoutVars>
      </dgm:prSet>
      <dgm:spPr/>
    </dgm:pt>
    <dgm:pt modelId="{EAC5ADFE-339A-4113-97C8-2B160FB55301}" type="pres">
      <dgm:prSet presAssocID="{6A3A96B7-CBB0-421E-8348-37E89F9DCC08}" presName="root" presStyleCnt="0"/>
      <dgm:spPr/>
    </dgm:pt>
    <dgm:pt modelId="{F7FD8F5A-9E67-42AB-81D8-27CA125220BB}" type="pres">
      <dgm:prSet presAssocID="{6A3A96B7-CBB0-421E-8348-37E89F9DCC08}" presName="rootComposite" presStyleCnt="0"/>
      <dgm:spPr/>
    </dgm:pt>
    <dgm:pt modelId="{3028E8D7-EA6F-4EA7-978A-43633D6AEAF6}" type="pres">
      <dgm:prSet presAssocID="{6A3A96B7-CBB0-421E-8348-37E89F9DCC08}" presName="rootText" presStyleLbl="node1" presStyleIdx="0" presStyleCnt="4"/>
      <dgm:spPr/>
    </dgm:pt>
    <dgm:pt modelId="{7E96EBE4-03A1-4197-A609-8D826601ABC1}" type="pres">
      <dgm:prSet presAssocID="{6A3A96B7-CBB0-421E-8348-37E89F9DCC08}" presName="rootConnector" presStyleLbl="node1" presStyleIdx="0" presStyleCnt="4"/>
      <dgm:spPr/>
    </dgm:pt>
    <dgm:pt modelId="{FD32282A-0269-4D8F-A4C8-0AC524E4BE98}" type="pres">
      <dgm:prSet presAssocID="{6A3A96B7-CBB0-421E-8348-37E89F9DCC08}" presName="childShape" presStyleCnt="0"/>
      <dgm:spPr/>
    </dgm:pt>
    <dgm:pt modelId="{4A7754E5-4AF7-4EF3-80D7-CE8DA9A463B0}" type="pres">
      <dgm:prSet presAssocID="{CE78E4BB-83F8-47E6-A961-7AC133F50D50}" presName="root" presStyleCnt="0"/>
      <dgm:spPr/>
    </dgm:pt>
    <dgm:pt modelId="{9FB9EDC3-647D-443D-8F9A-912D7651812C}" type="pres">
      <dgm:prSet presAssocID="{CE78E4BB-83F8-47E6-A961-7AC133F50D50}" presName="rootComposite" presStyleCnt="0"/>
      <dgm:spPr/>
    </dgm:pt>
    <dgm:pt modelId="{0BCE1037-9706-410D-834A-ECEC4388E735}" type="pres">
      <dgm:prSet presAssocID="{CE78E4BB-83F8-47E6-A961-7AC133F50D50}" presName="rootText" presStyleLbl="node1" presStyleIdx="1" presStyleCnt="4"/>
      <dgm:spPr/>
    </dgm:pt>
    <dgm:pt modelId="{26658136-CA3D-42D7-A36B-88198D905A09}" type="pres">
      <dgm:prSet presAssocID="{CE78E4BB-83F8-47E6-A961-7AC133F50D50}" presName="rootConnector" presStyleLbl="node1" presStyleIdx="1" presStyleCnt="4"/>
      <dgm:spPr/>
    </dgm:pt>
    <dgm:pt modelId="{F820BF47-1A0C-43F5-AAAD-6ACB2E9AD490}" type="pres">
      <dgm:prSet presAssocID="{CE78E4BB-83F8-47E6-A961-7AC133F50D50}" presName="childShape" presStyleCnt="0"/>
      <dgm:spPr/>
    </dgm:pt>
    <dgm:pt modelId="{5194E25F-D379-447F-929A-993DB7FDEBB6}" type="pres">
      <dgm:prSet presAssocID="{699E814A-C7BB-45C9-8528-BC8893110D3A}" presName="root" presStyleCnt="0"/>
      <dgm:spPr/>
    </dgm:pt>
    <dgm:pt modelId="{340FD182-E020-4339-8DC5-CEFA222C64AC}" type="pres">
      <dgm:prSet presAssocID="{699E814A-C7BB-45C9-8528-BC8893110D3A}" presName="rootComposite" presStyleCnt="0"/>
      <dgm:spPr/>
    </dgm:pt>
    <dgm:pt modelId="{405FCD6E-D4E8-41FA-B6A2-E4BB402E06BE}" type="pres">
      <dgm:prSet presAssocID="{699E814A-C7BB-45C9-8528-BC8893110D3A}" presName="rootText" presStyleLbl="node1" presStyleIdx="2" presStyleCnt="4"/>
      <dgm:spPr/>
    </dgm:pt>
    <dgm:pt modelId="{145781A5-5489-4E99-8DDD-A5C31F300089}" type="pres">
      <dgm:prSet presAssocID="{699E814A-C7BB-45C9-8528-BC8893110D3A}" presName="rootConnector" presStyleLbl="node1" presStyleIdx="2" presStyleCnt="4"/>
      <dgm:spPr/>
    </dgm:pt>
    <dgm:pt modelId="{4DD10E36-D14C-490A-BF06-A6B3FAFA273E}" type="pres">
      <dgm:prSet presAssocID="{699E814A-C7BB-45C9-8528-BC8893110D3A}" presName="childShape" presStyleCnt="0"/>
      <dgm:spPr/>
    </dgm:pt>
    <dgm:pt modelId="{C9B5881D-401D-4DFF-ADCD-A76BC6719BD1}" type="pres">
      <dgm:prSet presAssocID="{BB38D456-89FF-45BB-9803-6B30B36AACB9}" presName="root" presStyleCnt="0"/>
      <dgm:spPr/>
    </dgm:pt>
    <dgm:pt modelId="{3A20517E-5B01-4A3D-B6A4-42B27CCE0F77}" type="pres">
      <dgm:prSet presAssocID="{BB38D456-89FF-45BB-9803-6B30B36AACB9}" presName="rootComposite" presStyleCnt="0"/>
      <dgm:spPr/>
    </dgm:pt>
    <dgm:pt modelId="{8C5134CD-97C1-4A5D-8A99-397EA240E35C}" type="pres">
      <dgm:prSet presAssocID="{BB38D456-89FF-45BB-9803-6B30B36AACB9}" presName="rootText" presStyleLbl="node1" presStyleIdx="3" presStyleCnt="4"/>
      <dgm:spPr/>
    </dgm:pt>
    <dgm:pt modelId="{E785B7E3-F502-42E2-BE10-1B2C6EE54F76}" type="pres">
      <dgm:prSet presAssocID="{BB38D456-89FF-45BB-9803-6B30B36AACB9}" presName="rootConnector" presStyleLbl="node1" presStyleIdx="3" presStyleCnt="4"/>
      <dgm:spPr/>
    </dgm:pt>
    <dgm:pt modelId="{FECB1FBB-D3A5-464E-A91C-971D9A42C899}" type="pres">
      <dgm:prSet presAssocID="{BB38D456-89FF-45BB-9803-6B30B36AACB9}" presName="childShape" presStyleCnt="0"/>
      <dgm:spPr/>
    </dgm:pt>
  </dgm:ptLst>
  <dgm:cxnLst>
    <dgm:cxn modelId="{1A1E0818-8BC6-4A02-9D1E-E295C53E254E}" type="presOf" srcId="{699E814A-C7BB-45C9-8528-BC8893110D3A}" destId="{405FCD6E-D4E8-41FA-B6A2-E4BB402E06BE}" srcOrd="0" destOrd="0" presId="urn:microsoft.com/office/officeart/2005/8/layout/hierarchy3"/>
    <dgm:cxn modelId="{B1BB7568-5333-44BF-B6BD-938932D55139}" type="presOf" srcId="{6A3A96B7-CBB0-421E-8348-37E89F9DCC08}" destId="{3028E8D7-EA6F-4EA7-978A-43633D6AEAF6}" srcOrd="0" destOrd="0" presId="urn:microsoft.com/office/officeart/2005/8/layout/hierarchy3"/>
    <dgm:cxn modelId="{79293258-1F1D-481C-BEF0-DEB360FD8894}" srcId="{E0832AB2-8936-4470-B909-BE7402322893}" destId="{6A3A96B7-CBB0-421E-8348-37E89F9DCC08}" srcOrd="0" destOrd="0" parTransId="{04AE0A4E-B07C-4F7C-9018-F5F08434BBB8}" sibTransId="{7E53CCB1-1282-4A85-8552-9211D16E0FF6}"/>
    <dgm:cxn modelId="{9431497A-9835-404F-8A09-7068AAA8F50A}" type="presOf" srcId="{E0832AB2-8936-4470-B909-BE7402322893}" destId="{8A865662-0E1F-48A4-A993-51A2BB9B2E4F}" srcOrd="0" destOrd="0" presId="urn:microsoft.com/office/officeart/2005/8/layout/hierarchy3"/>
    <dgm:cxn modelId="{5C8C1C89-64B1-4A8F-84FD-D3CEC8F0FBFB}" srcId="{E0832AB2-8936-4470-B909-BE7402322893}" destId="{BB38D456-89FF-45BB-9803-6B30B36AACB9}" srcOrd="3" destOrd="0" parTransId="{1AD6F811-8452-48AE-A0E3-1CAC1CBEC7F8}" sibTransId="{C82D3F18-CB81-49C6-A3EA-F19001DD8F8A}"/>
    <dgm:cxn modelId="{CC528B8E-AA26-4738-8842-B207932A21D5}" type="presOf" srcId="{BB38D456-89FF-45BB-9803-6B30B36AACB9}" destId="{8C5134CD-97C1-4A5D-8A99-397EA240E35C}" srcOrd="0" destOrd="0" presId="urn:microsoft.com/office/officeart/2005/8/layout/hierarchy3"/>
    <dgm:cxn modelId="{8E448EA0-A335-4286-98A7-8350A9806306}" type="presOf" srcId="{CE78E4BB-83F8-47E6-A961-7AC133F50D50}" destId="{0BCE1037-9706-410D-834A-ECEC4388E735}" srcOrd="0" destOrd="0" presId="urn:microsoft.com/office/officeart/2005/8/layout/hierarchy3"/>
    <dgm:cxn modelId="{B3EB14C0-37D9-4E1E-B1F1-D77AF15ADB17}" srcId="{E0832AB2-8936-4470-B909-BE7402322893}" destId="{699E814A-C7BB-45C9-8528-BC8893110D3A}" srcOrd="2" destOrd="0" parTransId="{315CA7EE-92C9-4D75-994E-DB8B3B65E079}" sibTransId="{5E170A91-AAF4-41A0-98AF-36E7EF8A8185}"/>
    <dgm:cxn modelId="{AE580DDA-90E7-4734-AB7C-C1348C4BD1E7}" srcId="{E0832AB2-8936-4470-B909-BE7402322893}" destId="{CE78E4BB-83F8-47E6-A961-7AC133F50D50}" srcOrd="1" destOrd="0" parTransId="{9954E93C-DB74-4489-A2EB-C3560DD8465B}" sibTransId="{26DCD576-8567-48DF-8A0D-00AF7A1DFC6D}"/>
    <dgm:cxn modelId="{B735ECDB-F431-41D7-B5EB-7C8389FBDFD6}" type="presOf" srcId="{699E814A-C7BB-45C9-8528-BC8893110D3A}" destId="{145781A5-5489-4E99-8DDD-A5C31F300089}" srcOrd="1" destOrd="0" presId="urn:microsoft.com/office/officeart/2005/8/layout/hierarchy3"/>
    <dgm:cxn modelId="{384373DD-C986-4CA9-A0DB-89E762222F0D}" type="presOf" srcId="{6A3A96B7-CBB0-421E-8348-37E89F9DCC08}" destId="{7E96EBE4-03A1-4197-A609-8D826601ABC1}" srcOrd="1" destOrd="0" presId="urn:microsoft.com/office/officeart/2005/8/layout/hierarchy3"/>
    <dgm:cxn modelId="{5495CCE2-1673-4E88-9A5E-57DDFB70BC3C}" type="presOf" srcId="{BB38D456-89FF-45BB-9803-6B30B36AACB9}" destId="{E785B7E3-F502-42E2-BE10-1B2C6EE54F76}" srcOrd="1" destOrd="0" presId="urn:microsoft.com/office/officeart/2005/8/layout/hierarchy3"/>
    <dgm:cxn modelId="{E284C6F6-1A3F-499B-8EAB-E8CE265967BA}" type="presOf" srcId="{CE78E4BB-83F8-47E6-A961-7AC133F50D50}" destId="{26658136-CA3D-42D7-A36B-88198D905A09}" srcOrd="1" destOrd="0" presId="urn:microsoft.com/office/officeart/2005/8/layout/hierarchy3"/>
    <dgm:cxn modelId="{61A8217F-96E9-4BAA-A1E0-D8AA7A509C9C}" type="presParOf" srcId="{8A865662-0E1F-48A4-A993-51A2BB9B2E4F}" destId="{EAC5ADFE-339A-4113-97C8-2B160FB55301}" srcOrd="0" destOrd="0" presId="urn:microsoft.com/office/officeart/2005/8/layout/hierarchy3"/>
    <dgm:cxn modelId="{7613275C-A0D6-4EF6-B31A-B65540E57CFB}" type="presParOf" srcId="{EAC5ADFE-339A-4113-97C8-2B160FB55301}" destId="{F7FD8F5A-9E67-42AB-81D8-27CA125220BB}" srcOrd="0" destOrd="0" presId="urn:microsoft.com/office/officeart/2005/8/layout/hierarchy3"/>
    <dgm:cxn modelId="{585E41AC-2740-4B8E-87F9-86B474095BBD}" type="presParOf" srcId="{F7FD8F5A-9E67-42AB-81D8-27CA125220BB}" destId="{3028E8D7-EA6F-4EA7-978A-43633D6AEAF6}" srcOrd="0" destOrd="0" presId="urn:microsoft.com/office/officeart/2005/8/layout/hierarchy3"/>
    <dgm:cxn modelId="{FC964F3F-3CD1-4826-B7CD-BDE6731DA5AF}" type="presParOf" srcId="{F7FD8F5A-9E67-42AB-81D8-27CA125220BB}" destId="{7E96EBE4-03A1-4197-A609-8D826601ABC1}" srcOrd="1" destOrd="0" presId="urn:microsoft.com/office/officeart/2005/8/layout/hierarchy3"/>
    <dgm:cxn modelId="{C3B81C11-C670-484E-A374-0401397E49E6}" type="presParOf" srcId="{EAC5ADFE-339A-4113-97C8-2B160FB55301}" destId="{FD32282A-0269-4D8F-A4C8-0AC524E4BE98}" srcOrd="1" destOrd="0" presId="urn:microsoft.com/office/officeart/2005/8/layout/hierarchy3"/>
    <dgm:cxn modelId="{E341820C-E79E-431E-8B54-90529DAC17CF}" type="presParOf" srcId="{8A865662-0E1F-48A4-A993-51A2BB9B2E4F}" destId="{4A7754E5-4AF7-4EF3-80D7-CE8DA9A463B0}" srcOrd="1" destOrd="0" presId="urn:microsoft.com/office/officeart/2005/8/layout/hierarchy3"/>
    <dgm:cxn modelId="{8FDC9BB2-9B10-4D96-86A1-F2CEDA771BEC}" type="presParOf" srcId="{4A7754E5-4AF7-4EF3-80D7-CE8DA9A463B0}" destId="{9FB9EDC3-647D-443D-8F9A-912D7651812C}" srcOrd="0" destOrd="0" presId="urn:microsoft.com/office/officeart/2005/8/layout/hierarchy3"/>
    <dgm:cxn modelId="{D3AFDFCB-4C6E-4611-BC4A-12EDAF1079EE}" type="presParOf" srcId="{9FB9EDC3-647D-443D-8F9A-912D7651812C}" destId="{0BCE1037-9706-410D-834A-ECEC4388E735}" srcOrd="0" destOrd="0" presId="urn:microsoft.com/office/officeart/2005/8/layout/hierarchy3"/>
    <dgm:cxn modelId="{EAF80534-F4C5-43E7-AAC8-CFDCF1BF4496}" type="presParOf" srcId="{9FB9EDC3-647D-443D-8F9A-912D7651812C}" destId="{26658136-CA3D-42D7-A36B-88198D905A09}" srcOrd="1" destOrd="0" presId="urn:microsoft.com/office/officeart/2005/8/layout/hierarchy3"/>
    <dgm:cxn modelId="{CDF54187-655A-4EF6-B3B1-CE81B0392EC2}" type="presParOf" srcId="{4A7754E5-4AF7-4EF3-80D7-CE8DA9A463B0}" destId="{F820BF47-1A0C-43F5-AAAD-6ACB2E9AD490}" srcOrd="1" destOrd="0" presId="urn:microsoft.com/office/officeart/2005/8/layout/hierarchy3"/>
    <dgm:cxn modelId="{9AECAAFC-9667-4D11-9A0C-883A96F4955B}" type="presParOf" srcId="{8A865662-0E1F-48A4-A993-51A2BB9B2E4F}" destId="{5194E25F-D379-447F-929A-993DB7FDEBB6}" srcOrd="2" destOrd="0" presId="urn:microsoft.com/office/officeart/2005/8/layout/hierarchy3"/>
    <dgm:cxn modelId="{CDB3A7B7-D579-4F0A-B250-CF11F10931A1}" type="presParOf" srcId="{5194E25F-D379-447F-929A-993DB7FDEBB6}" destId="{340FD182-E020-4339-8DC5-CEFA222C64AC}" srcOrd="0" destOrd="0" presId="urn:microsoft.com/office/officeart/2005/8/layout/hierarchy3"/>
    <dgm:cxn modelId="{A18CDA89-75E1-4009-8662-12823BE0C735}" type="presParOf" srcId="{340FD182-E020-4339-8DC5-CEFA222C64AC}" destId="{405FCD6E-D4E8-41FA-B6A2-E4BB402E06BE}" srcOrd="0" destOrd="0" presId="urn:microsoft.com/office/officeart/2005/8/layout/hierarchy3"/>
    <dgm:cxn modelId="{39F44687-47CC-4847-B5FA-9171626C02EE}" type="presParOf" srcId="{340FD182-E020-4339-8DC5-CEFA222C64AC}" destId="{145781A5-5489-4E99-8DDD-A5C31F300089}" srcOrd="1" destOrd="0" presId="urn:microsoft.com/office/officeart/2005/8/layout/hierarchy3"/>
    <dgm:cxn modelId="{1739F4D7-7A71-46AD-AF18-AE4507282747}" type="presParOf" srcId="{5194E25F-D379-447F-929A-993DB7FDEBB6}" destId="{4DD10E36-D14C-490A-BF06-A6B3FAFA273E}" srcOrd="1" destOrd="0" presId="urn:microsoft.com/office/officeart/2005/8/layout/hierarchy3"/>
    <dgm:cxn modelId="{068BC3C5-4BFA-4DCA-883A-52FFA4FC7135}" type="presParOf" srcId="{8A865662-0E1F-48A4-A993-51A2BB9B2E4F}" destId="{C9B5881D-401D-4DFF-ADCD-A76BC6719BD1}" srcOrd="3" destOrd="0" presId="urn:microsoft.com/office/officeart/2005/8/layout/hierarchy3"/>
    <dgm:cxn modelId="{C65A04CF-331A-4999-B842-9651C3153CDB}" type="presParOf" srcId="{C9B5881D-401D-4DFF-ADCD-A76BC6719BD1}" destId="{3A20517E-5B01-4A3D-B6A4-42B27CCE0F77}" srcOrd="0" destOrd="0" presId="urn:microsoft.com/office/officeart/2005/8/layout/hierarchy3"/>
    <dgm:cxn modelId="{D3B3F63B-8FA7-4795-B320-E50599E40129}" type="presParOf" srcId="{3A20517E-5B01-4A3D-B6A4-42B27CCE0F77}" destId="{8C5134CD-97C1-4A5D-8A99-397EA240E35C}" srcOrd="0" destOrd="0" presId="urn:microsoft.com/office/officeart/2005/8/layout/hierarchy3"/>
    <dgm:cxn modelId="{46962050-7F6F-48CC-9B66-DDECEE9590AA}" type="presParOf" srcId="{3A20517E-5B01-4A3D-B6A4-42B27CCE0F77}" destId="{E785B7E3-F502-42E2-BE10-1B2C6EE54F76}" srcOrd="1" destOrd="0" presId="urn:microsoft.com/office/officeart/2005/8/layout/hierarchy3"/>
    <dgm:cxn modelId="{2AA459FA-75DB-4EFA-B026-73AF51A19058}" type="presParOf" srcId="{C9B5881D-401D-4DFF-ADCD-A76BC6719BD1}" destId="{FECB1FBB-D3A5-464E-A91C-971D9A42C899}"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832AB2-8936-4470-B909-BE7402322893}"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6A3A96B7-CBB0-421E-8348-37E89F9DCC08}">
      <dgm:prSet/>
      <dgm:spPr/>
      <dgm:t>
        <a:bodyPr/>
        <a:lstStyle/>
        <a:p>
          <a:r>
            <a:rPr lang="en-US" dirty="0"/>
            <a:t>think like a human?</a:t>
          </a:r>
        </a:p>
      </dgm:t>
    </dgm:pt>
    <dgm:pt modelId="{04AE0A4E-B07C-4F7C-9018-F5F08434BBB8}" type="parTrans" cxnId="{79293258-1F1D-481C-BEF0-DEB360FD8894}">
      <dgm:prSet/>
      <dgm:spPr/>
      <dgm:t>
        <a:bodyPr/>
        <a:lstStyle/>
        <a:p>
          <a:endParaRPr lang="en-US"/>
        </a:p>
      </dgm:t>
    </dgm:pt>
    <dgm:pt modelId="{7E53CCB1-1282-4A85-8552-9211D16E0FF6}" type="sibTrans" cxnId="{79293258-1F1D-481C-BEF0-DEB360FD8894}">
      <dgm:prSet/>
      <dgm:spPr/>
      <dgm:t>
        <a:bodyPr/>
        <a:lstStyle/>
        <a:p>
          <a:endParaRPr lang="en-US"/>
        </a:p>
      </dgm:t>
    </dgm:pt>
    <dgm:pt modelId="{CE78E4BB-83F8-47E6-A961-7AC133F50D50}">
      <dgm:prSet/>
      <dgm:spPr/>
      <dgm:t>
        <a:bodyPr/>
        <a:lstStyle/>
        <a:p>
          <a:r>
            <a:rPr lang="en-US" dirty="0"/>
            <a:t>act like a human?</a:t>
          </a:r>
        </a:p>
      </dgm:t>
    </dgm:pt>
    <dgm:pt modelId="{9954E93C-DB74-4489-A2EB-C3560DD8465B}" type="parTrans" cxnId="{AE580DDA-90E7-4734-AB7C-C1348C4BD1E7}">
      <dgm:prSet/>
      <dgm:spPr/>
      <dgm:t>
        <a:bodyPr/>
        <a:lstStyle/>
        <a:p>
          <a:endParaRPr lang="en-US"/>
        </a:p>
      </dgm:t>
    </dgm:pt>
    <dgm:pt modelId="{26DCD576-8567-48DF-8A0D-00AF7A1DFC6D}" type="sibTrans" cxnId="{AE580DDA-90E7-4734-AB7C-C1348C4BD1E7}">
      <dgm:prSet/>
      <dgm:spPr/>
      <dgm:t>
        <a:bodyPr/>
        <a:lstStyle/>
        <a:p>
          <a:endParaRPr lang="en-US"/>
        </a:p>
      </dgm:t>
    </dgm:pt>
    <dgm:pt modelId="{699E814A-C7BB-45C9-8528-BC8893110D3A}">
      <dgm:prSet/>
      <dgm:spPr/>
      <dgm:t>
        <a:bodyPr/>
        <a:lstStyle/>
        <a:p>
          <a:r>
            <a:rPr lang="en-US" dirty="0"/>
            <a:t>think rationally?</a:t>
          </a:r>
        </a:p>
      </dgm:t>
    </dgm:pt>
    <dgm:pt modelId="{315CA7EE-92C9-4D75-994E-DB8B3B65E079}" type="parTrans" cxnId="{B3EB14C0-37D9-4E1E-B1F1-D77AF15ADB17}">
      <dgm:prSet/>
      <dgm:spPr/>
      <dgm:t>
        <a:bodyPr/>
        <a:lstStyle/>
        <a:p>
          <a:endParaRPr lang="en-US"/>
        </a:p>
      </dgm:t>
    </dgm:pt>
    <dgm:pt modelId="{5E170A91-AAF4-41A0-98AF-36E7EF8A8185}" type="sibTrans" cxnId="{B3EB14C0-37D9-4E1E-B1F1-D77AF15ADB17}">
      <dgm:prSet/>
      <dgm:spPr/>
      <dgm:t>
        <a:bodyPr/>
        <a:lstStyle/>
        <a:p>
          <a:endParaRPr lang="en-US"/>
        </a:p>
      </dgm:t>
    </dgm:pt>
    <dgm:pt modelId="{BB38D456-89FF-45BB-9803-6B30B36AACB9}">
      <dgm:prSet/>
      <dgm:spPr/>
      <dgm:t>
        <a:bodyPr/>
        <a:lstStyle/>
        <a:p>
          <a:r>
            <a:rPr lang="en-US" b="1" dirty="0"/>
            <a:t>act rationally.</a:t>
          </a:r>
        </a:p>
      </dgm:t>
    </dgm:pt>
    <dgm:pt modelId="{1AD6F811-8452-48AE-A0E3-1CAC1CBEC7F8}" type="parTrans" cxnId="{5C8C1C89-64B1-4A8F-84FD-D3CEC8F0FBFB}">
      <dgm:prSet/>
      <dgm:spPr/>
      <dgm:t>
        <a:bodyPr/>
        <a:lstStyle/>
        <a:p>
          <a:endParaRPr lang="en-US"/>
        </a:p>
      </dgm:t>
    </dgm:pt>
    <dgm:pt modelId="{C82D3F18-CB81-49C6-A3EA-F19001DD8F8A}" type="sibTrans" cxnId="{5C8C1C89-64B1-4A8F-84FD-D3CEC8F0FBFB}">
      <dgm:prSet/>
      <dgm:spPr/>
      <dgm:t>
        <a:bodyPr/>
        <a:lstStyle/>
        <a:p>
          <a:endParaRPr lang="en-US"/>
        </a:p>
      </dgm:t>
    </dgm:pt>
    <dgm:pt modelId="{8A865662-0E1F-48A4-A993-51A2BB9B2E4F}" type="pres">
      <dgm:prSet presAssocID="{E0832AB2-8936-4470-B909-BE7402322893}" presName="diagram" presStyleCnt="0">
        <dgm:presLayoutVars>
          <dgm:chPref val="1"/>
          <dgm:dir/>
          <dgm:animOne val="branch"/>
          <dgm:animLvl val="lvl"/>
          <dgm:resizeHandles/>
        </dgm:presLayoutVars>
      </dgm:prSet>
      <dgm:spPr/>
    </dgm:pt>
    <dgm:pt modelId="{EAC5ADFE-339A-4113-97C8-2B160FB55301}" type="pres">
      <dgm:prSet presAssocID="{6A3A96B7-CBB0-421E-8348-37E89F9DCC08}" presName="root" presStyleCnt="0"/>
      <dgm:spPr/>
    </dgm:pt>
    <dgm:pt modelId="{F7FD8F5A-9E67-42AB-81D8-27CA125220BB}" type="pres">
      <dgm:prSet presAssocID="{6A3A96B7-CBB0-421E-8348-37E89F9DCC08}" presName="rootComposite" presStyleCnt="0"/>
      <dgm:spPr/>
    </dgm:pt>
    <dgm:pt modelId="{3028E8D7-EA6F-4EA7-978A-43633D6AEAF6}" type="pres">
      <dgm:prSet presAssocID="{6A3A96B7-CBB0-421E-8348-37E89F9DCC08}" presName="rootText" presStyleLbl="node1" presStyleIdx="0" presStyleCnt="4"/>
      <dgm:spPr/>
    </dgm:pt>
    <dgm:pt modelId="{7E96EBE4-03A1-4197-A609-8D826601ABC1}" type="pres">
      <dgm:prSet presAssocID="{6A3A96B7-CBB0-421E-8348-37E89F9DCC08}" presName="rootConnector" presStyleLbl="node1" presStyleIdx="0" presStyleCnt="4"/>
      <dgm:spPr/>
    </dgm:pt>
    <dgm:pt modelId="{FD32282A-0269-4D8F-A4C8-0AC524E4BE98}" type="pres">
      <dgm:prSet presAssocID="{6A3A96B7-CBB0-421E-8348-37E89F9DCC08}" presName="childShape" presStyleCnt="0"/>
      <dgm:spPr/>
    </dgm:pt>
    <dgm:pt modelId="{4A7754E5-4AF7-4EF3-80D7-CE8DA9A463B0}" type="pres">
      <dgm:prSet presAssocID="{CE78E4BB-83F8-47E6-A961-7AC133F50D50}" presName="root" presStyleCnt="0"/>
      <dgm:spPr/>
    </dgm:pt>
    <dgm:pt modelId="{9FB9EDC3-647D-443D-8F9A-912D7651812C}" type="pres">
      <dgm:prSet presAssocID="{CE78E4BB-83F8-47E6-A961-7AC133F50D50}" presName="rootComposite" presStyleCnt="0"/>
      <dgm:spPr/>
    </dgm:pt>
    <dgm:pt modelId="{0BCE1037-9706-410D-834A-ECEC4388E735}" type="pres">
      <dgm:prSet presAssocID="{CE78E4BB-83F8-47E6-A961-7AC133F50D50}" presName="rootText" presStyleLbl="node1" presStyleIdx="1" presStyleCnt="4"/>
      <dgm:spPr/>
    </dgm:pt>
    <dgm:pt modelId="{26658136-CA3D-42D7-A36B-88198D905A09}" type="pres">
      <dgm:prSet presAssocID="{CE78E4BB-83F8-47E6-A961-7AC133F50D50}" presName="rootConnector" presStyleLbl="node1" presStyleIdx="1" presStyleCnt="4"/>
      <dgm:spPr/>
    </dgm:pt>
    <dgm:pt modelId="{F820BF47-1A0C-43F5-AAAD-6ACB2E9AD490}" type="pres">
      <dgm:prSet presAssocID="{CE78E4BB-83F8-47E6-A961-7AC133F50D50}" presName="childShape" presStyleCnt="0"/>
      <dgm:spPr/>
    </dgm:pt>
    <dgm:pt modelId="{5194E25F-D379-447F-929A-993DB7FDEBB6}" type="pres">
      <dgm:prSet presAssocID="{699E814A-C7BB-45C9-8528-BC8893110D3A}" presName="root" presStyleCnt="0"/>
      <dgm:spPr/>
    </dgm:pt>
    <dgm:pt modelId="{340FD182-E020-4339-8DC5-CEFA222C64AC}" type="pres">
      <dgm:prSet presAssocID="{699E814A-C7BB-45C9-8528-BC8893110D3A}" presName="rootComposite" presStyleCnt="0"/>
      <dgm:spPr/>
    </dgm:pt>
    <dgm:pt modelId="{405FCD6E-D4E8-41FA-B6A2-E4BB402E06BE}" type="pres">
      <dgm:prSet presAssocID="{699E814A-C7BB-45C9-8528-BC8893110D3A}" presName="rootText" presStyleLbl="node1" presStyleIdx="2" presStyleCnt="4"/>
      <dgm:spPr/>
    </dgm:pt>
    <dgm:pt modelId="{145781A5-5489-4E99-8DDD-A5C31F300089}" type="pres">
      <dgm:prSet presAssocID="{699E814A-C7BB-45C9-8528-BC8893110D3A}" presName="rootConnector" presStyleLbl="node1" presStyleIdx="2" presStyleCnt="4"/>
      <dgm:spPr/>
    </dgm:pt>
    <dgm:pt modelId="{4DD10E36-D14C-490A-BF06-A6B3FAFA273E}" type="pres">
      <dgm:prSet presAssocID="{699E814A-C7BB-45C9-8528-BC8893110D3A}" presName="childShape" presStyleCnt="0"/>
      <dgm:spPr/>
    </dgm:pt>
    <dgm:pt modelId="{C9B5881D-401D-4DFF-ADCD-A76BC6719BD1}" type="pres">
      <dgm:prSet presAssocID="{BB38D456-89FF-45BB-9803-6B30B36AACB9}" presName="root" presStyleCnt="0"/>
      <dgm:spPr/>
    </dgm:pt>
    <dgm:pt modelId="{3A20517E-5B01-4A3D-B6A4-42B27CCE0F77}" type="pres">
      <dgm:prSet presAssocID="{BB38D456-89FF-45BB-9803-6B30B36AACB9}" presName="rootComposite" presStyleCnt="0"/>
      <dgm:spPr/>
    </dgm:pt>
    <dgm:pt modelId="{8C5134CD-97C1-4A5D-8A99-397EA240E35C}" type="pres">
      <dgm:prSet presAssocID="{BB38D456-89FF-45BB-9803-6B30B36AACB9}" presName="rootText" presStyleLbl="node1" presStyleIdx="3" presStyleCnt="4"/>
      <dgm:spPr/>
    </dgm:pt>
    <dgm:pt modelId="{E785B7E3-F502-42E2-BE10-1B2C6EE54F76}" type="pres">
      <dgm:prSet presAssocID="{BB38D456-89FF-45BB-9803-6B30B36AACB9}" presName="rootConnector" presStyleLbl="node1" presStyleIdx="3" presStyleCnt="4"/>
      <dgm:spPr/>
    </dgm:pt>
    <dgm:pt modelId="{FECB1FBB-D3A5-464E-A91C-971D9A42C899}" type="pres">
      <dgm:prSet presAssocID="{BB38D456-89FF-45BB-9803-6B30B36AACB9}" presName="childShape" presStyleCnt="0"/>
      <dgm:spPr/>
    </dgm:pt>
  </dgm:ptLst>
  <dgm:cxnLst>
    <dgm:cxn modelId="{1A1E0818-8BC6-4A02-9D1E-E295C53E254E}" type="presOf" srcId="{699E814A-C7BB-45C9-8528-BC8893110D3A}" destId="{405FCD6E-D4E8-41FA-B6A2-E4BB402E06BE}" srcOrd="0" destOrd="0" presId="urn:microsoft.com/office/officeart/2005/8/layout/hierarchy3"/>
    <dgm:cxn modelId="{B1BB7568-5333-44BF-B6BD-938932D55139}" type="presOf" srcId="{6A3A96B7-CBB0-421E-8348-37E89F9DCC08}" destId="{3028E8D7-EA6F-4EA7-978A-43633D6AEAF6}" srcOrd="0" destOrd="0" presId="urn:microsoft.com/office/officeart/2005/8/layout/hierarchy3"/>
    <dgm:cxn modelId="{79293258-1F1D-481C-BEF0-DEB360FD8894}" srcId="{E0832AB2-8936-4470-B909-BE7402322893}" destId="{6A3A96B7-CBB0-421E-8348-37E89F9DCC08}" srcOrd="0" destOrd="0" parTransId="{04AE0A4E-B07C-4F7C-9018-F5F08434BBB8}" sibTransId="{7E53CCB1-1282-4A85-8552-9211D16E0FF6}"/>
    <dgm:cxn modelId="{9431497A-9835-404F-8A09-7068AAA8F50A}" type="presOf" srcId="{E0832AB2-8936-4470-B909-BE7402322893}" destId="{8A865662-0E1F-48A4-A993-51A2BB9B2E4F}" srcOrd="0" destOrd="0" presId="urn:microsoft.com/office/officeart/2005/8/layout/hierarchy3"/>
    <dgm:cxn modelId="{5C8C1C89-64B1-4A8F-84FD-D3CEC8F0FBFB}" srcId="{E0832AB2-8936-4470-B909-BE7402322893}" destId="{BB38D456-89FF-45BB-9803-6B30B36AACB9}" srcOrd="3" destOrd="0" parTransId="{1AD6F811-8452-48AE-A0E3-1CAC1CBEC7F8}" sibTransId="{C82D3F18-CB81-49C6-A3EA-F19001DD8F8A}"/>
    <dgm:cxn modelId="{CC528B8E-AA26-4738-8842-B207932A21D5}" type="presOf" srcId="{BB38D456-89FF-45BB-9803-6B30B36AACB9}" destId="{8C5134CD-97C1-4A5D-8A99-397EA240E35C}" srcOrd="0" destOrd="0" presId="urn:microsoft.com/office/officeart/2005/8/layout/hierarchy3"/>
    <dgm:cxn modelId="{8E448EA0-A335-4286-98A7-8350A9806306}" type="presOf" srcId="{CE78E4BB-83F8-47E6-A961-7AC133F50D50}" destId="{0BCE1037-9706-410D-834A-ECEC4388E735}" srcOrd="0" destOrd="0" presId="urn:microsoft.com/office/officeart/2005/8/layout/hierarchy3"/>
    <dgm:cxn modelId="{B3EB14C0-37D9-4E1E-B1F1-D77AF15ADB17}" srcId="{E0832AB2-8936-4470-B909-BE7402322893}" destId="{699E814A-C7BB-45C9-8528-BC8893110D3A}" srcOrd="2" destOrd="0" parTransId="{315CA7EE-92C9-4D75-994E-DB8B3B65E079}" sibTransId="{5E170A91-AAF4-41A0-98AF-36E7EF8A8185}"/>
    <dgm:cxn modelId="{AE580DDA-90E7-4734-AB7C-C1348C4BD1E7}" srcId="{E0832AB2-8936-4470-B909-BE7402322893}" destId="{CE78E4BB-83F8-47E6-A961-7AC133F50D50}" srcOrd="1" destOrd="0" parTransId="{9954E93C-DB74-4489-A2EB-C3560DD8465B}" sibTransId="{26DCD576-8567-48DF-8A0D-00AF7A1DFC6D}"/>
    <dgm:cxn modelId="{B735ECDB-F431-41D7-B5EB-7C8389FBDFD6}" type="presOf" srcId="{699E814A-C7BB-45C9-8528-BC8893110D3A}" destId="{145781A5-5489-4E99-8DDD-A5C31F300089}" srcOrd="1" destOrd="0" presId="urn:microsoft.com/office/officeart/2005/8/layout/hierarchy3"/>
    <dgm:cxn modelId="{384373DD-C986-4CA9-A0DB-89E762222F0D}" type="presOf" srcId="{6A3A96B7-CBB0-421E-8348-37E89F9DCC08}" destId="{7E96EBE4-03A1-4197-A609-8D826601ABC1}" srcOrd="1" destOrd="0" presId="urn:microsoft.com/office/officeart/2005/8/layout/hierarchy3"/>
    <dgm:cxn modelId="{5495CCE2-1673-4E88-9A5E-57DDFB70BC3C}" type="presOf" srcId="{BB38D456-89FF-45BB-9803-6B30B36AACB9}" destId="{E785B7E3-F502-42E2-BE10-1B2C6EE54F76}" srcOrd="1" destOrd="0" presId="urn:microsoft.com/office/officeart/2005/8/layout/hierarchy3"/>
    <dgm:cxn modelId="{E284C6F6-1A3F-499B-8EAB-E8CE265967BA}" type="presOf" srcId="{CE78E4BB-83F8-47E6-A961-7AC133F50D50}" destId="{26658136-CA3D-42D7-A36B-88198D905A09}" srcOrd="1" destOrd="0" presId="urn:microsoft.com/office/officeart/2005/8/layout/hierarchy3"/>
    <dgm:cxn modelId="{61A8217F-96E9-4BAA-A1E0-D8AA7A509C9C}" type="presParOf" srcId="{8A865662-0E1F-48A4-A993-51A2BB9B2E4F}" destId="{EAC5ADFE-339A-4113-97C8-2B160FB55301}" srcOrd="0" destOrd="0" presId="urn:microsoft.com/office/officeart/2005/8/layout/hierarchy3"/>
    <dgm:cxn modelId="{7613275C-A0D6-4EF6-B31A-B65540E57CFB}" type="presParOf" srcId="{EAC5ADFE-339A-4113-97C8-2B160FB55301}" destId="{F7FD8F5A-9E67-42AB-81D8-27CA125220BB}" srcOrd="0" destOrd="0" presId="urn:microsoft.com/office/officeart/2005/8/layout/hierarchy3"/>
    <dgm:cxn modelId="{585E41AC-2740-4B8E-87F9-86B474095BBD}" type="presParOf" srcId="{F7FD8F5A-9E67-42AB-81D8-27CA125220BB}" destId="{3028E8D7-EA6F-4EA7-978A-43633D6AEAF6}" srcOrd="0" destOrd="0" presId="urn:microsoft.com/office/officeart/2005/8/layout/hierarchy3"/>
    <dgm:cxn modelId="{FC964F3F-3CD1-4826-B7CD-BDE6731DA5AF}" type="presParOf" srcId="{F7FD8F5A-9E67-42AB-81D8-27CA125220BB}" destId="{7E96EBE4-03A1-4197-A609-8D826601ABC1}" srcOrd="1" destOrd="0" presId="urn:microsoft.com/office/officeart/2005/8/layout/hierarchy3"/>
    <dgm:cxn modelId="{C3B81C11-C670-484E-A374-0401397E49E6}" type="presParOf" srcId="{EAC5ADFE-339A-4113-97C8-2B160FB55301}" destId="{FD32282A-0269-4D8F-A4C8-0AC524E4BE98}" srcOrd="1" destOrd="0" presId="urn:microsoft.com/office/officeart/2005/8/layout/hierarchy3"/>
    <dgm:cxn modelId="{E341820C-E79E-431E-8B54-90529DAC17CF}" type="presParOf" srcId="{8A865662-0E1F-48A4-A993-51A2BB9B2E4F}" destId="{4A7754E5-4AF7-4EF3-80D7-CE8DA9A463B0}" srcOrd="1" destOrd="0" presId="urn:microsoft.com/office/officeart/2005/8/layout/hierarchy3"/>
    <dgm:cxn modelId="{8FDC9BB2-9B10-4D96-86A1-F2CEDA771BEC}" type="presParOf" srcId="{4A7754E5-4AF7-4EF3-80D7-CE8DA9A463B0}" destId="{9FB9EDC3-647D-443D-8F9A-912D7651812C}" srcOrd="0" destOrd="0" presId="urn:microsoft.com/office/officeart/2005/8/layout/hierarchy3"/>
    <dgm:cxn modelId="{D3AFDFCB-4C6E-4611-BC4A-12EDAF1079EE}" type="presParOf" srcId="{9FB9EDC3-647D-443D-8F9A-912D7651812C}" destId="{0BCE1037-9706-410D-834A-ECEC4388E735}" srcOrd="0" destOrd="0" presId="urn:microsoft.com/office/officeart/2005/8/layout/hierarchy3"/>
    <dgm:cxn modelId="{EAF80534-F4C5-43E7-AAC8-CFDCF1BF4496}" type="presParOf" srcId="{9FB9EDC3-647D-443D-8F9A-912D7651812C}" destId="{26658136-CA3D-42D7-A36B-88198D905A09}" srcOrd="1" destOrd="0" presId="urn:microsoft.com/office/officeart/2005/8/layout/hierarchy3"/>
    <dgm:cxn modelId="{CDF54187-655A-4EF6-B3B1-CE81B0392EC2}" type="presParOf" srcId="{4A7754E5-4AF7-4EF3-80D7-CE8DA9A463B0}" destId="{F820BF47-1A0C-43F5-AAAD-6ACB2E9AD490}" srcOrd="1" destOrd="0" presId="urn:microsoft.com/office/officeart/2005/8/layout/hierarchy3"/>
    <dgm:cxn modelId="{9AECAAFC-9667-4D11-9A0C-883A96F4955B}" type="presParOf" srcId="{8A865662-0E1F-48A4-A993-51A2BB9B2E4F}" destId="{5194E25F-D379-447F-929A-993DB7FDEBB6}" srcOrd="2" destOrd="0" presId="urn:microsoft.com/office/officeart/2005/8/layout/hierarchy3"/>
    <dgm:cxn modelId="{CDB3A7B7-D579-4F0A-B250-CF11F10931A1}" type="presParOf" srcId="{5194E25F-D379-447F-929A-993DB7FDEBB6}" destId="{340FD182-E020-4339-8DC5-CEFA222C64AC}" srcOrd="0" destOrd="0" presId="urn:microsoft.com/office/officeart/2005/8/layout/hierarchy3"/>
    <dgm:cxn modelId="{A18CDA89-75E1-4009-8662-12823BE0C735}" type="presParOf" srcId="{340FD182-E020-4339-8DC5-CEFA222C64AC}" destId="{405FCD6E-D4E8-41FA-B6A2-E4BB402E06BE}" srcOrd="0" destOrd="0" presId="urn:microsoft.com/office/officeart/2005/8/layout/hierarchy3"/>
    <dgm:cxn modelId="{39F44687-47CC-4847-B5FA-9171626C02EE}" type="presParOf" srcId="{340FD182-E020-4339-8DC5-CEFA222C64AC}" destId="{145781A5-5489-4E99-8DDD-A5C31F300089}" srcOrd="1" destOrd="0" presId="urn:microsoft.com/office/officeart/2005/8/layout/hierarchy3"/>
    <dgm:cxn modelId="{1739F4D7-7A71-46AD-AF18-AE4507282747}" type="presParOf" srcId="{5194E25F-D379-447F-929A-993DB7FDEBB6}" destId="{4DD10E36-D14C-490A-BF06-A6B3FAFA273E}" srcOrd="1" destOrd="0" presId="urn:microsoft.com/office/officeart/2005/8/layout/hierarchy3"/>
    <dgm:cxn modelId="{068BC3C5-4BFA-4DCA-883A-52FFA4FC7135}" type="presParOf" srcId="{8A865662-0E1F-48A4-A993-51A2BB9B2E4F}" destId="{C9B5881D-401D-4DFF-ADCD-A76BC6719BD1}" srcOrd="3" destOrd="0" presId="urn:microsoft.com/office/officeart/2005/8/layout/hierarchy3"/>
    <dgm:cxn modelId="{C65A04CF-331A-4999-B842-9651C3153CDB}" type="presParOf" srcId="{C9B5881D-401D-4DFF-ADCD-A76BC6719BD1}" destId="{3A20517E-5B01-4A3D-B6A4-42B27CCE0F77}" srcOrd="0" destOrd="0" presId="urn:microsoft.com/office/officeart/2005/8/layout/hierarchy3"/>
    <dgm:cxn modelId="{D3B3F63B-8FA7-4795-B320-E50599E40129}" type="presParOf" srcId="{3A20517E-5B01-4A3D-B6A4-42B27CCE0F77}" destId="{8C5134CD-97C1-4A5D-8A99-397EA240E35C}" srcOrd="0" destOrd="0" presId="urn:microsoft.com/office/officeart/2005/8/layout/hierarchy3"/>
    <dgm:cxn modelId="{46962050-7F6F-48CC-9B66-DDECEE9590AA}" type="presParOf" srcId="{3A20517E-5B01-4A3D-B6A4-42B27CCE0F77}" destId="{E785B7E3-F502-42E2-BE10-1B2C6EE54F76}" srcOrd="1" destOrd="0" presId="urn:microsoft.com/office/officeart/2005/8/layout/hierarchy3"/>
    <dgm:cxn modelId="{2AA459FA-75DB-4EFA-B026-73AF51A19058}" type="presParOf" srcId="{C9B5881D-401D-4DFF-ADCD-A76BC6719BD1}" destId="{FECB1FBB-D3A5-464E-A91C-971D9A42C899}"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8E8D7-EA6F-4EA7-978A-43633D6AEAF6}">
      <dsp:nvSpPr>
        <dsp:cNvPr id="0" name=""/>
        <dsp:cNvSpPr/>
      </dsp:nvSpPr>
      <dsp:spPr>
        <a:xfrm>
          <a:off x="1238" y="473934"/>
          <a:ext cx="1423215" cy="71160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Think like a human?</a:t>
          </a:r>
        </a:p>
      </dsp:txBody>
      <dsp:txXfrm>
        <a:off x="22080" y="494776"/>
        <a:ext cx="1381531" cy="669923"/>
      </dsp:txXfrm>
    </dsp:sp>
    <dsp:sp modelId="{0BCE1037-9706-410D-834A-ECEC4388E735}">
      <dsp:nvSpPr>
        <dsp:cNvPr id="0" name=""/>
        <dsp:cNvSpPr/>
      </dsp:nvSpPr>
      <dsp:spPr>
        <a:xfrm>
          <a:off x="1780257" y="473934"/>
          <a:ext cx="1423215" cy="711607"/>
        </a:xfrm>
        <a:prstGeom prst="roundRect">
          <a:avLst>
            <a:gd name="adj" fmla="val 10000"/>
          </a:avLst>
        </a:prstGeom>
        <a:solidFill>
          <a:schemeClr val="accent6"/>
        </a:solidFill>
        <a:ln w="19050" cap="flat" cmpd="sng" algn="ctr">
          <a:solidFill>
            <a:schemeClr val="lt1"/>
          </a:solidFill>
          <a:prstDash val="solid"/>
          <a:miter lim="800000"/>
        </a:ln>
        <a:effectLst/>
      </dsp:spPr>
      <dsp:style>
        <a:lnRef idx="3">
          <a:schemeClr val="lt1"/>
        </a:lnRef>
        <a:fillRef idx="1">
          <a:schemeClr val="accent6"/>
        </a:fillRef>
        <a:effectRef idx="1">
          <a:schemeClr val="accent6"/>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Act like a human?</a:t>
          </a:r>
        </a:p>
      </dsp:txBody>
      <dsp:txXfrm>
        <a:off x="1801099" y="494776"/>
        <a:ext cx="1381531" cy="669923"/>
      </dsp:txXfrm>
    </dsp:sp>
    <dsp:sp modelId="{405FCD6E-D4E8-41FA-B6A2-E4BB402E06BE}">
      <dsp:nvSpPr>
        <dsp:cNvPr id="0" name=""/>
        <dsp:cNvSpPr/>
      </dsp:nvSpPr>
      <dsp:spPr>
        <a:xfrm>
          <a:off x="3559276" y="473934"/>
          <a:ext cx="1423215" cy="71160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Think rationally?</a:t>
          </a:r>
        </a:p>
      </dsp:txBody>
      <dsp:txXfrm>
        <a:off x="3580118" y="494776"/>
        <a:ext cx="1381531" cy="669923"/>
      </dsp:txXfrm>
    </dsp:sp>
    <dsp:sp modelId="{8C5134CD-97C1-4A5D-8A99-397EA240E35C}">
      <dsp:nvSpPr>
        <dsp:cNvPr id="0" name=""/>
        <dsp:cNvSpPr/>
      </dsp:nvSpPr>
      <dsp:spPr>
        <a:xfrm>
          <a:off x="5338296" y="473934"/>
          <a:ext cx="1423215" cy="7116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Act rationally?</a:t>
          </a:r>
        </a:p>
      </dsp:txBody>
      <dsp:txXfrm>
        <a:off x="5359138" y="494776"/>
        <a:ext cx="1381531" cy="6699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8E8D7-EA6F-4EA7-978A-43633D6AEAF6}">
      <dsp:nvSpPr>
        <dsp:cNvPr id="0" name=""/>
        <dsp:cNvSpPr/>
      </dsp:nvSpPr>
      <dsp:spPr>
        <a:xfrm>
          <a:off x="1238" y="1819865"/>
          <a:ext cx="1423215" cy="71160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think like a human?</a:t>
          </a:r>
        </a:p>
      </dsp:txBody>
      <dsp:txXfrm>
        <a:off x="22080" y="1840707"/>
        <a:ext cx="1381531" cy="669923"/>
      </dsp:txXfrm>
    </dsp:sp>
    <dsp:sp modelId="{0BCE1037-9706-410D-834A-ECEC4388E735}">
      <dsp:nvSpPr>
        <dsp:cNvPr id="0" name=""/>
        <dsp:cNvSpPr/>
      </dsp:nvSpPr>
      <dsp:spPr>
        <a:xfrm>
          <a:off x="1780257" y="1819865"/>
          <a:ext cx="1423215" cy="7116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act like a human?</a:t>
          </a:r>
        </a:p>
      </dsp:txBody>
      <dsp:txXfrm>
        <a:off x="1801099" y="1840707"/>
        <a:ext cx="1381531" cy="669923"/>
      </dsp:txXfrm>
    </dsp:sp>
    <dsp:sp modelId="{405FCD6E-D4E8-41FA-B6A2-E4BB402E06BE}">
      <dsp:nvSpPr>
        <dsp:cNvPr id="0" name=""/>
        <dsp:cNvSpPr/>
      </dsp:nvSpPr>
      <dsp:spPr>
        <a:xfrm>
          <a:off x="3559276" y="1819865"/>
          <a:ext cx="1423215" cy="71160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think rationally?</a:t>
          </a:r>
        </a:p>
      </dsp:txBody>
      <dsp:txXfrm>
        <a:off x="3580118" y="1840707"/>
        <a:ext cx="1381531" cy="669923"/>
      </dsp:txXfrm>
    </dsp:sp>
    <dsp:sp modelId="{8C5134CD-97C1-4A5D-8A99-397EA240E35C}">
      <dsp:nvSpPr>
        <dsp:cNvPr id="0" name=""/>
        <dsp:cNvSpPr/>
      </dsp:nvSpPr>
      <dsp:spPr>
        <a:xfrm>
          <a:off x="5338296" y="1819865"/>
          <a:ext cx="1423215" cy="7116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b="1" kern="1200" dirty="0"/>
            <a:t>act rationally.</a:t>
          </a:r>
        </a:p>
      </dsp:txBody>
      <dsp:txXfrm>
        <a:off x="5359138" y="1840707"/>
        <a:ext cx="1381531" cy="66992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0T17:18:49.300"/>
    </inkml:context>
    <inkml:brush xml:id="br0">
      <inkml:brushProperty name="width" value="0.05" units="cm"/>
      <inkml:brushProperty name="height" value="0.05" units="cm"/>
      <inkml:brushProperty name="color" value="#008C3A"/>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spcBef>
                <a:spcPct val="0"/>
              </a:spcBef>
              <a:defRPr sz="1300" b="0">
                <a:solidFill>
                  <a:schemeClr val="bg1"/>
                </a:solidFill>
                <a:latin typeface="Calibri" panose="020F0502020204030204" pitchFamily="34" charset="0"/>
              </a:defRPr>
            </a:lvl1pPr>
          </a:lstStyle>
          <a:p>
            <a:pPr>
              <a:defRPr/>
            </a:pPr>
            <a:endParaRPr lang="en-US" dirty="0"/>
          </a:p>
        </p:txBody>
      </p:sp>
      <p:sp>
        <p:nvSpPr>
          <p:cNvPr id="26627"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spcBef>
                <a:spcPct val="0"/>
              </a:spcBef>
              <a:defRPr sz="1300" b="0">
                <a:solidFill>
                  <a:schemeClr val="bg1"/>
                </a:solidFill>
                <a:latin typeface="Calibri" panose="020F0502020204030204" pitchFamily="34" charset="0"/>
              </a:defRPr>
            </a:lvl1pPr>
          </a:lstStyle>
          <a:p>
            <a:pPr>
              <a:defRPr/>
            </a:pPr>
            <a:endParaRPr lang="en-US" dirty="0"/>
          </a:p>
        </p:txBody>
      </p:sp>
      <p:sp>
        <p:nvSpPr>
          <p:cNvPr id="2867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6630"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spcBef>
                <a:spcPct val="0"/>
              </a:spcBef>
              <a:defRPr sz="1300" b="0">
                <a:solidFill>
                  <a:schemeClr val="bg1"/>
                </a:solidFill>
                <a:latin typeface="Calibri" panose="020F0502020204030204" pitchFamily="34" charset="0"/>
              </a:defRPr>
            </a:lvl1pPr>
          </a:lstStyle>
          <a:p>
            <a:pPr>
              <a:defRPr/>
            </a:pPr>
            <a:endParaRPr lang="en-US" dirty="0"/>
          </a:p>
        </p:txBody>
      </p:sp>
      <p:sp>
        <p:nvSpPr>
          <p:cNvPr id="26631"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spcBef>
                <a:spcPct val="0"/>
              </a:spcBef>
              <a:defRPr sz="1300" b="0">
                <a:solidFill>
                  <a:schemeClr val="bg1"/>
                </a:solidFill>
                <a:latin typeface="Calibri" panose="020F0502020204030204" pitchFamily="34" charset="0"/>
              </a:defRPr>
            </a:lvl1pPr>
          </a:lstStyle>
          <a:p>
            <a:pPr>
              <a:defRPr/>
            </a:pPr>
            <a:fld id="{767FC3A7-0F7B-44C6-ACD4-A5FC741D946B}" type="slidenum">
              <a:rPr lang="en-US" smtClean="0"/>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1257300" y="720725"/>
            <a:ext cx="4800600" cy="3600450"/>
          </a:xfrm>
          <a:ln/>
        </p:spPr>
      </p:sp>
      <p:sp>
        <p:nvSpPr>
          <p:cNvPr id="29699" name="Notes Placeholder 2"/>
          <p:cNvSpPr>
            <a:spLocks noGrp="1"/>
          </p:cNvSpPr>
          <p:nvPr>
            <p:ph type="body" idx="1"/>
          </p:nvPr>
        </p:nvSpPr>
        <p:spPr>
          <a:noFill/>
          <a:ln/>
        </p:spPr>
        <p:txBody>
          <a:bodyPr/>
          <a:lstStyle/>
          <a:p>
            <a:endParaRPr lang="en-US"/>
          </a:p>
        </p:txBody>
      </p:sp>
      <p:sp>
        <p:nvSpPr>
          <p:cNvPr id="29700" name="Slide Number Placeholder 3"/>
          <p:cNvSpPr>
            <a:spLocks noGrp="1"/>
          </p:cNvSpPr>
          <p:nvPr>
            <p:ph type="sldNum" sz="quarter" idx="5"/>
          </p:nvPr>
        </p:nvSpPr>
        <p:spPr>
          <a:noFill/>
        </p:spPr>
        <p:txBody>
          <a:bodyPr/>
          <a:lstStyle/>
          <a:p>
            <a:fld id="{25AD7B03-BE14-45DB-B0F7-17EB6D027DC3}"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1257300" y="720725"/>
            <a:ext cx="4800600" cy="3600450"/>
          </a:xfrm>
          <a:ln/>
        </p:spPr>
      </p:sp>
      <p:sp>
        <p:nvSpPr>
          <p:cNvPr id="35843" name="Notes Placeholder 2"/>
          <p:cNvSpPr>
            <a:spLocks noGrp="1"/>
          </p:cNvSpPr>
          <p:nvPr>
            <p:ph type="body" idx="1"/>
          </p:nvPr>
        </p:nvSpPr>
        <p:spPr>
          <a:noFill/>
          <a:ln/>
        </p:spPr>
        <p:txBody>
          <a:bodyPr/>
          <a:lstStyle/>
          <a:p>
            <a:endParaRPr lang="en-US"/>
          </a:p>
        </p:txBody>
      </p:sp>
      <p:sp>
        <p:nvSpPr>
          <p:cNvPr id="35844" name="Slide Number Placeholder 3"/>
          <p:cNvSpPr>
            <a:spLocks noGrp="1"/>
          </p:cNvSpPr>
          <p:nvPr>
            <p:ph type="sldNum" sz="quarter" idx="5"/>
          </p:nvPr>
        </p:nvSpPr>
        <p:spPr>
          <a:noFill/>
        </p:spPr>
        <p:txBody>
          <a:bodyPr/>
          <a:lstStyle/>
          <a:p>
            <a:fld id="{C8FB721F-31C6-4B60-861A-A0998B2E02B0}" type="slidenum">
              <a:rPr lang="en-US" smtClean="0"/>
              <a:pPr/>
              <a:t>3</a:t>
            </a:fld>
            <a:endParaRPr lang="en-US" dirty="0"/>
          </a:p>
        </p:txBody>
      </p:sp>
    </p:spTree>
    <p:extLst>
      <p:ext uri="{BB962C8B-B14F-4D97-AF65-F5344CB8AC3E}">
        <p14:creationId xmlns:p14="http://schemas.microsoft.com/office/powerpoint/2010/main" val="239889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1257300" y="720725"/>
            <a:ext cx="4800600" cy="3600450"/>
          </a:xfrm>
          <a:ln/>
        </p:spPr>
      </p:sp>
      <p:sp>
        <p:nvSpPr>
          <p:cNvPr id="35843" name="Notes Placeholder 2"/>
          <p:cNvSpPr>
            <a:spLocks noGrp="1"/>
          </p:cNvSpPr>
          <p:nvPr>
            <p:ph type="body" idx="1"/>
          </p:nvPr>
        </p:nvSpPr>
        <p:spPr>
          <a:noFill/>
          <a:ln/>
        </p:spPr>
        <p:txBody>
          <a:bodyPr/>
          <a:lstStyle/>
          <a:p>
            <a:endParaRPr lang="en-US"/>
          </a:p>
        </p:txBody>
      </p:sp>
      <p:sp>
        <p:nvSpPr>
          <p:cNvPr id="35844" name="Slide Number Placeholder 3"/>
          <p:cNvSpPr>
            <a:spLocks noGrp="1"/>
          </p:cNvSpPr>
          <p:nvPr>
            <p:ph type="sldNum" sz="quarter" idx="5"/>
          </p:nvPr>
        </p:nvSpPr>
        <p:spPr>
          <a:noFill/>
        </p:spPr>
        <p:txBody>
          <a:bodyPr/>
          <a:lstStyle/>
          <a:p>
            <a:fld id="{C8FB721F-31C6-4B60-861A-A0998B2E02B0}" type="slidenum">
              <a:rPr lang="en-US" smtClean="0"/>
              <a:pPr/>
              <a:t>4</a:t>
            </a:fld>
            <a:endParaRPr lang="en-US" dirty="0"/>
          </a:p>
        </p:txBody>
      </p:sp>
    </p:spTree>
    <p:extLst>
      <p:ext uri="{BB962C8B-B14F-4D97-AF65-F5344CB8AC3E}">
        <p14:creationId xmlns:p14="http://schemas.microsoft.com/office/powerpoint/2010/main" val="516460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67FC3A7-0F7B-44C6-ACD4-A5FC741D946B}" type="slidenum">
              <a:rPr lang="en-US" smtClean="0"/>
              <a:pPr>
                <a:defRPr/>
              </a:pPr>
              <a:t>5</a:t>
            </a:fld>
            <a:endParaRPr lang="en-US"/>
          </a:p>
        </p:txBody>
      </p:sp>
    </p:spTree>
    <p:extLst>
      <p:ext uri="{BB962C8B-B14F-4D97-AF65-F5344CB8AC3E}">
        <p14:creationId xmlns:p14="http://schemas.microsoft.com/office/powerpoint/2010/main" val="640234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1257300" y="720725"/>
            <a:ext cx="4800600" cy="3600450"/>
          </a:xfrm>
          <a:ln/>
        </p:spPr>
      </p:sp>
      <p:sp>
        <p:nvSpPr>
          <p:cNvPr id="35843" name="Notes Placeholder 2"/>
          <p:cNvSpPr>
            <a:spLocks noGrp="1"/>
          </p:cNvSpPr>
          <p:nvPr>
            <p:ph type="body" idx="1"/>
          </p:nvPr>
        </p:nvSpPr>
        <p:spPr>
          <a:noFill/>
          <a:ln/>
        </p:spPr>
        <p:txBody>
          <a:bodyPr/>
          <a:lstStyle/>
          <a:p>
            <a:endParaRPr lang="en-US"/>
          </a:p>
        </p:txBody>
      </p:sp>
      <p:sp>
        <p:nvSpPr>
          <p:cNvPr id="35844" name="Slide Number Placeholder 3"/>
          <p:cNvSpPr>
            <a:spLocks noGrp="1"/>
          </p:cNvSpPr>
          <p:nvPr>
            <p:ph type="sldNum" sz="quarter" idx="5"/>
          </p:nvPr>
        </p:nvSpPr>
        <p:spPr>
          <a:noFill/>
        </p:spPr>
        <p:txBody>
          <a:bodyPr/>
          <a:lstStyle/>
          <a:p>
            <a:fld id="{C8FB721F-31C6-4B60-861A-A0998B2E02B0}" type="slidenum">
              <a:rPr lang="en-US" smtClean="0"/>
              <a:pPr/>
              <a:t>9</a:t>
            </a:fld>
            <a:endParaRPr lang="en-US" dirty="0"/>
          </a:p>
        </p:txBody>
      </p:sp>
    </p:spTree>
    <p:extLst>
      <p:ext uri="{BB962C8B-B14F-4D97-AF65-F5344CB8AC3E}">
        <p14:creationId xmlns:p14="http://schemas.microsoft.com/office/powerpoint/2010/main" val="175229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257300" y="720725"/>
            <a:ext cx="4800600" cy="3600450"/>
          </a:xfrm>
          <a:ln/>
        </p:spPr>
      </p:sp>
      <p:sp>
        <p:nvSpPr>
          <p:cNvPr id="38915" name="Notes Placeholder 2"/>
          <p:cNvSpPr>
            <a:spLocks noGrp="1"/>
          </p:cNvSpPr>
          <p:nvPr>
            <p:ph type="body" idx="1"/>
          </p:nvPr>
        </p:nvSpPr>
        <p:spPr>
          <a:noFill/>
          <a:ln/>
        </p:spPr>
        <p:txBody>
          <a:bodyPr/>
          <a:lstStyle/>
          <a:p>
            <a:endParaRPr lang="en-US"/>
          </a:p>
        </p:txBody>
      </p:sp>
      <p:sp>
        <p:nvSpPr>
          <p:cNvPr id="38916" name="Slide Number Placeholder 3"/>
          <p:cNvSpPr>
            <a:spLocks noGrp="1"/>
          </p:cNvSpPr>
          <p:nvPr>
            <p:ph type="sldNum" sz="quarter" idx="5"/>
          </p:nvPr>
        </p:nvSpPr>
        <p:spPr>
          <a:noFill/>
        </p:spPr>
        <p:txBody>
          <a:bodyPr/>
          <a:lstStyle/>
          <a:p>
            <a:fld id="{E6437020-ABE3-4089-A7B9-E1FE78834896}" type="slidenum">
              <a:rPr lang="en-US" smtClean="0"/>
              <a:pPr/>
              <a:t>10</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C3052CD-1CA6-4627-843B-5157C53BE131}" type="slidenum">
              <a:rPr lang="en-US" smtClean="0"/>
              <a:pPr>
                <a:defRPr/>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67FC3A7-0F7B-44C6-ACD4-A5FC741D946B}" type="slidenum">
              <a:rPr lang="en-US" smtClean="0"/>
              <a:pPr>
                <a:defRPr/>
              </a:pPr>
              <a:t>12</a:t>
            </a:fld>
            <a:endParaRPr lang="en-US"/>
          </a:p>
        </p:txBody>
      </p:sp>
    </p:spTree>
    <p:extLst>
      <p:ext uri="{BB962C8B-B14F-4D97-AF65-F5344CB8AC3E}">
        <p14:creationId xmlns:p14="http://schemas.microsoft.com/office/powerpoint/2010/main" val="1085463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60C20-5775-4E7F-A3EC-52E9A4EB182D}"/>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A6505B3E-D682-44EF-89F1-734091B1EB9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A182C89-6214-40BE-8A04-9B469B17E1E8}"/>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0939E172-3F0D-47F1-9BDE-DA9E38382E0F}"/>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3D841F75-FB2C-42B4-AEAA-5372A2475BAC}"/>
              </a:ext>
            </a:extLst>
          </p:cNvPr>
          <p:cNvSpPr>
            <a:spLocks noGrp="1"/>
          </p:cNvSpPr>
          <p:nvPr>
            <p:ph type="sldNum" sz="quarter" idx="12"/>
          </p:nvPr>
        </p:nvSpPr>
        <p:spPr/>
        <p:txBody>
          <a:bodyPr/>
          <a:lstStyle/>
          <a:p>
            <a:pPr>
              <a:defRPr/>
            </a:pPr>
            <a:fld id="{FBAC3F58-2633-43B5-944D-9A29CA4A9EC1}" type="slidenum">
              <a:rPr lang="en-US" smtClean="0"/>
              <a:pPr>
                <a:defRPr/>
              </a:pPr>
              <a:t>‹#›</a:t>
            </a:fld>
            <a:endParaRPr lang="en-US"/>
          </a:p>
        </p:txBody>
      </p:sp>
    </p:spTree>
    <p:extLst>
      <p:ext uri="{BB962C8B-B14F-4D97-AF65-F5344CB8AC3E}">
        <p14:creationId xmlns:p14="http://schemas.microsoft.com/office/powerpoint/2010/main" val="2914744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26C67-AF82-4FC2-9F3C-B9503D0E82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A50696-A89C-4594-8FB6-CD9536D80B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ADF9B-DF76-4C95-BB70-70C72A4C40CB}"/>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5C1E2DDC-CC38-4490-9706-7372F90675D1}"/>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A066E73F-3C1B-47AA-A2E6-232F41284014}"/>
              </a:ext>
            </a:extLst>
          </p:cNvPr>
          <p:cNvSpPr>
            <a:spLocks noGrp="1"/>
          </p:cNvSpPr>
          <p:nvPr>
            <p:ph type="sldNum" sz="quarter" idx="12"/>
          </p:nvPr>
        </p:nvSpPr>
        <p:spPr/>
        <p:txBody>
          <a:bodyPr/>
          <a:lstStyle/>
          <a:p>
            <a:pPr>
              <a:defRPr/>
            </a:pPr>
            <a:fld id="{DDC7C65B-D709-43A0-BF27-CBEBE59D506B}" type="slidenum">
              <a:rPr lang="en-US" smtClean="0"/>
              <a:pPr>
                <a:defRPr/>
              </a:pPr>
              <a:t>‹#›</a:t>
            </a:fld>
            <a:endParaRPr lang="en-US"/>
          </a:p>
        </p:txBody>
      </p:sp>
    </p:spTree>
    <p:extLst>
      <p:ext uri="{BB962C8B-B14F-4D97-AF65-F5344CB8AC3E}">
        <p14:creationId xmlns:p14="http://schemas.microsoft.com/office/powerpoint/2010/main" val="1353841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9BF392-9F17-47F5-A177-2D789C2D4175}"/>
              </a:ext>
            </a:extLst>
          </p:cNvPr>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0C6891-CA4F-47D7-A137-A66B885D620A}"/>
              </a:ext>
            </a:extLst>
          </p:cNvPr>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1C21C2-F07D-4456-A15A-54C1E5F056DF}"/>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C7B7394F-CD28-4ADC-9E46-D12CE62407C6}"/>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A5DFC2D4-35F0-4363-8F27-210FF6F0CF7B}"/>
              </a:ext>
            </a:extLst>
          </p:cNvPr>
          <p:cNvSpPr>
            <a:spLocks noGrp="1"/>
          </p:cNvSpPr>
          <p:nvPr>
            <p:ph type="sldNum" sz="quarter" idx="12"/>
          </p:nvPr>
        </p:nvSpPr>
        <p:spPr/>
        <p:txBody>
          <a:bodyPr/>
          <a:lstStyle/>
          <a:p>
            <a:pPr>
              <a:defRPr/>
            </a:pPr>
            <a:fld id="{E52BCF5F-F163-48A3-8709-B31AFB4E6F34}" type="slidenum">
              <a:rPr lang="en-US" smtClean="0"/>
              <a:pPr>
                <a:defRPr/>
              </a:pPr>
              <a:t>‹#›</a:t>
            </a:fld>
            <a:endParaRPr lang="en-US"/>
          </a:p>
        </p:txBody>
      </p:sp>
    </p:spTree>
    <p:extLst>
      <p:ext uri="{BB962C8B-B14F-4D97-AF65-F5344CB8AC3E}">
        <p14:creationId xmlns:p14="http://schemas.microsoft.com/office/powerpoint/2010/main" val="544409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A8261-F704-4585-AB72-4E29844A37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FB3A5E-74FB-424F-A8B7-4F1D02E38D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B076DD-CE4C-4526-A04C-877ACE9A4F2A}"/>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22D1B763-F512-4FE1-8603-DA323DBD6F69}"/>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3CBFC8E-9D9A-44B9-BE36-9FDA505BB964}"/>
              </a:ext>
            </a:extLst>
          </p:cNvPr>
          <p:cNvSpPr>
            <a:spLocks noGrp="1"/>
          </p:cNvSpPr>
          <p:nvPr>
            <p:ph type="sldNum" sz="quarter" idx="12"/>
          </p:nvPr>
        </p:nvSpPr>
        <p:spPr/>
        <p:txBody>
          <a:bodyPr/>
          <a:lstStyle/>
          <a:p>
            <a:pPr>
              <a:defRPr/>
            </a:pPr>
            <a:fld id="{80C49721-C3A1-4425-99EF-30C57743CC15}" type="slidenum">
              <a:rPr lang="en-US" smtClean="0"/>
              <a:pPr>
                <a:defRPr/>
              </a:pPr>
              <a:t>‹#›</a:t>
            </a:fld>
            <a:endParaRPr lang="en-US"/>
          </a:p>
        </p:txBody>
      </p:sp>
    </p:spTree>
    <p:extLst>
      <p:ext uri="{BB962C8B-B14F-4D97-AF65-F5344CB8AC3E}">
        <p14:creationId xmlns:p14="http://schemas.microsoft.com/office/powerpoint/2010/main" val="2989215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6628B-CC09-4A9C-8432-610F730272B2}"/>
              </a:ext>
            </a:extLst>
          </p:cNvPr>
          <p:cNvSpPr>
            <a:spLocks noGrp="1"/>
          </p:cNvSpPr>
          <p:nvPr>
            <p:ph type="title"/>
          </p:nvPr>
        </p:nvSpPr>
        <p:spPr>
          <a:xfrm>
            <a:off x="623888" y="1709741"/>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56E4899-FCC3-4072-BFCF-49E77D2EAD0B}"/>
              </a:ext>
            </a:extLst>
          </p:cNvPr>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CB8505-546D-4BCD-BE40-BA17908EFFC2}"/>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5A9E4AE3-8EA8-458A-B0A0-119C34656447}"/>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0D903DC4-AE7C-448F-B123-64EE4BD6CADD}"/>
              </a:ext>
            </a:extLst>
          </p:cNvPr>
          <p:cNvSpPr>
            <a:spLocks noGrp="1"/>
          </p:cNvSpPr>
          <p:nvPr>
            <p:ph type="sldNum" sz="quarter" idx="12"/>
          </p:nvPr>
        </p:nvSpPr>
        <p:spPr/>
        <p:txBody>
          <a:bodyPr/>
          <a:lstStyle/>
          <a:p>
            <a:pPr>
              <a:defRPr/>
            </a:pPr>
            <a:fld id="{1876BB52-192B-4E7D-9E15-B5945998B30B}" type="slidenum">
              <a:rPr lang="en-US" smtClean="0"/>
              <a:pPr>
                <a:defRPr/>
              </a:pPr>
              <a:t>‹#›</a:t>
            </a:fld>
            <a:endParaRPr lang="en-US"/>
          </a:p>
        </p:txBody>
      </p:sp>
    </p:spTree>
    <p:extLst>
      <p:ext uri="{BB962C8B-B14F-4D97-AF65-F5344CB8AC3E}">
        <p14:creationId xmlns:p14="http://schemas.microsoft.com/office/powerpoint/2010/main" val="1114603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94B85-73E1-412A-8A4C-6D85024B5E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595AF5-619B-4A82-A03E-2F586264A21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972E35-414A-4074-A16D-AE6B5390751B}"/>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A96B5D-4D4A-4851-A9EB-0D03FD25339A}"/>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CDCA047D-6661-4A8E-A75A-4DD41F87900C}"/>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7A20BB15-F810-4C9B-9C85-DBA1CE0FC913}"/>
              </a:ext>
            </a:extLst>
          </p:cNvPr>
          <p:cNvSpPr>
            <a:spLocks noGrp="1"/>
          </p:cNvSpPr>
          <p:nvPr>
            <p:ph type="sldNum" sz="quarter" idx="12"/>
          </p:nvPr>
        </p:nvSpPr>
        <p:spPr/>
        <p:txBody>
          <a:bodyPr/>
          <a:lstStyle/>
          <a:p>
            <a:pPr>
              <a:defRPr/>
            </a:pPr>
            <a:fld id="{E9634D7A-5DE0-40F6-876D-D2AFBCA76471}" type="slidenum">
              <a:rPr lang="en-US" smtClean="0"/>
              <a:pPr>
                <a:defRPr/>
              </a:pPr>
              <a:t>‹#›</a:t>
            </a:fld>
            <a:endParaRPr lang="en-US"/>
          </a:p>
        </p:txBody>
      </p:sp>
    </p:spTree>
    <p:extLst>
      <p:ext uri="{BB962C8B-B14F-4D97-AF65-F5344CB8AC3E}">
        <p14:creationId xmlns:p14="http://schemas.microsoft.com/office/powerpoint/2010/main" val="1640269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186BB-CFA5-4726-8A68-A7EF1D6EA079}"/>
              </a:ext>
            </a:extLst>
          </p:cNvPr>
          <p:cNvSpPr>
            <a:spLocks noGrp="1"/>
          </p:cNvSpPr>
          <p:nvPr>
            <p:ph type="title"/>
          </p:nvPr>
        </p:nvSpPr>
        <p:spPr>
          <a:xfrm>
            <a:off x="629841" y="365128"/>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25E137-DADD-4989-BC75-6FFB3AC462D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D7D472E-4BD4-451E-BD61-3856A4C9C4CD}"/>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515214-CA2E-4C78-B5B8-9618FD00ED1B}"/>
              </a:ext>
            </a:extLst>
          </p:cNvPr>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0EB452F-F20A-42F1-AD7C-BF098708329A}"/>
              </a:ext>
            </a:extLst>
          </p:cNvPr>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BAE953-2A8B-4E09-A098-96632DB7EDFE}"/>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6E617EC1-64DD-406A-84BB-EC465D7BDC35}"/>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42E1D943-5BEC-451A-A2B0-67DAEBC0D6C2}"/>
              </a:ext>
            </a:extLst>
          </p:cNvPr>
          <p:cNvSpPr>
            <a:spLocks noGrp="1"/>
          </p:cNvSpPr>
          <p:nvPr>
            <p:ph type="sldNum" sz="quarter" idx="12"/>
          </p:nvPr>
        </p:nvSpPr>
        <p:spPr/>
        <p:txBody>
          <a:bodyPr/>
          <a:lstStyle/>
          <a:p>
            <a:pPr>
              <a:defRPr/>
            </a:pPr>
            <a:fld id="{9A733130-C1C8-4197-ACEE-A73DA10DD24F}" type="slidenum">
              <a:rPr lang="en-US" smtClean="0"/>
              <a:pPr>
                <a:defRPr/>
              </a:pPr>
              <a:t>‹#›</a:t>
            </a:fld>
            <a:endParaRPr lang="en-US"/>
          </a:p>
        </p:txBody>
      </p:sp>
    </p:spTree>
    <p:extLst>
      <p:ext uri="{BB962C8B-B14F-4D97-AF65-F5344CB8AC3E}">
        <p14:creationId xmlns:p14="http://schemas.microsoft.com/office/powerpoint/2010/main" val="1611892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A9FD4-7EAD-446E-BFFE-71AD4C8503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04E90E-2DF4-47BB-BA90-62D6BC09C814}"/>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a16="http://schemas.microsoft.com/office/drawing/2014/main" id="{35CC46E8-B988-47F7-B4CB-E597899079E0}"/>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8EF839F5-D429-4352-AC06-7036273601D2}"/>
              </a:ext>
            </a:extLst>
          </p:cNvPr>
          <p:cNvSpPr>
            <a:spLocks noGrp="1"/>
          </p:cNvSpPr>
          <p:nvPr>
            <p:ph type="sldNum" sz="quarter" idx="12"/>
          </p:nvPr>
        </p:nvSpPr>
        <p:spPr/>
        <p:txBody>
          <a:bodyPr/>
          <a:lstStyle/>
          <a:p>
            <a:pPr>
              <a:defRPr/>
            </a:pPr>
            <a:fld id="{C08389DD-3A77-4664-9585-0D0E9A5EB606}" type="slidenum">
              <a:rPr lang="en-US" smtClean="0"/>
              <a:pPr>
                <a:defRPr/>
              </a:pPr>
              <a:t>‹#›</a:t>
            </a:fld>
            <a:endParaRPr lang="en-US"/>
          </a:p>
        </p:txBody>
      </p:sp>
    </p:spTree>
    <p:extLst>
      <p:ext uri="{BB962C8B-B14F-4D97-AF65-F5344CB8AC3E}">
        <p14:creationId xmlns:p14="http://schemas.microsoft.com/office/powerpoint/2010/main" val="1687233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44F640-8A63-4DD7-98CA-0DACD14D48BD}"/>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7C1B706A-2201-45BC-A281-CD27839A20B9}"/>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0AE2F5A9-E96F-4265-9FAF-B0F214FFB567}"/>
              </a:ext>
            </a:extLst>
          </p:cNvPr>
          <p:cNvSpPr>
            <a:spLocks noGrp="1"/>
          </p:cNvSpPr>
          <p:nvPr>
            <p:ph type="sldNum" sz="quarter" idx="12"/>
          </p:nvPr>
        </p:nvSpPr>
        <p:spPr/>
        <p:txBody>
          <a:bodyPr/>
          <a:lstStyle/>
          <a:p>
            <a:pPr>
              <a:defRPr/>
            </a:pPr>
            <a:fld id="{4B740A81-9E01-4FD9-8249-D9D456571D47}" type="slidenum">
              <a:rPr lang="en-US" smtClean="0"/>
              <a:pPr>
                <a:defRPr/>
              </a:pPr>
              <a:t>‹#›</a:t>
            </a:fld>
            <a:endParaRPr lang="en-US"/>
          </a:p>
        </p:txBody>
      </p:sp>
    </p:spTree>
    <p:extLst>
      <p:ext uri="{BB962C8B-B14F-4D97-AF65-F5344CB8AC3E}">
        <p14:creationId xmlns:p14="http://schemas.microsoft.com/office/powerpoint/2010/main" val="1059844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25891-F02F-4D9A-AC5A-C8EB5617933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FE19C98B-F3B4-4C59-85DE-FD38E9BBEFF3}"/>
              </a:ext>
            </a:extLst>
          </p:cNvPr>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0D78FF-02AC-42B6-98BB-E57ADE59AC9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CAF3261-9661-4D31-BDB4-D3BA017D45D0}"/>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3F0B0389-7F45-472A-B9FC-04A3F8E0891F}"/>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F6DC56C9-503A-48B7-959E-6852AD2151F1}"/>
              </a:ext>
            </a:extLst>
          </p:cNvPr>
          <p:cNvSpPr>
            <a:spLocks noGrp="1"/>
          </p:cNvSpPr>
          <p:nvPr>
            <p:ph type="sldNum" sz="quarter" idx="12"/>
          </p:nvPr>
        </p:nvSpPr>
        <p:spPr/>
        <p:txBody>
          <a:bodyPr/>
          <a:lstStyle/>
          <a:p>
            <a:pPr>
              <a:defRPr/>
            </a:pPr>
            <a:fld id="{3306D5C0-30C3-4567-9087-D7285F18DEDD}" type="slidenum">
              <a:rPr lang="en-US" smtClean="0"/>
              <a:pPr>
                <a:defRPr/>
              </a:pPr>
              <a:t>‹#›</a:t>
            </a:fld>
            <a:endParaRPr lang="en-US"/>
          </a:p>
        </p:txBody>
      </p:sp>
    </p:spTree>
    <p:extLst>
      <p:ext uri="{BB962C8B-B14F-4D97-AF65-F5344CB8AC3E}">
        <p14:creationId xmlns:p14="http://schemas.microsoft.com/office/powerpoint/2010/main" val="93031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A5B35-1C5E-420B-9740-940022230FF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537EFF4-4C72-4378-B10E-C20254973480}"/>
              </a:ext>
            </a:extLst>
          </p:cNvPr>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45C104AE-4CF2-4B58-B75A-67C932C5776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86792F6-EF3E-44D6-A0F1-633AB65494AE}"/>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CE617120-CCDF-4DB3-909F-BA9F88CACC52}"/>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84EBA7C1-ADB7-4792-B51D-DF7FD1AA41B6}"/>
              </a:ext>
            </a:extLst>
          </p:cNvPr>
          <p:cNvSpPr>
            <a:spLocks noGrp="1"/>
          </p:cNvSpPr>
          <p:nvPr>
            <p:ph type="sldNum" sz="quarter" idx="12"/>
          </p:nvPr>
        </p:nvSpPr>
        <p:spPr/>
        <p:txBody>
          <a:bodyPr/>
          <a:lstStyle/>
          <a:p>
            <a:pPr>
              <a:defRPr/>
            </a:pPr>
            <a:fld id="{D59245C4-C502-4096-92D6-EC376ED5F3D1}" type="slidenum">
              <a:rPr lang="en-US" smtClean="0"/>
              <a:pPr>
                <a:defRPr/>
              </a:pPr>
              <a:t>‹#›</a:t>
            </a:fld>
            <a:endParaRPr lang="en-US"/>
          </a:p>
        </p:txBody>
      </p:sp>
    </p:spTree>
    <p:extLst>
      <p:ext uri="{BB962C8B-B14F-4D97-AF65-F5344CB8AC3E}">
        <p14:creationId xmlns:p14="http://schemas.microsoft.com/office/powerpoint/2010/main" val="1007194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2935CF-5EF8-49FE-BFEA-D6791D2E6F7A}"/>
              </a:ext>
            </a:extLst>
          </p:cNvPr>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D7E9ED-C2B6-4B12-AA78-EF10628BDB5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CF69CB-930A-4713-83D6-4F464BFD2857}"/>
              </a:ext>
            </a:extLst>
          </p:cNvPr>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0F898A63-1BF4-4650-BE13-382534EA51F2}"/>
              </a:ext>
            </a:extLst>
          </p:cNvPr>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253CB9A7-AE34-478B-98FB-3550B805093F}"/>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9DE62156-1480-49ED-B33B-CE1D8F42A3CD}" type="slidenum">
              <a:rPr lang="en-US" smtClean="0"/>
              <a:pPr>
                <a:defRPr/>
              </a:pPr>
              <a:t>‹#›</a:t>
            </a:fld>
            <a:endParaRPr lang="en-US"/>
          </a:p>
        </p:txBody>
      </p:sp>
    </p:spTree>
    <p:extLst>
      <p:ext uri="{BB962C8B-B14F-4D97-AF65-F5344CB8AC3E}">
        <p14:creationId xmlns:p14="http://schemas.microsoft.com/office/powerpoint/2010/main" val="83025357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gif"/><Relationship Id="rId4" Type="http://schemas.openxmlformats.org/officeDocument/2006/relationships/hyperlink" Target="https://huggingface.co/spaces/open-llm-leaderboard/open_llm_leaderboard"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1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9.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chat.openai.com/" TargetMode="Externa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Large_language_mode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See the source image">
            <a:extLst>
              <a:ext uri="{FF2B5EF4-FFF2-40B4-BE49-F238E27FC236}">
                <a16:creationId xmlns:a16="http://schemas.microsoft.com/office/drawing/2014/main" id="{A671EBC5-8F77-4D05-B52D-24E94DBD90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627" r="9089" b="8614"/>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99" name="Rectangle 98">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17450"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0" name="Title 1"/>
          <p:cNvSpPr>
            <a:spLocks noGrp="1"/>
          </p:cNvSpPr>
          <p:nvPr>
            <p:ph type="ctrTitle"/>
          </p:nvPr>
        </p:nvSpPr>
        <p:spPr>
          <a:xfrm>
            <a:off x="358485" y="1122363"/>
            <a:ext cx="3017520" cy="3204134"/>
          </a:xfrm>
        </p:spPr>
        <p:txBody>
          <a:bodyPr vert="horz" lIns="91440" tIns="45720" rIns="91440" bIns="45720" rtlCol="0" anchor="b">
            <a:normAutofit/>
          </a:bodyPr>
          <a:lstStyle/>
          <a:p>
            <a:pPr algn="l" defTabSz="914400"/>
            <a:r>
              <a:rPr lang="en-US" sz="2900" b="1" dirty="0"/>
              <a:t>CS 5/7320 </a:t>
            </a:r>
            <a:br>
              <a:rPr lang="en-US" sz="2900" b="1" dirty="0"/>
            </a:br>
            <a:r>
              <a:rPr lang="en-US" sz="2900" b="1" dirty="0"/>
              <a:t>Artificial Intelligence</a:t>
            </a:r>
            <a:br>
              <a:rPr lang="en-US" sz="2900" b="1" dirty="0"/>
            </a:br>
            <a:br>
              <a:rPr lang="en-US" sz="2900" b="1" dirty="0"/>
            </a:br>
            <a:r>
              <a:rPr lang="en-US" sz="2900" b="1" dirty="0"/>
              <a:t>Introduction</a:t>
            </a:r>
            <a:br>
              <a:rPr lang="en-US" sz="2900" b="1" dirty="0"/>
            </a:br>
            <a:br>
              <a:rPr lang="en-US" sz="2900" b="1" dirty="0"/>
            </a:br>
            <a:r>
              <a:rPr lang="en-US" sz="2900" b="1" dirty="0"/>
              <a:t>AIMA Chapter 1</a:t>
            </a:r>
          </a:p>
        </p:txBody>
      </p:sp>
      <p:sp>
        <p:nvSpPr>
          <p:cNvPr id="2" name="Subtitle 1">
            <a:extLst>
              <a:ext uri="{FF2B5EF4-FFF2-40B4-BE49-F238E27FC236}">
                <a16:creationId xmlns:a16="http://schemas.microsoft.com/office/drawing/2014/main" id="{B7A57B8C-CE4A-4FFA-B532-30C583B944D7}"/>
              </a:ext>
            </a:extLst>
          </p:cNvPr>
          <p:cNvSpPr>
            <a:spLocks noGrp="1"/>
          </p:cNvSpPr>
          <p:nvPr>
            <p:ph type="subTitle" idx="1"/>
          </p:nvPr>
        </p:nvSpPr>
        <p:spPr>
          <a:xfrm>
            <a:off x="358487" y="4872924"/>
            <a:ext cx="3017519" cy="1208141"/>
          </a:xfrm>
        </p:spPr>
        <p:txBody>
          <a:bodyPr vert="horz" lIns="91440" tIns="45720" rIns="91440" bIns="45720" rtlCol="0">
            <a:normAutofit/>
          </a:bodyPr>
          <a:lstStyle/>
          <a:p>
            <a:pPr algn="l" defTabSz="914400">
              <a:spcBef>
                <a:spcPts val="1000"/>
              </a:spcBef>
            </a:pPr>
            <a:r>
              <a:rPr lang="en-US" sz="1700" dirty="0"/>
              <a:t>Slides by Michael Hahsler</a:t>
            </a:r>
            <a:br>
              <a:rPr lang="en-US" sz="1700" dirty="0"/>
            </a:br>
            <a:r>
              <a:rPr lang="en-US" sz="1700" dirty="0"/>
              <a:t>with figures and cover art from the AIMA textbook. 	</a:t>
            </a:r>
          </a:p>
        </p:txBody>
      </p:sp>
      <p:sp>
        <p:nvSpPr>
          <p:cNvPr id="101" name="Rectangle 10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 name="Rectangle 10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panose="020F0502020204030204"/>
            </a:endParaRPr>
          </a:p>
        </p:txBody>
      </p:sp>
      <p:pic>
        <p:nvPicPr>
          <p:cNvPr id="13" name="Picture 4" descr="Creative Commons License">
            <a:extLst>
              <a:ext uri="{FF2B5EF4-FFF2-40B4-BE49-F238E27FC236}">
                <a16:creationId xmlns:a16="http://schemas.microsoft.com/office/drawing/2014/main" id="{BC730582-CB30-4505-AAF1-FC128A765F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94" y="6433891"/>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10202BD-23F9-4699-B3FD-8AC22A4625BF}"/>
              </a:ext>
            </a:extLst>
          </p:cNvPr>
          <p:cNvSpPr txBox="1"/>
          <p:nvPr/>
        </p:nvSpPr>
        <p:spPr>
          <a:xfrm>
            <a:off x="1219202" y="6324602"/>
            <a:ext cx="3017521" cy="430887"/>
          </a:xfrm>
          <a:prstGeom prst="rect">
            <a:avLst/>
          </a:prstGeom>
          <a:noFill/>
        </p:spPr>
        <p:txBody>
          <a:bodyPr wrap="square">
            <a:spAutoFit/>
          </a:bodyPr>
          <a:lstStyle/>
          <a:p>
            <a:pPr>
              <a:spcAft>
                <a:spcPts val="600"/>
              </a:spcAft>
            </a:pPr>
            <a:r>
              <a:rPr lang="en-US" sz="1100" dirty="0">
                <a:solidFill>
                  <a:schemeClr val="tx1">
                    <a:lumMod val="50000"/>
                  </a:schemeClr>
                </a:solidFill>
                <a:latin typeface="Calibri" panose="020F0502020204030204" pitchFamily="34" charset="0"/>
              </a:rPr>
              <a:t>This work is licensed under a </a:t>
            </a:r>
            <a:r>
              <a:rPr lang="en-US" sz="1100" dirty="0">
                <a:solidFill>
                  <a:schemeClr val="tx1">
                    <a:lumMod val="50000"/>
                  </a:schemeClr>
                </a:solidFill>
                <a:latin typeface="Calibri" panose="020F0502020204030204" pitchFamily="34" charset="0"/>
                <a:hlinkClick r:id="rId5">
                  <a:extLst>
                    <a:ext uri="{A12FA001-AC4F-418D-AE19-62706E023703}">
                      <ahyp:hlinkClr xmlns:ahyp="http://schemas.microsoft.com/office/drawing/2018/hyperlinkcolor" val="tx"/>
                    </a:ext>
                  </a:extLst>
                </a:hlinkClick>
              </a:rPr>
              <a:t>Creative Commons Attribution-</a:t>
            </a:r>
            <a:r>
              <a:rPr lang="en-US" sz="1100" dirty="0" err="1">
                <a:solidFill>
                  <a:schemeClr val="tx1">
                    <a:lumMod val="50000"/>
                  </a:schemeClr>
                </a:solidFill>
                <a:latin typeface="Calibri" panose="020F0502020204030204" pitchFamily="34" charset="0"/>
                <a:hlinkClick r:id="rId5">
                  <a:extLst>
                    <a:ext uri="{A12FA001-AC4F-418D-AE19-62706E023703}">
                      <ahyp:hlinkClr xmlns:ahyp="http://schemas.microsoft.com/office/drawing/2018/hyperlinkcolor" val="tx"/>
                    </a:ext>
                  </a:extLst>
                </a:hlinkClick>
              </a:rPr>
              <a:t>ShareAlike</a:t>
            </a:r>
            <a:r>
              <a:rPr lang="en-US" sz="1100" dirty="0">
                <a:solidFill>
                  <a:schemeClr val="tx1">
                    <a:lumMod val="50000"/>
                  </a:schemeClr>
                </a:solidFill>
                <a:latin typeface="Calibri" panose="020F0502020204030204" pitchFamily="34" charset="0"/>
                <a:hlinkClick r:id="rId5">
                  <a:extLst>
                    <a:ext uri="{A12FA001-AC4F-418D-AE19-62706E023703}">
                      <ahyp:hlinkClr xmlns:ahyp="http://schemas.microsoft.com/office/drawing/2018/hyperlinkcolor" val="tx"/>
                    </a:ext>
                  </a:extLst>
                </a:hlinkClick>
              </a:rPr>
              <a:t> 4.0 International License</a:t>
            </a:r>
            <a:r>
              <a:rPr lang="en-US" sz="1100" dirty="0">
                <a:solidFill>
                  <a:schemeClr val="tx1">
                    <a:lumMod val="50000"/>
                  </a:schemeClr>
                </a:solidFill>
                <a:latin typeface="Calibri" panose="020F0502020204030204" pitchFamily="34" charset="0"/>
              </a:rPr>
              <a:t>.</a:t>
            </a:r>
            <a:endParaRPr lang="en-US" sz="1100" dirty="0">
              <a:solidFill>
                <a:schemeClr val="tx1">
                  <a:lumMod val="50000"/>
                </a:schemeClr>
              </a:solidFill>
            </a:endParaRPr>
          </a:p>
        </p:txBody>
      </p:sp>
      <p:sp>
        <p:nvSpPr>
          <p:cNvPr id="4" name="TextBox 3">
            <a:extLst>
              <a:ext uri="{FF2B5EF4-FFF2-40B4-BE49-F238E27FC236}">
                <a16:creationId xmlns:a16="http://schemas.microsoft.com/office/drawing/2014/main" id="{196577E9-129F-3ED8-385F-CFB2A8301115}"/>
              </a:ext>
            </a:extLst>
          </p:cNvPr>
          <p:cNvSpPr txBox="1"/>
          <p:nvPr/>
        </p:nvSpPr>
        <p:spPr>
          <a:xfrm rot="2099715">
            <a:off x="1208326" y="632636"/>
            <a:ext cx="1828800" cy="538609"/>
          </a:xfrm>
          <a:prstGeom prst="rect">
            <a:avLst/>
          </a:prstGeom>
          <a:noFill/>
        </p:spPr>
        <p:txBody>
          <a:bodyPr wrap="square" rtlCol="0">
            <a:spAutoFit/>
          </a:bodyPr>
          <a:lstStyle/>
          <a:p>
            <a:pPr algn="ctr"/>
            <a:r>
              <a:rPr lang="en-US" sz="2900" b="1" dirty="0">
                <a:latin typeface="+mj-lt"/>
                <a:ea typeface="+mj-ea"/>
                <a:cs typeface="+mj-cs"/>
              </a:rPr>
              <a:t>Discussion</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572793" y="102469"/>
            <a:ext cx="4579175" cy="1325563"/>
          </a:xfrm>
        </p:spPr>
        <p:txBody>
          <a:bodyPr/>
          <a:lstStyle/>
          <a:p>
            <a:r>
              <a:rPr lang="en-US" dirty="0"/>
              <a:t>Turing Test: Large Language Models (LLMs)</a:t>
            </a:r>
          </a:p>
        </p:txBody>
      </p:sp>
      <p:pic>
        <p:nvPicPr>
          <p:cNvPr id="2" name="Picture 4" descr="turing">
            <a:extLst>
              <a:ext uri="{FF2B5EF4-FFF2-40B4-BE49-F238E27FC236}">
                <a16:creationId xmlns:a16="http://schemas.microsoft.com/office/drawing/2014/main" id="{42B16D82-9E77-CD4D-0144-F7B657762520}"/>
              </a:ext>
            </a:extLst>
          </p:cNvPr>
          <p:cNvPicPr>
            <a:picLocks noChangeAspect="1" noChangeArrowheads="1"/>
          </p:cNvPicPr>
          <p:nvPr/>
        </p:nvPicPr>
        <p:blipFill>
          <a:blip r:embed="rId3" cstate="print">
            <a:duotone>
              <a:prstClr val="black"/>
              <a:srgbClr val="D9C3A5">
                <a:tint val="50000"/>
                <a:satMod val="180000"/>
              </a:srgbClr>
            </a:duotone>
          </a:blip>
          <a:srcRect/>
          <a:stretch>
            <a:fillRect/>
          </a:stretch>
        </p:blipFill>
        <p:spPr bwMode="auto">
          <a:xfrm>
            <a:off x="712492" y="1543203"/>
            <a:ext cx="4579176" cy="1587153"/>
          </a:xfrm>
          <a:prstGeom prst="rect">
            <a:avLst/>
          </a:prstGeom>
          <a:noFill/>
          <a:ln w="9525">
            <a:noFill/>
            <a:miter lim="800000"/>
            <a:headEnd/>
            <a:tailEnd/>
          </a:ln>
        </p:spPr>
      </p:pic>
      <p:sp>
        <p:nvSpPr>
          <p:cNvPr id="8195" name="Rectangle 3"/>
          <p:cNvSpPr>
            <a:spLocks noGrp="1" noChangeArrowheads="1"/>
          </p:cNvSpPr>
          <p:nvPr>
            <p:ph idx="1"/>
          </p:nvPr>
        </p:nvSpPr>
        <p:spPr>
          <a:xfrm>
            <a:off x="685800" y="3360697"/>
            <a:ext cx="4505090" cy="2963903"/>
          </a:xfrm>
          <a:solidFill>
            <a:schemeClr val="accent6">
              <a:lumMod val="75000"/>
            </a:schemeClr>
          </a:solidFill>
        </p:spPr>
        <p:style>
          <a:lnRef idx="2">
            <a:schemeClr val="accent6">
              <a:shade val="15000"/>
            </a:schemeClr>
          </a:lnRef>
          <a:fillRef idx="1">
            <a:schemeClr val="accent6"/>
          </a:fillRef>
          <a:effectRef idx="0">
            <a:schemeClr val="accent6"/>
          </a:effectRef>
          <a:fontRef idx="minor">
            <a:schemeClr val="lt1"/>
          </a:fontRef>
        </p:style>
        <p:txBody>
          <a:bodyPr>
            <a:normAutofit fontScale="92500"/>
          </a:bodyPr>
          <a:lstStyle/>
          <a:p>
            <a:pPr marL="0" indent="0">
              <a:buNone/>
            </a:pPr>
            <a:r>
              <a:rPr lang="en-US" dirty="0"/>
              <a:t>Would a modern LLM pass the Turing Test?</a:t>
            </a:r>
          </a:p>
          <a:p>
            <a:pPr lvl="1"/>
            <a:r>
              <a:rPr lang="en-US" dirty="0"/>
              <a:t>Try it for 5 minutes!</a:t>
            </a:r>
          </a:p>
          <a:p>
            <a:pPr lvl="1"/>
            <a:r>
              <a:rPr lang="en-US" dirty="0"/>
              <a:t>Why does it or does it not pass your test?</a:t>
            </a:r>
          </a:p>
          <a:p>
            <a:pPr lvl="1"/>
            <a:r>
              <a:rPr lang="en-US" dirty="0"/>
              <a:t>What does this mean for artificial general intelligence (AGI) or narrow AI? </a:t>
            </a:r>
          </a:p>
          <a:p>
            <a:pPr marL="0" indent="0">
              <a:buNone/>
            </a:pPr>
            <a:endParaRPr lang="en-US" dirty="0"/>
          </a:p>
          <a:p>
            <a:pPr marL="0" indent="0">
              <a:buNone/>
            </a:pPr>
            <a:r>
              <a:rPr lang="en-US" dirty="0"/>
              <a:t>How do we currently test the performance of LLMs?</a:t>
            </a:r>
          </a:p>
          <a:p>
            <a:pPr lvl="1"/>
            <a:r>
              <a:rPr lang="en-US" dirty="0"/>
              <a:t>See : </a:t>
            </a:r>
            <a:r>
              <a:rPr lang="en-US" dirty="0">
                <a:solidFill>
                  <a:schemeClr val="bg1"/>
                </a:solidFill>
                <a:hlinkClick r:id="rId4">
                  <a:extLst>
                    <a:ext uri="{A12FA001-AC4F-418D-AE19-62706E023703}">
                      <ahyp:hlinkClr xmlns:ahyp="http://schemas.microsoft.com/office/drawing/2018/hyperlinkcolor" val="tx"/>
                    </a:ext>
                  </a:extLst>
                </a:hlinkClick>
              </a:rPr>
              <a:t>Open LLM Leaderboard (Hugging Face)</a:t>
            </a:r>
            <a:endParaRPr lang="en-US" dirty="0">
              <a:solidFill>
                <a:schemeClr val="bg1"/>
              </a:solidFill>
            </a:endParaRPr>
          </a:p>
        </p:txBody>
      </p:sp>
      <p:pic>
        <p:nvPicPr>
          <p:cNvPr id="6146" name="Picture 2">
            <a:extLst>
              <a:ext uri="{FF2B5EF4-FFF2-40B4-BE49-F238E27FC236}">
                <a16:creationId xmlns:a16="http://schemas.microsoft.com/office/drawing/2014/main" id="{032C3494-7E0D-AE45-B66A-C2D26844F2D7}"/>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9719" y="2428875"/>
            <a:ext cx="3048000" cy="2000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93C4225-2660-EA17-EAC2-588B90A17022}"/>
              </a:ext>
            </a:extLst>
          </p:cNvPr>
          <p:cNvSpPr txBox="1"/>
          <p:nvPr/>
        </p:nvSpPr>
        <p:spPr>
          <a:xfrm>
            <a:off x="5973233" y="1394632"/>
            <a:ext cx="2781300" cy="923330"/>
          </a:xfrm>
          <a:prstGeom prst="rect">
            <a:avLst/>
          </a:prstGeom>
          <a:noFill/>
        </p:spPr>
        <p:txBody>
          <a:bodyPr wrap="square">
            <a:spAutoFit/>
          </a:bodyPr>
          <a:lstStyle/>
          <a:p>
            <a:r>
              <a:rPr lang="en-US" b="1" dirty="0"/>
              <a:t>How do LLMs relate to this:</a:t>
            </a:r>
          </a:p>
          <a:p>
            <a:endParaRPr lang="en-US" b="1" dirty="0"/>
          </a:p>
          <a:p>
            <a:r>
              <a:rPr lang="en-US" b="1" dirty="0"/>
              <a:t>Chinese Room Argument</a:t>
            </a:r>
          </a:p>
        </p:txBody>
      </p:sp>
      <p:sp>
        <p:nvSpPr>
          <p:cNvPr id="7" name="TextBox 6">
            <a:extLst>
              <a:ext uri="{FF2B5EF4-FFF2-40B4-BE49-F238E27FC236}">
                <a16:creationId xmlns:a16="http://schemas.microsoft.com/office/drawing/2014/main" id="{B5D0DCB2-4A36-0BDB-EB16-18BD8B3FBACE}"/>
              </a:ext>
            </a:extLst>
          </p:cNvPr>
          <p:cNvSpPr txBox="1"/>
          <p:nvPr/>
        </p:nvSpPr>
        <p:spPr>
          <a:xfrm>
            <a:off x="5938252" y="4468561"/>
            <a:ext cx="2895600" cy="830997"/>
          </a:xfrm>
          <a:prstGeom prst="rect">
            <a:avLst/>
          </a:prstGeom>
          <a:noFill/>
        </p:spPr>
        <p:txBody>
          <a:bodyPr wrap="square">
            <a:spAutoFit/>
          </a:bodyPr>
          <a:lstStyle/>
          <a:p>
            <a:r>
              <a:rPr lang="en-US" sz="1600" dirty="0"/>
              <a:t>Thought experiment by John Searle (1980): Imitate intelligence using rules. </a:t>
            </a:r>
          </a:p>
        </p:txBody>
      </p:sp>
      <p:cxnSp>
        <p:nvCxnSpPr>
          <p:cNvPr id="9" name="Straight Connector 8">
            <a:extLst>
              <a:ext uri="{FF2B5EF4-FFF2-40B4-BE49-F238E27FC236}">
                <a16:creationId xmlns:a16="http://schemas.microsoft.com/office/drawing/2014/main" id="{5694F0D9-0638-DFA0-D73B-BC2AB56271F7}"/>
              </a:ext>
              <a:ext uri="{C183D7F6-B498-43B3-948B-1728B52AA6E4}">
                <adec:decorative xmlns:adec="http://schemas.microsoft.com/office/drawing/2017/decorative" val="1"/>
              </a:ext>
            </a:extLst>
          </p:cNvPr>
          <p:cNvCxnSpPr>
            <a:cxnSpLocks/>
          </p:cNvCxnSpPr>
          <p:nvPr/>
        </p:nvCxnSpPr>
        <p:spPr>
          <a:xfrm>
            <a:off x="5562600" y="1066800"/>
            <a:ext cx="0" cy="5257800"/>
          </a:xfrm>
          <a:prstGeom prst="line">
            <a:avLst/>
          </a:prstGeom>
          <a:ln w="2857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3" name="Group 2">
            <a:extLst>
              <a:ext uri="{FF2B5EF4-FFF2-40B4-BE49-F238E27FC236}">
                <a16:creationId xmlns:a16="http://schemas.microsoft.com/office/drawing/2014/main" id="{65EA4FB3-DAE0-CF6E-77A7-F2AD6A89F071}"/>
              </a:ext>
              <a:ext uri="{C183D7F6-B498-43B3-948B-1728B52AA6E4}">
                <adec:decorative xmlns:adec="http://schemas.microsoft.com/office/drawing/2017/decorative" val="1"/>
              </a:ext>
            </a:extLst>
          </p:cNvPr>
          <p:cNvGrpSpPr/>
          <p:nvPr/>
        </p:nvGrpSpPr>
        <p:grpSpPr>
          <a:xfrm>
            <a:off x="6527392" y="280695"/>
            <a:ext cx="1423215" cy="711607"/>
            <a:chOff x="1780257" y="1819865"/>
            <a:chExt cx="1423215" cy="711607"/>
          </a:xfrm>
        </p:grpSpPr>
        <p:sp>
          <p:nvSpPr>
            <p:cNvPr id="5" name="Rectangle: Rounded Corners 4">
              <a:extLst>
                <a:ext uri="{FF2B5EF4-FFF2-40B4-BE49-F238E27FC236}">
                  <a16:creationId xmlns:a16="http://schemas.microsoft.com/office/drawing/2014/main" id="{73C1074F-98A9-F096-C426-1C26C3D24AE2}"/>
                </a:ext>
              </a:extLst>
            </p:cNvPr>
            <p:cNvSpPr/>
            <p:nvPr/>
          </p:nvSpPr>
          <p:spPr>
            <a:xfrm>
              <a:off x="1780257" y="1819865"/>
              <a:ext cx="1423215" cy="711607"/>
            </a:xfrm>
            <a:prstGeom prst="roundRect">
              <a:avLst>
                <a:gd name="adj" fmla="val 10000"/>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endParaRPr lang="en-US"/>
            </a:p>
          </p:txBody>
        </p:sp>
        <p:sp>
          <p:nvSpPr>
            <p:cNvPr id="6" name="Rectangle: Rounded Corners 4">
              <a:extLst>
                <a:ext uri="{FF2B5EF4-FFF2-40B4-BE49-F238E27FC236}">
                  <a16:creationId xmlns:a16="http://schemas.microsoft.com/office/drawing/2014/main" id="{362AD847-00A1-5D30-51B1-0B4850323820}"/>
                </a:ext>
              </a:extLst>
            </p:cNvPr>
            <p:cNvSpPr txBox="1"/>
            <p:nvPr/>
          </p:nvSpPr>
          <p:spPr>
            <a:xfrm>
              <a:off x="1801099" y="1840707"/>
              <a:ext cx="1381531" cy="6699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act like a human?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24072" y="629268"/>
            <a:ext cx="4939868" cy="1286160"/>
          </a:xfrm>
        </p:spPr>
        <p:txBody>
          <a:bodyPr anchor="b">
            <a:normAutofit/>
          </a:bodyPr>
          <a:lstStyle/>
          <a:p>
            <a:r>
              <a:rPr lang="en-US" dirty="0"/>
              <a:t>The AI Effect: </a:t>
            </a:r>
            <a:br>
              <a:rPr lang="en-US" dirty="0"/>
            </a:br>
            <a:r>
              <a:rPr lang="en-US" dirty="0"/>
              <a:t>AI gets no respect?</a:t>
            </a:r>
          </a:p>
        </p:txBody>
      </p:sp>
      <p:sp>
        <p:nvSpPr>
          <p:cNvPr id="3" name="Content Placeholder 2"/>
          <p:cNvSpPr>
            <a:spLocks noGrp="1"/>
          </p:cNvSpPr>
          <p:nvPr>
            <p:ph idx="1"/>
          </p:nvPr>
        </p:nvSpPr>
        <p:spPr>
          <a:xfrm>
            <a:off x="3724075" y="2438402"/>
            <a:ext cx="4939867" cy="3785419"/>
          </a:xfrm>
          <a:solidFill>
            <a:schemeClr val="accent6">
              <a:lumMod val="75000"/>
            </a:schemeClr>
          </a:solidFill>
        </p:spPr>
        <p:style>
          <a:lnRef idx="2">
            <a:schemeClr val="accent6">
              <a:shade val="15000"/>
            </a:schemeClr>
          </a:lnRef>
          <a:fillRef idx="1">
            <a:schemeClr val="accent6"/>
          </a:fillRef>
          <a:effectRef idx="0">
            <a:schemeClr val="accent6"/>
          </a:effectRef>
          <a:fontRef idx="minor">
            <a:schemeClr val="lt1"/>
          </a:fontRef>
        </p:style>
        <p:txBody>
          <a:bodyPr>
            <a:normAutofit/>
          </a:bodyPr>
          <a:lstStyle/>
          <a:p>
            <a:pPr>
              <a:buFont typeface="Arial" pitchFamily="34" charset="0"/>
              <a:buChar char="•"/>
            </a:pPr>
            <a:r>
              <a:rPr lang="en-US" sz="1800" dirty="0"/>
              <a:t>How do you think LLMs will affect the value of being able to write </a:t>
            </a:r>
            <a:r>
              <a:rPr lang="en-US" sz="1800" b="1" dirty="0"/>
              <a:t>assays</a:t>
            </a:r>
            <a:r>
              <a:rPr lang="en-US" sz="1800" dirty="0"/>
              <a:t> as taught in high school?</a:t>
            </a:r>
          </a:p>
          <a:p>
            <a:pPr>
              <a:buFont typeface="Arial" pitchFamily="34" charset="0"/>
              <a:buChar char="•"/>
            </a:pPr>
            <a:endParaRPr lang="en-US" sz="1800" dirty="0"/>
          </a:p>
          <a:p>
            <a:pPr>
              <a:buFont typeface="Arial" pitchFamily="34" charset="0"/>
              <a:buChar char="•"/>
            </a:pPr>
            <a:r>
              <a:rPr lang="en-US" sz="1800" dirty="0"/>
              <a:t>LLMs write computer </a:t>
            </a:r>
            <a:r>
              <a:rPr lang="en-US" sz="1800" b="1" dirty="0"/>
              <a:t>code</a:t>
            </a:r>
            <a:r>
              <a:rPr lang="en-US" sz="1800" dirty="0"/>
              <a:t>. What does this mean for the value of learning to code?</a:t>
            </a:r>
          </a:p>
          <a:p>
            <a:pPr>
              <a:buFont typeface="Arial" pitchFamily="34" charset="0"/>
              <a:buChar char="•"/>
            </a:pPr>
            <a:endParaRPr lang="en-US" sz="1800" dirty="0"/>
          </a:p>
          <a:p>
            <a:pPr>
              <a:buFont typeface="Arial" pitchFamily="34" charset="0"/>
              <a:buChar char="•"/>
            </a:pPr>
            <a:r>
              <a:rPr lang="en-US" sz="1800" dirty="0"/>
              <a:t>When should students be allowed to use the following tools? Give reasons for your decision.</a:t>
            </a:r>
          </a:p>
          <a:p>
            <a:pPr lvl="1"/>
            <a:r>
              <a:rPr lang="en-US" sz="1400" dirty="0"/>
              <a:t>A pocket calculator</a:t>
            </a:r>
          </a:p>
          <a:p>
            <a:pPr lvl="1"/>
            <a:r>
              <a:rPr lang="en-US" sz="1400" dirty="0"/>
              <a:t>LLMs (to answer homework questions and write assays)</a:t>
            </a:r>
          </a:p>
          <a:p>
            <a:pPr lvl="1"/>
            <a:r>
              <a:rPr lang="en-US" sz="1400" dirty="0"/>
              <a:t>LLMs to write or support writing code</a:t>
            </a:r>
          </a:p>
        </p:txBody>
      </p:sp>
      <p:pic>
        <p:nvPicPr>
          <p:cNvPr id="1026" name="Picture 2">
            <a:extLst>
              <a:ext uri="{FF2B5EF4-FFF2-40B4-BE49-F238E27FC236}">
                <a16:creationId xmlns:a16="http://schemas.microsoft.com/office/drawing/2014/main" id="{A547E43F-7FA1-4385-A80C-22660F717F85}"/>
              </a:ext>
              <a:ext uri="{C183D7F6-B498-43B3-948B-1728B52AA6E4}">
                <adec:decorative xmlns:adec="http://schemas.microsoft.com/office/drawing/2017/decorative" val="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23" r="36533" b="-2"/>
          <a:stretch/>
        </p:blipFill>
        <p:spPr bwMode="auto">
          <a:xfrm>
            <a:off x="22" y="10"/>
            <a:ext cx="3476673"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71" name="Straight Connector 7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FFE9-6106-099C-4A59-121058D455DB}"/>
              </a:ext>
            </a:extLst>
          </p:cNvPr>
          <p:cNvSpPr>
            <a:spLocks noGrp="1"/>
          </p:cNvSpPr>
          <p:nvPr>
            <p:ph type="title"/>
          </p:nvPr>
        </p:nvSpPr>
        <p:spPr/>
        <p:txBody>
          <a:bodyPr anchor="b">
            <a:normAutofit/>
          </a:bodyPr>
          <a:lstStyle/>
          <a:p>
            <a:r>
              <a:rPr lang="en-US" sz="4700" dirty="0"/>
              <a:t>AI Safety</a:t>
            </a:r>
          </a:p>
        </p:txBody>
      </p:sp>
      <p:sp>
        <p:nvSpPr>
          <p:cNvPr id="30" name="TextBox 29">
            <a:extLst>
              <a:ext uri="{FF2B5EF4-FFF2-40B4-BE49-F238E27FC236}">
                <a16:creationId xmlns:a16="http://schemas.microsoft.com/office/drawing/2014/main" id="{3BEC4449-0F42-F297-6269-8B9A0C8A2DFA}"/>
              </a:ext>
            </a:extLst>
          </p:cNvPr>
          <p:cNvSpPr txBox="1"/>
          <p:nvPr/>
        </p:nvSpPr>
        <p:spPr>
          <a:xfrm>
            <a:off x="623760" y="1584962"/>
            <a:ext cx="3519713" cy="646331"/>
          </a:xfrm>
          <a:prstGeom prst="rect">
            <a:avLst/>
          </a:prstGeom>
          <a:noFill/>
        </p:spPr>
        <p:txBody>
          <a:bodyPr wrap="square">
            <a:spAutoFit/>
          </a:bodyPr>
          <a:lstStyle/>
          <a:p>
            <a:pPr marL="0" indent="0">
              <a:buNone/>
            </a:pPr>
            <a:r>
              <a:rPr lang="en-US" sz="1800" dirty="0"/>
              <a:t>“Prevent accidents, misuse, or other harmful consequences of AI.”</a:t>
            </a:r>
          </a:p>
        </p:txBody>
      </p:sp>
      <p:sp>
        <p:nvSpPr>
          <p:cNvPr id="3" name="Content Placeholder 2">
            <a:extLst>
              <a:ext uri="{FF2B5EF4-FFF2-40B4-BE49-F238E27FC236}">
                <a16:creationId xmlns:a16="http://schemas.microsoft.com/office/drawing/2014/main" id="{684F66F8-536B-6DB4-2048-E5BBE78484C1}"/>
              </a:ext>
            </a:extLst>
          </p:cNvPr>
          <p:cNvSpPr>
            <a:spLocks noGrp="1"/>
          </p:cNvSpPr>
          <p:nvPr>
            <p:ph idx="1"/>
          </p:nvPr>
        </p:nvSpPr>
        <p:spPr>
          <a:xfrm>
            <a:off x="673693" y="2694091"/>
            <a:ext cx="3090349" cy="2900725"/>
          </a:xfrm>
        </p:spPr>
        <p:style>
          <a:lnRef idx="2">
            <a:schemeClr val="accent3">
              <a:shade val="15000"/>
            </a:schemeClr>
          </a:lnRef>
          <a:fillRef idx="1">
            <a:schemeClr val="accent3"/>
          </a:fillRef>
          <a:effectRef idx="0">
            <a:schemeClr val="accent3"/>
          </a:effectRef>
          <a:fontRef idx="minor">
            <a:schemeClr val="lt1"/>
          </a:fontRef>
        </p:style>
        <p:txBody>
          <a:bodyPr>
            <a:normAutofit lnSpcReduction="10000"/>
          </a:bodyPr>
          <a:lstStyle/>
          <a:p>
            <a:pPr marL="0" indent="0">
              <a:buNone/>
            </a:pPr>
            <a:r>
              <a:rPr lang="en-US" sz="1900" dirty="0"/>
              <a:t>How are LLMs affected by:</a:t>
            </a:r>
          </a:p>
          <a:p>
            <a:r>
              <a:rPr lang="en-US" sz="1900" dirty="0"/>
              <a:t>Robustness: Black swan vs. adversarial robustness</a:t>
            </a:r>
          </a:p>
          <a:p>
            <a:r>
              <a:rPr lang="en-US" sz="1900" dirty="0"/>
              <a:t>Monitoring AI</a:t>
            </a:r>
          </a:p>
          <a:p>
            <a:r>
              <a:rPr lang="en-US" sz="1900" dirty="0"/>
              <a:t>What about liability?</a:t>
            </a:r>
          </a:p>
          <a:p>
            <a:r>
              <a:rPr lang="en-US" sz="1900" dirty="0"/>
              <a:t>Goal/reward alignment</a:t>
            </a:r>
          </a:p>
          <a:p>
            <a:r>
              <a:rPr lang="en-US" sz="1900" dirty="0"/>
              <a:t>Reward hacking</a:t>
            </a:r>
          </a:p>
          <a:p>
            <a:r>
              <a:rPr lang="en-US" sz="1900" dirty="0"/>
              <a:t>AGI and instrumental convergence</a:t>
            </a:r>
          </a:p>
        </p:txBody>
      </p:sp>
      <p:grpSp>
        <p:nvGrpSpPr>
          <p:cNvPr id="28" name="Group 27" descr="A diagram showing the alignment problem for LLMs. The developers provide the LLM with training data and try to impose their goals while the user may have differnt goals. The LLM may not be perfectly aligned with any of these goals.">
            <a:extLst>
              <a:ext uri="{FF2B5EF4-FFF2-40B4-BE49-F238E27FC236}">
                <a16:creationId xmlns:a16="http://schemas.microsoft.com/office/drawing/2014/main" id="{77A57264-E37D-FB82-09E6-8445BB6CE3A4}"/>
              </a:ext>
              <a:ext uri="{C183D7F6-B498-43B3-948B-1728B52AA6E4}">
                <adec:decorative xmlns:adec="http://schemas.microsoft.com/office/drawing/2017/decorative" val="0"/>
              </a:ext>
            </a:extLst>
          </p:cNvPr>
          <p:cNvGrpSpPr/>
          <p:nvPr/>
        </p:nvGrpSpPr>
        <p:grpSpPr>
          <a:xfrm>
            <a:off x="3876178" y="1442897"/>
            <a:ext cx="5001887" cy="4490531"/>
            <a:chOff x="473549" y="3831937"/>
            <a:chExt cx="3540339" cy="2541228"/>
          </a:xfrm>
        </p:grpSpPr>
        <p:grpSp>
          <p:nvGrpSpPr>
            <p:cNvPr id="5" name="Group 4">
              <a:extLst>
                <a:ext uri="{FF2B5EF4-FFF2-40B4-BE49-F238E27FC236}">
                  <a16:creationId xmlns:a16="http://schemas.microsoft.com/office/drawing/2014/main" id="{593AD3FD-5A6F-6732-7C91-B1204BC0D035}"/>
                </a:ext>
              </a:extLst>
            </p:cNvPr>
            <p:cNvGrpSpPr/>
            <p:nvPr/>
          </p:nvGrpSpPr>
          <p:grpSpPr>
            <a:xfrm>
              <a:off x="586421" y="3831937"/>
              <a:ext cx="3235530" cy="2541228"/>
              <a:chOff x="1161391" y="484958"/>
              <a:chExt cx="7282448" cy="6097034"/>
            </a:xfrm>
          </p:grpSpPr>
          <p:sp>
            <p:nvSpPr>
              <p:cNvPr id="6" name="Rectangle 5">
                <a:extLst>
                  <a:ext uri="{FF2B5EF4-FFF2-40B4-BE49-F238E27FC236}">
                    <a16:creationId xmlns:a16="http://schemas.microsoft.com/office/drawing/2014/main" id="{C550D55D-9F32-D75C-433F-6FD2CCBE6AC8}"/>
                  </a:ext>
                </a:extLst>
              </p:cNvPr>
              <p:cNvSpPr/>
              <p:nvPr/>
            </p:nvSpPr>
            <p:spPr>
              <a:xfrm>
                <a:off x="2895600" y="1524000"/>
                <a:ext cx="2133600" cy="18288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000" dirty="0"/>
                  <a:t>Intelligent Agent: LLM</a:t>
                </a:r>
                <a:endParaRPr lang="en-US" sz="600" dirty="0"/>
              </a:p>
            </p:txBody>
          </p:sp>
          <p:pic>
            <p:nvPicPr>
              <p:cNvPr id="7" name="Graphic 6" descr="Group with solid fill">
                <a:extLst>
                  <a:ext uri="{FF2B5EF4-FFF2-40B4-BE49-F238E27FC236}">
                    <a16:creationId xmlns:a16="http://schemas.microsoft.com/office/drawing/2014/main" id="{5389ADA1-C740-215D-A420-2283491FF9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34484" y="5239409"/>
                <a:ext cx="1313791" cy="1313791"/>
              </a:xfrm>
              <a:prstGeom prst="rect">
                <a:avLst/>
              </a:prstGeom>
            </p:spPr>
          </p:pic>
          <p:pic>
            <p:nvPicPr>
              <p:cNvPr id="8" name="Graphic 7" descr="Woman Shrugging with solid fill">
                <a:extLst>
                  <a:ext uri="{FF2B5EF4-FFF2-40B4-BE49-F238E27FC236}">
                    <a16:creationId xmlns:a16="http://schemas.microsoft.com/office/drawing/2014/main" id="{86D582CC-4605-7113-9E4C-175A7E6992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96000" y="1344097"/>
                <a:ext cx="914400" cy="914400"/>
              </a:xfrm>
              <a:prstGeom prst="rect">
                <a:avLst/>
              </a:prstGeom>
            </p:spPr>
          </p:pic>
          <p:sp>
            <p:nvSpPr>
              <p:cNvPr id="9" name="Arrow: Right 8">
                <a:extLst>
                  <a:ext uri="{FF2B5EF4-FFF2-40B4-BE49-F238E27FC236}">
                    <a16:creationId xmlns:a16="http://schemas.microsoft.com/office/drawing/2014/main" id="{281FB642-A55C-67D8-C7D9-7F44D049FB3D}"/>
                  </a:ext>
                </a:extLst>
              </p:cNvPr>
              <p:cNvSpPr/>
              <p:nvPr/>
            </p:nvSpPr>
            <p:spPr>
              <a:xfrm rot="1606142">
                <a:off x="5201309" y="2640032"/>
                <a:ext cx="838200" cy="228600"/>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50"/>
              </a:p>
            </p:txBody>
          </p:sp>
          <p:sp>
            <p:nvSpPr>
              <p:cNvPr id="10" name="Arrow: Right 9">
                <a:extLst>
                  <a:ext uri="{FF2B5EF4-FFF2-40B4-BE49-F238E27FC236}">
                    <a16:creationId xmlns:a16="http://schemas.microsoft.com/office/drawing/2014/main" id="{A4CA3A75-9214-7EE3-BD2C-E829EE0579DE}"/>
                  </a:ext>
                </a:extLst>
              </p:cNvPr>
              <p:cNvSpPr/>
              <p:nvPr/>
            </p:nvSpPr>
            <p:spPr>
              <a:xfrm rot="10060878">
                <a:off x="5193137" y="1943113"/>
                <a:ext cx="838200" cy="228600"/>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50"/>
              </a:p>
            </p:txBody>
          </p:sp>
          <p:sp>
            <p:nvSpPr>
              <p:cNvPr id="11" name="TextBox 10">
                <a:extLst>
                  <a:ext uri="{FF2B5EF4-FFF2-40B4-BE49-F238E27FC236}">
                    <a16:creationId xmlns:a16="http://schemas.microsoft.com/office/drawing/2014/main" id="{6B4CE341-C122-42D6-80D0-CEB1451506A8}"/>
                  </a:ext>
                </a:extLst>
              </p:cNvPr>
              <p:cNvSpPr txBox="1"/>
              <p:nvPr/>
            </p:nvSpPr>
            <p:spPr>
              <a:xfrm>
                <a:off x="6244463" y="990600"/>
                <a:ext cx="697682" cy="344755"/>
              </a:xfrm>
              <a:prstGeom prst="rect">
                <a:avLst/>
              </a:prstGeom>
              <a:noFill/>
            </p:spPr>
            <p:txBody>
              <a:bodyPr wrap="none" rtlCol="0">
                <a:spAutoFit/>
              </a:bodyPr>
              <a:lstStyle/>
              <a:p>
                <a:r>
                  <a:rPr lang="en-US" sz="1050" dirty="0">
                    <a:solidFill>
                      <a:schemeClr val="accent6"/>
                    </a:solidFill>
                  </a:rPr>
                  <a:t>User</a:t>
                </a:r>
              </a:p>
            </p:txBody>
          </p:sp>
          <p:sp>
            <p:nvSpPr>
              <p:cNvPr id="12" name="Thought Bubble: Cloud 11">
                <a:extLst>
                  <a:ext uri="{FF2B5EF4-FFF2-40B4-BE49-F238E27FC236}">
                    <a16:creationId xmlns:a16="http://schemas.microsoft.com/office/drawing/2014/main" id="{ECB88D9B-06B8-AEE4-5446-A34AE175FF13}"/>
                  </a:ext>
                </a:extLst>
              </p:cNvPr>
              <p:cNvSpPr/>
              <p:nvPr/>
            </p:nvSpPr>
            <p:spPr>
              <a:xfrm>
                <a:off x="1161391" y="4771505"/>
                <a:ext cx="1676400" cy="685791"/>
              </a:xfrm>
              <a:prstGeom prst="cloudCallout">
                <a:avLst>
                  <a:gd name="adj1" fmla="val 39355"/>
                  <a:gd name="adj2" fmla="val 68247"/>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t>Goals</a:t>
                </a:r>
              </a:p>
            </p:txBody>
          </p:sp>
          <p:sp>
            <p:nvSpPr>
              <p:cNvPr id="13" name="Arrow: Right 12">
                <a:extLst>
                  <a:ext uri="{FF2B5EF4-FFF2-40B4-BE49-F238E27FC236}">
                    <a16:creationId xmlns:a16="http://schemas.microsoft.com/office/drawing/2014/main" id="{665C4A83-53D1-A166-C215-B418750632E5}"/>
                  </a:ext>
                </a:extLst>
              </p:cNvPr>
              <p:cNvSpPr/>
              <p:nvPr/>
            </p:nvSpPr>
            <p:spPr>
              <a:xfrm rot="17007124">
                <a:off x="2542930" y="4154810"/>
                <a:ext cx="1897008" cy="562038"/>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050"/>
              </a:p>
            </p:txBody>
          </p:sp>
          <p:sp>
            <p:nvSpPr>
              <p:cNvPr id="14" name="Scroll: Vertical 13">
                <a:extLst>
                  <a:ext uri="{FF2B5EF4-FFF2-40B4-BE49-F238E27FC236}">
                    <a16:creationId xmlns:a16="http://schemas.microsoft.com/office/drawing/2014/main" id="{EC1EF92C-FD9C-8344-CF97-57C0E6620760}"/>
                  </a:ext>
                </a:extLst>
              </p:cNvPr>
              <p:cNvSpPr/>
              <p:nvPr/>
            </p:nvSpPr>
            <p:spPr>
              <a:xfrm>
                <a:off x="4476091" y="5210507"/>
                <a:ext cx="2484856" cy="1313786"/>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dirty="0">
                    <a:solidFill>
                      <a:schemeClr val="bg1"/>
                    </a:solidFill>
                  </a:rPr>
                  <a:t>Data</a:t>
                </a:r>
                <a:endParaRPr lang="en-US" sz="2400" dirty="0">
                  <a:solidFill>
                    <a:schemeClr val="bg1"/>
                  </a:solidFill>
                </a:endParaRPr>
              </a:p>
            </p:txBody>
          </p:sp>
          <p:sp>
            <p:nvSpPr>
              <p:cNvPr id="15" name="Arrow: Right 14">
                <a:extLst>
                  <a:ext uri="{FF2B5EF4-FFF2-40B4-BE49-F238E27FC236}">
                    <a16:creationId xmlns:a16="http://schemas.microsoft.com/office/drawing/2014/main" id="{9DD3CB4A-9A77-6873-649A-AE9D009B1C74}"/>
                  </a:ext>
                </a:extLst>
              </p:cNvPr>
              <p:cNvSpPr/>
              <p:nvPr/>
            </p:nvSpPr>
            <p:spPr>
              <a:xfrm rot="14238213">
                <a:off x="3682967" y="3999328"/>
                <a:ext cx="1840786" cy="585176"/>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050" dirty="0"/>
              </a:p>
            </p:txBody>
          </p:sp>
          <p:sp>
            <p:nvSpPr>
              <p:cNvPr id="16" name="Arrow: Right 15">
                <a:extLst>
                  <a:ext uri="{FF2B5EF4-FFF2-40B4-BE49-F238E27FC236}">
                    <a16:creationId xmlns:a16="http://schemas.microsoft.com/office/drawing/2014/main" id="{C6FEB165-0BEA-1E73-3397-68E13FB8582F}"/>
                  </a:ext>
                </a:extLst>
              </p:cNvPr>
              <p:cNvSpPr/>
              <p:nvPr/>
            </p:nvSpPr>
            <p:spPr>
              <a:xfrm>
                <a:off x="3848274" y="5705967"/>
                <a:ext cx="725217" cy="380609"/>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050"/>
              </a:p>
            </p:txBody>
          </p:sp>
          <p:sp>
            <p:nvSpPr>
              <p:cNvPr id="17" name="TextBox 16">
                <a:extLst>
                  <a:ext uri="{FF2B5EF4-FFF2-40B4-BE49-F238E27FC236}">
                    <a16:creationId xmlns:a16="http://schemas.microsoft.com/office/drawing/2014/main" id="{6EF93A49-024A-3F04-1071-78B79FEC0F2D}"/>
                  </a:ext>
                </a:extLst>
              </p:cNvPr>
              <p:cNvSpPr txBox="1"/>
              <p:nvPr/>
            </p:nvSpPr>
            <p:spPr>
              <a:xfrm>
                <a:off x="3758318" y="5372656"/>
                <a:ext cx="804941" cy="344755"/>
              </a:xfrm>
              <a:prstGeom prst="rect">
                <a:avLst/>
              </a:prstGeom>
              <a:noFill/>
            </p:spPr>
            <p:txBody>
              <a:bodyPr wrap="none" rtlCol="0">
                <a:spAutoFit/>
              </a:bodyPr>
              <a:lstStyle/>
              <a:p>
                <a:r>
                  <a:rPr lang="en-US" sz="1050" dirty="0">
                    <a:solidFill>
                      <a:schemeClr val="accent2"/>
                    </a:solidFill>
                  </a:rPr>
                  <a:t>select</a:t>
                </a:r>
              </a:p>
            </p:txBody>
          </p:sp>
          <p:sp>
            <p:nvSpPr>
              <p:cNvPr id="18" name="TextBox 17">
                <a:extLst>
                  <a:ext uri="{FF2B5EF4-FFF2-40B4-BE49-F238E27FC236}">
                    <a16:creationId xmlns:a16="http://schemas.microsoft.com/office/drawing/2014/main" id="{5760F0DF-320F-F25C-8687-ABFD7EE1EA03}"/>
                  </a:ext>
                </a:extLst>
              </p:cNvPr>
              <p:cNvSpPr txBox="1"/>
              <p:nvPr/>
            </p:nvSpPr>
            <p:spPr>
              <a:xfrm>
                <a:off x="4766362" y="4034657"/>
                <a:ext cx="702789" cy="344755"/>
              </a:xfrm>
              <a:prstGeom prst="rect">
                <a:avLst/>
              </a:prstGeom>
              <a:noFill/>
            </p:spPr>
            <p:txBody>
              <a:bodyPr wrap="none" rtlCol="0">
                <a:spAutoFit/>
              </a:bodyPr>
              <a:lstStyle/>
              <a:p>
                <a:r>
                  <a:rPr lang="en-US" sz="1050" dirty="0">
                    <a:solidFill>
                      <a:schemeClr val="accent2"/>
                    </a:solidFill>
                  </a:rPr>
                  <a:t>train</a:t>
                </a:r>
              </a:p>
            </p:txBody>
          </p:sp>
          <p:sp>
            <p:nvSpPr>
              <p:cNvPr id="19" name="Scroll: Vertical 18">
                <a:extLst>
                  <a:ext uri="{FF2B5EF4-FFF2-40B4-BE49-F238E27FC236}">
                    <a16:creationId xmlns:a16="http://schemas.microsoft.com/office/drawing/2014/main" id="{58ABD6A5-148D-9B36-C6B0-577BFD2134DA}"/>
                  </a:ext>
                </a:extLst>
              </p:cNvPr>
              <p:cNvSpPr/>
              <p:nvPr/>
            </p:nvSpPr>
            <p:spPr>
              <a:xfrm>
                <a:off x="1205917" y="484958"/>
                <a:ext cx="2642358" cy="1243906"/>
              </a:xfrm>
              <a:prstGeom prst="verticalScroll">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Max. probability of next Word</a:t>
                </a:r>
              </a:p>
            </p:txBody>
          </p:sp>
          <p:sp>
            <p:nvSpPr>
              <p:cNvPr id="20" name="TextBox 19">
                <a:extLst>
                  <a:ext uri="{FF2B5EF4-FFF2-40B4-BE49-F238E27FC236}">
                    <a16:creationId xmlns:a16="http://schemas.microsoft.com/office/drawing/2014/main" id="{3EC60E39-63F9-3415-A4FC-05E16ECFEA0C}"/>
                  </a:ext>
                </a:extLst>
              </p:cNvPr>
              <p:cNvSpPr txBox="1"/>
              <p:nvPr/>
            </p:nvSpPr>
            <p:spPr>
              <a:xfrm>
                <a:off x="2142764" y="6237237"/>
                <a:ext cx="2099689" cy="344755"/>
              </a:xfrm>
              <a:prstGeom prst="rect">
                <a:avLst/>
              </a:prstGeom>
              <a:noFill/>
            </p:spPr>
            <p:txBody>
              <a:bodyPr wrap="none" rtlCol="0">
                <a:spAutoFit/>
              </a:bodyPr>
              <a:lstStyle/>
              <a:p>
                <a:r>
                  <a:rPr lang="en-US" sz="1050" dirty="0">
                    <a:solidFill>
                      <a:schemeClr val="accent2"/>
                    </a:solidFill>
                  </a:rPr>
                  <a:t>Developers / owners</a:t>
                </a:r>
              </a:p>
            </p:txBody>
          </p:sp>
          <p:sp>
            <p:nvSpPr>
              <p:cNvPr id="21" name="Thought Bubble: Cloud 20">
                <a:extLst>
                  <a:ext uri="{FF2B5EF4-FFF2-40B4-BE49-F238E27FC236}">
                    <a16:creationId xmlns:a16="http://schemas.microsoft.com/office/drawing/2014/main" id="{12AB4813-7874-5DF2-0105-8AE8073AFD28}"/>
                  </a:ext>
                </a:extLst>
              </p:cNvPr>
              <p:cNvSpPr/>
              <p:nvPr/>
            </p:nvSpPr>
            <p:spPr>
              <a:xfrm>
                <a:off x="6780487" y="615149"/>
                <a:ext cx="1663352" cy="685791"/>
              </a:xfrm>
              <a:prstGeom prst="cloudCallout">
                <a:avLst>
                  <a:gd name="adj1" fmla="val -53096"/>
                  <a:gd name="adj2" fmla="val 65948"/>
                </a:avLst>
              </a:prstGeom>
              <a:solidFill>
                <a:schemeClr val="accent6">
                  <a:lumMod val="75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sz="1200" dirty="0"/>
                  <a:t>Goals</a:t>
                </a:r>
              </a:p>
            </p:txBody>
          </p:sp>
        </p:grpSp>
        <p:sp>
          <p:nvSpPr>
            <p:cNvPr id="26" name="Explosion: 14 Points 25">
              <a:extLst>
                <a:ext uri="{FF2B5EF4-FFF2-40B4-BE49-F238E27FC236}">
                  <a16:creationId xmlns:a16="http://schemas.microsoft.com/office/drawing/2014/main" id="{407FDD98-5879-C1FA-9418-4CEB791392FA}"/>
                </a:ext>
              </a:extLst>
            </p:cNvPr>
            <p:cNvSpPr/>
            <p:nvPr/>
          </p:nvSpPr>
          <p:spPr>
            <a:xfrm>
              <a:off x="2188079" y="4781931"/>
              <a:ext cx="1825809" cy="596477"/>
            </a:xfrm>
            <a:prstGeom prst="irregularSeal2">
              <a:avLst/>
            </a:prstGeom>
            <a:solidFill>
              <a:schemeClr val="accent6">
                <a:lumMod val="75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Generated Text</a:t>
              </a:r>
            </a:p>
          </p:txBody>
        </p:sp>
        <p:cxnSp>
          <p:nvCxnSpPr>
            <p:cNvPr id="24" name="Straight Connector 23">
              <a:extLst>
                <a:ext uri="{FF2B5EF4-FFF2-40B4-BE49-F238E27FC236}">
                  <a16:creationId xmlns:a16="http://schemas.microsoft.com/office/drawing/2014/main" id="{94566AF4-60EB-F8EF-3B84-66C3F67BCC40}"/>
                </a:ext>
              </a:extLst>
            </p:cNvPr>
            <p:cNvCxnSpPr>
              <a:cxnSpLocks/>
            </p:cNvCxnSpPr>
            <p:nvPr/>
          </p:nvCxnSpPr>
          <p:spPr>
            <a:xfrm flipV="1">
              <a:off x="830152" y="4372056"/>
              <a:ext cx="282424" cy="1246503"/>
            </a:xfrm>
            <a:prstGeom prst="line">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5" name="Straight Connector 24">
              <a:extLst>
                <a:ext uri="{FF2B5EF4-FFF2-40B4-BE49-F238E27FC236}">
                  <a16:creationId xmlns:a16="http://schemas.microsoft.com/office/drawing/2014/main" id="{0B05EC02-0490-D691-CA0E-7067963BE1AB}"/>
                </a:ext>
              </a:extLst>
            </p:cNvPr>
            <p:cNvCxnSpPr>
              <a:cxnSpLocks/>
              <a:stCxn id="19" idx="3"/>
              <a:endCxn id="11" idx="0"/>
            </p:cNvCxnSpPr>
            <p:nvPr/>
          </p:nvCxnSpPr>
          <p:spPr>
            <a:xfrm flipV="1">
              <a:off x="1699124" y="4042687"/>
              <a:ext cx="1300650" cy="48478"/>
            </a:xfrm>
            <a:prstGeom prst="line">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31" name="TextBox 30">
              <a:extLst>
                <a:ext uri="{FF2B5EF4-FFF2-40B4-BE49-F238E27FC236}">
                  <a16:creationId xmlns:a16="http://schemas.microsoft.com/office/drawing/2014/main" id="{7F04D843-9E70-9738-DF18-C678715897D3}"/>
                </a:ext>
              </a:extLst>
            </p:cNvPr>
            <p:cNvSpPr txBox="1"/>
            <p:nvPr/>
          </p:nvSpPr>
          <p:spPr>
            <a:xfrm>
              <a:off x="473549" y="4658807"/>
              <a:ext cx="722926" cy="174174"/>
            </a:xfrm>
            <a:prstGeom prst="rect">
              <a:avLst/>
            </a:prstGeom>
            <a:noFill/>
          </p:spPr>
          <p:txBody>
            <a:bodyPr wrap="none" rtlCol="0">
              <a:spAutoFit/>
            </a:bodyPr>
            <a:lstStyle/>
            <a:p>
              <a:r>
                <a:rPr lang="en-US" sz="1400" dirty="0">
                  <a:solidFill>
                    <a:schemeClr val="accent1"/>
                  </a:solidFill>
                </a:rPr>
                <a:t>Alignment?</a:t>
              </a:r>
            </a:p>
          </p:txBody>
        </p:sp>
        <p:sp>
          <p:nvSpPr>
            <p:cNvPr id="32" name="TextBox 31">
              <a:extLst>
                <a:ext uri="{FF2B5EF4-FFF2-40B4-BE49-F238E27FC236}">
                  <a16:creationId xmlns:a16="http://schemas.microsoft.com/office/drawing/2014/main" id="{F9B57C0F-D4EC-297D-B837-A6C1BA97C563}"/>
                </a:ext>
              </a:extLst>
            </p:cNvPr>
            <p:cNvSpPr txBox="1"/>
            <p:nvPr/>
          </p:nvSpPr>
          <p:spPr>
            <a:xfrm>
              <a:off x="1920458" y="3860247"/>
              <a:ext cx="722926" cy="174174"/>
            </a:xfrm>
            <a:prstGeom prst="rect">
              <a:avLst/>
            </a:prstGeom>
            <a:noFill/>
          </p:spPr>
          <p:txBody>
            <a:bodyPr wrap="none" rtlCol="0">
              <a:spAutoFit/>
            </a:bodyPr>
            <a:lstStyle/>
            <a:p>
              <a:r>
                <a:rPr lang="en-US" sz="1400" dirty="0">
                  <a:solidFill>
                    <a:schemeClr val="accent1"/>
                  </a:solidFill>
                </a:rPr>
                <a:t>Alignment?</a:t>
              </a:r>
            </a:p>
          </p:txBody>
        </p:sp>
        <p:sp>
          <p:nvSpPr>
            <p:cNvPr id="34" name="TextBox 33">
              <a:extLst>
                <a:ext uri="{FF2B5EF4-FFF2-40B4-BE49-F238E27FC236}">
                  <a16:creationId xmlns:a16="http://schemas.microsoft.com/office/drawing/2014/main" id="{FEEFA7D2-4980-A89D-7113-860B5CE87DBF}"/>
                </a:ext>
              </a:extLst>
            </p:cNvPr>
            <p:cNvSpPr txBox="1"/>
            <p:nvPr/>
          </p:nvSpPr>
          <p:spPr>
            <a:xfrm>
              <a:off x="1055200" y="5234471"/>
              <a:ext cx="463147" cy="143693"/>
            </a:xfrm>
            <a:prstGeom prst="rect">
              <a:avLst/>
            </a:prstGeom>
            <a:noFill/>
          </p:spPr>
          <p:txBody>
            <a:bodyPr wrap="none" rtlCol="0">
              <a:spAutoFit/>
            </a:bodyPr>
            <a:lstStyle/>
            <a:p>
              <a:r>
                <a:rPr lang="en-US" sz="1050" dirty="0">
                  <a:solidFill>
                    <a:schemeClr val="accent2"/>
                  </a:solidFill>
                </a:rPr>
                <a:t>program</a:t>
              </a:r>
            </a:p>
          </p:txBody>
        </p:sp>
      </p:grpSp>
    </p:spTree>
    <p:extLst>
      <p:ext uri="{BB962C8B-B14F-4D97-AF65-F5344CB8AC3E}">
        <p14:creationId xmlns:p14="http://schemas.microsoft.com/office/powerpoint/2010/main" val="3716978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2DB8F9-BFA6-7E3F-7510-2D5B95F1D52D}"/>
              </a:ext>
            </a:extLst>
          </p:cNvPr>
          <p:cNvSpPr>
            <a:spLocks noGrp="1"/>
          </p:cNvSpPr>
          <p:nvPr>
            <p:ph type="title" idx="4294967295"/>
          </p:nvPr>
        </p:nvSpPr>
        <p:spPr>
          <a:xfrm>
            <a:off x="628650" y="-1325563"/>
            <a:ext cx="7886700" cy="1325563"/>
          </a:xfrm>
        </p:spPr>
        <p:txBody>
          <a:bodyPr vert="horz" lIns="91440" tIns="45720" rIns="91440" bIns="45720" rtlCol="0" anchor="b">
            <a:normAutofit/>
          </a:bodyPr>
          <a:lstStyle/>
          <a:p>
            <a:r>
              <a:rPr lang="en-US" dirty="0"/>
              <a:t>USA: Executive Order on the Safe Use of AI</a:t>
            </a:r>
          </a:p>
        </p:txBody>
      </p:sp>
      <p:pic>
        <p:nvPicPr>
          <p:cNvPr id="3" name="Picture 2">
            <a:extLst>
              <a:ext uri="{FF2B5EF4-FFF2-40B4-BE49-F238E27FC236}">
                <a16:creationId xmlns:a16="http://schemas.microsoft.com/office/drawing/2014/main" id="{B2E89D55-5800-7960-D379-4B0DEBDA1F5A}"/>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6200" y="0"/>
            <a:ext cx="6735847" cy="6858000"/>
          </a:xfrm>
          <a:prstGeom prst="rect">
            <a:avLst/>
          </a:prstGeom>
        </p:spPr>
      </p:pic>
      <p:sp>
        <p:nvSpPr>
          <p:cNvPr id="5" name="Rectangle 4" descr="A screenshot of the first page of the US Executive order on the Save, Secure and Thrustworthy Develompment and Use of Artificial Intelligence from October 30, 2023.">
            <a:extLst>
              <a:ext uri="{FF2B5EF4-FFF2-40B4-BE49-F238E27FC236}">
                <a16:creationId xmlns:a16="http://schemas.microsoft.com/office/drawing/2014/main" id="{4C8D0290-83A7-DAD6-D51E-E582E4F1FEE8}"/>
              </a:ext>
            </a:extLst>
          </p:cNvPr>
          <p:cNvSpPr/>
          <p:nvPr/>
        </p:nvSpPr>
        <p:spPr>
          <a:xfrm>
            <a:off x="76200" y="76200"/>
            <a:ext cx="6735847" cy="67056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D3EBB26-C99C-180B-943D-C62BC8C56CCA}"/>
              </a:ext>
              <a:ext uri="{C183D7F6-B498-43B3-948B-1728B52AA6E4}">
                <adec:decorative xmlns:adec="http://schemas.microsoft.com/office/drawing/2017/decorative" val="1"/>
              </a:ext>
            </a:extLst>
          </p:cNvPr>
          <p:cNvSpPr txBox="1"/>
          <p:nvPr/>
        </p:nvSpPr>
        <p:spPr>
          <a:xfrm>
            <a:off x="6934200" y="457200"/>
            <a:ext cx="2079290" cy="3785652"/>
          </a:xfrm>
          <a:prstGeom prst="rect">
            <a:avLst/>
          </a:prstGeom>
          <a:noFill/>
        </p:spPr>
        <p:txBody>
          <a:bodyPr wrap="square" rtlCol="0">
            <a:spAutoFit/>
          </a:bodyPr>
          <a:lstStyle/>
          <a:p>
            <a:r>
              <a:rPr lang="en-US" sz="1600" b="0" i="0" dirty="0">
                <a:solidFill>
                  <a:srgbClr val="0A2458"/>
                </a:solidFill>
                <a:effectLst/>
                <a:highlight>
                  <a:srgbClr val="FFFFFF"/>
                </a:highlight>
                <a:latin typeface="Calibri" panose="020F0502020204030204" pitchFamily="34" charset="0"/>
              </a:rPr>
              <a:t>Some important points:</a:t>
            </a:r>
          </a:p>
          <a:p>
            <a:endParaRPr lang="en-US" sz="1600" b="0" i="0" dirty="0">
              <a:solidFill>
                <a:srgbClr val="0A2458"/>
              </a:solidFill>
              <a:effectLst/>
              <a:highlight>
                <a:srgbClr val="FFFFFF"/>
              </a:highlight>
              <a:latin typeface="Calibri" panose="020F0502020204030204" pitchFamily="34" charset="0"/>
            </a:endParaRPr>
          </a:p>
          <a:p>
            <a:pPr marL="285750" indent="-285750">
              <a:buFont typeface="Arial" panose="020B0604020202020204" pitchFamily="34" charset="0"/>
              <a:buChar char="•"/>
            </a:pPr>
            <a:r>
              <a:rPr lang="en-US" sz="1600" b="0" i="0" dirty="0">
                <a:solidFill>
                  <a:srgbClr val="0A2458"/>
                </a:solidFill>
                <a:effectLst/>
                <a:highlight>
                  <a:srgbClr val="FFFFFF"/>
                </a:highlight>
                <a:latin typeface="Calibri" panose="020F0502020204030204" pitchFamily="34" charset="0"/>
              </a:rPr>
              <a:t>Artificial Intelligence must be </a:t>
            </a:r>
            <a:r>
              <a:rPr lang="en-US" sz="1600" b="1" i="0" dirty="0">
                <a:solidFill>
                  <a:srgbClr val="0A2458"/>
                </a:solidFill>
                <a:effectLst/>
                <a:highlight>
                  <a:srgbClr val="FFFFFF"/>
                </a:highlight>
                <a:latin typeface="Calibri" panose="020F0502020204030204" pitchFamily="34" charset="0"/>
              </a:rPr>
              <a:t>safe and secure</a:t>
            </a:r>
            <a:r>
              <a:rPr lang="en-US" sz="1600" b="0" i="0" dirty="0">
                <a:solidFill>
                  <a:srgbClr val="0A2458"/>
                </a:solidFill>
                <a:effectLst/>
                <a:highlight>
                  <a:srgbClr val="FFFFFF"/>
                </a:highlight>
                <a:latin typeface="Calibri" panose="020F0502020204030204" pitchFamily="34" charset="0"/>
              </a:rPr>
              <a:t>.</a:t>
            </a:r>
          </a:p>
          <a:p>
            <a:pPr marL="285750" indent="-285750">
              <a:buFont typeface="Arial" panose="020B0604020202020204" pitchFamily="34" charset="0"/>
              <a:buChar char="•"/>
            </a:pPr>
            <a:r>
              <a:rPr lang="en-US" sz="1600" b="0" i="0" dirty="0">
                <a:solidFill>
                  <a:srgbClr val="0A2458"/>
                </a:solidFill>
                <a:effectLst/>
                <a:highlight>
                  <a:srgbClr val="FFFFFF"/>
                </a:highlight>
                <a:latin typeface="Calibri" panose="020F0502020204030204" pitchFamily="34" charset="0"/>
              </a:rPr>
              <a:t>Promoting </a:t>
            </a:r>
            <a:r>
              <a:rPr lang="en-US" sz="1600" b="1" i="0" dirty="0">
                <a:solidFill>
                  <a:srgbClr val="0A2458"/>
                </a:solidFill>
                <a:effectLst/>
                <a:highlight>
                  <a:srgbClr val="FFFFFF"/>
                </a:highlight>
                <a:latin typeface="Calibri" panose="020F0502020204030204" pitchFamily="34" charset="0"/>
              </a:rPr>
              <a:t>responsible innovation, competition, and collaboration</a:t>
            </a:r>
            <a:endParaRPr lang="en-US" sz="1600" b="1" dirty="0">
              <a:solidFill>
                <a:srgbClr val="0A2458"/>
              </a:solidFill>
              <a:highlight>
                <a:srgbClr val="FFFFFF"/>
              </a:highlight>
              <a:latin typeface="Calibri" panose="020F0502020204030204" pitchFamily="34" charset="0"/>
            </a:endParaRPr>
          </a:p>
          <a:p>
            <a:pPr marL="285750" indent="-285750">
              <a:buFont typeface="Arial" panose="020B0604020202020204" pitchFamily="34" charset="0"/>
              <a:buChar char="•"/>
            </a:pPr>
            <a:r>
              <a:rPr lang="en-US" sz="1600" b="0" i="0" dirty="0">
                <a:solidFill>
                  <a:srgbClr val="0A2458"/>
                </a:solidFill>
                <a:effectLst/>
                <a:highlight>
                  <a:srgbClr val="FFFFFF"/>
                </a:highlight>
                <a:latin typeface="Calibri" panose="020F0502020204030204" pitchFamily="34" charset="0"/>
              </a:rPr>
              <a:t>Americans’ </a:t>
            </a:r>
            <a:r>
              <a:rPr lang="en-US" sz="1600" b="1" i="0" dirty="0">
                <a:solidFill>
                  <a:srgbClr val="0A2458"/>
                </a:solidFill>
                <a:effectLst/>
                <a:highlight>
                  <a:srgbClr val="FFFFFF"/>
                </a:highlight>
                <a:latin typeface="Calibri" panose="020F0502020204030204" pitchFamily="34" charset="0"/>
              </a:rPr>
              <a:t>privacy and civil liberties </a:t>
            </a:r>
            <a:r>
              <a:rPr lang="en-US" sz="1600" b="0" i="0" dirty="0">
                <a:solidFill>
                  <a:srgbClr val="0A2458"/>
                </a:solidFill>
                <a:effectLst/>
                <a:highlight>
                  <a:srgbClr val="FFFFFF"/>
                </a:highlight>
                <a:latin typeface="Calibri" panose="020F0502020204030204" pitchFamily="34" charset="0"/>
              </a:rPr>
              <a:t>must be protected.</a:t>
            </a:r>
          </a:p>
          <a:p>
            <a:endParaRPr lang="en-US" sz="1600" dirty="0"/>
          </a:p>
        </p:txBody>
      </p:sp>
      <p:cxnSp>
        <p:nvCxnSpPr>
          <p:cNvPr id="2" name="Straight Connector 1">
            <a:extLst>
              <a:ext uri="{FF2B5EF4-FFF2-40B4-BE49-F238E27FC236}">
                <a16:creationId xmlns:a16="http://schemas.microsoft.com/office/drawing/2014/main" id="{52A640AA-ADC2-FBC4-05FC-76D9B975B84D}"/>
              </a:ext>
              <a:ext uri="{C183D7F6-B498-43B3-948B-1728B52AA6E4}">
                <adec:decorative xmlns:adec="http://schemas.microsoft.com/office/drawing/2017/decorative" val="1"/>
              </a:ext>
            </a:extLst>
          </p:cNvPr>
          <p:cNvCxnSpPr>
            <a:cxnSpLocks/>
          </p:cNvCxnSpPr>
          <p:nvPr/>
        </p:nvCxnSpPr>
        <p:spPr>
          <a:xfrm>
            <a:off x="2209800" y="4876800"/>
            <a:ext cx="1143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C8F2478D-0D62-40E2-4F07-E112DA799242}"/>
              </a:ext>
            </a:extLst>
          </p:cNvPr>
          <p:cNvSpPr txBox="1"/>
          <p:nvPr/>
        </p:nvSpPr>
        <p:spPr>
          <a:xfrm>
            <a:off x="6204620" y="4495800"/>
            <a:ext cx="2765090" cy="175432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marL="285750" indent="-285750">
              <a:buFont typeface="Arial" panose="020B0604020202020204" pitchFamily="34" charset="0"/>
              <a:buChar char="•"/>
            </a:pPr>
            <a:r>
              <a:rPr lang="en-US" dirty="0"/>
              <a:t>Should the use of LLMs be regulated?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about copyright?</a:t>
            </a:r>
          </a:p>
        </p:txBody>
      </p:sp>
    </p:spTree>
    <p:extLst>
      <p:ext uri="{BB962C8B-B14F-4D97-AF65-F5344CB8AC3E}">
        <p14:creationId xmlns:p14="http://schemas.microsoft.com/office/powerpoint/2010/main" val="2305141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DBD99-2966-86AD-08AE-655C5DCA45E9}"/>
              </a:ext>
            </a:extLst>
          </p:cNvPr>
          <p:cNvSpPr>
            <a:spLocks noGrp="1"/>
          </p:cNvSpPr>
          <p:nvPr>
            <p:ph type="title"/>
          </p:nvPr>
        </p:nvSpPr>
        <p:spPr>
          <a:xfrm>
            <a:off x="363212" y="1326724"/>
            <a:ext cx="3985902" cy="994172"/>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67A98439-8719-8389-4FDA-5CE5821F2947}"/>
              </a:ext>
            </a:extLst>
          </p:cNvPr>
          <p:cNvSpPr>
            <a:spLocks noGrp="1"/>
          </p:cNvSpPr>
          <p:nvPr>
            <p:ph idx="1"/>
          </p:nvPr>
        </p:nvSpPr>
        <p:spPr>
          <a:xfrm>
            <a:off x="363212" y="2433494"/>
            <a:ext cx="3813986" cy="4119706"/>
          </a:xfrm>
        </p:spPr>
        <p:txBody>
          <a:bodyPr anchor="t">
            <a:normAutofit fontScale="92500"/>
          </a:bodyPr>
          <a:lstStyle/>
          <a:p>
            <a:r>
              <a:rPr lang="en-US" sz="1800" dirty="0"/>
              <a:t>LLMs are a powerful new generative AI technology which many applications.</a:t>
            </a:r>
          </a:p>
          <a:p>
            <a:endParaRPr lang="en-US" sz="1800" dirty="0"/>
          </a:p>
          <a:p>
            <a:r>
              <a:rPr lang="en-US" sz="1800" dirty="0"/>
              <a:t>Unfortunately, there are many open questions. For example:</a:t>
            </a:r>
          </a:p>
          <a:p>
            <a:pPr lvl="1"/>
            <a:r>
              <a:rPr lang="en-US" dirty="0"/>
              <a:t>How do LLMs reason and what are the </a:t>
            </a:r>
            <a:r>
              <a:rPr lang="en-US" b="1" dirty="0"/>
              <a:t>limits</a:t>
            </a:r>
            <a:r>
              <a:rPr lang="en-US" dirty="0"/>
              <a:t>?</a:t>
            </a:r>
          </a:p>
          <a:p>
            <a:pPr lvl="1"/>
            <a:r>
              <a:rPr lang="en-US" dirty="0"/>
              <a:t>How do we make sure that LLMs generate factually </a:t>
            </a:r>
            <a:r>
              <a:rPr lang="en-US" b="1" dirty="0"/>
              <a:t>correct</a:t>
            </a:r>
            <a:r>
              <a:rPr lang="en-US" dirty="0"/>
              <a:t> </a:t>
            </a:r>
            <a:r>
              <a:rPr lang="en-US" b="1" dirty="0"/>
              <a:t>output</a:t>
            </a:r>
            <a:r>
              <a:rPr lang="en-US" dirty="0"/>
              <a:t>?</a:t>
            </a:r>
          </a:p>
          <a:p>
            <a:pPr lvl="1"/>
            <a:r>
              <a:rPr lang="en-US" dirty="0"/>
              <a:t>How do we fairly </a:t>
            </a:r>
            <a:r>
              <a:rPr lang="en-US" b="1" dirty="0"/>
              <a:t>compensate</a:t>
            </a:r>
            <a:r>
              <a:rPr lang="en-US" dirty="0"/>
              <a:t> the people who create the data that is used to train LLMs?</a:t>
            </a:r>
          </a:p>
          <a:p>
            <a:pPr lvl="1"/>
            <a:r>
              <a:rPr lang="en-US" dirty="0"/>
              <a:t>How do we use LLMs in </a:t>
            </a:r>
            <a:r>
              <a:rPr lang="en-US" b="1" dirty="0"/>
              <a:t>learning</a:t>
            </a:r>
            <a:r>
              <a:rPr lang="en-US" dirty="0"/>
              <a:t>, so human learning is not compromised?</a:t>
            </a:r>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19600" y="0"/>
            <a:ext cx="4724400" cy="4919011"/>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2" name="Freeform: Shape 11">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0561" y="1505"/>
            <a:ext cx="4583439" cy="4762908"/>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pic>
        <p:nvPicPr>
          <p:cNvPr id="7" name="Graphic 6" descr="Customer Review">
            <a:extLst>
              <a:ext uri="{FF2B5EF4-FFF2-40B4-BE49-F238E27FC236}">
                <a16:creationId xmlns:a16="http://schemas.microsoft.com/office/drawing/2014/main" id="{6CB1596C-C18D-3AE7-3130-B4CFF07098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2767" y="485518"/>
            <a:ext cx="3197870" cy="3197870"/>
          </a:xfrm>
          <a:prstGeom prst="rect">
            <a:avLst/>
          </a:prstGeom>
        </p:spPr>
      </p:pic>
    </p:spTree>
    <p:extLst>
      <p:ext uri="{BB962C8B-B14F-4D97-AF65-F5344CB8AC3E}">
        <p14:creationId xmlns:p14="http://schemas.microsoft.com/office/powerpoint/2010/main" val="306049510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4">
            <a:extLst>
              <a:ext uri="{FF2B5EF4-FFF2-40B4-BE49-F238E27FC236}">
                <a16:creationId xmlns:a16="http://schemas.microsoft.com/office/drawing/2014/main" id="{BBB39D67-67BF-E891-1FEF-B45AB4C7D5C0}"/>
              </a:ext>
              <a:ext uri="{C183D7F6-B498-43B3-948B-1728B52AA6E4}">
                <adec:decorative xmlns:adec="http://schemas.microsoft.com/office/drawing/2017/decorative" val="1"/>
              </a:ext>
            </a:extLst>
          </p:cNvPr>
          <p:cNvPicPr>
            <a:picLocks noChangeAspect="1" noChangeArrowheads="1"/>
          </p:cNvPicPr>
          <p:nvPr/>
        </p:nvPicPr>
        <p:blipFill rotWithShape="1">
          <a:blip r:embed="rId2" cstate="print">
            <a:alphaModFix amt="50000"/>
          </a:blip>
          <a:srcRect t="27493" b="22444"/>
          <a:stretch>
            <a:fillRect/>
          </a:stretch>
        </p:blipFill>
        <p:spPr bwMode="auto">
          <a:xfrm>
            <a:off x="20" y="1"/>
            <a:ext cx="9143980" cy="6857999"/>
          </a:xfrm>
          <a:prstGeom prst="rect">
            <a:avLst/>
          </a:prstGeom>
          <a:noFill/>
        </p:spPr>
      </p:pic>
      <p:sp>
        <p:nvSpPr>
          <p:cNvPr id="4" name="Title 3">
            <a:extLst>
              <a:ext uri="{FF2B5EF4-FFF2-40B4-BE49-F238E27FC236}">
                <a16:creationId xmlns:a16="http://schemas.microsoft.com/office/drawing/2014/main" id="{09058D9A-3914-58A7-3CCC-97D33F3B10D3}"/>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defTabSz="914400"/>
            <a:r>
              <a:rPr lang="en-US" sz="6000">
                <a:solidFill>
                  <a:srgbClr val="FFFFFF"/>
                </a:solidFill>
              </a:rPr>
              <a:t>Module Review</a:t>
            </a:r>
            <a:endParaRPr lang="en-US" sz="6000" dirty="0">
              <a:solidFill>
                <a:srgbClr val="FFFFFF"/>
              </a:solidFill>
            </a:endParaRPr>
          </a:p>
        </p:txBody>
      </p:sp>
      <p:sp>
        <p:nvSpPr>
          <p:cNvPr id="5" name="Text Placeholder 4">
            <a:extLst>
              <a:ext uri="{FF2B5EF4-FFF2-40B4-BE49-F238E27FC236}">
                <a16:creationId xmlns:a16="http://schemas.microsoft.com/office/drawing/2014/main" id="{599277AF-7094-6921-580F-357B12B57D05}"/>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defTabSz="914400">
              <a:spcBef>
                <a:spcPts val="1000"/>
              </a:spcBef>
            </a:pPr>
            <a:endParaRPr lang="en-US" sz="2400">
              <a:solidFill>
                <a:srgbClr val="FFFFFF"/>
              </a:solidFill>
            </a:endParaRPr>
          </a:p>
        </p:txBody>
      </p:sp>
    </p:spTree>
    <p:extLst>
      <p:ext uri="{BB962C8B-B14F-4D97-AF65-F5344CB8AC3E}">
        <p14:creationId xmlns:p14="http://schemas.microsoft.com/office/powerpoint/2010/main" val="94014459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The Goal of AI</a:t>
            </a:r>
          </a:p>
        </p:txBody>
      </p:sp>
      <p:graphicFrame>
        <p:nvGraphicFramePr>
          <p:cNvPr id="6" name="Content Placeholder 5" descr="think like a human, act like a human, think rationally, or act rationaly?">
            <a:extLst>
              <a:ext uri="{FF2B5EF4-FFF2-40B4-BE49-F238E27FC236}">
                <a16:creationId xmlns:a16="http://schemas.microsoft.com/office/drawing/2014/main" id="{866B7DF7-FCCC-4D51-B98D-02AC3932B9FA}"/>
              </a:ext>
            </a:extLst>
          </p:cNvPr>
          <p:cNvGraphicFramePr>
            <a:graphicFrameLocks noGrp="1"/>
          </p:cNvGraphicFramePr>
          <p:nvPr>
            <p:ph idx="1"/>
          </p:nvPr>
        </p:nvGraphicFramePr>
        <p:xfrm>
          <a:off x="1190625" y="5129189"/>
          <a:ext cx="6762750" cy="16594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0DC40672-1DAD-B7B0-8166-7B453ED540AE}"/>
              </a:ext>
            </a:extLst>
          </p:cNvPr>
          <p:cNvSpPr txBox="1"/>
          <p:nvPr/>
        </p:nvSpPr>
        <p:spPr>
          <a:xfrm>
            <a:off x="581025" y="1397000"/>
            <a:ext cx="7981950" cy="1015663"/>
          </a:xfrm>
          <a:prstGeom prst="rect">
            <a:avLst/>
          </a:prstGeom>
          <a:noFill/>
        </p:spPr>
        <p:txBody>
          <a:bodyPr wrap="square">
            <a:spAutoFit/>
          </a:bodyPr>
          <a:lstStyle/>
          <a:p>
            <a:pPr algn="ctr"/>
            <a:r>
              <a:rPr lang="en-US" sz="2000" b="1" dirty="0"/>
              <a:t>“Have machines solve problems that are challenging for humans.”</a:t>
            </a:r>
            <a:endParaRPr lang="en-US" sz="2000" dirty="0"/>
          </a:p>
          <a:p>
            <a:pPr algn="ctr"/>
            <a:r>
              <a:rPr lang="en-US" sz="2000" dirty="0"/>
              <a:t>We call such a machine an</a:t>
            </a:r>
            <a:r>
              <a:rPr lang="en-US" sz="2000" b="1" dirty="0"/>
              <a:t> intelligent agent.</a:t>
            </a:r>
          </a:p>
          <a:p>
            <a:pPr algn="ctr"/>
            <a:r>
              <a:rPr lang="en-US" sz="2000" dirty="0"/>
              <a:t>			</a:t>
            </a:r>
            <a:endParaRPr lang="en-US" sz="2000" dirty="0">
              <a:solidFill>
                <a:schemeClr val="bg1">
                  <a:lumMod val="65000"/>
                </a:schemeClr>
              </a:solidFill>
            </a:endParaRPr>
          </a:p>
        </p:txBody>
      </p:sp>
      <p:grpSp>
        <p:nvGrpSpPr>
          <p:cNvPr id="16" name="Group 15">
            <a:extLst>
              <a:ext uri="{FF2B5EF4-FFF2-40B4-BE49-F238E27FC236}">
                <a16:creationId xmlns:a16="http://schemas.microsoft.com/office/drawing/2014/main" id="{00C2F1A9-34A7-1D31-1169-51AFB74AC531}"/>
              </a:ext>
            </a:extLst>
          </p:cNvPr>
          <p:cNvGrpSpPr/>
          <p:nvPr/>
        </p:nvGrpSpPr>
        <p:grpSpPr>
          <a:xfrm>
            <a:off x="628827" y="2347014"/>
            <a:ext cx="2197810" cy="2678673"/>
            <a:chOff x="628827" y="2347014"/>
            <a:chExt cx="2197810" cy="2678673"/>
          </a:xfrm>
        </p:grpSpPr>
        <p:sp>
          <p:nvSpPr>
            <p:cNvPr id="8" name="Freeform: Shape 7">
              <a:extLst>
                <a:ext uri="{FF2B5EF4-FFF2-40B4-BE49-F238E27FC236}">
                  <a16:creationId xmlns:a16="http://schemas.microsoft.com/office/drawing/2014/main" id="{6348F3CA-149F-6CFD-3498-20CECAA62EA2}"/>
                </a:ext>
              </a:extLst>
            </p:cNvPr>
            <p:cNvSpPr/>
            <p:nvPr/>
          </p:nvSpPr>
          <p:spPr>
            <a:xfrm>
              <a:off x="628827" y="2347014"/>
              <a:ext cx="1824182" cy="931994"/>
            </a:xfrm>
            <a:custGeom>
              <a:avLst/>
              <a:gdLst>
                <a:gd name="connsiteX0" fmla="*/ 0 w 1824182"/>
                <a:gd name="connsiteY0" fmla="*/ 93199 h 931994"/>
                <a:gd name="connsiteX1" fmla="*/ 93199 w 1824182"/>
                <a:gd name="connsiteY1" fmla="*/ 0 h 931994"/>
                <a:gd name="connsiteX2" fmla="*/ 1730983 w 1824182"/>
                <a:gd name="connsiteY2" fmla="*/ 0 h 931994"/>
                <a:gd name="connsiteX3" fmla="*/ 1824182 w 1824182"/>
                <a:gd name="connsiteY3" fmla="*/ 93199 h 931994"/>
                <a:gd name="connsiteX4" fmla="*/ 1824182 w 1824182"/>
                <a:gd name="connsiteY4" fmla="*/ 838795 h 931994"/>
                <a:gd name="connsiteX5" fmla="*/ 1730983 w 1824182"/>
                <a:gd name="connsiteY5" fmla="*/ 931994 h 931994"/>
                <a:gd name="connsiteX6" fmla="*/ 93199 w 1824182"/>
                <a:gd name="connsiteY6" fmla="*/ 931994 h 931994"/>
                <a:gd name="connsiteX7" fmla="*/ 0 w 1824182"/>
                <a:gd name="connsiteY7" fmla="*/ 838795 h 931994"/>
                <a:gd name="connsiteX8" fmla="*/ 0 w 1824182"/>
                <a:gd name="connsiteY8" fmla="*/ 93199 h 931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4182" h="931994">
                  <a:moveTo>
                    <a:pt x="0" y="93199"/>
                  </a:moveTo>
                  <a:cubicBezTo>
                    <a:pt x="0" y="41727"/>
                    <a:pt x="41727" y="0"/>
                    <a:pt x="93199" y="0"/>
                  </a:cubicBezTo>
                  <a:lnTo>
                    <a:pt x="1730983" y="0"/>
                  </a:lnTo>
                  <a:cubicBezTo>
                    <a:pt x="1782455" y="0"/>
                    <a:pt x="1824182" y="41727"/>
                    <a:pt x="1824182" y="93199"/>
                  </a:cubicBezTo>
                  <a:lnTo>
                    <a:pt x="1824182" y="838795"/>
                  </a:lnTo>
                  <a:cubicBezTo>
                    <a:pt x="1824182" y="890267"/>
                    <a:pt x="1782455" y="931994"/>
                    <a:pt x="1730983" y="931994"/>
                  </a:cubicBezTo>
                  <a:lnTo>
                    <a:pt x="93199" y="931994"/>
                  </a:lnTo>
                  <a:cubicBezTo>
                    <a:pt x="41727" y="931994"/>
                    <a:pt x="0" y="890267"/>
                    <a:pt x="0" y="838795"/>
                  </a:cubicBezTo>
                  <a:lnTo>
                    <a:pt x="0" y="93199"/>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42240" tIns="142240" rIns="142240" bIns="386865" numCol="1" spcCol="1270" anchor="t"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1" kern="1200" dirty="0"/>
                <a:t>Narrow AI</a:t>
              </a:r>
              <a:endParaRPr lang="en-US" sz="2000" kern="1200" dirty="0"/>
            </a:p>
          </p:txBody>
        </p:sp>
        <p:sp>
          <p:nvSpPr>
            <p:cNvPr id="9" name="Freeform: Shape 8">
              <a:extLst>
                <a:ext uri="{FF2B5EF4-FFF2-40B4-BE49-F238E27FC236}">
                  <a16:creationId xmlns:a16="http://schemas.microsoft.com/office/drawing/2014/main" id="{3CCB6166-4E89-4721-691A-32D5FA5157D4}"/>
                </a:ext>
              </a:extLst>
            </p:cNvPr>
            <p:cNvSpPr/>
            <p:nvPr/>
          </p:nvSpPr>
          <p:spPr>
            <a:xfrm>
              <a:off x="1002455" y="2968344"/>
              <a:ext cx="1824182" cy="2057343"/>
            </a:xfrm>
            <a:custGeom>
              <a:avLst/>
              <a:gdLst>
                <a:gd name="connsiteX0" fmla="*/ 0 w 1824182"/>
                <a:gd name="connsiteY0" fmla="*/ 182418 h 2057343"/>
                <a:gd name="connsiteX1" fmla="*/ 182418 w 1824182"/>
                <a:gd name="connsiteY1" fmla="*/ 0 h 2057343"/>
                <a:gd name="connsiteX2" fmla="*/ 1641764 w 1824182"/>
                <a:gd name="connsiteY2" fmla="*/ 0 h 2057343"/>
                <a:gd name="connsiteX3" fmla="*/ 1824182 w 1824182"/>
                <a:gd name="connsiteY3" fmla="*/ 182418 h 2057343"/>
                <a:gd name="connsiteX4" fmla="*/ 1824182 w 1824182"/>
                <a:gd name="connsiteY4" fmla="*/ 1874925 h 2057343"/>
                <a:gd name="connsiteX5" fmla="*/ 1641764 w 1824182"/>
                <a:gd name="connsiteY5" fmla="*/ 2057343 h 2057343"/>
                <a:gd name="connsiteX6" fmla="*/ 182418 w 1824182"/>
                <a:gd name="connsiteY6" fmla="*/ 2057343 h 2057343"/>
                <a:gd name="connsiteX7" fmla="*/ 0 w 1824182"/>
                <a:gd name="connsiteY7" fmla="*/ 1874925 h 2057343"/>
                <a:gd name="connsiteX8" fmla="*/ 0 w 1824182"/>
                <a:gd name="connsiteY8" fmla="*/ 182418 h 205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4182" h="2057343">
                  <a:moveTo>
                    <a:pt x="0" y="182418"/>
                  </a:moveTo>
                  <a:cubicBezTo>
                    <a:pt x="0" y="81671"/>
                    <a:pt x="81671" y="0"/>
                    <a:pt x="182418" y="0"/>
                  </a:cubicBezTo>
                  <a:lnTo>
                    <a:pt x="1641764" y="0"/>
                  </a:lnTo>
                  <a:cubicBezTo>
                    <a:pt x="1742511" y="0"/>
                    <a:pt x="1824182" y="81671"/>
                    <a:pt x="1824182" y="182418"/>
                  </a:cubicBezTo>
                  <a:lnTo>
                    <a:pt x="1824182" y="1874925"/>
                  </a:lnTo>
                  <a:cubicBezTo>
                    <a:pt x="1824182" y="1975672"/>
                    <a:pt x="1742511" y="2057343"/>
                    <a:pt x="1641764" y="2057343"/>
                  </a:cubicBezTo>
                  <a:lnTo>
                    <a:pt x="182418" y="2057343"/>
                  </a:lnTo>
                  <a:cubicBezTo>
                    <a:pt x="81671" y="2057343"/>
                    <a:pt x="0" y="1975672"/>
                    <a:pt x="0" y="1874925"/>
                  </a:cubicBezTo>
                  <a:lnTo>
                    <a:pt x="0" y="182418"/>
                  </a:lnTo>
                  <a:close/>
                </a:path>
              </a:pathLst>
            </a:cu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2996" tIns="152996" rIns="152996" bIns="152996" numCol="1" spcCol="1270" anchor="t" anchorCtr="0">
              <a:noAutofit/>
            </a:bodyPr>
            <a:lstStyle/>
            <a:p>
              <a:pPr marL="114300" lvl="1" indent="-114300" algn="l" defTabSz="622300">
                <a:lnSpc>
                  <a:spcPct val="90000"/>
                </a:lnSpc>
                <a:spcBef>
                  <a:spcPct val="0"/>
                </a:spcBef>
                <a:spcAft>
                  <a:spcPct val="15000"/>
                </a:spcAft>
                <a:buChar char="•"/>
              </a:pPr>
              <a:r>
                <a:rPr lang="en-US" sz="1400" kern="1200" dirty="0"/>
                <a:t>An intelligent agent that can solve a specific problem. </a:t>
              </a:r>
              <a:br>
                <a:rPr lang="en-US" sz="1400" dirty="0"/>
              </a:br>
              <a:br>
                <a:rPr lang="en-US" sz="1400" dirty="0"/>
              </a:br>
              <a:r>
                <a:rPr lang="en-US" sz="1400" kern="1200" dirty="0"/>
                <a:t>E.g., drive a car or play chess.</a:t>
              </a:r>
            </a:p>
          </p:txBody>
        </p:sp>
      </p:grpSp>
      <p:grpSp>
        <p:nvGrpSpPr>
          <p:cNvPr id="17" name="Group 16">
            <a:extLst>
              <a:ext uri="{FF2B5EF4-FFF2-40B4-BE49-F238E27FC236}">
                <a16:creationId xmlns:a16="http://schemas.microsoft.com/office/drawing/2014/main" id="{AAD8371C-1238-A7CA-BB7F-9342422324DE}"/>
              </a:ext>
            </a:extLst>
          </p:cNvPr>
          <p:cNvGrpSpPr/>
          <p:nvPr/>
        </p:nvGrpSpPr>
        <p:grpSpPr>
          <a:xfrm>
            <a:off x="2729549" y="2347014"/>
            <a:ext cx="3027428" cy="2678673"/>
            <a:chOff x="2729549" y="2347014"/>
            <a:chExt cx="3027428" cy="2678673"/>
          </a:xfrm>
        </p:grpSpPr>
        <p:sp>
          <p:nvSpPr>
            <p:cNvPr id="10" name="Freeform: Shape 9">
              <a:extLst>
                <a:ext uri="{FF2B5EF4-FFF2-40B4-BE49-F238E27FC236}">
                  <a16:creationId xmlns:a16="http://schemas.microsoft.com/office/drawing/2014/main" id="{A5CB96B0-E6B1-BEEE-9A6B-94C84BDD3E3C}"/>
                </a:ext>
              </a:extLst>
            </p:cNvPr>
            <p:cNvSpPr/>
            <p:nvPr/>
          </p:nvSpPr>
          <p:spPr>
            <a:xfrm>
              <a:off x="2729549" y="2430595"/>
              <a:ext cx="586263" cy="454168"/>
            </a:xfrm>
            <a:custGeom>
              <a:avLst/>
              <a:gdLst>
                <a:gd name="connsiteX0" fmla="*/ 0 w 586263"/>
                <a:gd name="connsiteY0" fmla="*/ 90834 h 454168"/>
                <a:gd name="connsiteX1" fmla="*/ 359179 w 586263"/>
                <a:gd name="connsiteY1" fmla="*/ 90834 h 454168"/>
                <a:gd name="connsiteX2" fmla="*/ 359179 w 586263"/>
                <a:gd name="connsiteY2" fmla="*/ 0 h 454168"/>
                <a:gd name="connsiteX3" fmla="*/ 586263 w 586263"/>
                <a:gd name="connsiteY3" fmla="*/ 227084 h 454168"/>
                <a:gd name="connsiteX4" fmla="*/ 359179 w 586263"/>
                <a:gd name="connsiteY4" fmla="*/ 454168 h 454168"/>
                <a:gd name="connsiteX5" fmla="*/ 359179 w 586263"/>
                <a:gd name="connsiteY5" fmla="*/ 363334 h 454168"/>
                <a:gd name="connsiteX6" fmla="*/ 0 w 586263"/>
                <a:gd name="connsiteY6" fmla="*/ 363334 h 454168"/>
                <a:gd name="connsiteX7" fmla="*/ 0 w 586263"/>
                <a:gd name="connsiteY7" fmla="*/ 90834 h 454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6263" h="454168">
                  <a:moveTo>
                    <a:pt x="0" y="90834"/>
                  </a:moveTo>
                  <a:lnTo>
                    <a:pt x="359179" y="90834"/>
                  </a:lnTo>
                  <a:lnTo>
                    <a:pt x="359179" y="0"/>
                  </a:lnTo>
                  <a:lnTo>
                    <a:pt x="586263" y="227084"/>
                  </a:lnTo>
                  <a:lnTo>
                    <a:pt x="359179" y="454168"/>
                  </a:lnTo>
                  <a:lnTo>
                    <a:pt x="359179" y="363334"/>
                  </a:lnTo>
                  <a:lnTo>
                    <a:pt x="0" y="363334"/>
                  </a:lnTo>
                  <a:lnTo>
                    <a:pt x="0" y="90834"/>
                  </a:lnTo>
                  <a:close/>
                </a:path>
              </a:pathLst>
            </a:custGeom>
          </p:spPr>
          <p:style>
            <a:lnRef idx="3">
              <a:schemeClr val="lt1"/>
            </a:lnRef>
            <a:fillRef idx="1">
              <a:schemeClr val="accent3"/>
            </a:fillRef>
            <a:effectRef idx="1">
              <a:schemeClr val="accent3"/>
            </a:effectRef>
            <a:fontRef idx="minor">
              <a:schemeClr val="lt1"/>
            </a:fontRef>
          </p:style>
          <p:txBody>
            <a:bodyPr spcFirstLastPara="0" vert="horz" wrap="square" lIns="0" tIns="90834" rIns="136250" bIns="90834" numCol="1" spcCol="1270" anchor="ctr" anchorCtr="0">
              <a:noAutofit/>
            </a:bodyPr>
            <a:lstStyle/>
            <a:p>
              <a:pPr marL="0" lvl="0" indent="0" algn="ctr" defTabSz="666750">
                <a:lnSpc>
                  <a:spcPct val="90000"/>
                </a:lnSpc>
                <a:spcBef>
                  <a:spcPct val="0"/>
                </a:spcBef>
                <a:spcAft>
                  <a:spcPct val="35000"/>
                </a:spcAft>
                <a:buNone/>
              </a:pPr>
              <a:endParaRPr lang="en-US" sz="1500" kern="1200"/>
            </a:p>
          </p:txBody>
        </p:sp>
        <p:sp>
          <p:nvSpPr>
            <p:cNvPr id="11" name="Freeform: Shape 10">
              <a:extLst>
                <a:ext uri="{FF2B5EF4-FFF2-40B4-BE49-F238E27FC236}">
                  <a16:creationId xmlns:a16="http://schemas.microsoft.com/office/drawing/2014/main" id="{9718E5CA-3931-A07F-3FA7-59F926206C93}"/>
                </a:ext>
              </a:extLst>
            </p:cNvPr>
            <p:cNvSpPr/>
            <p:nvPr/>
          </p:nvSpPr>
          <p:spPr>
            <a:xfrm>
              <a:off x="3559168" y="2347014"/>
              <a:ext cx="1824182" cy="931994"/>
            </a:xfrm>
            <a:custGeom>
              <a:avLst/>
              <a:gdLst>
                <a:gd name="connsiteX0" fmla="*/ 0 w 1824182"/>
                <a:gd name="connsiteY0" fmla="*/ 93199 h 931994"/>
                <a:gd name="connsiteX1" fmla="*/ 93199 w 1824182"/>
                <a:gd name="connsiteY1" fmla="*/ 0 h 931994"/>
                <a:gd name="connsiteX2" fmla="*/ 1730983 w 1824182"/>
                <a:gd name="connsiteY2" fmla="*/ 0 h 931994"/>
                <a:gd name="connsiteX3" fmla="*/ 1824182 w 1824182"/>
                <a:gd name="connsiteY3" fmla="*/ 93199 h 931994"/>
                <a:gd name="connsiteX4" fmla="*/ 1824182 w 1824182"/>
                <a:gd name="connsiteY4" fmla="*/ 838795 h 931994"/>
                <a:gd name="connsiteX5" fmla="*/ 1730983 w 1824182"/>
                <a:gd name="connsiteY5" fmla="*/ 931994 h 931994"/>
                <a:gd name="connsiteX6" fmla="*/ 93199 w 1824182"/>
                <a:gd name="connsiteY6" fmla="*/ 931994 h 931994"/>
                <a:gd name="connsiteX7" fmla="*/ 0 w 1824182"/>
                <a:gd name="connsiteY7" fmla="*/ 838795 h 931994"/>
                <a:gd name="connsiteX8" fmla="*/ 0 w 1824182"/>
                <a:gd name="connsiteY8" fmla="*/ 93199 h 931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4182" h="931994">
                  <a:moveTo>
                    <a:pt x="0" y="93199"/>
                  </a:moveTo>
                  <a:cubicBezTo>
                    <a:pt x="0" y="41727"/>
                    <a:pt x="41727" y="0"/>
                    <a:pt x="93199" y="0"/>
                  </a:cubicBezTo>
                  <a:lnTo>
                    <a:pt x="1730983" y="0"/>
                  </a:lnTo>
                  <a:cubicBezTo>
                    <a:pt x="1782455" y="0"/>
                    <a:pt x="1824182" y="41727"/>
                    <a:pt x="1824182" y="93199"/>
                  </a:cubicBezTo>
                  <a:lnTo>
                    <a:pt x="1824182" y="838795"/>
                  </a:lnTo>
                  <a:cubicBezTo>
                    <a:pt x="1824182" y="890267"/>
                    <a:pt x="1782455" y="931994"/>
                    <a:pt x="1730983" y="931994"/>
                  </a:cubicBezTo>
                  <a:lnTo>
                    <a:pt x="93199" y="931994"/>
                  </a:lnTo>
                  <a:cubicBezTo>
                    <a:pt x="41727" y="931994"/>
                    <a:pt x="0" y="890267"/>
                    <a:pt x="0" y="838795"/>
                  </a:cubicBezTo>
                  <a:lnTo>
                    <a:pt x="0" y="93199"/>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13792" tIns="113792" rIns="113792" bIns="371625" numCol="1" spcCol="1270" anchor="t" anchorCtr="0">
              <a:noAutofit/>
            </a:bodyPr>
            <a:lstStyle/>
            <a:p>
              <a:pPr marL="0" lvl="0" indent="0" algn="l" defTabSz="711200">
                <a:lnSpc>
                  <a:spcPct val="90000"/>
                </a:lnSpc>
                <a:spcBef>
                  <a:spcPct val="0"/>
                </a:spcBef>
                <a:spcAft>
                  <a:spcPct val="35000"/>
                </a:spcAft>
                <a:buNone/>
              </a:pPr>
              <a:r>
                <a:rPr lang="en-US" sz="1600" b="1" kern="1200" dirty="0"/>
                <a:t>Artificial General Intelligence (AGI)</a:t>
              </a:r>
              <a:endParaRPr lang="en-US" sz="1400" kern="1200" dirty="0"/>
            </a:p>
          </p:txBody>
        </p:sp>
        <p:sp>
          <p:nvSpPr>
            <p:cNvPr id="12" name="Freeform: Shape 11">
              <a:extLst>
                <a:ext uri="{FF2B5EF4-FFF2-40B4-BE49-F238E27FC236}">
                  <a16:creationId xmlns:a16="http://schemas.microsoft.com/office/drawing/2014/main" id="{A45E00BE-7750-52A7-7E40-D67D819FE037}"/>
                </a:ext>
              </a:extLst>
            </p:cNvPr>
            <p:cNvSpPr/>
            <p:nvPr/>
          </p:nvSpPr>
          <p:spPr>
            <a:xfrm>
              <a:off x="3932795" y="2968344"/>
              <a:ext cx="1824182" cy="2057343"/>
            </a:xfrm>
            <a:custGeom>
              <a:avLst/>
              <a:gdLst>
                <a:gd name="connsiteX0" fmla="*/ 0 w 1824182"/>
                <a:gd name="connsiteY0" fmla="*/ 182418 h 2057343"/>
                <a:gd name="connsiteX1" fmla="*/ 182418 w 1824182"/>
                <a:gd name="connsiteY1" fmla="*/ 0 h 2057343"/>
                <a:gd name="connsiteX2" fmla="*/ 1641764 w 1824182"/>
                <a:gd name="connsiteY2" fmla="*/ 0 h 2057343"/>
                <a:gd name="connsiteX3" fmla="*/ 1824182 w 1824182"/>
                <a:gd name="connsiteY3" fmla="*/ 182418 h 2057343"/>
                <a:gd name="connsiteX4" fmla="*/ 1824182 w 1824182"/>
                <a:gd name="connsiteY4" fmla="*/ 1874925 h 2057343"/>
                <a:gd name="connsiteX5" fmla="*/ 1641764 w 1824182"/>
                <a:gd name="connsiteY5" fmla="*/ 2057343 h 2057343"/>
                <a:gd name="connsiteX6" fmla="*/ 182418 w 1824182"/>
                <a:gd name="connsiteY6" fmla="*/ 2057343 h 2057343"/>
                <a:gd name="connsiteX7" fmla="*/ 0 w 1824182"/>
                <a:gd name="connsiteY7" fmla="*/ 1874925 h 2057343"/>
                <a:gd name="connsiteX8" fmla="*/ 0 w 1824182"/>
                <a:gd name="connsiteY8" fmla="*/ 182418 h 205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4182" h="2057343">
                  <a:moveTo>
                    <a:pt x="0" y="182418"/>
                  </a:moveTo>
                  <a:cubicBezTo>
                    <a:pt x="0" y="81671"/>
                    <a:pt x="81671" y="0"/>
                    <a:pt x="182418" y="0"/>
                  </a:cubicBezTo>
                  <a:lnTo>
                    <a:pt x="1641764" y="0"/>
                  </a:lnTo>
                  <a:cubicBezTo>
                    <a:pt x="1742511" y="0"/>
                    <a:pt x="1824182" y="81671"/>
                    <a:pt x="1824182" y="182418"/>
                  </a:cubicBezTo>
                  <a:lnTo>
                    <a:pt x="1824182" y="1874925"/>
                  </a:lnTo>
                  <a:cubicBezTo>
                    <a:pt x="1824182" y="1975672"/>
                    <a:pt x="1742511" y="2057343"/>
                    <a:pt x="1641764" y="2057343"/>
                  </a:cubicBezTo>
                  <a:lnTo>
                    <a:pt x="182418" y="2057343"/>
                  </a:lnTo>
                  <a:cubicBezTo>
                    <a:pt x="81671" y="2057343"/>
                    <a:pt x="0" y="1975672"/>
                    <a:pt x="0" y="1874925"/>
                  </a:cubicBezTo>
                  <a:lnTo>
                    <a:pt x="0" y="182418"/>
                  </a:lnTo>
                  <a:close/>
                </a:path>
              </a:pathLst>
            </a:cu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2996" tIns="152996" rIns="152996" bIns="152996" numCol="1" spcCol="1270" anchor="t" anchorCtr="0">
              <a:noAutofit/>
            </a:bodyPr>
            <a:lstStyle/>
            <a:p>
              <a:pPr marL="114300" lvl="1" indent="-114300" algn="l" defTabSz="622300">
                <a:lnSpc>
                  <a:spcPct val="90000"/>
                </a:lnSpc>
                <a:spcBef>
                  <a:spcPct val="0"/>
                </a:spcBef>
                <a:spcAft>
                  <a:spcPct val="15000"/>
                </a:spcAft>
                <a:buChar char="•"/>
              </a:pPr>
              <a:r>
                <a:rPr lang="en-US" sz="1400" kern="1200" dirty="0"/>
                <a:t>A hypothetical intelligent agent which can understand or learn any intellectual task that human beings can. </a:t>
              </a:r>
              <a:r>
                <a:rPr lang="en-US" sz="1200" kern="1200" dirty="0">
                  <a:solidFill>
                    <a:schemeClr val="bg1">
                      <a:lumMod val="65000"/>
                    </a:schemeClr>
                  </a:solidFill>
                  <a:latin typeface="+mn-lt"/>
                  <a:ea typeface="+mn-ea"/>
                  <a:cs typeface="+mn-cs"/>
                </a:rPr>
                <a:t>[Wikipedia: AGI]</a:t>
              </a:r>
              <a:endParaRPr lang="en-US" sz="1400" kern="1200" dirty="0"/>
            </a:p>
          </p:txBody>
        </p:sp>
      </p:grpSp>
      <p:grpSp>
        <p:nvGrpSpPr>
          <p:cNvPr id="18" name="Group 17">
            <a:extLst>
              <a:ext uri="{FF2B5EF4-FFF2-40B4-BE49-F238E27FC236}">
                <a16:creationId xmlns:a16="http://schemas.microsoft.com/office/drawing/2014/main" id="{E158F116-2D69-3A98-8BF4-E0BA1F4D255A}"/>
              </a:ext>
            </a:extLst>
          </p:cNvPr>
          <p:cNvGrpSpPr/>
          <p:nvPr/>
        </p:nvGrpSpPr>
        <p:grpSpPr>
          <a:xfrm>
            <a:off x="5659890" y="2347014"/>
            <a:ext cx="3064112" cy="2678673"/>
            <a:chOff x="5659890" y="2347014"/>
            <a:chExt cx="3064112" cy="2678673"/>
          </a:xfrm>
        </p:grpSpPr>
        <p:sp>
          <p:nvSpPr>
            <p:cNvPr id="13" name="Freeform: Shape 12">
              <a:extLst>
                <a:ext uri="{FF2B5EF4-FFF2-40B4-BE49-F238E27FC236}">
                  <a16:creationId xmlns:a16="http://schemas.microsoft.com/office/drawing/2014/main" id="{9E128CCC-B9CD-F58A-D202-F84221806E63}"/>
                </a:ext>
              </a:extLst>
            </p:cNvPr>
            <p:cNvSpPr/>
            <p:nvPr/>
          </p:nvSpPr>
          <p:spPr>
            <a:xfrm>
              <a:off x="5659890" y="2430595"/>
              <a:ext cx="586263" cy="454168"/>
            </a:xfrm>
            <a:custGeom>
              <a:avLst/>
              <a:gdLst>
                <a:gd name="connsiteX0" fmla="*/ 0 w 586263"/>
                <a:gd name="connsiteY0" fmla="*/ 90834 h 454168"/>
                <a:gd name="connsiteX1" fmla="*/ 359179 w 586263"/>
                <a:gd name="connsiteY1" fmla="*/ 90834 h 454168"/>
                <a:gd name="connsiteX2" fmla="*/ 359179 w 586263"/>
                <a:gd name="connsiteY2" fmla="*/ 0 h 454168"/>
                <a:gd name="connsiteX3" fmla="*/ 586263 w 586263"/>
                <a:gd name="connsiteY3" fmla="*/ 227084 h 454168"/>
                <a:gd name="connsiteX4" fmla="*/ 359179 w 586263"/>
                <a:gd name="connsiteY4" fmla="*/ 454168 h 454168"/>
                <a:gd name="connsiteX5" fmla="*/ 359179 w 586263"/>
                <a:gd name="connsiteY5" fmla="*/ 363334 h 454168"/>
                <a:gd name="connsiteX6" fmla="*/ 0 w 586263"/>
                <a:gd name="connsiteY6" fmla="*/ 363334 h 454168"/>
                <a:gd name="connsiteX7" fmla="*/ 0 w 586263"/>
                <a:gd name="connsiteY7" fmla="*/ 90834 h 454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6263" h="454168">
                  <a:moveTo>
                    <a:pt x="0" y="90834"/>
                  </a:moveTo>
                  <a:lnTo>
                    <a:pt x="359179" y="90834"/>
                  </a:lnTo>
                  <a:lnTo>
                    <a:pt x="359179" y="0"/>
                  </a:lnTo>
                  <a:lnTo>
                    <a:pt x="586263" y="227084"/>
                  </a:lnTo>
                  <a:lnTo>
                    <a:pt x="359179" y="454168"/>
                  </a:lnTo>
                  <a:lnTo>
                    <a:pt x="359179" y="363334"/>
                  </a:lnTo>
                  <a:lnTo>
                    <a:pt x="0" y="363334"/>
                  </a:lnTo>
                  <a:lnTo>
                    <a:pt x="0" y="90834"/>
                  </a:lnTo>
                  <a:close/>
                </a:path>
              </a:pathLst>
            </a:custGeom>
          </p:spPr>
          <p:style>
            <a:lnRef idx="3">
              <a:schemeClr val="lt1"/>
            </a:lnRef>
            <a:fillRef idx="1">
              <a:schemeClr val="accent4"/>
            </a:fillRef>
            <a:effectRef idx="1">
              <a:schemeClr val="accent4"/>
            </a:effectRef>
            <a:fontRef idx="minor">
              <a:schemeClr val="lt1"/>
            </a:fontRef>
          </p:style>
          <p:txBody>
            <a:bodyPr spcFirstLastPara="0" vert="horz" wrap="square" lIns="0" tIns="90834" rIns="136250" bIns="90834" numCol="1" spcCol="1270" anchor="ctr" anchorCtr="0">
              <a:noAutofit/>
            </a:bodyPr>
            <a:lstStyle/>
            <a:p>
              <a:pPr marL="0" lvl="0" indent="0" algn="ctr" defTabSz="666750">
                <a:lnSpc>
                  <a:spcPct val="90000"/>
                </a:lnSpc>
                <a:spcBef>
                  <a:spcPct val="0"/>
                </a:spcBef>
                <a:spcAft>
                  <a:spcPct val="35000"/>
                </a:spcAft>
                <a:buNone/>
              </a:pPr>
              <a:endParaRPr lang="en-US" sz="1500" kern="1200"/>
            </a:p>
          </p:txBody>
        </p:sp>
        <p:sp>
          <p:nvSpPr>
            <p:cNvPr id="14" name="Freeform: Shape 13">
              <a:extLst>
                <a:ext uri="{FF2B5EF4-FFF2-40B4-BE49-F238E27FC236}">
                  <a16:creationId xmlns:a16="http://schemas.microsoft.com/office/drawing/2014/main" id="{2F9F7217-3140-FC99-D821-368825E3A7C3}"/>
                </a:ext>
              </a:extLst>
            </p:cNvPr>
            <p:cNvSpPr/>
            <p:nvPr/>
          </p:nvSpPr>
          <p:spPr>
            <a:xfrm>
              <a:off x="6489508" y="2347014"/>
              <a:ext cx="1897551" cy="931994"/>
            </a:xfrm>
            <a:custGeom>
              <a:avLst/>
              <a:gdLst>
                <a:gd name="connsiteX0" fmla="*/ 0 w 1897551"/>
                <a:gd name="connsiteY0" fmla="*/ 93199 h 931994"/>
                <a:gd name="connsiteX1" fmla="*/ 93199 w 1897551"/>
                <a:gd name="connsiteY1" fmla="*/ 0 h 931994"/>
                <a:gd name="connsiteX2" fmla="*/ 1804352 w 1897551"/>
                <a:gd name="connsiteY2" fmla="*/ 0 h 931994"/>
                <a:gd name="connsiteX3" fmla="*/ 1897551 w 1897551"/>
                <a:gd name="connsiteY3" fmla="*/ 93199 h 931994"/>
                <a:gd name="connsiteX4" fmla="*/ 1897551 w 1897551"/>
                <a:gd name="connsiteY4" fmla="*/ 838795 h 931994"/>
                <a:gd name="connsiteX5" fmla="*/ 1804352 w 1897551"/>
                <a:gd name="connsiteY5" fmla="*/ 931994 h 931994"/>
                <a:gd name="connsiteX6" fmla="*/ 93199 w 1897551"/>
                <a:gd name="connsiteY6" fmla="*/ 931994 h 931994"/>
                <a:gd name="connsiteX7" fmla="*/ 0 w 1897551"/>
                <a:gd name="connsiteY7" fmla="*/ 838795 h 931994"/>
                <a:gd name="connsiteX8" fmla="*/ 0 w 1897551"/>
                <a:gd name="connsiteY8" fmla="*/ 93199 h 931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7551" h="931994">
                  <a:moveTo>
                    <a:pt x="0" y="93199"/>
                  </a:moveTo>
                  <a:cubicBezTo>
                    <a:pt x="0" y="41727"/>
                    <a:pt x="41727" y="0"/>
                    <a:pt x="93199" y="0"/>
                  </a:cubicBezTo>
                  <a:lnTo>
                    <a:pt x="1804352" y="0"/>
                  </a:lnTo>
                  <a:cubicBezTo>
                    <a:pt x="1855824" y="0"/>
                    <a:pt x="1897551" y="41727"/>
                    <a:pt x="1897551" y="93199"/>
                  </a:cubicBezTo>
                  <a:lnTo>
                    <a:pt x="1897551" y="838795"/>
                  </a:lnTo>
                  <a:cubicBezTo>
                    <a:pt x="1897551" y="890267"/>
                    <a:pt x="1855824" y="931994"/>
                    <a:pt x="1804352" y="931994"/>
                  </a:cubicBezTo>
                  <a:lnTo>
                    <a:pt x="93199" y="931994"/>
                  </a:lnTo>
                  <a:cubicBezTo>
                    <a:pt x="41727" y="931994"/>
                    <a:pt x="0" y="890267"/>
                    <a:pt x="0" y="838795"/>
                  </a:cubicBezTo>
                  <a:lnTo>
                    <a:pt x="0" y="93199"/>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28016" tIns="128016" rIns="128016" bIns="379245" numCol="1" spcCol="1270" anchor="t" anchorCtr="0">
              <a:noAutofit/>
            </a:bodyPr>
            <a:lstStyle/>
            <a:p>
              <a:pPr marL="0" lvl="0" indent="0" algn="l" defTabSz="800100">
                <a:lnSpc>
                  <a:spcPct val="90000"/>
                </a:lnSpc>
                <a:spcBef>
                  <a:spcPct val="0"/>
                </a:spcBef>
                <a:spcAft>
                  <a:spcPct val="35000"/>
                </a:spcAft>
                <a:buNone/>
              </a:pPr>
              <a:r>
                <a:rPr lang="en-US" sz="1800" b="1" kern="1200" dirty="0"/>
                <a:t>Artificial Superintelligence</a:t>
              </a:r>
            </a:p>
          </p:txBody>
        </p:sp>
        <p:sp>
          <p:nvSpPr>
            <p:cNvPr id="15" name="Freeform: Shape 14">
              <a:extLst>
                <a:ext uri="{FF2B5EF4-FFF2-40B4-BE49-F238E27FC236}">
                  <a16:creationId xmlns:a16="http://schemas.microsoft.com/office/drawing/2014/main" id="{288709BC-C908-1338-738C-C993B5830966}"/>
                </a:ext>
              </a:extLst>
            </p:cNvPr>
            <p:cNvSpPr/>
            <p:nvPr/>
          </p:nvSpPr>
          <p:spPr>
            <a:xfrm>
              <a:off x="6899820" y="2968344"/>
              <a:ext cx="1824182" cy="2057343"/>
            </a:xfrm>
            <a:custGeom>
              <a:avLst/>
              <a:gdLst>
                <a:gd name="connsiteX0" fmla="*/ 0 w 1824182"/>
                <a:gd name="connsiteY0" fmla="*/ 182418 h 2057343"/>
                <a:gd name="connsiteX1" fmla="*/ 182418 w 1824182"/>
                <a:gd name="connsiteY1" fmla="*/ 0 h 2057343"/>
                <a:gd name="connsiteX2" fmla="*/ 1641764 w 1824182"/>
                <a:gd name="connsiteY2" fmla="*/ 0 h 2057343"/>
                <a:gd name="connsiteX3" fmla="*/ 1824182 w 1824182"/>
                <a:gd name="connsiteY3" fmla="*/ 182418 h 2057343"/>
                <a:gd name="connsiteX4" fmla="*/ 1824182 w 1824182"/>
                <a:gd name="connsiteY4" fmla="*/ 1874925 h 2057343"/>
                <a:gd name="connsiteX5" fmla="*/ 1641764 w 1824182"/>
                <a:gd name="connsiteY5" fmla="*/ 2057343 h 2057343"/>
                <a:gd name="connsiteX6" fmla="*/ 182418 w 1824182"/>
                <a:gd name="connsiteY6" fmla="*/ 2057343 h 2057343"/>
                <a:gd name="connsiteX7" fmla="*/ 0 w 1824182"/>
                <a:gd name="connsiteY7" fmla="*/ 1874925 h 2057343"/>
                <a:gd name="connsiteX8" fmla="*/ 0 w 1824182"/>
                <a:gd name="connsiteY8" fmla="*/ 182418 h 205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4182" h="2057343">
                  <a:moveTo>
                    <a:pt x="0" y="182418"/>
                  </a:moveTo>
                  <a:cubicBezTo>
                    <a:pt x="0" y="81671"/>
                    <a:pt x="81671" y="0"/>
                    <a:pt x="182418" y="0"/>
                  </a:cubicBezTo>
                  <a:lnTo>
                    <a:pt x="1641764" y="0"/>
                  </a:lnTo>
                  <a:cubicBezTo>
                    <a:pt x="1742511" y="0"/>
                    <a:pt x="1824182" y="81671"/>
                    <a:pt x="1824182" y="182418"/>
                  </a:cubicBezTo>
                  <a:lnTo>
                    <a:pt x="1824182" y="1874925"/>
                  </a:lnTo>
                  <a:cubicBezTo>
                    <a:pt x="1824182" y="1975672"/>
                    <a:pt x="1742511" y="2057343"/>
                    <a:pt x="1641764" y="2057343"/>
                  </a:cubicBezTo>
                  <a:lnTo>
                    <a:pt x="182418" y="2057343"/>
                  </a:lnTo>
                  <a:cubicBezTo>
                    <a:pt x="81671" y="2057343"/>
                    <a:pt x="0" y="1975672"/>
                    <a:pt x="0" y="1874925"/>
                  </a:cubicBezTo>
                  <a:lnTo>
                    <a:pt x="0" y="182418"/>
                  </a:lnTo>
                  <a:close/>
                </a:path>
              </a:pathLst>
            </a:custGeom>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2996" tIns="152996" rIns="152996" bIns="152996" numCol="1" spcCol="1270" anchor="t" anchorCtr="0">
              <a:noAutofit/>
            </a:bodyPr>
            <a:lstStyle/>
            <a:p>
              <a:pPr marL="114300" lvl="1" indent="-114300" algn="l" defTabSz="622300">
                <a:lnSpc>
                  <a:spcPct val="90000"/>
                </a:lnSpc>
                <a:spcBef>
                  <a:spcPct val="0"/>
                </a:spcBef>
                <a:spcAft>
                  <a:spcPct val="15000"/>
                </a:spcAft>
                <a:buChar char="•"/>
              </a:pPr>
              <a:r>
                <a:rPr lang="en-US" sz="1400" kern="1200" dirty="0"/>
                <a:t>A hypothetical intelligent agent possessing intelligence surpassing that of the brightest and most gifted human minds. </a:t>
              </a:r>
              <a:r>
                <a:rPr lang="en-US" sz="1200" kern="1200" dirty="0">
                  <a:solidFill>
                    <a:schemeClr val="bg1">
                      <a:lumMod val="65000"/>
                    </a:schemeClr>
                  </a:solidFill>
                  <a:latin typeface="+mn-lt"/>
                  <a:ea typeface="+mn-ea"/>
                  <a:cs typeface="+mn-cs"/>
                </a:rPr>
                <a:t>[Wikipedia: Superintelligence]</a:t>
              </a:r>
              <a:endParaRPr lang="en-US" sz="1400" kern="1200" dirty="0"/>
            </a:p>
          </p:txBody>
        </p:sp>
      </p:grpSp>
      <p:sp>
        <p:nvSpPr>
          <p:cNvPr id="4" name="TextBox 3">
            <a:extLst>
              <a:ext uri="{FF2B5EF4-FFF2-40B4-BE49-F238E27FC236}">
                <a16:creationId xmlns:a16="http://schemas.microsoft.com/office/drawing/2014/main" id="{96992D9C-939E-4C5F-3DE2-66B465C4813A}"/>
              </a:ext>
            </a:extLst>
          </p:cNvPr>
          <p:cNvSpPr txBox="1"/>
          <p:nvPr/>
        </p:nvSpPr>
        <p:spPr>
          <a:xfrm>
            <a:off x="838200" y="5080943"/>
            <a:ext cx="7981950" cy="400110"/>
          </a:xfrm>
          <a:prstGeom prst="rect">
            <a:avLst/>
          </a:prstGeom>
          <a:noFill/>
        </p:spPr>
        <p:txBody>
          <a:bodyPr wrap="square">
            <a:spAutoFit/>
          </a:bodyPr>
          <a:lstStyle/>
          <a:p>
            <a:r>
              <a:rPr lang="en-US" sz="2000" b="1" dirty="0"/>
              <a:t>How can we achieve this? Create an agent that can:</a:t>
            </a:r>
            <a:r>
              <a:rPr lang="en-US" sz="2000" dirty="0"/>
              <a:t>	</a:t>
            </a:r>
            <a:endParaRPr lang="en-US" sz="2000" dirty="0">
              <a:solidFill>
                <a:schemeClr val="bg1">
                  <a:lumMod val="65000"/>
                </a:schemeClr>
              </a:solidFill>
            </a:endParaRPr>
          </a:p>
        </p:txBody>
      </p:sp>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28880A51-300C-8F5D-4170-28BB816DFE84}"/>
                  </a:ext>
                </a:extLst>
              </p14:cNvPr>
              <p14:cNvContentPartPr/>
              <p14:nvPr/>
            </p14:nvContentPartPr>
            <p14:xfrm>
              <a:off x="9931085" y="3394643"/>
              <a:ext cx="360" cy="360"/>
            </p14:xfrm>
          </p:contentPart>
        </mc:Choice>
        <mc:Fallback xmlns="">
          <p:pic>
            <p:nvPicPr>
              <p:cNvPr id="5" name="Ink 4">
                <a:extLst>
                  <a:ext uri="{FF2B5EF4-FFF2-40B4-BE49-F238E27FC236}">
                    <a16:creationId xmlns:a16="http://schemas.microsoft.com/office/drawing/2014/main" id="{28880A51-300C-8F5D-4170-28BB816DFE84}"/>
                  </a:ext>
                </a:extLst>
              </p:cNvPr>
              <p:cNvPicPr/>
              <p:nvPr/>
            </p:nvPicPr>
            <p:blipFill>
              <a:blip r:embed="rId14"/>
              <a:stretch>
                <a:fillRect/>
              </a:stretch>
            </p:blipFill>
            <p:spPr>
              <a:xfrm>
                <a:off x="9922445" y="3386003"/>
                <a:ext cx="18000" cy="18000"/>
              </a:xfrm>
              <a:prstGeom prst="rect">
                <a:avLst/>
              </a:prstGeom>
            </p:spPr>
          </p:pic>
        </mc:Fallback>
      </mc:AlternateContent>
    </p:spTree>
    <p:extLst>
      <p:ext uri="{BB962C8B-B14F-4D97-AF65-F5344CB8AC3E}">
        <p14:creationId xmlns:p14="http://schemas.microsoft.com/office/powerpoint/2010/main" val="226163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30936" y="251312"/>
            <a:ext cx="7879842" cy="1010264"/>
          </a:xfrm>
        </p:spPr>
        <p:txBody>
          <a:bodyPr anchor="ctr">
            <a:normAutofit/>
          </a:bodyPr>
          <a:lstStyle/>
          <a:p>
            <a:r>
              <a:rPr lang="en-US" dirty="0"/>
              <a:t>Components of an Intelligent Agent</a:t>
            </a:r>
          </a:p>
        </p:txBody>
      </p:sp>
      <p:sp>
        <p:nvSpPr>
          <p:cNvPr id="11" name="Rectangle 10">
            <a:extLst>
              <a:ext uri="{FF2B5EF4-FFF2-40B4-BE49-F238E27FC236}">
                <a16:creationId xmlns:a16="http://schemas.microsoft.com/office/drawing/2014/main" id="{CCA3ACF4-94F7-8606-D2F6-5FB02C0CFE44}"/>
              </a:ext>
              <a:ext uri="{C183D7F6-B498-43B3-948B-1728B52AA6E4}">
                <adec:decorative xmlns:adec="http://schemas.microsoft.com/office/drawing/2017/decorative" val="1"/>
              </a:ext>
            </a:extLst>
          </p:cNvPr>
          <p:cNvSpPr/>
          <p:nvPr/>
        </p:nvSpPr>
        <p:spPr>
          <a:xfrm>
            <a:off x="3927578" y="2590800"/>
            <a:ext cx="4291656" cy="24918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013B97C3-DCC6-2DA7-0B2D-AD6F495E5EEB}"/>
              </a:ext>
            </a:extLst>
          </p:cNvPr>
          <p:cNvSpPr txBox="1"/>
          <p:nvPr/>
        </p:nvSpPr>
        <p:spPr>
          <a:xfrm>
            <a:off x="787387" y="1641448"/>
            <a:ext cx="2752104" cy="4478149"/>
          </a:xfrm>
          <a:prstGeom prst="rect">
            <a:avLst/>
          </a:prstGeom>
          <a:noFill/>
        </p:spPr>
        <p:txBody>
          <a:bodyPr wrap="square">
            <a:spAutoFit/>
          </a:bodyPr>
          <a:lstStyle/>
          <a:p>
            <a:pPr defTabSz="822960">
              <a:spcAft>
                <a:spcPts val="600"/>
              </a:spcAft>
            </a:pPr>
            <a:r>
              <a:rPr lang="en-US" kern="1200" dirty="0">
                <a:solidFill>
                  <a:schemeClr val="tx1"/>
                </a:solidFill>
                <a:latin typeface="+mn-lt"/>
                <a:ea typeface="+mn-ea"/>
                <a:cs typeface="+mn-cs"/>
              </a:rPr>
              <a:t>Intelligent agents </a:t>
            </a:r>
            <a:r>
              <a:rPr lang="en-US" b="1" kern="1200" dirty="0">
                <a:solidFill>
                  <a:schemeClr val="tx1"/>
                </a:solidFill>
                <a:latin typeface="+mn-lt"/>
                <a:ea typeface="+mn-ea"/>
                <a:cs typeface="+mn-cs"/>
              </a:rPr>
              <a:t>act rationally</a:t>
            </a:r>
            <a:r>
              <a:rPr lang="en-US" kern="1200" dirty="0">
                <a:solidFill>
                  <a:schemeClr val="tx1"/>
                </a:solidFill>
                <a:latin typeface="+mn-lt"/>
                <a:ea typeface="+mn-ea"/>
                <a:cs typeface="+mn-cs"/>
              </a:rPr>
              <a:t> in </a:t>
            </a:r>
            <a:r>
              <a:rPr lang="en-US" dirty="0"/>
              <a:t>their</a:t>
            </a:r>
            <a:r>
              <a:rPr lang="en-US" kern="1200" dirty="0">
                <a:solidFill>
                  <a:schemeClr val="tx1"/>
                </a:solidFill>
                <a:latin typeface="+mn-lt"/>
                <a:ea typeface="+mn-ea"/>
                <a:cs typeface="+mn-cs"/>
              </a:rPr>
              <a:t> environment. </a:t>
            </a:r>
          </a:p>
          <a:p>
            <a:pPr defTabSz="822960">
              <a:spcAft>
                <a:spcPts val="600"/>
              </a:spcAft>
            </a:pPr>
            <a:endParaRPr lang="en-US" dirty="0"/>
          </a:p>
          <a:p>
            <a:pPr defTabSz="822960">
              <a:spcAft>
                <a:spcPts val="600"/>
              </a:spcAft>
            </a:pPr>
            <a:r>
              <a:rPr lang="en-US" kern="1200" dirty="0">
                <a:solidFill>
                  <a:schemeClr val="tx1"/>
                </a:solidFill>
                <a:latin typeface="+mn-lt"/>
                <a:ea typeface="+mn-ea"/>
                <a:cs typeface="+mn-cs"/>
              </a:rPr>
              <a:t>They need to</a:t>
            </a:r>
          </a:p>
          <a:p>
            <a:pPr marL="308610" indent="-308610" defTabSz="822960">
              <a:spcAft>
                <a:spcPts val="600"/>
              </a:spcAft>
              <a:buFont typeface="Arial" panose="020B0604020202020204" pitchFamily="34" charset="0"/>
              <a:buChar char="•"/>
            </a:pPr>
            <a:r>
              <a:rPr lang="en-US" sz="1600" b="1" dirty="0"/>
              <a:t>C</a:t>
            </a:r>
            <a:r>
              <a:rPr lang="en-US" sz="1600" b="1" kern="1200" dirty="0">
                <a:solidFill>
                  <a:schemeClr val="tx1"/>
                </a:solidFill>
                <a:latin typeface="+mn-lt"/>
                <a:ea typeface="+mn-ea"/>
                <a:cs typeface="+mn-cs"/>
              </a:rPr>
              <a:t>ommunicate</a:t>
            </a:r>
            <a:r>
              <a:rPr lang="en-US" sz="1600" kern="1200" dirty="0">
                <a:solidFill>
                  <a:schemeClr val="tx1"/>
                </a:solidFill>
                <a:latin typeface="+mn-lt"/>
                <a:ea typeface="+mn-ea"/>
                <a:cs typeface="+mn-cs"/>
              </a:rPr>
              <a:t> with the environment</a:t>
            </a:r>
            <a:r>
              <a:rPr lang="en-US" sz="1600" dirty="0"/>
              <a:t> using </a:t>
            </a:r>
            <a:r>
              <a:rPr lang="en-US" sz="1600" b="1" dirty="0"/>
              <a:t>percepts</a:t>
            </a:r>
            <a:r>
              <a:rPr lang="en-US" sz="1600" dirty="0"/>
              <a:t> and </a:t>
            </a:r>
            <a:r>
              <a:rPr lang="en-US" sz="1600" b="1" dirty="0"/>
              <a:t>actions</a:t>
            </a:r>
            <a:r>
              <a:rPr lang="en-US" sz="1600" dirty="0"/>
              <a:t>.</a:t>
            </a:r>
          </a:p>
          <a:p>
            <a:pPr marL="308610" indent="-308610" defTabSz="822960">
              <a:spcAft>
                <a:spcPts val="600"/>
              </a:spcAft>
              <a:buFont typeface="Arial" panose="020B0604020202020204" pitchFamily="34" charset="0"/>
              <a:buChar char="•"/>
            </a:pPr>
            <a:r>
              <a:rPr lang="en-US" sz="1600" b="1" dirty="0"/>
              <a:t>R</a:t>
            </a:r>
            <a:r>
              <a:rPr lang="en-US" sz="1600" b="1" kern="1200" dirty="0">
                <a:solidFill>
                  <a:schemeClr val="tx1"/>
                </a:solidFill>
                <a:latin typeface="+mn-lt"/>
                <a:ea typeface="+mn-ea"/>
                <a:cs typeface="+mn-cs"/>
              </a:rPr>
              <a:t>epresent knowledge</a:t>
            </a:r>
            <a:r>
              <a:rPr lang="en-US" sz="1600" kern="1200" dirty="0">
                <a:solidFill>
                  <a:schemeClr val="tx1"/>
                </a:solidFill>
                <a:latin typeface="+mn-lt"/>
                <a:ea typeface="+mn-ea"/>
                <a:cs typeface="+mn-cs"/>
              </a:rPr>
              <a:t>,</a:t>
            </a:r>
            <a:r>
              <a:rPr lang="en-US" sz="1600" dirty="0"/>
              <a:t> </a:t>
            </a:r>
            <a:r>
              <a:rPr lang="en-US" sz="1600" b="1" kern="1200" dirty="0">
                <a:solidFill>
                  <a:schemeClr val="tx1"/>
                </a:solidFill>
                <a:latin typeface="+mn-lt"/>
                <a:ea typeface="+mn-ea"/>
                <a:cs typeface="+mn-cs"/>
              </a:rPr>
              <a:t>reason</a:t>
            </a:r>
            <a:r>
              <a:rPr lang="en-US" sz="1600" kern="1200" dirty="0">
                <a:solidFill>
                  <a:schemeClr val="tx1"/>
                </a:solidFill>
                <a:latin typeface="+mn-lt"/>
                <a:ea typeface="+mn-ea"/>
                <a:cs typeface="+mn-cs"/>
              </a:rPr>
              <a:t> and </a:t>
            </a:r>
            <a:r>
              <a:rPr lang="en-US" sz="1600" b="1" kern="1200" dirty="0">
                <a:solidFill>
                  <a:schemeClr val="tx1"/>
                </a:solidFill>
                <a:latin typeface="+mn-lt"/>
                <a:ea typeface="+mn-ea"/>
                <a:cs typeface="+mn-cs"/>
              </a:rPr>
              <a:t>plan</a:t>
            </a:r>
            <a:r>
              <a:rPr lang="en-US" sz="1600" kern="1200" dirty="0">
                <a:solidFill>
                  <a:schemeClr val="tx1"/>
                </a:solidFill>
                <a:latin typeface="+mn-lt"/>
                <a:ea typeface="+mn-ea"/>
                <a:cs typeface="+mn-cs"/>
              </a:rPr>
              <a:t> to achieve a desired </a:t>
            </a:r>
            <a:r>
              <a:rPr lang="en-US" sz="1600" b="1" kern="1200" dirty="0">
                <a:solidFill>
                  <a:schemeClr val="tx1"/>
                </a:solidFill>
                <a:latin typeface="+mn-lt"/>
                <a:ea typeface="+mn-ea"/>
                <a:cs typeface="+mn-cs"/>
              </a:rPr>
              <a:t>outcome</a:t>
            </a:r>
            <a:r>
              <a:rPr lang="en-US" sz="1600" kern="1200" dirty="0">
                <a:solidFill>
                  <a:schemeClr val="tx1"/>
                </a:solidFill>
                <a:latin typeface="+mn-lt"/>
                <a:ea typeface="+mn-ea"/>
                <a:cs typeface="+mn-cs"/>
              </a:rPr>
              <a:t>.</a:t>
            </a:r>
          </a:p>
          <a:p>
            <a:pPr defTabSz="822960">
              <a:spcAft>
                <a:spcPts val="600"/>
              </a:spcAft>
            </a:pPr>
            <a:endParaRPr lang="en-US" sz="1600" b="1" dirty="0"/>
          </a:p>
          <a:p>
            <a:pPr defTabSz="822960">
              <a:spcAft>
                <a:spcPts val="600"/>
              </a:spcAft>
            </a:pPr>
            <a:r>
              <a:rPr lang="en-US" sz="1600" dirty="0"/>
              <a:t>Optional</a:t>
            </a:r>
          </a:p>
          <a:p>
            <a:pPr marL="308610" indent="-308610" defTabSz="822960">
              <a:spcAft>
                <a:spcPts val="600"/>
              </a:spcAft>
              <a:buFont typeface="Arial" panose="020B0604020202020204" pitchFamily="34" charset="0"/>
              <a:buChar char="•"/>
            </a:pPr>
            <a:r>
              <a:rPr lang="en-US" sz="1600" b="1" dirty="0"/>
              <a:t>L</a:t>
            </a:r>
            <a:r>
              <a:rPr lang="en-US" sz="1600" b="1" kern="1200" dirty="0">
                <a:solidFill>
                  <a:schemeClr val="tx1"/>
                </a:solidFill>
                <a:latin typeface="+mn-lt"/>
                <a:ea typeface="+mn-ea"/>
                <a:cs typeface="+mn-cs"/>
              </a:rPr>
              <a:t>earn from experience </a:t>
            </a:r>
            <a:r>
              <a:rPr lang="en-US" sz="1600" kern="1200" dirty="0">
                <a:solidFill>
                  <a:schemeClr val="tx1"/>
                </a:solidFill>
                <a:latin typeface="+mn-lt"/>
                <a:ea typeface="+mn-ea"/>
                <a:cs typeface="+mn-cs"/>
              </a:rPr>
              <a:t>to improve performance</a:t>
            </a:r>
            <a:r>
              <a:rPr lang="en-US" sz="1600" b="1" kern="1200" dirty="0">
                <a:solidFill>
                  <a:schemeClr val="tx1"/>
                </a:solidFill>
                <a:latin typeface="+mn-lt"/>
                <a:ea typeface="+mn-ea"/>
                <a:cs typeface="+mn-cs"/>
              </a:rPr>
              <a:t>.</a:t>
            </a:r>
          </a:p>
        </p:txBody>
      </p:sp>
      <p:pic>
        <p:nvPicPr>
          <p:cNvPr id="8" name="Picture 4" descr="Diagram of an intelligent agent perceiving inputs from the environment and performing actions on the environment.">
            <a:extLst>
              <a:ext uri="{FF2B5EF4-FFF2-40B4-BE49-F238E27FC236}">
                <a16:creationId xmlns:a16="http://schemas.microsoft.com/office/drawing/2014/main" id="{4DB3E2C6-EE4E-D364-BCB4-E75726340565}"/>
              </a:ext>
            </a:extLst>
          </p:cNvPr>
          <p:cNvPicPr>
            <a:picLocks noChangeAspect="1" noChangeArrowheads="1"/>
          </p:cNvPicPr>
          <p:nvPr/>
        </p:nvPicPr>
        <p:blipFill>
          <a:blip r:embed="rId3" cstate="print"/>
          <a:srcRect/>
          <a:stretch>
            <a:fillRect/>
          </a:stretch>
        </p:blipFill>
        <p:spPr bwMode="auto">
          <a:xfrm>
            <a:off x="3996797" y="2642519"/>
            <a:ext cx="4176800" cy="1799405"/>
          </a:xfrm>
          <a:prstGeom prst="rect">
            <a:avLst/>
          </a:prstGeom>
          <a:noFill/>
          <a:ln w="9525">
            <a:noFill/>
            <a:miter lim="800000"/>
            <a:headEnd/>
            <a:tailEnd/>
          </a:ln>
        </p:spPr>
      </p:pic>
      <p:sp>
        <p:nvSpPr>
          <p:cNvPr id="10" name="TextBox 9">
            <a:extLst>
              <a:ext uri="{FF2B5EF4-FFF2-40B4-BE49-F238E27FC236}">
                <a16:creationId xmlns:a16="http://schemas.microsoft.com/office/drawing/2014/main" id="{D65825CC-57D2-D785-815A-D40859707529}"/>
              </a:ext>
            </a:extLst>
          </p:cNvPr>
          <p:cNvSpPr txBox="1"/>
          <p:nvPr/>
        </p:nvSpPr>
        <p:spPr>
          <a:xfrm>
            <a:off x="3927578" y="4556320"/>
            <a:ext cx="4291656" cy="461665"/>
          </a:xfrm>
          <a:prstGeom prst="rect">
            <a:avLst/>
          </a:prstGeom>
          <a:noFill/>
        </p:spPr>
        <p:txBody>
          <a:bodyPr wrap="square">
            <a:spAutoFit/>
          </a:bodyPr>
          <a:lstStyle/>
          <a:p>
            <a:pPr algn="ctr" defTabSz="822960">
              <a:spcAft>
                <a:spcPts val="600"/>
              </a:spcAft>
            </a:pPr>
            <a:r>
              <a:rPr lang="en-US" sz="1200" kern="1200" dirty="0">
                <a:solidFill>
                  <a:schemeClr val="tx1"/>
                </a:solidFill>
                <a:latin typeface="+mn-lt"/>
                <a:ea typeface="+mn-ea"/>
                <a:cs typeface="+mn-cs"/>
              </a:rPr>
              <a:t>Agent interacting with the environment </a:t>
            </a:r>
            <a:br>
              <a:rPr lang="en-US" sz="1200" kern="1200" dirty="0">
                <a:solidFill>
                  <a:schemeClr val="tx1"/>
                </a:solidFill>
                <a:latin typeface="+mn-lt"/>
                <a:ea typeface="+mn-ea"/>
                <a:cs typeface="+mn-cs"/>
              </a:rPr>
            </a:br>
            <a:r>
              <a:rPr lang="en-US" sz="1200" kern="1200" dirty="0">
                <a:solidFill>
                  <a:schemeClr val="bg1">
                    <a:lumMod val="65000"/>
                  </a:schemeClr>
                </a:solidFill>
                <a:latin typeface="+mn-lt"/>
                <a:ea typeface="+mn-ea"/>
                <a:cs typeface="+mn-cs"/>
              </a:rPr>
              <a:t>[Artificial Intelligence: A Modern Approach, Editions 1-3]</a:t>
            </a:r>
            <a:endParaRPr lang="en-US" sz="1200" dirty="0"/>
          </a:p>
        </p:txBody>
      </p:sp>
      <p:pic>
        <p:nvPicPr>
          <p:cNvPr id="2" name="Graphic 1">
            <a:extLst>
              <a:ext uri="{FF2B5EF4-FFF2-40B4-BE49-F238E27FC236}">
                <a16:creationId xmlns:a16="http://schemas.microsoft.com/office/drawing/2014/main" id="{C183E897-3442-3193-0715-35F3DF0871B0}"/>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35528" y="1795282"/>
            <a:ext cx="583706" cy="547585"/>
          </a:xfrm>
          <a:prstGeom prst="rect">
            <a:avLst/>
          </a:prstGeom>
        </p:spPr>
      </p:pic>
      <p:sp>
        <p:nvSpPr>
          <p:cNvPr id="3" name="TextBox 2">
            <a:extLst>
              <a:ext uri="{FF2B5EF4-FFF2-40B4-BE49-F238E27FC236}">
                <a16:creationId xmlns:a16="http://schemas.microsoft.com/office/drawing/2014/main" id="{3BAF1CB9-674C-B108-5636-A0D007C25EA0}"/>
              </a:ext>
              <a:ext uri="{C183D7F6-B498-43B3-948B-1728B52AA6E4}">
                <adec:decorative xmlns:adec="http://schemas.microsoft.com/office/drawing/2017/decorative" val="1"/>
              </a:ext>
            </a:extLst>
          </p:cNvPr>
          <p:cNvSpPr txBox="1"/>
          <p:nvPr/>
        </p:nvSpPr>
        <p:spPr>
          <a:xfrm>
            <a:off x="7539293" y="2172526"/>
            <a:ext cx="776175" cy="261610"/>
          </a:xfrm>
          <a:prstGeom prst="rect">
            <a:avLst/>
          </a:prstGeom>
          <a:noFill/>
        </p:spPr>
        <p:txBody>
          <a:bodyPr wrap="none" rtlCol="0">
            <a:spAutoFit/>
          </a:bodyPr>
          <a:lstStyle/>
          <a:p>
            <a:r>
              <a:rPr lang="en-US" sz="1100" dirty="0">
                <a:solidFill>
                  <a:schemeClr val="accent2"/>
                </a:solidFill>
              </a:rPr>
              <a:t>Developer</a:t>
            </a:r>
          </a:p>
        </p:txBody>
      </p:sp>
      <p:cxnSp>
        <p:nvCxnSpPr>
          <p:cNvPr id="6" name="Straight Arrow Connector 5">
            <a:extLst>
              <a:ext uri="{FF2B5EF4-FFF2-40B4-BE49-F238E27FC236}">
                <a16:creationId xmlns:a16="http://schemas.microsoft.com/office/drawing/2014/main" id="{7319B92B-FA7E-C3BE-8F98-98493103921F}"/>
              </a:ext>
              <a:ext uri="{C183D7F6-B498-43B3-948B-1728B52AA6E4}">
                <adec:decorative xmlns:adec="http://schemas.microsoft.com/office/drawing/2017/decorative" val="1"/>
              </a:ext>
            </a:extLst>
          </p:cNvPr>
          <p:cNvCxnSpPr>
            <a:cxnSpLocks/>
            <a:stCxn id="3" idx="2"/>
          </p:cNvCxnSpPr>
          <p:nvPr/>
        </p:nvCxnSpPr>
        <p:spPr>
          <a:xfrm flipH="1">
            <a:off x="7381034" y="2434136"/>
            <a:ext cx="546347" cy="92309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949508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FFE9-6106-099C-4A59-121058D455DB}"/>
              </a:ext>
            </a:extLst>
          </p:cNvPr>
          <p:cNvSpPr>
            <a:spLocks noGrp="1"/>
          </p:cNvSpPr>
          <p:nvPr>
            <p:ph type="title"/>
          </p:nvPr>
        </p:nvSpPr>
        <p:spPr>
          <a:xfrm>
            <a:off x="410261" y="212922"/>
            <a:ext cx="5234940" cy="970031"/>
          </a:xfrm>
        </p:spPr>
        <p:txBody>
          <a:bodyPr anchor="ctr">
            <a:normAutofit/>
          </a:bodyPr>
          <a:lstStyle/>
          <a:p>
            <a:r>
              <a:rPr lang="en-US" sz="4000" dirty="0"/>
              <a:t>AI Safety and Optimizers</a:t>
            </a:r>
          </a:p>
        </p:txBody>
      </p:sp>
      <p:sp>
        <p:nvSpPr>
          <p:cNvPr id="3" name="Content Placeholder 2">
            <a:extLst>
              <a:ext uri="{FF2B5EF4-FFF2-40B4-BE49-F238E27FC236}">
                <a16:creationId xmlns:a16="http://schemas.microsoft.com/office/drawing/2014/main" id="{684F66F8-536B-6DB4-2048-E5BBE78484C1}"/>
              </a:ext>
            </a:extLst>
          </p:cNvPr>
          <p:cNvSpPr>
            <a:spLocks noGrp="1"/>
          </p:cNvSpPr>
          <p:nvPr>
            <p:ph idx="1"/>
          </p:nvPr>
        </p:nvSpPr>
        <p:spPr>
          <a:xfrm>
            <a:off x="452461" y="1109327"/>
            <a:ext cx="4531893" cy="2047316"/>
          </a:xfrm>
        </p:spPr>
        <p:txBody>
          <a:bodyPr>
            <a:normAutofit fontScale="70000" lnSpcReduction="20000"/>
          </a:bodyPr>
          <a:lstStyle/>
          <a:p>
            <a:pPr marL="0" indent="0">
              <a:buNone/>
            </a:pPr>
            <a:r>
              <a:rPr lang="en-US" dirty="0"/>
              <a:t>Intelligent Agents are “optimizers!” </a:t>
            </a:r>
          </a:p>
          <a:p>
            <a:r>
              <a:rPr lang="en-US" b="1" dirty="0"/>
              <a:t>Goal/reward alignment</a:t>
            </a:r>
            <a:r>
              <a:rPr lang="en-US" dirty="0"/>
              <a:t>: How do we specify a robust objective function? Whose objectives are used?</a:t>
            </a:r>
          </a:p>
          <a:p>
            <a:r>
              <a:rPr lang="en-US" b="1" dirty="0"/>
              <a:t>Reward hacking:  </a:t>
            </a:r>
            <a:r>
              <a:rPr lang="en-US" dirty="0"/>
              <a:t>The AI learns to exploit unintended side effects to get a high “score” without solving the objective. AI needs to follow social norms.</a:t>
            </a:r>
          </a:p>
          <a:p>
            <a:r>
              <a:rPr lang="en-US" b="1" dirty="0"/>
              <a:t>Instrumental convergence</a:t>
            </a:r>
            <a:r>
              <a:rPr lang="en-US" dirty="0"/>
              <a:t>: All intelligent agents will pursue</a:t>
            </a:r>
            <a:r>
              <a:rPr lang="en-US" b="1" dirty="0"/>
              <a:t> </a:t>
            </a:r>
            <a:r>
              <a:rPr lang="en-US" dirty="0"/>
              <a:t>common subgoals like the need for more power to get better at reaching its objectives. How will this need be balanced with human’s needs?</a:t>
            </a:r>
          </a:p>
        </p:txBody>
      </p:sp>
      <p:pic>
        <p:nvPicPr>
          <p:cNvPr id="1026" name="Picture 2">
            <a:extLst>
              <a:ext uri="{FF2B5EF4-FFF2-40B4-BE49-F238E27FC236}">
                <a16:creationId xmlns:a16="http://schemas.microsoft.com/office/drawing/2014/main" id="{4F4F0D65-13DB-45F0-EEA1-6EED9D807C62}"/>
              </a:ext>
              <a:ext uri="{C183D7F6-B498-43B3-948B-1728B52AA6E4}">
                <adec:decorative xmlns:adec="http://schemas.microsoft.com/office/drawing/2017/decorative" val="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268" r="31129"/>
          <a:stretch/>
        </p:blipFill>
        <p:spPr bwMode="auto">
          <a:xfrm>
            <a:off x="5038495" y="10"/>
            <a:ext cx="4482544"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6467FEC-2B8B-FAEB-B8C4-86F695AB9DAE}"/>
              </a:ext>
              <a:ext uri="{C183D7F6-B498-43B3-948B-1728B52AA6E4}">
                <adec:decorative xmlns:adec="http://schemas.microsoft.com/office/drawing/2017/decorative" val="1"/>
              </a:ext>
            </a:extLst>
          </p:cNvPr>
          <p:cNvSpPr txBox="1"/>
          <p:nvPr/>
        </p:nvSpPr>
        <p:spPr>
          <a:xfrm>
            <a:off x="5486400" y="6581001"/>
            <a:ext cx="3790653" cy="276999"/>
          </a:xfrm>
          <a:prstGeom prst="rect">
            <a:avLst/>
          </a:prstGeom>
          <a:noFill/>
        </p:spPr>
        <p:txBody>
          <a:bodyPr wrap="none" rtlCol="0">
            <a:spAutoFit/>
          </a:bodyPr>
          <a:lstStyle/>
          <a:p>
            <a:r>
              <a:rPr lang="en-US" sz="1200" dirty="0">
                <a:solidFill>
                  <a:schemeClr val="bg1"/>
                </a:solidFill>
              </a:rPr>
              <a:t>Credit: Terminator 3: Rise of the Machines. Warner Bros.</a:t>
            </a:r>
          </a:p>
        </p:txBody>
      </p:sp>
      <p:grpSp>
        <p:nvGrpSpPr>
          <p:cNvPr id="5" name="Group 4">
            <a:extLst>
              <a:ext uri="{FF2B5EF4-FFF2-40B4-BE49-F238E27FC236}">
                <a16:creationId xmlns:a16="http://schemas.microsoft.com/office/drawing/2014/main" id="{593AD3FD-5A6F-6732-7C91-B1204BC0D035}"/>
              </a:ext>
              <a:ext uri="{C183D7F6-B498-43B3-948B-1728B52AA6E4}">
                <adec:decorative xmlns:adec="http://schemas.microsoft.com/office/drawing/2017/decorative" val="1"/>
              </a:ext>
            </a:extLst>
          </p:cNvPr>
          <p:cNvGrpSpPr/>
          <p:nvPr/>
        </p:nvGrpSpPr>
        <p:grpSpPr>
          <a:xfrm>
            <a:off x="861286" y="3261510"/>
            <a:ext cx="3978073" cy="3108441"/>
            <a:chOff x="982142" y="615149"/>
            <a:chExt cx="7733476" cy="6102683"/>
          </a:xfrm>
        </p:grpSpPr>
        <p:sp>
          <p:nvSpPr>
            <p:cNvPr id="6" name="Rectangle 5">
              <a:extLst>
                <a:ext uri="{FF2B5EF4-FFF2-40B4-BE49-F238E27FC236}">
                  <a16:creationId xmlns:a16="http://schemas.microsoft.com/office/drawing/2014/main" id="{C550D55D-9F32-D75C-433F-6FD2CCBE6AC8}"/>
                </a:ext>
              </a:extLst>
            </p:cNvPr>
            <p:cNvSpPr/>
            <p:nvPr/>
          </p:nvSpPr>
          <p:spPr>
            <a:xfrm>
              <a:off x="2895598" y="1524000"/>
              <a:ext cx="2617045" cy="18288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b="1" dirty="0"/>
                <a:t>Intelligent</a:t>
              </a:r>
              <a:r>
                <a:rPr lang="en-US" dirty="0"/>
                <a:t> </a:t>
              </a:r>
              <a:r>
                <a:rPr lang="en-US" b="1" dirty="0"/>
                <a:t>Agent</a:t>
              </a:r>
              <a:endParaRPr lang="en-US" sz="500" b="1" dirty="0"/>
            </a:p>
          </p:txBody>
        </p:sp>
        <p:pic>
          <p:nvPicPr>
            <p:cNvPr id="7" name="Graphic 6" descr="Group with solid fill">
              <a:extLst>
                <a:ext uri="{FF2B5EF4-FFF2-40B4-BE49-F238E27FC236}">
                  <a16:creationId xmlns:a16="http://schemas.microsoft.com/office/drawing/2014/main" id="{5389ADA1-C740-215D-A420-2283491FF9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34484" y="5239409"/>
              <a:ext cx="1313791" cy="1313791"/>
            </a:xfrm>
            <a:prstGeom prst="rect">
              <a:avLst/>
            </a:prstGeom>
          </p:spPr>
        </p:pic>
        <p:pic>
          <p:nvPicPr>
            <p:cNvPr id="8" name="Graphic 7" descr="Woman Shrugging with solid fill">
              <a:extLst>
                <a:ext uri="{FF2B5EF4-FFF2-40B4-BE49-F238E27FC236}">
                  <a16:creationId xmlns:a16="http://schemas.microsoft.com/office/drawing/2014/main" id="{86D582CC-4605-7113-9E4C-175A7E69928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96000" y="1344097"/>
              <a:ext cx="914400" cy="914400"/>
            </a:xfrm>
            <a:prstGeom prst="rect">
              <a:avLst/>
            </a:prstGeom>
          </p:spPr>
        </p:pic>
        <p:sp>
          <p:nvSpPr>
            <p:cNvPr id="9" name="Arrow: Right 8">
              <a:extLst>
                <a:ext uri="{FF2B5EF4-FFF2-40B4-BE49-F238E27FC236}">
                  <a16:creationId xmlns:a16="http://schemas.microsoft.com/office/drawing/2014/main" id="{281FB642-A55C-67D8-C7D9-7F44D049FB3D}"/>
                </a:ext>
              </a:extLst>
            </p:cNvPr>
            <p:cNvSpPr/>
            <p:nvPr/>
          </p:nvSpPr>
          <p:spPr>
            <a:xfrm rot="1606142">
              <a:off x="5122675" y="2638809"/>
              <a:ext cx="989109" cy="487499"/>
            </a:xfrm>
            <a:prstGeom prst="right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00"/>
            </a:p>
          </p:txBody>
        </p:sp>
        <p:sp>
          <p:nvSpPr>
            <p:cNvPr id="10" name="Arrow: Right 9">
              <a:extLst>
                <a:ext uri="{FF2B5EF4-FFF2-40B4-BE49-F238E27FC236}">
                  <a16:creationId xmlns:a16="http://schemas.microsoft.com/office/drawing/2014/main" id="{A4CA3A75-9214-7EE3-BD2C-E829EE0579DE}"/>
                </a:ext>
              </a:extLst>
            </p:cNvPr>
            <p:cNvSpPr/>
            <p:nvPr/>
          </p:nvSpPr>
          <p:spPr>
            <a:xfrm rot="10060878">
              <a:off x="5210594" y="1654724"/>
              <a:ext cx="941037" cy="470488"/>
            </a:xfrm>
            <a:prstGeom prst="right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00"/>
            </a:p>
          </p:txBody>
        </p:sp>
        <p:sp>
          <p:nvSpPr>
            <p:cNvPr id="11" name="TextBox 10">
              <a:extLst>
                <a:ext uri="{FF2B5EF4-FFF2-40B4-BE49-F238E27FC236}">
                  <a16:creationId xmlns:a16="http://schemas.microsoft.com/office/drawing/2014/main" id="{6B4CE341-C122-42D6-80D0-CEB1451506A8}"/>
                </a:ext>
              </a:extLst>
            </p:cNvPr>
            <p:cNvSpPr txBox="1"/>
            <p:nvPr/>
          </p:nvSpPr>
          <p:spPr>
            <a:xfrm>
              <a:off x="6151761" y="2146045"/>
              <a:ext cx="851367" cy="498504"/>
            </a:xfrm>
            <a:prstGeom prst="rect">
              <a:avLst/>
            </a:prstGeom>
            <a:noFill/>
          </p:spPr>
          <p:txBody>
            <a:bodyPr wrap="none" rtlCol="0">
              <a:spAutoFit/>
            </a:bodyPr>
            <a:lstStyle/>
            <a:p>
              <a:r>
                <a:rPr lang="en-US" sz="1000" dirty="0">
                  <a:solidFill>
                    <a:schemeClr val="accent6"/>
                  </a:solidFill>
                </a:rPr>
                <a:t>User</a:t>
              </a:r>
            </a:p>
          </p:txBody>
        </p:sp>
        <p:sp>
          <p:nvSpPr>
            <p:cNvPr id="12" name="Thought Bubble: Cloud 11">
              <a:extLst>
                <a:ext uri="{FF2B5EF4-FFF2-40B4-BE49-F238E27FC236}">
                  <a16:creationId xmlns:a16="http://schemas.microsoft.com/office/drawing/2014/main" id="{ECB88D9B-06B8-AEE4-5446-A34AE175FF13}"/>
                </a:ext>
              </a:extLst>
            </p:cNvPr>
            <p:cNvSpPr/>
            <p:nvPr/>
          </p:nvSpPr>
          <p:spPr>
            <a:xfrm>
              <a:off x="982142" y="4771877"/>
              <a:ext cx="1922354" cy="685791"/>
            </a:xfrm>
            <a:prstGeom prst="cloudCallout">
              <a:avLst>
                <a:gd name="adj1" fmla="val 38185"/>
                <a:gd name="adj2" fmla="val 64934"/>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t>Goals</a:t>
              </a:r>
            </a:p>
          </p:txBody>
        </p:sp>
        <p:sp>
          <p:nvSpPr>
            <p:cNvPr id="13" name="Arrow: Right 12">
              <a:extLst>
                <a:ext uri="{FF2B5EF4-FFF2-40B4-BE49-F238E27FC236}">
                  <a16:creationId xmlns:a16="http://schemas.microsoft.com/office/drawing/2014/main" id="{665C4A83-53D1-A166-C215-B418750632E5}"/>
                </a:ext>
              </a:extLst>
            </p:cNvPr>
            <p:cNvSpPr/>
            <p:nvPr/>
          </p:nvSpPr>
          <p:spPr>
            <a:xfrm rot="17007124">
              <a:off x="2542930" y="4154810"/>
              <a:ext cx="1897008" cy="5620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000"/>
            </a:p>
          </p:txBody>
        </p:sp>
        <p:sp>
          <p:nvSpPr>
            <p:cNvPr id="15" name="Arrow: Right 14">
              <a:extLst>
                <a:ext uri="{FF2B5EF4-FFF2-40B4-BE49-F238E27FC236}">
                  <a16:creationId xmlns:a16="http://schemas.microsoft.com/office/drawing/2014/main" id="{9DD3CB4A-9A77-6873-649A-AE9D009B1C74}"/>
                </a:ext>
              </a:extLst>
            </p:cNvPr>
            <p:cNvSpPr/>
            <p:nvPr/>
          </p:nvSpPr>
          <p:spPr>
            <a:xfrm rot="14238213">
              <a:off x="3682967" y="3999328"/>
              <a:ext cx="1840786" cy="585176"/>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000" dirty="0"/>
            </a:p>
          </p:txBody>
        </p:sp>
        <p:sp>
          <p:nvSpPr>
            <p:cNvPr id="16" name="Arrow: Right 15">
              <a:extLst>
                <a:ext uri="{FF2B5EF4-FFF2-40B4-BE49-F238E27FC236}">
                  <a16:creationId xmlns:a16="http://schemas.microsoft.com/office/drawing/2014/main" id="{C6FEB165-0BEA-1E73-3397-68E13FB8582F}"/>
                </a:ext>
              </a:extLst>
            </p:cNvPr>
            <p:cNvSpPr/>
            <p:nvPr/>
          </p:nvSpPr>
          <p:spPr>
            <a:xfrm>
              <a:off x="3848274" y="5705967"/>
              <a:ext cx="725217" cy="380609"/>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000"/>
            </a:p>
          </p:txBody>
        </p:sp>
        <p:sp>
          <p:nvSpPr>
            <p:cNvPr id="17" name="TextBox 16">
              <a:extLst>
                <a:ext uri="{FF2B5EF4-FFF2-40B4-BE49-F238E27FC236}">
                  <a16:creationId xmlns:a16="http://schemas.microsoft.com/office/drawing/2014/main" id="{6EF93A49-024A-3F04-1071-78B79FEC0F2D}"/>
                </a:ext>
              </a:extLst>
            </p:cNvPr>
            <p:cNvSpPr txBox="1"/>
            <p:nvPr/>
          </p:nvSpPr>
          <p:spPr>
            <a:xfrm>
              <a:off x="3758318" y="5372658"/>
              <a:ext cx="982252" cy="498504"/>
            </a:xfrm>
            <a:prstGeom prst="rect">
              <a:avLst/>
            </a:prstGeom>
            <a:noFill/>
          </p:spPr>
          <p:txBody>
            <a:bodyPr wrap="none" rtlCol="0">
              <a:spAutoFit/>
            </a:bodyPr>
            <a:lstStyle/>
            <a:p>
              <a:r>
                <a:rPr lang="en-US" sz="1000" dirty="0">
                  <a:solidFill>
                    <a:schemeClr val="accent2"/>
                  </a:solidFill>
                </a:rPr>
                <a:t>select</a:t>
              </a:r>
            </a:p>
          </p:txBody>
        </p:sp>
        <p:sp>
          <p:nvSpPr>
            <p:cNvPr id="18" name="TextBox 17">
              <a:extLst>
                <a:ext uri="{FF2B5EF4-FFF2-40B4-BE49-F238E27FC236}">
                  <a16:creationId xmlns:a16="http://schemas.microsoft.com/office/drawing/2014/main" id="{5760F0DF-320F-F25C-8687-ABFD7EE1EA03}"/>
                </a:ext>
              </a:extLst>
            </p:cNvPr>
            <p:cNvSpPr txBox="1"/>
            <p:nvPr/>
          </p:nvSpPr>
          <p:spPr>
            <a:xfrm rot="3553702">
              <a:off x="4555472" y="3918896"/>
              <a:ext cx="866085" cy="493619"/>
            </a:xfrm>
            <a:prstGeom prst="rect">
              <a:avLst/>
            </a:prstGeom>
            <a:noFill/>
          </p:spPr>
          <p:txBody>
            <a:bodyPr wrap="square" rtlCol="0">
              <a:spAutoFit/>
            </a:bodyPr>
            <a:lstStyle/>
            <a:p>
              <a:r>
                <a:rPr lang="en-US" sz="1000" dirty="0">
                  <a:solidFill>
                    <a:schemeClr val="accent2"/>
                  </a:solidFill>
                </a:rPr>
                <a:t>train</a:t>
              </a:r>
            </a:p>
          </p:txBody>
        </p:sp>
        <p:sp>
          <p:nvSpPr>
            <p:cNvPr id="19" name="Scroll: Vertical 18">
              <a:extLst>
                <a:ext uri="{FF2B5EF4-FFF2-40B4-BE49-F238E27FC236}">
                  <a16:creationId xmlns:a16="http://schemas.microsoft.com/office/drawing/2014/main" id="{58ABD6A5-148D-9B36-C6B0-577BFD2134DA}"/>
                </a:ext>
              </a:extLst>
            </p:cNvPr>
            <p:cNvSpPr/>
            <p:nvPr/>
          </p:nvSpPr>
          <p:spPr>
            <a:xfrm>
              <a:off x="1511734" y="990599"/>
              <a:ext cx="1864715" cy="1478224"/>
            </a:xfrm>
            <a:prstGeom prst="verticalScroll">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50" dirty="0">
                  <a:solidFill>
                    <a:schemeClr val="bg1"/>
                  </a:solidFill>
                </a:rPr>
                <a:t>Objectives and</a:t>
              </a:r>
              <a:br>
                <a:rPr lang="en-US" sz="1050" dirty="0">
                  <a:solidFill>
                    <a:schemeClr val="bg1"/>
                  </a:solidFill>
                </a:rPr>
              </a:br>
              <a:r>
                <a:rPr lang="en-US" sz="1050" dirty="0">
                  <a:solidFill>
                    <a:schemeClr val="bg1"/>
                  </a:solidFill>
                </a:rPr>
                <a:t>Rules</a:t>
              </a:r>
            </a:p>
          </p:txBody>
        </p:sp>
        <p:sp>
          <p:nvSpPr>
            <p:cNvPr id="20" name="TextBox 19">
              <a:extLst>
                <a:ext uri="{FF2B5EF4-FFF2-40B4-BE49-F238E27FC236}">
                  <a16:creationId xmlns:a16="http://schemas.microsoft.com/office/drawing/2014/main" id="{3EC60E39-63F9-3415-A4FC-05E16ECFEA0C}"/>
                </a:ext>
              </a:extLst>
            </p:cNvPr>
            <p:cNvSpPr txBox="1"/>
            <p:nvPr/>
          </p:nvSpPr>
          <p:spPr>
            <a:xfrm>
              <a:off x="1713590" y="6234436"/>
              <a:ext cx="2490530" cy="483396"/>
            </a:xfrm>
            <a:prstGeom prst="rect">
              <a:avLst/>
            </a:prstGeom>
            <a:noFill/>
          </p:spPr>
          <p:txBody>
            <a:bodyPr wrap="none" rtlCol="0">
              <a:spAutoFit/>
            </a:bodyPr>
            <a:lstStyle/>
            <a:p>
              <a:r>
                <a:rPr lang="en-US" sz="1000" dirty="0">
                  <a:solidFill>
                    <a:schemeClr val="accent2"/>
                  </a:solidFill>
                </a:rPr>
                <a:t>Developers / Owners</a:t>
              </a:r>
            </a:p>
          </p:txBody>
        </p:sp>
        <p:sp>
          <p:nvSpPr>
            <p:cNvPr id="21" name="Thought Bubble: Cloud 20">
              <a:extLst>
                <a:ext uri="{FF2B5EF4-FFF2-40B4-BE49-F238E27FC236}">
                  <a16:creationId xmlns:a16="http://schemas.microsoft.com/office/drawing/2014/main" id="{12AB4813-7874-5DF2-0105-8AE8073AFD28}"/>
                </a:ext>
              </a:extLst>
            </p:cNvPr>
            <p:cNvSpPr/>
            <p:nvPr/>
          </p:nvSpPr>
          <p:spPr>
            <a:xfrm>
              <a:off x="6780486" y="615149"/>
              <a:ext cx="1935132" cy="685791"/>
            </a:xfrm>
            <a:prstGeom prst="cloudCallout">
              <a:avLst>
                <a:gd name="adj1" fmla="val -53096"/>
                <a:gd name="adj2" fmla="val 65948"/>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400" b="1" dirty="0"/>
                <a:t>Goals</a:t>
              </a:r>
            </a:p>
          </p:txBody>
        </p:sp>
      </p:grpSp>
      <p:sp>
        <p:nvSpPr>
          <p:cNvPr id="26" name="Explosion: 14 Points 25">
            <a:extLst>
              <a:ext uri="{FF2B5EF4-FFF2-40B4-BE49-F238E27FC236}">
                <a16:creationId xmlns:a16="http://schemas.microsoft.com/office/drawing/2014/main" id="{407FDD98-5879-C1FA-9418-4CEB791392FA}"/>
              </a:ext>
              <a:ext uri="{C183D7F6-B498-43B3-948B-1728B52AA6E4}">
                <adec:decorative xmlns:adec="http://schemas.microsoft.com/office/drawing/2017/decorative" val="1"/>
              </a:ext>
            </a:extLst>
          </p:cNvPr>
          <p:cNvSpPr/>
          <p:nvPr/>
        </p:nvSpPr>
        <p:spPr>
          <a:xfrm>
            <a:off x="3189426" y="4436119"/>
            <a:ext cx="1522857" cy="728938"/>
          </a:xfrm>
          <a:prstGeom prst="irregularSeal2">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400" dirty="0"/>
              <a:t>Action</a:t>
            </a:r>
          </a:p>
        </p:txBody>
      </p:sp>
      <p:sp>
        <p:nvSpPr>
          <p:cNvPr id="34" name="TextBox 33">
            <a:extLst>
              <a:ext uri="{FF2B5EF4-FFF2-40B4-BE49-F238E27FC236}">
                <a16:creationId xmlns:a16="http://schemas.microsoft.com/office/drawing/2014/main" id="{FEEFA7D2-4980-A89D-7113-860B5CE87DBF}"/>
              </a:ext>
              <a:ext uri="{C183D7F6-B498-43B3-948B-1728B52AA6E4}">
                <adec:decorative xmlns:adec="http://schemas.microsoft.com/office/drawing/2017/decorative" val="1"/>
              </a:ext>
            </a:extLst>
          </p:cNvPr>
          <p:cNvSpPr txBox="1"/>
          <p:nvPr/>
        </p:nvSpPr>
        <p:spPr>
          <a:xfrm rot="17090661">
            <a:off x="1650860" y="5055104"/>
            <a:ext cx="629536" cy="246221"/>
          </a:xfrm>
          <a:prstGeom prst="rect">
            <a:avLst/>
          </a:prstGeom>
          <a:noFill/>
        </p:spPr>
        <p:txBody>
          <a:bodyPr wrap="square" rtlCol="0">
            <a:spAutoFit/>
          </a:bodyPr>
          <a:lstStyle/>
          <a:p>
            <a:r>
              <a:rPr lang="en-US" sz="1000" dirty="0">
                <a:solidFill>
                  <a:schemeClr val="accent2"/>
                </a:solidFill>
              </a:rPr>
              <a:t>program</a:t>
            </a:r>
          </a:p>
        </p:txBody>
      </p:sp>
      <p:sp>
        <p:nvSpPr>
          <p:cNvPr id="22" name="Rectangle 21" descr="A diagram showing how the AI's owner selects the data to train the AI and program's the AI's Objectives and rules. The user employs the agent.">
            <a:extLst>
              <a:ext uri="{FF2B5EF4-FFF2-40B4-BE49-F238E27FC236}">
                <a16:creationId xmlns:a16="http://schemas.microsoft.com/office/drawing/2014/main" id="{70091104-142C-9CA5-2617-EF35430AF080}"/>
              </a:ext>
              <a:ext uri="{C183D7F6-B498-43B3-948B-1728B52AA6E4}">
                <adec:decorative xmlns:adec="http://schemas.microsoft.com/office/drawing/2017/decorative" val="0"/>
              </a:ext>
            </a:extLst>
          </p:cNvPr>
          <p:cNvSpPr/>
          <p:nvPr/>
        </p:nvSpPr>
        <p:spPr>
          <a:xfrm>
            <a:off x="470456" y="3124200"/>
            <a:ext cx="4482544" cy="330440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7" name="Flowchart: Magnetic Disk 26">
            <a:extLst>
              <a:ext uri="{FF2B5EF4-FFF2-40B4-BE49-F238E27FC236}">
                <a16:creationId xmlns:a16="http://schemas.microsoft.com/office/drawing/2014/main" id="{328C1C3B-9ED6-FCD5-4BC3-F397DC21D609}"/>
              </a:ext>
            </a:extLst>
          </p:cNvPr>
          <p:cNvSpPr/>
          <p:nvPr/>
        </p:nvSpPr>
        <p:spPr>
          <a:xfrm>
            <a:off x="2802850" y="5630584"/>
            <a:ext cx="705126" cy="629798"/>
          </a:xfrm>
          <a:prstGeom prst="flowChartMagneticDisk">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Data</a:t>
            </a:r>
          </a:p>
        </p:txBody>
      </p:sp>
      <p:sp>
        <p:nvSpPr>
          <p:cNvPr id="28" name="Cloud 27" descr="Reward hacking is possible if the objectives are not perfectly specified and have loopholes that can be exploited.">
            <a:extLst>
              <a:ext uri="{FF2B5EF4-FFF2-40B4-BE49-F238E27FC236}">
                <a16:creationId xmlns:a16="http://schemas.microsoft.com/office/drawing/2014/main" id="{29B2F128-C03D-94A3-871C-E6E37259A20B}"/>
              </a:ext>
              <a:ext uri="{C183D7F6-B498-43B3-948B-1728B52AA6E4}">
                <adec:decorative xmlns:adec="http://schemas.microsoft.com/office/drawing/2017/decorative" val="0"/>
              </a:ext>
            </a:extLst>
          </p:cNvPr>
          <p:cNvSpPr/>
          <p:nvPr/>
        </p:nvSpPr>
        <p:spPr>
          <a:xfrm>
            <a:off x="490030" y="3772346"/>
            <a:ext cx="925683" cy="449928"/>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Reward hacking</a:t>
            </a:r>
          </a:p>
        </p:txBody>
      </p:sp>
      <p:sp>
        <p:nvSpPr>
          <p:cNvPr id="29" name="Cloud 28" descr="Instrumental convergence affects the AI agent's objectives and rules.">
            <a:extLst>
              <a:ext uri="{FF2B5EF4-FFF2-40B4-BE49-F238E27FC236}">
                <a16:creationId xmlns:a16="http://schemas.microsoft.com/office/drawing/2014/main" id="{9F8D2FCC-C082-D3CC-E229-A56B5860C260}"/>
              </a:ext>
              <a:ext uri="{C183D7F6-B498-43B3-948B-1728B52AA6E4}">
                <adec:decorative xmlns:adec="http://schemas.microsoft.com/office/drawing/2017/decorative" val="0"/>
              </a:ext>
            </a:extLst>
          </p:cNvPr>
          <p:cNvSpPr/>
          <p:nvPr/>
        </p:nvSpPr>
        <p:spPr>
          <a:xfrm>
            <a:off x="533400" y="3200400"/>
            <a:ext cx="1346198" cy="386909"/>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Instrumental convergence</a:t>
            </a:r>
          </a:p>
        </p:txBody>
      </p:sp>
      <p:grpSp>
        <p:nvGrpSpPr>
          <p:cNvPr id="35" name="Group 34" descr="Arrows showing the needed allignment between the AI owner's goals, the objectives of the AI agent and the user's goals.">
            <a:extLst>
              <a:ext uri="{FF2B5EF4-FFF2-40B4-BE49-F238E27FC236}">
                <a16:creationId xmlns:a16="http://schemas.microsoft.com/office/drawing/2014/main" id="{3139914C-40D2-A1FB-CB0D-2D58B145CCC8}"/>
              </a:ext>
            </a:extLst>
          </p:cNvPr>
          <p:cNvGrpSpPr/>
          <p:nvPr/>
        </p:nvGrpSpPr>
        <p:grpSpPr>
          <a:xfrm>
            <a:off x="1049487" y="3257427"/>
            <a:ext cx="3857535" cy="2188084"/>
            <a:chOff x="1049487" y="3257427"/>
            <a:chExt cx="3857535" cy="2188084"/>
          </a:xfrm>
        </p:grpSpPr>
        <p:cxnSp>
          <p:nvCxnSpPr>
            <p:cNvPr id="24" name="Straight Connector 23">
              <a:extLst>
                <a:ext uri="{FF2B5EF4-FFF2-40B4-BE49-F238E27FC236}">
                  <a16:creationId xmlns:a16="http://schemas.microsoft.com/office/drawing/2014/main" id="{94566AF4-60EB-F8EF-3B84-66C3F67BCC40}"/>
                </a:ext>
                <a:ext uri="{C183D7F6-B498-43B3-948B-1728B52AA6E4}">
                  <adec:decorative xmlns:adec="http://schemas.microsoft.com/office/drawing/2017/decorative" val="1"/>
                </a:ext>
              </a:extLst>
            </p:cNvPr>
            <p:cNvCxnSpPr>
              <a:cxnSpLocks/>
            </p:cNvCxnSpPr>
            <p:nvPr/>
          </p:nvCxnSpPr>
          <p:spPr>
            <a:xfrm flipV="1">
              <a:off x="1272944" y="4216821"/>
              <a:ext cx="153113" cy="1228690"/>
            </a:xfrm>
            <a:prstGeom prst="line">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5" name="Straight Connector 24">
              <a:extLst>
                <a:ext uri="{FF2B5EF4-FFF2-40B4-BE49-F238E27FC236}">
                  <a16:creationId xmlns:a16="http://schemas.microsoft.com/office/drawing/2014/main" id="{0B05EC02-0490-D691-CA0E-7067963BE1AB}"/>
                </a:ext>
                <a:ext uri="{C183D7F6-B498-43B3-948B-1728B52AA6E4}">
                  <adec:decorative xmlns:adec="http://schemas.microsoft.com/office/drawing/2017/decorative" val="1"/>
                </a:ext>
              </a:extLst>
            </p:cNvPr>
            <p:cNvCxnSpPr>
              <a:cxnSpLocks/>
              <a:endCxn id="21" idx="0"/>
            </p:cNvCxnSpPr>
            <p:nvPr/>
          </p:nvCxnSpPr>
          <p:spPr>
            <a:xfrm flipV="1">
              <a:off x="1997710" y="3436166"/>
              <a:ext cx="1849312" cy="199044"/>
            </a:xfrm>
            <a:prstGeom prst="line">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31" name="TextBox 30">
              <a:extLst>
                <a:ext uri="{FF2B5EF4-FFF2-40B4-BE49-F238E27FC236}">
                  <a16:creationId xmlns:a16="http://schemas.microsoft.com/office/drawing/2014/main" id="{7F04D843-9E70-9738-DF18-C678715897D3}"/>
                </a:ext>
                <a:ext uri="{C183D7F6-B498-43B3-948B-1728B52AA6E4}">
                  <adec:decorative xmlns:adec="http://schemas.microsoft.com/office/drawing/2017/decorative" val="1"/>
                </a:ext>
              </a:extLst>
            </p:cNvPr>
            <p:cNvSpPr txBox="1"/>
            <p:nvPr/>
          </p:nvSpPr>
          <p:spPr>
            <a:xfrm rot="16652417">
              <a:off x="702472" y="4635927"/>
              <a:ext cx="971029" cy="276999"/>
            </a:xfrm>
            <a:prstGeom prst="rect">
              <a:avLst/>
            </a:prstGeom>
            <a:noFill/>
          </p:spPr>
          <p:txBody>
            <a:bodyPr wrap="square" rtlCol="0">
              <a:spAutoFit/>
            </a:bodyPr>
            <a:lstStyle/>
            <a:p>
              <a:r>
                <a:rPr lang="en-US" sz="1200" dirty="0">
                  <a:solidFill>
                    <a:schemeClr val="accent1"/>
                  </a:solidFill>
                </a:rPr>
                <a:t>Alignment?</a:t>
              </a:r>
            </a:p>
          </p:txBody>
        </p:sp>
        <p:sp>
          <p:nvSpPr>
            <p:cNvPr id="32" name="TextBox 31">
              <a:extLst>
                <a:ext uri="{FF2B5EF4-FFF2-40B4-BE49-F238E27FC236}">
                  <a16:creationId xmlns:a16="http://schemas.microsoft.com/office/drawing/2014/main" id="{F9B57C0F-D4EC-297D-B837-A6C1BA97C563}"/>
                </a:ext>
                <a:ext uri="{C183D7F6-B498-43B3-948B-1728B52AA6E4}">
                  <adec:decorative xmlns:adec="http://schemas.microsoft.com/office/drawing/2017/decorative" val="1"/>
                </a:ext>
              </a:extLst>
            </p:cNvPr>
            <p:cNvSpPr txBox="1"/>
            <p:nvPr/>
          </p:nvSpPr>
          <p:spPr>
            <a:xfrm rot="21224789">
              <a:off x="2297919" y="3257427"/>
              <a:ext cx="971029" cy="276999"/>
            </a:xfrm>
            <a:prstGeom prst="rect">
              <a:avLst/>
            </a:prstGeom>
            <a:noFill/>
          </p:spPr>
          <p:txBody>
            <a:bodyPr wrap="square" rtlCol="0">
              <a:spAutoFit/>
            </a:bodyPr>
            <a:lstStyle/>
            <a:p>
              <a:r>
                <a:rPr lang="en-US" sz="1200" dirty="0">
                  <a:solidFill>
                    <a:schemeClr val="accent1"/>
                  </a:solidFill>
                </a:rPr>
                <a:t>Alignment?</a:t>
              </a:r>
            </a:p>
          </p:txBody>
        </p:sp>
        <p:sp>
          <p:nvSpPr>
            <p:cNvPr id="30" name="Explosion: 14 Points 29">
              <a:extLst>
                <a:ext uri="{FF2B5EF4-FFF2-40B4-BE49-F238E27FC236}">
                  <a16:creationId xmlns:a16="http://schemas.microsoft.com/office/drawing/2014/main" id="{9223B8BD-19FE-2366-2FC5-51E643C62D90}"/>
                </a:ext>
              </a:extLst>
            </p:cNvPr>
            <p:cNvSpPr/>
            <p:nvPr/>
          </p:nvSpPr>
          <p:spPr>
            <a:xfrm>
              <a:off x="3828855" y="4256842"/>
              <a:ext cx="1078167" cy="495579"/>
            </a:xfrm>
            <a:prstGeom prst="irregularSeal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dirty="0"/>
                <a:t>Side effect</a:t>
              </a:r>
            </a:p>
          </p:txBody>
        </p:sp>
      </p:grpSp>
    </p:spTree>
    <p:extLst>
      <p:ext uri="{BB962C8B-B14F-4D97-AF65-F5344CB8AC3E}">
        <p14:creationId xmlns:p14="http://schemas.microsoft.com/office/powerpoint/2010/main" val="426744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8" grpId="0" animBg="1"/>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Files in folders">
            <a:extLst>
              <a:ext uri="{FF2B5EF4-FFF2-40B4-BE49-F238E27FC236}">
                <a16:creationId xmlns:a16="http://schemas.microsoft.com/office/drawing/2014/main" id="{B41BC3C6-93CB-2799-BE51-7F0A46CB71BB}"/>
              </a:ext>
            </a:extLst>
          </p:cNvPr>
          <p:cNvPicPr>
            <a:picLocks noChangeAspect="1"/>
          </p:cNvPicPr>
          <p:nvPr/>
        </p:nvPicPr>
        <p:blipFill>
          <a:blip r:embed="rId2"/>
          <a:srcRect l="6320" r="4679" b="-1"/>
          <a:stretch>
            <a:fillRect/>
          </a:stretch>
        </p:blipFill>
        <p:spPr>
          <a:xfrm>
            <a:off x="-2285" y="10"/>
            <a:ext cx="9143999" cy="6857990"/>
          </a:xfrm>
          <a:prstGeom prst="rect">
            <a:avLst/>
          </a:prstGeom>
        </p:spPr>
      </p:pic>
      <p:sp>
        <p:nvSpPr>
          <p:cNvPr id="13" name="Rectangle 1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9143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B35A1A-5150-7A2F-758F-115B3C9C8FDA}"/>
              </a:ext>
            </a:extLst>
          </p:cNvPr>
          <p:cNvSpPr>
            <a:spLocks noGrp="1"/>
          </p:cNvSpPr>
          <p:nvPr>
            <p:ph type="title"/>
          </p:nvPr>
        </p:nvSpPr>
        <p:spPr>
          <a:xfrm>
            <a:off x="822960" y="325550"/>
            <a:ext cx="75438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defTabSz="914400"/>
            <a:r>
              <a:rPr lang="en-US">
                <a:solidFill>
                  <a:srgbClr val="FFFFFF"/>
                </a:solidFill>
              </a:rPr>
              <a:t>Case Study: LLMs</a:t>
            </a:r>
          </a:p>
        </p:txBody>
      </p:sp>
      <p:sp>
        <p:nvSpPr>
          <p:cNvPr id="5" name="Text Placeholder 4">
            <a:extLst>
              <a:ext uri="{FF2B5EF4-FFF2-40B4-BE49-F238E27FC236}">
                <a16:creationId xmlns:a16="http://schemas.microsoft.com/office/drawing/2014/main" id="{656BEEB4-928B-B958-DB11-147C2F3F42FB}"/>
              </a:ext>
            </a:extLst>
          </p:cNvPr>
          <p:cNvSpPr>
            <a:spLocks noGrp="1"/>
          </p:cNvSpPr>
          <p:nvPr>
            <p:ph type="body" idx="1"/>
          </p:nvPr>
        </p:nvSpPr>
        <p:spPr>
          <a:xfrm>
            <a:off x="825038" y="4072043"/>
            <a:ext cx="7543800" cy="1282707"/>
          </a:xfrm>
          <a:effectLst>
            <a:outerShdw blurRad="50800" dist="38100" dir="2700000" algn="tl" rotWithShape="0">
              <a:prstClr val="black">
                <a:alpha val="40000"/>
              </a:prstClr>
            </a:outerShdw>
          </a:effectLst>
        </p:spPr>
        <p:txBody>
          <a:bodyPr vert="horz" lIns="91440" tIns="45720" rIns="91440" bIns="45720" rtlCol="0">
            <a:normAutofit/>
          </a:bodyPr>
          <a:lstStyle/>
          <a:p>
            <a:pPr algn="ctr" defTabSz="914400">
              <a:spcBef>
                <a:spcPts val="1000"/>
              </a:spcBef>
            </a:pPr>
            <a:endParaRPr lang="en-US" sz="2400">
              <a:solidFill>
                <a:srgbClr val="FFFFFF"/>
              </a:solidFill>
            </a:endParaRPr>
          </a:p>
        </p:txBody>
      </p:sp>
    </p:spTree>
    <p:extLst>
      <p:ext uri="{BB962C8B-B14F-4D97-AF65-F5344CB8AC3E}">
        <p14:creationId xmlns:p14="http://schemas.microsoft.com/office/powerpoint/2010/main" val="898254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ACDFAD8B-23D0-075A-F5B7-9F03B16C7E09}"/>
              </a:ext>
            </a:extLst>
          </p:cNvPr>
          <p:cNvSpPr>
            <a:spLocks noGrp="1"/>
          </p:cNvSpPr>
          <p:nvPr>
            <p:ph type="title"/>
          </p:nvPr>
        </p:nvSpPr>
        <p:spPr>
          <a:xfrm>
            <a:off x="630936" y="334644"/>
            <a:ext cx="7882128" cy="1076914"/>
          </a:xfrm>
        </p:spPr>
        <p:txBody>
          <a:bodyPr vert="horz" lIns="91440" tIns="45720" rIns="91440" bIns="45720" rtlCol="0" anchor="ctr">
            <a:normAutofit/>
          </a:bodyPr>
          <a:lstStyle/>
          <a:p>
            <a:pPr defTabSz="914400"/>
            <a:r>
              <a:rPr lang="en-US" sz="3500" kern="1200" dirty="0">
                <a:solidFill>
                  <a:schemeClr val="tx1"/>
                </a:solidFill>
                <a:latin typeface="+mj-lt"/>
                <a:ea typeface="+mj-ea"/>
                <a:cs typeface="+mj-cs"/>
              </a:rPr>
              <a:t>Example Conversation With a </a:t>
            </a:r>
            <a:br>
              <a:rPr lang="en-US" sz="3500" kern="1200" dirty="0">
                <a:solidFill>
                  <a:schemeClr val="tx1"/>
                </a:solidFill>
                <a:latin typeface="+mj-lt"/>
                <a:ea typeface="+mj-ea"/>
                <a:cs typeface="+mj-cs"/>
              </a:rPr>
            </a:br>
            <a:r>
              <a:rPr lang="en-US" sz="3500" kern="1200" dirty="0">
                <a:solidFill>
                  <a:schemeClr val="tx1"/>
                </a:solidFill>
                <a:latin typeface="+mj-lt"/>
                <a:ea typeface="+mj-ea"/>
                <a:cs typeface="+mj-cs"/>
              </a:rPr>
              <a:t>Large Language Models (LLMs)</a:t>
            </a:r>
          </a:p>
        </p:txBody>
      </p:sp>
      <p:sp>
        <p:nvSpPr>
          <p:cNvPr id="16" name="Rectangle 15">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079" y="0"/>
            <a:ext cx="7879842"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1512994"/>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conversation with ChatGPT about helping with homwork.">
            <a:extLst>
              <a:ext uri="{FF2B5EF4-FFF2-40B4-BE49-F238E27FC236}">
                <a16:creationId xmlns:a16="http://schemas.microsoft.com/office/drawing/2014/main" id="{DDE0DF8D-9589-133F-308C-71BE1080A7F2}"/>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909371" y="1737360"/>
            <a:ext cx="6013501" cy="4250339"/>
          </a:xfrm>
        </p:spPr>
      </p:pic>
      <p:sp>
        <p:nvSpPr>
          <p:cNvPr id="8" name="TextBox 7">
            <a:extLst>
              <a:ext uri="{FF2B5EF4-FFF2-40B4-BE49-F238E27FC236}">
                <a16:creationId xmlns:a16="http://schemas.microsoft.com/office/drawing/2014/main" id="{F5012055-8E42-642E-D4EA-190E3B5DD662}"/>
              </a:ext>
            </a:extLst>
          </p:cNvPr>
          <p:cNvSpPr txBox="1"/>
          <p:nvPr/>
        </p:nvSpPr>
        <p:spPr>
          <a:xfrm>
            <a:off x="2771069" y="5660778"/>
            <a:ext cx="834554" cy="402546"/>
          </a:xfrm>
          <a:prstGeom prst="rect">
            <a:avLst/>
          </a:prstGeom>
          <a:noFill/>
        </p:spPr>
        <p:txBody>
          <a:bodyPr wrap="square" rtlCol="0">
            <a:spAutoFit/>
          </a:bodyPr>
          <a:lstStyle/>
          <a:p>
            <a:pPr defTabSz="768096">
              <a:spcAft>
                <a:spcPts val="600"/>
              </a:spcAft>
            </a:pPr>
            <a:r>
              <a:rPr lang="en-US" sz="2016" kern="1200">
                <a:solidFill>
                  <a:schemeClr val="tx1"/>
                </a:solidFill>
                <a:latin typeface="+mn-lt"/>
                <a:ea typeface="+mn-ea"/>
                <a:cs typeface="+mn-cs"/>
              </a:rPr>
              <a:t>…</a:t>
            </a:r>
            <a:endParaRPr lang="en-US" sz="2400"/>
          </a:p>
        </p:txBody>
      </p:sp>
      <p:sp>
        <p:nvSpPr>
          <p:cNvPr id="9" name="TextBox 8">
            <a:extLst>
              <a:ext uri="{FF2B5EF4-FFF2-40B4-BE49-F238E27FC236}">
                <a16:creationId xmlns:a16="http://schemas.microsoft.com/office/drawing/2014/main" id="{60858E27-976D-88FE-940C-02BFA855B1F2}"/>
              </a:ext>
            </a:extLst>
          </p:cNvPr>
          <p:cNvSpPr txBox="1"/>
          <p:nvPr/>
        </p:nvSpPr>
        <p:spPr>
          <a:xfrm>
            <a:off x="4825356" y="6013490"/>
            <a:ext cx="3402414" cy="273280"/>
          </a:xfrm>
          <a:prstGeom prst="rect">
            <a:avLst/>
          </a:prstGeom>
          <a:noFill/>
        </p:spPr>
        <p:txBody>
          <a:bodyPr wrap="square" rtlCol="0">
            <a:spAutoFit/>
          </a:bodyPr>
          <a:lstStyle/>
          <a:p>
            <a:pPr defTabSz="768096">
              <a:spcAft>
                <a:spcPts val="600"/>
              </a:spcAft>
            </a:pPr>
            <a:r>
              <a:rPr lang="en-US" sz="1176" kern="1200">
                <a:solidFill>
                  <a:schemeClr val="tx1"/>
                </a:solidFill>
                <a:latin typeface="+mn-lt"/>
                <a:ea typeface="+mn-ea"/>
                <a:cs typeface="+mn-cs"/>
              </a:rPr>
              <a:t>Source: </a:t>
            </a:r>
            <a:r>
              <a:rPr lang="en-US" sz="1176" kern="1200">
                <a:solidFill>
                  <a:schemeClr val="tx1"/>
                </a:solidFill>
                <a:latin typeface="+mn-lt"/>
                <a:ea typeface="+mn-ea"/>
                <a:cs typeface="+mn-cs"/>
                <a:hlinkClick r:id="rId3"/>
              </a:rPr>
              <a:t>https://chat.openai.com/</a:t>
            </a:r>
            <a:r>
              <a:rPr lang="en-US" sz="1176" kern="1200">
                <a:solidFill>
                  <a:schemeClr val="tx1"/>
                </a:solidFill>
                <a:latin typeface="+mn-lt"/>
                <a:ea typeface="+mn-ea"/>
                <a:cs typeface="+mn-cs"/>
              </a:rPr>
              <a:t> </a:t>
            </a:r>
            <a:endParaRPr lang="en-US" sz="1400"/>
          </a:p>
        </p:txBody>
      </p:sp>
    </p:spTree>
    <p:extLst>
      <p:ext uri="{BB962C8B-B14F-4D97-AF65-F5344CB8AC3E}">
        <p14:creationId xmlns:p14="http://schemas.microsoft.com/office/powerpoint/2010/main" val="955156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FAC05-D72C-A066-D205-63D7F326E2EC}"/>
              </a:ext>
            </a:extLst>
          </p:cNvPr>
          <p:cNvSpPr>
            <a:spLocks noGrp="1"/>
          </p:cNvSpPr>
          <p:nvPr>
            <p:ph type="title"/>
          </p:nvPr>
        </p:nvSpPr>
        <p:spPr/>
        <p:txBody>
          <a:bodyPr/>
          <a:lstStyle/>
          <a:p>
            <a:r>
              <a:rPr lang="en-US" dirty="0"/>
              <a:t>Large Language Models (LLMs)</a:t>
            </a:r>
          </a:p>
        </p:txBody>
      </p:sp>
      <p:sp>
        <p:nvSpPr>
          <p:cNvPr id="4" name="Speech Bubble: Rectangle 3">
            <a:extLst>
              <a:ext uri="{FF2B5EF4-FFF2-40B4-BE49-F238E27FC236}">
                <a16:creationId xmlns:a16="http://schemas.microsoft.com/office/drawing/2014/main" id="{829D6A05-B150-DE0B-CC63-129814733069}"/>
              </a:ext>
            </a:extLst>
          </p:cNvPr>
          <p:cNvSpPr/>
          <p:nvPr/>
        </p:nvSpPr>
        <p:spPr>
          <a:xfrm>
            <a:off x="6324600" y="1342168"/>
            <a:ext cx="914400" cy="319091"/>
          </a:xfrm>
          <a:prstGeom prst="wedgeRectCallout">
            <a:avLst>
              <a:gd name="adj1" fmla="val -202412"/>
              <a:gd name="adj2" fmla="val 210700"/>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AGI?</a:t>
            </a:r>
          </a:p>
        </p:txBody>
      </p:sp>
      <p:sp>
        <p:nvSpPr>
          <p:cNvPr id="3" name="Content Placeholder 2">
            <a:extLst>
              <a:ext uri="{FF2B5EF4-FFF2-40B4-BE49-F238E27FC236}">
                <a16:creationId xmlns:a16="http://schemas.microsoft.com/office/drawing/2014/main" id="{E26B973E-AB25-EFA1-1F9C-53B3A6AF1E03}"/>
              </a:ext>
            </a:extLst>
          </p:cNvPr>
          <p:cNvSpPr>
            <a:spLocks noGrp="1"/>
          </p:cNvSpPr>
          <p:nvPr>
            <p:ph idx="1"/>
          </p:nvPr>
        </p:nvSpPr>
        <p:spPr/>
        <p:txBody>
          <a:bodyPr>
            <a:normAutofit fontScale="92500"/>
          </a:bodyPr>
          <a:lstStyle/>
          <a:p>
            <a:pPr marL="0" indent="0">
              <a:buNone/>
            </a:pPr>
            <a:r>
              <a:rPr lang="en-US" dirty="0"/>
              <a:t>“A large language model (LLM) is a computational model notable for its ability to achieve </a:t>
            </a:r>
            <a:r>
              <a:rPr lang="en-US" b="1" dirty="0"/>
              <a:t>general-purpose language generation </a:t>
            </a:r>
            <a:r>
              <a:rPr lang="en-US" dirty="0"/>
              <a:t>and other natural language processing tasks such as classification </a:t>
            </a:r>
          </a:p>
          <a:p>
            <a:pPr marL="0" indent="0">
              <a:buNone/>
            </a:pPr>
            <a:r>
              <a:rPr lang="en-US" dirty="0"/>
              <a:t>… </a:t>
            </a:r>
          </a:p>
          <a:p>
            <a:pPr marL="0" indent="0">
              <a:buNone/>
            </a:pPr>
            <a:r>
              <a:rPr lang="en-US" dirty="0"/>
              <a:t>LLMs acquire these abilities </a:t>
            </a:r>
            <a:r>
              <a:rPr lang="en-US" b="1" dirty="0"/>
              <a:t>by learning statistical relationships </a:t>
            </a:r>
            <a:r>
              <a:rPr lang="en-US" dirty="0"/>
              <a:t>from vast amounts of text during a computationally intensive self-supervised and semi-supervised training process. </a:t>
            </a:r>
          </a:p>
          <a:p>
            <a:pPr marL="0" indent="0">
              <a:buNone/>
            </a:pPr>
            <a:r>
              <a:rPr lang="en-US" dirty="0"/>
              <a:t>LLMs can be used for text generation, a form of generative AI, by taking an input text and </a:t>
            </a:r>
            <a:r>
              <a:rPr lang="en-US" b="1" dirty="0"/>
              <a:t>repeatedly predicting the next token or word</a:t>
            </a:r>
            <a:r>
              <a:rPr lang="en-US" dirty="0"/>
              <a:t>.”</a:t>
            </a:r>
          </a:p>
          <a:p>
            <a:endParaRPr lang="en-US" dirty="0"/>
          </a:p>
          <a:p>
            <a:pPr marL="0" indent="0">
              <a:buNone/>
            </a:pPr>
            <a:endParaRPr lang="en-US" dirty="0"/>
          </a:p>
          <a:p>
            <a:pPr marL="0" indent="0">
              <a:buNone/>
            </a:pPr>
            <a:endParaRPr lang="en-US" dirty="0"/>
          </a:p>
          <a:p>
            <a:pPr marL="342900" lvl="1" indent="0" algn="r">
              <a:buNone/>
            </a:pPr>
            <a:r>
              <a:rPr lang="en-US" dirty="0"/>
              <a:t>Source: Large language model – Wikipedia </a:t>
            </a:r>
            <a:r>
              <a:rPr lang="en-US" dirty="0">
                <a:hlinkClick r:id="rId2"/>
              </a:rPr>
              <a:t>https://en.wikipedia.org/wiki/Large_language_model</a:t>
            </a:r>
            <a:endParaRPr lang="en-US" dirty="0"/>
          </a:p>
          <a:p>
            <a:endParaRPr lang="en-US" dirty="0"/>
          </a:p>
          <a:p>
            <a:endParaRPr lang="en-US" dirty="0"/>
          </a:p>
          <a:p>
            <a:pPr marL="0" indent="0">
              <a:buNone/>
            </a:pPr>
            <a:endParaRPr lang="en-US" dirty="0"/>
          </a:p>
          <a:p>
            <a:pPr marL="0" indent="0">
              <a:buNone/>
            </a:pPr>
            <a:endParaRPr lang="en-US" dirty="0"/>
          </a:p>
        </p:txBody>
      </p:sp>
      <p:sp>
        <p:nvSpPr>
          <p:cNvPr id="5" name="Speech Bubble: Rectangle 4">
            <a:extLst>
              <a:ext uri="{FF2B5EF4-FFF2-40B4-BE49-F238E27FC236}">
                <a16:creationId xmlns:a16="http://schemas.microsoft.com/office/drawing/2014/main" id="{BC631EA2-7BEE-3EE3-2569-B766CA0242D9}"/>
              </a:ext>
            </a:extLst>
          </p:cNvPr>
          <p:cNvSpPr/>
          <p:nvPr/>
        </p:nvSpPr>
        <p:spPr>
          <a:xfrm>
            <a:off x="6248400" y="2537617"/>
            <a:ext cx="914400" cy="319091"/>
          </a:xfrm>
          <a:prstGeom prst="wedgeRectCallout">
            <a:avLst>
              <a:gd name="adj1" fmla="val -85745"/>
              <a:gd name="adj2" fmla="val 155398"/>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How?</a:t>
            </a:r>
          </a:p>
        </p:txBody>
      </p:sp>
      <p:sp>
        <p:nvSpPr>
          <p:cNvPr id="6" name="Speech Bubble: Rectangle 5">
            <a:extLst>
              <a:ext uri="{FF2B5EF4-FFF2-40B4-BE49-F238E27FC236}">
                <a16:creationId xmlns:a16="http://schemas.microsoft.com/office/drawing/2014/main" id="{4693C055-911F-F198-C2F0-8C0D6FF45F40}"/>
              </a:ext>
            </a:extLst>
          </p:cNvPr>
          <p:cNvSpPr/>
          <p:nvPr/>
        </p:nvSpPr>
        <p:spPr>
          <a:xfrm>
            <a:off x="6400800" y="4648200"/>
            <a:ext cx="1676400" cy="609600"/>
          </a:xfrm>
          <a:prstGeom prst="wedgeRectCallout">
            <a:avLst>
              <a:gd name="adj1" fmla="val -83991"/>
              <a:gd name="adj2" fmla="val -73350"/>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Is this intelligent?</a:t>
            </a:r>
          </a:p>
        </p:txBody>
      </p:sp>
    </p:spTree>
    <p:extLst>
      <p:ext uri="{BB962C8B-B14F-4D97-AF65-F5344CB8AC3E}">
        <p14:creationId xmlns:p14="http://schemas.microsoft.com/office/powerpoint/2010/main" val="1136776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How do Large Language Models fit into the AI Framework in this Course?</a:t>
            </a:r>
          </a:p>
        </p:txBody>
      </p:sp>
      <p:graphicFrame>
        <p:nvGraphicFramePr>
          <p:cNvPr id="6" name="Content Placeholder 5" descr="What do LLMs do?&#10;&#10;think like hmns?&#10;act like humans?&#10;think rationally?&#10;act rationally?&#10;&#10;Do LLMs act rationally?&#10;">
            <a:extLst>
              <a:ext uri="{FF2B5EF4-FFF2-40B4-BE49-F238E27FC236}">
                <a16:creationId xmlns:a16="http://schemas.microsoft.com/office/drawing/2014/main" id="{866B7DF7-FCCC-4D51-B98D-02AC3932B9FA}"/>
              </a:ext>
            </a:extLst>
          </p:cNvPr>
          <p:cNvGraphicFramePr>
            <a:graphicFrameLocks noGrp="1"/>
          </p:cNvGraphicFramePr>
          <p:nvPr>
            <p:ph idx="1"/>
            <p:extLst>
              <p:ext uri="{D42A27DB-BD31-4B8C-83A1-F6EECF244321}">
                <p14:modId xmlns:p14="http://schemas.microsoft.com/office/powerpoint/2010/main" val="2541829114"/>
              </p:ext>
            </p:extLst>
          </p:nvPr>
        </p:nvGraphicFramePr>
        <p:xfrm>
          <a:off x="1190625" y="741309"/>
          <a:ext cx="676275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884441B2-D68C-44C5-ACDC-31A309778453}"/>
              </a:ext>
            </a:extLst>
          </p:cNvPr>
          <p:cNvSpPr/>
          <p:nvPr/>
        </p:nvSpPr>
        <p:spPr>
          <a:xfrm>
            <a:off x="2971800" y="4114800"/>
            <a:ext cx="3571875" cy="830997"/>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a:spAutoFit/>
          </a:bodyPr>
          <a:lstStyle/>
          <a:p>
            <a:pPr algn="ctr"/>
            <a:r>
              <a:rPr lang="en-US" sz="2400" b="1" dirty="0"/>
              <a:t>What do LLMs do?</a:t>
            </a:r>
          </a:p>
          <a:p>
            <a:pPr algn="ctr"/>
            <a:r>
              <a:rPr lang="en-US" sz="2400" b="1" dirty="0"/>
              <a:t>Do LLMs act rationally?</a:t>
            </a:r>
          </a:p>
        </p:txBody>
      </p:sp>
      <p:sp>
        <p:nvSpPr>
          <p:cNvPr id="2" name="Speech Bubble: Rectangle 1">
            <a:extLst>
              <a:ext uri="{FF2B5EF4-FFF2-40B4-BE49-F238E27FC236}">
                <a16:creationId xmlns:a16="http://schemas.microsoft.com/office/drawing/2014/main" id="{16A36CA4-274B-2344-F957-7F9665850A24}"/>
              </a:ext>
            </a:extLst>
          </p:cNvPr>
          <p:cNvSpPr/>
          <p:nvPr/>
        </p:nvSpPr>
        <p:spPr>
          <a:xfrm>
            <a:off x="5867400" y="5257800"/>
            <a:ext cx="2743200" cy="1066800"/>
          </a:xfrm>
          <a:prstGeom prst="wedgeRectCallout">
            <a:avLst>
              <a:gd name="adj1" fmla="val -58102"/>
              <a:gd name="adj2" fmla="val -88560"/>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r>
              <a:rPr lang="en-US" dirty="0"/>
              <a:t>Ask a chatbot if it</a:t>
            </a:r>
          </a:p>
          <a:p>
            <a:pPr marL="285750" indent="-285750">
              <a:buFont typeface="Arial" panose="020B0604020202020204" pitchFamily="34" charset="0"/>
              <a:buChar char="•"/>
            </a:pPr>
            <a:r>
              <a:rPr lang="en-US" dirty="0"/>
              <a:t>acts rational</a:t>
            </a:r>
          </a:p>
          <a:p>
            <a:pPr marL="285750" indent="-285750">
              <a:buFont typeface="Arial" panose="020B0604020202020204" pitchFamily="34" charset="0"/>
              <a:buChar char="•"/>
            </a:pPr>
            <a:r>
              <a:rPr lang="en-US" dirty="0"/>
              <a:t>Is an intelligent agent</a:t>
            </a:r>
          </a:p>
        </p:txBody>
      </p:sp>
    </p:spTree>
    <p:extLst>
      <p:ext uri="{BB962C8B-B14F-4D97-AF65-F5344CB8AC3E}">
        <p14:creationId xmlns:p14="http://schemas.microsoft.com/office/powerpoint/2010/main" val="760498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62C0C88D39C234FAEC96AAE0F671565" ma:contentTypeVersion="13" ma:contentTypeDescription="Create a new document." ma:contentTypeScope="" ma:versionID="910a4736c6ae9b0a74b637f589bed834">
  <xsd:schema xmlns:xsd="http://www.w3.org/2001/XMLSchema" xmlns:xs="http://www.w3.org/2001/XMLSchema" xmlns:p="http://schemas.microsoft.com/office/2006/metadata/properties" xmlns:ns3="49eab711-90d1-4c0f-9775-bfb7f5e5a799" xmlns:ns4="609867d6-2629-4535-86dd-ac3b97a3ffd8" targetNamespace="http://schemas.microsoft.com/office/2006/metadata/properties" ma:root="true" ma:fieldsID="56512280202f27bcbcd60b874abf9df2" ns3:_="" ns4:_="">
    <xsd:import namespace="49eab711-90d1-4c0f-9775-bfb7f5e5a799"/>
    <xsd:import namespace="609867d6-2629-4535-86dd-ac3b97a3ffd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ObjectDetectorVersions" minOccurs="0"/>
                <xsd:element ref="ns3:MediaServiceGenerationTime" minOccurs="0"/>
                <xsd:element ref="ns3:MediaServiceEventHashCode" minOccurs="0"/>
                <xsd:element ref="ns3:MediaServiceDateTaken" minOccurs="0"/>
                <xsd:element ref="ns3:MediaServiceAutoTags" minOccurs="0"/>
                <xsd:element ref="ns3:MediaLengthInSecond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eab711-90d1-4c0f-9775-bfb7f5e5a7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AutoTags" ma:index="18" nillable="true" ma:displayName="Tags" ma:internalName="MediaServiceAutoTags"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09867d6-2629-4535-86dd-ac3b97a3ffd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49eab711-90d1-4c0f-9775-bfb7f5e5a79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0EBFF6-BEC2-42C5-9895-72BE68ED8B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eab711-90d1-4c0f-9775-bfb7f5e5a799"/>
    <ds:schemaRef ds:uri="609867d6-2629-4535-86dd-ac3b97a3ff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49F902-3FEA-4340-AB71-BA3CC3945F6B}">
  <ds:schemaRefs>
    <ds:schemaRef ds:uri="http://purl.org/dc/dcmitype/"/>
    <ds:schemaRef ds:uri="http://schemas.microsoft.com/office/2006/documentManagement/types"/>
    <ds:schemaRef ds:uri="http://schemas.openxmlformats.org/package/2006/metadata/core-properties"/>
    <ds:schemaRef ds:uri="http://purl.org/dc/elements/1.1/"/>
    <ds:schemaRef ds:uri="http://www.w3.org/XML/1998/namespace"/>
    <ds:schemaRef ds:uri="http://schemas.microsoft.com/office/2006/metadata/properties"/>
    <ds:schemaRef ds:uri="http://purl.org/dc/terms/"/>
    <ds:schemaRef ds:uri="609867d6-2629-4535-86dd-ac3b97a3ffd8"/>
    <ds:schemaRef ds:uri="http://schemas.microsoft.com/office/infopath/2007/PartnerControls"/>
    <ds:schemaRef ds:uri="49eab711-90d1-4c0f-9775-bfb7f5e5a799"/>
  </ds:schemaRefs>
</ds:datastoreItem>
</file>

<file path=customXml/itemProps3.xml><?xml version="1.0" encoding="utf-8"?>
<ds:datastoreItem xmlns:ds="http://schemas.openxmlformats.org/officeDocument/2006/customXml" ds:itemID="{2BBCFA1F-F3A2-4180-962A-F86B4F5DD5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4223</TotalTime>
  <Words>963</Words>
  <Application>Microsoft Office PowerPoint</Application>
  <PresentationFormat>On-screen Show (4:3)</PresentationFormat>
  <Paragraphs>152</Paragraphs>
  <Slides>14</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CS 5/7320  Artificial Intelligence  Introduction  AIMA Chapter 1</vt:lpstr>
      <vt:lpstr>Module Review</vt:lpstr>
      <vt:lpstr>The Goal of AI</vt:lpstr>
      <vt:lpstr>Components of an Intelligent Agent</vt:lpstr>
      <vt:lpstr>AI Safety and Optimizers</vt:lpstr>
      <vt:lpstr>Case Study: LLMs</vt:lpstr>
      <vt:lpstr>Example Conversation With a  Large Language Models (LLMs)</vt:lpstr>
      <vt:lpstr>Large Language Models (LLMs)</vt:lpstr>
      <vt:lpstr>How do Large Language Models fit into the AI Framework in this Course?</vt:lpstr>
      <vt:lpstr>Turing Test: Large Language Models (LLMs)</vt:lpstr>
      <vt:lpstr>The AI Effect:  AI gets no respect?</vt:lpstr>
      <vt:lpstr>AI Safety</vt:lpstr>
      <vt:lpstr>USA: Executive Order on the Safe Use of AI</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5/7320  Artificial Intelligence  Introduction</dc:title>
  <dc:creator>michael</dc:creator>
  <cp:lastModifiedBy>Hahsler, Michael</cp:lastModifiedBy>
  <cp:revision>66</cp:revision>
  <dcterms:created xsi:type="dcterms:W3CDTF">2021-01-29T15:10:36Z</dcterms:created>
  <dcterms:modified xsi:type="dcterms:W3CDTF">2025-06-16T15:18:05Z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0x010100E62C0C88D39C234FAEC96AAE0F671565</vt:lpwstr>
  </property>
</Properties>
</file>