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404" r:id="rId8"/>
    <p:sldId id="394" r:id="rId9"/>
    <p:sldId id="405" r:id="rId10"/>
    <p:sldId id="396" r:id="rId11"/>
    <p:sldId id="406" r:id="rId12"/>
    <p:sldId id="395" r:id="rId13"/>
    <p:sldId id="384" r:id="rId14"/>
    <p:sldId id="385" r:id="rId15"/>
    <p:sldId id="386" r:id="rId16"/>
    <p:sldId id="403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C34C04-4B42-4188-AA53-14322E6C83C1}">
          <p14:sldIdLst>
            <p14:sldId id="372"/>
          </p14:sldIdLst>
        </p14:section>
        <p14:section name="Knowledge-based Agents" id="{499C2742-DA4D-4EE0-BD87-B3B34F6A077E}">
          <p14:sldIdLst>
            <p14:sldId id="387"/>
            <p14:sldId id="379"/>
            <p14:sldId id="259"/>
            <p14:sldId id="376"/>
            <p14:sldId id="393"/>
            <p14:sldId id="404"/>
            <p14:sldId id="394"/>
            <p14:sldId id="405"/>
            <p14:sldId id="396"/>
          </p14:sldIdLst>
        </p14:section>
        <p14:section name="Large Language Models" id="{1664374C-FB97-4EAC-ACA0-010019395C59}">
          <p14:sldIdLst>
            <p14:sldId id="406"/>
            <p14:sldId id="395"/>
            <p14:sldId id="384"/>
            <p14:sldId id="385"/>
            <p14:sldId id="386"/>
            <p14:sldId id="403"/>
          </p14:sldIdLst>
        </p14:section>
        <p14:section name="Wrap up" id="{7C1B02C3-FEC4-4A25-A922-46245CD0AA66}">
          <p14:sldIdLst>
            <p14:sldId id="392"/>
          </p14:sldIdLst>
        </p14:section>
        <p14:section name="Appendix: Logic" id="{EF800037-9E2E-4C8D-9AD5-DD5213A1D2F9}">
          <p14:sldIdLst>
            <p14:sldId id="400"/>
            <p14:sldId id="360"/>
            <p14:sldId id="401"/>
            <p14:sldId id="281"/>
            <p14:sldId id="371"/>
            <p14:sldId id="282"/>
            <p14:sldId id="377"/>
            <p14:sldId id="370"/>
            <p14:sldId id="272"/>
            <p14:sldId id="280"/>
            <p14:sldId id="365"/>
            <p14:sldId id="361"/>
            <p14:sldId id="362"/>
            <p14:sldId id="363"/>
            <p14:sldId id="364"/>
            <p14:sldId id="367"/>
            <p14:sldId id="368"/>
            <p14:sldId id="382"/>
            <p14:sldId id="383"/>
            <p14:sldId id="330"/>
            <p14:sldId id="373"/>
            <p14:sldId id="260"/>
            <p14:sldId id="261"/>
            <p14:sldId id="266"/>
            <p14:sldId id="268"/>
            <p14:sldId id="270"/>
            <p14:sldId id="271"/>
            <p14:sldId id="374"/>
            <p14:sldId id="32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2" autoAdjust="0"/>
    <p:restoredTop sz="79805" autoAdjust="0"/>
  </p:normalViewPr>
  <p:slideViewPr>
    <p:cSldViewPr>
      <p:cViewPr varScale="1">
        <p:scale>
          <a:sx n="77" d="100"/>
          <a:sy n="77" d="100"/>
        </p:scale>
        <p:origin x="23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-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D57B0-AA54-C3D3-2D2D-F6924C228172}"/>
              </a:ext>
            </a:extLst>
          </p:cNvPr>
          <p:cNvGrpSpPr/>
          <p:nvPr/>
        </p:nvGrpSpPr>
        <p:grpSpPr>
          <a:xfrm>
            <a:off x="396203" y="6279488"/>
            <a:ext cx="3840518" cy="430887"/>
            <a:chOff x="396203" y="6279488"/>
            <a:chExt cx="3840518" cy="430887"/>
          </a:xfrm>
        </p:grpSpPr>
        <p:pic>
          <p:nvPicPr>
            <p:cNvPr id="10" name="Picture 4" descr="Creative Commons License">
              <a:extLst>
                <a:ext uri="{FF2B5EF4-FFF2-40B4-BE49-F238E27FC236}">
                  <a16:creationId xmlns:a16="http://schemas.microsoft.com/office/drawing/2014/main" id="{FE7BFCD8-CF74-4C3A-A876-9E235852D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03" y="6347293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A1568C-1D35-4F93-AB71-23FCF857DC00}"/>
                </a:ext>
              </a:extLst>
            </p:cNvPr>
            <p:cNvSpPr txBox="1"/>
            <p:nvPr/>
          </p:nvSpPr>
          <p:spPr>
            <a:xfrm>
              <a:off x="1219200" y="6279488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001628" y="6295237"/>
            <a:ext cx="3237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"Exercise Plays Vital Role Maintaining </a:t>
            </a:r>
            <a:b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Health"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</a:rPr>
              <a:t>  by </a:t>
            </a: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BA633-87CF-A8B2-C31C-EFA540A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065FD-3377-1B31-793E-AEA102D400EA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DEBF6E1C-99D9-0570-DEB5-5AC41C6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C6FB5-DE4F-A1CE-2779-6B36B1A971C9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75433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B0CC-1E4D-0276-DF39-CD1E412F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0D9-BB3D-1069-69BA-D7639F56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DB192-D69E-45DA-1C13-FCADFAE64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362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24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524000"/>
            <a:ext cx="8382000" cy="3031499"/>
            <a:chOff x="381000" y="1524000"/>
            <a:chExt cx="8382000" cy="30314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95406" y="3869917"/>
              <a:ext cx="8217543" cy="685582"/>
              <a:chOff x="395406" y="3869917"/>
              <a:chExt cx="8217543" cy="6855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30999" y="3970724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95406" y="3869917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406" y="3961697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grpSp>
        <p:nvGrpSpPr>
          <p:cNvPr id="5" name="Group 4" descr="A diagram showing how LLMs fit the structure knowledge representation used by knowledge-based agents.">
            <a:extLst>
              <a:ext uri="{FF2B5EF4-FFF2-40B4-BE49-F238E27FC236}">
                <a16:creationId xmlns:a16="http://schemas.microsoft.com/office/drawing/2014/main" id="{B266BC1B-424E-E5E2-C00B-C85CCB7C6F6F}"/>
              </a:ext>
            </a:extLst>
          </p:cNvPr>
          <p:cNvGrpSpPr/>
          <p:nvPr/>
        </p:nvGrpSpPr>
        <p:grpSpPr>
          <a:xfrm>
            <a:off x="304800" y="1105360"/>
            <a:ext cx="8458200" cy="3813486"/>
            <a:chOff x="304800" y="1105360"/>
            <a:chExt cx="8458200" cy="38134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20164"/>
              <a:ext cx="8458200" cy="27929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792" y="2562548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87D664C-62DD-B249-E25E-723233B2179A}"/>
                </a:ext>
              </a:extLst>
            </p:cNvPr>
            <p:cNvSpPr/>
            <p:nvPr/>
          </p:nvSpPr>
          <p:spPr>
            <a:xfrm>
              <a:off x="2929292" y="3039254"/>
              <a:ext cx="1143000" cy="610191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D32E6D-586F-B355-E331-F1089D35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704" y="3649445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D4139DBB-ACD7-C8DA-CB8D-D19E855EB49C}"/>
                </a:ext>
              </a:extLst>
            </p:cNvPr>
            <p:cNvSpPr/>
            <p:nvPr/>
          </p:nvSpPr>
          <p:spPr>
            <a:xfrm>
              <a:off x="5861235" y="2857772"/>
              <a:ext cx="1143000" cy="90357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7A8A1B-AF90-62D1-5F1B-1F50136C3B7C}"/>
                </a:ext>
              </a:extLst>
            </p:cNvPr>
            <p:cNvSpPr txBox="1"/>
            <p:nvPr/>
          </p:nvSpPr>
          <p:spPr>
            <a:xfrm>
              <a:off x="4136197" y="260615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Generates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970966-C578-FE62-E5B4-343595585FB7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696493"/>
              <a:ext cx="0" cy="38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9024D-198D-0681-81BD-6BE64DAD75A7}"/>
                </a:ext>
              </a:extLst>
            </p:cNvPr>
            <p:cNvGrpSpPr/>
            <p:nvPr/>
          </p:nvGrpSpPr>
          <p:grpSpPr>
            <a:xfrm>
              <a:off x="4136197" y="2400536"/>
              <a:ext cx="1224990" cy="305455"/>
              <a:chOff x="5867400" y="1524000"/>
              <a:chExt cx="936306" cy="566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C19A48D-5C1C-807E-C6A8-7757A8BA9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6DBA013-DF20-0788-AE43-DE9F38386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3C351FF7-F61B-1563-9441-F70A4B3FD7C1}"/>
                </a:ext>
              </a:extLst>
            </p:cNvPr>
            <p:cNvSpPr/>
            <p:nvPr/>
          </p:nvSpPr>
          <p:spPr>
            <a:xfrm>
              <a:off x="964414" y="2190097"/>
              <a:ext cx="757533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D950E-E7EF-DC8A-C21E-B0E434EC17DD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2514600"/>
              <a:ext cx="10391" cy="29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CB2650-18BF-5E77-72FF-746A963C41EB}"/>
                </a:ext>
              </a:extLst>
            </p:cNvPr>
            <p:cNvGrpSpPr/>
            <p:nvPr/>
          </p:nvGrpSpPr>
          <p:grpSpPr>
            <a:xfrm>
              <a:off x="4072292" y="4334377"/>
              <a:ext cx="1224990" cy="305455"/>
              <a:chOff x="5867400" y="1524000"/>
              <a:chExt cx="936306" cy="5661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B55F67-8628-B3C2-DD28-003667B6C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43803D-A81E-4123-00F0-7D67D1A0C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9567E1-1F33-CD80-A6FF-2B7E24C4BB52}"/>
                </a:ext>
              </a:extLst>
            </p:cNvPr>
            <p:cNvSpPr txBox="1"/>
            <p:nvPr/>
          </p:nvSpPr>
          <p:spPr>
            <a:xfrm>
              <a:off x="4278703" y="4549514"/>
              <a:ext cx="90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Useful?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3B77A4D0-1B69-8099-AA4C-9EE2F0618A4C}"/>
                </a:ext>
              </a:extLst>
            </p:cNvPr>
            <p:cNvSpPr/>
            <p:nvPr/>
          </p:nvSpPr>
          <p:spPr>
            <a:xfrm>
              <a:off x="762000" y="1105360"/>
              <a:ext cx="3810000" cy="936173"/>
            </a:xfrm>
            <a:prstGeom prst="wedgeRoundRectCallout">
              <a:avLst>
                <a:gd name="adj1" fmla="val -36361"/>
                <a:gd name="adj2" fmla="val 75333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Pretrained model knows words relationship, grammar, and facts stored as parameters in a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A4221-1517-D162-FC9B-0127AAD0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548" y="1293003"/>
            <a:ext cx="8243819" cy="2440797"/>
            <a:chOff x="721548" y="1293003"/>
            <a:chExt cx="8243819" cy="2440797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Text Generator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80164" y="3242846"/>
              <a:ext cx="2961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758817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88335" y="2832785"/>
              <a:ext cx="29174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Domain-specific content </a:t>
              </a:r>
              <a:r>
                <a:rPr lang="en-US" sz="1400" dirty="0"/>
                <a:t>(fine tuning)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pretrained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87447-58A4-8421-4FAF-68F10991E678}"/>
                </a:ext>
              </a:extLst>
            </p:cNvPr>
            <p:cNvSpPr txBox="1"/>
            <p:nvPr/>
          </p:nvSpPr>
          <p:spPr>
            <a:xfrm>
              <a:off x="5269667" y="2463942"/>
              <a:ext cx="3695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400" dirty="0"/>
                <a:t>(pre-training)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7764B-32CF-CB59-3FDE-99F94BCB9C89}"/>
                </a:ext>
              </a:extLst>
            </p:cNvPr>
            <p:cNvSpPr txBox="1"/>
            <p:nvPr/>
          </p:nvSpPr>
          <p:spPr>
            <a:xfrm>
              <a:off x="6441779" y="25714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AAF97496-F031-9DC4-52A0-EF0B30BA83B4}"/>
                </a:ext>
              </a:extLst>
            </p:cNvPr>
            <p:cNvSpPr/>
            <p:nvPr/>
          </p:nvSpPr>
          <p:spPr>
            <a:xfrm>
              <a:off x="721548" y="1293003"/>
              <a:ext cx="3012251" cy="669640"/>
            </a:xfrm>
            <a:prstGeom prst="wedgeRoundRectCallout">
              <a:avLst>
                <a:gd name="adj1" fmla="val -2232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Learned word relationships, grammar, facts.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34FFD677-E3E0-6CA0-32A7-141816E2889A}"/>
                </a:ext>
              </a:extLst>
            </p:cNvPr>
            <p:cNvSpPr/>
            <p:nvPr/>
          </p:nvSpPr>
          <p:spPr>
            <a:xfrm>
              <a:off x="5171993" y="2402974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8D4A3-2B23-9BB7-0E51-04CDFDFA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650" y="1274346"/>
            <a:ext cx="6215975" cy="4240662"/>
            <a:chOff x="628650" y="1274346"/>
            <a:chExt cx="6215975" cy="4240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057400"/>
              <a:ext cx="6215975" cy="2743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99D650-CD04-EB7D-87B7-6683F0AA492A}"/>
                </a:ext>
              </a:extLst>
            </p:cNvPr>
            <p:cNvGrpSpPr/>
            <p:nvPr/>
          </p:nvGrpSpPr>
          <p:grpSpPr>
            <a:xfrm>
              <a:off x="914400" y="3155731"/>
              <a:ext cx="5548559" cy="251219"/>
              <a:chOff x="5867400" y="1524000"/>
              <a:chExt cx="936306" cy="5661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48B94B-33FA-318E-D981-C9EAA5777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9AD22D-6C0F-1626-729A-26B1733D1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57B3-FAA4-5490-415D-5BC4555CD905}"/>
                </a:ext>
              </a:extLst>
            </p:cNvPr>
            <p:cNvGrpSpPr/>
            <p:nvPr/>
          </p:nvGrpSpPr>
          <p:grpSpPr>
            <a:xfrm>
              <a:off x="880533" y="3773661"/>
              <a:ext cx="5548559" cy="251219"/>
              <a:chOff x="5867400" y="1524000"/>
              <a:chExt cx="936306" cy="5661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02B948-2F00-3743-2352-12F32A7B1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FDB867-ACE2-3998-1383-E1AD68A7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65479AC-3320-A100-73BB-D93D1543344E}"/>
                </a:ext>
              </a:extLst>
            </p:cNvPr>
            <p:cNvSpPr/>
            <p:nvPr/>
          </p:nvSpPr>
          <p:spPr>
            <a:xfrm>
              <a:off x="3276600" y="1274346"/>
              <a:ext cx="1981200" cy="645336"/>
            </a:xfrm>
            <a:prstGeom prst="wedgeRoundRectCallout">
              <a:avLst>
                <a:gd name="adj1" fmla="val -35941"/>
                <a:gd name="adj2" fmla="val 903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+ already generated tokens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44D03C1-345D-3D93-794D-401AAF79F029}"/>
                </a:ext>
              </a:extLst>
            </p:cNvPr>
            <p:cNvSpPr/>
            <p:nvPr/>
          </p:nvSpPr>
          <p:spPr>
            <a:xfrm>
              <a:off x="2743200" y="5029200"/>
              <a:ext cx="1390534" cy="485808"/>
            </a:xfrm>
            <a:prstGeom prst="wedgeRoundRectCallout">
              <a:avLst>
                <a:gd name="adj1" fmla="val -65825"/>
                <a:gd name="adj2" fmla="val -15223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29527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b="1" dirty="0"/>
              <a:t>Rights-laundering</a:t>
            </a:r>
            <a:r>
              <a:rPr lang="en-US" sz="1600" dirty="0"/>
              <a:t>: Copyrighted or licensed material</a:t>
            </a:r>
            <a:r>
              <a:rPr lang="en-US" sz="1600" b="1" dirty="0"/>
              <a:t>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clear separation between knowledge and inference engine</a:t>
            </a:r>
            <a:r>
              <a:rPr lang="en-US" sz="1800"/>
              <a:t> is very useful.</a:t>
            </a:r>
          </a:p>
          <a:p>
            <a:r>
              <a:rPr lang="en-US" sz="1800" b="1"/>
              <a:t>Pure logic </a:t>
            </a:r>
            <a:r>
              <a:rPr lang="en-US" sz="180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/>
              <a:t>Pretrained Large Language Models </a:t>
            </a:r>
            <a:r>
              <a:rPr lang="en-US" sz="1800"/>
              <a:t>are an interesting new application of knowledge-based agents based on natural language.</a:t>
            </a:r>
          </a:p>
          <a:p>
            <a:r>
              <a:rPr lang="en-US" sz="1800"/>
              <a:t>Next, we will talk about </a:t>
            </a:r>
            <a:r>
              <a:rPr lang="en-US" sz="1800" b="1"/>
              <a:t>probability theory</a:t>
            </a:r>
            <a:r>
              <a:rPr lang="en-US" sz="1800"/>
              <a:t> which is the standard language to reason under uncertainty and forms the basis of machine learning.</a:t>
            </a:r>
            <a:endParaRPr lang="en-US" sz="18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 descr="Logic has syntac and semantics.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165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061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4" b="21800"/>
          <a:stretch/>
        </p:blipFill>
        <p:spPr>
          <a:xfrm>
            <a:off x="762000" y="2362200"/>
            <a:ext cx="76962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966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7373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1479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grpSp>
        <p:nvGrpSpPr>
          <p:cNvPr id="6" name="Group 5" descr="A diagram showing how real world aspects are represented as sentences and how entailment can be used to create new sentences that provide knowledge about the real world.">
            <a:extLst>
              <a:ext uri="{FF2B5EF4-FFF2-40B4-BE49-F238E27FC236}">
                <a16:creationId xmlns:a16="http://schemas.microsoft.com/office/drawing/2014/main" id="{AFA56959-8849-6FF1-27F3-69D76E118B19}"/>
              </a:ext>
            </a:extLst>
          </p:cNvPr>
          <p:cNvGrpSpPr/>
          <p:nvPr/>
        </p:nvGrpSpPr>
        <p:grpSpPr>
          <a:xfrm>
            <a:off x="304800" y="1298072"/>
            <a:ext cx="8458200" cy="3018836"/>
            <a:chOff x="304800" y="1298072"/>
            <a:chExt cx="8458200" cy="30188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524000"/>
              <a:ext cx="8458200" cy="27929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EFA40A-0546-40AF-BD76-C6771F1F278D}"/>
                </a:ext>
              </a:extLst>
            </p:cNvPr>
            <p:cNvSpPr txBox="1"/>
            <p:nvPr/>
          </p:nvSpPr>
          <p:spPr>
            <a:xfrm>
              <a:off x="721549" y="1796534"/>
              <a:ext cx="1221809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1981200"/>
              <a:ext cx="0" cy="16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C7EBB-48FF-4535-B610-B33016725762}"/>
                </a:ext>
              </a:extLst>
            </p:cNvPr>
            <p:cNvSpPr txBox="1"/>
            <p:nvPr/>
          </p:nvSpPr>
          <p:spPr>
            <a:xfrm rot="5400000">
              <a:off x="2987257" y="2499951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Learning</a:t>
              </a:r>
            </a:p>
          </p:txBody>
        </p:sp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CFE86566-CCC2-ECB3-8AA9-35012028A5C8}"/>
                </a:ext>
              </a:extLst>
            </p:cNvPr>
            <p:cNvSpPr/>
            <p:nvPr/>
          </p:nvSpPr>
          <p:spPr>
            <a:xfrm>
              <a:off x="3304308" y="1298072"/>
              <a:ext cx="1066800" cy="346011"/>
            </a:xfrm>
            <a:prstGeom prst="wedgeEllipseCallout">
              <a:avLst>
                <a:gd name="adj1" fmla="val -58378"/>
                <a:gd name="adj2" fmla="val 81694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1487"/>
              </p:ext>
            </p:extLst>
          </p:nvPr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47412"/>
              </p:ext>
            </p:extLst>
          </p:nvPr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54737"/>
              </p:ext>
            </p:extLst>
          </p:nvPr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1432"/>
              </p:ext>
            </p:extLst>
          </p:nvPr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8636"/>
              </p:ext>
            </p:extLst>
          </p:nvPr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07080"/>
              </p:ext>
            </p:extLst>
          </p:nvPr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0134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 descr="A figure showing the 4-by-4 wumpus world.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grpSp>
        <p:nvGrpSpPr>
          <p:cNvPr id="3" name="Group 2" descr="A diagram showing the separation of the knowledge base and the inference engine.">
            <a:extLst>
              <a:ext uri="{FF2B5EF4-FFF2-40B4-BE49-F238E27FC236}">
                <a16:creationId xmlns:a16="http://schemas.microsoft.com/office/drawing/2014/main" id="{81ECC210-F826-8703-51BE-5AE43D2BD2F4}"/>
              </a:ext>
            </a:extLst>
          </p:cNvPr>
          <p:cNvGrpSpPr/>
          <p:nvPr/>
        </p:nvGrpSpPr>
        <p:grpSpPr>
          <a:xfrm>
            <a:off x="838200" y="1739295"/>
            <a:ext cx="7668961" cy="1461105"/>
            <a:chOff x="838200" y="1739295"/>
            <a:chExt cx="7668961" cy="1461105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26670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Inference engine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28940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22737" y="2601624"/>
              <a:ext cx="3284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Domain-independent algorithms that</a:t>
              </a:r>
              <a:br>
                <a:rPr lang="en-US" sz="1600" b="0" dirty="0"/>
              </a:br>
              <a:r>
                <a:rPr lang="en-US" sz="1600" b="0" dirty="0"/>
                <a:t>find new sentences using entailment.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352468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143500" y="2175721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Domain-specific content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414463" y="1739295"/>
              <a:ext cx="1447800" cy="10401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grpSp>
        <p:nvGrpSpPr>
          <p:cNvPr id="8" name="Group 7" descr="The agent function for a knowledge-based agent.">
            <a:extLst>
              <a:ext uri="{FF2B5EF4-FFF2-40B4-BE49-F238E27FC236}">
                <a16:creationId xmlns:a16="http://schemas.microsoft.com/office/drawing/2014/main" id="{1D2FAECB-E49F-59FE-97E4-08BEB639BA63}"/>
              </a:ext>
            </a:extLst>
          </p:cNvPr>
          <p:cNvGrpSpPr/>
          <p:nvPr/>
        </p:nvGrpSpPr>
        <p:grpSpPr>
          <a:xfrm>
            <a:off x="546775" y="4109081"/>
            <a:ext cx="8151664" cy="2348070"/>
            <a:chOff x="546775" y="4109081"/>
            <a:chExt cx="8151664" cy="2348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75" y="4109081"/>
              <a:ext cx="5320625" cy="2348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89A12-594F-47A5-9C9C-D27A51B2B3ED}"/>
                </a:ext>
              </a:extLst>
            </p:cNvPr>
            <p:cNvSpPr txBox="1"/>
            <p:nvPr/>
          </p:nvSpPr>
          <p:spPr>
            <a:xfrm>
              <a:off x="6729362" y="431246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Memorize percept at time 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0C361-D473-48AF-8A54-418E444C5164}"/>
                </a:ext>
              </a:extLst>
            </p:cNvPr>
            <p:cNvSpPr txBox="1"/>
            <p:nvPr/>
          </p:nvSpPr>
          <p:spPr>
            <a:xfrm>
              <a:off x="6736289" y="574791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Record action taken at time 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33C7BB-A826-4B54-B7D8-13D8AF95F7C2}"/>
                </a:ext>
              </a:extLst>
            </p:cNvPr>
            <p:cNvSpPr txBox="1"/>
            <p:nvPr/>
          </p:nvSpPr>
          <p:spPr>
            <a:xfrm>
              <a:off x="6736289" y="5020602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for logical action given an objective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2667E-4858-4252-AD75-979D1961FE0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334000" y="4604853"/>
              <a:ext cx="1395362" cy="561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028319-FF24-4693-9B50-887BF3051AD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029200" y="5312990"/>
              <a:ext cx="1707089" cy="109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F9FCE7-AA78-48B8-9205-AB949B5B5D9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181600" y="5674327"/>
              <a:ext cx="1554689" cy="365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8160F0-6AF5-22F3-E87E-A817B16A1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599" y="1264695"/>
            <a:ext cx="7772401" cy="2673361"/>
            <a:chOff x="609599" y="1264695"/>
            <a:chExt cx="7772401" cy="26733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C4D7EF-87A7-4D4B-5FA0-5F6FDF52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371600"/>
              <a:ext cx="7772400" cy="256645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C8F7BA-2035-C7D5-E8E3-35E46F514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1858828"/>
              <a:ext cx="0" cy="137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C8390-91F3-977E-1381-6460DC9157C7}"/>
                </a:ext>
              </a:extLst>
            </p:cNvPr>
            <p:cNvSpPr txBox="1"/>
            <p:nvPr/>
          </p:nvSpPr>
          <p:spPr>
            <a:xfrm rot="5400000">
              <a:off x="2892814" y="2247301"/>
              <a:ext cx="13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Learning from precepts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ADEE4-7D85-EF9D-5063-670951036862}"/>
                </a:ext>
              </a:extLst>
            </p:cNvPr>
            <p:cNvCxnSpPr>
              <a:cxnSpLocks/>
            </p:cNvCxnSpPr>
            <p:nvPr/>
          </p:nvCxnSpPr>
          <p:spPr>
            <a:xfrm>
              <a:off x="6336481" y="1842150"/>
              <a:ext cx="0" cy="132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C6722-A3DC-CA31-F654-42B27FA2A567}"/>
                </a:ext>
              </a:extLst>
            </p:cNvPr>
            <p:cNvSpPr txBox="1"/>
            <p:nvPr/>
          </p:nvSpPr>
          <p:spPr>
            <a:xfrm rot="5400000">
              <a:off x="6049071" y="2255570"/>
              <a:ext cx="87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</a:rPr>
                <a:t>action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67E5FB-CFA2-AE69-9A39-ACBBD7EC9C5E}"/>
                </a:ext>
              </a:extLst>
            </p:cNvPr>
            <p:cNvSpPr/>
            <p:nvPr/>
          </p:nvSpPr>
          <p:spPr>
            <a:xfrm>
              <a:off x="787257" y="1435641"/>
              <a:ext cx="7518544" cy="953323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90E96A-E7E6-0EB0-758F-FA9D48224587}"/>
                </a:ext>
              </a:extLst>
            </p:cNvPr>
            <p:cNvSpPr txBox="1"/>
            <p:nvPr/>
          </p:nvSpPr>
          <p:spPr>
            <a:xfrm>
              <a:off x="1066800" y="3070206"/>
              <a:ext cx="1158583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 knowledge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2720943-C2ED-7852-E9A2-278516E21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6482" y="1858828"/>
              <a:ext cx="1239118" cy="12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F3D41F-FCEE-00C3-601C-76FC0168DE4F}"/>
                </a:ext>
              </a:extLst>
            </p:cNvPr>
            <p:cNvSpPr txBox="1"/>
            <p:nvPr/>
          </p:nvSpPr>
          <p:spPr>
            <a:xfrm>
              <a:off x="3910085" y="2005429"/>
              <a:ext cx="1595757" cy="33855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Inference engine</a:t>
              </a: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9EAFB566-B86E-45BA-6C30-842627C799A3}"/>
                </a:ext>
              </a:extLst>
            </p:cNvPr>
            <p:cNvSpPr/>
            <p:nvPr/>
          </p:nvSpPr>
          <p:spPr>
            <a:xfrm>
              <a:off x="609599" y="1264695"/>
              <a:ext cx="655629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 descr="A table listing different languages used to represent knowlege. The languages are logic based, probability theory and natural language.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654-914A-7515-10BB-A23C140A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FD5-42B3-4813-E1B0-C871923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0ED25-5F78-F2C4-89AF-E39D8E2BB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100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59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F632-8097-1021-2215-8103D694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CCA3-4B93-BFBE-61D2-30DEAB4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8134B-2B7E-5468-9515-AA0C4C8A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46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3003</Words>
  <Application>Microsoft Office PowerPoint</Application>
  <PresentationFormat>On-screen Show (4:3)</PresentationFormat>
  <Paragraphs>360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Probabilistic Reasoning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47</cp:revision>
  <dcterms:created xsi:type="dcterms:W3CDTF">2020-10-08T15:56:48Z</dcterms:created>
  <dcterms:modified xsi:type="dcterms:W3CDTF">2025-02-11T15:24:24Z</dcterms:modified>
</cp:coreProperties>
</file>