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8.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9.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30.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5"/>
  </p:notesMasterIdLst>
  <p:sldIdLst>
    <p:sldId id="257" r:id="rId2"/>
    <p:sldId id="258" r:id="rId3"/>
    <p:sldId id="307" r:id="rId4"/>
    <p:sldId id="259" r:id="rId5"/>
    <p:sldId id="260" r:id="rId6"/>
    <p:sldId id="288" r:id="rId7"/>
    <p:sldId id="308" r:id="rId8"/>
    <p:sldId id="264" r:id="rId9"/>
    <p:sldId id="318" r:id="rId10"/>
    <p:sldId id="292" r:id="rId11"/>
    <p:sldId id="309" r:id="rId12"/>
    <p:sldId id="266" r:id="rId13"/>
    <p:sldId id="293" r:id="rId14"/>
    <p:sldId id="286" r:id="rId15"/>
    <p:sldId id="310" r:id="rId16"/>
    <p:sldId id="322" r:id="rId17"/>
    <p:sldId id="271" r:id="rId18"/>
    <p:sldId id="272" r:id="rId19"/>
    <p:sldId id="287" r:id="rId20"/>
    <p:sldId id="311" r:id="rId21"/>
    <p:sldId id="305" r:id="rId22"/>
    <p:sldId id="277" r:id="rId23"/>
    <p:sldId id="278" r:id="rId24"/>
    <p:sldId id="280" r:id="rId25"/>
    <p:sldId id="295" r:id="rId26"/>
    <p:sldId id="320" r:id="rId27"/>
    <p:sldId id="300" r:id="rId28"/>
    <p:sldId id="302" r:id="rId29"/>
    <p:sldId id="282" r:id="rId30"/>
    <p:sldId id="283" r:id="rId31"/>
    <p:sldId id="306" r:id="rId32"/>
    <p:sldId id="303" r:id="rId33"/>
    <p:sldId id="294" r:id="rId34"/>
    <p:sldId id="296" r:id="rId35"/>
    <p:sldId id="304" r:id="rId36"/>
    <p:sldId id="298" r:id="rId37"/>
    <p:sldId id="314" r:id="rId38"/>
    <p:sldId id="317" r:id="rId39"/>
    <p:sldId id="316" r:id="rId40"/>
    <p:sldId id="313" r:id="rId41"/>
    <p:sldId id="319" r:id="rId42"/>
    <p:sldId id="299" r:id="rId43"/>
    <p:sldId id="321" r:id="rId4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95D81881-7925-4AF7-AAA7-759021C6C0AD}">
          <p14:sldIdLst>
            <p14:sldId id="257"/>
            <p14:sldId id="258"/>
            <p14:sldId id="307"/>
            <p14:sldId id="259"/>
            <p14:sldId id="260"/>
            <p14:sldId id="288"/>
          </p14:sldIdLst>
        </p14:section>
        <p14:section name="Rationality" id="{2F4E4769-BDA0-435E-8FD2-6C2A003C491D}">
          <p14:sldIdLst>
            <p14:sldId id="308"/>
            <p14:sldId id="264"/>
            <p14:sldId id="318"/>
            <p14:sldId id="292"/>
          </p14:sldIdLst>
        </p14:section>
        <p14:section name="AI Problem Specification" id="{3060007E-1CF1-4D3A-99C7-7609C388D3E9}">
          <p14:sldIdLst>
            <p14:sldId id="309"/>
            <p14:sldId id="266"/>
            <p14:sldId id="293"/>
            <p14:sldId id="286"/>
          </p14:sldIdLst>
        </p14:section>
        <p14:section name="Environment Types" id="{D2096DEC-697C-4F17-BEF0-4E1C91A8DF21}">
          <p14:sldIdLst>
            <p14:sldId id="310"/>
            <p14:sldId id="322"/>
            <p14:sldId id="271"/>
            <p14:sldId id="272"/>
            <p14:sldId id="287"/>
          </p14:sldIdLst>
        </p14:section>
        <p14:section name="Agent Types" id="{77487F24-4270-44D9-9177-8A545245C157}">
          <p14:sldIdLst>
            <p14:sldId id="311"/>
            <p14:sldId id="305"/>
            <p14:sldId id="277"/>
            <p14:sldId id="278"/>
            <p14:sldId id="280"/>
            <p14:sldId id="295"/>
            <p14:sldId id="320"/>
            <p14:sldId id="300"/>
            <p14:sldId id="302"/>
            <p14:sldId id="282"/>
            <p14:sldId id="283"/>
            <p14:sldId id="306"/>
          </p14:sldIdLst>
        </p14:section>
        <p14:section name="Examples" id="{3C5F33BC-762A-4D1A-9518-A38969664405}">
          <p14:sldIdLst>
            <p14:sldId id="303"/>
            <p14:sldId id="294"/>
            <p14:sldId id="296"/>
            <p14:sldId id="304"/>
            <p14:sldId id="298"/>
            <p14:sldId id="314"/>
            <p14:sldId id="317"/>
            <p14:sldId id="316"/>
            <p14:sldId id="313"/>
          </p14:sldIdLst>
        </p14:section>
        <p14:section name="Wrapup" id="{D7D39CBE-DF66-4D44-88D1-878372BF094C}">
          <p14:sldIdLst>
            <p14:sldId id="319"/>
            <p14:sldId id="299"/>
            <p14:sldId id="32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8CBF"/>
    <a:srgbClr val="ED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77" autoAdjust="0"/>
  </p:normalViewPr>
  <p:slideViewPr>
    <p:cSldViewPr>
      <p:cViewPr varScale="1">
        <p:scale>
          <a:sx n="152" d="100"/>
          <a:sy n="152" d="100"/>
        </p:scale>
        <p:origin x="1248" y="100"/>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pPr/>
      <dgm:t>
        <a:bodyPr/>
        <a:lstStyle/>
        <a:p>
          <a:r>
            <a:rPr lang="en-US" dirty="0"/>
            <a:t>Rationality</a:t>
          </a:r>
        </a:p>
      </dgm:t>
      <dgm:extLst>
        <a:ext uri="{E40237B7-FDA0-4F09-8148-C483321AD2D9}">
          <dgm14:cNvPr xmlns:dgm14="http://schemas.microsoft.com/office/drawing/2010/diagram" id="0" name="" descr="We wil cover: What is an intelligent agent, Rationality, PEAS (Performance measure, Environment, Actuators, Sensors), Environment types, Agent types&#10;&#10;"/>
        </a:ext>
      </dgm:extLs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pPr/>
      <dgm:t>
        <a:bodyPr/>
        <a:lstStyle/>
        <a:p>
          <a:r>
            <a:rPr lang="en-US" dirty="0"/>
            <a:t>PEAS (Performance measure, Environment, Actuators, Sensors)</a:t>
          </a:r>
        </a:p>
      </dgm:t>
      <dgm:extLst>
        <a:ext uri="{E40237B7-FDA0-4F09-8148-C483321AD2D9}">
          <dgm14:cNvPr xmlns:dgm14="http://schemas.microsoft.com/office/drawing/2010/diagram" id="0" name="" descr="We wil cover: What is an intelligent agent, Rationality, PEAS (Performance measure, Environment, Actuators, Sensors), Environment types, Agent types&#10;&#10;"/>
        </a:ext>
      </dgm:extLs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pPr/>
      <dgm:t>
        <a:bodyPr/>
        <a:lstStyle/>
        <a:p>
          <a:r>
            <a:rPr lang="en-US" dirty="0"/>
            <a:t>Environment types</a:t>
          </a:r>
        </a:p>
      </dgm:t>
      <dgm:extLst>
        <a:ext uri="{E40237B7-FDA0-4F09-8148-C483321AD2D9}">
          <dgm14:cNvPr xmlns:dgm14="http://schemas.microsoft.com/office/drawing/2010/diagram" id="0" name="" descr="We wil cover: What is an intelligent agent, Rationality, PEAS (Performance measure, Environment, Actuators, Sensors), Environment types, Agent types&#10;&#10;"/>
        </a:ext>
      </dgm:extLs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pPr/>
      <dgm:t>
        <a:bodyPr/>
        <a:lstStyle/>
        <a:p>
          <a:r>
            <a:rPr lang="en-US" dirty="0"/>
            <a:t>Agent types</a:t>
          </a:r>
        </a:p>
      </dgm:t>
      <dgm:extLst>
        <a:ext uri="{E40237B7-FDA0-4F09-8148-C483321AD2D9}">
          <dgm14:cNvPr xmlns:dgm14="http://schemas.microsoft.com/office/drawing/2010/diagram" id="0" name="" descr="We wil cover: What is an intelligent agent, Rationality, PEAS (Performance measure, Environment, Actuators, Sensors), Environment types, Agent types&#10;&#10;"/>
        </a:ext>
      </dgm:extLs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pPr/>
      <dgm:t>
        <a:bodyPr/>
        <a:lstStyle/>
        <a:p>
          <a:r>
            <a:rPr lang="en-US" dirty="0"/>
            <a:t>What is an intelligent agent?</a:t>
          </a:r>
        </a:p>
      </dgm:t>
      <dgm:extLst>
        <a:ext uri="{E40237B7-FDA0-4F09-8148-C483321AD2D9}">
          <dgm14:cNvPr xmlns:dgm14="http://schemas.microsoft.com/office/drawing/2010/diagram" id="0" name="" descr="We wil cover: What is an intelligent agent, Rationality, PEAS (Performance measure, Environment, Actuators, Sensors), Environment types, Agent types&#10;&#10;"/>
        </a:ext>
      </dgm:extLs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a:t>Simple reflex agents</a:t>
          </a:r>
          <a:endParaRPr lang="en-US" dirty="0"/>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endParaRPr lang="en-US"/>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EB8085AD-DE66-444E-AD31-AF2B51224948}">
      <dgm:prSet/>
      <dgm:spPr/>
      <dgm:t>
        <a:bodyPr/>
        <a:lstStyle/>
        <a:p>
          <a:endParaRPr lang="en-US"/>
        </a:p>
      </dgm:t>
    </dgm:pt>
    <dgm:pt modelId="{7324D38C-F909-4853-AC69-CD5F884A3506}" type="parTrans" cxnId="{1F321E2E-F382-48C4-BF5C-0F1A65DF633E}">
      <dgm:prSet/>
      <dgm:spPr/>
      <dgm:t>
        <a:bodyPr/>
        <a:lstStyle/>
        <a:p>
          <a:endParaRPr lang="en-US"/>
        </a:p>
      </dgm:t>
    </dgm:pt>
    <dgm:pt modelId="{F9636DD4-8012-49A4-ADC8-6A5BC035C76C}" type="sibTrans" cxnId="{1F321E2E-F382-48C4-BF5C-0F1A65DF633E}">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custLinFactNeighborY="-630">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7" destOrd="0" parTransId="{CE390AD7-6EAC-4B2A-A0B3-4431016328FB}" sibTransId="{B95E093C-6075-4146-A969-88CF9ED7FB30}"/>
    <dgm:cxn modelId="{8EDF021A-0EDD-4FB5-9107-0D2E7B05FC2D}" srcId="{B591CF20-E38B-470F-ADB9-0E408539A816}" destId="{7D8F34D2-ACF5-4A51-B24D-609C41730628}" srcOrd="2" destOrd="0" parTransId="{538793FA-12F5-487C-A939-B1DC05160418}" sibTransId="{73ABE292-2B32-41AF-ADF7-3E2FAF127215}"/>
    <dgm:cxn modelId="{57AD331F-9F90-4E1B-86D1-299AB0A132E6}" srcId="{68943606-CA28-4782-8232-95AB8616BAD2}" destId="{F8AFD55B-38B9-439F-982C-D5407EB1213F}" srcOrd="6"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04BD272A-78AE-46A0-BC4A-995E602572B7}" type="presOf" srcId="{F0F72F2C-A2DF-4546-B5A6-BD3771EF4984}" destId="{ED723AC5-A2E2-4B16-BEA7-A94A2BECAD1C}" srcOrd="0" destOrd="0" presId="urn:microsoft.com/office/officeart/2005/8/layout/hList1"/>
    <dgm:cxn modelId="{1F321E2E-F382-48C4-BF5C-0F1A65DF633E}" srcId="{68943606-CA28-4782-8232-95AB8616BAD2}" destId="{EB8085AD-DE66-444E-AD31-AF2B51224948}" srcOrd="1"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3" destOrd="0" parTransId="{CF86A3FC-EB4C-4FFB-B7AF-4E7241742D40}" sibTransId="{EC03FE70-288C-4653-989C-45F4E8674DA9}"/>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5CF8B778-55A6-4250-BA6C-F997D4251452}" srcId="{68943606-CA28-4782-8232-95AB8616BAD2}" destId="{45665F0C-EAF5-45B7-A68A-7B0907A7A880}" srcOrd="2" destOrd="0" parTransId="{C9D7E885-9399-43F2-BE71-804B9A543661}" sibTransId="{A7A1FFF5-3905-479F-98D4-8225F687C015}"/>
    <dgm:cxn modelId="{6593B099-4683-4CE5-BBC3-FA3EEE9DBA90}" srcId="{B591CF20-E38B-470F-ADB9-0E408539A816}" destId="{58A56870-94C5-474F-A11F-B059F85D051B}" srcOrd="1" destOrd="0" parTransId="{C14F31F7-7F6D-4E53-9E55-3AF1CB4916C0}" sibTransId="{FD0CD066-B96F-4B22-9616-AEFC906D0365}"/>
    <dgm:cxn modelId="{E289D1A5-E6A1-41D7-9797-1CBE7F8CBAF1}" srcId="{68943606-CA28-4782-8232-95AB8616BAD2}" destId="{BD8CF55D-251C-4BD5-BF48-8B2ED62B4272}" srcOrd="5" destOrd="0" parTransId="{5F9EA069-D971-45C6-94C8-D9790BA6E9C4}" sibTransId="{4A979BA2-DB90-4F6F-A1D4-DA7B12A11966}"/>
    <dgm:cxn modelId="{ECAC54A8-C412-40AA-800C-9D5DFD92070E}" srcId="{B591CF20-E38B-470F-ADB9-0E408539A816}" destId="{F0F72F2C-A2DF-4546-B5A6-BD3771EF4984}" srcOrd="3" destOrd="0" parTransId="{A2250B20-5406-4F3F-A64D-6152F8E74E44}" sibTransId="{F55E5FBB-56F5-4E60-80C1-C4231D568744}"/>
    <dgm:cxn modelId="{BF6659BE-F99C-4BFF-A2A2-D65FB7E24687}" type="presOf" srcId="{BD8CF55D-251C-4BD5-BF48-8B2ED62B4272}" destId="{AE9246A3-3980-441E-8C93-893085D8CE26}" srcOrd="0" destOrd="5" presId="urn:microsoft.com/office/officeart/2005/8/layout/hList1"/>
    <dgm:cxn modelId="{4C6C92BF-25FE-40DD-8747-54962B351127}" type="presOf" srcId="{F8AFD55B-38B9-439F-982C-D5407EB1213F}" destId="{AE9246A3-3980-441E-8C93-893085D8CE26}" srcOrd="0" destOrd="6" presId="urn:microsoft.com/office/officeart/2005/8/layout/hList1"/>
    <dgm:cxn modelId="{899A5FC8-399E-42E0-B833-C6DD1A58A213}" type="presOf" srcId="{49C5FFFF-65EC-40FE-928F-5B41816F342F}" destId="{AE9246A3-3980-441E-8C93-893085D8CE26}" srcOrd="0" destOrd="3" presId="urn:microsoft.com/office/officeart/2005/8/layout/hList1"/>
    <dgm:cxn modelId="{919B78D7-3423-4261-90CD-FD30B295DE6E}" type="presOf" srcId="{EB8085AD-DE66-444E-AD31-AF2B51224948}" destId="{AE9246A3-3980-441E-8C93-893085D8CE26}" srcOrd="0" destOrd="1" presId="urn:microsoft.com/office/officeart/2005/8/layout/hList1"/>
    <dgm:cxn modelId="{7FA464D8-6F8A-4841-97A5-2A8D7B18EEEF}" srcId="{68943606-CA28-4782-8232-95AB8616BAD2}" destId="{B820DC56-E227-4433-A539-4581081CFA6E}" srcOrd="4"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D94306E8-F073-4174-8622-4AFE36423D97}" type="presOf" srcId="{45665F0C-EAF5-45B7-A68A-7B0907A7A880}" destId="{AE9246A3-3980-441E-8C93-893085D8CE26}" srcOrd="0" destOrd="2" presId="urn:microsoft.com/office/officeart/2005/8/layout/hList1"/>
    <dgm:cxn modelId="{0F0E2AF2-736F-4889-A368-366565A9465D}" type="presOf" srcId="{89163186-37C1-4843-B458-2A19FB9611F7}" destId="{AE9246A3-3980-441E-8C93-893085D8CE26}" srcOrd="0" destOrd="7"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dirty="0"/>
            <a:t>Environment</a:t>
          </a:r>
          <a:endParaRPr lang="en-US" dirty="0"/>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dirty="0"/>
            <a:t>Actuators</a:t>
          </a:r>
          <a:endParaRPr lang="en-US" dirty="0"/>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r>
            <a:rPr lang="en-US" dirty="0"/>
            <a:t>Time to clean 95%</a:t>
          </a:r>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16734475-5CDF-4DE8-B3D6-E6776C437C28}">
      <dgm:prSet/>
      <dgm:spPr/>
      <dgm:t>
        <a:bodyPr/>
        <a:lstStyle/>
        <a:p>
          <a:r>
            <a:rPr lang="en-US" dirty="0"/>
            <a:t>Rooms</a:t>
          </a:r>
        </a:p>
      </dgm:t>
    </dgm:pt>
    <dgm:pt modelId="{AC37943D-D661-41A5-83C7-8BCCD514B5BB}" type="parTrans" cxnId="{F8AEC5BA-9C30-4B1C-950F-1870A68BBEDA}">
      <dgm:prSet/>
      <dgm:spPr/>
      <dgm:t>
        <a:bodyPr/>
        <a:lstStyle/>
        <a:p>
          <a:endParaRPr lang="en-US"/>
        </a:p>
      </dgm:t>
    </dgm:pt>
    <dgm:pt modelId="{36BFD2D3-3DE9-4E62-9852-C018C35AF226}" type="sibTrans" cxnId="{F8AEC5BA-9C30-4B1C-950F-1870A68BBEDA}">
      <dgm:prSet/>
      <dgm:spPr/>
      <dgm:t>
        <a:bodyPr/>
        <a:lstStyle/>
        <a:p>
          <a:endParaRPr lang="en-US"/>
        </a:p>
      </dgm:t>
    </dgm:pt>
    <dgm:pt modelId="{B03617E0-D21E-45F1-8438-2B2150A939F4}">
      <dgm:prSet/>
      <dgm:spPr/>
      <dgm:t>
        <a:bodyPr/>
        <a:lstStyle/>
        <a:p>
          <a:r>
            <a:rPr lang="en-US" dirty="0"/>
            <a:t>Obstacles</a:t>
          </a:r>
        </a:p>
      </dgm:t>
    </dgm:pt>
    <dgm:pt modelId="{6ABA8E75-8569-4EA8-8C02-921E91F9C397}" type="parTrans" cxnId="{BE97554D-1673-45B8-B968-708F51EBDC75}">
      <dgm:prSet/>
      <dgm:spPr/>
      <dgm:t>
        <a:bodyPr/>
        <a:lstStyle/>
        <a:p>
          <a:endParaRPr lang="en-US"/>
        </a:p>
      </dgm:t>
    </dgm:pt>
    <dgm:pt modelId="{72BE4F6D-71A6-4A3B-9825-BD08F95CF8A2}" type="sibTrans" cxnId="{BE97554D-1673-45B8-B968-708F51EBDC75}">
      <dgm:prSet/>
      <dgm:spPr/>
      <dgm:t>
        <a:bodyPr/>
        <a:lstStyle/>
        <a:p>
          <a:endParaRPr lang="en-US"/>
        </a:p>
      </dgm:t>
    </dgm:pt>
    <dgm:pt modelId="{1F9FF2BA-D2EA-4541-8408-E1D108357AE9}">
      <dgm:prSet/>
      <dgm:spPr/>
      <dgm:t>
        <a:bodyPr/>
        <a:lstStyle/>
        <a:p>
          <a:r>
            <a:rPr lang="en-US" dirty="0"/>
            <a:t>Dirt</a:t>
          </a:r>
        </a:p>
      </dgm:t>
    </dgm:pt>
    <dgm:pt modelId="{6447DFDE-64EC-47ED-939B-AB8693F399A0}" type="parTrans" cxnId="{8338331E-9EFB-4F86-AA1C-DD612591A23C}">
      <dgm:prSet/>
      <dgm:spPr/>
      <dgm:t>
        <a:bodyPr/>
        <a:lstStyle/>
        <a:p>
          <a:endParaRPr lang="en-US"/>
        </a:p>
      </dgm:t>
    </dgm:pt>
    <dgm:pt modelId="{4B47E289-91C5-4D2E-ADE3-BA27F970CDB5}" type="sibTrans" cxnId="{8338331E-9EFB-4F86-AA1C-DD612591A23C}">
      <dgm:prSet/>
      <dgm:spPr/>
      <dgm:t>
        <a:bodyPr/>
        <a:lstStyle/>
        <a:p>
          <a:endParaRPr lang="en-US"/>
        </a:p>
      </dgm:t>
    </dgm:pt>
    <dgm:pt modelId="{871A38E3-74E0-4745-8B09-1A60D188BCF6}">
      <dgm:prSet/>
      <dgm:spPr/>
      <dgm:t>
        <a:bodyPr/>
        <a:lstStyle/>
        <a:p>
          <a:r>
            <a:rPr lang="en-US" dirty="0"/>
            <a:t>People/pets</a:t>
          </a:r>
        </a:p>
      </dgm:t>
    </dgm:pt>
    <dgm:pt modelId="{2E8EBF7C-B372-4C9A-A8E2-465D617D9121}" type="parTrans" cxnId="{66DBF67B-43A9-4EAC-A18F-3ACCA58E7925}">
      <dgm:prSet/>
      <dgm:spPr/>
      <dgm:t>
        <a:bodyPr/>
        <a:lstStyle/>
        <a:p>
          <a:endParaRPr lang="en-US"/>
        </a:p>
      </dgm:t>
    </dgm:pt>
    <dgm:pt modelId="{338F40A2-B5D0-49BC-A7CF-0EEEBDD731AF}" type="sibTrans" cxnId="{66DBF67B-43A9-4EAC-A18F-3ACCA58E7925}">
      <dgm:prSet/>
      <dgm:spPr/>
      <dgm:t>
        <a:bodyPr/>
        <a:lstStyle/>
        <a:p>
          <a:endParaRPr lang="en-US"/>
        </a:p>
      </dgm:t>
    </dgm:pt>
    <dgm:pt modelId="{6875EFEF-76C5-4903-AB44-52979C759519}">
      <dgm:prSet/>
      <dgm:spPr/>
      <dgm:t>
        <a:bodyPr/>
        <a:lstStyle/>
        <a:p>
          <a:r>
            <a:rPr lang="en-US" dirty="0"/>
            <a:t>Wheels</a:t>
          </a:r>
        </a:p>
      </dgm:t>
    </dgm:pt>
    <dgm:pt modelId="{4AD0DD12-3AA0-45C7-8F50-B2A1EE659EF2}" type="parTrans" cxnId="{8AAA0347-7FAD-48FE-906A-76BFD46FAA7B}">
      <dgm:prSet/>
      <dgm:spPr/>
      <dgm:t>
        <a:bodyPr/>
        <a:lstStyle/>
        <a:p>
          <a:endParaRPr lang="en-US"/>
        </a:p>
      </dgm:t>
    </dgm:pt>
    <dgm:pt modelId="{9F2C37C4-D33A-4D1A-8150-0F53A30D125C}" type="sibTrans" cxnId="{8AAA0347-7FAD-48FE-906A-76BFD46FAA7B}">
      <dgm:prSet/>
      <dgm:spPr/>
      <dgm:t>
        <a:bodyPr/>
        <a:lstStyle/>
        <a:p>
          <a:endParaRPr lang="en-US"/>
        </a:p>
      </dgm:t>
    </dgm:pt>
    <dgm:pt modelId="{C7189516-FFE6-443D-8B23-253F63968BEA}">
      <dgm:prSet/>
      <dgm:spPr/>
      <dgm:t>
        <a:bodyPr/>
        <a:lstStyle/>
        <a:p>
          <a:r>
            <a:rPr lang="en-US" dirty="0"/>
            <a:t>Brushes</a:t>
          </a:r>
        </a:p>
      </dgm:t>
    </dgm:pt>
    <dgm:pt modelId="{F7DAA453-E9AB-47AC-8BD6-BF9541683A8D}" type="parTrans" cxnId="{143F1762-4AAA-4A2D-BB2B-AD5403F9EA26}">
      <dgm:prSet/>
      <dgm:spPr/>
      <dgm:t>
        <a:bodyPr/>
        <a:lstStyle/>
        <a:p>
          <a:endParaRPr lang="en-US"/>
        </a:p>
      </dgm:t>
    </dgm:pt>
    <dgm:pt modelId="{FD98C49A-3076-41AF-B90B-76A948595168}" type="sibTrans" cxnId="{143F1762-4AAA-4A2D-BB2B-AD5403F9EA26}">
      <dgm:prSet/>
      <dgm:spPr/>
      <dgm:t>
        <a:bodyPr/>
        <a:lstStyle/>
        <a:p>
          <a:endParaRPr lang="en-US"/>
        </a:p>
      </dgm:t>
    </dgm:pt>
    <dgm:pt modelId="{AA7DF014-7EC0-4E12-8215-DD0BC80E8287}">
      <dgm:prSet/>
      <dgm:spPr/>
      <dgm:t>
        <a:bodyPr/>
        <a:lstStyle/>
        <a:p>
          <a:r>
            <a:rPr lang="en-US" dirty="0"/>
            <a:t>Blower</a:t>
          </a:r>
        </a:p>
      </dgm:t>
    </dgm:pt>
    <dgm:pt modelId="{35E2BBFA-F1D4-4556-A59B-931B6E4D5BF7}" type="parTrans" cxnId="{B25498E5-57B2-493B-A47B-4FDEA0B31ECD}">
      <dgm:prSet/>
      <dgm:spPr/>
      <dgm:t>
        <a:bodyPr/>
        <a:lstStyle/>
        <a:p>
          <a:endParaRPr lang="en-US"/>
        </a:p>
      </dgm:t>
    </dgm:pt>
    <dgm:pt modelId="{A3B16BB2-3650-4457-91A1-88429F4BA1B3}" type="sibTrans" cxnId="{B25498E5-57B2-493B-A47B-4FDEA0B31ECD}">
      <dgm:prSet/>
      <dgm:spPr/>
      <dgm:t>
        <a:bodyPr/>
        <a:lstStyle/>
        <a:p>
          <a:endParaRPr lang="en-US"/>
        </a:p>
      </dgm:t>
    </dgm:pt>
    <dgm:pt modelId="{24569300-9A32-41EC-B113-D830F5123263}">
      <dgm:prSet/>
      <dgm:spPr/>
      <dgm:t>
        <a:bodyPr/>
        <a:lstStyle/>
        <a:p>
          <a:r>
            <a:rPr lang="en-US" dirty="0"/>
            <a:t>Sound</a:t>
          </a:r>
        </a:p>
      </dgm:t>
    </dgm:pt>
    <dgm:pt modelId="{9104BDB8-9651-4F0C-B7A0-2B7DA289FD17}" type="parTrans" cxnId="{762A147C-64CB-448F-960C-A92C33F19418}">
      <dgm:prSet/>
      <dgm:spPr/>
      <dgm:t>
        <a:bodyPr/>
        <a:lstStyle/>
        <a:p>
          <a:endParaRPr lang="en-US"/>
        </a:p>
      </dgm:t>
    </dgm:pt>
    <dgm:pt modelId="{DA81D14B-6DA5-4D55-9494-EEC874A0ACF5}" type="sibTrans" cxnId="{762A147C-64CB-448F-960C-A92C33F19418}">
      <dgm:prSet/>
      <dgm:spPr/>
      <dgm:t>
        <a:bodyPr/>
        <a:lstStyle/>
        <a:p>
          <a:endParaRPr lang="en-US"/>
        </a:p>
      </dgm:t>
    </dgm:pt>
    <dgm:pt modelId="{9272A81D-6387-4B29-8FAF-78FBAEB17CC9}">
      <dgm:prSet/>
      <dgm:spPr/>
      <dgm:t>
        <a:bodyPr/>
        <a:lstStyle/>
        <a:p>
          <a:r>
            <a:rPr lang="en-US" dirty="0"/>
            <a:t>Communicate to server/app</a:t>
          </a:r>
        </a:p>
      </dgm:t>
    </dgm:pt>
    <dgm:pt modelId="{E912E733-7D14-4446-8B79-086C3AF77F44}" type="parTrans" cxnId="{8286C441-6ADC-4F8F-A4D8-5DC19A6EBAB3}">
      <dgm:prSet/>
      <dgm:spPr/>
      <dgm:t>
        <a:bodyPr/>
        <a:lstStyle/>
        <a:p>
          <a:endParaRPr lang="en-US"/>
        </a:p>
      </dgm:t>
    </dgm:pt>
    <dgm:pt modelId="{3C0F2F64-3B94-48CC-A098-621B7FCCCAED}" type="sibTrans" cxnId="{8286C441-6ADC-4F8F-A4D8-5DC19A6EBAB3}">
      <dgm:prSet/>
      <dgm:spPr/>
      <dgm:t>
        <a:bodyPr/>
        <a:lstStyle/>
        <a:p>
          <a:endParaRPr lang="en-US"/>
        </a:p>
      </dgm:t>
    </dgm:pt>
    <dgm:pt modelId="{4B2D0252-0839-44DF-BC64-6AF8AD04B4B8}">
      <dgm:prSet/>
      <dgm:spPr/>
      <dgm:t>
        <a:bodyPr/>
        <a:lstStyle/>
        <a:p>
          <a:r>
            <a:rPr lang="en-US" dirty="0"/>
            <a:t>Bumper</a:t>
          </a:r>
        </a:p>
      </dgm:t>
    </dgm:pt>
    <dgm:pt modelId="{E7B6D717-1B6C-4F69-B245-CBDCBE96E72E}" type="parTrans" cxnId="{1AE1FD27-E1C5-4849-89B1-53B1DD6AA228}">
      <dgm:prSet/>
      <dgm:spPr/>
      <dgm:t>
        <a:bodyPr/>
        <a:lstStyle/>
        <a:p>
          <a:endParaRPr lang="en-US"/>
        </a:p>
      </dgm:t>
    </dgm:pt>
    <dgm:pt modelId="{C03ACA60-7714-445C-8122-7CACAFD2AF55}" type="sibTrans" cxnId="{1AE1FD27-E1C5-4849-89B1-53B1DD6AA228}">
      <dgm:prSet/>
      <dgm:spPr/>
      <dgm:t>
        <a:bodyPr/>
        <a:lstStyle/>
        <a:p>
          <a:endParaRPr lang="en-US"/>
        </a:p>
      </dgm:t>
    </dgm:pt>
    <dgm:pt modelId="{601B917E-C94A-4C19-90FA-D6C0EAE97DA9}">
      <dgm:prSet/>
      <dgm:spPr/>
      <dgm:t>
        <a:bodyPr/>
        <a:lstStyle/>
        <a:p>
          <a:r>
            <a:rPr lang="en-US" dirty="0"/>
            <a:t>Cameras/dirt sensor</a:t>
          </a:r>
        </a:p>
      </dgm:t>
    </dgm:pt>
    <dgm:pt modelId="{0C48318C-EB74-4524-9BE5-498F75E2DCA7}" type="parTrans" cxnId="{A0AF3548-421C-44BF-A06B-7367396F8C64}">
      <dgm:prSet/>
      <dgm:spPr/>
      <dgm:t>
        <a:bodyPr/>
        <a:lstStyle/>
        <a:p>
          <a:endParaRPr lang="en-US"/>
        </a:p>
      </dgm:t>
    </dgm:pt>
    <dgm:pt modelId="{D56A06D4-986A-4D22-AC44-D13AC13A0625}" type="sibTrans" cxnId="{A0AF3548-421C-44BF-A06B-7367396F8C64}">
      <dgm:prSet/>
      <dgm:spPr/>
      <dgm:t>
        <a:bodyPr/>
        <a:lstStyle/>
        <a:p>
          <a:endParaRPr lang="en-US"/>
        </a:p>
      </dgm:t>
    </dgm:pt>
    <dgm:pt modelId="{A379E99D-AA10-4AA9-88F8-D454D18E50D3}">
      <dgm:prSet/>
      <dgm:spPr/>
      <dgm:t>
        <a:bodyPr/>
        <a:lstStyle/>
        <a:p>
          <a:r>
            <a:rPr lang="en-US" dirty="0"/>
            <a:t>Motor sensor (overheating)</a:t>
          </a:r>
        </a:p>
      </dgm:t>
    </dgm:pt>
    <dgm:pt modelId="{0E16CC79-3694-4AAA-A4AC-FAB50DBE6BC4}" type="parTrans" cxnId="{114B10AC-5230-4100-A61F-D6F53823925B}">
      <dgm:prSet/>
      <dgm:spPr/>
      <dgm:t>
        <a:bodyPr/>
        <a:lstStyle/>
        <a:p>
          <a:endParaRPr lang="en-US"/>
        </a:p>
      </dgm:t>
    </dgm:pt>
    <dgm:pt modelId="{85854A1C-CBA7-4E5D-AE63-F644977ACE70}" type="sibTrans" cxnId="{114B10AC-5230-4100-A61F-D6F53823925B}">
      <dgm:prSet/>
      <dgm:spPr/>
      <dgm:t>
        <a:bodyPr/>
        <a:lstStyle/>
        <a:p>
          <a:endParaRPr lang="en-US"/>
        </a:p>
      </dgm:t>
    </dgm:pt>
    <dgm:pt modelId="{A1F13591-E354-41A3-BE98-5C67F250DB7B}">
      <dgm:prSet/>
      <dgm:spPr/>
      <dgm:t>
        <a:bodyPr/>
        <a:lstStyle/>
        <a:p>
          <a:endParaRPr lang="en-US" dirty="0"/>
        </a:p>
      </dgm:t>
    </dgm:pt>
    <dgm:pt modelId="{3319A239-FED6-48BF-B81E-286001EB7F5D}" type="parTrans" cxnId="{9D359622-4CFB-4DDC-A194-5ECBA1EC32A5}">
      <dgm:prSet/>
      <dgm:spPr/>
      <dgm:t>
        <a:bodyPr/>
        <a:lstStyle/>
        <a:p>
          <a:endParaRPr lang="en-US"/>
        </a:p>
      </dgm:t>
    </dgm:pt>
    <dgm:pt modelId="{AD1DDB89-7C3D-4BF1-9A01-A2CAC2DBFAFE}" type="sibTrans" cxnId="{9D359622-4CFB-4DDC-A194-5ECBA1EC32A5}">
      <dgm:prSet/>
      <dgm:spPr/>
      <dgm:t>
        <a:bodyPr/>
        <a:lstStyle/>
        <a:p>
          <a:endParaRPr lang="en-US"/>
        </a:p>
      </dgm:t>
    </dgm:pt>
    <dgm:pt modelId="{A27DB146-E7BB-4BED-8EDD-A487A6A50D41}">
      <dgm:prSet/>
      <dgm:spPr/>
      <dgm:t>
        <a:bodyPr/>
        <a:lstStyle/>
        <a:p>
          <a:r>
            <a:rPr lang="en-US" dirty="0"/>
            <a:t>Laser</a:t>
          </a:r>
        </a:p>
      </dgm:t>
    </dgm:pt>
    <dgm:pt modelId="{B9B02EB6-E7ED-4653-B8F4-9CF66EAB05CF}" type="parTrans" cxnId="{E855CD12-635B-48BB-9CC5-345CADC99A4A}">
      <dgm:prSet/>
      <dgm:spPr/>
      <dgm:t>
        <a:bodyPr/>
        <a:lstStyle/>
        <a:p>
          <a:endParaRPr lang="en-US"/>
        </a:p>
      </dgm:t>
    </dgm:pt>
    <dgm:pt modelId="{A0E85780-11EF-45A7-9377-57991E618FC8}" type="sibTrans" cxnId="{E855CD12-635B-48BB-9CC5-345CADC99A4A}">
      <dgm:prSet/>
      <dgm:spPr/>
      <dgm:t>
        <a:bodyPr/>
        <a:lstStyle/>
        <a:p>
          <a:endParaRPr lang="en-US"/>
        </a:p>
      </dgm:t>
    </dgm:pt>
    <dgm:pt modelId="{64872200-947E-4FEF-A4AC-73C3E5D93F31}">
      <dgm:prSet/>
      <dgm:spPr/>
      <dgm:t>
        <a:bodyPr/>
        <a:lstStyle/>
        <a:p>
          <a:r>
            <a:rPr lang="en-US" dirty="0"/>
            <a:t>Cliff detection</a:t>
          </a:r>
        </a:p>
      </dgm:t>
    </dgm:pt>
    <dgm:pt modelId="{78565782-2E75-436E-A828-1D641C2D665C}" type="parTrans" cxnId="{F617B17E-EF46-4122-B2DE-1484096AF861}">
      <dgm:prSet/>
      <dgm:spPr/>
      <dgm:t>
        <a:bodyPr/>
        <a:lstStyle/>
        <a:p>
          <a:endParaRPr lang="en-US"/>
        </a:p>
      </dgm:t>
    </dgm:pt>
    <dgm:pt modelId="{D603164C-FA88-4CF6-A7EB-29EEE9F1B24C}" type="sibTrans" cxnId="{F617B17E-EF46-4122-B2DE-1484096AF861}">
      <dgm:prSet/>
      <dgm:spPr/>
      <dgm:t>
        <a:bodyPr/>
        <a:lstStyle/>
        <a:p>
          <a:endParaRPr lang="en-US"/>
        </a:p>
      </dgm:t>
    </dgm:pt>
    <dgm:pt modelId="{0274334D-3940-42CC-8C50-EC5C847CCDB1}">
      <dgm:prSet/>
      <dgm:spPr/>
      <dgm:t>
        <a:bodyPr/>
        <a:lstStyle/>
        <a:p>
          <a:r>
            <a:rPr lang="en-US" dirty="0"/>
            <a:t>Home base locator</a:t>
          </a:r>
        </a:p>
      </dgm:t>
    </dgm:pt>
    <dgm:pt modelId="{26FADECF-E0BB-4535-9C6C-F46114A078D9}" type="parTrans" cxnId="{3C5E7E91-6F1B-49C2-9994-51DE0FB39CB2}">
      <dgm:prSet/>
      <dgm:spPr/>
      <dgm:t>
        <a:bodyPr/>
        <a:lstStyle/>
        <a:p>
          <a:endParaRPr lang="en-US"/>
        </a:p>
      </dgm:t>
    </dgm:pt>
    <dgm:pt modelId="{AE24C5F8-3800-4553-9D26-F6B05FE688F7}" type="sibTrans" cxnId="{3C5E7E91-6F1B-49C2-9994-51DE0FB39CB2}">
      <dgm:prSet/>
      <dgm:spPr/>
      <dgm:t>
        <a:bodyPr/>
        <a:lstStyle/>
        <a:p>
          <a:endParaRPr lang="en-US"/>
        </a:p>
      </dgm:t>
    </dgm:pt>
    <dgm:pt modelId="{EB8085AD-DE66-444E-AD31-AF2B51224948}">
      <dgm:prSet/>
      <dgm:spPr/>
      <dgm:t>
        <a:bodyPr/>
        <a:lstStyle/>
        <a:p>
          <a:endParaRPr lang="en-US" dirty="0"/>
        </a:p>
      </dgm:t>
    </dgm:pt>
    <dgm:pt modelId="{F9636DD4-8012-49A4-ADC8-6A5BC035C76C}" type="sibTrans" cxnId="{1F321E2E-F382-48C4-BF5C-0F1A65DF633E}">
      <dgm:prSet/>
      <dgm:spPr/>
      <dgm:t>
        <a:bodyPr/>
        <a:lstStyle/>
        <a:p>
          <a:endParaRPr lang="en-US"/>
        </a:p>
      </dgm:t>
    </dgm:pt>
    <dgm:pt modelId="{7324D38C-F909-4853-AC69-CD5F884A3506}" type="parTrans" cxnId="{1F321E2E-F382-48C4-BF5C-0F1A65DF633E}">
      <dgm:prSet/>
      <dgm:spPr/>
      <dgm:t>
        <a:bodyPr/>
        <a:lstStyle/>
        <a:p>
          <a:endParaRPr lang="en-US"/>
        </a:p>
      </dgm:t>
    </dgm:pt>
    <dgm:pt modelId="{31AC0936-13A7-4206-A04C-633A232996C4}">
      <dgm:prSet/>
      <dgm:spPr/>
      <dgm:t>
        <a:bodyPr/>
        <a:lstStyle/>
        <a:p>
          <a:r>
            <a:rPr lang="en-US" dirty="0"/>
            <a:t>Does it get stuck?</a:t>
          </a:r>
        </a:p>
      </dgm:t>
    </dgm:pt>
    <dgm:pt modelId="{482F6E00-E232-4B46-9304-64094FC5B909}" type="sibTrans" cxnId="{D4C5A42B-EDA1-41D5-8B8B-37FF404423F8}">
      <dgm:prSet/>
      <dgm:spPr/>
      <dgm:t>
        <a:bodyPr/>
        <a:lstStyle/>
        <a:p>
          <a:endParaRPr lang="en-US"/>
        </a:p>
      </dgm:t>
    </dgm:pt>
    <dgm:pt modelId="{8477092A-2C17-4EB6-AC91-8D7FED19D23C}" type="parTrans" cxnId="{D4C5A42B-EDA1-41D5-8B8B-37FF404423F8}">
      <dgm:prSet/>
      <dgm:spPr/>
      <dgm:t>
        <a:bodyPr/>
        <a:lstStyle/>
        <a:p>
          <a:endParaRPr lang="en-US"/>
        </a:p>
      </dgm:t>
    </dgm:pt>
    <dgm:pt modelId="{DC0BE046-8022-4B60-9E01-A5A60BBB3337}">
      <dgm:prSet/>
      <dgm:spPr/>
      <dgm:t>
        <a:bodyPr/>
        <a:lstStyle/>
        <a:p>
          <a:r>
            <a:rPr lang="en-US" dirty="0"/>
            <a:t>…</a:t>
          </a:r>
        </a:p>
      </dgm:t>
    </dgm:pt>
    <dgm:pt modelId="{E28F98E7-FCB7-4C5F-83A6-160B4F02F451}" type="parTrans" cxnId="{F061CBEA-A125-48D6-9DDF-9A9611165A12}">
      <dgm:prSet/>
      <dgm:spPr/>
      <dgm:t>
        <a:bodyPr/>
        <a:lstStyle/>
        <a:p>
          <a:endParaRPr lang="en-US"/>
        </a:p>
      </dgm:t>
    </dgm:pt>
    <dgm:pt modelId="{D35CB8C5-A2E4-4E3B-B06F-44306DEF230F}" type="sibTrans" cxnId="{F061CBEA-A125-48D6-9DDF-9A9611165A12}">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8" destOrd="0" parTransId="{CE390AD7-6EAC-4B2A-A0B3-4431016328FB}" sibTransId="{B95E093C-6075-4146-A969-88CF9ED7FB30}"/>
    <dgm:cxn modelId="{E855CD12-635B-48BB-9CC5-345CADC99A4A}" srcId="{F0F72F2C-A2DF-4546-B5A6-BD3771EF4984}" destId="{A27DB146-E7BB-4BED-8EDD-A487A6A50D41}" srcOrd="2" destOrd="0" parTransId="{B9B02EB6-E7ED-4653-B8F4-9CF66EAB05CF}" sibTransId="{A0E85780-11EF-45A7-9377-57991E618FC8}"/>
    <dgm:cxn modelId="{8EDF021A-0EDD-4FB5-9107-0D2E7B05FC2D}" srcId="{B591CF20-E38B-470F-ADB9-0E408539A816}" destId="{7D8F34D2-ACF5-4A51-B24D-609C41730628}" srcOrd="2" destOrd="0" parTransId="{538793FA-12F5-487C-A939-B1DC05160418}" sibTransId="{73ABE292-2B32-41AF-ADF7-3E2FAF127215}"/>
    <dgm:cxn modelId="{8338331E-9EFB-4F86-AA1C-DD612591A23C}" srcId="{58A56870-94C5-474F-A11F-B059F85D051B}" destId="{1F9FF2BA-D2EA-4541-8408-E1D108357AE9}" srcOrd="2" destOrd="0" parTransId="{6447DFDE-64EC-47ED-939B-AB8693F399A0}" sibTransId="{4B47E289-91C5-4D2E-ADE3-BA27F970CDB5}"/>
    <dgm:cxn modelId="{2F13091F-AB79-4A8C-BD25-A0F9D325AD04}" type="presOf" srcId="{1F9FF2BA-D2EA-4541-8408-E1D108357AE9}" destId="{DD58FCCA-5A53-48EF-830C-01A1BC2DEC5F}" srcOrd="0" destOrd="2" presId="urn:microsoft.com/office/officeart/2005/8/layout/hList1"/>
    <dgm:cxn modelId="{57AD331F-9F90-4E1B-86D1-299AB0A132E6}" srcId="{68943606-CA28-4782-8232-95AB8616BAD2}" destId="{F8AFD55B-38B9-439F-982C-D5407EB1213F}" srcOrd="7"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9D359622-4CFB-4DDC-A194-5ECBA1EC32A5}" srcId="{F0F72F2C-A2DF-4546-B5A6-BD3771EF4984}" destId="{A1F13591-E354-41A3-BE98-5C67F250DB7B}" srcOrd="6" destOrd="0" parTransId="{3319A239-FED6-48BF-B81E-286001EB7F5D}" sibTransId="{AD1DDB89-7C3D-4BF1-9A01-A2CAC2DBFAFE}"/>
    <dgm:cxn modelId="{1AE1FD27-E1C5-4849-89B1-53B1DD6AA228}" srcId="{F0F72F2C-A2DF-4546-B5A6-BD3771EF4984}" destId="{4B2D0252-0839-44DF-BC64-6AF8AD04B4B8}" srcOrd="0" destOrd="0" parTransId="{E7B6D717-1B6C-4F69-B245-CBDCBE96E72E}" sibTransId="{C03ACA60-7714-445C-8122-7CACAFD2AF55}"/>
    <dgm:cxn modelId="{04BD272A-78AE-46A0-BC4A-995E602572B7}" type="presOf" srcId="{F0F72F2C-A2DF-4546-B5A6-BD3771EF4984}" destId="{ED723AC5-A2E2-4B16-BEA7-A94A2BECAD1C}" srcOrd="0" destOrd="0" presId="urn:microsoft.com/office/officeart/2005/8/layout/hList1"/>
    <dgm:cxn modelId="{D4C5A42B-EDA1-41D5-8B8B-37FF404423F8}" srcId="{68943606-CA28-4782-8232-95AB8616BAD2}" destId="{31AC0936-13A7-4206-A04C-633A232996C4}" srcOrd="1" destOrd="0" parTransId="{8477092A-2C17-4EB6-AC91-8D7FED19D23C}" sibTransId="{482F6E00-E232-4B46-9304-64094FC5B909}"/>
    <dgm:cxn modelId="{1F321E2E-F382-48C4-BF5C-0F1A65DF633E}" srcId="{68943606-CA28-4782-8232-95AB8616BAD2}" destId="{EB8085AD-DE66-444E-AD31-AF2B51224948}" srcOrd="2"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5" presId="urn:microsoft.com/office/officeart/2005/8/layout/hList1"/>
    <dgm:cxn modelId="{FE1D3C40-0385-4C77-8362-FBA8AF837FDE}" type="presOf" srcId="{9272A81D-6387-4B29-8FAF-78FBAEB17CC9}" destId="{C7F39890-5C8D-48FD-9A3D-71E6A4C3F357}"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4" destOrd="0" parTransId="{CF86A3FC-EB4C-4FFB-B7AF-4E7241742D40}" sibTransId="{EC03FE70-288C-4653-989C-45F4E8674DA9}"/>
    <dgm:cxn modelId="{6AF0155F-8262-4D24-89F5-56BF94C59C8B}" type="presOf" srcId="{AA7DF014-7EC0-4E12-8215-DD0BC80E8287}" destId="{C7F39890-5C8D-48FD-9A3D-71E6A4C3F357}" srcOrd="0" destOrd="2" presId="urn:microsoft.com/office/officeart/2005/8/layout/hList1"/>
    <dgm:cxn modelId="{8286C441-6ADC-4F8F-A4D8-5DC19A6EBAB3}" srcId="{7D8F34D2-ACF5-4A51-B24D-609C41730628}" destId="{9272A81D-6387-4B29-8FAF-78FBAEB17CC9}" srcOrd="4" destOrd="0" parTransId="{E912E733-7D14-4446-8B79-086C3AF77F44}" sibTransId="{3C0F2F64-3B94-48CC-A098-621B7FCCCAED}"/>
    <dgm:cxn modelId="{143F1762-4AAA-4A2D-BB2B-AD5403F9EA26}" srcId="{7D8F34D2-ACF5-4A51-B24D-609C41730628}" destId="{C7189516-FFE6-443D-8B23-253F63968BEA}" srcOrd="1" destOrd="0" parTransId="{F7DAA453-E9AB-47AC-8BD6-BF9541683A8D}" sibTransId="{FD98C49A-3076-41AF-B90B-76A948595168}"/>
    <dgm:cxn modelId="{E750D264-9A77-46A7-9B5D-8711EECB7569}" type="presOf" srcId="{16734475-5CDF-4DE8-B3D6-E6776C437C28}" destId="{DD58FCCA-5A53-48EF-830C-01A1BC2DEC5F}" srcOrd="0" destOrd="0" presId="urn:microsoft.com/office/officeart/2005/8/layout/hList1"/>
    <dgm:cxn modelId="{69431E46-552C-438C-8C44-8DB3D6B356B6}" type="presOf" srcId="{7D8F34D2-ACF5-4A51-B24D-609C41730628}" destId="{2D001E74-0AE6-4A24-B178-617FDC7EFAEB}" srcOrd="0" destOrd="0" presId="urn:microsoft.com/office/officeart/2005/8/layout/hList1"/>
    <dgm:cxn modelId="{8AAA0347-7FAD-48FE-906A-76BFD46FAA7B}" srcId="{7D8F34D2-ACF5-4A51-B24D-609C41730628}" destId="{6875EFEF-76C5-4903-AB44-52979C759519}" srcOrd="0" destOrd="0" parTransId="{4AD0DD12-3AA0-45C7-8F50-B2A1EE659EF2}" sibTransId="{9F2C37C4-D33A-4D1A-8150-0F53A30D125C}"/>
    <dgm:cxn modelId="{A0AF3548-421C-44BF-A06B-7367396F8C64}" srcId="{F0F72F2C-A2DF-4546-B5A6-BD3771EF4984}" destId="{601B917E-C94A-4C19-90FA-D6C0EAE97DA9}" srcOrd="1" destOrd="0" parTransId="{0C48318C-EB74-4524-9BE5-498F75E2DCA7}" sibTransId="{D56A06D4-986A-4D22-AC44-D13AC13A0625}"/>
    <dgm:cxn modelId="{AFD4246B-59B6-4334-9B07-6E245EC15866}" type="presOf" srcId="{68943606-CA28-4782-8232-95AB8616BAD2}" destId="{60D9E2F1-B549-4EF6-9A39-54153CB848BF}" srcOrd="0" destOrd="0" presId="urn:microsoft.com/office/officeart/2005/8/layout/hList1"/>
    <dgm:cxn modelId="{BE97554D-1673-45B8-B968-708F51EBDC75}" srcId="{58A56870-94C5-474F-A11F-B059F85D051B}" destId="{B03617E0-D21E-45F1-8438-2B2150A939F4}" srcOrd="1" destOrd="0" parTransId="{6ABA8E75-8569-4EA8-8C02-921E91F9C397}" sibTransId="{72BE4F6D-71A6-4A3B-9825-BD08F95CF8A2}"/>
    <dgm:cxn modelId="{15E10150-E5C7-45C5-8FF0-CAF5A377F280}" type="presOf" srcId="{31AC0936-13A7-4206-A04C-633A232996C4}" destId="{AE9246A3-3980-441E-8C93-893085D8CE26}" srcOrd="0" destOrd="1" presId="urn:microsoft.com/office/officeart/2005/8/layout/hList1"/>
    <dgm:cxn modelId="{6A7F8C53-5570-4BB9-BD5A-3BF342B38242}" type="presOf" srcId="{DC0BE046-8022-4B60-9E01-A5A60BBB3337}" destId="{DD58FCCA-5A53-48EF-830C-01A1BC2DEC5F}" srcOrd="0" destOrd="4" presId="urn:microsoft.com/office/officeart/2005/8/layout/hList1"/>
    <dgm:cxn modelId="{5CF8B778-55A6-4250-BA6C-F997D4251452}" srcId="{68943606-CA28-4782-8232-95AB8616BAD2}" destId="{45665F0C-EAF5-45B7-A68A-7B0907A7A880}" srcOrd="3" destOrd="0" parTransId="{C9D7E885-9399-43F2-BE71-804B9A543661}" sibTransId="{A7A1FFF5-3905-479F-98D4-8225F687C015}"/>
    <dgm:cxn modelId="{03111A5A-3BB3-4BF8-9AAB-C37BDB028501}" type="presOf" srcId="{871A38E3-74E0-4745-8B09-1A60D188BCF6}" destId="{DD58FCCA-5A53-48EF-830C-01A1BC2DEC5F}" srcOrd="0" destOrd="3" presId="urn:microsoft.com/office/officeart/2005/8/layout/hList1"/>
    <dgm:cxn modelId="{66DBF67B-43A9-4EAC-A18F-3ACCA58E7925}" srcId="{58A56870-94C5-474F-A11F-B059F85D051B}" destId="{871A38E3-74E0-4745-8B09-1A60D188BCF6}" srcOrd="3" destOrd="0" parTransId="{2E8EBF7C-B372-4C9A-A8E2-465D617D9121}" sibTransId="{338F40A2-B5D0-49BC-A7CF-0EEEBDD731AF}"/>
    <dgm:cxn modelId="{762A147C-64CB-448F-960C-A92C33F19418}" srcId="{7D8F34D2-ACF5-4A51-B24D-609C41730628}" destId="{24569300-9A32-41EC-B113-D830F5123263}" srcOrd="3" destOrd="0" parTransId="{9104BDB8-9651-4F0C-B7A0-2B7DA289FD17}" sibTransId="{DA81D14B-6DA5-4D55-9494-EEC874A0ACF5}"/>
    <dgm:cxn modelId="{F617B17E-EF46-4122-B2DE-1484096AF861}" srcId="{F0F72F2C-A2DF-4546-B5A6-BD3771EF4984}" destId="{64872200-947E-4FEF-A4AC-73C3E5D93F31}" srcOrd="4" destOrd="0" parTransId="{78565782-2E75-436E-A828-1D641C2D665C}" sibTransId="{D603164C-FA88-4CF6-A7EB-29EEE9F1B24C}"/>
    <dgm:cxn modelId="{B5DF9880-C59A-4408-8C1B-501BC1234AA7}" type="presOf" srcId="{A1F13591-E354-41A3-BE98-5C67F250DB7B}" destId="{C961A285-B32F-4EA0-A7A2-A0725D9D4CB3}" srcOrd="0" destOrd="6" presId="urn:microsoft.com/office/officeart/2005/8/layout/hList1"/>
    <dgm:cxn modelId="{DD596E8B-827D-4D8C-ABCB-557ACB530779}" type="presOf" srcId="{601B917E-C94A-4C19-90FA-D6C0EAE97DA9}" destId="{C961A285-B32F-4EA0-A7A2-A0725D9D4CB3}" srcOrd="0" destOrd="1" presId="urn:microsoft.com/office/officeart/2005/8/layout/hList1"/>
    <dgm:cxn modelId="{3C5E7E91-6F1B-49C2-9994-51DE0FB39CB2}" srcId="{F0F72F2C-A2DF-4546-B5A6-BD3771EF4984}" destId="{0274334D-3940-42CC-8C50-EC5C847CCDB1}" srcOrd="5" destOrd="0" parTransId="{26FADECF-E0BB-4535-9C6C-F46114A078D9}" sibTransId="{AE24C5F8-3800-4553-9D26-F6B05FE688F7}"/>
    <dgm:cxn modelId="{F2E35993-282E-436B-B91C-9ABCB7CBE314}" type="presOf" srcId="{64872200-947E-4FEF-A4AC-73C3E5D93F31}" destId="{C961A285-B32F-4EA0-A7A2-A0725D9D4CB3}" srcOrd="0" destOrd="4" presId="urn:microsoft.com/office/officeart/2005/8/layout/hList1"/>
    <dgm:cxn modelId="{2058CC93-0054-472F-A3C3-C403569FB0EF}" type="presOf" srcId="{B03617E0-D21E-45F1-8438-2B2150A939F4}" destId="{DD58FCCA-5A53-48EF-830C-01A1BC2DEC5F}" srcOrd="0" destOrd="1"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8DE9DDA4-FC47-4DCF-A501-94ECFBF090B4}" type="presOf" srcId="{C7189516-FFE6-443D-8B23-253F63968BEA}" destId="{C7F39890-5C8D-48FD-9A3D-71E6A4C3F357}" srcOrd="0" destOrd="1" presId="urn:microsoft.com/office/officeart/2005/8/layout/hList1"/>
    <dgm:cxn modelId="{0EAC97A5-123D-430D-8783-A30F3F432CCD}" type="presOf" srcId="{4B2D0252-0839-44DF-BC64-6AF8AD04B4B8}" destId="{C961A285-B32F-4EA0-A7A2-A0725D9D4CB3}" srcOrd="0" destOrd="0" presId="urn:microsoft.com/office/officeart/2005/8/layout/hList1"/>
    <dgm:cxn modelId="{E289D1A5-E6A1-41D7-9797-1CBE7F8CBAF1}" srcId="{68943606-CA28-4782-8232-95AB8616BAD2}" destId="{BD8CF55D-251C-4BD5-BF48-8B2ED62B4272}" srcOrd="6" destOrd="0" parTransId="{5F9EA069-D971-45C6-94C8-D9790BA6E9C4}" sibTransId="{4A979BA2-DB90-4F6F-A1D4-DA7B12A11966}"/>
    <dgm:cxn modelId="{0C6657A7-99D2-426B-AC83-E9B8B91C424F}" type="presOf" srcId="{24569300-9A32-41EC-B113-D830F5123263}" destId="{C7F39890-5C8D-48FD-9A3D-71E6A4C3F357}" srcOrd="0" destOrd="3"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114B10AC-5230-4100-A61F-D6F53823925B}" srcId="{F0F72F2C-A2DF-4546-B5A6-BD3771EF4984}" destId="{A379E99D-AA10-4AA9-88F8-D454D18E50D3}" srcOrd="3" destOrd="0" parTransId="{0E16CC79-3694-4AAA-A4AC-FAB50DBE6BC4}" sibTransId="{85854A1C-CBA7-4E5D-AE63-F644977ACE70}"/>
    <dgm:cxn modelId="{F8AEC5BA-9C30-4B1C-950F-1870A68BBEDA}" srcId="{58A56870-94C5-474F-A11F-B059F85D051B}" destId="{16734475-5CDF-4DE8-B3D6-E6776C437C28}" srcOrd="0" destOrd="0" parTransId="{AC37943D-D661-41A5-83C7-8BCCD514B5BB}" sibTransId="{36BFD2D3-3DE9-4E62-9852-C018C35AF226}"/>
    <dgm:cxn modelId="{BF6659BE-F99C-4BFF-A2A2-D65FB7E24687}" type="presOf" srcId="{BD8CF55D-251C-4BD5-BF48-8B2ED62B4272}" destId="{AE9246A3-3980-441E-8C93-893085D8CE26}" srcOrd="0" destOrd="6" presId="urn:microsoft.com/office/officeart/2005/8/layout/hList1"/>
    <dgm:cxn modelId="{4C6C92BF-25FE-40DD-8747-54962B351127}" type="presOf" srcId="{F8AFD55B-38B9-439F-982C-D5407EB1213F}" destId="{AE9246A3-3980-441E-8C93-893085D8CE26}" srcOrd="0" destOrd="7" presId="urn:microsoft.com/office/officeart/2005/8/layout/hList1"/>
    <dgm:cxn modelId="{899A5FC8-399E-42E0-B833-C6DD1A58A213}" type="presOf" srcId="{49C5FFFF-65EC-40FE-928F-5B41816F342F}" destId="{AE9246A3-3980-441E-8C93-893085D8CE26}" srcOrd="0" destOrd="4" presId="urn:microsoft.com/office/officeart/2005/8/layout/hList1"/>
    <dgm:cxn modelId="{9D85C5CB-BC3B-43CA-9C61-5F7E25F20D1F}" type="presOf" srcId="{0274334D-3940-42CC-8C50-EC5C847CCDB1}" destId="{C961A285-B32F-4EA0-A7A2-A0725D9D4CB3}" srcOrd="0" destOrd="5" presId="urn:microsoft.com/office/officeart/2005/8/layout/hList1"/>
    <dgm:cxn modelId="{700A02CD-4950-4557-BB8C-9E50AB3BBD9B}" type="presOf" srcId="{6875EFEF-76C5-4903-AB44-52979C759519}" destId="{C7F39890-5C8D-48FD-9A3D-71E6A4C3F357}" srcOrd="0" destOrd="0" presId="urn:microsoft.com/office/officeart/2005/8/layout/hList1"/>
    <dgm:cxn modelId="{BB865DCD-59C0-489C-8171-A9AB51107C95}" type="presOf" srcId="{A27DB146-E7BB-4BED-8EDD-A487A6A50D41}" destId="{C961A285-B32F-4EA0-A7A2-A0725D9D4CB3}" srcOrd="0" destOrd="2" presId="urn:microsoft.com/office/officeart/2005/8/layout/hList1"/>
    <dgm:cxn modelId="{919B78D7-3423-4261-90CD-FD30B295DE6E}" type="presOf" srcId="{EB8085AD-DE66-444E-AD31-AF2B51224948}" destId="{AE9246A3-3980-441E-8C93-893085D8CE26}" srcOrd="0" destOrd="2" presId="urn:microsoft.com/office/officeart/2005/8/layout/hList1"/>
    <dgm:cxn modelId="{7FA464D8-6F8A-4841-97A5-2A8D7B18EEEF}" srcId="{68943606-CA28-4782-8232-95AB8616BAD2}" destId="{B820DC56-E227-4433-A539-4581081CFA6E}" srcOrd="5"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B25498E5-57B2-493B-A47B-4FDEA0B31ECD}" srcId="{7D8F34D2-ACF5-4A51-B24D-609C41730628}" destId="{AA7DF014-7EC0-4E12-8215-DD0BC80E8287}" srcOrd="2" destOrd="0" parTransId="{35E2BBFA-F1D4-4556-A59B-931B6E4D5BF7}" sibTransId="{A3B16BB2-3650-4457-91A1-88429F4BA1B3}"/>
    <dgm:cxn modelId="{D94306E8-F073-4174-8622-4AFE36423D97}" type="presOf" srcId="{45665F0C-EAF5-45B7-A68A-7B0907A7A880}" destId="{AE9246A3-3980-441E-8C93-893085D8CE26}" srcOrd="0" destOrd="3" presId="urn:microsoft.com/office/officeart/2005/8/layout/hList1"/>
    <dgm:cxn modelId="{F061CBEA-A125-48D6-9DDF-9A9611165A12}" srcId="{58A56870-94C5-474F-A11F-B059F85D051B}" destId="{DC0BE046-8022-4B60-9E01-A5A60BBB3337}" srcOrd="4" destOrd="0" parTransId="{E28F98E7-FCB7-4C5F-83A6-160B4F02F451}" sibTransId="{D35CB8C5-A2E4-4E3B-B06F-44306DEF230F}"/>
    <dgm:cxn modelId="{0F0E2AF2-736F-4889-A368-366565A9465D}" type="presOf" srcId="{89163186-37C1-4843-B458-2A19FB9611F7}" destId="{AE9246A3-3980-441E-8C93-893085D8CE26}" srcOrd="0" destOrd="8" presId="urn:microsoft.com/office/officeart/2005/8/layout/hList1"/>
    <dgm:cxn modelId="{C8FA99F6-AA4B-432B-9B1A-806DEC32D824}" type="presOf" srcId="{A379E99D-AA10-4AA9-88F8-D454D18E50D3}" destId="{C961A285-B32F-4EA0-A7A2-A0725D9D4CB3}" srcOrd="0" destOrd="3"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endParaRPr lang="en-US"/>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EB8085AD-DE66-444E-AD31-AF2B51224948}">
      <dgm:prSet/>
      <dgm:spPr/>
      <dgm:t>
        <a:bodyPr/>
        <a:lstStyle/>
        <a:p>
          <a:endParaRPr lang="en-US"/>
        </a:p>
      </dgm:t>
    </dgm:pt>
    <dgm:pt modelId="{7324D38C-F909-4853-AC69-CD5F884A3506}" type="parTrans" cxnId="{1F321E2E-F382-48C4-BF5C-0F1A65DF633E}">
      <dgm:prSet/>
      <dgm:spPr/>
      <dgm:t>
        <a:bodyPr/>
        <a:lstStyle/>
        <a:p>
          <a:endParaRPr lang="en-US"/>
        </a:p>
      </dgm:t>
    </dgm:pt>
    <dgm:pt modelId="{F9636DD4-8012-49A4-ADC8-6A5BC035C76C}" type="sibTrans" cxnId="{1F321E2E-F382-48C4-BF5C-0F1A65DF633E}">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custLinFactNeighborY="-630">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7" destOrd="0" parTransId="{CE390AD7-6EAC-4B2A-A0B3-4431016328FB}" sibTransId="{B95E093C-6075-4146-A969-88CF9ED7FB30}"/>
    <dgm:cxn modelId="{8EDF021A-0EDD-4FB5-9107-0D2E7B05FC2D}" srcId="{B591CF20-E38B-470F-ADB9-0E408539A816}" destId="{7D8F34D2-ACF5-4A51-B24D-609C41730628}" srcOrd="2" destOrd="0" parTransId="{538793FA-12F5-487C-A939-B1DC05160418}" sibTransId="{73ABE292-2B32-41AF-ADF7-3E2FAF127215}"/>
    <dgm:cxn modelId="{57AD331F-9F90-4E1B-86D1-299AB0A132E6}" srcId="{68943606-CA28-4782-8232-95AB8616BAD2}" destId="{F8AFD55B-38B9-439F-982C-D5407EB1213F}" srcOrd="6"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04BD272A-78AE-46A0-BC4A-995E602572B7}" type="presOf" srcId="{F0F72F2C-A2DF-4546-B5A6-BD3771EF4984}" destId="{ED723AC5-A2E2-4B16-BEA7-A94A2BECAD1C}" srcOrd="0" destOrd="0" presId="urn:microsoft.com/office/officeart/2005/8/layout/hList1"/>
    <dgm:cxn modelId="{1F321E2E-F382-48C4-BF5C-0F1A65DF633E}" srcId="{68943606-CA28-4782-8232-95AB8616BAD2}" destId="{EB8085AD-DE66-444E-AD31-AF2B51224948}" srcOrd="1"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3" destOrd="0" parTransId="{CF86A3FC-EB4C-4FFB-B7AF-4E7241742D40}" sibTransId="{EC03FE70-288C-4653-989C-45F4E8674DA9}"/>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5CF8B778-55A6-4250-BA6C-F997D4251452}" srcId="{68943606-CA28-4782-8232-95AB8616BAD2}" destId="{45665F0C-EAF5-45B7-A68A-7B0907A7A880}" srcOrd="2" destOrd="0" parTransId="{C9D7E885-9399-43F2-BE71-804B9A543661}" sibTransId="{A7A1FFF5-3905-479F-98D4-8225F687C015}"/>
    <dgm:cxn modelId="{6593B099-4683-4CE5-BBC3-FA3EEE9DBA90}" srcId="{B591CF20-E38B-470F-ADB9-0E408539A816}" destId="{58A56870-94C5-474F-A11F-B059F85D051B}" srcOrd="1" destOrd="0" parTransId="{C14F31F7-7F6D-4E53-9E55-3AF1CB4916C0}" sibTransId="{FD0CD066-B96F-4B22-9616-AEFC906D0365}"/>
    <dgm:cxn modelId="{E289D1A5-E6A1-41D7-9797-1CBE7F8CBAF1}" srcId="{68943606-CA28-4782-8232-95AB8616BAD2}" destId="{BD8CF55D-251C-4BD5-BF48-8B2ED62B4272}" srcOrd="5" destOrd="0" parTransId="{5F9EA069-D971-45C6-94C8-D9790BA6E9C4}" sibTransId="{4A979BA2-DB90-4F6F-A1D4-DA7B12A11966}"/>
    <dgm:cxn modelId="{ECAC54A8-C412-40AA-800C-9D5DFD92070E}" srcId="{B591CF20-E38B-470F-ADB9-0E408539A816}" destId="{F0F72F2C-A2DF-4546-B5A6-BD3771EF4984}" srcOrd="3" destOrd="0" parTransId="{A2250B20-5406-4F3F-A64D-6152F8E74E44}" sibTransId="{F55E5FBB-56F5-4E60-80C1-C4231D568744}"/>
    <dgm:cxn modelId="{BF6659BE-F99C-4BFF-A2A2-D65FB7E24687}" type="presOf" srcId="{BD8CF55D-251C-4BD5-BF48-8B2ED62B4272}" destId="{AE9246A3-3980-441E-8C93-893085D8CE26}" srcOrd="0" destOrd="5" presId="urn:microsoft.com/office/officeart/2005/8/layout/hList1"/>
    <dgm:cxn modelId="{4C6C92BF-25FE-40DD-8747-54962B351127}" type="presOf" srcId="{F8AFD55B-38B9-439F-982C-D5407EB1213F}" destId="{AE9246A3-3980-441E-8C93-893085D8CE26}" srcOrd="0" destOrd="6" presId="urn:microsoft.com/office/officeart/2005/8/layout/hList1"/>
    <dgm:cxn modelId="{899A5FC8-399E-42E0-B833-C6DD1A58A213}" type="presOf" srcId="{49C5FFFF-65EC-40FE-928F-5B41816F342F}" destId="{AE9246A3-3980-441E-8C93-893085D8CE26}" srcOrd="0" destOrd="3" presId="urn:microsoft.com/office/officeart/2005/8/layout/hList1"/>
    <dgm:cxn modelId="{919B78D7-3423-4261-90CD-FD30B295DE6E}" type="presOf" srcId="{EB8085AD-DE66-444E-AD31-AF2B51224948}" destId="{AE9246A3-3980-441E-8C93-893085D8CE26}" srcOrd="0" destOrd="1" presId="urn:microsoft.com/office/officeart/2005/8/layout/hList1"/>
    <dgm:cxn modelId="{7FA464D8-6F8A-4841-97A5-2A8D7B18EEEF}" srcId="{68943606-CA28-4782-8232-95AB8616BAD2}" destId="{B820DC56-E227-4433-A539-4581081CFA6E}" srcOrd="4"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D94306E8-F073-4174-8622-4AFE36423D97}" type="presOf" srcId="{45665F0C-EAF5-45B7-A68A-7B0907A7A880}" destId="{AE9246A3-3980-441E-8C93-893085D8CE26}" srcOrd="0" destOrd="2" presId="urn:microsoft.com/office/officeart/2005/8/layout/hList1"/>
    <dgm:cxn modelId="{0F0E2AF2-736F-4889-A368-366565A9465D}" type="presOf" srcId="{89163186-37C1-4843-B458-2A19FB9611F7}" destId="{AE9246A3-3980-441E-8C93-893085D8CE26}" srcOrd="0" destOrd="7"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555E5EE3-B363-4D6C-88F1-916B33266448}"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D80069BB-8E35-400D-8CA5-1215F8940D34}">
      <dgm:prSet/>
      <dgm:spPr/>
      <dgm:t>
        <a:bodyPr/>
        <a:lstStyle/>
        <a:p>
          <a:r>
            <a:rPr lang="en-US" b="1" dirty="0"/>
            <a:t>Search for a goal </a:t>
          </a:r>
          <a:br>
            <a:rPr lang="en-US" dirty="0"/>
          </a:br>
          <a:r>
            <a:rPr lang="en-US" dirty="0"/>
            <a:t>(e.g., navigation). </a:t>
          </a:r>
        </a:p>
      </dgm:t>
      <dgm:extLst>
        <a:ext uri="{E40237B7-FDA0-4F09-8148-C483321AD2D9}">
          <dgm14:cNvPr xmlns:dgm14="http://schemas.microsoft.com/office/drawing/2010/diagram" id="0" name="" descr="A figure showing 6 research areas of AI."/>
        </a:ext>
      </dgm:extLst>
    </dgm:pt>
    <dgm:pt modelId="{BA9AA648-163F-4C8E-BAAE-8E434035E850}" type="parTrans" cxnId="{07F26D98-98C7-42A9-A50F-F90461FE633F}">
      <dgm:prSet/>
      <dgm:spPr/>
      <dgm:t>
        <a:bodyPr/>
        <a:lstStyle/>
        <a:p>
          <a:endParaRPr lang="en-US"/>
        </a:p>
      </dgm:t>
    </dgm:pt>
    <dgm:pt modelId="{F5633BB9-CEDC-4907-A004-109D55124B9A}" type="sibTrans" cxnId="{07F26D98-98C7-42A9-A50F-F90461FE633F}">
      <dgm:prSet/>
      <dgm:spPr/>
      <dgm:t>
        <a:bodyPr/>
        <a:lstStyle/>
        <a:p>
          <a:endParaRPr lang="en-US"/>
        </a:p>
      </dgm:t>
    </dgm:pt>
    <dgm:pt modelId="{0FB824FF-CBB3-458B-9285-B531FF5E5860}">
      <dgm:prSet/>
      <dgm:spPr/>
      <dgm:t>
        <a:bodyPr/>
        <a:lstStyle/>
        <a:p>
          <a:r>
            <a:rPr lang="en-US" b="1" dirty="0"/>
            <a:t>Optimize functions</a:t>
          </a:r>
          <a:br>
            <a:rPr lang="en-US" dirty="0"/>
          </a:br>
          <a:r>
            <a:rPr lang="en-US" dirty="0"/>
            <a:t>(e.g., utility).</a:t>
          </a:r>
        </a:p>
      </dgm:t>
      <dgm:extLst>
        <a:ext uri="{E40237B7-FDA0-4F09-8148-C483321AD2D9}">
          <dgm14:cNvPr xmlns:dgm14="http://schemas.microsoft.com/office/drawing/2010/diagram" id="0" name="" descr="A figure showing 6 research areas of AI."/>
        </a:ext>
      </dgm:extLst>
    </dgm:pt>
    <dgm:pt modelId="{FC996115-56CA-4728-85E4-FDD41ED8AEB7}" type="parTrans" cxnId="{B6782E81-CFC7-434B-952C-33939ED020E1}">
      <dgm:prSet/>
      <dgm:spPr/>
      <dgm:t>
        <a:bodyPr/>
        <a:lstStyle/>
        <a:p>
          <a:endParaRPr lang="en-US"/>
        </a:p>
      </dgm:t>
    </dgm:pt>
    <dgm:pt modelId="{08AF88B2-A07F-42EB-B5DD-3233FEEB4D22}" type="sibTrans" cxnId="{B6782E81-CFC7-434B-952C-33939ED020E1}">
      <dgm:prSet/>
      <dgm:spPr/>
      <dgm:t>
        <a:bodyPr/>
        <a:lstStyle/>
        <a:p>
          <a:endParaRPr lang="en-US"/>
        </a:p>
      </dgm:t>
    </dgm:pt>
    <dgm:pt modelId="{E44F2C67-68DD-4E26-BCF4-2AA071F94FC1}">
      <dgm:prSet/>
      <dgm:spPr/>
      <dgm:t>
        <a:bodyPr/>
        <a:lstStyle/>
        <a:p>
          <a:r>
            <a:rPr lang="en-US" b="1" dirty="0"/>
            <a:t>Stay within given constraints </a:t>
          </a:r>
          <a:r>
            <a:rPr lang="en-US" dirty="0"/>
            <a:t>(constraint satisfaction problem; e.g., reach the goal without running out of power)</a:t>
          </a:r>
        </a:p>
      </dgm:t>
      <dgm:extLst>
        <a:ext uri="{E40237B7-FDA0-4F09-8148-C483321AD2D9}">
          <dgm14:cNvPr xmlns:dgm14="http://schemas.microsoft.com/office/drawing/2010/diagram" id="0" name="" descr="A figure showing 6 research areas of AI."/>
        </a:ext>
      </dgm:extLst>
    </dgm:pt>
    <dgm:pt modelId="{EDCB9C4E-28A5-4408-A787-42CBD25EF44C}" type="parTrans" cxnId="{FA00120F-C80E-4DF9-90D8-3C49B5B8786E}">
      <dgm:prSet/>
      <dgm:spPr/>
      <dgm:t>
        <a:bodyPr/>
        <a:lstStyle/>
        <a:p>
          <a:endParaRPr lang="en-US"/>
        </a:p>
      </dgm:t>
    </dgm:pt>
    <dgm:pt modelId="{C84560EF-23AC-4161-839A-E47DF5B8CB53}" type="sibTrans" cxnId="{FA00120F-C80E-4DF9-90D8-3C49B5B8786E}">
      <dgm:prSet/>
      <dgm:spPr/>
      <dgm:t>
        <a:bodyPr/>
        <a:lstStyle/>
        <a:p>
          <a:endParaRPr lang="en-US"/>
        </a:p>
      </dgm:t>
    </dgm:pt>
    <dgm:pt modelId="{2A4FA44A-FD45-401B-892D-60887C1C16B1}">
      <dgm:prSet/>
      <dgm:spPr/>
      <dgm:t>
        <a:bodyPr/>
        <a:lstStyle/>
        <a:p>
          <a:r>
            <a:rPr lang="en-US" b="1" dirty="0"/>
            <a:t>Deal with uncertainty</a:t>
          </a:r>
          <a:br>
            <a:rPr lang="en-US" dirty="0"/>
          </a:br>
          <a:r>
            <a:rPr lang="en-US" dirty="0"/>
            <a:t> (e.g., current traffic on the road).</a:t>
          </a:r>
        </a:p>
      </dgm:t>
      <dgm:extLst>
        <a:ext uri="{E40237B7-FDA0-4F09-8148-C483321AD2D9}">
          <dgm14:cNvPr xmlns:dgm14="http://schemas.microsoft.com/office/drawing/2010/diagram" id="0" name="" descr="A figure showing 6 research areas of AI."/>
        </a:ext>
      </dgm:extLst>
    </dgm:pt>
    <dgm:pt modelId="{41D96D54-7EE2-47A3-89DF-07228DE8D8E6}" type="parTrans" cxnId="{BAAC3D45-4FDD-4725-BC7E-695BE2008C05}">
      <dgm:prSet/>
      <dgm:spPr/>
      <dgm:t>
        <a:bodyPr/>
        <a:lstStyle/>
        <a:p>
          <a:endParaRPr lang="en-US"/>
        </a:p>
      </dgm:t>
    </dgm:pt>
    <dgm:pt modelId="{7C0BE788-FF3F-4FC2-91CD-4E0B1C1FD818}" type="sibTrans" cxnId="{BAAC3D45-4FDD-4725-BC7E-695BE2008C05}">
      <dgm:prSet/>
      <dgm:spPr/>
      <dgm:t>
        <a:bodyPr/>
        <a:lstStyle/>
        <a:p>
          <a:endParaRPr lang="en-US"/>
        </a:p>
      </dgm:t>
    </dgm:pt>
    <dgm:pt modelId="{B879ECD9-B59C-42DD-A853-FC01EC7A3F60}">
      <dgm:prSet/>
      <dgm:spPr/>
      <dgm:t>
        <a:bodyPr/>
        <a:lstStyle/>
        <a:p>
          <a:r>
            <a:rPr lang="en-US" b="1" dirty="0"/>
            <a:t>Learn a good agent program from data and improve over time </a:t>
          </a:r>
          <a:br>
            <a:rPr lang="en-US" dirty="0"/>
          </a:br>
          <a:r>
            <a:rPr lang="en-US" dirty="0"/>
            <a:t>(machine learning).</a:t>
          </a:r>
        </a:p>
      </dgm:t>
      <dgm:extLst>
        <a:ext uri="{E40237B7-FDA0-4F09-8148-C483321AD2D9}">
          <dgm14:cNvPr xmlns:dgm14="http://schemas.microsoft.com/office/drawing/2010/diagram" id="0" name="" descr="A figure showing 6 research areas of AI."/>
        </a:ext>
      </dgm:extLst>
    </dgm:pt>
    <dgm:pt modelId="{9F24A3E2-3998-4EF3-85AD-8886F983E049}" type="parTrans" cxnId="{378AE25A-F44C-4E4F-914E-87DC83F7CD9A}">
      <dgm:prSet/>
      <dgm:spPr/>
      <dgm:t>
        <a:bodyPr/>
        <a:lstStyle/>
        <a:p>
          <a:endParaRPr lang="en-US"/>
        </a:p>
      </dgm:t>
    </dgm:pt>
    <dgm:pt modelId="{74194639-D3BD-4A9D-B0E5-FE1747321193}" type="sibTrans" cxnId="{378AE25A-F44C-4E4F-914E-87DC83F7CD9A}">
      <dgm:prSet/>
      <dgm:spPr/>
      <dgm:t>
        <a:bodyPr/>
        <a:lstStyle/>
        <a:p>
          <a:endParaRPr lang="en-US"/>
        </a:p>
      </dgm:t>
    </dgm:pt>
    <dgm:pt modelId="{4D19892B-1D99-4BD3-994E-239C692FB82D}">
      <dgm:prSet/>
      <dgm:spPr/>
      <dgm:t>
        <a:bodyPr/>
        <a:lstStyle/>
        <a:p>
          <a:r>
            <a:rPr lang="en-US" b="1" dirty="0"/>
            <a:t>Sensing</a:t>
          </a:r>
          <a:br>
            <a:rPr lang="en-US" dirty="0"/>
          </a:br>
          <a:r>
            <a:rPr lang="en-US" dirty="0"/>
            <a:t>(e.g., natural language processing, vision)</a:t>
          </a:r>
        </a:p>
      </dgm:t>
      <dgm:extLst>
        <a:ext uri="{E40237B7-FDA0-4F09-8148-C483321AD2D9}">
          <dgm14:cNvPr xmlns:dgm14="http://schemas.microsoft.com/office/drawing/2010/diagram" id="0" name="" descr="A figure showing 6 research areas of AI."/>
        </a:ext>
      </dgm:extLst>
    </dgm:pt>
    <dgm:pt modelId="{E99BA468-5DBE-4EAC-81FB-4DB3C4006A7A}" type="parTrans" cxnId="{4B81AE71-1489-4135-880D-AB4ED703BC63}">
      <dgm:prSet/>
      <dgm:spPr/>
      <dgm:t>
        <a:bodyPr/>
        <a:lstStyle/>
        <a:p>
          <a:endParaRPr lang="en-US"/>
        </a:p>
      </dgm:t>
    </dgm:pt>
    <dgm:pt modelId="{3E594377-B054-4B0B-8B15-FD61727B23D3}" type="sibTrans" cxnId="{4B81AE71-1489-4135-880D-AB4ED703BC63}">
      <dgm:prSet/>
      <dgm:spPr/>
      <dgm:t>
        <a:bodyPr/>
        <a:lstStyle/>
        <a:p>
          <a:endParaRPr lang="en-US"/>
        </a:p>
      </dgm:t>
    </dgm:pt>
    <dgm:pt modelId="{2B7CDCB7-ED70-4F22-8357-E6E5B237203A}" type="pres">
      <dgm:prSet presAssocID="{555E5EE3-B363-4D6C-88F1-916B33266448}" presName="diagram" presStyleCnt="0">
        <dgm:presLayoutVars>
          <dgm:dir/>
          <dgm:resizeHandles val="exact"/>
        </dgm:presLayoutVars>
      </dgm:prSet>
      <dgm:spPr/>
    </dgm:pt>
    <dgm:pt modelId="{26123794-7DC3-4213-9409-4DAC10BB4149}" type="pres">
      <dgm:prSet presAssocID="{D80069BB-8E35-400D-8CA5-1215F8940D34}" presName="node" presStyleLbl="node1" presStyleIdx="0" presStyleCnt="6">
        <dgm:presLayoutVars>
          <dgm:bulletEnabled val="1"/>
        </dgm:presLayoutVars>
      </dgm:prSet>
      <dgm:spPr/>
    </dgm:pt>
    <dgm:pt modelId="{B57AA989-367B-42D1-8E34-0B19A160FB82}" type="pres">
      <dgm:prSet presAssocID="{F5633BB9-CEDC-4907-A004-109D55124B9A}" presName="sibTrans" presStyleCnt="0"/>
      <dgm:spPr/>
    </dgm:pt>
    <dgm:pt modelId="{86913D6A-C88D-470A-938E-C5F24ACEC7D0}" type="pres">
      <dgm:prSet presAssocID="{0FB824FF-CBB3-458B-9285-B531FF5E5860}" presName="node" presStyleLbl="node1" presStyleIdx="1" presStyleCnt="6">
        <dgm:presLayoutVars>
          <dgm:bulletEnabled val="1"/>
        </dgm:presLayoutVars>
      </dgm:prSet>
      <dgm:spPr/>
    </dgm:pt>
    <dgm:pt modelId="{D74C3E90-A6A8-48C8-A551-E157E3554967}" type="pres">
      <dgm:prSet presAssocID="{08AF88B2-A07F-42EB-B5DD-3233FEEB4D22}" presName="sibTrans" presStyleCnt="0"/>
      <dgm:spPr/>
    </dgm:pt>
    <dgm:pt modelId="{B5EEA2DA-E7B2-4E5E-A1D6-0E4998FC5BF9}" type="pres">
      <dgm:prSet presAssocID="{E44F2C67-68DD-4E26-BCF4-2AA071F94FC1}" presName="node" presStyleLbl="node1" presStyleIdx="2" presStyleCnt="6">
        <dgm:presLayoutVars>
          <dgm:bulletEnabled val="1"/>
        </dgm:presLayoutVars>
      </dgm:prSet>
      <dgm:spPr/>
    </dgm:pt>
    <dgm:pt modelId="{2968275B-7410-4996-A67D-5A115EC04324}" type="pres">
      <dgm:prSet presAssocID="{C84560EF-23AC-4161-839A-E47DF5B8CB53}" presName="sibTrans" presStyleCnt="0"/>
      <dgm:spPr/>
    </dgm:pt>
    <dgm:pt modelId="{3D48CA99-0D49-4A06-8AD2-7577D894C005}" type="pres">
      <dgm:prSet presAssocID="{2A4FA44A-FD45-401B-892D-60887C1C16B1}" presName="node" presStyleLbl="node1" presStyleIdx="3" presStyleCnt="6">
        <dgm:presLayoutVars>
          <dgm:bulletEnabled val="1"/>
        </dgm:presLayoutVars>
      </dgm:prSet>
      <dgm:spPr/>
    </dgm:pt>
    <dgm:pt modelId="{5A03EF82-8A1A-4116-A2AB-76F43F5AAE1B}" type="pres">
      <dgm:prSet presAssocID="{7C0BE788-FF3F-4FC2-91CD-4E0B1C1FD818}" presName="sibTrans" presStyleCnt="0"/>
      <dgm:spPr/>
    </dgm:pt>
    <dgm:pt modelId="{1552D5B5-F5AD-4E06-939D-78DE82F19BE3}" type="pres">
      <dgm:prSet presAssocID="{B879ECD9-B59C-42DD-A853-FC01EC7A3F60}" presName="node" presStyleLbl="node1" presStyleIdx="4" presStyleCnt="6">
        <dgm:presLayoutVars>
          <dgm:bulletEnabled val="1"/>
        </dgm:presLayoutVars>
      </dgm:prSet>
      <dgm:spPr/>
    </dgm:pt>
    <dgm:pt modelId="{A4C68940-BF1F-48B2-BD28-78691BE3AD93}" type="pres">
      <dgm:prSet presAssocID="{74194639-D3BD-4A9D-B0E5-FE1747321193}" presName="sibTrans" presStyleCnt="0"/>
      <dgm:spPr/>
    </dgm:pt>
    <dgm:pt modelId="{6227B7C4-618D-44BD-819F-7F186E653162}" type="pres">
      <dgm:prSet presAssocID="{4D19892B-1D99-4BD3-994E-239C692FB82D}" presName="node" presStyleLbl="node1" presStyleIdx="5" presStyleCnt="6">
        <dgm:presLayoutVars>
          <dgm:bulletEnabled val="1"/>
        </dgm:presLayoutVars>
      </dgm:prSet>
      <dgm:spPr/>
    </dgm:pt>
  </dgm:ptLst>
  <dgm:cxnLst>
    <dgm:cxn modelId="{FA00120F-C80E-4DF9-90D8-3C49B5B8786E}" srcId="{555E5EE3-B363-4D6C-88F1-916B33266448}" destId="{E44F2C67-68DD-4E26-BCF4-2AA071F94FC1}" srcOrd="2" destOrd="0" parTransId="{EDCB9C4E-28A5-4408-A787-42CBD25EF44C}" sibTransId="{C84560EF-23AC-4161-839A-E47DF5B8CB53}"/>
    <dgm:cxn modelId="{25F88313-33C0-4D53-9310-46B4B553D9E1}" type="presOf" srcId="{D80069BB-8E35-400D-8CA5-1215F8940D34}" destId="{26123794-7DC3-4213-9409-4DAC10BB4149}" srcOrd="0" destOrd="0" presId="urn:microsoft.com/office/officeart/2005/8/layout/default"/>
    <dgm:cxn modelId="{7E17AD3C-4339-42D7-8A20-9347FEBC6F3A}" type="presOf" srcId="{E44F2C67-68DD-4E26-BCF4-2AA071F94FC1}" destId="{B5EEA2DA-E7B2-4E5E-A1D6-0E4998FC5BF9}" srcOrd="0" destOrd="0" presId="urn:microsoft.com/office/officeart/2005/8/layout/default"/>
    <dgm:cxn modelId="{EB954361-A156-4490-8320-C103DBF6DCB8}" type="presOf" srcId="{4D19892B-1D99-4BD3-994E-239C692FB82D}" destId="{6227B7C4-618D-44BD-819F-7F186E653162}" srcOrd="0" destOrd="0" presId="urn:microsoft.com/office/officeart/2005/8/layout/default"/>
    <dgm:cxn modelId="{BAAC3D45-4FDD-4725-BC7E-695BE2008C05}" srcId="{555E5EE3-B363-4D6C-88F1-916B33266448}" destId="{2A4FA44A-FD45-401B-892D-60887C1C16B1}" srcOrd="3" destOrd="0" parTransId="{41D96D54-7EE2-47A3-89DF-07228DE8D8E6}" sibTransId="{7C0BE788-FF3F-4FC2-91CD-4E0B1C1FD818}"/>
    <dgm:cxn modelId="{4B81AE71-1489-4135-880D-AB4ED703BC63}" srcId="{555E5EE3-B363-4D6C-88F1-916B33266448}" destId="{4D19892B-1D99-4BD3-994E-239C692FB82D}" srcOrd="5" destOrd="0" parTransId="{E99BA468-5DBE-4EAC-81FB-4DB3C4006A7A}" sibTransId="{3E594377-B054-4B0B-8B15-FD61727B23D3}"/>
    <dgm:cxn modelId="{378AE25A-F44C-4E4F-914E-87DC83F7CD9A}" srcId="{555E5EE3-B363-4D6C-88F1-916B33266448}" destId="{B879ECD9-B59C-42DD-A853-FC01EC7A3F60}" srcOrd="4" destOrd="0" parTransId="{9F24A3E2-3998-4EF3-85AD-8886F983E049}" sibTransId="{74194639-D3BD-4A9D-B0E5-FE1747321193}"/>
    <dgm:cxn modelId="{0962E65A-630F-4162-822C-D1527A762B3D}" type="presOf" srcId="{B879ECD9-B59C-42DD-A853-FC01EC7A3F60}" destId="{1552D5B5-F5AD-4E06-939D-78DE82F19BE3}" srcOrd="0" destOrd="0" presId="urn:microsoft.com/office/officeart/2005/8/layout/default"/>
    <dgm:cxn modelId="{B6782E81-CFC7-434B-952C-33939ED020E1}" srcId="{555E5EE3-B363-4D6C-88F1-916B33266448}" destId="{0FB824FF-CBB3-458B-9285-B531FF5E5860}" srcOrd="1" destOrd="0" parTransId="{FC996115-56CA-4728-85E4-FDD41ED8AEB7}" sibTransId="{08AF88B2-A07F-42EB-B5DD-3233FEEB4D22}"/>
    <dgm:cxn modelId="{51E13D85-58BF-4FAA-A715-0AEE514E26B9}" type="presOf" srcId="{0FB824FF-CBB3-458B-9285-B531FF5E5860}" destId="{86913D6A-C88D-470A-938E-C5F24ACEC7D0}" srcOrd="0" destOrd="0" presId="urn:microsoft.com/office/officeart/2005/8/layout/default"/>
    <dgm:cxn modelId="{07F26D98-98C7-42A9-A50F-F90461FE633F}" srcId="{555E5EE3-B363-4D6C-88F1-916B33266448}" destId="{D80069BB-8E35-400D-8CA5-1215F8940D34}" srcOrd="0" destOrd="0" parTransId="{BA9AA648-163F-4C8E-BAAE-8E434035E850}" sibTransId="{F5633BB9-CEDC-4907-A004-109D55124B9A}"/>
    <dgm:cxn modelId="{D7F34DB6-8A45-4D13-A94D-66371105E71B}" type="presOf" srcId="{2A4FA44A-FD45-401B-892D-60887C1C16B1}" destId="{3D48CA99-0D49-4A06-8AD2-7577D894C005}" srcOrd="0" destOrd="0" presId="urn:microsoft.com/office/officeart/2005/8/layout/default"/>
    <dgm:cxn modelId="{C7D687FB-2B73-4091-9C7C-32C59CE0EDBF}" type="presOf" srcId="{555E5EE3-B363-4D6C-88F1-916B33266448}" destId="{2B7CDCB7-ED70-4F22-8357-E6E5B237203A}" srcOrd="0" destOrd="0" presId="urn:microsoft.com/office/officeart/2005/8/layout/default"/>
    <dgm:cxn modelId="{DFF56C5F-5442-4B45-B9B0-8201F31B410E}" type="presParOf" srcId="{2B7CDCB7-ED70-4F22-8357-E6E5B237203A}" destId="{26123794-7DC3-4213-9409-4DAC10BB4149}" srcOrd="0" destOrd="0" presId="urn:microsoft.com/office/officeart/2005/8/layout/default"/>
    <dgm:cxn modelId="{6921480E-F436-4DED-965D-5F26A7FD578F}" type="presParOf" srcId="{2B7CDCB7-ED70-4F22-8357-E6E5B237203A}" destId="{B57AA989-367B-42D1-8E34-0B19A160FB82}" srcOrd="1" destOrd="0" presId="urn:microsoft.com/office/officeart/2005/8/layout/default"/>
    <dgm:cxn modelId="{35CBB486-2647-47D3-926F-C52F9788BB97}" type="presParOf" srcId="{2B7CDCB7-ED70-4F22-8357-E6E5B237203A}" destId="{86913D6A-C88D-470A-938E-C5F24ACEC7D0}" srcOrd="2" destOrd="0" presId="urn:microsoft.com/office/officeart/2005/8/layout/default"/>
    <dgm:cxn modelId="{E2E95F28-27C0-4F00-984F-3F11A358E386}" type="presParOf" srcId="{2B7CDCB7-ED70-4F22-8357-E6E5B237203A}" destId="{D74C3E90-A6A8-48C8-A551-E157E3554967}" srcOrd="3" destOrd="0" presId="urn:microsoft.com/office/officeart/2005/8/layout/default"/>
    <dgm:cxn modelId="{F2A2D102-32AF-4C97-8BC3-C4AD44BBE7B5}" type="presParOf" srcId="{2B7CDCB7-ED70-4F22-8357-E6E5B237203A}" destId="{B5EEA2DA-E7B2-4E5E-A1D6-0E4998FC5BF9}" srcOrd="4" destOrd="0" presId="urn:microsoft.com/office/officeart/2005/8/layout/default"/>
    <dgm:cxn modelId="{C19225BD-6E15-4FA5-91DA-F764849547AE}" type="presParOf" srcId="{2B7CDCB7-ED70-4F22-8357-E6E5B237203A}" destId="{2968275B-7410-4996-A67D-5A115EC04324}" srcOrd="5" destOrd="0" presId="urn:microsoft.com/office/officeart/2005/8/layout/default"/>
    <dgm:cxn modelId="{6F8A990F-4A69-4208-8B72-8D6B72DF61AE}" type="presParOf" srcId="{2B7CDCB7-ED70-4F22-8357-E6E5B237203A}" destId="{3D48CA99-0D49-4A06-8AD2-7577D894C005}" srcOrd="6" destOrd="0" presId="urn:microsoft.com/office/officeart/2005/8/layout/default"/>
    <dgm:cxn modelId="{43C0B1C4-18B7-42ED-80F3-DC1F5CFCED4C}" type="presParOf" srcId="{2B7CDCB7-ED70-4F22-8357-E6E5B237203A}" destId="{5A03EF82-8A1A-4116-A2AB-76F43F5AAE1B}" srcOrd="7" destOrd="0" presId="urn:microsoft.com/office/officeart/2005/8/layout/default"/>
    <dgm:cxn modelId="{2AC39BBC-3134-4A74-B5CA-BE55369A448D}" type="presParOf" srcId="{2B7CDCB7-ED70-4F22-8357-E6E5B237203A}" destId="{1552D5B5-F5AD-4E06-939D-78DE82F19BE3}" srcOrd="8" destOrd="0" presId="urn:microsoft.com/office/officeart/2005/8/layout/default"/>
    <dgm:cxn modelId="{D5A07459-7FDB-4ACD-A7BF-7D0B3A2EFC54}" type="presParOf" srcId="{2B7CDCB7-ED70-4F22-8357-E6E5B237203A}" destId="{A4C68940-BF1F-48B2-BD28-78691BE3AD93}" srcOrd="9" destOrd="0" presId="urn:microsoft.com/office/officeart/2005/8/layout/default"/>
    <dgm:cxn modelId="{3DD86CD2-E780-409F-BF50-9EDEA6D6863D}" type="presParOf" srcId="{2B7CDCB7-ED70-4F22-8357-E6E5B237203A}" destId="{6227B7C4-618D-44BD-819F-7F186E653162}"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dirty="0"/>
            <a:t>Performance measure</a:t>
          </a:r>
          <a:endParaRPr lang="en-US" dirty="0"/>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B8F46C62-824E-4968-9874-EAE0BD4DEC06}">
      <dgm:prSet/>
      <dgm:spPr/>
      <dgm:t>
        <a:bodyPr/>
        <a:lstStyle/>
        <a:p>
          <a:endParaRPr lang="en-US" dirty="0"/>
        </a:p>
      </dgm:t>
    </dgm:pt>
    <dgm:pt modelId="{2CB3CFE6-48C9-4764-BE98-1DFCB01931D2}" type="parTrans" cxnId="{C49E96B9-6082-4869-BC9C-F094F52923B2}">
      <dgm:prSet/>
      <dgm:spPr/>
      <dgm:t>
        <a:bodyPr/>
        <a:lstStyle/>
        <a:p>
          <a:endParaRPr lang="en-US"/>
        </a:p>
      </dgm:t>
    </dgm:pt>
    <dgm:pt modelId="{CC392892-33EB-4DAB-95D8-04EC6A85112E}" type="sibTrans" cxnId="{C49E96B9-6082-4869-BC9C-F094F52923B2}">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99690A0C-B363-44CA-B8D2-E1E8D3F4850C}">
      <dgm:prSet/>
      <dgm:spPr/>
      <dgm:t>
        <a:bodyPr/>
        <a:lstStyle/>
        <a:p>
          <a:endParaRPr lang="en-US" dirty="0"/>
        </a:p>
      </dgm:t>
    </dgm:pt>
    <dgm:pt modelId="{4129AA71-9DFC-4B1A-9E74-FAE90BAD1635}" type="parTrans" cxnId="{CEF9423A-8323-4FA6-9433-09CDA70E8829}">
      <dgm:prSet/>
      <dgm:spPr/>
      <dgm:t>
        <a:bodyPr/>
        <a:lstStyle/>
        <a:p>
          <a:endParaRPr lang="en-US"/>
        </a:p>
      </dgm:t>
    </dgm:pt>
    <dgm:pt modelId="{22B365A6-AF06-4542-A330-D109C89F66BB}" type="sibTrans" cxnId="{CEF9423A-8323-4FA6-9433-09CDA70E8829}">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E64BC63D-3F14-4150-9DA0-E7EC0FD6EA76}">
      <dgm:prSet/>
      <dgm:spPr/>
      <dgm:t>
        <a:bodyPr/>
        <a:lstStyle/>
        <a:p>
          <a:endParaRPr lang="en-US" dirty="0"/>
        </a:p>
      </dgm:t>
    </dgm:pt>
    <dgm:pt modelId="{D507EDFD-DDCC-4F7A-8C9A-BB646694064C}" type="parTrans" cxnId="{35A2ED99-0F87-403A-BB22-400B56925B24}">
      <dgm:prSet/>
      <dgm:spPr/>
      <dgm:t>
        <a:bodyPr/>
        <a:lstStyle/>
        <a:p>
          <a:endParaRPr lang="en-US"/>
        </a:p>
      </dgm:t>
    </dgm:pt>
    <dgm:pt modelId="{1E441C76-492B-41CE-8558-DC1206CC67E0}" type="sibTrans" cxnId="{35A2ED99-0F87-403A-BB22-400B56925B24}">
      <dgm:prSet/>
      <dgm:spPr/>
      <dgm:t>
        <a:bodyPr/>
        <a:lstStyle/>
        <a:p>
          <a:endParaRPr lang="en-US"/>
        </a:p>
      </dgm:t>
    </dgm:pt>
    <dgm:pt modelId="{F0F72F2C-A2DF-4546-B5A6-BD3771EF4984}">
      <dgm:prSet/>
      <dgm:spPr/>
      <dgm:t>
        <a:bodyPr/>
        <a:lstStyle/>
        <a:p>
          <a:r>
            <a:rPr lang="en-US" b="1"/>
            <a:t>Sensors</a:t>
          </a:r>
          <a:endParaRPr lang="en-US"/>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DD1E0D02-53B6-4AD7-9E54-A7D0795D9AC8}">
      <dgm:prSet/>
      <dgm:spPr/>
      <dgm:t>
        <a:bodyPr/>
        <a:lstStyle/>
        <a:p>
          <a:endParaRPr lang="en-US" dirty="0"/>
        </a:p>
      </dgm:t>
    </dgm:pt>
    <dgm:pt modelId="{8AB55934-9679-48B3-8F3D-EF7ADD4036C3}" type="parTrans" cxnId="{FC336D05-F568-4DE0-B477-723ADFAAF844}">
      <dgm:prSet/>
      <dgm:spPr/>
      <dgm:t>
        <a:bodyPr/>
        <a:lstStyle/>
        <a:p>
          <a:endParaRPr lang="en-US"/>
        </a:p>
      </dgm:t>
    </dgm:pt>
    <dgm:pt modelId="{C916A12B-4192-4C19-B375-74438A211E52}" type="sibTrans" cxnId="{FC336D05-F568-4DE0-B477-723ADFAAF844}">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FC336D05-F568-4DE0-B477-723ADFAAF844}" srcId="{F0F72F2C-A2DF-4546-B5A6-BD3771EF4984}" destId="{DD1E0D02-53B6-4AD7-9E54-A7D0795D9AC8}" srcOrd="0" destOrd="0" parTransId="{8AB55934-9679-48B3-8F3D-EF7ADD4036C3}" sibTransId="{C916A12B-4192-4C19-B375-74438A211E52}"/>
    <dgm:cxn modelId="{34F7950D-0038-442E-B60E-69971E8B40AC}" type="presOf" srcId="{58A56870-94C5-474F-A11F-B059F85D051B}" destId="{5AAEAC57-C5CF-4BF7-B78E-013E1F7A0946}" srcOrd="0" destOrd="0" presId="urn:microsoft.com/office/officeart/2005/8/layout/hList1"/>
    <dgm:cxn modelId="{8EDF021A-0EDD-4FB5-9107-0D2E7B05FC2D}" srcId="{B591CF20-E38B-470F-ADB9-0E408539A816}" destId="{7D8F34D2-ACF5-4A51-B24D-609C41730628}" srcOrd="2" destOrd="0" parTransId="{538793FA-12F5-487C-A939-B1DC05160418}" sibTransId="{73ABE292-2B32-41AF-ADF7-3E2FAF127215}"/>
    <dgm:cxn modelId="{04BD272A-78AE-46A0-BC4A-995E602572B7}" type="presOf" srcId="{F0F72F2C-A2DF-4546-B5A6-BD3771EF4984}" destId="{ED723AC5-A2E2-4B16-BEA7-A94A2BECAD1C}" srcOrd="0" destOrd="0" presId="urn:microsoft.com/office/officeart/2005/8/layout/hList1"/>
    <dgm:cxn modelId="{8BCE5B36-B777-474D-890D-FE339B0902D4}" srcId="{B591CF20-E38B-470F-ADB9-0E408539A816}" destId="{68943606-CA28-4782-8232-95AB8616BAD2}" srcOrd="0" destOrd="0" parTransId="{676B489B-9AA3-44DD-9BE5-9D47C15ACFCD}" sibTransId="{F32ADC98-C909-41E5-91A2-1952AAB3B088}"/>
    <dgm:cxn modelId="{CEF9423A-8323-4FA6-9433-09CDA70E8829}" srcId="{58A56870-94C5-474F-A11F-B059F85D051B}" destId="{99690A0C-B363-44CA-B8D2-E1E8D3F4850C}" srcOrd="0" destOrd="0" parTransId="{4129AA71-9DFC-4B1A-9E74-FAE90BAD1635}" sibTransId="{22B365A6-AF06-4542-A330-D109C89F66BB}"/>
    <dgm:cxn modelId="{80F1BD65-2EB1-4266-B0F6-0B71997C03C7}" type="presOf" srcId="{99690A0C-B363-44CA-B8D2-E1E8D3F4850C}" destId="{DD58FCCA-5A53-48EF-830C-01A1BC2DEC5F}" srcOrd="0" destOrd="0" presId="urn:microsoft.com/office/officeart/2005/8/layout/hList1"/>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9C466089-A44C-4CD1-A827-54C3F5A0F7F2}" type="presOf" srcId="{B8F46C62-824E-4968-9874-EAE0BD4DEC06}" destId="{AE9246A3-3980-441E-8C93-893085D8CE26}" srcOrd="0" destOrd="0"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EB86B799-A5DE-434C-B5EA-D422811ACDCA}" type="presOf" srcId="{E64BC63D-3F14-4150-9DA0-E7EC0FD6EA76}" destId="{C7F39890-5C8D-48FD-9A3D-71E6A4C3F357}" srcOrd="0" destOrd="0" presId="urn:microsoft.com/office/officeart/2005/8/layout/hList1"/>
    <dgm:cxn modelId="{35A2ED99-0F87-403A-BB22-400B56925B24}" srcId="{7D8F34D2-ACF5-4A51-B24D-609C41730628}" destId="{E64BC63D-3F14-4150-9DA0-E7EC0FD6EA76}" srcOrd="0" destOrd="0" parTransId="{D507EDFD-DDCC-4F7A-8C9A-BB646694064C}" sibTransId="{1E441C76-492B-41CE-8558-DC1206CC67E0}"/>
    <dgm:cxn modelId="{61513BA5-83DE-423F-AC70-DD4FEAADB516}" type="presOf" srcId="{DD1E0D02-53B6-4AD7-9E54-A7D0795D9AC8}" destId="{C961A285-B32F-4EA0-A7A2-A0725D9D4CB3}" srcOrd="0" destOrd="0"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C49E96B9-6082-4869-BC9C-F094F52923B2}" srcId="{68943606-CA28-4782-8232-95AB8616BAD2}" destId="{B8F46C62-824E-4968-9874-EAE0BD4DEC06}" srcOrd="0" destOrd="0" parTransId="{2CB3CFE6-48C9-4764-BE98-1DFCB01931D2}" sibTransId="{CC392892-33EB-4DAB-95D8-04EC6A85112E}"/>
    <dgm:cxn modelId="{9DC4D9DE-E4D5-41F9-BE0D-436F3B8081E6}" type="presOf" srcId="{B591CF20-E38B-470F-ADB9-0E408539A816}" destId="{72F092A1-3B55-4AF9-BB8D-2692568648C3}" srcOrd="0" destOrd="0"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B8F46C62-824E-4968-9874-EAE0BD4DEC06}">
      <dgm:prSet/>
      <dgm:spPr/>
      <dgm:t>
        <a:bodyPr/>
        <a:lstStyle/>
        <a:p>
          <a:r>
            <a:rPr lang="en-US" dirty="0"/>
            <a:t>Safe</a:t>
          </a:r>
        </a:p>
      </dgm:t>
    </dgm:pt>
    <dgm:pt modelId="{2CB3CFE6-48C9-4764-BE98-1DFCB01931D2}" type="parTrans" cxnId="{C49E96B9-6082-4869-BC9C-F094F52923B2}">
      <dgm:prSet/>
      <dgm:spPr/>
      <dgm:t>
        <a:bodyPr/>
        <a:lstStyle/>
        <a:p>
          <a:endParaRPr lang="en-US"/>
        </a:p>
      </dgm:t>
    </dgm:pt>
    <dgm:pt modelId="{CC392892-33EB-4DAB-95D8-04EC6A85112E}" type="sibTrans" cxnId="{C49E96B9-6082-4869-BC9C-F094F52923B2}">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99690A0C-B363-44CA-B8D2-E1E8D3F4850C}">
      <dgm:prSet/>
      <dgm:spPr/>
      <dgm:t>
        <a:bodyPr/>
        <a:lstStyle/>
        <a:p>
          <a:r>
            <a:rPr lang="en-US" dirty="0"/>
            <a:t>Roads</a:t>
          </a:r>
        </a:p>
      </dgm:t>
    </dgm:pt>
    <dgm:pt modelId="{4129AA71-9DFC-4B1A-9E74-FAE90BAD1635}" type="parTrans" cxnId="{CEF9423A-8323-4FA6-9433-09CDA70E8829}">
      <dgm:prSet/>
      <dgm:spPr/>
      <dgm:t>
        <a:bodyPr/>
        <a:lstStyle/>
        <a:p>
          <a:endParaRPr lang="en-US"/>
        </a:p>
      </dgm:t>
    </dgm:pt>
    <dgm:pt modelId="{22B365A6-AF06-4542-A330-D109C89F66BB}" type="sibTrans" cxnId="{CEF9423A-8323-4FA6-9433-09CDA70E8829}">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E64BC63D-3F14-4150-9DA0-E7EC0FD6EA76}">
      <dgm:prSet/>
      <dgm:spPr/>
      <dgm:t>
        <a:bodyPr/>
        <a:lstStyle/>
        <a:p>
          <a:r>
            <a:rPr lang="en-US" dirty="0"/>
            <a:t>Steering wheel</a:t>
          </a:r>
        </a:p>
      </dgm:t>
    </dgm:pt>
    <dgm:pt modelId="{D507EDFD-DDCC-4F7A-8C9A-BB646694064C}" type="parTrans" cxnId="{35A2ED99-0F87-403A-BB22-400B56925B24}">
      <dgm:prSet/>
      <dgm:spPr/>
      <dgm:t>
        <a:bodyPr/>
        <a:lstStyle/>
        <a:p>
          <a:endParaRPr lang="en-US"/>
        </a:p>
      </dgm:t>
    </dgm:pt>
    <dgm:pt modelId="{1E441C76-492B-41CE-8558-DC1206CC67E0}" type="sibTrans" cxnId="{35A2ED99-0F87-403A-BB22-400B56925B24}">
      <dgm:prSet/>
      <dgm:spPr/>
      <dgm:t>
        <a:bodyPr/>
        <a:lstStyle/>
        <a:p>
          <a:endParaRPr lang="en-US"/>
        </a:p>
      </dgm:t>
    </dgm:pt>
    <dgm:pt modelId="{F0F72F2C-A2DF-4546-B5A6-BD3771EF4984}">
      <dgm:prSet/>
      <dgm:spPr/>
      <dgm:t>
        <a:bodyPr/>
        <a:lstStyle/>
        <a:p>
          <a:r>
            <a:rPr lang="en-US" b="1"/>
            <a:t>Sensors</a:t>
          </a:r>
          <a:endParaRPr lang="en-US"/>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DD1E0D02-53B6-4AD7-9E54-A7D0795D9AC8}">
      <dgm:prSet/>
      <dgm:spPr/>
      <dgm:t>
        <a:bodyPr/>
        <a:lstStyle/>
        <a:p>
          <a:r>
            <a:rPr lang="en-US" dirty="0"/>
            <a:t>Cameras</a:t>
          </a:r>
        </a:p>
      </dgm:t>
    </dgm:pt>
    <dgm:pt modelId="{8AB55934-9679-48B3-8F3D-EF7ADD4036C3}" type="parTrans" cxnId="{FC336D05-F568-4DE0-B477-723ADFAAF844}">
      <dgm:prSet/>
      <dgm:spPr/>
      <dgm:t>
        <a:bodyPr/>
        <a:lstStyle/>
        <a:p>
          <a:endParaRPr lang="en-US"/>
        </a:p>
      </dgm:t>
    </dgm:pt>
    <dgm:pt modelId="{C916A12B-4192-4C19-B375-74438A211E52}" type="sibTrans" cxnId="{FC336D05-F568-4DE0-B477-723ADFAAF844}">
      <dgm:prSet/>
      <dgm:spPr/>
      <dgm:t>
        <a:bodyPr/>
        <a:lstStyle/>
        <a:p>
          <a:endParaRPr lang="en-US"/>
        </a:p>
      </dgm:t>
    </dgm:pt>
    <dgm:pt modelId="{DF6124A1-3345-4DD8-BC99-57CC98D42921}">
      <dgm:prSet/>
      <dgm:spPr/>
      <dgm:t>
        <a:bodyPr/>
        <a:lstStyle/>
        <a:p>
          <a:r>
            <a:rPr lang="en-US" dirty="0"/>
            <a:t>other traffic </a:t>
          </a:r>
        </a:p>
      </dgm:t>
    </dgm:pt>
    <dgm:pt modelId="{B2CF88B5-7EDE-493B-BD6B-5AEDE5AD63C3}" type="parTrans" cxnId="{FD61894F-8043-4A82-ACC3-2DFBCBC2A0D4}">
      <dgm:prSet/>
      <dgm:spPr/>
      <dgm:t>
        <a:bodyPr/>
        <a:lstStyle/>
        <a:p>
          <a:endParaRPr lang="en-US"/>
        </a:p>
      </dgm:t>
    </dgm:pt>
    <dgm:pt modelId="{DD8425FA-9779-48FA-B6DE-876CC72153C2}" type="sibTrans" cxnId="{FD61894F-8043-4A82-ACC3-2DFBCBC2A0D4}">
      <dgm:prSet/>
      <dgm:spPr/>
      <dgm:t>
        <a:bodyPr/>
        <a:lstStyle/>
        <a:p>
          <a:endParaRPr lang="en-US"/>
        </a:p>
      </dgm:t>
    </dgm:pt>
    <dgm:pt modelId="{9C367CD2-D072-49AB-867B-391044203855}">
      <dgm:prSet/>
      <dgm:spPr/>
      <dgm:t>
        <a:bodyPr/>
        <a:lstStyle/>
        <a:p>
          <a:r>
            <a:rPr lang="en-US" dirty="0"/>
            <a:t>pedestrians </a:t>
          </a:r>
        </a:p>
      </dgm:t>
    </dgm:pt>
    <dgm:pt modelId="{6C95B9D7-E884-46BD-8470-A1194B51F200}" type="parTrans" cxnId="{C447BAC2-4786-419F-B53F-EFF1E6ADE9AE}">
      <dgm:prSet/>
      <dgm:spPr/>
      <dgm:t>
        <a:bodyPr/>
        <a:lstStyle/>
        <a:p>
          <a:endParaRPr lang="en-US"/>
        </a:p>
      </dgm:t>
    </dgm:pt>
    <dgm:pt modelId="{A08C7584-BAB8-4646-8AFE-FAB8A7E8F7C9}" type="sibTrans" cxnId="{C447BAC2-4786-419F-B53F-EFF1E6ADE9AE}">
      <dgm:prSet/>
      <dgm:spPr/>
      <dgm:t>
        <a:bodyPr/>
        <a:lstStyle/>
        <a:p>
          <a:endParaRPr lang="en-US"/>
        </a:p>
      </dgm:t>
    </dgm:pt>
    <dgm:pt modelId="{DD1BEDFC-A663-4738-AD6F-17B6C957FB47}">
      <dgm:prSet/>
      <dgm:spPr/>
      <dgm:t>
        <a:bodyPr/>
        <a:lstStyle/>
        <a:p>
          <a:r>
            <a:rPr lang="en-US" dirty="0"/>
            <a:t>customers</a:t>
          </a:r>
        </a:p>
      </dgm:t>
    </dgm:pt>
    <dgm:pt modelId="{35D7AF1B-BEAD-46E0-B245-02424470071F}" type="parTrans" cxnId="{48689EAC-A261-40BA-A1A5-CB22F9FE8A8D}">
      <dgm:prSet/>
      <dgm:spPr/>
      <dgm:t>
        <a:bodyPr/>
        <a:lstStyle/>
        <a:p>
          <a:endParaRPr lang="en-US"/>
        </a:p>
      </dgm:t>
    </dgm:pt>
    <dgm:pt modelId="{2F4948BD-94FC-4845-BB51-D445A3BA9467}" type="sibTrans" cxnId="{48689EAC-A261-40BA-A1A5-CB22F9FE8A8D}">
      <dgm:prSet/>
      <dgm:spPr/>
      <dgm:t>
        <a:bodyPr/>
        <a:lstStyle/>
        <a:p>
          <a:endParaRPr lang="en-US"/>
        </a:p>
      </dgm:t>
    </dgm:pt>
    <dgm:pt modelId="{9A11CB0E-7A9F-418B-B52F-5FF51A0720B3}">
      <dgm:prSet/>
      <dgm:spPr/>
      <dgm:t>
        <a:bodyPr/>
        <a:lstStyle/>
        <a:p>
          <a:r>
            <a:rPr lang="en-US" dirty="0"/>
            <a:t> accelerator</a:t>
          </a:r>
        </a:p>
      </dgm:t>
    </dgm:pt>
    <dgm:pt modelId="{D82F122F-2114-4A78-B503-1BCAE13F0CFE}" type="parTrans" cxnId="{54A43A4A-E4A0-41A0-BB5B-DADB5F86B1ED}">
      <dgm:prSet/>
      <dgm:spPr/>
      <dgm:t>
        <a:bodyPr/>
        <a:lstStyle/>
        <a:p>
          <a:endParaRPr lang="en-US"/>
        </a:p>
      </dgm:t>
    </dgm:pt>
    <dgm:pt modelId="{6363FDCA-AD41-4E6F-B7CD-3B5CA6CE6F9E}" type="sibTrans" cxnId="{54A43A4A-E4A0-41A0-BB5B-DADB5F86B1ED}">
      <dgm:prSet/>
      <dgm:spPr/>
      <dgm:t>
        <a:bodyPr/>
        <a:lstStyle/>
        <a:p>
          <a:endParaRPr lang="en-US"/>
        </a:p>
      </dgm:t>
    </dgm:pt>
    <dgm:pt modelId="{5C75ABEB-F4BA-400B-B9F2-F23F97463A7D}">
      <dgm:prSet/>
      <dgm:spPr/>
      <dgm:t>
        <a:bodyPr/>
        <a:lstStyle/>
        <a:p>
          <a:r>
            <a:rPr lang="en-US" dirty="0"/>
            <a:t>brake</a:t>
          </a:r>
        </a:p>
      </dgm:t>
    </dgm:pt>
    <dgm:pt modelId="{1368C5A2-5807-4015-8DBD-5E11DE44C67B}" type="parTrans" cxnId="{BF05AB9A-7570-4D63-ABEA-4404AAD630F8}">
      <dgm:prSet/>
      <dgm:spPr/>
      <dgm:t>
        <a:bodyPr/>
        <a:lstStyle/>
        <a:p>
          <a:endParaRPr lang="en-US"/>
        </a:p>
      </dgm:t>
    </dgm:pt>
    <dgm:pt modelId="{F1B09895-4F3F-4648-8678-0901A19C201C}" type="sibTrans" cxnId="{BF05AB9A-7570-4D63-ABEA-4404AAD630F8}">
      <dgm:prSet/>
      <dgm:spPr/>
      <dgm:t>
        <a:bodyPr/>
        <a:lstStyle/>
        <a:p>
          <a:endParaRPr lang="en-US"/>
        </a:p>
      </dgm:t>
    </dgm:pt>
    <dgm:pt modelId="{6D83297A-5466-4684-943E-3E98C96EF1EE}">
      <dgm:prSet/>
      <dgm:spPr/>
      <dgm:t>
        <a:bodyPr/>
        <a:lstStyle/>
        <a:p>
          <a:r>
            <a:rPr lang="en-US" dirty="0"/>
            <a:t>signal</a:t>
          </a:r>
        </a:p>
      </dgm:t>
    </dgm:pt>
    <dgm:pt modelId="{BC1E25D6-BD75-417A-B2A6-8F1FA60783C2}" type="parTrans" cxnId="{D440DBE2-A604-4C8D-A12C-4A65FE82D34C}">
      <dgm:prSet/>
      <dgm:spPr/>
      <dgm:t>
        <a:bodyPr/>
        <a:lstStyle/>
        <a:p>
          <a:endParaRPr lang="en-US"/>
        </a:p>
      </dgm:t>
    </dgm:pt>
    <dgm:pt modelId="{EBBEC456-5F41-4249-BE51-C1D1B5004384}" type="sibTrans" cxnId="{D440DBE2-A604-4C8D-A12C-4A65FE82D34C}">
      <dgm:prSet/>
      <dgm:spPr/>
      <dgm:t>
        <a:bodyPr/>
        <a:lstStyle/>
        <a:p>
          <a:endParaRPr lang="en-US"/>
        </a:p>
      </dgm:t>
    </dgm:pt>
    <dgm:pt modelId="{7DC30BB8-E413-4267-9B01-D0C398158CB3}">
      <dgm:prSet/>
      <dgm:spPr/>
      <dgm:t>
        <a:bodyPr/>
        <a:lstStyle/>
        <a:p>
          <a:r>
            <a:rPr lang="en-US" dirty="0"/>
            <a:t>horn</a:t>
          </a:r>
        </a:p>
      </dgm:t>
    </dgm:pt>
    <dgm:pt modelId="{D559063E-990A-4AEA-A4CF-1715F0D301DE}" type="parTrans" cxnId="{A2258A4A-D5EA-4DF1-9992-4421E3494DBB}">
      <dgm:prSet/>
      <dgm:spPr/>
      <dgm:t>
        <a:bodyPr/>
        <a:lstStyle/>
        <a:p>
          <a:endParaRPr lang="en-US"/>
        </a:p>
      </dgm:t>
    </dgm:pt>
    <dgm:pt modelId="{C50021D0-A180-4E4B-80B2-135BF7DCB95E}" type="sibTrans" cxnId="{A2258A4A-D5EA-4DF1-9992-4421E3494DBB}">
      <dgm:prSet/>
      <dgm:spPr/>
      <dgm:t>
        <a:bodyPr/>
        <a:lstStyle/>
        <a:p>
          <a:endParaRPr lang="en-US"/>
        </a:p>
      </dgm:t>
    </dgm:pt>
    <dgm:pt modelId="{D864C7AA-F3B5-4FB5-8B92-D746FB5CC396}">
      <dgm:prSet/>
      <dgm:spPr/>
      <dgm:t>
        <a:bodyPr/>
        <a:lstStyle/>
        <a:p>
          <a:r>
            <a:rPr lang="en-US" dirty="0"/>
            <a:t>sonar</a:t>
          </a:r>
        </a:p>
      </dgm:t>
    </dgm:pt>
    <dgm:pt modelId="{09BBFD11-618B-4F3B-99DE-CD19ED65A989}" type="parTrans" cxnId="{75512185-0EA6-4209-A574-E797EFCD5CD1}">
      <dgm:prSet/>
      <dgm:spPr/>
      <dgm:t>
        <a:bodyPr/>
        <a:lstStyle/>
        <a:p>
          <a:endParaRPr lang="en-US"/>
        </a:p>
      </dgm:t>
    </dgm:pt>
    <dgm:pt modelId="{DA9592DB-3C12-4258-86C8-FA80B554B696}" type="sibTrans" cxnId="{75512185-0EA6-4209-A574-E797EFCD5CD1}">
      <dgm:prSet/>
      <dgm:spPr/>
      <dgm:t>
        <a:bodyPr/>
        <a:lstStyle/>
        <a:p>
          <a:endParaRPr lang="en-US"/>
        </a:p>
      </dgm:t>
    </dgm:pt>
    <dgm:pt modelId="{3C0CB938-E1F9-4A85-988C-3B8227DC8B4B}">
      <dgm:prSet/>
      <dgm:spPr/>
      <dgm:t>
        <a:bodyPr/>
        <a:lstStyle/>
        <a:p>
          <a:r>
            <a:rPr lang="en-US" dirty="0"/>
            <a:t>speedometer</a:t>
          </a:r>
        </a:p>
      </dgm:t>
    </dgm:pt>
    <dgm:pt modelId="{A5B266FE-63B3-4277-B6BB-068B18E40705}" type="parTrans" cxnId="{38E5410E-DF0D-42F8-B3CC-C07FC3B042E8}">
      <dgm:prSet/>
      <dgm:spPr/>
      <dgm:t>
        <a:bodyPr/>
        <a:lstStyle/>
        <a:p>
          <a:endParaRPr lang="en-US"/>
        </a:p>
      </dgm:t>
    </dgm:pt>
    <dgm:pt modelId="{E3633988-5154-4E7D-A927-75167A27E844}" type="sibTrans" cxnId="{38E5410E-DF0D-42F8-B3CC-C07FC3B042E8}">
      <dgm:prSet/>
      <dgm:spPr/>
      <dgm:t>
        <a:bodyPr/>
        <a:lstStyle/>
        <a:p>
          <a:endParaRPr lang="en-US"/>
        </a:p>
      </dgm:t>
    </dgm:pt>
    <dgm:pt modelId="{F6530794-3DBF-46C1-88C9-5A35FFF151CC}">
      <dgm:prSet/>
      <dgm:spPr/>
      <dgm:t>
        <a:bodyPr/>
        <a:lstStyle/>
        <a:p>
          <a:r>
            <a:rPr lang="en-US" dirty="0"/>
            <a:t>GPS</a:t>
          </a:r>
        </a:p>
      </dgm:t>
    </dgm:pt>
    <dgm:pt modelId="{11C96B7B-1D95-4292-A36F-3D42FCE18E74}" type="parTrans" cxnId="{E3722183-5FAF-40CE-B1E2-A53CE3A059AD}">
      <dgm:prSet/>
      <dgm:spPr/>
      <dgm:t>
        <a:bodyPr/>
        <a:lstStyle/>
        <a:p>
          <a:endParaRPr lang="en-US"/>
        </a:p>
      </dgm:t>
    </dgm:pt>
    <dgm:pt modelId="{346DD7CA-A3A0-476B-AAE6-A24F60B9D00E}" type="sibTrans" cxnId="{E3722183-5FAF-40CE-B1E2-A53CE3A059AD}">
      <dgm:prSet/>
      <dgm:spPr/>
      <dgm:t>
        <a:bodyPr/>
        <a:lstStyle/>
        <a:p>
          <a:endParaRPr lang="en-US"/>
        </a:p>
      </dgm:t>
    </dgm:pt>
    <dgm:pt modelId="{21162962-6786-44EB-A9D2-2F7790A21F41}">
      <dgm:prSet/>
      <dgm:spPr/>
      <dgm:t>
        <a:bodyPr/>
        <a:lstStyle/>
        <a:p>
          <a:r>
            <a:rPr lang="en-US" dirty="0"/>
            <a:t>Odometer</a:t>
          </a:r>
        </a:p>
      </dgm:t>
    </dgm:pt>
    <dgm:pt modelId="{47233D5B-E9B2-4D60-B376-CF04884B51B9}" type="parTrans" cxnId="{40250FED-1A2F-4AA8-8F2A-0EF8818B3709}">
      <dgm:prSet/>
      <dgm:spPr/>
      <dgm:t>
        <a:bodyPr/>
        <a:lstStyle/>
        <a:p>
          <a:endParaRPr lang="en-US"/>
        </a:p>
      </dgm:t>
    </dgm:pt>
    <dgm:pt modelId="{50D4FACE-998D-4AFD-89CD-B45654BFC73E}" type="sibTrans" cxnId="{40250FED-1A2F-4AA8-8F2A-0EF8818B3709}">
      <dgm:prSet/>
      <dgm:spPr/>
      <dgm:t>
        <a:bodyPr/>
        <a:lstStyle/>
        <a:p>
          <a:endParaRPr lang="en-US"/>
        </a:p>
      </dgm:t>
    </dgm:pt>
    <dgm:pt modelId="{189A2302-4677-49D0-AE47-D22C388BCC37}">
      <dgm:prSet/>
      <dgm:spPr/>
      <dgm:t>
        <a:bodyPr/>
        <a:lstStyle/>
        <a:p>
          <a:r>
            <a:rPr lang="en-US" dirty="0"/>
            <a:t>engine sensors</a:t>
          </a:r>
        </a:p>
      </dgm:t>
    </dgm:pt>
    <dgm:pt modelId="{428254E7-4FD6-4AE4-8293-4E3606176277}" type="parTrans" cxnId="{97729DF5-01F4-465F-8C51-9A008C0EA5E3}">
      <dgm:prSet/>
      <dgm:spPr/>
      <dgm:t>
        <a:bodyPr/>
        <a:lstStyle/>
        <a:p>
          <a:endParaRPr lang="en-US"/>
        </a:p>
      </dgm:t>
    </dgm:pt>
    <dgm:pt modelId="{56608371-3ECA-4DB0-A88B-1A4EAF471740}" type="sibTrans" cxnId="{97729DF5-01F4-465F-8C51-9A008C0EA5E3}">
      <dgm:prSet/>
      <dgm:spPr/>
      <dgm:t>
        <a:bodyPr/>
        <a:lstStyle/>
        <a:p>
          <a:endParaRPr lang="en-US"/>
        </a:p>
      </dgm:t>
    </dgm:pt>
    <dgm:pt modelId="{8F516D2D-FEA4-4674-AF1A-D637805EDA26}">
      <dgm:prSet/>
      <dgm:spPr/>
      <dgm:t>
        <a:bodyPr/>
        <a:lstStyle/>
        <a:p>
          <a:r>
            <a:rPr lang="en-US" dirty="0"/>
            <a:t>keyboard</a:t>
          </a:r>
        </a:p>
      </dgm:t>
    </dgm:pt>
    <dgm:pt modelId="{068BBA74-775E-4CF5-B332-08FFEEEF0A62}" type="parTrans" cxnId="{3E6A58AF-E0EF-493A-8F94-A6D38021D78D}">
      <dgm:prSet/>
      <dgm:spPr/>
      <dgm:t>
        <a:bodyPr/>
        <a:lstStyle/>
        <a:p>
          <a:endParaRPr lang="en-US"/>
        </a:p>
      </dgm:t>
    </dgm:pt>
    <dgm:pt modelId="{2EBF07E9-56E4-4763-8933-E168742C6A90}" type="sibTrans" cxnId="{3E6A58AF-E0EF-493A-8F94-A6D38021D78D}">
      <dgm:prSet/>
      <dgm:spPr/>
      <dgm:t>
        <a:bodyPr/>
        <a:lstStyle/>
        <a:p>
          <a:endParaRPr lang="en-US"/>
        </a:p>
      </dgm:t>
    </dgm:pt>
    <dgm:pt modelId="{45414D11-1BF0-4CF1-8CE9-FBBD0212AC0C}">
      <dgm:prSet/>
      <dgm:spPr/>
      <dgm:t>
        <a:bodyPr/>
        <a:lstStyle/>
        <a:p>
          <a:r>
            <a:rPr lang="en-US" dirty="0"/>
            <a:t>fast</a:t>
          </a:r>
        </a:p>
      </dgm:t>
    </dgm:pt>
    <dgm:pt modelId="{D8C0E80B-773A-420B-A445-F39D40B352B0}" type="parTrans" cxnId="{6B65B0B0-652A-4897-A84A-EAD2A87184B3}">
      <dgm:prSet/>
      <dgm:spPr/>
      <dgm:t>
        <a:bodyPr/>
        <a:lstStyle/>
        <a:p>
          <a:endParaRPr lang="en-US"/>
        </a:p>
      </dgm:t>
    </dgm:pt>
    <dgm:pt modelId="{12CDF185-6A7B-4B6E-8F91-40D1B1E50119}" type="sibTrans" cxnId="{6B65B0B0-652A-4897-A84A-EAD2A87184B3}">
      <dgm:prSet/>
      <dgm:spPr/>
      <dgm:t>
        <a:bodyPr/>
        <a:lstStyle/>
        <a:p>
          <a:endParaRPr lang="en-US"/>
        </a:p>
      </dgm:t>
    </dgm:pt>
    <dgm:pt modelId="{AD432868-1EAB-4C98-962D-445EBBB17DAB}">
      <dgm:prSet/>
      <dgm:spPr/>
      <dgm:t>
        <a:bodyPr/>
        <a:lstStyle/>
        <a:p>
          <a:r>
            <a:rPr lang="en-US" dirty="0"/>
            <a:t>comfortable trip</a:t>
          </a:r>
        </a:p>
      </dgm:t>
    </dgm:pt>
    <dgm:pt modelId="{ED793CCE-CEDB-45C7-A6F9-E33D4573EEB3}" type="parTrans" cxnId="{250D8AAD-7D20-4CCE-987D-E6708FD478F6}">
      <dgm:prSet/>
      <dgm:spPr/>
      <dgm:t>
        <a:bodyPr/>
        <a:lstStyle/>
        <a:p>
          <a:endParaRPr lang="en-US"/>
        </a:p>
      </dgm:t>
    </dgm:pt>
    <dgm:pt modelId="{FEE79E8E-9317-4FE9-B85A-5B22B3F776E4}" type="sibTrans" cxnId="{250D8AAD-7D20-4CCE-987D-E6708FD478F6}">
      <dgm:prSet/>
      <dgm:spPr/>
      <dgm:t>
        <a:bodyPr/>
        <a:lstStyle/>
        <a:p>
          <a:endParaRPr lang="en-US"/>
        </a:p>
      </dgm:t>
    </dgm:pt>
    <dgm:pt modelId="{5DDA9325-C541-4D95-81B3-DD33236F8A32}">
      <dgm:prSet/>
      <dgm:spPr/>
      <dgm:t>
        <a:bodyPr/>
        <a:lstStyle/>
        <a:p>
          <a:r>
            <a:rPr lang="en-US" dirty="0"/>
            <a:t>legal</a:t>
          </a:r>
        </a:p>
      </dgm:t>
    </dgm:pt>
    <dgm:pt modelId="{55E2083E-CFF0-48CE-B1ED-DC3642271197}" type="parTrans" cxnId="{9D6E2248-D5BA-4C1F-B11B-B5CF7585895A}">
      <dgm:prSet/>
      <dgm:spPr/>
      <dgm:t>
        <a:bodyPr/>
        <a:lstStyle/>
        <a:p>
          <a:endParaRPr lang="en-US"/>
        </a:p>
      </dgm:t>
    </dgm:pt>
    <dgm:pt modelId="{99FF603F-12C2-4C14-86AC-A5BC011E2CA2}" type="sibTrans" cxnId="{9D6E2248-D5BA-4C1F-B11B-B5CF7585895A}">
      <dgm:prSet/>
      <dgm:spPr/>
      <dgm:t>
        <a:bodyPr/>
        <a:lstStyle/>
        <a:p>
          <a:endParaRPr lang="en-US"/>
        </a:p>
      </dgm:t>
    </dgm:pt>
    <dgm:pt modelId="{94886888-C8A6-4C56-BBA6-E7CC0F8C0407}">
      <dgm:prSet/>
      <dgm:spPr/>
      <dgm:t>
        <a:bodyPr/>
        <a:lstStyle/>
        <a:p>
          <a:r>
            <a:rPr lang="en-US" dirty="0"/>
            <a:t>maximize profits</a:t>
          </a:r>
        </a:p>
      </dgm:t>
    </dgm:pt>
    <dgm:pt modelId="{9DB34B4A-8C65-437B-A054-138BEFBA812E}" type="parTrans" cxnId="{B14B02AA-CC3E-4859-827C-DDF6AFBE6B4F}">
      <dgm:prSet/>
      <dgm:spPr/>
      <dgm:t>
        <a:bodyPr/>
        <a:lstStyle/>
        <a:p>
          <a:endParaRPr lang="en-US"/>
        </a:p>
      </dgm:t>
    </dgm:pt>
    <dgm:pt modelId="{0FAA5CD6-D920-4EDA-9CA9-60DBB404EACC}" type="sibTrans" cxnId="{B14B02AA-CC3E-4859-827C-DDF6AFBE6B4F}">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FC336D05-F568-4DE0-B477-723ADFAAF844}" srcId="{F0F72F2C-A2DF-4546-B5A6-BD3771EF4984}" destId="{DD1E0D02-53B6-4AD7-9E54-A7D0795D9AC8}" srcOrd="0" destOrd="0" parTransId="{8AB55934-9679-48B3-8F3D-EF7ADD4036C3}" sibTransId="{C916A12B-4192-4C19-B375-74438A211E52}"/>
    <dgm:cxn modelId="{B9E97409-F6B4-4950-A7AC-482F093584DD}" type="presOf" srcId="{7DC30BB8-E413-4267-9B01-D0C398158CB3}" destId="{C7F39890-5C8D-48FD-9A3D-71E6A4C3F357}" srcOrd="0" destOrd="4" presId="urn:microsoft.com/office/officeart/2005/8/layout/hList1"/>
    <dgm:cxn modelId="{D706BA09-82AD-4D88-A870-01ECD20FFDC4}" type="presOf" srcId="{5DDA9325-C541-4D95-81B3-DD33236F8A32}" destId="{AE9246A3-3980-441E-8C93-893085D8CE26}" srcOrd="0" destOrd="2" presId="urn:microsoft.com/office/officeart/2005/8/layout/hList1"/>
    <dgm:cxn modelId="{0B6F590C-C015-4853-86A3-1DD6DE4A6A14}" type="presOf" srcId="{F6530794-3DBF-46C1-88C9-5A35FFF151CC}" destId="{C961A285-B32F-4EA0-A7A2-A0725D9D4CB3}" srcOrd="0" destOrd="3" presId="urn:microsoft.com/office/officeart/2005/8/layout/hList1"/>
    <dgm:cxn modelId="{38E5410E-DF0D-42F8-B3CC-C07FC3B042E8}" srcId="{F0F72F2C-A2DF-4546-B5A6-BD3771EF4984}" destId="{3C0CB938-E1F9-4A85-988C-3B8227DC8B4B}" srcOrd="2" destOrd="0" parTransId="{A5B266FE-63B3-4277-B6BB-068B18E40705}" sibTransId="{E3633988-5154-4E7D-A927-75167A27E844}"/>
    <dgm:cxn modelId="{8EDF021A-0EDD-4FB5-9107-0D2E7B05FC2D}" srcId="{B591CF20-E38B-470F-ADB9-0E408539A816}" destId="{7D8F34D2-ACF5-4A51-B24D-609C41730628}" srcOrd="2" destOrd="0" parTransId="{538793FA-12F5-487C-A939-B1DC05160418}" sibTransId="{73ABE292-2B32-41AF-ADF7-3E2FAF127215}"/>
    <dgm:cxn modelId="{6BF34E20-8AF7-42C1-96B4-92680917B7C6}" type="presOf" srcId="{9A11CB0E-7A9F-418B-B52F-5FF51A0720B3}" destId="{C7F39890-5C8D-48FD-9A3D-71E6A4C3F357}" srcOrd="0" destOrd="1" presId="urn:microsoft.com/office/officeart/2005/8/layout/hList1"/>
    <dgm:cxn modelId="{C12B2C21-4E3B-4DB7-8417-DB8E13AB34B4}" type="presOf" srcId="{D864C7AA-F3B5-4FB5-8B92-D746FB5CC396}" destId="{C961A285-B32F-4EA0-A7A2-A0725D9D4CB3}" srcOrd="0" destOrd="1" presId="urn:microsoft.com/office/officeart/2005/8/layout/hList1"/>
    <dgm:cxn modelId="{A3568A25-7CC0-46DA-AA41-FCACAC0C3840}" type="presOf" srcId="{7D8F34D2-ACF5-4A51-B24D-609C41730628}" destId="{2D001E74-0AE6-4A24-B178-617FDC7EFAEB}" srcOrd="0" destOrd="0" presId="urn:microsoft.com/office/officeart/2005/8/layout/hList1"/>
    <dgm:cxn modelId="{8BCE5B36-B777-474D-890D-FE339B0902D4}" srcId="{B591CF20-E38B-470F-ADB9-0E408539A816}" destId="{68943606-CA28-4782-8232-95AB8616BAD2}" srcOrd="0" destOrd="0" parTransId="{676B489B-9AA3-44DD-9BE5-9D47C15ACFCD}" sibTransId="{F32ADC98-C909-41E5-91A2-1952AAB3B088}"/>
    <dgm:cxn modelId="{DB190E3A-B7E8-41D8-A549-2EFF30D0262F}" type="presOf" srcId="{E64BC63D-3F14-4150-9DA0-E7EC0FD6EA76}" destId="{C7F39890-5C8D-48FD-9A3D-71E6A4C3F357}" srcOrd="0" destOrd="0" presId="urn:microsoft.com/office/officeart/2005/8/layout/hList1"/>
    <dgm:cxn modelId="{CEF9423A-8323-4FA6-9433-09CDA70E8829}" srcId="{58A56870-94C5-474F-A11F-B059F85D051B}" destId="{99690A0C-B363-44CA-B8D2-E1E8D3F4850C}" srcOrd="0" destOrd="0" parTransId="{4129AA71-9DFC-4B1A-9E74-FAE90BAD1635}" sibTransId="{22B365A6-AF06-4542-A330-D109C89F66BB}"/>
    <dgm:cxn modelId="{2F9D925C-8CE8-4686-97AD-DF95CEBE0121}" type="presOf" srcId="{F0F72F2C-A2DF-4546-B5A6-BD3771EF4984}" destId="{ED723AC5-A2E2-4B16-BEA7-A94A2BECAD1C}" srcOrd="0" destOrd="0" presId="urn:microsoft.com/office/officeart/2005/8/layout/hList1"/>
    <dgm:cxn modelId="{8DD96B64-C426-4F02-B8AA-70C50DD3BA1C}" type="presOf" srcId="{3C0CB938-E1F9-4A85-988C-3B8227DC8B4B}" destId="{C961A285-B32F-4EA0-A7A2-A0725D9D4CB3}" srcOrd="0" destOrd="2" presId="urn:microsoft.com/office/officeart/2005/8/layout/hList1"/>
    <dgm:cxn modelId="{9D6E2248-D5BA-4C1F-B11B-B5CF7585895A}" srcId="{68943606-CA28-4782-8232-95AB8616BAD2}" destId="{5DDA9325-C541-4D95-81B3-DD33236F8A32}" srcOrd="2" destOrd="0" parTransId="{55E2083E-CFF0-48CE-B1ED-DC3642271197}" sibTransId="{99FF603F-12C2-4C14-86AC-A5BC011E2CA2}"/>
    <dgm:cxn modelId="{54A43A4A-E4A0-41A0-BB5B-DADB5F86B1ED}" srcId="{7D8F34D2-ACF5-4A51-B24D-609C41730628}" destId="{9A11CB0E-7A9F-418B-B52F-5FF51A0720B3}" srcOrd="1" destOrd="0" parTransId="{D82F122F-2114-4A78-B503-1BCAE13F0CFE}" sibTransId="{6363FDCA-AD41-4E6F-B7CD-3B5CA6CE6F9E}"/>
    <dgm:cxn modelId="{A2258A4A-D5EA-4DF1-9992-4421E3494DBB}" srcId="{7D8F34D2-ACF5-4A51-B24D-609C41730628}" destId="{7DC30BB8-E413-4267-9B01-D0C398158CB3}" srcOrd="4" destOrd="0" parTransId="{D559063E-990A-4AEA-A4CF-1715F0D301DE}" sibTransId="{C50021D0-A180-4E4B-80B2-135BF7DCB95E}"/>
    <dgm:cxn modelId="{7754F06A-0E62-45E8-8416-589BEEAC5CE0}" type="presOf" srcId="{DF6124A1-3345-4DD8-BC99-57CC98D42921}" destId="{DD58FCCA-5A53-48EF-830C-01A1BC2DEC5F}" srcOrd="0" destOrd="1" presId="urn:microsoft.com/office/officeart/2005/8/layout/hList1"/>
    <dgm:cxn modelId="{1C783D4D-52DC-4942-A906-97B20F8529C9}" type="presOf" srcId="{B591CF20-E38B-470F-ADB9-0E408539A816}" destId="{72F092A1-3B55-4AF9-BB8D-2692568648C3}" srcOrd="0" destOrd="0" presId="urn:microsoft.com/office/officeart/2005/8/layout/hList1"/>
    <dgm:cxn modelId="{5D9E5F6E-9C1E-4C9A-813A-5E429A25D801}" type="presOf" srcId="{5C75ABEB-F4BA-400B-B9F2-F23F97463A7D}" destId="{C7F39890-5C8D-48FD-9A3D-71E6A4C3F357}" srcOrd="0" destOrd="2" presId="urn:microsoft.com/office/officeart/2005/8/layout/hList1"/>
    <dgm:cxn modelId="{FD61894F-8043-4A82-ACC3-2DFBCBC2A0D4}" srcId="{58A56870-94C5-474F-A11F-B059F85D051B}" destId="{DF6124A1-3345-4DD8-BC99-57CC98D42921}" srcOrd="1" destOrd="0" parTransId="{B2CF88B5-7EDE-493B-BD6B-5AEDE5AD63C3}" sibTransId="{DD8425FA-9779-48FA-B6DE-876CC72153C2}"/>
    <dgm:cxn modelId="{14B65A70-0010-450D-9A93-77E8C795EE26}" type="presOf" srcId="{9C367CD2-D072-49AB-867B-391044203855}" destId="{DD58FCCA-5A53-48EF-830C-01A1BC2DEC5F}" srcOrd="0" destOrd="2" presId="urn:microsoft.com/office/officeart/2005/8/layout/hList1"/>
    <dgm:cxn modelId="{B29D3575-8DA3-4818-A7C1-01DEED2529C2}" type="presOf" srcId="{68943606-CA28-4782-8232-95AB8616BAD2}" destId="{60D9E2F1-B549-4EF6-9A39-54153CB848BF}" srcOrd="0" destOrd="0" presId="urn:microsoft.com/office/officeart/2005/8/layout/hList1"/>
    <dgm:cxn modelId="{E3722183-5FAF-40CE-B1E2-A53CE3A059AD}" srcId="{F0F72F2C-A2DF-4546-B5A6-BD3771EF4984}" destId="{F6530794-3DBF-46C1-88C9-5A35FFF151CC}" srcOrd="3" destOrd="0" parTransId="{11C96B7B-1D95-4292-A36F-3D42FCE18E74}" sibTransId="{346DD7CA-A3A0-476B-AAE6-A24F60B9D00E}"/>
    <dgm:cxn modelId="{CE2C7083-61BF-43F9-B05E-40549F90D2CC}" type="presOf" srcId="{45414D11-1BF0-4CF1-8CE9-FBBD0212AC0C}" destId="{AE9246A3-3980-441E-8C93-893085D8CE26}" srcOrd="0" destOrd="1" presId="urn:microsoft.com/office/officeart/2005/8/layout/hList1"/>
    <dgm:cxn modelId="{75512185-0EA6-4209-A574-E797EFCD5CD1}" srcId="{F0F72F2C-A2DF-4546-B5A6-BD3771EF4984}" destId="{D864C7AA-F3B5-4FB5-8B92-D746FB5CC396}" srcOrd="1" destOrd="0" parTransId="{09BBFD11-618B-4F3B-99DE-CD19ED65A989}" sibTransId="{DA9592DB-3C12-4258-86C8-FA80B554B696}"/>
    <dgm:cxn modelId="{58E03485-B8E2-4295-98B0-8005C4B8D99C}" type="presOf" srcId="{DD1E0D02-53B6-4AD7-9E54-A7D0795D9AC8}" destId="{C961A285-B32F-4EA0-A7A2-A0725D9D4CB3}" srcOrd="0" destOrd="0" presId="urn:microsoft.com/office/officeart/2005/8/layout/hList1"/>
    <dgm:cxn modelId="{A2BA158A-E6A7-4D32-9D81-6BF2951E8690}" type="presOf" srcId="{94886888-C8A6-4C56-BBA6-E7CC0F8C0407}" destId="{AE9246A3-3980-441E-8C93-893085D8CE26}" srcOrd="0" destOrd="4"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35A2ED99-0F87-403A-BB22-400B56925B24}" srcId="{7D8F34D2-ACF5-4A51-B24D-609C41730628}" destId="{E64BC63D-3F14-4150-9DA0-E7EC0FD6EA76}" srcOrd="0" destOrd="0" parTransId="{D507EDFD-DDCC-4F7A-8C9A-BB646694064C}" sibTransId="{1E441C76-492B-41CE-8558-DC1206CC67E0}"/>
    <dgm:cxn modelId="{BF05AB9A-7570-4D63-ABEA-4404AAD630F8}" srcId="{7D8F34D2-ACF5-4A51-B24D-609C41730628}" destId="{5C75ABEB-F4BA-400B-B9F2-F23F97463A7D}" srcOrd="2" destOrd="0" parTransId="{1368C5A2-5807-4015-8DBD-5E11DE44C67B}" sibTransId="{F1B09895-4F3F-4648-8678-0901A19C201C}"/>
    <dgm:cxn modelId="{9EC6B59F-CBC9-4B5E-AD1A-6D913EE70336}" type="presOf" srcId="{8F516D2D-FEA4-4674-AF1A-D637805EDA26}" destId="{C961A285-B32F-4EA0-A7A2-A0725D9D4CB3}" srcOrd="0" destOrd="6"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B14B02AA-CC3E-4859-827C-DDF6AFBE6B4F}" srcId="{68943606-CA28-4782-8232-95AB8616BAD2}" destId="{94886888-C8A6-4C56-BBA6-E7CC0F8C0407}" srcOrd="4" destOrd="0" parTransId="{9DB34B4A-8C65-437B-A054-138BEFBA812E}" sibTransId="{0FAA5CD6-D920-4EDA-9CA9-60DBB404EACC}"/>
    <dgm:cxn modelId="{48689EAC-A261-40BA-A1A5-CB22F9FE8A8D}" srcId="{58A56870-94C5-474F-A11F-B059F85D051B}" destId="{DD1BEDFC-A663-4738-AD6F-17B6C957FB47}" srcOrd="3" destOrd="0" parTransId="{35D7AF1B-BEAD-46E0-B245-02424470071F}" sibTransId="{2F4948BD-94FC-4845-BB51-D445A3BA9467}"/>
    <dgm:cxn modelId="{250D8AAD-7D20-4CCE-987D-E6708FD478F6}" srcId="{68943606-CA28-4782-8232-95AB8616BAD2}" destId="{AD432868-1EAB-4C98-962D-445EBBB17DAB}" srcOrd="3" destOrd="0" parTransId="{ED793CCE-CEDB-45C7-A6F9-E33D4573EEB3}" sibTransId="{FEE79E8E-9317-4FE9-B85A-5B22B3F776E4}"/>
    <dgm:cxn modelId="{3E6A58AF-E0EF-493A-8F94-A6D38021D78D}" srcId="{F0F72F2C-A2DF-4546-B5A6-BD3771EF4984}" destId="{8F516D2D-FEA4-4674-AF1A-D637805EDA26}" srcOrd="6" destOrd="0" parTransId="{068BBA74-775E-4CF5-B332-08FFEEEF0A62}" sibTransId="{2EBF07E9-56E4-4763-8933-E168742C6A90}"/>
    <dgm:cxn modelId="{6B65B0B0-652A-4897-A84A-EAD2A87184B3}" srcId="{68943606-CA28-4782-8232-95AB8616BAD2}" destId="{45414D11-1BF0-4CF1-8CE9-FBBD0212AC0C}" srcOrd="1" destOrd="0" parTransId="{D8C0E80B-773A-420B-A445-F39D40B352B0}" sibTransId="{12CDF185-6A7B-4B6E-8F91-40D1B1E50119}"/>
    <dgm:cxn modelId="{C49E96B9-6082-4869-BC9C-F094F52923B2}" srcId="{68943606-CA28-4782-8232-95AB8616BAD2}" destId="{B8F46C62-824E-4968-9874-EAE0BD4DEC06}" srcOrd="0" destOrd="0" parTransId="{2CB3CFE6-48C9-4764-BE98-1DFCB01931D2}" sibTransId="{CC392892-33EB-4DAB-95D8-04EC6A85112E}"/>
    <dgm:cxn modelId="{083E5DC0-50D4-468C-9894-D27A102FBB23}" type="presOf" srcId="{189A2302-4677-49D0-AE47-D22C388BCC37}" destId="{C961A285-B32F-4EA0-A7A2-A0725D9D4CB3}" srcOrd="0" destOrd="5" presId="urn:microsoft.com/office/officeart/2005/8/layout/hList1"/>
    <dgm:cxn modelId="{C447BAC2-4786-419F-B53F-EFF1E6ADE9AE}" srcId="{58A56870-94C5-474F-A11F-B059F85D051B}" destId="{9C367CD2-D072-49AB-867B-391044203855}" srcOrd="2" destOrd="0" parTransId="{6C95B9D7-E884-46BD-8470-A1194B51F200}" sibTransId="{A08C7584-BAB8-4646-8AFE-FAB8A7E8F7C9}"/>
    <dgm:cxn modelId="{8ED994C8-D4D7-4A61-9B30-C5491D25A385}" type="presOf" srcId="{58A56870-94C5-474F-A11F-B059F85D051B}" destId="{5AAEAC57-C5CF-4BF7-B78E-013E1F7A0946}" srcOrd="0" destOrd="0" presId="urn:microsoft.com/office/officeart/2005/8/layout/hList1"/>
    <dgm:cxn modelId="{8CE5FED1-62BD-4794-A2E5-16A21637A630}" type="presOf" srcId="{21162962-6786-44EB-A9D2-2F7790A21F41}" destId="{C961A285-B32F-4EA0-A7A2-A0725D9D4CB3}" srcOrd="0" destOrd="4" presId="urn:microsoft.com/office/officeart/2005/8/layout/hList1"/>
    <dgm:cxn modelId="{10DA63D4-5F0B-46D0-B1CF-5E4BE2796DF8}" type="presOf" srcId="{AD432868-1EAB-4C98-962D-445EBBB17DAB}" destId="{AE9246A3-3980-441E-8C93-893085D8CE26}" srcOrd="0" destOrd="3" presId="urn:microsoft.com/office/officeart/2005/8/layout/hList1"/>
    <dgm:cxn modelId="{1FDB05D8-040B-4195-A8E7-D686A7A35D7C}" type="presOf" srcId="{6D83297A-5466-4684-943E-3E98C96EF1EE}" destId="{C7F39890-5C8D-48FD-9A3D-71E6A4C3F357}" srcOrd="0" destOrd="3" presId="urn:microsoft.com/office/officeart/2005/8/layout/hList1"/>
    <dgm:cxn modelId="{8C930BDC-27AD-4ED8-80AB-612A639A6541}" type="presOf" srcId="{DD1BEDFC-A663-4738-AD6F-17B6C957FB47}" destId="{DD58FCCA-5A53-48EF-830C-01A1BC2DEC5F}" srcOrd="0" destOrd="3" presId="urn:microsoft.com/office/officeart/2005/8/layout/hList1"/>
    <dgm:cxn modelId="{D440DBE2-A604-4C8D-A12C-4A65FE82D34C}" srcId="{7D8F34D2-ACF5-4A51-B24D-609C41730628}" destId="{6D83297A-5466-4684-943E-3E98C96EF1EE}" srcOrd="3" destOrd="0" parTransId="{BC1E25D6-BD75-417A-B2A6-8F1FA60783C2}" sibTransId="{EBBEC456-5F41-4249-BE51-C1D1B5004384}"/>
    <dgm:cxn modelId="{0CD5A2E6-7F92-4843-9C07-A46FA109575F}" type="presOf" srcId="{B8F46C62-824E-4968-9874-EAE0BD4DEC06}" destId="{AE9246A3-3980-441E-8C93-893085D8CE26}" srcOrd="0" destOrd="0" presId="urn:microsoft.com/office/officeart/2005/8/layout/hList1"/>
    <dgm:cxn modelId="{40250FED-1A2F-4AA8-8F2A-0EF8818B3709}" srcId="{F0F72F2C-A2DF-4546-B5A6-BD3771EF4984}" destId="{21162962-6786-44EB-A9D2-2F7790A21F41}" srcOrd="4" destOrd="0" parTransId="{47233D5B-E9B2-4D60-B376-CF04884B51B9}" sibTransId="{50D4FACE-998D-4AFD-89CD-B45654BFC73E}"/>
    <dgm:cxn modelId="{97729DF5-01F4-465F-8C51-9A008C0EA5E3}" srcId="{F0F72F2C-A2DF-4546-B5A6-BD3771EF4984}" destId="{189A2302-4677-49D0-AE47-D22C388BCC37}" srcOrd="5" destOrd="0" parTransId="{428254E7-4FD6-4AE4-8293-4E3606176277}" sibTransId="{56608371-3ECA-4DB0-A88B-1A4EAF471740}"/>
    <dgm:cxn modelId="{05169EF6-F3CC-49A4-B3B7-43C562A8DAAF}" type="presOf" srcId="{99690A0C-B363-44CA-B8D2-E1E8D3F4850C}" destId="{DD58FCCA-5A53-48EF-830C-01A1BC2DEC5F}" srcOrd="0" destOrd="0" presId="urn:microsoft.com/office/officeart/2005/8/layout/hList1"/>
    <dgm:cxn modelId="{95BD295E-A9F6-466B-BA87-17C156C684A8}" type="presParOf" srcId="{72F092A1-3B55-4AF9-BB8D-2692568648C3}" destId="{07C34D83-3094-4FD8-AF53-7B4F0466A48D}" srcOrd="0" destOrd="0" presId="urn:microsoft.com/office/officeart/2005/8/layout/hList1"/>
    <dgm:cxn modelId="{39124E4D-991B-48AD-9D43-800FE2E95280}" type="presParOf" srcId="{07C34D83-3094-4FD8-AF53-7B4F0466A48D}" destId="{60D9E2F1-B549-4EF6-9A39-54153CB848BF}" srcOrd="0" destOrd="0" presId="urn:microsoft.com/office/officeart/2005/8/layout/hList1"/>
    <dgm:cxn modelId="{060EC04F-96E5-42BB-A1D3-47416D001379}" type="presParOf" srcId="{07C34D83-3094-4FD8-AF53-7B4F0466A48D}" destId="{AE9246A3-3980-441E-8C93-893085D8CE26}" srcOrd="1" destOrd="0" presId="urn:microsoft.com/office/officeart/2005/8/layout/hList1"/>
    <dgm:cxn modelId="{23D43B5E-FD6A-48DE-9172-8B409E54F52F}" type="presParOf" srcId="{72F092A1-3B55-4AF9-BB8D-2692568648C3}" destId="{A4E5F21F-8483-482A-B577-134ACFDB9B9E}" srcOrd="1" destOrd="0" presId="urn:microsoft.com/office/officeart/2005/8/layout/hList1"/>
    <dgm:cxn modelId="{039A9078-21F2-474D-99AB-DBEA5CCAEDCF}" type="presParOf" srcId="{72F092A1-3B55-4AF9-BB8D-2692568648C3}" destId="{7288A2BB-75A7-4488-8F75-4BC6D89E9768}" srcOrd="2" destOrd="0" presId="urn:microsoft.com/office/officeart/2005/8/layout/hList1"/>
    <dgm:cxn modelId="{F40448F3-24E0-4A57-BECA-2536A88F9490}" type="presParOf" srcId="{7288A2BB-75A7-4488-8F75-4BC6D89E9768}" destId="{5AAEAC57-C5CF-4BF7-B78E-013E1F7A0946}" srcOrd="0" destOrd="0" presId="urn:microsoft.com/office/officeart/2005/8/layout/hList1"/>
    <dgm:cxn modelId="{4CF875B8-E54F-4CE2-828F-1E9652E48DDD}" type="presParOf" srcId="{7288A2BB-75A7-4488-8F75-4BC6D89E9768}" destId="{DD58FCCA-5A53-48EF-830C-01A1BC2DEC5F}" srcOrd="1" destOrd="0" presId="urn:microsoft.com/office/officeart/2005/8/layout/hList1"/>
    <dgm:cxn modelId="{BB34AD1C-3258-41CA-91F9-9EB9065ED1A4}" type="presParOf" srcId="{72F092A1-3B55-4AF9-BB8D-2692568648C3}" destId="{18DB903B-07DD-486D-A4B9-BC4325B28247}" srcOrd="3" destOrd="0" presId="urn:microsoft.com/office/officeart/2005/8/layout/hList1"/>
    <dgm:cxn modelId="{962DA3F5-BEF3-4B69-925A-3008AB7E3388}" type="presParOf" srcId="{72F092A1-3B55-4AF9-BB8D-2692568648C3}" destId="{3E978AA7-ADC8-41B0-8320-DE84F788EBE3}" srcOrd="4" destOrd="0" presId="urn:microsoft.com/office/officeart/2005/8/layout/hList1"/>
    <dgm:cxn modelId="{306EA367-9481-4D9D-A5CB-AA0C68C2793A}" type="presParOf" srcId="{3E978AA7-ADC8-41B0-8320-DE84F788EBE3}" destId="{2D001E74-0AE6-4A24-B178-617FDC7EFAEB}" srcOrd="0" destOrd="0" presId="urn:microsoft.com/office/officeart/2005/8/layout/hList1"/>
    <dgm:cxn modelId="{DA74BB6D-2162-4AC2-91FE-F9D4EFCEE76C}" type="presParOf" srcId="{3E978AA7-ADC8-41B0-8320-DE84F788EBE3}" destId="{C7F39890-5C8D-48FD-9A3D-71E6A4C3F357}" srcOrd="1" destOrd="0" presId="urn:microsoft.com/office/officeart/2005/8/layout/hList1"/>
    <dgm:cxn modelId="{B5069C55-94FD-4EB1-8259-50B3B9C2F89B}" type="presParOf" srcId="{72F092A1-3B55-4AF9-BB8D-2692568648C3}" destId="{5F376750-33CC-45A6-93BB-8929160531C0}" srcOrd="5" destOrd="0" presId="urn:microsoft.com/office/officeart/2005/8/layout/hList1"/>
    <dgm:cxn modelId="{5D6841DA-03A2-4C0F-886F-836A4E5BC923}" type="presParOf" srcId="{72F092A1-3B55-4AF9-BB8D-2692568648C3}" destId="{E6C8BDA2-4ADF-4F7E-A8ED-69DD98127150}" srcOrd="6" destOrd="0" presId="urn:microsoft.com/office/officeart/2005/8/layout/hList1"/>
    <dgm:cxn modelId="{24F46604-49E6-41F6-A88C-9A56AF657262}" type="presParOf" srcId="{E6C8BDA2-4ADF-4F7E-A8ED-69DD98127150}" destId="{ED723AC5-A2E2-4B16-BEA7-A94A2BECAD1C}" srcOrd="0" destOrd="0" presId="urn:microsoft.com/office/officeart/2005/8/layout/hList1"/>
    <dgm:cxn modelId="{958CE51C-3395-4421-B46E-894501ADEF0E}"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44A1B9F-C8C0-4738-983F-1A3FBFA26E0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BD9E94AB-1EA9-4FE4-8DD8-C3A9DF8E9978}">
      <dgm:prSet/>
      <dgm:spPr/>
      <dgm:t>
        <a:bodyPr/>
        <a:lstStyle/>
        <a:p>
          <a:r>
            <a:rPr lang="en-US" b="1"/>
            <a:t>Performance measure</a:t>
          </a:r>
          <a:endParaRPr lang="en-US"/>
        </a:p>
      </dgm:t>
    </dgm:pt>
    <dgm:pt modelId="{BFD915F0-C0FD-4CAF-8516-C218216EE993}" type="parTrans" cxnId="{85A478FB-9F9E-4A2A-B16C-DF60FDF918BE}">
      <dgm:prSet/>
      <dgm:spPr/>
      <dgm:t>
        <a:bodyPr/>
        <a:lstStyle/>
        <a:p>
          <a:endParaRPr lang="en-US"/>
        </a:p>
      </dgm:t>
    </dgm:pt>
    <dgm:pt modelId="{D9175244-BB87-48FA-850F-A7C5B2A3D2C9}" type="sibTrans" cxnId="{85A478FB-9F9E-4A2A-B16C-DF60FDF918BE}">
      <dgm:prSet/>
      <dgm:spPr/>
      <dgm:t>
        <a:bodyPr/>
        <a:lstStyle/>
        <a:p>
          <a:endParaRPr lang="en-US"/>
        </a:p>
      </dgm:t>
    </dgm:pt>
    <dgm:pt modelId="{8FB7AE19-B586-4A4C-8094-FDE2EB139843}">
      <dgm:prSet/>
      <dgm:spPr/>
      <dgm:t>
        <a:bodyPr/>
        <a:lstStyle/>
        <a:p>
          <a:r>
            <a:rPr lang="en-US" dirty="0"/>
            <a:t>Accuracy: Minimizing false positives, false negatives</a:t>
          </a:r>
        </a:p>
      </dgm:t>
    </dgm:pt>
    <dgm:pt modelId="{BD72B08A-FDAC-43BD-ABDD-0764DE321490}" type="parTrans" cxnId="{E23391D9-9043-4422-94F6-2CB7170BA6DE}">
      <dgm:prSet/>
      <dgm:spPr/>
      <dgm:t>
        <a:bodyPr/>
        <a:lstStyle/>
        <a:p>
          <a:endParaRPr lang="en-US"/>
        </a:p>
      </dgm:t>
    </dgm:pt>
    <dgm:pt modelId="{7323867A-B311-4E60-B14B-9CFFB22CEFFE}" type="sibTrans" cxnId="{E23391D9-9043-4422-94F6-2CB7170BA6DE}">
      <dgm:prSet/>
      <dgm:spPr/>
      <dgm:t>
        <a:bodyPr/>
        <a:lstStyle/>
        <a:p>
          <a:endParaRPr lang="en-US"/>
        </a:p>
      </dgm:t>
    </dgm:pt>
    <dgm:pt modelId="{8C174D8C-23F7-42A9-B9CF-B00186EC3257}">
      <dgm:prSet/>
      <dgm:spPr/>
      <dgm:t>
        <a:bodyPr/>
        <a:lstStyle/>
        <a:p>
          <a:r>
            <a:rPr lang="en-US" b="1"/>
            <a:t>Environment</a:t>
          </a:r>
          <a:endParaRPr lang="en-US"/>
        </a:p>
      </dgm:t>
    </dgm:pt>
    <dgm:pt modelId="{293FFFFC-46D8-494C-8159-2F1B3BB8ECF1}" type="parTrans" cxnId="{BFF648FA-E632-400D-9E97-032546393FB8}">
      <dgm:prSet/>
      <dgm:spPr/>
      <dgm:t>
        <a:bodyPr/>
        <a:lstStyle/>
        <a:p>
          <a:endParaRPr lang="en-US"/>
        </a:p>
      </dgm:t>
    </dgm:pt>
    <dgm:pt modelId="{A565E1AE-1C9B-46AB-B247-49510C803854}" type="sibTrans" cxnId="{BFF648FA-E632-400D-9E97-032546393FB8}">
      <dgm:prSet/>
      <dgm:spPr/>
      <dgm:t>
        <a:bodyPr/>
        <a:lstStyle/>
        <a:p>
          <a:endParaRPr lang="en-US"/>
        </a:p>
      </dgm:t>
    </dgm:pt>
    <dgm:pt modelId="{A2581FA3-A862-4EF2-9961-4E5176D12CA6}">
      <dgm:prSet/>
      <dgm:spPr/>
      <dgm:t>
        <a:bodyPr/>
        <a:lstStyle/>
        <a:p>
          <a:r>
            <a:rPr lang="en-US" dirty="0"/>
            <a:t>A user’s email account</a:t>
          </a:r>
        </a:p>
      </dgm:t>
    </dgm:pt>
    <dgm:pt modelId="{F454F389-B920-411E-A078-C872AD347DEB}" type="parTrans" cxnId="{E5D9596C-C72D-4212-ABE0-4B44BE3C494B}">
      <dgm:prSet/>
      <dgm:spPr/>
      <dgm:t>
        <a:bodyPr/>
        <a:lstStyle/>
        <a:p>
          <a:endParaRPr lang="en-US"/>
        </a:p>
      </dgm:t>
    </dgm:pt>
    <dgm:pt modelId="{566EA440-694F-4292-84A0-4D9C70783CF4}" type="sibTrans" cxnId="{E5D9596C-C72D-4212-ABE0-4B44BE3C494B}">
      <dgm:prSet/>
      <dgm:spPr/>
      <dgm:t>
        <a:bodyPr/>
        <a:lstStyle/>
        <a:p>
          <a:endParaRPr lang="en-US"/>
        </a:p>
      </dgm:t>
    </dgm:pt>
    <dgm:pt modelId="{0CE115AE-E8FF-4FBA-8734-E973D6F8830F}">
      <dgm:prSet/>
      <dgm:spPr/>
      <dgm:t>
        <a:bodyPr/>
        <a:lstStyle/>
        <a:p>
          <a:r>
            <a:rPr lang="en-US" b="1"/>
            <a:t>Actuators</a:t>
          </a:r>
          <a:endParaRPr lang="en-US"/>
        </a:p>
      </dgm:t>
    </dgm:pt>
    <dgm:pt modelId="{5147C656-C76B-4F61-AE8A-9B19A8B19732}" type="parTrans" cxnId="{0C7465DF-DBE5-4D0B-BCD0-8A376107CF41}">
      <dgm:prSet/>
      <dgm:spPr/>
      <dgm:t>
        <a:bodyPr/>
        <a:lstStyle/>
        <a:p>
          <a:endParaRPr lang="en-US"/>
        </a:p>
      </dgm:t>
    </dgm:pt>
    <dgm:pt modelId="{E5B39D5E-9CC5-4564-B5BC-52965092A6B6}" type="sibTrans" cxnId="{0C7465DF-DBE5-4D0B-BCD0-8A376107CF41}">
      <dgm:prSet/>
      <dgm:spPr/>
      <dgm:t>
        <a:bodyPr/>
        <a:lstStyle/>
        <a:p>
          <a:endParaRPr lang="en-US"/>
        </a:p>
      </dgm:t>
    </dgm:pt>
    <dgm:pt modelId="{278D71FA-B669-4BD7-9F4B-2D6298B938CA}">
      <dgm:prSet/>
      <dgm:spPr/>
      <dgm:t>
        <a:bodyPr/>
        <a:lstStyle/>
        <a:p>
          <a:r>
            <a:rPr lang="en-US" dirty="0"/>
            <a:t>Mark as spam</a:t>
          </a:r>
        </a:p>
      </dgm:t>
    </dgm:pt>
    <dgm:pt modelId="{45FE954E-C4C9-4C50-A38E-C175D5A053C8}" type="parTrans" cxnId="{49D6344A-5963-46BA-8360-81516D96A859}">
      <dgm:prSet/>
      <dgm:spPr/>
      <dgm:t>
        <a:bodyPr/>
        <a:lstStyle/>
        <a:p>
          <a:endParaRPr lang="en-US"/>
        </a:p>
      </dgm:t>
    </dgm:pt>
    <dgm:pt modelId="{C0F26B8F-E75D-42CC-AC9A-579EE1798496}" type="sibTrans" cxnId="{49D6344A-5963-46BA-8360-81516D96A859}">
      <dgm:prSet/>
      <dgm:spPr/>
      <dgm:t>
        <a:bodyPr/>
        <a:lstStyle/>
        <a:p>
          <a:endParaRPr lang="en-US"/>
        </a:p>
      </dgm:t>
    </dgm:pt>
    <dgm:pt modelId="{C155130E-9A98-466A-ABA0-35B37F12F267}">
      <dgm:prSet/>
      <dgm:spPr/>
      <dgm:t>
        <a:bodyPr/>
        <a:lstStyle/>
        <a:p>
          <a:r>
            <a:rPr lang="en-US" b="1"/>
            <a:t>Sensors</a:t>
          </a:r>
          <a:endParaRPr lang="en-US"/>
        </a:p>
      </dgm:t>
    </dgm:pt>
    <dgm:pt modelId="{33E3D795-1F8F-4B0B-8F2E-C643CC9D87A7}" type="parTrans" cxnId="{B6BEDA9C-F8E2-455E-827D-F6F633A584F3}">
      <dgm:prSet/>
      <dgm:spPr/>
      <dgm:t>
        <a:bodyPr/>
        <a:lstStyle/>
        <a:p>
          <a:endParaRPr lang="en-US"/>
        </a:p>
      </dgm:t>
    </dgm:pt>
    <dgm:pt modelId="{FA0D7942-D49A-4D25-98D6-66F8423C11D5}" type="sibTrans" cxnId="{B6BEDA9C-F8E2-455E-827D-F6F633A584F3}">
      <dgm:prSet/>
      <dgm:spPr/>
      <dgm:t>
        <a:bodyPr/>
        <a:lstStyle/>
        <a:p>
          <a:endParaRPr lang="en-US"/>
        </a:p>
      </dgm:t>
    </dgm:pt>
    <dgm:pt modelId="{BE481DDF-2456-4F10-ABFE-CB06F27BA0FA}">
      <dgm:prSet/>
      <dgm:spPr/>
      <dgm:t>
        <a:bodyPr/>
        <a:lstStyle/>
        <a:p>
          <a:r>
            <a:rPr lang="en-US" dirty="0"/>
            <a:t>Incoming messages</a:t>
          </a:r>
        </a:p>
      </dgm:t>
    </dgm:pt>
    <dgm:pt modelId="{26AA374E-C6BE-48EB-A78F-7456C4AC714F}" type="parTrans" cxnId="{DB288288-3D9D-432F-BC23-0C015A8AA2A6}">
      <dgm:prSet/>
      <dgm:spPr/>
      <dgm:t>
        <a:bodyPr/>
        <a:lstStyle/>
        <a:p>
          <a:endParaRPr lang="en-US"/>
        </a:p>
      </dgm:t>
    </dgm:pt>
    <dgm:pt modelId="{CC30C378-D948-4A72-883F-26D0508D3858}" type="sibTrans" cxnId="{DB288288-3D9D-432F-BC23-0C015A8AA2A6}">
      <dgm:prSet/>
      <dgm:spPr/>
      <dgm:t>
        <a:bodyPr/>
        <a:lstStyle/>
        <a:p>
          <a:endParaRPr lang="en-US"/>
        </a:p>
      </dgm:t>
    </dgm:pt>
    <dgm:pt modelId="{882DAA35-20E7-4805-8431-D252B212E1E8}">
      <dgm:prSet/>
      <dgm:spPr/>
      <dgm:t>
        <a:bodyPr/>
        <a:lstStyle/>
        <a:p>
          <a:r>
            <a:rPr lang="en-US" dirty="0"/>
            <a:t>email server</a:t>
          </a:r>
        </a:p>
      </dgm:t>
    </dgm:pt>
    <dgm:pt modelId="{D670BEBB-7131-449D-8304-89D237D7BBE2}" type="parTrans" cxnId="{9E7F836F-875B-44B5-AA24-06E85C2FE740}">
      <dgm:prSet/>
      <dgm:spPr/>
      <dgm:t>
        <a:bodyPr/>
        <a:lstStyle/>
        <a:p>
          <a:endParaRPr lang="en-US"/>
        </a:p>
      </dgm:t>
    </dgm:pt>
    <dgm:pt modelId="{379A14A8-CAFE-4C06-B977-B98E5F1ECB95}" type="sibTrans" cxnId="{9E7F836F-875B-44B5-AA24-06E85C2FE740}">
      <dgm:prSet/>
      <dgm:spPr/>
      <dgm:t>
        <a:bodyPr/>
        <a:lstStyle/>
        <a:p>
          <a:endParaRPr lang="en-US"/>
        </a:p>
      </dgm:t>
    </dgm:pt>
    <dgm:pt modelId="{C88DB8C9-AD9D-420A-ACA4-8CAE9184DB90}">
      <dgm:prSet/>
      <dgm:spPr/>
      <dgm:t>
        <a:bodyPr/>
        <a:lstStyle/>
        <a:p>
          <a:r>
            <a:rPr lang="en-US" dirty="0"/>
            <a:t>delete</a:t>
          </a:r>
        </a:p>
      </dgm:t>
    </dgm:pt>
    <dgm:pt modelId="{1DBD118C-D812-452F-8D3A-C092102379B0}" type="parTrans" cxnId="{EBCE1C6F-EF43-4576-8CB6-470AA8A6597A}">
      <dgm:prSet/>
      <dgm:spPr/>
      <dgm:t>
        <a:bodyPr/>
        <a:lstStyle/>
        <a:p>
          <a:endParaRPr lang="en-US"/>
        </a:p>
      </dgm:t>
    </dgm:pt>
    <dgm:pt modelId="{2731A3E6-D2EC-4322-B385-C5686053E09C}" type="sibTrans" cxnId="{EBCE1C6F-EF43-4576-8CB6-470AA8A6597A}">
      <dgm:prSet/>
      <dgm:spPr/>
      <dgm:t>
        <a:bodyPr/>
        <a:lstStyle/>
        <a:p>
          <a:endParaRPr lang="en-US"/>
        </a:p>
      </dgm:t>
    </dgm:pt>
    <dgm:pt modelId="{F3A765DC-070D-4EB8-A87C-4D47BFB88456}">
      <dgm:prSet/>
      <dgm:spPr/>
      <dgm:t>
        <a:bodyPr/>
        <a:lstStyle/>
        <a:p>
          <a:r>
            <a:rPr lang="en-US" dirty="0"/>
            <a:t>etc.</a:t>
          </a:r>
        </a:p>
      </dgm:t>
    </dgm:pt>
    <dgm:pt modelId="{1E794AD7-0ED8-4DF1-8977-BD1D3484FABD}" type="parTrans" cxnId="{3B922BBB-B6F6-4944-899F-65A5304E9E7B}">
      <dgm:prSet/>
      <dgm:spPr/>
      <dgm:t>
        <a:bodyPr/>
        <a:lstStyle/>
        <a:p>
          <a:endParaRPr lang="en-US"/>
        </a:p>
      </dgm:t>
    </dgm:pt>
    <dgm:pt modelId="{801B5BAD-ECB3-4238-9AAC-8253341C62DA}" type="sibTrans" cxnId="{3B922BBB-B6F6-4944-899F-65A5304E9E7B}">
      <dgm:prSet/>
      <dgm:spPr/>
      <dgm:t>
        <a:bodyPr/>
        <a:lstStyle/>
        <a:p>
          <a:endParaRPr lang="en-US"/>
        </a:p>
      </dgm:t>
    </dgm:pt>
    <dgm:pt modelId="{C698DB85-643F-419E-AD98-53DA73AC6810}">
      <dgm:prSet/>
      <dgm:spPr/>
      <dgm:t>
        <a:bodyPr/>
        <a:lstStyle/>
        <a:p>
          <a:r>
            <a:rPr lang="en-US" dirty="0"/>
            <a:t>other information about user’s account</a:t>
          </a:r>
        </a:p>
      </dgm:t>
    </dgm:pt>
    <dgm:pt modelId="{452C9A9C-A6AE-4514-BE4B-05C9754B2043}" type="parTrans" cxnId="{F4BDDF41-8CF0-4C50-98CD-10B2AB835681}">
      <dgm:prSet/>
      <dgm:spPr/>
      <dgm:t>
        <a:bodyPr/>
        <a:lstStyle/>
        <a:p>
          <a:endParaRPr lang="en-US"/>
        </a:p>
      </dgm:t>
    </dgm:pt>
    <dgm:pt modelId="{4BFBFB65-7D94-4EF6-A3F8-E365CA39E74A}" type="sibTrans" cxnId="{F4BDDF41-8CF0-4C50-98CD-10B2AB835681}">
      <dgm:prSet/>
      <dgm:spPr/>
      <dgm:t>
        <a:bodyPr/>
        <a:lstStyle/>
        <a:p>
          <a:endParaRPr lang="en-US"/>
        </a:p>
      </dgm:t>
    </dgm:pt>
    <dgm:pt modelId="{6F51068F-BE09-49F9-98FF-6704716400F4}" type="pres">
      <dgm:prSet presAssocID="{E44A1B9F-C8C0-4738-983F-1A3FBFA26E0C}" presName="Name0" presStyleCnt="0">
        <dgm:presLayoutVars>
          <dgm:dir/>
          <dgm:animLvl val="lvl"/>
          <dgm:resizeHandles val="exact"/>
        </dgm:presLayoutVars>
      </dgm:prSet>
      <dgm:spPr/>
    </dgm:pt>
    <dgm:pt modelId="{A90FCE58-F050-4014-A507-E252CE23B3C5}" type="pres">
      <dgm:prSet presAssocID="{BD9E94AB-1EA9-4FE4-8DD8-C3A9DF8E9978}" presName="composite" presStyleCnt="0"/>
      <dgm:spPr/>
    </dgm:pt>
    <dgm:pt modelId="{722370EC-9B34-4074-A6FF-9E951D4A8D35}" type="pres">
      <dgm:prSet presAssocID="{BD9E94AB-1EA9-4FE4-8DD8-C3A9DF8E9978}" presName="parTx" presStyleLbl="alignNode1" presStyleIdx="0" presStyleCnt="4">
        <dgm:presLayoutVars>
          <dgm:chMax val="0"/>
          <dgm:chPref val="0"/>
          <dgm:bulletEnabled val="1"/>
        </dgm:presLayoutVars>
      </dgm:prSet>
      <dgm:spPr/>
    </dgm:pt>
    <dgm:pt modelId="{C27D3391-2FBE-4615-B844-7696BACA8391}" type="pres">
      <dgm:prSet presAssocID="{BD9E94AB-1EA9-4FE4-8DD8-C3A9DF8E9978}" presName="desTx" presStyleLbl="alignAccFollowNode1" presStyleIdx="0" presStyleCnt="4">
        <dgm:presLayoutVars>
          <dgm:bulletEnabled val="1"/>
        </dgm:presLayoutVars>
      </dgm:prSet>
      <dgm:spPr/>
    </dgm:pt>
    <dgm:pt modelId="{F2965AE5-9537-4F5C-8247-3160F5E92CB7}" type="pres">
      <dgm:prSet presAssocID="{D9175244-BB87-48FA-850F-A7C5B2A3D2C9}" presName="space" presStyleCnt="0"/>
      <dgm:spPr/>
    </dgm:pt>
    <dgm:pt modelId="{FA3AC9A3-12E9-4CD1-AB69-5AA55E272D69}" type="pres">
      <dgm:prSet presAssocID="{8C174D8C-23F7-42A9-B9CF-B00186EC3257}" presName="composite" presStyleCnt="0"/>
      <dgm:spPr/>
    </dgm:pt>
    <dgm:pt modelId="{1CE12965-16C6-43DA-AB5D-964CBCC28C20}" type="pres">
      <dgm:prSet presAssocID="{8C174D8C-23F7-42A9-B9CF-B00186EC3257}" presName="parTx" presStyleLbl="alignNode1" presStyleIdx="1" presStyleCnt="4">
        <dgm:presLayoutVars>
          <dgm:chMax val="0"/>
          <dgm:chPref val="0"/>
          <dgm:bulletEnabled val="1"/>
        </dgm:presLayoutVars>
      </dgm:prSet>
      <dgm:spPr/>
    </dgm:pt>
    <dgm:pt modelId="{3BEA13E0-A2EB-41AA-B23F-7B88E4F96848}" type="pres">
      <dgm:prSet presAssocID="{8C174D8C-23F7-42A9-B9CF-B00186EC3257}" presName="desTx" presStyleLbl="alignAccFollowNode1" presStyleIdx="1" presStyleCnt="4">
        <dgm:presLayoutVars>
          <dgm:bulletEnabled val="1"/>
        </dgm:presLayoutVars>
      </dgm:prSet>
      <dgm:spPr/>
    </dgm:pt>
    <dgm:pt modelId="{97DDE1A3-0C47-4E3B-9D8E-2601513876E3}" type="pres">
      <dgm:prSet presAssocID="{A565E1AE-1C9B-46AB-B247-49510C803854}" presName="space" presStyleCnt="0"/>
      <dgm:spPr/>
    </dgm:pt>
    <dgm:pt modelId="{A9802057-D642-4BC6-8A2F-369BBE66AC4E}" type="pres">
      <dgm:prSet presAssocID="{0CE115AE-E8FF-4FBA-8734-E973D6F8830F}" presName="composite" presStyleCnt="0"/>
      <dgm:spPr/>
    </dgm:pt>
    <dgm:pt modelId="{6A40C1E3-E00B-475B-892F-AA048524E374}" type="pres">
      <dgm:prSet presAssocID="{0CE115AE-E8FF-4FBA-8734-E973D6F8830F}" presName="parTx" presStyleLbl="alignNode1" presStyleIdx="2" presStyleCnt="4">
        <dgm:presLayoutVars>
          <dgm:chMax val="0"/>
          <dgm:chPref val="0"/>
          <dgm:bulletEnabled val="1"/>
        </dgm:presLayoutVars>
      </dgm:prSet>
      <dgm:spPr/>
    </dgm:pt>
    <dgm:pt modelId="{C7A4C710-7F8F-4E1A-88EF-0C92C41661E2}" type="pres">
      <dgm:prSet presAssocID="{0CE115AE-E8FF-4FBA-8734-E973D6F8830F}" presName="desTx" presStyleLbl="alignAccFollowNode1" presStyleIdx="2" presStyleCnt="4">
        <dgm:presLayoutVars>
          <dgm:bulletEnabled val="1"/>
        </dgm:presLayoutVars>
      </dgm:prSet>
      <dgm:spPr/>
    </dgm:pt>
    <dgm:pt modelId="{2C66590B-4B1F-4989-965F-E57DEC556B6B}" type="pres">
      <dgm:prSet presAssocID="{E5B39D5E-9CC5-4564-B5BC-52965092A6B6}" presName="space" presStyleCnt="0"/>
      <dgm:spPr/>
    </dgm:pt>
    <dgm:pt modelId="{03CB0B49-ADDF-4743-A0A8-54DF62CB2E57}" type="pres">
      <dgm:prSet presAssocID="{C155130E-9A98-466A-ABA0-35B37F12F267}" presName="composite" presStyleCnt="0"/>
      <dgm:spPr/>
    </dgm:pt>
    <dgm:pt modelId="{705F129A-026D-48FD-A157-FCF440F1C7AC}" type="pres">
      <dgm:prSet presAssocID="{C155130E-9A98-466A-ABA0-35B37F12F267}" presName="parTx" presStyleLbl="alignNode1" presStyleIdx="3" presStyleCnt="4">
        <dgm:presLayoutVars>
          <dgm:chMax val="0"/>
          <dgm:chPref val="0"/>
          <dgm:bulletEnabled val="1"/>
        </dgm:presLayoutVars>
      </dgm:prSet>
      <dgm:spPr/>
    </dgm:pt>
    <dgm:pt modelId="{B6A813B1-6668-4F28-BE57-375B2AD7D2A5}" type="pres">
      <dgm:prSet presAssocID="{C155130E-9A98-466A-ABA0-35B37F12F267}" presName="desTx" presStyleLbl="alignAccFollowNode1" presStyleIdx="3" presStyleCnt="4">
        <dgm:presLayoutVars>
          <dgm:bulletEnabled val="1"/>
        </dgm:presLayoutVars>
      </dgm:prSet>
      <dgm:spPr/>
    </dgm:pt>
  </dgm:ptLst>
  <dgm:cxnLst>
    <dgm:cxn modelId="{EF619D00-69F5-482C-9572-025C14DCE8AE}" type="presOf" srcId="{A2581FA3-A862-4EF2-9961-4E5176D12CA6}" destId="{3BEA13E0-A2EB-41AA-B23F-7B88E4F96848}" srcOrd="0" destOrd="0" presId="urn:microsoft.com/office/officeart/2005/8/layout/hList1"/>
    <dgm:cxn modelId="{02A22803-946F-4B34-A4D7-8032EDE080B9}" type="presOf" srcId="{8C174D8C-23F7-42A9-B9CF-B00186EC3257}" destId="{1CE12965-16C6-43DA-AB5D-964CBCC28C20}" srcOrd="0" destOrd="0" presId="urn:microsoft.com/office/officeart/2005/8/layout/hList1"/>
    <dgm:cxn modelId="{BE6D6A17-E05C-4F78-A4A8-D387A6E77059}" type="presOf" srcId="{8FB7AE19-B586-4A4C-8094-FDE2EB139843}" destId="{C27D3391-2FBE-4615-B844-7696BACA8391}" srcOrd="0" destOrd="0" presId="urn:microsoft.com/office/officeart/2005/8/layout/hList1"/>
    <dgm:cxn modelId="{BBBB8926-81FF-4B16-9F98-501B6396E0E1}" type="presOf" srcId="{C88DB8C9-AD9D-420A-ACA4-8CAE9184DB90}" destId="{C7A4C710-7F8F-4E1A-88EF-0C92C41661E2}" srcOrd="0" destOrd="1" presId="urn:microsoft.com/office/officeart/2005/8/layout/hList1"/>
    <dgm:cxn modelId="{F4BDDF41-8CF0-4C50-98CD-10B2AB835681}" srcId="{C155130E-9A98-466A-ABA0-35B37F12F267}" destId="{C698DB85-643F-419E-AD98-53DA73AC6810}" srcOrd="1" destOrd="0" parTransId="{452C9A9C-A6AE-4514-BE4B-05C9754B2043}" sibTransId="{4BFBFB65-7D94-4EF6-A3F8-E365CA39E74A}"/>
    <dgm:cxn modelId="{FE2C6A65-4ED2-4961-84BD-BAD678B6AE70}" type="presOf" srcId="{0CE115AE-E8FF-4FBA-8734-E973D6F8830F}" destId="{6A40C1E3-E00B-475B-892F-AA048524E374}" srcOrd="0" destOrd="0" presId="urn:microsoft.com/office/officeart/2005/8/layout/hList1"/>
    <dgm:cxn modelId="{6EE4D368-454B-4143-9618-576B0C072215}" type="presOf" srcId="{BD9E94AB-1EA9-4FE4-8DD8-C3A9DF8E9978}" destId="{722370EC-9B34-4074-A6FF-9E951D4A8D35}" srcOrd="0" destOrd="0" presId="urn:microsoft.com/office/officeart/2005/8/layout/hList1"/>
    <dgm:cxn modelId="{49D6344A-5963-46BA-8360-81516D96A859}" srcId="{0CE115AE-E8FF-4FBA-8734-E973D6F8830F}" destId="{278D71FA-B669-4BD7-9F4B-2D6298B938CA}" srcOrd="0" destOrd="0" parTransId="{45FE954E-C4C9-4C50-A38E-C175D5A053C8}" sibTransId="{C0F26B8F-E75D-42CC-AC9A-579EE1798496}"/>
    <dgm:cxn modelId="{E5D9596C-C72D-4212-ABE0-4B44BE3C494B}" srcId="{8C174D8C-23F7-42A9-B9CF-B00186EC3257}" destId="{A2581FA3-A862-4EF2-9961-4E5176D12CA6}" srcOrd="0" destOrd="0" parTransId="{F454F389-B920-411E-A078-C872AD347DEB}" sibTransId="{566EA440-694F-4292-84A0-4D9C70783CF4}"/>
    <dgm:cxn modelId="{EBCE1C6F-EF43-4576-8CB6-470AA8A6597A}" srcId="{0CE115AE-E8FF-4FBA-8734-E973D6F8830F}" destId="{C88DB8C9-AD9D-420A-ACA4-8CAE9184DB90}" srcOrd="1" destOrd="0" parTransId="{1DBD118C-D812-452F-8D3A-C092102379B0}" sibTransId="{2731A3E6-D2EC-4322-B385-C5686053E09C}"/>
    <dgm:cxn modelId="{9E7F836F-875B-44B5-AA24-06E85C2FE740}" srcId="{8C174D8C-23F7-42A9-B9CF-B00186EC3257}" destId="{882DAA35-20E7-4805-8431-D252B212E1E8}" srcOrd="1" destOrd="0" parTransId="{D670BEBB-7131-449D-8304-89D237D7BBE2}" sibTransId="{379A14A8-CAFE-4C06-B977-B98E5F1ECB95}"/>
    <dgm:cxn modelId="{1E185F51-72B4-40A7-883B-92FD64BB5216}" type="presOf" srcId="{F3A765DC-070D-4EB8-A87C-4D47BFB88456}" destId="{C7A4C710-7F8F-4E1A-88EF-0C92C41661E2}" srcOrd="0" destOrd="2" presId="urn:microsoft.com/office/officeart/2005/8/layout/hList1"/>
    <dgm:cxn modelId="{DB288288-3D9D-432F-BC23-0C015A8AA2A6}" srcId="{C155130E-9A98-466A-ABA0-35B37F12F267}" destId="{BE481DDF-2456-4F10-ABFE-CB06F27BA0FA}" srcOrd="0" destOrd="0" parTransId="{26AA374E-C6BE-48EB-A78F-7456C4AC714F}" sibTransId="{CC30C378-D948-4A72-883F-26D0508D3858}"/>
    <dgm:cxn modelId="{46D2CD8D-145E-4508-AF7C-9622FD414AE8}" type="presOf" srcId="{C698DB85-643F-419E-AD98-53DA73AC6810}" destId="{B6A813B1-6668-4F28-BE57-375B2AD7D2A5}" srcOrd="0" destOrd="1" presId="urn:microsoft.com/office/officeart/2005/8/layout/hList1"/>
    <dgm:cxn modelId="{B6BEDA9C-F8E2-455E-827D-F6F633A584F3}" srcId="{E44A1B9F-C8C0-4738-983F-1A3FBFA26E0C}" destId="{C155130E-9A98-466A-ABA0-35B37F12F267}" srcOrd="3" destOrd="0" parTransId="{33E3D795-1F8F-4B0B-8F2E-C643CC9D87A7}" sibTransId="{FA0D7942-D49A-4D25-98D6-66F8423C11D5}"/>
    <dgm:cxn modelId="{E9862EAA-5D74-4BDB-97D5-EFDC2D9062E2}" type="presOf" srcId="{BE481DDF-2456-4F10-ABFE-CB06F27BA0FA}" destId="{B6A813B1-6668-4F28-BE57-375B2AD7D2A5}" srcOrd="0" destOrd="0" presId="urn:microsoft.com/office/officeart/2005/8/layout/hList1"/>
    <dgm:cxn modelId="{3B922BBB-B6F6-4944-899F-65A5304E9E7B}" srcId="{0CE115AE-E8FF-4FBA-8734-E973D6F8830F}" destId="{F3A765DC-070D-4EB8-A87C-4D47BFB88456}" srcOrd="2" destOrd="0" parTransId="{1E794AD7-0ED8-4DF1-8977-BD1D3484FABD}" sibTransId="{801B5BAD-ECB3-4238-9AAC-8253341C62DA}"/>
    <dgm:cxn modelId="{E747A8BB-9EDD-4159-A0E3-5C080AC658C6}" type="presOf" srcId="{882DAA35-20E7-4805-8431-D252B212E1E8}" destId="{3BEA13E0-A2EB-41AA-B23F-7B88E4F96848}" srcOrd="0" destOrd="1" presId="urn:microsoft.com/office/officeart/2005/8/layout/hList1"/>
    <dgm:cxn modelId="{E23391D9-9043-4422-94F6-2CB7170BA6DE}" srcId="{BD9E94AB-1EA9-4FE4-8DD8-C3A9DF8E9978}" destId="{8FB7AE19-B586-4A4C-8094-FDE2EB139843}" srcOrd="0" destOrd="0" parTransId="{BD72B08A-FDAC-43BD-ABDD-0764DE321490}" sibTransId="{7323867A-B311-4E60-B14B-9CFFB22CEFFE}"/>
    <dgm:cxn modelId="{7A5221DE-93E9-4100-A683-1166F1C91170}" type="presOf" srcId="{278D71FA-B669-4BD7-9F4B-2D6298B938CA}" destId="{C7A4C710-7F8F-4E1A-88EF-0C92C41661E2}" srcOrd="0" destOrd="0" presId="urn:microsoft.com/office/officeart/2005/8/layout/hList1"/>
    <dgm:cxn modelId="{0C7465DF-DBE5-4D0B-BCD0-8A376107CF41}" srcId="{E44A1B9F-C8C0-4738-983F-1A3FBFA26E0C}" destId="{0CE115AE-E8FF-4FBA-8734-E973D6F8830F}" srcOrd="2" destOrd="0" parTransId="{5147C656-C76B-4F61-AE8A-9B19A8B19732}" sibTransId="{E5B39D5E-9CC5-4564-B5BC-52965092A6B6}"/>
    <dgm:cxn modelId="{4905A6E7-67D8-4B86-AD7C-2EDC2C1F2A6F}" type="presOf" srcId="{E44A1B9F-C8C0-4738-983F-1A3FBFA26E0C}" destId="{6F51068F-BE09-49F9-98FF-6704716400F4}" srcOrd="0" destOrd="0" presId="urn:microsoft.com/office/officeart/2005/8/layout/hList1"/>
    <dgm:cxn modelId="{DDC145E8-DEB5-4505-95AC-AE2621FB5710}" type="presOf" srcId="{C155130E-9A98-466A-ABA0-35B37F12F267}" destId="{705F129A-026D-48FD-A157-FCF440F1C7AC}" srcOrd="0" destOrd="0" presId="urn:microsoft.com/office/officeart/2005/8/layout/hList1"/>
    <dgm:cxn modelId="{BFF648FA-E632-400D-9E97-032546393FB8}" srcId="{E44A1B9F-C8C0-4738-983F-1A3FBFA26E0C}" destId="{8C174D8C-23F7-42A9-B9CF-B00186EC3257}" srcOrd="1" destOrd="0" parTransId="{293FFFFC-46D8-494C-8159-2F1B3BB8ECF1}" sibTransId="{A565E1AE-1C9B-46AB-B247-49510C803854}"/>
    <dgm:cxn modelId="{85A478FB-9F9E-4A2A-B16C-DF60FDF918BE}" srcId="{E44A1B9F-C8C0-4738-983F-1A3FBFA26E0C}" destId="{BD9E94AB-1EA9-4FE4-8DD8-C3A9DF8E9978}" srcOrd="0" destOrd="0" parTransId="{BFD915F0-C0FD-4CAF-8516-C218216EE993}" sibTransId="{D9175244-BB87-48FA-850F-A7C5B2A3D2C9}"/>
    <dgm:cxn modelId="{B0BF6828-493D-4D67-BB4F-D7380C5CEAB1}" type="presParOf" srcId="{6F51068F-BE09-49F9-98FF-6704716400F4}" destId="{A90FCE58-F050-4014-A507-E252CE23B3C5}" srcOrd="0" destOrd="0" presId="urn:microsoft.com/office/officeart/2005/8/layout/hList1"/>
    <dgm:cxn modelId="{72074D0F-67A8-44E5-A064-5DA0EE0DEA8B}" type="presParOf" srcId="{A90FCE58-F050-4014-A507-E252CE23B3C5}" destId="{722370EC-9B34-4074-A6FF-9E951D4A8D35}" srcOrd="0" destOrd="0" presId="urn:microsoft.com/office/officeart/2005/8/layout/hList1"/>
    <dgm:cxn modelId="{8D0353B3-8DF8-4678-A9FC-CE3955DF2275}" type="presParOf" srcId="{A90FCE58-F050-4014-A507-E252CE23B3C5}" destId="{C27D3391-2FBE-4615-B844-7696BACA8391}" srcOrd="1" destOrd="0" presId="urn:microsoft.com/office/officeart/2005/8/layout/hList1"/>
    <dgm:cxn modelId="{9849187F-90EB-4BE0-AD32-465557A452CE}" type="presParOf" srcId="{6F51068F-BE09-49F9-98FF-6704716400F4}" destId="{F2965AE5-9537-4F5C-8247-3160F5E92CB7}" srcOrd="1" destOrd="0" presId="urn:microsoft.com/office/officeart/2005/8/layout/hList1"/>
    <dgm:cxn modelId="{1C8E3032-B3AF-41D9-A020-EDEF91F03B5D}" type="presParOf" srcId="{6F51068F-BE09-49F9-98FF-6704716400F4}" destId="{FA3AC9A3-12E9-4CD1-AB69-5AA55E272D69}" srcOrd="2" destOrd="0" presId="urn:microsoft.com/office/officeart/2005/8/layout/hList1"/>
    <dgm:cxn modelId="{7DBCA21A-D72A-4657-BEC0-07713E095E49}" type="presParOf" srcId="{FA3AC9A3-12E9-4CD1-AB69-5AA55E272D69}" destId="{1CE12965-16C6-43DA-AB5D-964CBCC28C20}" srcOrd="0" destOrd="0" presId="urn:microsoft.com/office/officeart/2005/8/layout/hList1"/>
    <dgm:cxn modelId="{65518E3A-09D4-44AC-881B-81D76EBFD3A8}" type="presParOf" srcId="{FA3AC9A3-12E9-4CD1-AB69-5AA55E272D69}" destId="{3BEA13E0-A2EB-41AA-B23F-7B88E4F96848}" srcOrd="1" destOrd="0" presId="urn:microsoft.com/office/officeart/2005/8/layout/hList1"/>
    <dgm:cxn modelId="{45A0B3C8-690E-4FE0-8509-D3E5E98F21AC}" type="presParOf" srcId="{6F51068F-BE09-49F9-98FF-6704716400F4}" destId="{97DDE1A3-0C47-4E3B-9D8E-2601513876E3}" srcOrd="3" destOrd="0" presId="urn:microsoft.com/office/officeart/2005/8/layout/hList1"/>
    <dgm:cxn modelId="{BF984097-03A3-470F-A4C6-E1EAA74C42EB}" type="presParOf" srcId="{6F51068F-BE09-49F9-98FF-6704716400F4}" destId="{A9802057-D642-4BC6-8A2F-369BBE66AC4E}" srcOrd="4" destOrd="0" presId="urn:microsoft.com/office/officeart/2005/8/layout/hList1"/>
    <dgm:cxn modelId="{83051659-1941-4CC1-AD27-574BF5EA5D06}" type="presParOf" srcId="{A9802057-D642-4BC6-8A2F-369BBE66AC4E}" destId="{6A40C1E3-E00B-475B-892F-AA048524E374}" srcOrd="0" destOrd="0" presId="urn:microsoft.com/office/officeart/2005/8/layout/hList1"/>
    <dgm:cxn modelId="{9D23BDFE-5B51-4779-A4C8-0BE020832AA9}" type="presParOf" srcId="{A9802057-D642-4BC6-8A2F-369BBE66AC4E}" destId="{C7A4C710-7F8F-4E1A-88EF-0C92C41661E2}" srcOrd="1" destOrd="0" presId="urn:microsoft.com/office/officeart/2005/8/layout/hList1"/>
    <dgm:cxn modelId="{5669FF30-F7A1-46AA-B778-1029BA4DD494}" type="presParOf" srcId="{6F51068F-BE09-49F9-98FF-6704716400F4}" destId="{2C66590B-4B1F-4989-965F-E57DEC556B6B}" srcOrd="5" destOrd="0" presId="urn:microsoft.com/office/officeart/2005/8/layout/hList1"/>
    <dgm:cxn modelId="{A94985BF-8613-4F6C-A165-6FA48999597A}" type="presParOf" srcId="{6F51068F-BE09-49F9-98FF-6704716400F4}" destId="{03CB0B49-ADDF-4743-A0A8-54DF62CB2E57}" srcOrd="6" destOrd="0" presId="urn:microsoft.com/office/officeart/2005/8/layout/hList1"/>
    <dgm:cxn modelId="{94655475-A6F4-4F67-BD9C-1384C0E9CB3E}" type="presParOf" srcId="{03CB0B49-ADDF-4743-A0A8-54DF62CB2E57}" destId="{705F129A-026D-48FD-A157-FCF440F1C7AC}" srcOrd="0" destOrd="0" presId="urn:microsoft.com/office/officeart/2005/8/layout/hList1"/>
    <dgm:cxn modelId="{33CEE552-170A-478D-A690-45C7EE86EBFA}" type="presParOf" srcId="{03CB0B49-ADDF-4743-A0A8-54DF62CB2E57}" destId="{B6A813B1-6668-4F28-BE57-375B2AD7D2A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144133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3616999"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3654752" y="473311"/>
        <a:ext cx="2752863" cy="697876"/>
      </dsp:txXfrm>
    </dsp:sp>
    <dsp:sp modelId="{E9E54B10-0E80-4EC7-BDC9-1B1E1CD3F5FC}">
      <dsp:nvSpPr>
        <dsp:cNvPr id="0" name=""/>
        <dsp:cNvSpPr/>
      </dsp:nvSpPr>
      <dsp:spPr>
        <a:xfrm>
          <a:off x="3616999"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3654752" y="1343366"/>
        <a:ext cx="2752863" cy="697876"/>
      </dsp:txXfrm>
    </dsp:sp>
    <dsp:sp modelId="{B5BCA4F7-7F6F-43C2-84D5-1C28E4BBCA24}">
      <dsp:nvSpPr>
        <dsp:cNvPr id="0" name=""/>
        <dsp:cNvSpPr/>
      </dsp:nvSpPr>
      <dsp:spPr>
        <a:xfrm>
          <a:off x="3616999"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3654752" y="2213422"/>
        <a:ext cx="2752863" cy="697876"/>
      </dsp:txXfrm>
    </dsp:sp>
    <dsp:sp modelId="{54EC23F3-F115-4CD3-9500-0768D2AE6E17}">
      <dsp:nvSpPr>
        <dsp:cNvPr id="0" name=""/>
        <dsp:cNvSpPr/>
      </dsp:nvSpPr>
      <dsp:spPr>
        <a:xfrm>
          <a:off x="3616999"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Simple reflex agents</a:t>
          </a:r>
          <a:endParaRPr lang="en-US" sz="1900" kern="1200" dirty="0"/>
        </a:p>
      </dsp:txBody>
      <dsp:txXfrm>
        <a:off x="3654752" y="3083477"/>
        <a:ext cx="2752863" cy="69787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476011"/>
        <a:ext cx="1782979" cy="687255"/>
      </dsp:txXfrm>
    </dsp:sp>
    <dsp:sp modelId="{AE9246A3-3980-441E-8C93-893085D8CE26}">
      <dsp:nvSpPr>
        <dsp:cNvPr id="0" name=""/>
        <dsp:cNvSpPr/>
      </dsp:nvSpPr>
      <dsp:spPr>
        <a:xfrm>
          <a:off x="2965"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1163266"/>
        <a:ext cx="1782979" cy="2712059"/>
      </dsp:txXfrm>
    </dsp:sp>
    <dsp:sp modelId="{5AAEAC57-C5CF-4BF7-B78E-013E1F7A0946}">
      <dsp:nvSpPr>
        <dsp:cNvPr id="0" name=""/>
        <dsp:cNvSpPr/>
      </dsp:nvSpPr>
      <dsp:spPr>
        <a:xfrm>
          <a:off x="2035561"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76011"/>
        <a:ext cx="1782979" cy="687255"/>
      </dsp:txXfrm>
    </dsp:sp>
    <dsp:sp modelId="{DD58FCCA-5A53-48EF-830C-01A1BC2DEC5F}">
      <dsp:nvSpPr>
        <dsp:cNvPr id="0" name=""/>
        <dsp:cNvSpPr/>
      </dsp:nvSpPr>
      <dsp:spPr>
        <a:xfrm>
          <a:off x="2035561"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001E74-0AE6-4A24-B178-617FDC7EFAEB}">
      <dsp:nvSpPr>
        <dsp:cNvPr id="0" name=""/>
        <dsp:cNvSpPr/>
      </dsp:nvSpPr>
      <dsp:spPr>
        <a:xfrm>
          <a:off x="4068158"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76011"/>
        <a:ext cx="1782979" cy="687255"/>
      </dsp:txXfrm>
    </dsp:sp>
    <dsp:sp modelId="{C7F39890-5C8D-48FD-9A3D-71E6A4C3F357}">
      <dsp:nvSpPr>
        <dsp:cNvPr id="0" name=""/>
        <dsp:cNvSpPr/>
      </dsp:nvSpPr>
      <dsp:spPr>
        <a:xfrm>
          <a:off x="4068158"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723AC5-A2E2-4B16-BEA7-A94A2BECAD1C}">
      <dsp:nvSpPr>
        <dsp:cNvPr id="0" name=""/>
        <dsp:cNvSpPr/>
      </dsp:nvSpPr>
      <dsp:spPr>
        <a:xfrm>
          <a:off x="610075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476011"/>
        <a:ext cx="1782979" cy="687255"/>
      </dsp:txXfrm>
    </dsp:sp>
    <dsp:sp modelId="{C961A285-B32F-4EA0-A7A2-A0725D9D4CB3}">
      <dsp:nvSpPr>
        <dsp:cNvPr id="0" name=""/>
        <dsp:cNvSpPr/>
      </dsp:nvSpPr>
      <dsp:spPr>
        <a:xfrm>
          <a:off x="6100755" y="1146180"/>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58771"/>
        <a:ext cx="1782979" cy="687255"/>
      </dsp:txXfrm>
    </dsp:sp>
    <dsp:sp modelId="{AE9246A3-3980-441E-8C93-893085D8CE26}">
      <dsp:nvSpPr>
        <dsp:cNvPr id="0" name=""/>
        <dsp:cNvSpPr/>
      </dsp:nvSpPr>
      <dsp:spPr>
        <a:xfrm>
          <a:off x="2965"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Time to clean 95%</a:t>
          </a:r>
        </a:p>
        <a:p>
          <a:pPr marL="171450" lvl="1" indent="-171450" algn="l" defTabSz="844550">
            <a:lnSpc>
              <a:spcPct val="90000"/>
            </a:lnSpc>
            <a:spcBef>
              <a:spcPct val="0"/>
            </a:spcBef>
            <a:spcAft>
              <a:spcPct val="15000"/>
            </a:spcAft>
            <a:buChar char="•"/>
          </a:pPr>
          <a:r>
            <a:rPr lang="en-US" sz="1900" kern="1200" dirty="0"/>
            <a:t>Does it get stuck?</a:t>
          </a:r>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746026"/>
        <a:ext cx="1782979" cy="3546539"/>
      </dsp:txXfrm>
    </dsp:sp>
    <dsp:sp modelId="{5AAEAC57-C5CF-4BF7-B78E-013E1F7A0946}">
      <dsp:nvSpPr>
        <dsp:cNvPr id="0" name=""/>
        <dsp:cNvSpPr/>
      </dsp:nvSpPr>
      <dsp:spPr>
        <a:xfrm>
          <a:off x="2035561"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Environment</a:t>
          </a:r>
          <a:endParaRPr lang="en-US" sz="1900" kern="1200" dirty="0"/>
        </a:p>
      </dsp:txBody>
      <dsp:txXfrm>
        <a:off x="2035561" y="58771"/>
        <a:ext cx="1782979" cy="687255"/>
      </dsp:txXfrm>
    </dsp:sp>
    <dsp:sp modelId="{DD58FCCA-5A53-48EF-830C-01A1BC2DEC5F}">
      <dsp:nvSpPr>
        <dsp:cNvPr id="0" name=""/>
        <dsp:cNvSpPr/>
      </dsp:nvSpPr>
      <dsp:spPr>
        <a:xfrm>
          <a:off x="2035561"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Rooms</a:t>
          </a:r>
        </a:p>
        <a:p>
          <a:pPr marL="171450" lvl="1" indent="-171450" algn="l" defTabSz="844550">
            <a:lnSpc>
              <a:spcPct val="90000"/>
            </a:lnSpc>
            <a:spcBef>
              <a:spcPct val="0"/>
            </a:spcBef>
            <a:spcAft>
              <a:spcPct val="15000"/>
            </a:spcAft>
            <a:buChar char="•"/>
          </a:pPr>
          <a:r>
            <a:rPr lang="en-US" sz="1900" kern="1200" dirty="0"/>
            <a:t>Obstacles</a:t>
          </a:r>
        </a:p>
        <a:p>
          <a:pPr marL="171450" lvl="1" indent="-171450" algn="l" defTabSz="844550">
            <a:lnSpc>
              <a:spcPct val="90000"/>
            </a:lnSpc>
            <a:spcBef>
              <a:spcPct val="0"/>
            </a:spcBef>
            <a:spcAft>
              <a:spcPct val="15000"/>
            </a:spcAft>
            <a:buChar char="•"/>
          </a:pPr>
          <a:r>
            <a:rPr lang="en-US" sz="1900" kern="1200" dirty="0"/>
            <a:t>Dirt</a:t>
          </a:r>
        </a:p>
        <a:p>
          <a:pPr marL="171450" lvl="1" indent="-171450" algn="l" defTabSz="844550">
            <a:lnSpc>
              <a:spcPct val="90000"/>
            </a:lnSpc>
            <a:spcBef>
              <a:spcPct val="0"/>
            </a:spcBef>
            <a:spcAft>
              <a:spcPct val="15000"/>
            </a:spcAft>
            <a:buChar char="•"/>
          </a:pPr>
          <a:r>
            <a:rPr lang="en-US" sz="1900" kern="1200" dirty="0"/>
            <a:t>People/pets</a:t>
          </a:r>
        </a:p>
        <a:p>
          <a:pPr marL="171450" lvl="1" indent="-171450" algn="l" defTabSz="844550">
            <a:lnSpc>
              <a:spcPct val="90000"/>
            </a:lnSpc>
            <a:spcBef>
              <a:spcPct val="0"/>
            </a:spcBef>
            <a:spcAft>
              <a:spcPct val="15000"/>
            </a:spcAft>
            <a:buChar char="•"/>
          </a:pPr>
          <a:r>
            <a:rPr lang="en-US" sz="1900" kern="1200" dirty="0"/>
            <a:t>…</a:t>
          </a:r>
        </a:p>
      </dsp:txBody>
      <dsp:txXfrm>
        <a:off x="2035561" y="746026"/>
        <a:ext cx="1782979" cy="3546539"/>
      </dsp:txXfrm>
    </dsp:sp>
    <dsp:sp modelId="{2D001E74-0AE6-4A24-B178-617FDC7EFAEB}">
      <dsp:nvSpPr>
        <dsp:cNvPr id="0" name=""/>
        <dsp:cNvSpPr/>
      </dsp:nvSpPr>
      <dsp:spPr>
        <a:xfrm>
          <a:off x="4068158"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Actuators</a:t>
          </a:r>
          <a:endParaRPr lang="en-US" sz="1900" kern="1200" dirty="0"/>
        </a:p>
      </dsp:txBody>
      <dsp:txXfrm>
        <a:off x="4068158" y="58771"/>
        <a:ext cx="1782979" cy="687255"/>
      </dsp:txXfrm>
    </dsp:sp>
    <dsp:sp modelId="{C7F39890-5C8D-48FD-9A3D-71E6A4C3F357}">
      <dsp:nvSpPr>
        <dsp:cNvPr id="0" name=""/>
        <dsp:cNvSpPr/>
      </dsp:nvSpPr>
      <dsp:spPr>
        <a:xfrm>
          <a:off x="4068158"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Wheels</a:t>
          </a:r>
        </a:p>
        <a:p>
          <a:pPr marL="171450" lvl="1" indent="-171450" algn="l" defTabSz="844550">
            <a:lnSpc>
              <a:spcPct val="90000"/>
            </a:lnSpc>
            <a:spcBef>
              <a:spcPct val="0"/>
            </a:spcBef>
            <a:spcAft>
              <a:spcPct val="15000"/>
            </a:spcAft>
            <a:buChar char="•"/>
          </a:pPr>
          <a:r>
            <a:rPr lang="en-US" sz="1900" kern="1200" dirty="0"/>
            <a:t>Brushes</a:t>
          </a:r>
        </a:p>
        <a:p>
          <a:pPr marL="171450" lvl="1" indent="-171450" algn="l" defTabSz="844550">
            <a:lnSpc>
              <a:spcPct val="90000"/>
            </a:lnSpc>
            <a:spcBef>
              <a:spcPct val="0"/>
            </a:spcBef>
            <a:spcAft>
              <a:spcPct val="15000"/>
            </a:spcAft>
            <a:buChar char="•"/>
          </a:pPr>
          <a:r>
            <a:rPr lang="en-US" sz="1900" kern="1200" dirty="0"/>
            <a:t>Blower</a:t>
          </a:r>
        </a:p>
        <a:p>
          <a:pPr marL="171450" lvl="1" indent="-171450" algn="l" defTabSz="844550">
            <a:lnSpc>
              <a:spcPct val="90000"/>
            </a:lnSpc>
            <a:spcBef>
              <a:spcPct val="0"/>
            </a:spcBef>
            <a:spcAft>
              <a:spcPct val="15000"/>
            </a:spcAft>
            <a:buChar char="•"/>
          </a:pPr>
          <a:r>
            <a:rPr lang="en-US" sz="1900" kern="1200" dirty="0"/>
            <a:t>Sound</a:t>
          </a:r>
        </a:p>
        <a:p>
          <a:pPr marL="171450" lvl="1" indent="-171450" algn="l" defTabSz="844550">
            <a:lnSpc>
              <a:spcPct val="90000"/>
            </a:lnSpc>
            <a:spcBef>
              <a:spcPct val="0"/>
            </a:spcBef>
            <a:spcAft>
              <a:spcPct val="15000"/>
            </a:spcAft>
            <a:buChar char="•"/>
          </a:pPr>
          <a:r>
            <a:rPr lang="en-US" sz="1900" kern="1200" dirty="0"/>
            <a:t>Communicate to server/app</a:t>
          </a:r>
        </a:p>
      </dsp:txBody>
      <dsp:txXfrm>
        <a:off x="4068158" y="746026"/>
        <a:ext cx="1782979" cy="3546539"/>
      </dsp:txXfrm>
    </dsp:sp>
    <dsp:sp modelId="{ED723AC5-A2E2-4B16-BEA7-A94A2BECAD1C}">
      <dsp:nvSpPr>
        <dsp:cNvPr id="0" name=""/>
        <dsp:cNvSpPr/>
      </dsp:nvSpPr>
      <dsp:spPr>
        <a:xfrm>
          <a:off x="6100755"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58771"/>
        <a:ext cx="1782979" cy="687255"/>
      </dsp:txXfrm>
    </dsp:sp>
    <dsp:sp modelId="{C961A285-B32F-4EA0-A7A2-A0725D9D4CB3}">
      <dsp:nvSpPr>
        <dsp:cNvPr id="0" name=""/>
        <dsp:cNvSpPr/>
      </dsp:nvSpPr>
      <dsp:spPr>
        <a:xfrm>
          <a:off x="6100755"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Bumper</a:t>
          </a:r>
        </a:p>
        <a:p>
          <a:pPr marL="171450" lvl="1" indent="-171450" algn="l" defTabSz="844550">
            <a:lnSpc>
              <a:spcPct val="90000"/>
            </a:lnSpc>
            <a:spcBef>
              <a:spcPct val="0"/>
            </a:spcBef>
            <a:spcAft>
              <a:spcPct val="15000"/>
            </a:spcAft>
            <a:buChar char="•"/>
          </a:pPr>
          <a:r>
            <a:rPr lang="en-US" sz="1900" kern="1200" dirty="0"/>
            <a:t>Cameras/dirt sensor</a:t>
          </a:r>
        </a:p>
        <a:p>
          <a:pPr marL="171450" lvl="1" indent="-171450" algn="l" defTabSz="844550">
            <a:lnSpc>
              <a:spcPct val="90000"/>
            </a:lnSpc>
            <a:spcBef>
              <a:spcPct val="0"/>
            </a:spcBef>
            <a:spcAft>
              <a:spcPct val="15000"/>
            </a:spcAft>
            <a:buChar char="•"/>
          </a:pPr>
          <a:r>
            <a:rPr lang="en-US" sz="1900" kern="1200" dirty="0"/>
            <a:t>Laser</a:t>
          </a:r>
        </a:p>
        <a:p>
          <a:pPr marL="171450" lvl="1" indent="-171450" algn="l" defTabSz="844550">
            <a:lnSpc>
              <a:spcPct val="90000"/>
            </a:lnSpc>
            <a:spcBef>
              <a:spcPct val="0"/>
            </a:spcBef>
            <a:spcAft>
              <a:spcPct val="15000"/>
            </a:spcAft>
            <a:buChar char="•"/>
          </a:pPr>
          <a:r>
            <a:rPr lang="en-US" sz="1900" kern="1200" dirty="0"/>
            <a:t>Motor sensor (overheating)</a:t>
          </a:r>
        </a:p>
        <a:p>
          <a:pPr marL="171450" lvl="1" indent="-171450" algn="l" defTabSz="844550">
            <a:lnSpc>
              <a:spcPct val="90000"/>
            </a:lnSpc>
            <a:spcBef>
              <a:spcPct val="0"/>
            </a:spcBef>
            <a:spcAft>
              <a:spcPct val="15000"/>
            </a:spcAft>
            <a:buChar char="•"/>
          </a:pPr>
          <a:r>
            <a:rPr lang="en-US" sz="1900" kern="1200" dirty="0"/>
            <a:t>Cliff detection</a:t>
          </a:r>
        </a:p>
        <a:p>
          <a:pPr marL="171450" lvl="1" indent="-171450" algn="l" defTabSz="844550">
            <a:lnSpc>
              <a:spcPct val="90000"/>
            </a:lnSpc>
            <a:spcBef>
              <a:spcPct val="0"/>
            </a:spcBef>
            <a:spcAft>
              <a:spcPct val="15000"/>
            </a:spcAft>
            <a:buChar char="•"/>
          </a:pPr>
          <a:r>
            <a:rPr lang="en-US" sz="1900" kern="1200" dirty="0"/>
            <a:t>Home base locator</a:t>
          </a:r>
        </a:p>
        <a:p>
          <a:pPr marL="171450" lvl="1" indent="-171450" algn="l" defTabSz="844550">
            <a:lnSpc>
              <a:spcPct val="90000"/>
            </a:lnSpc>
            <a:spcBef>
              <a:spcPct val="0"/>
            </a:spcBef>
            <a:spcAft>
              <a:spcPct val="15000"/>
            </a:spcAft>
            <a:buChar char="•"/>
          </a:pPr>
          <a:endParaRPr lang="en-US" sz="1900" kern="1200" dirty="0"/>
        </a:p>
      </dsp:txBody>
      <dsp:txXfrm>
        <a:off x="6100755" y="746026"/>
        <a:ext cx="1782979" cy="354653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691756"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1729509" y="473311"/>
        <a:ext cx="2752863" cy="697876"/>
      </dsp:txXfrm>
    </dsp:sp>
    <dsp:sp modelId="{E9E54B10-0E80-4EC7-BDC9-1B1E1CD3F5FC}">
      <dsp:nvSpPr>
        <dsp:cNvPr id="0" name=""/>
        <dsp:cNvSpPr/>
      </dsp:nvSpPr>
      <dsp:spPr>
        <a:xfrm>
          <a:off x="1691756"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1729509" y="1343366"/>
        <a:ext cx="2752863" cy="697876"/>
      </dsp:txXfrm>
    </dsp:sp>
    <dsp:sp modelId="{B5BCA4F7-7F6F-43C2-84D5-1C28E4BBCA24}">
      <dsp:nvSpPr>
        <dsp:cNvPr id="0" name=""/>
        <dsp:cNvSpPr/>
      </dsp:nvSpPr>
      <dsp:spPr>
        <a:xfrm>
          <a:off x="1691756"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1729509" y="2213422"/>
        <a:ext cx="2752863" cy="697876"/>
      </dsp:txXfrm>
    </dsp:sp>
    <dsp:sp modelId="{54EC23F3-F115-4CD3-9500-0768D2AE6E17}">
      <dsp:nvSpPr>
        <dsp:cNvPr id="0" name=""/>
        <dsp:cNvSpPr/>
      </dsp:nvSpPr>
      <dsp:spPr>
        <a:xfrm>
          <a:off x="1691756"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Simple reflex agents</a:t>
          </a:r>
        </a:p>
      </dsp:txBody>
      <dsp:txXfrm>
        <a:off x="1729509" y="3083477"/>
        <a:ext cx="2752863" cy="69787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476011"/>
        <a:ext cx="1782979" cy="687255"/>
      </dsp:txXfrm>
    </dsp:sp>
    <dsp:sp modelId="{AE9246A3-3980-441E-8C93-893085D8CE26}">
      <dsp:nvSpPr>
        <dsp:cNvPr id="0" name=""/>
        <dsp:cNvSpPr/>
      </dsp:nvSpPr>
      <dsp:spPr>
        <a:xfrm>
          <a:off x="2965"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1163266"/>
        <a:ext cx="1782979" cy="2712059"/>
      </dsp:txXfrm>
    </dsp:sp>
    <dsp:sp modelId="{5AAEAC57-C5CF-4BF7-B78E-013E1F7A0946}">
      <dsp:nvSpPr>
        <dsp:cNvPr id="0" name=""/>
        <dsp:cNvSpPr/>
      </dsp:nvSpPr>
      <dsp:spPr>
        <a:xfrm>
          <a:off x="2035561"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76011"/>
        <a:ext cx="1782979" cy="687255"/>
      </dsp:txXfrm>
    </dsp:sp>
    <dsp:sp modelId="{DD58FCCA-5A53-48EF-830C-01A1BC2DEC5F}">
      <dsp:nvSpPr>
        <dsp:cNvPr id="0" name=""/>
        <dsp:cNvSpPr/>
      </dsp:nvSpPr>
      <dsp:spPr>
        <a:xfrm>
          <a:off x="2035561"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001E74-0AE6-4A24-B178-617FDC7EFAEB}">
      <dsp:nvSpPr>
        <dsp:cNvPr id="0" name=""/>
        <dsp:cNvSpPr/>
      </dsp:nvSpPr>
      <dsp:spPr>
        <a:xfrm>
          <a:off x="4068158"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76011"/>
        <a:ext cx="1782979" cy="687255"/>
      </dsp:txXfrm>
    </dsp:sp>
    <dsp:sp modelId="{C7F39890-5C8D-48FD-9A3D-71E6A4C3F357}">
      <dsp:nvSpPr>
        <dsp:cNvPr id="0" name=""/>
        <dsp:cNvSpPr/>
      </dsp:nvSpPr>
      <dsp:spPr>
        <a:xfrm>
          <a:off x="4068158"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723AC5-A2E2-4B16-BEA7-A94A2BECAD1C}">
      <dsp:nvSpPr>
        <dsp:cNvPr id="0" name=""/>
        <dsp:cNvSpPr/>
      </dsp:nvSpPr>
      <dsp:spPr>
        <a:xfrm>
          <a:off x="610075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476011"/>
        <a:ext cx="1782979" cy="687255"/>
      </dsp:txXfrm>
    </dsp:sp>
    <dsp:sp modelId="{C961A285-B32F-4EA0-A7A2-A0725D9D4CB3}">
      <dsp:nvSpPr>
        <dsp:cNvPr id="0" name=""/>
        <dsp:cNvSpPr/>
      </dsp:nvSpPr>
      <dsp:spPr>
        <a:xfrm>
          <a:off x="6100755" y="1146180"/>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691756"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1729509" y="473311"/>
        <a:ext cx="2752863" cy="697876"/>
      </dsp:txXfrm>
    </dsp:sp>
    <dsp:sp modelId="{E9E54B10-0E80-4EC7-BDC9-1B1E1CD3F5FC}">
      <dsp:nvSpPr>
        <dsp:cNvPr id="0" name=""/>
        <dsp:cNvSpPr/>
      </dsp:nvSpPr>
      <dsp:spPr>
        <a:xfrm>
          <a:off x="1691756"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1729509" y="1343366"/>
        <a:ext cx="2752863" cy="697876"/>
      </dsp:txXfrm>
    </dsp:sp>
    <dsp:sp modelId="{B5BCA4F7-7F6F-43C2-84D5-1C28E4BBCA24}">
      <dsp:nvSpPr>
        <dsp:cNvPr id="0" name=""/>
        <dsp:cNvSpPr/>
      </dsp:nvSpPr>
      <dsp:spPr>
        <a:xfrm>
          <a:off x="1691756"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1729509" y="2213422"/>
        <a:ext cx="2752863" cy="697876"/>
      </dsp:txXfrm>
    </dsp:sp>
    <dsp:sp modelId="{54EC23F3-F115-4CD3-9500-0768D2AE6E17}">
      <dsp:nvSpPr>
        <dsp:cNvPr id="0" name=""/>
        <dsp:cNvSpPr/>
      </dsp:nvSpPr>
      <dsp:spPr>
        <a:xfrm>
          <a:off x="1691756"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Simple reflex agents</a:t>
          </a:r>
        </a:p>
      </dsp:txBody>
      <dsp:txXfrm>
        <a:off x="1729509" y="3083477"/>
        <a:ext cx="2752863" cy="69787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3513138" cy="35131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199162" y="351656"/>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Utility-based agents</a:t>
          </a:r>
        </a:p>
      </dsp:txBody>
      <dsp:txXfrm>
        <a:off x="1229643" y="382137"/>
        <a:ext cx="2222577" cy="563443"/>
      </dsp:txXfrm>
    </dsp:sp>
    <dsp:sp modelId="{E9E54B10-0E80-4EC7-BDC9-1B1E1CD3F5FC}">
      <dsp:nvSpPr>
        <dsp:cNvPr id="0" name=""/>
        <dsp:cNvSpPr/>
      </dsp:nvSpPr>
      <dsp:spPr>
        <a:xfrm>
          <a:off x="1199162" y="1054112"/>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Goal-based agents</a:t>
          </a:r>
        </a:p>
      </dsp:txBody>
      <dsp:txXfrm>
        <a:off x="1229643" y="1084593"/>
        <a:ext cx="2222577" cy="563443"/>
      </dsp:txXfrm>
    </dsp:sp>
    <dsp:sp modelId="{B5BCA4F7-7F6F-43C2-84D5-1C28E4BBCA24}">
      <dsp:nvSpPr>
        <dsp:cNvPr id="0" name=""/>
        <dsp:cNvSpPr/>
      </dsp:nvSpPr>
      <dsp:spPr>
        <a:xfrm>
          <a:off x="1199162" y="1756569"/>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Model-based reflex agents</a:t>
          </a:r>
          <a:endParaRPr lang="en-US" sz="1500" kern="1200" dirty="0"/>
        </a:p>
      </dsp:txBody>
      <dsp:txXfrm>
        <a:off x="1229643" y="1787050"/>
        <a:ext cx="2222577" cy="563443"/>
      </dsp:txXfrm>
    </dsp:sp>
    <dsp:sp modelId="{54EC23F3-F115-4CD3-9500-0768D2AE6E17}">
      <dsp:nvSpPr>
        <dsp:cNvPr id="0" name=""/>
        <dsp:cNvSpPr/>
      </dsp:nvSpPr>
      <dsp:spPr>
        <a:xfrm>
          <a:off x="1199162" y="2459025"/>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Simple reflex agents</a:t>
          </a:r>
        </a:p>
      </dsp:txBody>
      <dsp:txXfrm>
        <a:off x="1229643" y="2489506"/>
        <a:ext cx="2222577" cy="56344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123794-7DC3-4213-9409-4DAC10BB4149}">
      <dsp:nvSpPr>
        <dsp:cNvPr id="0" name=""/>
        <dsp:cNvSpPr/>
      </dsp:nvSpPr>
      <dsp:spPr>
        <a:xfrm>
          <a:off x="0" y="725487"/>
          <a:ext cx="2524125" cy="151447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Search for a goal </a:t>
          </a:r>
          <a:br>
            <a:rPr lang="en-US" sz="1700" kern="1200" dirty="0"/>
          </a:br>
          <a:r>
            <a:rPr lang="en-US" sz="1700" kern="1200" dirty="0"/>
            <a:t>(e.g., navigation). </a:t>
          </a:r>
        </a:p>
      </dsp:txBody>
      <dsp:txXfrm>
        <a:off x="0" y="725487"/>
        <a:ext cx="2524125" cy="1514475"/>
      </dsp:txXfrm>
    </dsp:sp>
    <dsp:sp modelId="{86913D6A-C88D-470A-938E-C5F24ACEC7D0}">
      <dsp:nvSpPr>
        <dsp:cNvPr id="0" name=""/>
        <dsp:cNvSpPr/>
      </dsp:nvSpPr>
      <dsp:spPr>
        <a:xfrm>
          <a:off x="2776537" y="725487"/>
          <a:ext cx="2524125" cy="1514475"/>
        </a:xfrm>
        <a:prstGeom prst="rect">
          <a:avLst/>
        </a:prstGeom>
        <a:solidFill>
          <a:schemeClr val="accent5">
            <a:hueOff val="-2432564"/>
            <a:satOff val="-59"/>
            <a:lumOff val="-207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Optimize functions</a:t>
          </a:r>
          <a:br>
            <a:rPr lang="en-US" sz="1700" kern="1200" dirty="0"/>
          </a:br>
          <a:r>
            <a:rPr lang="en-US" sz="1700" kern="1200" dirty="0"/>
            <a:t>(e.g., utility).</a:t>
          </a:r>
        </a:p>
      </dsp:txBody>
      <dsp:txXfrm>
        <a:off x="2776537" y="725487"/>
        <a:ext cx="2524125" cy="1514475"/>
      </dsp:txXfrm>
    </dsp:sp>
    <dsp:sp modelId="{B5EEA2DA-E7B2-4E5E-A1D6-0E4998FC5BF9}">
      <dsp:nvSpPr>
        <dsp:cNvPr id="0" name=""/>
        <dsp:cNvSpPr/>
      </dsp:nvSpPr>
      <dsp:spPr>
        <a:xfrm>
          <a:off x="5553075" y="725487"/>
          <a:ext cx="2524125" cy="1514475"/>
        </a:xfrm>
        <a:prstGeom prst="rect">
          <a:avLst/>
        </a:prstGeom>
        <a:solidFill>
          <a:schemeClr val="accent5">
            <a:hueOff val="-4865128"/>
            <a:satOff val="-118"/>
            <a:lumOff val="-4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Stay within given constraints </a:t>
          </a:r>
          <a:r>
            <a:rPr lang="en-US" sz="1700" kern="1200" dirty="0"/>
            <a:t>(constraint satisfaction problem; e.g., reach the goal without running out of power)</a:t>
          </a:r>
        </a:p>
      </dsp:txBody>
      <dsp:txXfrm>
        <a:off x="5553075" y="725487"/>
        <a:ext cx="2524125" cy="1514475"/>
      </dsp:txXfrm>
    </dsp:sp>
    <dsp:sp modelId="{3D48CA99-0D49-4A06-8AD2-7577D894C005}">
      <dsp:nvSpPr>
        <dsp:cNvPr id="0" name=""/>
        <dsp:cNvSpPr/>
      </dsp:nvSpPr>
      <dsp:spPr>
        <a:xfrm>
          <a:off x="0" y="2492375"/>
          <a:ext cx="2524125" cy="1514475"/>
        </a:xfrm>
        <a:prstGeom prst="rect">
          <a:avLst/>
        </a:prstGeom>
        <a:solidFill>
          <a:schemeClr val="accent5">
            <a:hueOff val="-7297693"/>
            <a:satOff val="-178"/>
            <a:lumOff val="-623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Deal with uncertainty</a:t>
          </a:r>
          <a:br>
            <a:rPr lang="en-US" sz="1700" kern="1200" dirty="0"/>
          </a:br>
          <a:r>
            <a:rPr lang="en-US" sz="1700" kern="1200" dirty="0"/>
            <a:t> (e.g., current traffic on the road).</a:t>
          </a:r>
        </a:p>
      </dsp:txBody>
      <dsp:txXfrm>
        <a:off x="0" y="2492375"/>
        <a:ext cx="2524125" cy="1514475"/>
      </dsp:txXfrm>
    </dsp:sp>
    <dsp:sp modelId="{1552D5B5-F5AD-4E06-939D-78DE82F19BE3}">
      <dsp:nvSpPr>
        <dsp:cNvPr id="0" name=""/>
        <dsp:cNvSpPr/>
      </dsp:nvSpPr>
      <dsp:spPr>
        <a:xfrm>
          <a:off x="2776537" y="2492375"/>
          <a:ext cx="2524125" cy="1514475"/>
        </a:xfrm>
        <a:prstGeom prst="rect">
          <a:avLst/>
        </a:prstGeom>
        <a:solidFill>
          <a:schemeClr val="accent5">
            <a:hueOff val="-9730257"/>
            <a:satOff val="-237"/>
            <a:lumOff val="-8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Learn a good agent program from data and improve over time </a:t>
          </a:r>
          <a:br>
            <a:rPr lang="en-US" sz="1700" kern="1200" dirty="0"/>
          </a:br>
          <a:r>
            <a:rPr lang="en-US" sz="1700" kern="1200" dirty="0"/>
            <a:t>(machine learning).</a:t>
          </a:r>
        </a:p>
      </dsp:txBody>
      <dsp:txXfrm>
        <a:off x="2776537" y="2492375"/>
        <a:ext cx="2524125" cy="1514475"/>
      </dsp:txXfrm>
    </dsp:sp>
    <dsp:sp modelId="{6227B7C4-618D-44BD-819F-7F186E653162}">
      <dsp:nvSpPr>
        <dsp:cNvPr id="0" name=""/>
        <dsp:cNvSpPr/>
      </dsp:nvSpPr>
      <dsp:spPr>
        <a:xfrm>
          <a:off x="5553075" y="2492375"/>
          <a:ext cx="2524125" cy="1514475"/>
        </a:xfrm>
        <a:prstGeom prst="rect">
          <a:avLst/>
        </a:prstGeom>
        <a:solidFill>
          <a:schemeClr val="accent5">
            <a:hueOff val="-12162821"/>
            <a:satOff val="-296"/>
            <a:lumOff val="-1039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Sensing</a:t>
          </a:r>
          <a:br>
            <a:rPr lang="en-US" sz="1700" kern="1200" dirty="0"/>
          </a:br>
          <a:r>
            <a:rPr lang="en-US" sz="1700" kern="1200" dirty="0"/>
            <a:t>(e.g., natural language processing, vision)</a:t>
          </a:r>
        </a:p>
      </dsp:txBody>
      <dsp:txXfrm>
        <a:off x="5553075" y="2492375"/>
        <a:ext cx="2524125" cy="15144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Performance measure</a:t>
          </a:r>
          <a:endParaRPr lang="en-US" sz="1900" kern="1200" dirty="0"/>
        </a:p>
      </dsp:txBody>
      <dsp:txXfrm>
        <a:off x="2965" y="413967"/>
        <a:ext cx="1782979" cy="687255"/>
      </dsp:txXfrm>
    </dsp:sp>
    <dsp:sp modelId="{AE9246A3-3980-441E-8C93-893085D8CE26}">
      <dsp:nvSpPr>
        <dsp:cNvPr id="0" name=""/>
        <dsp:cNvSpPr/>
      </dsp:nvSpPr>
      <dsp:spPr>
        <a:xfrm>
          <a:off x="2965"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2965" y="1101222"/>
        <a:ext cx="1782979" cy="834480"/>
      </dsp:txXfrm>
    </dsp:sp>
    <dsp:sp modelId="{5AAEAC57-C5CF-4BF7-B78E-013E1F7A0946}">
      <dsp:nvSpPr>
        <dsp:cNvPr id="0" name=""/>
        <dsp:cNvSpPr/>
      </dsp:nvSpPr>
      <dsp:spPr>
        <a:xfrm>
          <a:off x="2035561"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13967"/>
        <a:ext cx="1782979" cy="687255"/>
      </dsp:txXfrm>
    </dsp:sp>
    <dsp:sp modelId="{DD58FCCA-5A53-48EF-830C-01A1BC2DEC5F}">
      <dsp:nvSpPr>
        <dsp:cNvPr id="0" name=""/>
        <dsp:cNvSpPr/>
      </dsp:nvSpPr>
      <dsp:spPr>
        <a:xfrm>
          <a:off x="2035561"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2035561" y="1101222"/>
        <a:ext cx="1782979" cy="834480"/>
      </dsp:txXfrm>
    </dsp:sp>
    <dsp:sp modelId="{2D001E74-0AE6-4A24-B178-617FDC7EFAEB}">
      <dsp:nvSpPr>
        <dsp:cNvPr id="0" name=""/>
        <dsp:cNvSpPr/>
      </dsp:nvSpPr>
      <dsp:spPr>
        <a:xfrm>
          <a:off x="4068158"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13967"/>
        <a:ext cx="1782979" cy="687255"/>
      </dsp:txXfrm>
    </dsp:sp>
    <dsp:sp modelId="{C7F39890-5C8D-48FD-9A3D-71E6A4C3F357}">
      <dsp:nvSpPr>
        <dsp:cNvPr id="0" name=""/>
        <dsp:cNvSpPr/>
      </dsp:nvSpPr>
      <dsp:spPr>
        <a:xfrm>
          <a:off x="4068158"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4068158" y="1101222"/>
        <a:ext cx="1782979" cy="834480"/>
      </dsp:txXfrm>
    </dsp:sp>
    <dsp:sp modelId="{ED723AC5-A2E2-4B16-BEA7-A94A2BECAD1C}">
      <dsp:nvSpPr>
        <dsp:cNvPr id="0" name=""/>
        <dsp:cNvSpPr/>
      </dsp:nvSpPr>
      <dsp:spPr>
        <a:xfrm>
          <a:off x="6100755"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413967"/>
        <a:ext cx="1782979" cy="687255"/>
      </dsp:txXfrm>
    </dsp:sp>
    <dsp:sp modelId="{C961A285-B32F-4EA0-A7A2-A0725D9D4CB3}">
      <dsp:nvSpPr>
        <dsp:cNvPr id="0" name=""/>
        <dsp:cNvSpPr/>
      </dsp:nvSpPr>
      <dsp:spPr>
        <a:xfrm>
          <a:off x="6100755"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6100755" y="1101222"/>
        <a:ext cx="1782979" cy="8344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505348"/>
        <a:ext cx="1782979" cy="687255"/>
      </dsp:txXfrm>
    </dsp:sp>
    <dsp:sp modelId="{AE9246A3-3980-441E-8C93-893085D8CE26}">
      <dsp:nvSpPr>
        <dsp:cNvPr id="0" name=""/>
        <dsp:cNvSpPr/>
      </dsp:nvSpPr>
      <dsp:spPr>
        <a:xfrm>
          <a:off x="2965"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Safe</a:t>
          </a:r>
        </a:p>
        <a:p>
          <a:pPr marL="171450" lvl="1" indent="-171450" algn="l" defTabSz="844550">
            <a:lnSpc>
              <a:spcPct val="90000"/>
            </a:lnSpc>
            <a:spcBef>
              <a:spcPct val="0"/>
            </a:spcBef>
            <a:spcAft>
              <a:spcPct val="15000"/>
            </a:spcAft>
            <a:buChar char="•"/>
          </a:pPr>
          <a:r>
            <a:rPr lang="en-US" sz="1900" kern="1200" dirty="0"/>
            <a:t>fast</a:t>
          </a:r>
        </a:p>
        <a:p>
          <a:pPr marL="171450" lvl="1" indent="-171450" algn="l" defTabSz="844550">
            <a:lnSpc>
              <a:spcPct val="90000"/>
            </a:lnSpc>
            <a:spcBef>
              <a:spcPct val="0"/>
            </a:spcBef>
            <a:spcAft>
              <a:spcPct val="15000"/>
            </a:spcAft>
            <a:buChar char="•"/>
          </a:pPr>
          <a:r>
            <a:rPr lang="en-US" sz="1900" kern="1200" dirty="0"/>
            <a:t>legal</a:t>
          </a:r>
        </a:p>
        <a:p>
          <a:pPr marL="171450" lvl="1" indent="-171450" algn="l" defTabSz="844550">
            <a:lnSpc>
              <a:spcPct val="90000"/>
            </a:lnSpc>
            <a:spcBef>
              <a:spcPct val="0"/>
            </a:spcBef>
            <a:spcAft>
              <a:spcPct val="15000"/>
            </a:spcAft>
            <a:buChar char="•"/>
          </a:pPr>
          <a:r>
            <a:rPr lang="en-US" sz="1900" kern="1200" dirty="0"/>
            <a:t>comfortable trip</a:t>
          </a:r>
        </a:p>
        <a:p>
          <a:pPr marL="171450" lvl="1" indent="-171450" algn="l" defTabSz="844550">
            <a:lnSpc>
              <a:spcPct val="90000"/>
            </a:lnSpc>
            <a:spcBef>
              <a:spcPct val="0"/>
            </a:spcBef>
            <a:spcAft>
              <a:spcPct val="15000"/>
            </a:spcAft>
            <a:buChar char="•"/>
          </a:pPr>
          <a:r>
            <a:rPr lang="en-US" sz="1900" kern="1200" dirty="0"/>
            <a:t>maximize profits</a:t>
          </a:r>
        </a:p>
      </dsp:txBody>
      <dsp:txXfrm>
        <a:off x="2965" y="1192603"/>
        <a:ext cx="1782979" cy="2653385"/>
      </dsp:txXfrm>
    </dsp:sp>
    <dsp:sp modelId="{5AAEAC57-C5CF-4BF7-B78E-013E1F7A0946}">
      <dsp:nvSpPr>
        <dsp:cNvPr id="0" name=""/>
        <dsp:cNvSpPr/>
      </dsp:nvSpPr>
      <dsp:spPr>
        <a:xfrm>
          <a:off x="2035561"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505348"/>
        <a:ext cx="1782979" cy="687255"/>
      </dsp:txXfrm>
    </dsp:sp>
    <dsp:sp modelId="{DD58FCCA-5A53-48EF-830C-01A1BC2DEC5F}">
      <dsp:nvSpPr>
        <dsp:cNvPr id="0" name=""/>
        <dsp:cNvSpPr/>
      </dsp:nvSpPr>
      <dsp:spPr>
        <a:xfrm>
          <a:off x="2035561"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Roads</a:t>
          </a:r>
        </a:p>
        <a:p>
          <a:pPr marL="171450" lvl="1" indent="-171450" algn="l" defTabSz="844550">
            <a:lnSpc>
              <a:spcPct val="90000"/>
            </a:lnSpc>
            <a:spcBef>
              <a:spcPct val="0"/>
            </a:spcBef>
            <a:spcAft>
              <a:spcPct val="15000"/>
            </a:spcAft>
            <a:buChar char="•"/>
          </a:pPr>
          <a:r>
            <a:rPr lang="en-US" sz="1900" kern="1200" dirty="0"/>
            <a:t>other traffic </a:t>
          </a:r>
        </a:p>
        <a:p>
          <a:pPr marL="171450" lvl="1" indent="-171450" algn="l" defTabSz="844550">
            <a:lnSpc>
              <a:spcPct val="90000"/>
            </a:lnSpc>
            <a:spcBef>
              <a:spcPct val="0"/>
            </a:spcBef>
            <a:spcAft>
              <a:spcPct val="15000"/>
            </a:spcAft>
            <a:buChar char="•"/>
          </a:pPr>
          <a:r>
            <a:rPr lang="en-US" sz="1900" kern="1200" dirty="0"/>
            <a:t>pedestrians </a:t>
          </a:r>
        </a:p>
        <a:p>
          <a:pPr marL="171450" lvl="1" indent="-171450" algn="l" defTabSz="844550">
            <a:lnSpc>
              <a:spcPct val="90000"/>
            </a:lnSpc>
            <a:spcBef>
              <a:spcPct val="0"/>
            </a:spcBef>
            <a:spcAft>
              <a:spcPct val="15000"/>
            </a:spcAft>
            <a:buChar char="•"/>
          </a:pPr>
          <a:r>
            <a:rPr lang="en-US" sz="1900" kern="1200" dirty="0"/>
            <a:t>customers</a:t>
          </a:r>
        </a:p>
      </dsp:txBody>
      <dsp:txXfrm>
        <a:off x="2035561" y="1192603"/>
        <a:ext cx="1782979" cy="2653385"/>
      </dsp:txXfrm>
    </dsp:sp>
    <dsp:sp modelId="{2D001E74-0AE6-4A24-B178-617FDC7EFAEB}">
      <dsp:nvSpPr>
        <dsp:cNvPr id="0" name=""/>
        <dsp:cNvSpPr/>
      </dsp:nvSpPr>
      <dsp:spPr>
        <a:xfrm>
          <a:off x="4068158"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505348"/>
        <a:ext cx="1782979" cy="687255"/>
      </dsp:txXfrm>
    </dsp:sp>
    <dsp:sp modelId="{C7F39890-5C8D-48FD-9A3D-71E6A4C3F357}">
      <dsp:nvSpPr>
        <dsp:cNvPr id="0" name=""/>
        <dsp:cNvSpPr/>
      </dsp:nvSpPr>
      <dsp:spPr>
        <a:xfrm>
          <a:off x="4068158"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Steering wheel</a:t>
          </a:r>
        </a:p>
        <a:p>
          <a:pPr marL="171450" lvl="1" indent="-171450" algn="l" defTabSz="844550">
            <a:lnSpc>
              <a:spcPct val="90000"/>
            </a:lnSpc>
            <a:spcBef>
              <a:spcPct val="0"/>
            </a:spcBef>
            <a:spcAft>
              <a:spcPct val="15000"/>
            </a:spcAft>
            <a:buChar char="•"/>
          </a:pPr>
          <a:r>
            <a:rPr lang="en-US" sz="1900" kern="1200" dirty="0"/>
            <a:t> accelerator</a:t>
          </a:r>
        </a:p>
        <a:p>
          <a:pPr marL="171450" lvl="1" indent="-171450" algn="l" defTabSz="844550">
            <a:lnSpc>
              <a:spcPct val="90000"/>
            </a:lnSpc>
            <a:spcBef>
              <a:spcPct val="0"/>
            </a:spcBef>
            <a:spcAft>
              <a:spcPct val="15000"/>
            </a:spcAft>
            <a:buChar char="•"/>
          </a:pPr>
          <a:r>
            <a:rPr lang="en-US" sz="1900" kern="1200" dirty="0"/>
            <a:t>brake</a:t>
          </a:r>
        </a:p>
        <a:p>
          <a:pPr marL="171450" lvl="1" indent="-171450" algn="l" defTabSz="844550">
            <a:lnSpc>
              <a:spcPct val="90000"/>
            </a:lnSpc>
            <a:spcBef>
              <a:spcPct val="0"/>
            </a:spcBef>
            <a:spcAft>
              <a:spcPct val="15000"/>
            </a:spcAft>
            <a:buChar char="•"/>
          </a:pPr>
          <a:r>
            <a:rPr lang="en-US" sz="1900" kern="1200" dirty="0"/>
            <a:t>signal</a:t>
          </a:r>
        </a:p>
        <a:p>
          <a:pPr marL="171450" lvl="1" indent="-171450" algn="l" defTabSz="844550">
            <a:lnSpc>
              <a:spcPct val="90000"/>
            </a:lnSpc>
            <a:spcBef>
              <a:spcPct val="0"/>
            </a:spcBef>
            <a:spcAft>
              <a:spcPct val="15000"/>
            </a:spcAft>
            <a:buChar char="•"/>
          </a:pPr>
          <a:r>
            <a:rPr lang="en-US" sz="1900" kern="1200" dirty="0"/>
            <a:t>horn</a:t>
          </a:r>
        </a:p>
      </dsp:txBody>
      <dsp:txXfrm>
        <a:off x="4068158" y="1192603"/>
        <a:ext cx="1782979" cy="2653385"/>
      </dsp:txXfrm>
    </dsp:sp>
    <dsp:sp modelId="{ED723AC5-A2E2-4B16-BEA7-A94A2BECAD1C}">
      <dsp:nvSpPr>
        <dsp:cNvPr id="0" name=""/>
        <dsp:cNvSpPr/>
      </dsp:nvSpPr>
      <dsp:spPr>
        <a:xfrm>
          <a:off x="6100755"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505348"/>
        <a:ext cx="1782979" cy="687255"/>
      </dsp:txXfrm>
    </dsp:sp>
    <dsp:sp modelId="{C961A285-B32F-4EA0-A7A2-A0725D9D4CB3}">
      <dsp:nvSpPr>
        <dsp:cNvPr id="0" name=""/>
        <dsp:cNvSpPr/>
      </dsp:nvSpPr>
      <dsp:spPr>
        <a:xfrm>
          <a:off x="6100755"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Cameras</a:t>
          </a:r>
        </a:p>
        <a:p>
          <a:pPr marL="171450" lvl="1" indent="-171450" algn="l" defTabSz="844550">
            <a:lnSpc>
              <a:spcPct val="90000"/>
            </a:lnSpc>
            <a:spcBef>
              <a:spcPct val="0"/>
            </a:spcBef>
            <a:spcAft>
              <a:spcPct val="15000"/>
            </a:spcAft>
            <a:buChar char="•"/>
          </a:pPr>
          <a:r>
            <a:rPr lang="en-US" sz="1900" kern="1200" dirty="0"/>
            <a:t>sonar</a:t>
          </a:r>
        </a:p>
        <a:p>
          <a:pPr marL="171450" lvl="1" indent="-171450" algn="l" defTabSz="844550">
            <a:lnSpc>
              <a:spcPct val="90000"/>
            </a:lnSpc>
            <a:spcBef>
              <a:spcPct val="0"/>
            </a:spcBef>
            <a:spcAft>
              <a:spcPct val="15000"/>
            </a:spcAft>
            <a:buChar char="•"/>
          </a:pPr>
          <a:r>
            <a:rPr lang="en-US" sz="1900" kern="1200" dirty="0"/>
            <a:t>speedometer</a:t>
          </a:r>
        </a:p>
        <a:p>
          <a:pPr marL="171450" lvl="1" indent="-171450" algn="l" defTabSz="844550">
            <a:lnSpc>
              <a:spcPct val="90000"/>
            </a:lnSpc>
            <a:spcBef>
              <a:spcPct val="0"/>
            </a:spcBef>
            <a:spcAft>
              <a:spcPct val="15000"/>
            </a:spcAft>
            <a:buChar char="•"/>
          </a:pPr>
          <a:r>
            <a:rPr lang="en-US" sz="1900" kern="1200" dirty="0"/>
            <a:t>GPS</a:t>
          </a:r>
        </a:p>
        <a:p>
          <a:pPr marL="171450" lvl="1" indent="-171450" algn="l" defTabSz="844550">
            <a:lnSpc>
              <a:spcPct val="90000"/>
            </a:lnSpc>
            <a:spcBef>
              <a:spcPct val="0"/>
            </a:spcBef>
            <a:spcAft>
              <a:spcPct val="15000"/>
            </a:spcAft>
            <a:buChar char="•"/>
          </a:pPr>
          <a:r>
            <a:rPr lang="en-US" sz="1900" kern="1200" dirty="0"/>
            <a:t>Odometer</a:t>
          </a:r>
        </a:p>
        <a:p>
          <a:pPr marL="171450" lvl="1" indent="-171450" algn="l" defTabSz="844550">
            <a:lnSpc>
              <a:spcPct val="90000"/>
            </a:lnSpc>
            <a:spcBef>
              <a:spcPct val="0"/>
            </a:spcBef>
            <a:spcAft>
              <a:spcPct val="15000"/>
            </a:spcAft>
            <a:buChar char="•"/>
          </a:pPr>
          <a:r>
            <a:rPr lang="en-US" sz="1900" kern="1200" dirty="0"/>
            <a:t>engine sensors</a:t>
          </a:r>
        </a:p>
        <a:p>
          <a:pPr marL="171450" lvl="1" indent="-171450" algn="l" defTabSz="844550">
            <a:lnSpc>
              <a:spcPct val="90000"/>
            </a:lnSpc>
            <a:spcBef>
              <a:spcPct val="0"/>
            </a:spcBef>
            <a:spcAft>
              <a:spcPct val="15000"/>
            </a:spcAft>
            <a:buChar char="•"/>
          </a:pPr>
          <a:r>
            <a:rPr lang="en-US" sz="1900" kern="1200" dirty="0"/>
            <a:t>keyboard</a:t>
          </a:r>
        </a:p>
      </dsp:txBody>
      <dsp:txXfrm>
        <a:off x="6100755" y="1192603"/>
        <a:ext cx="1782979" cy="265338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2370EC-9B34-4074-A6FF-9E951D4A8D35}">
      <dsp:nvSpPr>
        <dsp:cNvPr id="0" name=""/>
        <dsp:cNvSpPr/>
      </dsp:nvSpPr>
      <dsp:spPr>
        <a:xfrm>
          <a:off x="2965"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863914"/>
        <a:ext cx="1782979" cy="687255"/>
      </dsp:txXfrm>
    </dsp:sp>
    <dsp:sp modelId="{C27D3391-2FBE-4615-B844-7696BACA8391}">
      <dsp:nvSpPr>
        <dsp:cNvPr id="0" name=""/>
        <dsp:cNvSpPr/>
      </dsp:nvSpPr>
      <dsp:spPr>
        <a:xfrm>
          <a:off x="2965"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Accuracy: Minimizing false positives, false negatives</a:t>
          </a:r>
        </a:p>
      </dsp:txBody>
      <dsp:txXfrm>
        <a:off x="2965" y="1551169"/>
        <a:ext cx="1782979" cy="1936254"/>
      </dsp:txXfrm>
    </dsp:sp>
    <dsp:sp modelId="{1CE12965-16C6-43DA-AB5D-964CBCC28C20}">
      <dsp:nvSpPr>
        <dsp:cNvPr id="0" name=""/>
        <dsp:cNvSpPr/>
      </dsp:nvSpPr>
      <dsp:spPr>
        <a:xfrm>
          <a:off x="2035561"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863914"/>
        <a:ext cx="1782979" cy="687255"/>
      </dsp:txXfrm>
    </dsp:sp>
    <dsp:sp modelId="{3BEA13E0-A2EB-41AA-B23F-7B88E4F96848}">
      <dsp:nvSpPr>
        <dsp:cNvPr id="0" name=""/>
        <dsp:cNvSpPr/>
      </dsp:nvSpPr>
      <dsp:spPr>
        <a:xfrm>
          <a:off x="2035561"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A user’s email account</a:t>
          </a:r>
        </a:p>
        <a:p>
          <a:pPr marL="171450" lvl="1" indent="-171450" algn="l" defTabSz="844550">
            <a:lnSpc>
              <a:spcPct val="90000"/>
            </a:lnSpc>
            <a:spcBef>
              <a:spcPct val="0"/>
            </a:spcBef>
            <a:spcAft>
              <a:spcPct val="15000"/>
            </a:spcAft>
            <a:buChar char="•"/>
          </a:pPr>
          <a:r>
            <a:rPr lang="en-US" sz="1900" kern="1200" dirty="0"/>
            <a:t>email server</a:t>
          </a:r>
        </a:p>
      </dsp:txBody>
      <dsp:txXfrm>
        <a:off x="2035561" y="1551169"/>
        <a:ext cx="1782979" cy="1936254"/>
      </dsp:txXfrm>
    </dsp:sp>
    <dsp:sp modelId="{6A40C1E3-E00B-475B-892F-AA048524E374}">
      <dsp:nvSpPr>
        <dsp:cNvPr id="0" name=""/>
        <dsp:cNvSpPr/>
      </dsp:nvSpPr>
      <dsp:spPr>
        <a:xfrm>
          <a:off x="4068158"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863914"/>
        <a:ext cx="1782979" cy="687255"/>
      </dsp:txXfrm>
    </dsp:sp>
    <dsp:sp modelId="{C7A4C710-7F8F-4E1A-88EF-0C92C41661E2}">
      <dsp:nvSpPr>
        <dsp:cNvPr id="0" name=""/>
        <dsp:cNvSpPr/>
      </dsp:nvSpPr>
      <dsp:spPr>
        <a:xfrm>
          <a:off x="4068158"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Mark as spam</a:t>
          </a:r>
        </a:p>
        <a:p>
          <a:pPr marL="171450" lvl="1" indent="-171450" algn="l" defTabSz="844550">
            <a:lnSpc>
              <a:spcPct val="90000"/>
            </a:lnSpc>
            <a:spcBef>
              <a:spcPct val="0"/>
            </a:spcBef>
            <a:spcAft>
              <a:spcPct val="15000"/>
            </a:spcAft>
            <a:buChar char="•"/>
          </a:pPr>
          <a:r>
            <a:rPr lang="en-US" sz="1900" kern="1200" dirty="0"/>
            <a:t>delete</a:t>
          </a:r>
        </a:p>
        <a:p>
          <a:pPr marL="171450" lvl="1" indent="-171450" algn="l" defTabSz="844550">
            <a:lnSpc>
              <a:spcPct val="90000"/>
            </a:lnSpc>
            <a:spcBef>
              <a:spcPct val="0"/>
            </a:spcBef>
            <a:spcAft>
              <a:spcPct val="15000"/>
            </a:spcAft>
            <a:buChar char="•"/>
          </a:pPr>
          <a:r>
            <a:rPr lang="en-US" sz="1900" kern="1200" dirty="0"/>
            <a:t>etc.</a:t>
          </a:r>
        </a:p>
      </dsp:txBody>
      <dsp:txXfrm>
        <a:off x="4068158" y="1551169"/>
        <a:ext cx="1782979" cy="1936254"/>
      </dsp:txXfrm>
    </dsp:sp>
    <dsp:sp modelId="{705F129A-026D-48FD-A157-FCF440F1C7AC}">
      <dsp:nvSpPr>
        <dsp:cNvPr id="0" name=""/>
        <dsp:cNvSpPr/>
      </dsp:nvSpPr>
      <dsp:spPr>
        <a:xfrm>
          <a:off x="6100755"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863914"/>
        <a:ext cx="1782979" cy="687255"/>
      </dsp:txXfrm>
    </dsp:sp>
    <dsp:sp modelId="{B6A813B1-6668-4F28-BE57-375B2AD7D2A5}">
      <dsp:nvSpPr>
        <dsp:cNvPr id="0" name=""/>
        <dsp:cNvSpPr/>
      </dsp:nvSpPr>
      <dsp:spPr>
        <a:xfrm>
          <a:off x="6100755"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Incoming messages</a:t>
          </a:r>
        </a:p>
        <a:p>
          <a:pPr marL="171450" lvl="1" indent="-171450" algn="l" defTabSz="844550">
            <a:lnSpc>
              <a:spcPct val="90000"/>
            </a:lnSpc>
            <a:spcBef>
              <a:spcPct val="0"/>
            </a:spcBef>
            <a:spcAft>
              <a:spcPct val="15000"/>
            </a:spcAft>
            <a:buChar char="•"/>
          </a:pPr>
          <a:r>
            <a:rPr lang="en-US" sz="1900" kern="1200" dirty="0"/>
            <a:t>other information about user’s account</a:t>
          </a:r>
        </a:p>
      </dsp:txBody>
      <dsp:txXfrm>
        <a:off x="6100755" y="1551169"/>
        <a:ext cx="1782979" cy="193625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6.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C590261E-DED2-4ECB-93F0-6041BFF84361}" type="datetimeFigureOut">
              <a:rPr lang="en-US" smtClean="0"/>
              <a:pPr/>
              <a:t>4/10/2025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2754576A-F041-465B-B05C-90CC0BF4FA5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10</a:t>
            </a:fld>
            <a:endParaRPr lang="en-US"/>
          </a:p>
        </p:txBody>
      </p:sp>
    </p:spTree>
    <p:extLst>
      <p:ext uri="{BB962C8B-B14F-4D97-AF65-F5344CB8AC3E}">
        <p14:creationId xmlns:p14="http://schemas.microsoft.com/office/powerpoint/2010/main" val="33891402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11</a:t>
            </a:fld>
            <a:endParaRPr lang="en-US"/>
          </a:p>
        </p:txBody>
      </p:sp>
    </p:spTree>
    <p:extLst>
      <p:ext uri="{BB962C8B-B14F-4D97-AF65-F5344CB8AC3E}">
        <p14:creationId xmlns:p14="http://schemas.microsoft.com/office/powerpoint/2010/main" val="15608362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15</a:t>
            </a:fld>
            <a:endParaRPr lang="en-US"/>
          </a:p>
        </p:txBody>
      </p:sp>
    </p:spTree>
    <p:extLst>
      <p:ext uri="{BB962C8B-B14F-4D97-AF65-F5344CB8AC3E}">
        <p14:creationId xmlns:p14="http://schemas.microsoft.com/office/powerpoint/2010/main" val="23233114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20</a:t>
            </a:fld>
            <a:endParaRPr lang="en-US"/>
          </a:p>
        </p:txBody>
      </p:sp>
    </p:spTree>
    <p:extLst>
      <p:ext uri="{BB962C8B-B14F-4D97-AF65-F5344CB8AC3E}">
        <p14:creationId xmlns:p14="http://schemas.microsoft.com/office/powerpoint/2010/main" val="27136623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21</a:t>
            </a:fld>
            <a:endParaRPr lang="en-US"/>
          </a:p>
        </p:txBody>
      </p:sp>
    </p:spTree>
    <p:extLst>
      <p:ext uri="{BB962C8B-B14F-4D97-AF65-F5344CB8AC3E}">
        <p14:creationId xmlns:p14="http://schemas.microsoft.com/office/powerpoint/2010/main" val="1793264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22</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23</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24</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25</a:t>
            </a:fld>
            <a:endParaRPr lang="en-US"/>
          </a:p>
        </p:txBody>
      </p:sp>
    </p:spTree>
    <p:extLst>
      <p:ext uri="{BB962C8B-B14F-4D97-AF65-F5344CB8AC3E}">
        <p14:creationId xmlns:p14="http://schemas.microsoft.com/office/powerpoint/2010/main" val="30072577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26</a:t>
            </a:fld>
            <a:endParaRPr lang="en-US"/>
          </a:p>
        </p:txBody>
      </p:sp>
    </p:spTree>
    <p:extLst>
      <p:ext uri="{BB962C8B-B14F-4D97-AF65-F5344CB8AC3E}">
        <p14:creationId xmlns:p14="http://schemas.microsoft.com/office/powerpoint/2010/main" val="29702351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29</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30</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31</a:t>
            </a:fld>
            <a:endParaRPr lang="en-US"/>
          </a:p>
        </p:txBody>
      </p:sp>
    </p:spTree>
    <p:extLst>
      <p:ext uri="{BB962C8B-B14F-4D97-AF65-F5344CB8AC3E}">
        <p14:creationId xmlns:p14="http://schemas.microsoft.com/office/powerpoint/2010/main" val="12372595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36</a:t>
            </a:fld>
            <a:endParaRPr lang="en-US"/>
          </a:p>
        </p:txBody>
      </p:sp>
    </p:spTree>
    <p:extLst>
      <p:ext uri="{BB962C8B-B14F-4D97-AF65-F5344CB8AC3E}">
        <p14:creationId xmlns:p14="http://schemas.microsoft.com/office/powerpoint/2010/main" val="24472438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39</a:t>
            </a:fld>
            <a:endParaRPr lang="en-US"/>
          </a:p>
        </p:txBody>
      </p:sp>
    </p:spTree>
    <p:extLst>
      <p:ext uri="{BB962C8B-B14F-4D97-AF65-F5344CB8AC3E}">
        <p14:creationId xmlns:p14="http://schemas.microsoft.com/office/powerpoint/2010/main" val="2573296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3</a:t>
            </a:fld>
            <a:endParaRPr lang="en-US"/>
          </a:p>
        </p:txBody>
      </p:sp>
    </p:spTree>
    <p:extLst>
      <p:ext uri="{BB962C8B-B14F-4D97-AF65-F5344CB8AC3E}">
        <p14:creationId xmlns:p14="http://schemas.microsoft.com/office/powerpoint/2010/main" val="3797713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40</a:t>
            </a:fld>
            <a:endParaRPr lang="en-US"/>
          </a:p>
        </p:txBody>
      </p:sp>
    </p:spTree>
    <p:extLst>
      <p:ext uri="{BB962C8B-B14F-4D97-AF65-F5344CB8AC3E}">
        <p14:creationId xmlns:p14="http://schemas.microsoft.com/office/powerpoint/2010/main" val="16330967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41</a:t>
            </a:fld>
            <a:endParaRPr lang="en-US"/>
          </a:p>
        </p:txBody>
      </p:sp>
    </p:spTree>
    <p:extLst>
      <p:ext uri="{BB962C8B-B14F-4D97-AF65-F5344CB8AC3E}">
        <p14:creationId xmlns:p14="http://schemas.microsoft.com/office/powerpoint/2010/main" val="6744758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42</a:t>
            </a:fld>
            <a:endParaRPr lang="en-US"/>
          </a:p>
        </p:txBody>
      </p:sp>
    </p:spTree>
    <p:extLst>
      <p:ext uri="{BB962C8B-B14F-4D97-AF65-F5344CB8AC3E}">
        <p14:creationId xmlns:p14="http://schemas.microsoft.com/office/powerpoint/2010/main" val="2765691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7</a:t>
            </a:fld>
            <a:endParaRPr lang="en-US"/>
          </a:p>
        </p:txBody>
      </p:sp>
    </p:spTree>
    <p:extLst>
      <p:ext uri="{BB962C8B-B14F-4D97-AF65-F5344CB8AC3E}">
        <p14:creationId xmlns:p14="http://schemas.microsoft.com/office/powerpoint/2010/main" val="784175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ExpectedUtility</a:t>
            </a:r>
            <a:r>
              <a:rPr lang="en-US" baseline="0" dirty="0"/>
              <a:t>(action) = </a:t>
            </a:r>
            <a:r>
              <a:rPr lang="en-US" baseline="0" dirty="0" err="1"/>
              <a:t>sum_outcomes</a:t>
            </a:r>
            <a:r>
              <a:rPr lang="en-US" baseline="0" dirty="0"/>
              <a:t> Utility(outcome) * P(outcome)</a:t>
            </a:r>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ExpectedUtility</a:t>
            </a:r>
            <a:r>
              <a:rPr lang="en-US" baseline="0" dirty="0"/>
              <a:t>(action) = </a:t>
            </a:r>
            <a:r>
              <a:rPr lang="en-US" baseline="0" dirty="0" err="1"/>
              <a:t>sum_outcomes</a:t>
            </a:r>
            <a:r>
              <a:rPr lang="en-US" baseline="0" dirty="0"/>
              <a:t> Utility(outcome) * P(outcome)</a:t>
            </a:r>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9</a:t>
            </a:fld>
            <a:endParaRPr lang="en-US"/>
          </a:p>
        </p:txBody>
      </p:sp>
    </p:spTree>
    <p:extLst>
      <p:ext uri="{BB962C8B-B14F-4D97-AF65-F5344CB8AC3E}">
        <p14:creationId xmlns:p14="http://schemas.microsoft.com/office/powerpoint/2010/main" val="3964242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3A0A1-3327-45CE-8A21-0BF59E3A9C67}"/>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83E0102D-83A5-4E73-A95C-4D3778785FC1}"/>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104584AD-FB15-4D4C-88DE-F352529B24D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920771D-B2B7-4DDB-877A-898A10F451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EC21AC-5AFD-4F2C-8A31-C0113410E034}"/>
              </a:ext>
            </a:extLst>
          </p:cNvPr>
          <p:cNvSpPr>
            <a:spLocks noGrp="1"/>
          </p:cNvSpPr>
          <p:nvPr>
            <p:ph type="sldNum" sz="quarter" idx="12"/>
          </p:nvPr>
        </p:nvSpPr>
        <p:spPr/>
        <p:txBody>
          <a:bodyPr/>
          <a:lstStyle/>
          <a:p>
            <a:fld id="{74041002-DB11-4CB5-8D08-702C16F0A10E}" type="slidenum">
              <a:rPr lang="en-US" smtClean="0"/>
              <a:pPr/>
              <a:t>‹#›</a:t>
            </a:fld>
            <a:endParaRPr lang="en-US"/>
          </a:p>
        </p:txBody>
      </p:sp>
    </p:spTree>
    <p:extLst>
      <p:ext uri="{BB962C8B-B14F-4D97-AF65-F5344CB8AC3E}">
        <p14:creationId xmlns:p14="http://schemas.microsoft.com/office/powerpoint/2010/main" val="2770141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A5E47-C049-4A0A-B554-59FD1CB64C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CFED5F-110F-447A-A8E7-7207F8E173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D629D5-90EF-4646-954E-2A913ABEC5F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7DDEB13-434B-4FB2-BAAF-89B2739E81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0EAE48-842D-41AF-92E2-D30DB1BA2963}"/>
              </a:ext>
            </a:extLst>
          </p:cNvPr>
          <p:cNvSpPr>
            <a:spLocks noGrp="1"/>
          </p:cNvSpPr>
          <p:nvPr>
            <p:ph type="sldNum" sz="quarter" idx="12"/>
          </p:nvPr>
        </p:nvSpPr>
        <p:spPr/>
        <p:txBody>
          <a:bodyPr/>
          <a:lstStyle/>
          <a:p>
            <a:fld id="{811DA4DA-FE51-4727-A448-71DB39333978}" type="slidenum">
              <a:rPr lang="en-US" smtClean="0"/>
              <a:pPr/>
              <a:t>‹#›</a:t>
            </a:fld>
            <a:endParaRPr lang="en-US"/>
          </a:p>
        </p:txBody>
      </p:sp>
    </p:spTree>
    <p:extLst>
      <p:ext uri="{BB962C8B-B14F-4D97-AF65-F5344CB8AC3E}">
        <p14:creationId xmlns:p14="http://schemas.microsoft.com/office/powerpoint/2010/main" val="2473209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A76FEB-CDB4-462A-9F79-6A20CF7C08AC}"/>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869DC8-76D3-4204-B2AE-EFC9BD3D08C8}"/>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DD1055-F71C-4DEB-9AFB-08AF80DE13A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232A486D-6FB9-4790-90A1-36404733D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8E9DA-F14C-4A2F-9EEE-9AE2AC984261}"/>
              </a:ext>
            </a:extLst>
          </p:cNvPr>
          <p:cNvSpPr>
            <a:spLocks noGrp="1"/>
          </p:cNvSpPr>
          <p:nvPr>
            <p:ph type="sldNum" sz="quarter" idx="12"/>
          </p:nvPr>
        </p:nvSpPr>
        <p:spPr/>
        <p:txBody>
          <a:bodyPr/>
          <a:lstStyle/>
          <a:p>
            <a:fld id="{FD447C27-FF74-4852-9465-57F11B88EDD0}" type="slidenum">
              <a:rPr lang="en-US" smtClean="0"/>
              <a:pPr/>
              <a:t>‹#›</a:t>
            </a:fld>
            <a:endParaRPr lang="en-US"/>
          </a:p>
        </p:txBody>
      </p:sp>
    </p:spTree>
    <p:extLst>
      <p:ext uri="{BB962C8B-B14F-4D97-AF65-F5344CB8AC3E}">
        <p14:creationId xmlns:p14="http://schemas.microsoft.com/office/powerpoint/2010/main" val="1700543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C4AC9-C37B-4E02-A225-58C9FBB9A2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FE8FA6-09EB-4014-B26B-31EC25B4D3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F4D38-A032-4754-A488-4CD20CEBC8D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68D13E9-ECF5-4999-AEC3-C0A8301B4D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DABB79-3EF9-4AAE-BBF6-6AA392DABFEB}"/>
              </a:ext>
            </a:extLst>
          </p:cNvPr>
          <p:cNvSpPr>
            <a:spLocks noGrp="1"/>
          </p:cNvSpPr>
          <p:nvPr>
            <p:ph type="sldNum" sz="quarter" idx="12"/>
          </p:nvPr>
        </p:nvSpPr>
        <p:spPr/>
        <p:txBody>
          <a:bodyPr/>
          <a:lstStyle/>
          <a:p>
            <a:fld id="{6F5C59D9-7B0B-4A47-B130-1CDBC65A3C5C}" type="slidenum">
              <a:rPr lang="en-US" smtClean="0"/>
              <a:pPr/>
              <a:t>‹#›</a:t>
            </a:fld>
            <a:endParaRPr lang="en-US"/>
          </a:p>
        </p:txBody>
      </p:sp>
    </p:spTree>
    <p:extLst>
      <p:ext uri="{BB962C8B-B14F-4D97-AF65-F5344CB8AC3E}">
        <p14:creationId xmlns:p14="http://schemas.microsoft.com/office/powerpoint/2010/main" val="2280288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AF54D-79F1-4FBB-B3D9-325206B99F29}"/>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6C14BE77-C158-434B-B162-FE8ABAFFD638}"/>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2C29E0-AEC0-4E60-A102-F17F3531786E}"/>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A6ADECA-9481-4613-821B-D1554DA9C2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956AD3-074F-4112-901E-6AC9E271A2F1}"/>
              </a:ext>
            </a:extLst>
          </p:cNvPr>
          <p:cNvSpPr>
            <a:spLocks noGrp="1"/>
          </p:cNvSpPr>
          <p:nvPr>
            <p:ph type="sldNum" sz="quarter" idx="12"/>
          </p:nvPr>
        </p:nvSpPr>
        <p:spPr/>
        <p:txBody>
          <a:bodyPr/>
          <a:lstStyle/>
          <a:p>
            <a:fld id="{E3362B86-7F7E-4139-B376-4AD4B8D85F65}" type="slidenum">
              <a:rPr lang="en-US" smtClean="0"/>
              <a:pPr/>
              <a:t>‹#›</a:t>
            </a:fld>
            <a:endParaRPr lang="en-US"/>
          </a:p>
        </p:txBody>
      </p:sp>
    </p:spTree>
    <p:extLst>
      <p:ext uri="{BB962C8B-B14F-4D97-AF65-F5344CB8AC3E}">
        <p14:creationId xmlns:p14="http://schemas.microsoft.com/office/powerpoint/2010/main" val="1764768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3D92B-30D0-4376-8CE9-BE73BCA0F1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459DD5-3ACF-4231-89D2-E4FB0944C477}"/>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ADF2D3-5819-4C97-8B69-9A645A431297}"/>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648A80-B2A6-4D5F-AFE2-7EC14D5B399C}"/>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4885392-3AD1-4B9F-BDE7-E811EE4B8A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553B12-6FF9-461B-B662-2E287CEE3061}"/>
              </a:ext>
            </a:extLst>
          </p:cNvPr>
          <p:cNvSpPr>
            <a:spLocks noGrp="1"/>
          </p:cNvSpPr>
          <p:nvPr>
            <p:ph type="sldNum" sz="quarter" idx="12"/>
          </p:nvPr>
        </p:nvSpPr>
        <p:spPr/>
        <p:txBody>
          <a:bodyPr/>
          <a:lstStyle/>
          <a:p>
            <a:fld id="{63CE097A-0202-40AA-A458-179EE75DF308}" type="slidenum">
              <a:rPr lang="en-US" smtClean="0"/>
              <a:pPr/>
              <a:t>‹#›</a:t>
            </a:fld>
            <a:endParaRPr lang="en-US"/>
          </a:p>
        </p:txBody>
      </p:sp>
    </p:spTree>
    <p:extLst>
      <p:ext uri="{BB962C8B-B14F-4D97-AF65-F5344CB8AC3E}">
        <p14:creationId xmlns:p14="http://schemas.microsoft.com/office/powerpoint/2010/main" val="1647813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7D962-2DDE-4D90-AFEB-0AF259A4F7DD}"/>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808309-9304-455B-99E4-537464DDD40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20CD4-2875-48EA-8AF9-496D552469D7}"/>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5F9376-4868-43F4-9A2A-6951C726B35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1A610D3E-B0F9-4C1C-A524-F283922CCD23}"/>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4893AB-4DA9-4155-BA7D-0DA93AAAC2D3}"/>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A7EE904F-BEB5-427E-91C5-C887D1E522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F287E9-DB2B-46C3-9DB2-0902398D45B4}"/>
              </a:ext>
            </a:extLst>
          </p:cNvPr>
          <p:cNvSpPr>
            <a:spLocks noGrp="1"/>
          </p:cNvSpPr>
          <p:nvPr>
            <p:ph type="sldNum" sz="quarter" idx="12"/>
          </p:nvPr>
        </p:nvSpPr>
        <p:spPr/>
        <p:txBody>
          <a:bodyPr/>
          <a:lstStyle/>
          <a:p>
            <a:fld id="{ED15B2DA-E7BB-48C3-84E0-E007D0828B96}" type="slidenum">
              <a:rPr lang="en-US" smtClean="0"/>
              <a:pPr/>
              <a:t>‹#›</a:t>
            </a:fld>
            <a:endParaRPr lang="en-US"/>
          </a:p>
        </p:txBody>
      </p:sp>
    </p:spTree>
    <p:extLst>
      <p:ext uri="{BB962C8B-B14F-4D97-AF65-F5344CB8AC3E}">
        <p14:creationId xmlns:p14="http://schemas.microsoft.com/office/powerpoint/2010/main" val="2502605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14B55-C98C-44F3-9E04-75CA1C02A2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F07777-7DFE-488E-8FF0-AF885700A5DD}"/>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D42283B2-F1D4-4B18-BA20-EDC8744145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1D0810-F107-4148-B946-E0FB8D886496}"/>
              </a:ext>
            </a:extLst>
          </p:cNvPr>
          <p:cNvSpPr>
            <a:spLocks noGrp="1"/>
          </p:cNvSpPr>
          <p:nvPr>
            <p:ph type="sldNum" sz="quarter" idx="12"/>
          </p:nvPr>
        </p:nvSpPr>
        <p:spPr/>
        <p:txBody>
          <a:bodyPr/>
          <a:lstStyle/>
          <a:p>
            <a:fld id="{583E5F97-0747-4E28-9EC3-9A00DB5D1CC0}" type="slidenum">
              <a:rPr lang="en-US" smtClean="0"/>
              <a:pPr/>
              <a:t>‹#›</a:t>
            </a:fld>
            <a:endParaRPr lang="en-US"/>
          </a:p>
        </p:txBody>
      </p:sp>
    </p:spTree>
    <p:extLst>
      <p:ext uri="{BB962C8B-B14F-4D97-AF65-F5344CB8AC3E}">
        <p14:creationId xmlns:p14="http://schemas.microsoft.com/office/powerpoint/2010/main" val="716373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460C90-643E-4B39-97AA-545987962D70}"/>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0E9D3B7-E3D2-4F0F-8BEB-D0F893F106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BA60A5-4025-415E-8277-A6F9F70B50CF}"/>
              </a:ext>
            </a:extLst>
          </p:cNvPr>
          <p:cNvSpPr>
            <a:spLocks noGrp="1"/>
          </p:cNvSpPr>
          <p:nvPr>
            <p:ph type="sldNum" sz="quarter" idx="12"/>
          </p:nvPr>
        </p:nvSpPr>
        <p:spPr/>
        <p:txBody>
          <a:bodyPr/>
          <a:lstStyle/>
          <a:p>
            <a:fld id="{01594F5C-90A9-4417-807B-514F8236606C}" type="slidenum">
              <a:rPr lang="en-US" smtClean="0"/>
              <a:pPr/>
              <a:t>‹#›</a:t>
            </a:fld>
            <a:endParaRPr lang="en-US"/>
          </a:p>
        </p:txBody>
      </p:sp>
    </p:spTree>
    <p:extLst>
      <p:ext uri="{BB962C8B-B14F-4D97-AF65-F5344CB8AC3E}">
        <p14:creationId xmlns:p14="http://schemas.microsoft.com/office/powerpoint/2010/main" val="2154404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E4D8C-EFCC-475C-979B-F8686ADCDF7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0DC78DC2-BF0A-4078-947A-D8BA3118ADE9}"/>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FA89E1-4D67-4703-8094-BE925CD311D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70F72F9-138A-4D27-94F5-B2810AD7A96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E207353E-3E74-4855-8A3A-D4B22FCAF5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63FEAA-5B95-4BF6-9ABB-74AAB8A9BB14}"/>
              </a:ext>
            </a:extLst>
          </p:cNvPr>
          <p:cNvSpPr>
            <a:spLocks noGrp="1"/>
          </p:cNvSpPr>
          <p:nvPr>
            <p:ph type="sldNum" sz="quarter" idx="12"/>
          </p:nvPr>
        </p:nvSpPr>
        <p:spPr/>
        <p:txBody>
          <a:bodyPr/>
          <a:lstStyle/>
          <a:p>
            <a:fld id="{71FBFBB7-A63E-4184-8C27-28D5A1B90F77}" type="slidenum">
              <a:rPr lang="en-US" smtClean="0"/>
              <a:pPr/>
              <a:t>‹#›</a:t>
            </a:fld>
            <a:endParaRPr lang="en-US"/>
          </a:p>
        </p:txBody>
      </p:sp>
    </p:spTree>
    <p:extLst>
      <p:ext uri="{BB962C8B-B14F-4D97-AF65-F5344CB8AC3E}">
        <p14:creationId xmlns:p14="http://schemas.microsoft.com/office/powerpoint/2010/main" val="3705822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34127-5359-425B-85D2-0A5D7A6D961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8AC3F76-0F9D-44B8-B320-5527EED139D9}"/>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844369F9-7A97-46E8-AFA9-C7017F9427C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593C1D6-5D11-4968-B679-3E1CC6CFCF82}"/>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8A93109-6D71-4EA2-B07F-91E5CB6290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4AD4A7-BF84-4397-B385-2AD7820F1432}"/>
              </a:ext>
            </a:extLst>
          </p:cNvPr>
          <p:cNvSpPr>
            <a:spLocks noGrp="1"/>
          </p:cNvSpPr>
          <p:nvPr>
            <p:ph type="sldNum" sz="quarter" idx="12"/>
          </p:nvPr>
        </p:nvSpPr>
        <p:spPr/>
        <p:txBody>
          <a:bodyPr/>
          <a:lstStyle/>
          <a:p>
            <a:fld id="{47486196-CF52-4FC7-AF29-4DD7E56B5403}" type="slidenum">
              <a:rPr lang="en-US" smtClean="0"/>
              <a:pPr/>
              <a:t>‹#›</a:t>
            </a:fld>
            <a:endParaRPr lang="en-US"/>
          </a:p>
        </p:txBody>
      </p:sp>
    </p:spTree>
    <p:extLst>
      <p:ext uri="{BB962C8B-B14F-4D97-AF65-F5344CB8AC3E}">
        <p14:creationId xmlns:p14="http://schemas.microsoft.com/office/powerpoint/2010/main" val="3088845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AF2D2E-0472-425C-8625-002334FD0F4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0688C7-213E-4AC0-9CCB-4B37ADE783B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AB2B9E-65CF-4896-9D56-89B32732092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5BDB68C1-3BE1-44E6-8C91-A93FE8D3615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D742CE-0BD3-4D70-821B-CFCC3B8AA0BC}"/>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764D00B-BD52-414C-8F65-9176DEBFB48D}" type="slidenum">
              <a:rPr lang="en-US" smtClean="0"/>
              <a:pPr/>
              <a:t>‹#›</a:t>
            </a:fld>
            <a:endParaRPr lang="en-US"/>
          </a:p>
        </p:txBody>
      </p:sp>
    </p:spTree>
    <p:extLst>
      <p:ext uri="{BB962C8B-B14F-4D97-AF65-F5344CB8AC3E}">
        <p14:creationId xmlns:p14="http://schemas.microsoft.com/office/powerpoint/2010/main" val="31420098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creativecommons.org/licenses/by-sa/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4.png"/><Relationship Id="rId7" Type="http://schemas.openxmlformats.org/officeDocument/2006/relationships/diagramColors" Target="../diagrams/colors5.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8.jpeg"/><Relationship Id="rId4" Type="http://schemas.openxmlformats.org/officeDocument/2006/relationships/image" Target="../media/image17.jpe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40.png"/><Relationship Id="rId5" Type="http://schemas.openxmlformats.org/officeDocument/2006/relationships/image" Target="../media/image180.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20.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00.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0.png"/></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1.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techhive.com/article/3269782/best-robot-vacuum-cleaners.html" TargetMode="External"/><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38.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38.pn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6.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10" Type="http://schemas.openxmlformats.org/officeDocument/2006/relationships/image" Target="../media/image38.png"/><Relationship Id="rId4" Type="http://schemas.openxmlformats.org/officeDocument/2006/relationships/diagramLayout" Target="../diagrams/layout13.xml"/><Relationship Id="rId9" Type="http://schemas.openxmlformats.org/officeDocument/2006/relationships/image" Target="../media/image40.svg"/></Relationships>
</file>

<file path=ppt/slides/_rels/slide37.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14.xml"/><Relationship Id="rId7" Type="http://schemas.openxmlformats.org/officeDocument/2006/relationships/image" Target="../media/image42.jpeg"/><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9.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10" Type="http://schemas.openxmlformats.org/officeDocument/2006/relationships/image" Target="../media/image42.jpeg"/><Relationship Id="rId4" Type="http://schemas.openxmlformats.org/officeDocument/2006/relationships/diagramLayout" Target="../diagrams/layout15.xml"/><Relationship Id="rId9" Type="http://schemas.openxmlformats.org/officeDocument/2006/relationships/image" Target="../media/image40.sv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43.jpeg"/><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4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0.png"/><Relationship Id="rId5" Type="http://schemas.openxmlformats.org/officeDocument/2006/relationships/image" Target="../media/image50.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1" name="Rectangle 20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AE5B7659-5440-4C5D-BF12-8650731C1C16}"/>
              </a:ext>
              <a:ext uri="{C183D7F6-B498-43B3-948B-1728B52AA6E4}">
                <adec:decorative xmlns:adec="http://schemas.microsoft.com/office/drawing/2017/decorative" val="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697" r="20801" b="3654"/>
          <a:stretch/>
        </p:blipFill>
        <p:spPr bwMode="auto">
          <a:xfrm>
            <a:off x="2642616" y="10"/>
            <a:ext cx="6501384" cy="6857990"/>
          </a:xfrm>
          <a:prstGeom prst="rect">
            <a:avLst/>
          </a:prstGeom>
          <a:noFill/>
          <a:extLst>
            <a:ext uri="{909E8E84-426E-40DD-AFC4-6F175D3DCCD1}">
              <a14:hiddenFill xmlns:a14="http://schemas.microsoft.com/office/drawing/2010/main">
                <a:solidFill>
                  <a:srgbClr val="FFFFFF"/>
                </a:solidFill>
              </a14:hiddenFill>
            </a:ext>
          </a:extLst>
        </p:spPr>
      </p:pic>
      <p:sp>
        <p:nvSpPr>
          <p:cNvPr id="203" name="Rectangle 20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004404"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76" name="Rectangle 4"/>
          <p:cNvSpPr>
            <a:spLocks noGrp="1" noChangeArrowheads="1"/>
          </p:cNvSpPr>
          <p:nvPr>
            <p:ph type="ctrTitle"/>
          </p:nvPr>
        </p:nvSpPr>
        <p:spPr>
          <a:xfrm>
            <a:off x="358485" y="1122363"/>
            <a:ext cx="3017520" cy="3204134"/>
          </a:xfrm>
        </p:spPr>
        <p:txBody>
          <a:bodyPr anchor="b">
            <a:normAutofit/>
          </a:bodyPr>
          <a:lstStyle/>
          <a:p>
            <a:pPr algn="l"/>
            <a:r>
              <a:rPr lang="en-US" sz="2900" dirty="0"/>
              <a:t>CS 5/7320 </a:t>
            </a:r>
            <a:br>
              <a:rPr lang="en-US" sz="2900" dirty="0"/>
            </a:br>
            <a:r>
              <a:rPr lang="en-US" sz="2900" dirty="0"/>
              <a:t>Artificial Intelligence</a:t>
            </a:r>
            <a:br>
              <a:rPr lang="en-US" sz="2900" dirty="0"/>
            </a:br>
            <a:br>
              <a:rPr lang="en-US" sz="2900" dirty="0"/>
            </a:br>
            <a:r>
              <a:rPr lang="en-US" sz="2900" dirty="0"/>
              <a:t>Intelligent Agents</a:t>
            </a:r>
            <a:br>
              <a:rPr lang="en-US" sz="2900" dirty="0"/>
            </a:br>
            <a:r>
              <a:rPr lang="en-US" sz="2900" dirty="0"/>
              <a:t>AIMA Chapter 2</a:t>
            </a:r>
          </a:p>
        </p:txBody>
      </p:sp>
      <p:sp>
        <p:nvSpPr>
          <p:cNvPr id="8" name="Subtitle 1">
            <a:extLst>
              <a:ext uri="{FF2B5EF4-FFF2-40B4-BE49-F238E27FC236}">
                <a16:creationId xmlns:a16="http://schemas.microsoft.com/office/drawing/2014/main" id="{C67622BC-4AA0-4D26-8187-CF6FAE699224}"/>
              </a:ext>
            </a:extLst>
          </p:cNvPr>
          <p:cNvSpPr>
            <a:spLocks noGrp="1"/>
          </p:cNvSpPr>
          <p:nvPr>
            <p:ph type="subTitle" idx="1"/>
          </p:nvPr>
        </p:nvSpPr>
        <p:spPr>
          <a:xfrm>
            <a:off x="304800" y="4872922"/>
            <a:ext cx="3352800" cy="1208141"/>
          </a:xfrm>
        </p:spPr>
        <p:txBody>
          <a:bodyPr>
            <a:normAutofit/>
          </a:bodyPr>
          <a:lstStyle/>
          <a:p>
            <a:pPr algn="l"/>
            <a:r>
              <a:rPr lang="en-US" dirty="0"/>
              <a:t>Slides by Michael Hahsler</a:t>
            </a:r>
            <a:br>
              <a:rPr lang="en-US" sz="1700" dirty="0"/>
            </a:br>
            <a:r>
              <a:rPr lang="en-US" sz="1600" dirty="0"/>
              <a:t>based on slides by Svetlana </a:t>
            </a:r>
            <a:r>
              <a:rPr lang="en-US" sz="1600" dirty="0" err="1"/>
              <a:t>Lazepnik</a:t>
            </a:r>
            <a:r>
              <a:rPr lang="en-US" sz="1600" dirty="0"/>
              <a:t> with figures from the AIMA textbook. </a:t>
            </a:r>
            <a:r>
              <a:rPr lang="en-US" sz="1400" dirty="0"/>
              <a:t>	</a:t>
            </a:r>
            <a:r>
              <a:rPr lang="en-US" sz="1700" dirty="0"/>
              <a:t>	</a:t>
            </a:r>
          </a:p>
        </p:txBody>
      </p:sp>
      <p:sp>
        <p:nvSpPr>
          <p:cNvPr id="205" name="Rectangle 20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7" name="Rectangle 20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298323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4C3C116D-ED66-40ED-AFB0-7D0CA9A0182C}"/>
              </a:ext>
              <a:ext uri="{C183D7F6-B498-43B3-948B-1728B52AA6E4}">
                <adec:decorative xmlns:adec="http://schemas.microsoft.com/office/drawing/2017/decorative" val="1"/>
              </a:ext>
            </a:extLst>
          </p:cNvPr>
          <p:cNvSpPr txBox="1"/>
          <p:nvPr/>
        </p:nvSpPr>
        <p:spPr>
          <a:xfrm>
            <a:off x="4648200" y="6324600"/>
            <a:ext cx="2977562" cy="461665"/>
          </a:xfrm>
          <a:prstGeom prst="rect">
            <a:avLst/>
          </a:prstGeom>
          <a:noFill/>
        </p:spPr>
        <p:txBody>
          <a:bodyPr wrap="square">
            <a:spAutoFit/>
          </a:bodyPr>
          <a:lstStyle/>
          <a:p>
            <a:r>
              <a:rPr lang="en-US" sz="1200" dirty="0"/>
              <a:t>Image: "Robot at the British Library Science Fiction Exhibition" by </a:t>
            </a:r>
            <a:r>
              <a:rPr lang="en-US" sz="1200" dirty="0" err="1"/>
              <a:t>BadgerGravling</a:t>
            </a:r>
            <a:endParaRPr lang="en-US" sz="1200" dirty="0"/>
          </a:p>
        </p:txBody>
      </p:sp>
      <p:grpSp>
        <p:nvGrpSpPr>
          <p:cNvPr id="6" name="Group 5">
            <a:extLst>
              <a:ext uri="{FF2B5EF4-FFF2-40B4-BE49-F238E27FC236}">
                <a16:creationId xmlns:a16="http://schemas.microsoft.com/office/drawing/2014/main" id="{F50AE103-1DF3-98A1-A49A-D1C1A6A34D86}"/>
              </a:ext>
              <a:ext uri="{C183D7F6-B498-43B3-948B-1728B52AA6E4}">
                <adec:decorative xmlns:adec="http://schemas.microsoft.com/office/drawing/2017/decorative" val="1"/>
              </a:ext>
            </a:extLst>
          </p:cNvPr>
          <p:cNvGrpSpPr/>
          <p:nvPr/>
        </p:nvGrpSpPr>
        <p:grpSpPr>
          <a:xfrm>
            <a:off x="7725359" y="5294361"/>
            <a:ext cx="1319044" cy="1467323"/>
            <a:chOff x="7291556" y="4743923"/>
            <a:chExt cx="1676400" cy="1981200"/>
          </a:xfrm>
        </p:grpSpPr>
        <p:sp>
          <p:nvSpPr>
            <p:cNvPr id="3" name="Rectangle 2">
              <a:extLst>
                <a:ext uri="{FF2B5EF4-FFF2-40B4-BE49-F238E27FC236}">
                  <a16:creationId xmlns:a16="http://schemas.microsoft.com/office/drawing/2014/main" id="{8A05982F-3CCD-BB2F-62A8-4D54DFC97224}"/>
                </a:ext>
              </a:extLst>
            </p:cNvPr>
            <p:cNvSpPr/>
            <p:nvPr/>
          </p:nvSpPr>
          <p:spPr>
            <a:xfrm>
              <a:off x="7291556" y="4743923"/>
              <a:ext cx="1676400" cy="19812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pic>
          <p:nvPicPr>
            <p:cNvPr id="4" name="Picture 3" descr="A qr code with black dots&#10;&#10;Description automatically generated">
              <a:extLst>
                <a:ext uri="{FF2B5EF4-FFF2-40B4-BE49-F238E27FC236}">
                  <a16:creationId xmlns:a16="http://schemas.microsoft.com/office/drawing/2014/main" id="{B64B7859-38FB-A640-D68B-1D60CEF0DF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9655" y="4780149"/>
              <a:ext cx="1585745" cy="1585745"/>
            </a:xfrm>
            <a:prstGeom prst="rect">
              <a:avLst/>
            </a:prstGeom>
          </p:spPr>
        </p:pic>
        <p:sp>
          <p:nvSpPr>
            <p:cNvPr id="5" name="Rectangle 4">
              <a:extLst>
                <a:ext uri="{FF2B5EF4-FFF2-40B4-BE49-F238E27FC236}">
                  <a16:creationId xmlns:a16="http://schemas.microsoft.com/office/drawing/2014/main" id="{8F36BA28-8B7D-1057-16E5-9B5F02C83DF9}"/>
                </a:ext>
              </a:extLst>
            </p:cNvPr>
            <p:cNvSpPr/>
            <p:nvPr/>
          </p:nvSpPr>
          <p:spPr>
            <a:xfrm>
              <a:off x="7291556" y="6388777"/>
              <a:ext cx="1676400" cy="336346"/>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400" dirty="0"/>
                <a:t>Online Material</a:t>
              </a:r>
            </a:p>
          </p:txBody>
        </p:sp>
      </p:grpSp>
      <p:grpSp>
        <p:nvGrpSpPr>
          <p:cNvPr id="11" name="Group 10">
            <a:extLst>
              <a:ext uri="{FF2B5EF4-FFF2-40B4-BE49-F238E27FC236}">
                <a16:creationId xmlns:a16="http://schemas.microsoft.com/office/drawing/2014/main" id="{26F3D1C6-FE29-B3F7-4BC3-AD6F3ACC03EF}"/>
              </a:ext>
              <a:ext uri="{C183D7F6-B498-43B3-948B-1728B52AA6E4}">
                <adec:decorative xmlns:adec="http://schemas.microsoft.com/office/drawing/2017/decorative" val="1"/>
              </a:ext>
            </a:extLst>
          </p:cNvPr>
          <p:cNvGrpSpPr/>
          <p:nvPr/>
        </p:nvGrpSpPr>
        <p:grpSpPr>
          <a:xfrm>
            <a:off x="426875" y="6274713"/>
            <a:ext cx="3921385" cy="400110"/>
            <a:chOff x="426875" y="6274713"/>
            <a:chExt cx="3921385" cy="400110"/>
          </a:xfrm>
        </p:grpSpPr>
        <p:sp>
          <p:nvSpPr>
            <p:cNvPr id="7" name="TextBox 6">
              <a:extLst>
                <a:ext uri="{FF2B5EF4-FFF2-40B4-BE49-F238E27FC236}">
                  <a16:creationId xmlns:a16="http://schemas.microsoft.com/office/drawing/2014/main" id="{281EC9AF-FB42-4115-600F-7C019A10059F}"/>
                </a:ext>
              </a:extLst>
            </p:cNvPr>
            <p:cNvSpPr txBox="1"/>
            <p:nvPr/>
          </p:nvSpPr>
          <p:spPr>
            <a:xfrm>
              <a:off x="1330739" y="6274713"/>
              <a:ext cx="3017521" cy="400110"/>
            </a:xfrm>
            <a:prstGeom prst="rect">
              <a:avLst/>
            </a:prstGeom>
            <a:noFill/>
          </p:spPr>
          <p:txBody>
            <a:bodyPr wrap="square">
              <a:spAutoFit/>
            </a:bodyPr>
            <a:lstStyle/>
            <a:p>
              <a:r>
                <a:rPr lang="en-US" sz="1000" b="0" i="0" dirty="0">
                  <a:solidFill>
                    <a:schemeClr val="tx1">
                      <a:lumMod val="50000"/>
                    </a:schemeClr>
                  </a:solidFill>
                  <a:effectLst/>
                  <a:latin typeface="Calibri" panose="020F0502020204030204" pitchFamily="34" charset="0"/>
                </a:rPr>
                <a:t>This work is licensed under a </a:t>
              </a:r>
              <a:r>
                <a:rPr lang="en-US" sz="1000" b="0" i="0" strike="noStrike" dirty="0">
                  <a:solidFill>
                    <a:schemeClr val="tx1">
                      <a:lumMod val="50000"/>
                    </a:schemeClr>
                  </a:solidFill>
                  <a:effectLst/>
                  <a:latin typeface="Calibri" panose="020F0502020204030204" pitchFamily="34" charset="0"/>
                  <a:hlinkClick r:id="rId5">
                    <a:extLst>
                      <a:ext uri="{A12FA001-AC4F-418D-AE19-62706E023703}">
                        <ahyp:hlinkClr xmlns:ahyp="http://schemas.microsoft.com/office/drawing/2018/hyperlinkcolor" val="tx"/>
                      </a:ext>
                    </a:extLst>
                  </a:hlinkClick>
                </a:rPr>
                <a:t>Creative Commons Attribution-</a:t>
              </a:r>
              <a:r>
                <a:rPr lang="en-US" sz="1000" b="0" i="0" strike="noStrike" dirty="0" err="1">
                  <a:solidFill>
                    <a:schemeClr val="tx1">
                      <a:lumMod val="50000"/>
                    </a:schemeClr>
                  </a:solidFill>
                  <a:effectLst/>
                  <a:latin typeface="Calibri" panose="020F0502020204030204" pitchFamily="34" charset="0"/>
                  <a:hlinkClick r:id="rId5">
                    <a:extLst>
                      <a:ext uri="{A12FA001-AC4F-418D-AE19-62706E023703}">
                        <ahyp:hlinkClr xmlns:ahyp="http://schemas.microsoft.com/office/drawing/2018/hyperlinkcolor" val="tx"/>
                      </a:ext>
                    </a:extLst>
                  </a:hlinkClick>
                </a:rPr>
                <a:t>ShareAlike</a:t>
              </a:r>
              <a:r>
                <a:rPr lang="en-US" sz="1000" b="0" i="0" strike="noStrike" dirty="0">
                  <a:solidFill>
                    <a:schemeClr val="tx1">
                      <a:lumMod val="50000"/>
                    </a:schemeClr>
                  </a:solidFill>
                  <a:effectLst/>
                  <a:latin typeface="Calibri" panose="020F0502020204030204" pitchFamily="34" charset="0"/>
                  <a:hlinkClick r:id="rId5">
                    <a:extLst>
                      <a:ext uri="{A12FA001-AC4F-418D-AE19-62706E023703}">
                        <ahyp:hlinkClr xmlns:ahyp="http://schemas.microsoft.com/office/drawing/2018/hyperlinkcolor" val="tx"/>
                      </a:ext>
                    </a:extLst>
                  </a:hlinkClick>
                </a:rPr>
                <a:t> 4.0 International License</a:t>
              </a:r>
              <a:r>
                <a:rPr lang="en-US" sz="1000" b="0" i="0" dirty="0">
                  <a:solidFill>
                    <a:schemeClr val="tx1">
                      <a:lumMod val="50000"/>
                    </a:schemeClr>
                  </a:solidFill>
                  <a:effectLst/>
                  <a:latin typeface="Calibri" panose="020F0502020204030204" pitchFamily="34" charset="0"/>
                </a:rPr>
                <a:t>.</a:t>
              </a:r>
              <a:endParaRPr lang="en-US" sz="1000" dirty="0">
                <a:solidFill>
                  <a:schemeClr val="tx1">
                    <a:lumMod val="50000"/>
                  </a:schemeClr>
                </a:solidFill>
              </a:endParaRPr>
            </a:p>
          </p:txBody>
        </p:sp>
        <p:pic>
          <p:nvPicPr>
            <p:cNvPr id="10" name="Picture 2">
              <a:extLst>
                <a:ext uri="{FF2B5EF4-FFF2-40B4-BE49-F238E27FC236}">
                  <a16:creationId xmlns:a16="http://schemas.microsoft.com/office/drawing/2014/main" id="{5DE39C11-96E8-E84C-2BBD-6868BF1958C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26875" y="6326205"/>
              <a:ext cx="894434" cy="312941"/>
            </a:xfrm>
            <a:prstGeom prst="rect">
              <a:avLst/>
            </a:prstGeom>
            <a:noFill/>
            <a:extLst>
              <a:ext uri="{909E8E84-426E-40DD-AFC4-6F175D3DCCD1}">
                <a14:hiddenFill xmlns:a14="http://schemas.microsoft.com/office/drawing/2010/main">
                  <a:solidFill>
                    <a:srgbClr val="FFFFFF"/>
                  </a:solidFill>
                </a14:hiddenFill>
              </a:ext>
            </a:extLst>
          </p:spPr>
        </p:pic>
      </p:gr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28650" y="365126"/>
            <a:ext cx="4171950" cy="1325563"/>
          </a:xfrm>
        </p:spPr>
        <p:txBody>
          <a:bodyPr>
            <a:noAutofit/>
          </a:bodyPr>
          <a:lstStyle/>
          <a:p>
            <a:r>
              <a:rPr lang="en-US" sz="2800" dirty="0"/>
              <a:t>Example: Performance Measure for the </a:t>
            </a:r>
            <a:br>
              <a:rPr lang="en-US" sz="2800" dirty="0"/>
            </a:br>
            <a:r>
              <a:rPr lang="en-US" sz="2800" dirty="0"/>
              <a:t>Vacuum-cleaner World</a:t>
            </a:r>
          </a:p>
        </p:txBody>
      </p:sp>
      <p:sp>
        <p:nvSpPr>
          <p:cNvPr id="7171" name="Rectangle 3"/>
          <p:cNvSpPr>
            <a:spLocks noGrp="1" noChangeArrowheads="1"/>
          </p:cNvSpPr>
          <p:nvPr>
            <p:ph idx="1"/>
          </p:nvPr>
        </p:nvSpPr>
        <p:spPr>
          <a:xfrm>
            <a:off x="628650" y="1690689"/>
            <a:ext cx="3638551" cy="1981200"/>
          </a:xfrm>
        </p:spPr>
        <p:txBody>
          <a:bodyPr>
            <a:normAutofit/>
          </a:bodyPr>
          <a:lstStyle/>
          <a:p>
            <a:r>
              <a:rPr lang="en-US" b="1" dirty="0"/>
              <a:t>Percepts:</a:t>
            </a:r>
            <a:r>
              <a:rPr lang="en-US" dirty="0"/>
              <a:t> </a:t>
            </a:r>
            <a:br>
              <a:rPr lang="en-US" dirty="0"/>
            </a:br>
            <a:r>
              <a:rPr lang="en-US" dirty="0"/>
              <a:t>	Location and status, </a:t>
            </a:r>
            <a:br>
              <a:rPr lang="en-US" dirty="0"/>
            </a:br>
            <a:r>
              <a:rPr lang="en-US" dirty="0"/>
              <a:t>	e.g., </a:t>
            </a:r>
            <a:r>
              <a:rPr lang="en-US" dirty="0">
                <a:solidFill>
                  <a:schemeClr val="accent3"/>
                </a:solidFill>
              </a:rPr>
              <a:t>[A, Dirty]</a:t>
            </a:r>
          </a:p>
          <a:p>
            <a:r>
              <a:rPr lang="en-US" b="1" dirty="0"/>
              <a:t>Actions:</a:t>
            </a:r>
            <a:r>
              <a:rPr lang="en-US" dirty="0"/>
              <a:t> </a:t>
            </a:r>
            <a:br>
              <a:rPr lang="en-US" dirty="0"/>
            </a:br>
            <a:r>
              <a:rPr lang="en-US" dirty="0"/>
              <a:t>	</a:t>
            </a:r>
            <a:r>
              <a:rPr lang="en-US" dirty="0">
                <a:solidFill>
                  <a:srgbClr val="FF0000"/>
                </a:solidFill>
              </a:rPr>
              <a:t>Left, Right, Suck, </a:t>
            </a:r>
            <a:r>
              <a:rPr lang="en-US" dirty="0" err="1">
                <a:solidFill>
                  <a:srgbClr val="FF0000"/>
                </a:solidFill>
              </a:rPr>
              <a:t>NoOp</a:t>
            </a:r>
            <a:endParaRPr lang="en-US" dirty="0">
              <a:solidFill>
                <a:srgbClr val="FF0000"/>
              </a:solidFill>
            </a:endParaRPr>
          </a:p>
          <a:p>
            <a:endParaRPr lang="en-US" i="1" dirty="0"/>
          </a:p>
          <a:p>
            <a:pPr>
              <a:buNone/>
            </a:pPr>
            <a:endParaRPr lang="en-US" dirty="0">
              <a:solidFill>
                <a:srgbClr val="FF0000"/>
              </a:solidFill>
              <a:latin typeface="Courier New" panose="02070309020205020404" pitchFamily="49" charset="0"/>
              <a:cs typeface="Courier New" panose="02070309020205020404" pitchFamily="49" charset="0"/>
            </a:endParaRPr>
          </a:p>
        </p:txBody>
      </p:sp>
      <p:pic>
        <p:nvPicPr>
          <p:cNvPr id="7172" name="Picture 4">
            <a:extLst>
              <a:ext uri="{C183D7F6-B498-43B3-948B-1728B52AA6E4}">
                <adec:decorative xmlns:adec="http://schemas.microsoft.com/office/drawing/2017/decorative" val="1"/>
              </a:ext>
            </a:extLst>
          </p:cNvPr>
          <p:cNvPicPr>
            <a:picLocks noChangeAspect="1" noChangeArrowheads="1"/>
          </p:cNvPicPr>
          <p:nvPr/>
        </p:nvPicPr>
        <p:blipFill>
          <a:blip r:embed="rId3" cstate="print"/>
          <a:srcRect/>
          <a:stretch>
            <a:fillRect/>
          </a:stretch>
        </p:blipFill>
        <p:spPr bwMode="auto">
          <a:xfrm>
            <a:off x="4876800" y="609600"/>
            <a:ext cx="3872345" cy="1981200"/>
          </a:xfrm>
          <a:prstGeom prst="rect">
            <a:avLst/>
          </a:prstGeom>
          <a:noFill/>
        </p:spPr>
      </p:pic>
      <p:sp>
        <p:nvSpPr>
          <p:cNvPr id="6" name="Rectangle 5">
            <a:extLst>
              <a:ext uri="{FF2B5EF4-FFF2-40B4-BE49-F238E27FC236}">
                <a16:creationId xmlns:a16="http://schemas.microsoft.com/office/drawing/2014/main" id="{6F517ADE-3F92-425E-93AD-EB81559C8C54}"/>
              </a:ext>
            </a:extLst>
          </p:cNvPr>
          <p:cNvSpPr/>
          <p:nvPr/>
        </p:nvSpPr>
        <p:spPr>
          <a:xfrm>
            <a:off x="381001" y="3429000"/>
            <a:ext cx="3638551" cy="230832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a:buNone/>
            </a:pPr>
            <a:r>
              <a:rPr lang="en-US" dirty="0"/>
              <a:t>Agent function:</a:t>
            </a:r>
            <a:br>
              <a:rPr lang="en-US" dirty="0"/>
            </a:br>
            <a:endParaRPr lang="en-US" dirty="0"/>
          </a:p>
          <a:p>
            <a:pPr>
              <a:buNone/>
            </a:pPr>
            <a:r>
              <a:rPr lang="en-US" u="sng" dirty="0"/>
              <a:t>Percept Sequence		Action</a:t>
            </a:r>
          </a:p>
          <a:p>
            <a:pPr>
              <a:buNone/>
            </a:pPr>
            <a:r>
              <a:rPr lang="en-US" dirty="0"/>
              <a:t>[A, Clean]			Right</a:t>
            </a:r>
          </a:p>
          <a:p>
            <a:pPr>
              <a:buNone/>
            </a:pPr>
            <a:r>
              <a:rPr lang="en-US" dirty="0"/>
              <a:t>[A, Dirty]			Suck</a:t>
            </a:r>
          </a:p>
          <a:p>
            <a:pPr>
              <a:buNone/>
            </a:pPr>
            <a:r>
              <a:rPr lang="en-US" dirty="0"/>
              <a:t>…</a:t>
            </a:r>
          </a:p>
          <a:p>
            <a:pPr>
              <a:buNone/>
            </a:pPr>
            <a:r>
              <a:rPr lang="en-US" dirty="0"/>
              <a:t>[A, Clean], [B, Clean]	Left</a:t>
            </a:r>
          </a:p>
          <a:p>
            <a:pPr>
              <a:buNone/>
            </a:pPr>
            <a:r>
              <a:rPr lang="en-US" dirty="0"/>
              <a:t>…</a:t>
            </a:r>
          </a:p>
        </p:txBody>
      </p:sp>
      <p:sp>
        <p:nvSpPr>
          <p:cNvPr id="2" name="Rectangle 1">
            <a:extLst>
              <a:ext uri="{FF2B5EF4-FFF2-40B4-BE49-F238E27FC236}">
                <a16:creationId xmlns:a16="http://schemas.microsoft.com/office/drawing/2014/main" id="{9ADB47C7-D44C-4FF8-8772-B83961F5A3A0}"/>
              </a:ext>
            </a:extLst>
          </p:cNvPr>
          <p:cNvSpPr/>
          <p:nvPr/>
        </p:nvSpPr>
        <p:spPr>
          <a:xfrm>
            <a:off x="4114800" y="3429000"/>
            <a:ext cx="4876799" cy="218521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dirty="0">
                <a:solidFill>
                  <a:schemeClr val="tx1"/>
                </a:solidFill>
              </a:rPr>
              <a:t>Implemented agent program:</a:t>
            </a:r>
            <a:br>
              <a:rPr lang="en-US" dirty="0">
                <a:solidFill>
                  <a:schemeClr val="tx1"/>
                </a:solidFill>
              </a:rPr>
            </a:br>
            <a:endParaRPr lang="en-US" dirty="0">
              <a:solidFill>
                <a:schemeClr val="tx1"/>
              </a:solidFill>
            </a:endParaRPr>
          </a:p>
          <a:p>
            <a:pPr>
              <a:buNone/>
            </a:pPr>
            <a:r>
              <a:rPr lang="en-US" b="1" dirty="0">
                <a:solidFill>
                  <a:schemeClr val="tx1"/>
                </a:solidFill>
                <a:latin typeface="+mn-lt"/>
                <a:ea typeface="+mn-ea"/>
                <a:cs typeface="+mn-cs"/>
              </a:rPr>
              <a:t>function Vacuum-Agent</a:t>
            </a:r>
            <a:r>
              <a:rPr lang="en-US" dirty="0">
                <a:solidFill>
                  <a:schemeClr val="tx1"/>
                </a:solidFill>
                <a:latin typeface="+mn-lt"/>
                <a:ea typeface="+mn-ea"/>
                <a:cs typeface="+mn-cs"/>
              </a:rPr>
              <a:t>( </a:t>
            </a:r>
            <a:r>
              <a:rPr lang="en-US" dirty="0">
                <a:solidFill>
                  <a:schemeClr val="accent3"/>
                </a:solidFill>
                <a:latin typeface="+mn-lt"/>
                <a:ea typeface="+mn-ea"/>
                <a:cs typeface="+mn-cs"/>
              </a:rPr>
              <a:t>[location, status] </a:t>
            </a:r>
            <a:r>
              <a:rPr lang="en-US" dirty="0">
                <a:solidFill>
                  <a:schemeClr val="tx1"/>
                </a:solidFill>
                <a:latin typeface="+mn-lt"/>
                <a:ea typeface="+mn-ea"/>
                <a:cs typeface="+mn-cs"/>
              </a:rPr>
              <a:t>) </a:t>
            </a:r>
            <a:br>
              <a:rPr lang="en-US" dirty="0">
                <a:solidFill>
                  <a:schemeClr val="tx1"/>
                </a:solidFill>
                <a:latin typeface="+mn-lt"/>
                <a:ea typeface="+mn-ea"/>
                <a:cs typeface="+mn-cs"/>
              </a:rPr>
            </a:br>
            <a:r>
              <a:rPr lang="en-US" dirty="0">
                <a:solidFill>
                  <a:schemeClr val="tx1"/>
                </a:solidFill>
                <a:latin typeface="+mn-lt"/>
                <a:ea typeface="+mn-ea"/>
                <a:cs typeface="+mn-cs"/>
              </a:rPr>
              <a:t>   returns an action</a:t>
            </a:r>
          </a:p>
          <a:p>
            <a:endParaRPr lang="en-US" sz="1600" i="1" dirty="0">
              <a:solidFill>
                <a:schemeClr val="tx1"/>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if</a:t>
            </a:r>
            <a:r>
              <a:rPr lang="en-US" sz="1600" dirty="0">
                <a:solidFill>
                  <a:schemeClr val="tx1"/>
                </a:solidFill>
                <a:latin typeface="Courier New" panose="02070309020205020404" pitchFamily="49" charset="0"/>
                <a:cs typeface="Courier New" panose="02070309020205020404" pitchFamily="49" charset="0"/>
              </a:rPr>
              <a:t> status = </a:t>
            </a:r>
            <a:r>
              <a:rPr lang="en-US" sz="1600" dirty="0">
                <a:solidFill>
                  <a:schemeClr val="accent3"/>
                </a:solidFill>
                <a:latin typeface="Courier New" panose="02070309020205020404" pitchFamily="49" charset="0"/>
                <a:cs typeface="Courier New" panose="02070309020205020404" pitchFamily="49" charset="0"/>
              </a:rPr>
              <a:t>Dirty</a:t>
            </a:r>
            <a:r>
              <a:rPr lang="en-US" sz="1600" dirty="0">
                <a:solidFill>
                  <a:schemeClr val="tx1"/>
                </a:solidFill>
                <a:latin typeface="Courier New" panose="02070309020205020404" pitchFamily="49" charset="0"/>
                <a:cs typeface="Courier New" panose="02070309020205020404" pitchFamily="49" charset="0"/>
              </a:rPr>
              <a:t>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ED0000"/>
                </a:solidFill>
                <a:latin typeface="Courier New" panose="02070309020205020404" pitchFamily="49" charset="0"/>
                <a:cs typeface="Courier New" panose="02070309020205020404" pitchFamily="49" charset="0"/>
              </a:rPr>
              <a:t>Suck</a:t>
            </a: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location = </a:t>
            </a:r>
            <a:r>
              <a:rPr lang="en-US" sz="1600" dirty="0">
                <a:solidFill>
                  <a:schemeClr val="accent3"/>
                </a:solidFill>
                <a:latin typeface="Courier New" panose="02070309020205020404" pitchFamily="49" charset="0"/>
                <a:cs typeface="Courier New" panose="02070309020205020404" pitchFamily="49" charset="0"/>
              </a:rPr>
              <a:t>A</a:t>
            </a:r>
            <a:r>
              <a:rPr lang="en-US" sz="1600" dirty="0">
                <a:solidFill>
                  <a:schemeClr val="tx1"/>
                </a:solidFill>
                <a:latin typeface="Courier New" panose="02070309020205020404" pitchFamily="49" charset="0"/>
                <a:cs typeface="Courier New" panose="02070309020205020404" pitchFamily="49" charset="0"/>
              </a:rPr>
              <a:t>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ED0000"/>
                </a:solidFill>
                <a:latin typeface="Courier New" panose="02070309020205020404" pitchFamily="49" charset="0"/>
                <a:cs typeface="Courier New" panose="02070309020205020404" pitchFamily="49" charset="0"/>
              </a:rPr>
              <a:t>Right</a:t>
            </a:r>
            <a:endParaRPr lang="en-US" sz="1600" i="1" dirty="0">
              <a:solidFill>
                <a:srgbClr val="ED0000"/>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location = </a:t>
            </a:r>
            <a:r>
              <a:rPr lang="en-US" sz="1600" dirty="0">
                <a:solidFill>
                  <a:schemeClr val="accent3"/>
                </a:solidFill>
                <a:latin typeface="Courier New" panose="02070309020205020404" pitchFamily="49" charset="0"/>
                <a:cs typeface="Courier New" panose="02070309020205020404" pitchFamily="49" charset="0"/>
              </a:rPr>
              <a:t>B</a:t>
            </a:r>
            <a:r>
              <a:rPr lang="en-US" sz="1600" dirty="0">
                <a:solidFill>
                  <a:schemeClr val="tx1"/>
                </a:solidFill>
                <a:latin typeface="Courier New" panose="02070309020205020404" pitchFamily="49" charset="0"/>
                <a:cs typeface="Courier New" panose="02070309020205020404" pitchFamily="49" charset="0"/>
              </a:rPr>
              <a:t>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ED0000"/>
                </a:solidFill>
                <a:latin typeface="Courier New" panose="02070309020205020404" pitchFamily="49" charset="0"/>
                <a:cs typeface="Courier New" panose="02070309020205020404" pitchFamily="49" charset="0"/>
              </a:rPr>
              <a:t>Left</a:t>
            </a:r>
            <a:endParaRPr lang="en-US" sz="1600" dirty="0">
              <a:solidFill>
                <a:srgbClr val="ED0000"/>
              </a:solidFill>
            </a:endParaRPr>
          </a:p>
        </p:txBody>
      </p:sp>
      <p:sp>
        <p:nvSpPr>
          <p:cNvPr id="3" name="TextBox 2">
            <a:extLst>
              <a:ext uri="{FF2B5EF4-FFF2-40B4-BE49-F238E27FC236}">
                <a16:creationId xmlns:a16="http://schemas.microsoft.com/office/drawing/2014/main" id="{507F4FE3-C460-4729-876D-99EA36E53AB6}"/>
              </a:ext>
            </a:extLst>
          </p:cNvPr>
          <p:cNvSpPr txBox="1"/>
          <p:nvPr/>
        </p:nvSpPr>
        <p:spPr>
          <a:xfrm>
            <a:off x="990600" y="5943600"/>
            <a:ext cx="6858000" cy="830997"/>
          </a:xfrm>
          <a:prstGeom prst="rect">
            <a:avLst/>
          </a:prstGeom>
          <a:noFill/>
        </p:spPr>
        <p:txBody>
          <a:bodyPr wrap="square" rtlCol="0">
            <a:spAutoFit/>
          </a:bodyPr>
          <a:lstStyle/>
          <a:p>
            <a:pPr algn="ctr"/>
            <a:r>
              <a:rPr lang="en-US" sz="2400" b="1" dirty="0">
                <a:solidFill>
                  <a:srgbClr val="FF0000"/>
                </a:solidFill>
              </a:rPr>
              <a:t>What could be a performance measure?</a:t>
            </a:r>
          </a:p>
          <a:p>
            <a:pPr algn="ctr"/>
            <a:r>
              <a:rPr lang="en-US" sz="2400" b="1" dirty="0">
                <a:solidFill>
                  <a:srgbClr val="FF0000"/>
                </a:solidFill>
              </a:rPr>
              <a:t>Is this agent program rational?</a:t>
            </a:r>
          </a:p>
        </p:txBody>
      </p:sp>
    </p:spTree>
    <p:extLst>
      <p:ext uri="{BB962C8B-B14F-4D97-AF65-F5344CB8AC3E}">
        <p14:creationId xmlns:p14="http://schemas.microsoft.com/office/powerpoint/2010/main" val="2613138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Outline: PEAS</a:t>
            </a:r>
          </a:p>
        </p:txBody>
      </p:sp>
      <p:graphicFrame>
        <p:nvGraphicFramePr>
          <p:cNvPr id="2" name="Content Placeholder 1">
            <a:extLst>
              <a:ext uri="{FF2B5EF4-FFF2-40B4-BE49-F238E27FC236}">
                <a16:creationId xmlns:a16="http://schemas.microsoft.com/office/drawing/2014/main" id="{597578F7-A976-403C-B832-5B2EAB99517D}"/>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1510796289"/>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63067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lvl="0"/>
            <a:r>
              <a:rPr lang="en-US" dirty="0"/>
              <a:t>Problem Specification: PEAS</a:t>
            </a:r>
          </a:p>
        </p:txBody>
      </p:sp>
      <p:grpSp>
        <p:nvGrpSpPr>
          <p:cNvPr id="4" name="Group 3">
            <a:extLst>
              <a:ext uri="{FF2B5EF4-FFF2-40B4-BE49-F238E27FC236}">
                <a16:creationId xmlns:a16="http://schemas.microsoft.com/office/drawing/2014/main" id="{BF18AA8D-DD4B-4916-A75B-38CD4C098EA3}"/>
              </a:ext>
              <a:ext uri="{C183D7F6-B498-43B3-948B-1728B52AA6E4}">
                <adec:decorative xmlns:adec="http://schemas.microsoft.com/office/drawing/2017/decorative" val="1"/>
              </a:ext>
            </a:extLst>
          </p:cNvPr>
          <p:cNvGrpSpPr/>
          <p:nvPr/>
        </p:nvGrpSpPr>
        <p:grpSpPr>
          <a:xfrm>
            <a:off x="3137807" y="990600"/>
            <a:ext cx="5410200" cy="2497307"/>
            <a:chOff x="9829800" y="1545479"/>
            <a:chExt cx="5410200" cy="2497307"/>
          </a:xfrm>
        </p:grpSpPr>
        <p:pic>
          <p:nvPicPr>
            <p:cNvPr id="6" name="Picture 4">
              <a:extLst>
                <a:ext uri="{FF2B5EF4-FFF2-40B4-BE49-F238E27FC236}">
                  <a16:creationId xmlns:a16="http://schemas.microsoft.com/office/drawing/2014/main" id="{DA24B479-BE69-463C-8624-3C566ACB5828}"/>
                </a:ext>
              </a:extLst>
            </p:cNvPr>
            <p:cNvPicPr>
              <a:picLocks noChangeAspect="1" noChangeArrowheads="1"/>
            </p:cNvPicPr>
            <p:nvPr/>
          </p:nvPicPr>
          <p:blipFill>
            <a:blip r:embed="rId3" cstate="print"/>
            <a:srcRect/>
            <a:stretch>
              <a:fillRect/>
            </a:stretch>
          </p:blipFill>
          <p:spPr bwMode="auto">
            <a:xfrm>
              <a:off x="9829800" y="1828800"/>
              <a:ext cx="5139131" cy="2213986"/>
            </a:xfrm>
            <a:prstGeom prst="rect">
              <a:avLst/>
            </a:prstGeom>
            <a:noFill/>
            <a:ln w="9525">
              <a:noFill/>
              <a:miter lim="800000"/>
              <a:headEnd/>
              <a:tailEnd/>
            </a:ln>
          </p:spPr>
        </p:pic>
        <p:sp>
          <p:nvSpPr>
            <p:cNvPr id="5" name="TextBox 4">
              <a:extLst>
                <a:ext uri="{FF2B5EF4-FFF2-40B4-BE49-F238E27FC236}">
                  <a16:creationId xmlns:a16="http://schemas.microsoft.com/office/drawing/2014/main" id="{C1B7C275-0483-401D-9E7D-2D8545C30C8B}"/>
                </a:ext>
              </a:extLst>
            </p:cNvPr>
            <p:cNvSpPr txBox="1"/>
            <p:nvPr/>
          </p:nvSpPr>
          <p:spPr>
            <a:xfrm>
              <a:off x="13773701" y="1545479"/>
              <a:ext cx="1466299" cy="646331"/>
            </a:xfrm>
            <a:prstGeom prst="rect">
              <a:avLst/>
            </a:prstGeom>
            <a:noFill/>
          </p:spPr>
          <p:txBody>
            <a:bodyPr wrap="none" rtlCol="0">
              <a:spAutoFit/>
            </a:bodyPr>
            <a:lstStyle/>
            <a:p>
              <a:pPr algn="r"/>
              <a:r>
                <a:rPr lang="en-US" b="1" dirty="0"/>
                <a:t>Performance </a:t>
              </a:r>
              <a:br>
                <a:rPr lang="en-US" b="1" dirty="0"/>
              </a:br>
              <a:r>
                <a:rPr lang="en-US" b="1" dirty="0"/>
                <a:t>measure</a:t>
              </a:r>
            </a:p>
          </p:txBody>
        </p:sp>
        <p:cxnSp>
          <p:nvCxnSpPr>
            <p:cNvPr id="8" name="Straight Arrow Connector 7">
              <a:extLst>
                <a:ext uri="{FF2B5EF4-FFF2-40B4-BE49-F238E27FC236}">
                  <a16:creationId xmlns:a16="http://schemas.microsoft.com/office/drawing/2014/main" id="{7DED69C6-1C77-47FC-A3AD-56ADBE1873BC}"/>
                </a:ext>
              </a:extLst>
            </p:cNvPr>
            <p:cNvCxnSpPr>
              <a:cxnSpLocks/>
            </p:cNvCxnSpPr>
            <p:nvPr/>
          </p:nvCxnSpPr>
          <p:spPr>
            <a:xfrm flipH="1">
              <a:off x="13773701" y="1985386"/>
              <a:ext cx="178186" cy="4682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aphicFrame>
        <p:nvGraphicFramePr>
          <p:cNvPr id="12" name="Content Placeholder 3" descr="The PEAS description contains the performance measure, the environment, the actuators and the sensors.">
            <a:extLst>
              <a:ext uri="{FF2B5EF4-FFF2-40B4-BE49-F238E27FC236}">
                <a16:creationId xmlns:a16="http://schemas.microsoft.com/office/drawing/2014/main" id="{CD643942-7178-4454-944F-5D344EDDD2EC}"/>
              </a:ext>
            </a:extLst>
          </p:cNvPr>
          <p:cNvGraphicFramePr>
            <a:graphicFrameLocks/>
          </p:cNvGraphicFramePr>
          <p:nvPr>
            <p:extLst>
              <p:ext uri="{D42A27DB-BD31-4B8C-83A1-F6EECF244321}">
                <p14:modId xmlns:p14="http://schemas.microsoft.com/office/powerpoint/2010/main" val="2392207915"/>
              </p:ext>
            </p:extLst>
          </p:nvPr>
        </p:nvGraphicFramePr>
        <p:xfrm>
          <a:off x="661307" y="3276600"/>
          <a:ext cx="7886700" cy="234967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Speech Bubble: Rectangle with Corners Rounded 1">
            <a:extLst>
              <a:ext uri="{FF2B5EF4-FFF2-40B4-BE49-F238E27FC236}">
                <a16:creationId xmlns:a16="http://schemas.microsoft.com/office/drawing/2014/main" id="{2886F2BB-619F-408F-B638-04009730ACC6}"/>
              </a:ext>
            </a:extLst>
          </p:cNvPr>
          <p:cNvSpPr/>
          <p:nvPr/>
        </p:nvSpPr>
        <p:spPr>
          <a:xfrm>
            <a:off x="685800" y="5576802"/>
            <a:ext cx="1752600" cy="1050926"/>
          </a:xfrm>
          <a:prstGeom prst="wedgeRoundRectCallout">
            <a:avLst>
              <a:gd name="adj1" fmla="val 375"/>
              <a:gd name="adj2" fmla="val -114231"/>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utility and what is rational</a:t>
            </a:r>
          </a:p>
        </p:txBody>
      </p:sp>
      <p:sp>
        <p:nvSpPr>
          <p:cNvPr id="9" name="Speech Bubble: Rectangle with Corners Rounded 8">
            <a:extLst>
              <a:ext uri="{FF2B5EF4-FFF2-40B4-BE49-F238E27FC236}">
                <a16:creationId xmlns:a16="http://schemas.microsoft.com/office/drawing/2014/main" id="{9FC9BF3B-54B9-41E3-88E0-F20CB7D9B126}"/>
              </a:ext>
            </a:extLst>
          </p:cNvPr>
          <p:cNvSpPr/>
          <p:nvPr/>
        </p:nvSpPr>
        <p:spPr>
          <a:xfrm>
            <a:off x="2604407" y="5486401"/>
            <a:ext cx="2196193" cy="1141328"/>
          </a:xfrm>
          <a:prstGeom prst="wedgeRoundRectCallout">
            <a:avLst>
              <a:gd name="adj1" fmla="val -6332"/>
              <a:gd name="adj2" fmla="val -100312"/>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Components and rules of how actions affect the environment.</a:t>
            </a:r>
          </a:p>
        </p:txBody>
      </p:sp>
      <p:sp>
        <p:nvSpPr>
          <p:cNvPr id="10" name="Speech Bubble: Rectangle with Corners Rounded 9">
            <a:extLst>
              <a:ext uri="{FF2B5EF4-FFF2-40B4-BE49-F238E27FC236}">
                <a16:creationId xmlns:a16="http://schemas.microsoft.com/office/drawing/2014/main" id="{396B8513-B52A-4A07-9297-B582C27B4EC6}"/>
              </a:ext>
            </a:extLst>
          </p:cNvPr>
          <p:cNvSpPr/>
          <p:nvPr/>
        </p:nvSpPr>
        <p:spPr>
          <a:xfrm>
            <a:off x="4876800" y="5549858"/>
            <a:ext cx="1524000" cy="1050926"/>
          </a:xfrm>
          <a:prstGeom prst="wedgeRoundRectCallout">
            <a:avLst>
              <a:gd name="adj1" fmla="val 375"/>
              <a:gd name="adj2" fmla="val -110431"/>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available actions</a:t>
            </a:r>
          </a:p>
        </p:txBody>
      </p:sp>
      <p:sp>
        <p:nvSpPr>
          <p:cNvPr id="11" name="Speech Bubble: Rectangle with Corners Rounded 10">
            <a:extLst>
              <a:ext uri="{FF2B5EF4-FFF2-40B4-BE49-F238E27FC236}">
                <a16:creationId xmlns:a16="http://schemas.microsoft.com/office/drawing/2014/main" id="{9F17723E-DC67-44C6-BAD2-8D1C55879410}"/>
              </a:ext>
            </a:extLst>
          </p:cNvPr>
          <p:cNvSpPr/>
          <p:nvPr/>
        </p:nvSpPr>
        <p:spPr>
          <a:xfrm>
            <a:off x="6934200" y="5486400"/>
            <a:ext cx="1524000" cy="760328"/>
          </a:xfrm>
          <a:prstGeom prst="wedgeRoundRectCallout">
            <a:avLst>
              <a:gd name="adj1" fmla="val 5137"/>
              <a:gd name="adj2" fmla="val -119975"/>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percepts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Example: Automated Taxi Driver</a:t>
            </a:r>
          </a:p>
        </p:txBody>
      </p:sp>
      <p:graphicFrame>
        <p:nvGraphicFramePr>
          <p:cNvPr id="4" name="Content Placeholder 3" descr="Tables with completed PEAS description.">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231822712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14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Spam Filter</a:t>
            </a:r>
          </a:p>
        </p:txBody>
      </p:sp>
      <p:graphicFrame>
        <p:nvGraphicFramePr>
          <p:cNvPr id="4" name="Content Placeholder 3" descr="A table with a completed PEAS description.">
            <a:extLst>
              <a:ext uri="{FF2B5EF4-FFF2-40B4-BE49-F238E27FC236}">
                <a16:creationId xmlns:a16="http://schemas.microsoft.com/office/drawing/2014/main" id="{09294F42-7A2C-44CE-A164-897670526B5D}"/>
              </a:ext>
            </a:extLst>
          </p:cNvPr>
          <p:cNvGraphicFramePr>
            <a:graphicFrameLocks noGrp="1"/>
          </p:cNvGraphicFramePr>
          <p:nvPr>
            <p:ph idx="1"/>
            <p:extLst>
              <p:ext uri="{D42A27DB-BD31-4B8C-83A1-F6EECF244321}">
                <p14:modId xmlns:p14="http://schemas.microsoft.com/office/powerpoint/2010/main" val="1204752110"/>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Outline: Environment Types</a:t>
            </a:r>
          </a:p>
        </p:txBody>
      </p:sp>
      <p:graphicFrame>
        <p:nvGraphicFramePr>
          <p:cNvPr id="2" name="Content Placeholder 1">
            <a:extLst>
              <a:ext uri="{FF2B5EF4-FFF2-40B4-BE49-F238E27FC236}">
                <a16:creationId xmlns:a16="http://schemas.microsoft.com/office/drawing/2014/main" id="{597578F7-A976-403C-B832-5B2EAB99517D}"/>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3750984659"/>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5074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A8568-A216-0551-41AF-7B7F25A300D5}"/>
              </a:ext>
            </a:extLst>
          </p:cNvPr>
          <p:cNvSpPr>
            <a:spLocks noGrp="1"/>
          </p:cNvSpPr>
          <p:nvPr>
            <p:ph type="title"/>
          </p:nvPr>
        </p:nvSpPr>
        <p:spPr/>
        <p:txBody>
          <a:bodyPr/>
          <a:lstStyle/>
          <a:p>
            <a:r>
              <a:rPr lang="en-US" dirty="0"/>
              <a:t>The Environment</a:t>
            </a:r>
          </a:p>
        </p:txBody>
      </p:sp>
      <p:grpSp>
        <p:nvGrpSpPr>
          <p:cNvPr id="15" name="Group 14" descr="Image of an agent with an agent function interacting with the environment using percepts and actions.">
            <a:extLst>
              <a:ext uri="{FF2B5EF4-FFF2-40B4-BE49-F238E27FC236}">
                <a16:creationId xmlns:a16="http://schemas.microsoft.com/office/drawing/2014/main" id="{14312B70-7353-A6D0-E9E3-F13899BF156B}"/>
              </a:ext>
            </a:extLst>
          </p:cNvPr>
          <p:cNvGrpSpPr/>
          <p:nvPr/>
        </p:nvGrpSpPr>
        <p:grpSpPr>
          <a:xfrm>
            <a:off x="789809" y="1371600"/>
            <a:ext cx="3629791" cy="1676399"/>
            <a:chOff x="789809" y="1371600"/>
            <a:chExt cx="3629791" cy="1676399"/>
          </a:xfrm>
        </p:grpSpPr>
        <p:pic>
          <p:nvPicPr>
            <p:cNvPr id="4" name="Picture 4">
              <a:extLst>
                <a:ext uri="{FF2B5EF4-FFF2-40B4-BE49-F238E27FC236}">
                  <a16:creationId xmlns:a16="http://schemas.microsoft.com/office/drawing/2014/main" id="{D5DD70EB-1B18-DC7A-749A-36E63679CAF5}"/>
                </a:ext>
              </a:extLst>
            </p:cNvPr>
            <p:cNvPicPr>
              <a:picLocks noChangeAspect="1" noChangeArrowheads="1"/>
            </p:cNvPicPr>
            <p:nvPr/>
          </p:nvPicPr>
          <p:blipFill>
            <a:blip r:embed="rId2" cstate="print"/>
            <a:srcRect/>
            <a:stretch>
              <a:fillRect/>
            </a:stretch>
          </p:blipFill>
          <p:spPr bwMode="auto">
            <a:xfrm>
              <a:off x="789809" y="1440927"/>
              <a:ext cx="3556002" cy="1531959"/>
            </a:xfrm>
            <a:prstGeom prst="rect">
              <a:avLst/>
            </a:prstGeom>
            <a:noFill/>
            <a:ln w="9525">
              <a:noFill/>
              <a:miter lim="800000"/>
              <a:headEnd/>
              <a:tailEnd/>
            </a:ln>
          </p:spPr>
        </p:pic>
        <p:sp>
          <p:nvSpPr>
            <p:cNvPr id="6" name="Rectangle 5">
              <a:extLst>
                <a:ext uri="{FF2B5EF4-FFF2-40B4-BE49-F238E27FC236}">
                  <a16:creationId xmlns:a16="http://schemas.microsoft.com/office/drawing/2014/main" id="{A83C7B3D-6834-C99E-9536-3162F34785CE}"/>
                </a:ext>
              </a:extLst>
            </p:cNvPr>
            <p:cNvSpPr/>
            <p:nvPr/>
          </p:nvSpPr>
          <p:spPr>
            <a:xfrm>
              <a:off x="3276600" y="1914646"/>
              <a:ext cx="548640" cy="274320"/>
            </a:xfrm>
            <a:prstGeom prst="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8" name="Rectangle 7">
              <a:extLst>
                <a:ext uri="{FF2B5EF4-FFF2-40B4-BE49-F238E27FC236}">
                  <a16:creationId xmlns:a16="http://schemas.microsoft.com/office/drawing/2014/main" id="{72C9A4A9-747A-7514-A9BB-8C4F8BA15E79}"/>
                </a:ext>
              </a:extLst>
            </p:cNvPr>
            <p:cNvSpPr/>
            <p:nvPr/>
          </p:nvSpPr>
          <p:spPr>
            <a:xfrm>
              <a:off x="789809" y="1371600"/>
              <a:ext cx="3629791" cy="1676399"/>
            </a:xfrm>
            <a:prstGeom prst="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2B14DBC3-5C81-8C1D-FEB3-C68B2652450E}"/>
              </a:ext>
            </a:extLst>
          </p:cNvPr>
          <p:cNvSpPr>
            <a:spLocks noGrp="1"/>
          </p:cNvSpPr>
          <p:nvPr>
            <p:ph idx="1"/>
          </p:nvPr>
        </p:nvSpPr>
        <p:spPr>
          <a:xfrm>
            <a:off x="644416" y="3175553"/>
            <a:ext cx="4032828" cy="3317321"/>
          </a:xfrm>
        </p:spPr>
        <p:txBody>
          <a:bodyPr>
            <a:normAutofit lnSpcReduction="10000"/>
          </a:bodyPr>
          <a:lstStyle/>
          <a:p>
            <a:r>
              <a:rPr lang="en-US" dirty="0"/>
              <a:t>We typically consider everything outside the agent function (the agent’s brain) as the agent’s environment. </a:t>
            </a:r>
          </a:p>
          <a:p>
            <a:r>
              <a:rPr lang="en-US" dirty="0"/>
              <a:t>This means that the sensors and actuators are part of the environment.</a:t>
            </a:r>
          </a:p>
          <a:p>
            <a:r>
              <a:rPr lang="en-US" dirty="0"/>
              <a:t>The agent function receives already preprocessed percepts and acts by issuing high-level instructions to the actuators.</a:t>
            </a:r>
          </a:p>
        </p:txBody>
      </p:sp>
      <p:sp>
        <p:nvSpPr>
          <p:cNvPr id="5" name="Content Placeholder 2">
            <a:extLst>
              <a:ext uri="{FF2B5EF4-FFF2-40B4-BE49-F238E27FC236}">
                <a16:creationId xmlns:a16="http://schemas.microsoft.com/office/drawing/2014/main" id="{B6D87BCB-4CA8-2866-7923-FD91025BD4D8}"/>
              </a:ext>
            </a:extLst>
          </p:cNvPr>
          <p:cNvSpPr txBox="1">
            <a:spLocks/>
          </p:cNvSpPr>
          <p:nvPr/>
        </p:nvSpPr>
        <p:spPr>
          <a:xfrm>
            <a:off x="5029200" y="1285389"/>
            <a:ext cx="1521691" cy="44791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dirty="0"/>
              <a:t>Examples:</a:t>
            </a:r>
          </a:p>
        </p:txBody>
      </p:sp>
      <p:pic>
        <p:nvPicPr>
          <p:cNvPr id="1030" name="Picture 6" descr="A Smart Robot Toy">
            <a:extLst>
              <a:ext uri="{FF2B5EF4-FFF2-40B4-BE49-F238E27FC236}">
                <a16:creationId xmlns:a16="http://schemas.microsoft.com/office/drawing/2014/main" id="{F39AFE67-86DE-6D89-7A9B-B46A2E50B65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43353" y="1733305"/>
            <a:ext cx="1981200" cy="19812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A Chess Computer">
            <a:extLst>
              <a:ext uri="{FF2B5EF4-FFF2-40B4-BE49-F238E27FC236}">
                <a16:creationId xmlns:a16="http://schemas.microsoft.com/office/drawing/2014/main" id="{ED800421-2D83-30FE-C1B9-DEC4A66BD8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775921"/>
            <a:ext cx="2755441" cy="20665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 Self Driving Car">
            <a:extLst>
              <a:ext uri="{FF2B5EF4-FFF2-40B4-BE49-F238E27FC236}">
                <a16:creationId xmlns:a16="http://schemas.microsoft.com/office/drawing/2014/main" id="{4C37BC5C-0117-27CE-119B-2C9918A1628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34000" y="3990771"/>
            <a:ext cx="3299583" cy="21922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0547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Environment Types</a:t>
            </a:r>
          </a:p>
        </p:txBody>
      </p:sp>
      <p:sp>
        <p:nvSpPr>
          <p:cNvPr id="7" name="TextBox 6">
            <a:extLst>
              <a:ext uri="{FF2B5EF4-FFF2-40B4-BE49-F238E27FC236}">
                <a16:creationId xmlns:a16="http://schemas.microsoft.com/office/drawing/2014/main" id="{DEA7DB37-EDD5-07F3-AF05-F2C68E2B27D3}"/>
              </a:ext>
            </a:extLst>
          </p:cNvPr>
          <p:cNvSpPr txBox="1"/>
          <p:nvPr/>
        </p:nvSpPr>
        <p:spPr>
          <a:xfrm>
            <a:off x="679847" y="1746794"/>
            <a:ext cx="3124200" cy="954107"/>
          </a:xfrm>
          <a:prstGeom prst="rect">
            <a:avLst/>
          </a:prstGeom>
          <a:noFill/>
        </p:spPr>
        <p:txBody>
          <a:bodyPr wrap="square">
            <a:spAutoFit/>
          </a:bodyPr>
          <a:lstStyle/>
          <a:p>
            <a:pPr marL="0" indent="0">
              <a:buNone/>
            </a:pPr>
            <a:r>
              <a:rPr lang="en-US" sz="1400" b="1" dirty="0">
                <a:solidFill>
                  <a:srgbClr val="FF0000"/>
                </a:solidFill>
              </a:rPr>
              <a:t>Fully observable: </a:t>
            </a:r>
            <a:r>
              <a:rPr lang="en-US" sz="1400" dirty="0"/>
              <a:t>The agent's sensors give it access to the complete state of the environment. The agent can “see” the whole environment.</a:t>
            </a:r>
            <a:endParaRPr lang="en-US" sz="1400" b="1" dirty="0">
              <a:solidFill>
                <a:srgbClr val="FF0000"/>
              </a:solidFill>
            </a:endParaRPr>
          </a:p>
        </p:txBody>
      </p:sp>
      <p:sp>
        <p:nvSpPr>
          <p:cNvPr id="3" name="TextBox 2">
            <a:extLst>
              <a:ext uri="{FF2B5EF4-FFF2-40B4-BE49-F238E27FC236}">
                <a16:creationId xmlns:a16="http://schemas.microsoft.com/office/drawing/2014/main" id="{EB4EE6AF-025E-E64D-E65C-8B1334B2C89F}"/>
              </a:ext>
            </a:extLst>
          </p:cNvPr>
          <p:cNvSpPr txBox="1"/>
          <p:nvPr/>
        </p:nvSpPr>
        <p:spPr>
          <a:xfrm>
            <a:off x="3902869" y="1894570"/>
            <a:ext cx="590550" cy="369332"/>
          </a:xfrm>
          <a:prstGeom prst="rect">
            <a:avLst/>
          </a:prstGeom>
          <a:noFill/>
        </p:spPr>
        <p:txBody>
          <a:bodyPr wrap="square" rtlCol="0">
            <a:spAutoFit/>
          </a:bodyPr>
          <a:lstStyle/>
          <a:p>
            <a:r>
              <a:rPr lang="en-US" b="1" dirty="0">
                <a:solidFill>
                  <a:srgbClr val="FF0000"/>
                </a:solidFill>
              </a:rPr>
              <a:t>vs.</a:t>
            </a:r>
          </a:p>
        </p:txBody>
      </p:sp>
      <p:sp>
        <p:nvSpPr>
          <p:cNvPr id="9" name="TextBox 8">
            <a:extLst>
              <a:ext uri="{FF2B5EF4-FFF2-40B4-BE49-F238E27FC236}">
                <a16:creationId xmlns:a16="http://schemas.microsoft.com/office/drawing/2014/main" id="{DE87FCA1-B948-8AB0-0850-212AAF1F9022}"/>
              </a:ext>
            </a:extLst>
          </p:cNvPr>
          <p:cNvSpPr txBox="1"/>
          <p:nvPr/>
        </p:nvSpPr>
        <p:spPr>
          <a:xfrm>
            <a:off x="4505325" y="1808962"/>
            <a:ext cx="3495676" cy="738664"/>
          </a:xfrm>
          <a:prstGeom prst="rect">
            <a:avLst/>
          </a:prstGeom>
          <a:noFill/>
        </p:spPr>
        <p:txBody>
          <a:bodyPr wrap="square">
            <a:spAutoFit/>
          </a:bodyPr>
          <a:lstStyle/>
          <a:p>
            <a:r>
              <a:rPr lang="en-US" sz="1400" b="1" dirty="0">
                <a:solidFill>
                  <a:srgbClr val="FF0000"/>
                </a:solidFill>
              </a:rPr>
              <a:t>Partially observable: </a:t>
            </a:r>
            <a:r>
              <a:rPr lang="en-US" sz="1400" dirty="0"/>
              <a:t>The agent cannot see all aspects of the environment. E.g., it can’t see through walls</a:t>
            </a:r>
          </a:p>
        </p:txBody>
      </p:sp>
      <p:sp>
        <p:nvSpPr>
          <p:cNvPr id="11" name="TextBox 10">
            <a:extLst>
              <a:ext uri="{FF2B5EF4-FFF2-40B4-BE49-F238E27FC236}">
                <a16:creationId xmlns:a16="http://schemas.microsoft.com/office/drawing/2014/main" id="{C88C0C5A-BE06-2C42-743D-46DB9EA4EBB2}"/>
              </a:ext>
            </a:extLst>
          </p:cNvPr>
          <p:cNvSpPr txBox="1"/>
          <p:nvPr/>
        </p:nvSpPr>
        <p:spPr>
          <a:xfrm>
            <a:off x="679847" y="3376136"/>
            <a:ext cx="3352800" cy="954107"/>
          </a:xfrm>
          <a:prstGeom prst="rect">
            <a:avLst/>
          </a:prstGeom>
          <a:noFill/>
        </p:spPr>
        <p:txBody>
          <a:bodyPr wrap="square">
            <a:spAutoFit/>
          </a:bodyPr>
          <a:lstStyle/>
          <a:p>
            <a:pPr marL="0" indent="0">
              <a:buNone/>
            </a:pPr>
            <a:r>
              <a:rPr lang="en-US" sz="1400" b="1" dirty="0">
                <a:solidFill>
                  <a:srgbClr val="FF0000"/>
                </a:solidFill>
              </a:rPr>
              <a:t>Deterministic: </a:t>
            </a:r>
            <a:r>
              <a:rPr lang="en-US" sz="1400" dirty="0"/>
              <a:t>Changes in the environment is completely determined by the current state of the environment and the agent’s action.</a:t>
            </a:r>
          </a:p>
        </p:txBody>
      </p:sp>
      <p:sp>
        <p:nvSpPr>
          <p:cNvPr id="4" name="TextBox 3">
            <a:extLst>
              <a:ext uri="{FF2B5EF4-FFF2-40B4-BE49-F238E27FC236}">
                <a16:creationId xmlns:a16="http://schemas.microsoft.com/office/drawing/2014/main" id="{C69EF461-CAB3-3D4F-A7B4-1317532ABE44}"/>
              </a:ext>
            </a:extLst>
          </p:cNvPr>
          <p:cNvSpPr txBox="1"/>
          <p:nvPr/>
        </p:nvSpPr>
        <p:spPr>
          <a:xfrm>
            <a:off x="3902869" y="3519100"/>
            <a:ext cx="590550" cy="369332"/>
          </a:xfrm>
          <a:prstGeom prst="rect">
            <a:avLst/>
          </a:prstGeom>
          <a:noFill/>
        </p:spPr>
        <p:txBody>
          <a:bodyPr wrap="square" rtlCol="0">
            <a:spAutoFit/>
          </a:bodyPr>
          <a:lstStyle/>
          <a:p>
            <a:r>
              <a:rPr lang="en-US" b="1" dirty="0">
                <a:solidFill>
                  <a:srgbClr val="FF0000"/>
                </a:solidFill>
              </a:rPr>
              <a:t>vs.</a:t>
            </a:r>
          </a:p>
        </p:txBody>
      </p:sp>
      <p:sp>
        <p:nvSpPr>
          <p:cNvPr id="13" name="TextBox 12">
            <a:extLst>
              <a:ext uri="{FF2B5EF4-FFF2-40B4-BE49-F238E27FC236}">
                <a16:creationId xmlns:a16="http://schemas.microsoft.com/office/drawing/2014/main" id="{40D4564F-4CA9-E994-AEFA-685152CE3843}"/>
              </a:ext>
            </a:extLst>
          </p:cNvPr>
          <p:cNvSpPr txBox="1"/>
          <p:nvPr/>
        </p:nvSpPr>
        <p:spPr>
          <a:xfrm>
            <a:off x="4498181" y="3047762"/>
            <a:ext cx="3807619" cy="1600438"/>
          </a:xfrm>
          <a:prstGeom prst="rect">
            <a:avLst/>
          </a:prstGeom>
          <a:noFill/>
        </p:spPr>
        <p:txBody>
          <a:bodyPr wrap="square">
            <a:spAutoFit/>
          </a:bodyPr>
          <a:lstStyle/>
          <a:p>
            <a:pPr marL="0" indent="0">
              <a:buNone/>
            </a:pPr>
            <a:r>
              <a:rPr lang="en-US" sz="1400" b="1" dirty="0">
                <a:solidFill>
                  <a:srgbClr val="FF0000"/>
                </a:solidFill>
              </a:rPr>
              <a:t>Stochastic: </a:t>
            </a:r>
            <a:r>
              <a:rPr lang="en-US" sz="1400" dirty="0"/>
              <a:t>Changes cannot be determined from the current state and the action (there is some randomness).</a:t>
            </a:r>
            <a:br>
              <a:rPr lang="en-US" sz="1400" dirty="0"/>
            </a:br>
            <a:r>
              <a:rPr lang="en-US" sz="1400" b="1" dirty="0">
                <a:solidFill>
                  <a:srgbClr val="FF0000"/>
                </a:solidFill>
              </a:rPr>
              <a:t>Strategic:</a:t>
            </a:r>
            <a:r>
              <a:rPr lang="en-US" sz="1400" dirty="0">
                <a:solidFill>
                  <a:srgbClr val="FF0000"/>
                </a:solidFill>
              </a:rPr>
              <a:t> </a:t>
            </a:r>
            <a:r>
              <a:rPr lang="en-US" sz="1400" dirty="0"/>
              <a:t>The environment is stochastic and adversarial. It chooses actions strategically to harm the agent. E.g., a game where the other player is modeled as part of the environment. </a:t>
            </a:r>
          </a:p>
        </p:txBody>
      </p:sp>
      <p:sp>
        <p:nvSpPr>
          <p:cNvPr id="15" name="TextBox 14">
            <a:extLst>
              <a:ext uri="{FF2B5EF4-FFF2-40B4-BE49-F238E27FC236}">
                <a16:creationId xmlns:a16="http://schemas.microsoft.com/office/drawing/2014/main" id="{7DA81E99-A152-2A54-2420-D8BB4FF0A789}"/>
              </a:ext>
            </a:extLst>
          </p:cNvPr>
          <p:cNvSpPr txBox="1"/>
          <p:nvPr/>
        </p:nvSpPr>
        <p:spPr>
          <a:xfrm>
            <a:off x="715565" y="5128736"/>
            <a:ext cx="3192066" cy="738664"/>
          </a:xfrm>
          <a:prstGeom prst="rect">
            <a:avLst/>
          </a:prstGeom>
          <a:noFill/>
        </p:spPr>
        <p:txBody>
          <a:bodyPr wrap="square">
            <a:spAutoFit/>
          </a:bodyPr>
          <a:lstStyle/>
          <a:p>
            <a:pPr marL="0" indent="0">
              <a:buNone/>
            </a:pPr>
            <a:r>
              <a:rPr lang="en-US" sz="1400" b="1" dirty="0">
                <a:solidFill>
                  <a:srgbClr val="FF0000"/>
                </a:solidFill>
              </a:rPr>
              <a:t>Known: </a:t>
            </a:r>
            <a:r>
              <a:rPr lang="en-US" sz="1400" dirty="0"/>
              <a:t>The agent knows the rules of the environment and can predict the outcome of actions.</a:t>
            </a:r>
            <a:endParaRPr lang="en-US" sz="1400" b="1" dirty="0">
              <a:solidFill>
                <a:srgbClr val="FF0000"/>
              </a:solidFill>
            </a:endParaRPr>
          </a:p>
        </p:txBody>
      </p:sp>
      <p:sp>
        <p:nvSpPr>
          <p:cNvPr id="5" name="TextBox 4">
            <a:extLst>
              <a:ext uri="{FF2B5EF4-FFF2-40B4-BE49-F238E27FC236}">
                <a16:creationId xmlns:a16="http://schemas.microsoft.com/office/drawing/2014/main" id="{F9F72446-10E7-A83B-5077-42BE18846B52}"/>
              </a:ext>
            </a:extLst>
          </p:cNvPr>
          <p:cNvSpPr txBox="1"/>
          <p:nvPr/>
        </p:nvSpPr>
        <p:spPr>
          <a:xfrm>
            <a:off x="3954065" y="5181118"/>
            <a:ext cx="590550" cy="369332"/>
          </a:xfrm>
          <a:prstGeom prst="rect">
            <a:avLst/>
          </a:prstGeom>
          <a:noFill/>
        </p:spPr>
        <p:txBody>
          <a:bodyPr wrap="square" rtlCol="0">
            <a:spAutoFit/>
          </a:bodyPr>
          <a:lstStyle/>
          <a:p>
            <a:r>
              <a:rPr lang="en-US" b="1" dirty="0">
                <a:solidFill>
                  <a:srgbClr val="FF0000"/>
                </a:solidFill>
              </a:rPr>
              <a:t>vs.</a:t>
            </a:r>
          </a:p>
        </p:txBody>
      </p:sp>
      <p:sp>
        <p:nvSpPr>
          <p:cNvPr id="17" name="TextBox 16">
            <a:extLst>
              <a:ext uri="{FF2B5EF4-FFF2-40B4-BE49-F238E27FC236}">
                <a16:creationId xmlns:a16="http://schemas.microsoft.com/office/drawing/2014/main" id="{31D0578C-E990-7296-FE42-1FD1F0823F03}"/>
              </a:ext>
            </a:extLst>
          </p:cNvPr>
          <p:cNvSpPr txBox="1"/>
          <p:nvPr/>
        </p:nvSpPr>
        <p:spPr>
          <a:xfrm>
            <a:off x="4505325" y="5115580"/>
            <a:ext cx="3807618" cy="523220"/>
          </a:xfrm>
          <a:prstGeom prst="rect">
            <a:avLst/>
          </a:prstGeom>
          <a:noFill/>
        </p:spPr>
        <p:txBody>
          <a:bodyPr wrap="square">
            <a:spAutoFit/>
          </a:bodyPr>
          <a:lstStyle/>
          <a:p>
            <a:pPr marL="0" indent="0">
              <a:buNone/>
            </a:pPr>
            <a:r>
              <a:rPr lang="en-US" sz="1400" b="1" dirty="0">
                <a:solidFill>
                  <a:srgbClr val="FF0000"/>
                </a:solidFill>
              </a:rPr>
              <a:t>Unknown: </a:t>
            </a:r>
            <a:r>
              <a:rPr lang="en-US" sz="1400" dirty="0"/>
              <a:t>The agent cannot predict the outcome of actions.</a:t>
            </a:r>
            <a:endParaRPr lang="en-US" sz="14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9" grpId="0"/>
      <p:bldP spid="11" grpId="0"/>
      <p:bldP spid="4" grpId="0"/>
      <p:bldP spid="13" grpId="0"/>
      <p:bldP spid="15" grpId="0"/>
      <p:bldP spid="5" grpId="0"/>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Environment Types (cont.) </a:t>
            </a:r>
          </a:p>
        </p:txBody>
      </p:sp>
      <p:sp>
        <p:nvSpPr>
          <p:cNvPr id="3" name="TextBox 2">
            <a:extLst>
              <a:ext uri="{FF2B5EF4-FFF2-40B4-BE49-F238E27FC236}">
                <a16:creationId xmlns:a16="http://schemas.microsoft.com/office/drawing/2014/main" id="{669A5505-E67D-0FAE-885B-3F58A3FE73D3}"/>
              </a:ext>
            </a:extLst>
          </p:cNvPr>
          <p:cNvSpPr txBox="1"/>
          <p:nvPr/>
        </p:nvSpPr>
        <p:spPr>
          <a:xfrm>
            <a:off x="728660" y="1595426"/>
            <a:ext cx="3233740" cy="1169551"/>
          </a:xfrm>
          <a:prstGeom prst="rect">
            <a:avLst/>
          </a:prstGeom>
          <a:noFill/>
        </p:spPr>
        <p:txBody>
          <a:bodyPr wrap="square">
            <a:spAutoFit/>
          </a:bodyPr>
          <a:lstStyle/>
          <a:p>
            <a:pPr marL="0" indent="0">
              <a:buNone/>
            </a:pPr>
            <a:r>
              <a:rPr lang="en-US" sz="1400" b="1" dirty="0">
                <a:solidFill>
                  <a:srgbClr val="FF0000"/>
                </a:solidFill>
              </a:rPr>
              <a:t>Static: </a:t>
            </a:r>
            <a:r>
              <a:rPr lang="en-US" sz="1400" dirty="0"/>
              <a:t>The environment is </a:t>
            </a:r>
            <a:r>
              <a:rPr lang="en-US" sz="1400" b="1" dirty="0"/>
              <a:t>not</a:t>
            </a:r>
            <a:r>
              <a:rPr lang="en-US" sz="1400" dirty="0"/>
              <a:t> changing while  agent is deliberating. </a:t>
            </a:r>
            <a:r>
              <a:rPr lang="en-US" sz="1400" b="1" dirty="0" err="1">
                <a:solidFill>
                  <a:srgbClr val="FF0000"/>
                </a:solidFill>
              </a:rPr>
              <a:t>Semidynamic</a:t>
            </a:r>
            <a:r>
              <a:rPr lang="en-US" sz="1400" b="1" dirty="0">
                <a:solidFill>
                  <a:srgbClr val="FF0000"/>
                </a:solidFill>
              </a:rPr>
              <a:t>:</a:t>
            </a:r>
            <a:r>
              <a:rPr lang="en-US" sz="1400" dirty="0">
                <a:solidFill>
                  <a:srgbClr val="FF0000"/>
                </a:solidFill>
              </a:rPr>
              <a:t> </a:t>
            </a:r>
            <a:r>
              <a:rPr lang="en-US" sz="1400" dirty="0"/>
              <a:t>the environment is static, but the agent's performance score depends on how fast it acts.</a:t>
            </a:r>
          </a:p>
        </p:txBody>
      </p:sp>
      <p:sp>
        <p:nvSpPr>
          <p:cNvPr id="6" name="TextBox 5">
            <a:extLst>
              <a:ext uri="{FF2B5EF4-FFF2-40B4-BE49-F238E27FC236}">
                <a16:creationId xmlns:a16="http://schemas.microsoft.com/office/drawing/2014/main" id="{490F1121-67CD-301E-1F2E-3D64E9B9ADD6}"/>
              </a:ext>
            </a:extLst>
          </p:cNvPr>
          <p:cNvSpPr txBox="1"/>
          <p:nvPr/>
        </p:nvSpPr>
        <p:spPr>
          <a:xfrm>
            <a:off x="4188621" y="1813592"/>
            <a:ext cx="590550" cy="369332"/>
          </a:xfrm>
          <a:prstGeom prst="rect">
            <a:avLst/>
          </a:prstGeom>
          <a:noFill/>
        </p:spPr>
        <p:txBody>
          <a:bodyPr wrap="square" rtlCol="0">
            <a:spAutoFit/>
          </a:bodyPr>
          <a:lstStyle/>
          <a:p>
            <a:r>
              <a:rPr lang="en-US" b="1" dirty="0">
                <a:solidFill>
                  <a:srgbClr val="FF0000"/>
                </a:solidFill>
              </a:rPr>
              <a:t>vs.</a:t>
            </a:r>
          </a:p>
        </p:txBody>
      </p:sp>
      <p:sp>
        <p:nvSpPr>
          <p:cNvPr id="10" name="TextBox 9">
            <a:extLst>
              <a:ext uri="{FF2B5EF4-FFF2-40B4-BE49-F238E27FC236}">
                <a16:creationId xmlns:a16="http://schemas.microsoft.com/office/drawing/2014/main" id="{06EEF6D6-8F9B-2FC1-79A9-E8707ED8A3DA}"/>
              </a:ext>
            </a:extLst>
          </p:cNvPr>
          <p:cNvSpPr txBox="1"/>
          <p:nvPr/>
        </p:nvSpPr>
        <p:spPr>
          <a:xfrm>
            <a:off x="4748213" y="1732332"/>
            <a:ext cx="3667127" cy="523220"/>
          </a:xfrm>
          <a:prstGeom prst="rect">
            <a:avLst/>
          </a:prstGeom>
          <a:noFill/>
        </p:spPr>
        <p:txBody>
          <a:bodyPr wrap="square">
            <a:spAutoFit/>
          </a:bodyPr>
          <a:lstStyle/>
          <a:p>
            <a:pPr marL="0" indent="0">
              <a:buNone/>
            </a:pPr>
            <a:r>
              <a:rPr lang="en-US" sz="1400" b="1" dirty="0">
                <a:solidFill>
                  <a:srgbClr val="FF0000"/>
                </a:solidFill>
              </a:rPr>
              <a:t>Dynamic: </a:t>
            </a:r>
            <a:r>
              <a:rPr lang="en-US" sz="1400" dirty="0"/>
              <a:t>The environment is changing while the agent is deliberating.</a:t>
            </a:r>
          </a:p>
        </p:txBody>
      </p:sp>
      <p:sp>
        <p:nvSpPr>
          <p:cNvPr id="12" name="TextBox 11">
            <a:extLst>
              <a:ext uri="{FF2B5EF4-FFF2-40B4-BE49-F238E27FC236}">
                <a16:creationId xmlns:a16="http://schemas.microsoft.com/office/drawing/2014/main" id="{488155CE-94F3-158B-5F97-33A205AD568B}"/>
              </a:ext>
            </a:extLst>
          </p:cNvPr>
          <p:cNvSpPr txBox="1"/>
          <p:nvPr/>
        </p:nvSpPr>
        <p:spPr>
          <a:xfrm>
            <a:off x="709610" y="3008293"/>
            <a:ext cx="3495080" cy="954107"/>
          </a:xfrm>
          <a:prstGeom prst="rect">
            <a:avLst/>
          </a:prstGeom>
          <a:noFill/>
        </p:spPr>
        <p:txBody>
          <a:bodyPr wrap="square">
            <a:spAutoFit/>
          </a:bodyPr>
          <a:lstStyle/>
          <a:p>
            <a:pPr marL="0" indent="0">
              <a:buNone/>
            </a:pPr>
            <a:r>
              <a:rPr lang="en-US" sz="1400" b="1" dirty="0">
                <a:solidFill>
                  <a:srgbClr val="FF0000"/>
                </a:solidFill>
              </a:rPr>
              <a:t>Discrete: </a:t>
            </a:r>
            <a:r>
              <a:rPr lang="en-US" sz="1400" dirty="0"/>
              <a:t>The environment provides a fixed number of distinct percepts, actions, and environment states. Time can also evolve in a discrete or continuous fashion.</a:t>
            </a:r>
          </a:p>
        </p:txBody>
      </p:sp>
      <p:sp>
        <p:nvSpPr>
          <p:cNvPr id="7" name="TextBox 6">
            <a:extLst>
              <a:ext uri="{FF2B5EF4-FFF2-40B4-BE49-F238E27FC236}">
                <a16:creationId xmlns:a16="http://schemas.microsoft.com/office/drawing/2014/main" id="{0890128D-9645-AC09-FC05-CCDDE8C0F976}"/>
              </a:ext>
            </a:extLst>
          </p:cNvPr>
          <p:cNvSpPr txBox="1"/>
          <p:nvPr/>
        </p:nvSpPr>
        <p:spPr>
          <a:xfrm>
            <a:off x="4214814" y="3212068"/>
            <a:ext cx="590550" cy="369332"/>
          </a:xfrm>
          <a:prstGeom prst="rect">
            <a:avLst/>
          </a:prstGeom>
          <a:noFill/>
        </p:spPr>
        <p:txBody>
          <a:bodyPr wrap="square" rtlCol="0">
            <a:spAutoFit/>
          </a:bodyPr>
          <a:lstStyle/>
          <a:p>
            <a:r>
              <a:rPr lang="en-US" b="1" dirty="0">
                <a:solidFill>
                  <a:srgbClr val="FF0000"/>
                </a:solidFill>
              </a:rPr>
              <a:t>vs.</a:t>
            </a:r>
          </a:p>
        </p:txBody>
      </p:sp>
      <p:sp>
        <p:nvSpPr>
          <p:cNvPr id="14" name="TextBox 13">
            <a:extLst>
              <a:ext uri="{FF2B5EF4-FFF2-40B4-BE49-F238E27FC236}">
                <a16:creationId xmlns:a16="http://schemas.microsoft.com/office/drawing/2014/main" id="{099811E5-982C-C063-A466-A62127A79B62}"/>
              </a:ext>
            </a:extLst>
          </p:cNvPr>
          <p:cNvSpPr txBox="1"/>
          <p:nvPr/>
        </p:nvSpPr>
        <p:spPr>
          <a:xfrm>
            <a:off x="4681836" y="3048000"/>
            <a:ext cx="4028480" cy="738664"/>
          </a:xfrm>
          <a:prstGeom prst="rect">
            <a:avLst/>
          </a:prstGeom>
          <a:noFill/>
        </p:spPr>
        <p:txBody>
          <a:bodyPr wrap="square">
            <a:spAutoFit/>
          </a:bodyPr>
          <a:lstStyle/>
          <a:p>
            <a:pPr marL="0" indent="0">
              <a:buNone/>
            </a:pPr>
            <a:r>
              <a:rPr lang="en-US" sz="1400" b="1" dirty="0">
                <a:solidFill>
                  <a:srgbClr val="FF0000"/>
                </a:solidFill>
              </a:rPr>
              <a:t>Continuous: </a:t>
            </a:r>
            <a:r>
              <a:rPr lang="en-US" sz="1400" dirty="0"/>
              <a:t>Percepts, actions, state variables or time are continuous leading to an infinite state, percept or action space.</a:t>
            </a:r>
          </a:p>
        </p:txBody>
      </p:sp>
      <p:sp>
        <p:nvSpPr>
          <p:cNvPr id="16" name="TextBox 15">
            <a:extLst>
              <a:ext uri="{FF2B5EF4-FFF2-40B4-BE49-F238E27FC236}">
                <a16:creationId xmlns:a16="http://schemas.microsoft.com/office/drawing/2014/main" id="{A87F8B32-D29A-55D3-9F99-29981BA264C7}"/>
              </a:ext>
            </a:extLst>
          </p:cNvPr>
          <p:cNvSpPr txBox="1"/>
          <p:nvPr/>
        </p:nvSpPr>
        <p:spPr>
          <a:xfrm>
            <a:off x="712883" y="4110453"/>
            <a:ext cx="3444780" cy="1169551"/>
          </a:xfrm>
          <a:prstGeom prst="rect">
            <a:avLst/>
          </a:prstGeom>
          <a:noFill/>
        </p:spPr>
        <p:txBody>
          <a:bodyPr wrap="square">
            <a:spAutoFit/>
          </a:bodyPr>
          <a:lstStyle/>
          <a:p>
            <a:pPr marL="0" indent="0">
              <a:buNone/>
            </a:pPr>
            <a:r>
              <a:rPr lang="en-US" sz="1400" b="1" dirty="0">
                <a:solidFill>
                  <a:srgbClr val="FF0000"/>
                </a:solidFill>
              </a:rPr>
              <a:t>Episodic: </a:t>
            </a:r>
            <a:r>
              <a:rPr lang="en-US" sz="1400" dirty="0"/>
              <a:t>Episode = a self-contained sequence of actions. The agent's choice of action in one episode does not affect the next episodes. The agent does the same task repeatedly.</a:t>
            </a:r>
            <a:endParaRPr lang="en-US" sz="1400" b="1" dirty="0">
              <a:solidFill>
                <a:srgbClr val="FF0000"/>
              </a:solidFill>
            </a:endParaRPr>
          </a:p>
        </p:txBody>
      </p:sp>
      <p:sp>
        <p:nvSpPr>
          <p:cNvPr id="8" name="TextBox 7">
            <a:extLst>
              <a:ext uri="{FF2B5EF4-FFF2-40B4-BE49-F238E27FC236}">
                <a16:creationId xmlns:a16="http://schemas.microsoft.com/office/drawing/2014/main" id="{F866E9D5-29E5-EF08-B80E-1C37350660BC}"/>
              </a:ext>
            </a:extLst>
          </p:cNvPr>
          <p:cNvSpPr txBox="1"/>
          <p:nvPr/>
        </p:nvSpPr>
        <p:spPr>
          <a:xfrm>
            <a:off x="4262437" y="4343400"/>
            <a:ext cx="590550" cy="369332"/>
          </a:xfrm>
          <a:prstGeom prst="rect">
            <a:avLst/>
          </a:prstGeom>
          <a:noFill/>
        </p:spPr>
        <p:txBody>
          <a:bodyPr wrap="square" rtlCol="0">
            <a:spAutoFit/>
          </a:bodyPr>
          <a:lstStyle/>
          <a:p>
            <a:r>
              <a:rPr lang="en-US" b="1" dirty="0">
                <a:solidFill>
                  <a:srgbClr val="FF0000"/>
                </a:solidFill>
              </a:rPr>
              <a:t>vs.</a:t>
            </a:r>
          </a:p>
        </p:txBody>
      </p:sp>
      <p:sp>
        <p:nvSpPr>
          <p:cNvPr id="20" name="TextBox 19">
            <a:extLst>
              <a:ext uri="{FF2B5EF4-FFF2-40B4-BE49-F238E27FC236}">
                <a16:creationId xmlns:a16="http://schemas.microsoft.com/office/drawing/2014/main" id="{6952C82E-965A-1F81-1A19-71B6B8BDB2A2}"/>
              </a:ext>
            </a:extLst>
          </p:cNvPr>
          <p:cNvSpPr txBox="1"/>
          <p:nvPr/>
        </p:nvSpPr>
        <p:spPr>
          <a:xfrm>
            <a:off x="4717555" y="4222192"/>
            <a:ext cx="3570089" cy="738664"/>
          </a:xfrm>
          <a:prstGeom prst="rect">
            <a:avLst/>
          </a:prstGeom>
          <a:noFill/>
        </p:spPr>
        <p:txBody>
          <a:bodyPr wrap="square">
            <a:spAutoFit/>
          </a:bodyPr>
          <a:lstStyle/>
          <a:p>
            <a:pPr marL="0" indent="0">
              <a:buNone/>
            </a:pPr>
            <a:r>
              <a:rPr lang="en-US" sz="1400" b="1" dirty="0">
                <a:solidFill>
                  <a:srgbClr val="FF0000"/>
                </a:solidFill>
              </a:rPr>
              <a:t>Sequential: </a:t>
            </a:r>
            <a:r>
              <a:rPr lang="en-US" sz="1400" dirty="0"/>
              <a:t>Actions now affect the outcomes later. E.g., learning makes problems sequential. </a:t>
            </a:r>
            <a:endParaRPr lang="en-US" sz="1400" b="1" dirty="0">
              <a:solidFill>
                <a:srgbClr val="FF0000"/>
              </a:solidFill>
            </a:endParaRPr>
          </a:p>
        </p:txBody>
      </p:sp>
      <p:sp>
        <p:nvSpPr>
          <p:cNvPr id="18" name="TextBox 17">
            <a:extLst>
              <a:ext uri="{FF2B5EF4-FFF2-40B4-BE49-F238E27FC236}">
                <a16:creationId xmlns:a16="http://schemas.microsoft.com/office/drawing/2014/main" id="{0E6E329F-BA90-8663-3C8E-FB7B367D49A7}"/>
              </a:ext>
            </a:extLst>
          </p:cNvPr>
          <p:cNvSpPr txBox="1"/>
          <p:nvPr/>
        </p:nvSpPr>
        <p:spPr>
          <a:xfrm>
            <a:off x="709610" y="5484019"/>
            <a:ext cx="3495080" cy="523220"/>
          </a:xfrm>
          <a:prstGeom prst="rect">
            <a:avLst/>
          </a:prstGeom>
          <a:noFill/>
        </p:spPr>
        <p:txBody>
          <a:bodyPr wrap="square">
            <a:spAutoFit/>
          </a:bodyPr>
          <a:lstStyle/>
          <a:p>
            <a:pPr marL="0" indent="0">
              <a:buNone/>
            </a:pPr>
            <a:r>
              <a:rPr lang="en-US" sz="1400" b="1" dirty="0">
                <a:solidFill>
                  <a:srgbClr val="FF0000"/>
                </a:solidFill>
              </a:rPr>
              <a:t>Single agent: </a:t>
            </a:r>
            <a:r>
              <a:rPr lang="en-US" sz="1400" dirty="0"/>
              <a:t>An agent operating by itself in an environment.</a:t>
            </a:r>
          </a:p>
        </p:txBody>
      </p:sp>
      <p:sp>
        <p:nvSpPr>
          <p:cNvPr id="9" name="TextBox 8">
            <a:extLst>
              <a:ext uri="{FF2B5EF4-FFF2-40B4-BE49-F238E27FC236}">
                <a16:creationId xmlns:a16="http://schemas.microsoft.com/office/drawing/2014/main" id="{8817C307-0B04-E7B5-12DF-15C0A369A41E}"/>
              </a:ext>
            </a:extLst>
          </p:cNvPr>
          <p:cNvSpPr txBox="1"/>
          <p:nvPr/>
        </p:nvSpPr>
        <p:spPr>
          <a:xfrm>
            <a:off x="4286251" y="5486400"/>
            <a:ext cx="590550" cy="369332"/>
          </a:xfrm>
          <a:prstGeom prst="rect">
            <a:avLst/>
          </a:prstGeom>
          <a:noFill/>
        </p:spPr>
        <p:txBody>
          <a:bodyPr wrap="square" rtlCol="0">
            <a:spAutoFit/>
          </a:bodyPr>
          <a:lstStyle/>
          <a:p>
            <a:r>
              <a:rPr lang="en-US" b="1" dirty="0">
                <a:solidFill>
                  <a:srgbClr val="FF0000"/>
                </a:solidFill>
              </a:rPr>
              <a:t>vs.</a:t>
            </a:r>
          </a:p>
        </p:txBody>
      </p:sp>
      <p:sp>
        <p:nvSpPr>
          <p:cNvPr id="22" name="TextBox 21">
            <a:extLst>
              <a:ext uri="{FF2B5EF4-FFF2-40B4-BE49-F238E27FC236}">
                <a16:creationId xmlns:a16="http://schemas.microsoft.com/office/drawing/2014/main" id="{70A8E991-19DB-5C90-91E5-081145124944}"/>
              </a:ext>
            </a:extLst>
          </p:cNvPr>
          <p:cNvSpPr txBox="1"/>
          <p:nvPr/>
        </p:nvSpPr>
        <p:spPr>
          <a:xfrm>
            <a:off x="4805364" y="5448775"/>
            <a:ext cx="3738562" cy="523220"/>
          </a:xfrm>
          <a:prstGeom prst="rect">
            <a:avLst/>
          </a:prstGeom>
          <a:noFill/>
        </p:spPr>
        <p:txBody>
          <a:bodyPr wrap="square">
            <a:spAutoFit/>
          </a:bodyPr>
          <a:lstStyle/>
          <a:p>
            <a:pPr marL="0" indent="0">
              <a:buNone/>
            </a:pPr>
            <a:r>
              <a:rPr lang="en-US" sz="1400" b="1" dirty="0">
                <a:solidFill>
                  <a:srgbClr val="FF0000"/>
                </a:solidFill>
              </a:rPr>
              <a:t>Multi-agent: </a:t>
            </a:r>
            <a:r>
              <a:rPr lang="en-US" sz="1400" dirty="0"/>
              <a:t>Agent cooperate or compete in the same environment.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10" grpId="0"/>
      <p:bldP spid="12" grpId="0"/>
      <p:bldP spid="7" grpId="0"/>
      <p:bldP spid="14" grpId="0"/>
      <p:bldP spid="16" grpId="0"/>
      <p:bldP spid="8" grpId="0"/>
      <p:bldP spid="20" grpId="0"/>
      <p:bldP spid="18" grpId="0"/>
      <p:bldP spid="9" grpId="0"/>
      <p:bldP spid="2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81000" y="0"/>
            <a:ext cx="8763000" cy="1143000"/>
          </a:xfrm>
        </p:spPr>
        <p:txBody>
          <a:bodyPr/>
          <a:lstStyle/>
          <a:p>
            <a:r>
              <a:rPr lang="en-US" dirty="0"/>
              <a:t>Examples of Different Environments</a:t>
            </a:r>
          </a:p>
        </p:txBody>
      </p:sp>
      <p:sp>
        <p:nvSpPr>
          <p:cNvPr id="19459" name="Rectangle 3">
            <a:extLst>
              <a:ext uri="{C183D7F6-B498-43B3-948B-1728B52AA6E4}">
                <adec:decorative xmlns:adec="http://schemas.microsoft.com/office/drawing/2017/decorative" val="1"/>
              </a:ext>
            </a:extLst>
          </p:cNvPr>
          <p:cNvSpPr>
            <a:spLocks noGrp="1" noChangeArrowheads="1"/>
          </p:cNvSpPr>
          <p:nvPr>
            <p:ph idx="1"/>
          </p:nvPr>
        </p:nvSpPr>
        <p:spPr>
          <a:xfrm>
            <a:off x="313758" y="3237809"/>
            <a:ext cx="1600200" cy="4408074"/>
          </a:xfrm>
        </p:spPr>
        <p:txBody>
          <a:bodyPr>
            <a:normAutofit/>
          </a:bodyPr>
          <a:lstStyle/>
          <a:p>
            <a:pPr>
              <a:lnSpc>
                <a:spcPct val="80000"/>
              </a:lnSpc>
              <a:buFontTx/>
              <a:buNone/>
            </a:pPr>
            <a:r>
              <a:rPr lang="en-US" sz="1800" dirty="0"/>
              <a:t>Observable</a:t>
            </a:r>
            <a:br>
              <a:rPr lang="en-US" sz="1800" dirty="0"/>
            </a:br>
            <a:r>
              <a:rPr lang="en-US" sz="1800" dirty="0"/>
              <a:t>	</a:t>
            </a:r>
          </a:p>
          <a:p>
            <a:pPr>
              <a:lnSpc>
                <a:spcPct val="80000"/>
              </a:lnSpc>
              <a:buFontTx/>
              <a:buNone/>
            </a:pPr>
            <a:r>
              <a:rPr lang="en-US" sz="1800" dirty="0"/>
              <a:t>Deterministic		</a:t>
            </a:r>
          </a:p>
          <a:p>
            <a:pPr>
              <a:lnSpc>
                <a:spcPct val="80000"/>
              </a:lnSpc>
              <a:buFontTx/>
              <a:buNone/>
            </a:pPr>
            <a:r>
              <a:rPr lang="en-US" sz="1800" dirty="0"/>
              <a:t>Episodic? </a:t>
            </a:r>
            <a:br>
              <a:rPr lang="en-US" sz="1800" dirty="0"/>
            </a:br>
            <a:r>
              <a:rPr lang="en-US" sz="1800" dirty="0"/>
              <a:t>         		</a:t>
            </a:r>
          </a:p>
          <a:p>
            <a:pPr>
              <a:lnSpc>
                <a:spcPct val="80000"/>
              </a:lnSpc>
              <a:buFontTx/>
              <a:buNone/>
            </a:pPr>
            <a:r>
              <a:rPr lang="en-US" sz="1800" dirty="0"/>
              <a:t>Static			</a:t>
            </a:r>
          </a:p>
          <a:p>
            <a:pPr>
              <a:lnSpc>
                <a:spcPct val="80000"/>
              </a:lnSpc>
              <a:buFontTx/>
              <a:buNone/>
            </a:pPr>
            <a:r>
              <a:rPr lang="en-US" sz="1800" dirty="0"/>
              <a:t>Discrete		</a:t>
            </a:r>
          </a:p>
          <a:p>
            <a:pPr>
              <a:lnSpc>
                <a:spcPct val="80000"/>
              </a:lnSpc>
              <a:buFontTx/>
              <a:buNone/>
            </a:pPr>
            <a:r>
              <a:rPr lang="en-US" sz="1800" dirty="0"/>
              <a:t>Single agent		</a:t>
            </a:r>
          </a:p>
        </p:txBody>
      </p:sp>
      <p:grpSp>
        <p:nvGrpSpPr>
          <p:cNvPr id="2" name="Group 1">
            <a:extLst>
              <a:ext uri="{FF2B5EF4-FFF2-40B4-BE49-F238E27FC236}">
                <a16:creationId xmlns:a16="http://schemas.microsoft.com/office/drawing/2014/main" id="{8ED63E2F-FB0A-47F2-BA77-917D93FA067F}"/>
              </a:ext>
              <a:ext uri="{C183D7F6-B498-43B3-948B-1728B52AA6E4}">
                <adec:decorative xmlns:adec="http://schemas.microsoft.com/office/drawing/2017/decorative" val="1"/>
              </a:ext>
            </a:extLst>
          </p:cNvPr>
          <p:cNvGrpSpPr/>
          <p:nvPr/>
        </p:nvGrpSpPr>
        <p:grpSpPr>
          <a:xfrm>
            <a:off x="1752600" y="3094037"/>
            <a:ext cx="6406580" cy="3306763"/>
            <a:chOff x="1752600" y="3094037"/>
            <a:chExt cx="7160295" cy="3505200"/>
          </a:xfrm>
        </p:grpSpPr>
        <p:sp>
          <p:nvSpPr>
            <p:cNvPr id="5" name="Rectangle 4"/>
            <p:cNvSpPr/>
            <p:nvPr/>
          </p:nvSpPr>
          <p:spPr>
            <a:xfrm>
              <a:off x="3747253" y="3206783"/>
              <a:ext cx="695496" cy="391495"/>
            </a:xfrm>
            <a:prstGeom prst="rect">
              <a:avLst/>
            </a:prstGeom>
          </p:spPr>
          <p:txBody>
            <a:bodyPr wrap="none">
              <a:spAutoFit/>
            </a:bodyPr>
            <a:lstStyle/>
            <a:p>
              <a:r>
                <a:rPr lang="en-US" dirty="0"/>
                <a:t>Fully</a:t>
              </a:r>
            </a:p>
          </p:txBody>
        </p:sp>
        <p:sp>
          <p:nvSpPr>
            <p:cNvPr id="6" name="Rectangle 5"/>
            <p:cNvSpPr/>
            <p:nvPr/>
          </p:nvSpPr>
          <p:spPr>
            <a:xfrm>
              <a:off x="5576054" y="3246437"/>
              <a:ext cx="1050089" cy="391495"/>
            </a:xfrm>
            <a:prstGeom prst="rect">
              <a:avLst/>
            </a:prstGeom>
          </p:spPr>
          <p:txBody>
            <a:bodyPr wrap="none">
              <a:spAutoFit/>
            </a:bodyPr>
            <a:lstStyle/>
            <a:p>
              <a:r>
                <a:rPr lang="en-US" dirty="0"/>
                <a:t>Partially</a:t>
              </a:r>
            </a:p>
          </p:txBody>
        </p:sp>
        <p:sp>
          <p:nvSpPr>
            <p:cNvPr id="7" name="Rectangle 6"/>
            <p:cNvSpPr/>
            <p:nvPr/>
          </p:nvSpPr>
          <p:spPr>
            <a:xfrm>
              <a:off x="7481054" y="3246437"/>
              <a:ext cx="1050089" cy="391495"/>
            </a:xfrm>
            <a:prstGeom prst="rect">
              <a:avLst/>
            </a:prstGeom>
          </p:spPr>
          <p:txBody>
            <a:bodyPr wrap="none">
              <a:spAutoFit/>
            </a:bodyPr>
            <a:lstStyle/>
            <a:p>
              <a:r>
                <a:rPr lang="en-US" dirty="0"/>
                <a:t>Partially</a:t>
              </a:r>
            </a:p>
          </p:txBody>
        </p:sp>
        <p:sp>
          <p:nvSpPr>
            <p:cNvPr id="8" name="Rectangle 7"/>
            <p:cNvSpPr/>
            <p:nvPr/>
          </p:nvSpPr>
          <p:spPr>
            <a:xfrm>
              <a:off x="3748829" y="3525451"/>
              <a:ext cx="2039468" cy="978739"/>
            </a:xfrm>
            <a:prstGeom prst="rect">
              <a:avLst/>
            </a:prstGeom>
          </p:spPr>
          <p:txBody>
            <a:bodyPr wrap="square">
              <a:spAutoFit/>
            </a:bodyPr>
            <a:lstStyle/>
            <a:p>
              <a:r>
                <a:rPr lang="en-US" dirty="0" err="1"/>
                <a:t>Determ</a:t>
              </a:r>
              <a:r>
                <a:rPr lang="en-US" dirty="0"/>
                <a:t>. game Mechanics</a:t>
              </a:r>
            </a:p>
            <a:p>
              <a:r>
                <a:rPr lang="en-US" dirty="0"/>
                <a:t>+ Strategic*</a:t>
              </a:r>
            </a:p>
          </p:txBody>
        </p:sp>
        <p:sp>
          <p:nvSpPr>
            <p:cNvPr id="9" name="Rectangle 8"/>
            <p:cNvSpPr/>
            <p:nvPr/>
          </p:nvSpPr>
          <p:spPr>
            <a:xfrm>
              <a:off x="5474118" y="3657599"/>
              <a:ext cx="1324345" cy="685117"/>
            </a:xfrm>
            <a:prstGeom prst="rect">
              <a:avLst/>
            </a:prstGeom>
          </p:spPr>
          <p:txBody>
            <a:bodyPr wrap="none">
              <a:spAutoFit/>
            </a:bodyPr>
            <a:lstStyle/>
            <a:p>
              <a:pPr algn="ctr"/>
              <a:r>
                <a:rPr lang="en-US" dirty="0"/>
                <a:t>Stochastic </a:t>
              </a:r>
              <a:br>
                <a:rPr lang="en-US" dirty="0"/>
              </a:br>
              <a:r>
                <a:rPr lang="en-US" dirty="0"/>
                <a:t>+Strategic</a:t>
              </a:r>
            </a:p>
          </p:txBody>
        </p:sp>
        <p:sp>
          <p:nvSpPr>
            <p:cNvPr id="10" name="Rectangle 9"/>
            <p:cNvSpPr/>
            <p:nvPr/>
          </p:nvSpPr>
          <p:spPr>
            <a:xfrm>
              <a:off x="7484972" y="3798948"/>
              <a:ext cx="1265222" cy="391495"/>
            </a:xfrm>
            <a:prstGeom prst="rect">
              <a:avLst/>
            </a:prstGeom>
          </p:spPr>
          <p:txBody>
            <a:bodyPr wrap="none">
              <a:spAutoFit/>
            </a:bodyPr>
            <a:lstStyle/>
            <a:p>
              <a:r>
                <a:rPr lang="en-US" dirty="0"/>
                <a:t>Stochastic</a:t>
              </a:r>
            </a:p>
          </p:txBody>
        </p:sp>
        <p:sp>
          <p:nvSpPr>
            <p:cNvPr id="11" name="Rectangle 10"/>
            <p:cNvSpPr/>
            <p:nvPr/>
          </p:nvSpPr>
          <p:spPr>
            <a:xfrm>
              <a:off x="3746713" y="4486267"/>
              <a:ext cx="1068148" cy="391495"/>
            </a:xfrm>
            <a:prstGeom prst="rect">
              <a:avLst/>
            </a:prstGeom>
          </p:spPr>
          <p:txBody>
            <a:bodyPr wrap="none">
              <a:spAutoFit/>
            </a:bodyPr>
            <a:lstStyle/>
            <a:p>
              <a:r>
                <a:rPr lang="en-US" dirty="0"/>
                <a:t>Episodic</a:t>
              </a:r>
            </a:p>
          </p:txBody>
        </p:sp>
        <p:sp>
          <p:nvSpPr>
            <p:cNvPr id="12" name="Rectangle 11"/>
            <p:cNvSpPr/>
            <p:nvPr/>
          </p:nvSpPr>
          <p:spPr>
            <a:xfrm>
              <a:off x="5562601" y="4499146"/>
              <a:ext cx="1068148" cy="391495"/>
            </a:xfrm>
            <a:prstGeom prst="rect">
              <a:avLst/>
            </a:prstGeom>
          </p:spPr>
          <p:txBody>
            <a:bodyPr wrap="none">
              <a:spAutoFit/>
            </a:bodyPr>
            <a:lstStyle/>
            <a:p>
              <a:r>
                <a:rPr lang="en-US" dirty="0"/>
                <a:t>Episodic</a:t>
              </a:r>
            </a:p>
          </p:txBody>
        </p:sp>
        <p:sp>
          <p:nvSpPr>
            <p:cNvPr id="13" name="Rectangle 12"/>
            <p:cNvSpPr/>
            <p:nvPr/>
          </p:nvSpPr>
          <p:spPr>
            <a:xfrm>
              <a:off x="7508502" y="4486267"/>
              <a:ext cx="1316605" cy="391495"/>
            </a:xfrm>
            <a:prstGeom prst="rect">
              <a:avLst/>
            </a:prstGeom>
          </p:spPr>
          <p:txBody>
            <a:bodyPr wrap="none">
              <a:spAutoFit/>
            </a:bodyPr>
            <a:lstStyle/>
            <a:p>
              <a:r>
                <a:rPr lang="en-US" dirty="0"/>
                <a:t>Sequential</a:t>
              </a:r>
            </a:p>
          </p:txBody>
        </p:sp>
        <p:sp>
          <p:nvSpPr>
            <p:cNvPr id="14" name="Rectangle 13"/>
            <p:cNvSpPr/>
            <p:nvPr/>
          </p:nvSpPr>
          <p:spPr>
            <a:xfrm>
              <a:off x="3747254" y="4884617"/>
              <a:ext cx="1605625" cy="391495"/>
            </a:xfrm>
            <a:prstGeom prst="rect">
              <a:avLst/>
            </a:prstGeom>
          </p:spPr>
          <p:txBody>
            <a:bodyPr wrap="none">
              <a:spAutoFit/>
            </a:bodyPr>
            <a:lstStyle/>
            <a:p>
              <a:r>
                <a:rPr lang="en-US" dirty="0" err="1"/>
                <a:t>Semidynamic</a:t>
              </a:r>
              <a:endParaRPr lang="en-US" dirty="0"/>
            </a:p>
          </p:txBody>
        </p:sp>
        <p:sp>
          <p:nvSpPr>
            <p:cNvPr id="15" name="Rectangle 14"/>
            <p:cNvSpPr/>
            <p:nvPr/>
          </p:nvSpPr>
          <p:spPr>
            <a:xfrm>
              <a:off x="7493387" y="4865507"/>
              <a:ext cx="1116519" cy="391495"/>
            </a:xfrm>
            <a:prstGeom prst="rect">
              <a:avLst/>
            </a:prstGeom>
          </p:spPr>
          <p:txBody>
            <a:bodyPr wrap="none">
              <a:spAutoFit/>
            </a:bodyPr>
            <a:lstStyle/>
            <a:p>
              <a:r>
                <a:rPr lang="en-US" dirty="0"/>
                <a:t>Dynamic</a:t>
              </a:r>
            </a:p>
          </p:txBody>
        </p:sp>
        <p:sp>
          <p:nvSpPr>
            <p:cNvPr id="16" name="Rectangle 15"/>
            <p:cNvSpPr/>
            <p:nvPr/>
          </p:nvSpPr>
          <p:spPr>
            <a:xfrm>
              <a:off x="5576054" y="4903728"/>
              <a:ext cx="783141" cy="391495"/>
            </a:xfrm>
            <a:prstGeom prst="rect">
              <a:avLst/>
            </a:prstGeom>
          </p:spPr>
          <p:txBody>
            <a:bodyPr wrap="none">
              <a:spAutoFit/>
            </a:bodyPr>
            <a:lstStyle/>
            <a:p>
              <a:r>
                <a:rPr lang="en-US" dirty="0"/>
                <a:t>Static</a:t>
              </a:r>
            </a:p>
          </p:txBody>
        </p:sp>
        <p:sp>
          <p:nvSpPr>
            <p:cNvPr id="17" name="Rectangle 16"/>
            <p:cNvSpPr/>
            <p:nvPr/>
          </p:nvSpPr>
          <p:spPr>
            <a:xfrm>
              <a:off x="3747254" y="5437127"/>
              <a:ext cx="1060622" cy="391495"/>
            </a:xfrm>
            <a:prstGeom prst="rect">
              <a:avLst/>
            </a:prstGeom>
          </p:spPr>
          <p:txBody>
            <a:bodyPr wrap="none">
              <a:spAutoFit/>
            </a:bodyPr>
            <a:lstStyle/>
            <a:p>
              <a:r>
                <a:rPr lang="en-US" dirty="0"/>
                <a:t>Discrete</a:t>
              </a:r>
            </a:p>
          </p:txBody>
        </p:sp>
        <p:sp>
          <p:nvSpPr>
            <p:cNvPr id="18" name="Rectangle 17"/>
            <p:cNvSpPr/>
            <p:nvPr/>
          </p:nvSpPr>
          <p:spPr>
            <a:xfrm>
              <a:off x="5576054" y="5418017"/>
              <a:ext cx="1060622" cy="391495"/>
            </a:xfrm>
            <a:prstGeom prst="rect">
              <a:avLst/>
            </a:prstGeom>
          </p:spPr>
          <p:txBody>
            <a:bodyPr wrap="none">
              <a:spAutoFit/>
            </a:bodyPr>
            <a:lstStyle/>
            <a:p>
              <a:r>
                <a:rPr lang="en-US" dirty="0"/>
                <a:t>Discrete</a:t>
              </a:r>
            </a:p>
          </p:txBody>
        </p:sp>
        <p:sp>
          <p:nvSpPr>
            <p:cNvPr id="19" name="Rectangle 18"/>
            <p:cNvSpPr/>
            <p:nvPr/>
          </p:nvSpPr>
          <p:spPr>
            <a:xfrm>
              <a:off x="7508502" y="5418017"/>
              <a:ext cx="1404393" cy="391495"/>
            </a:xfrm>
            <a:prstGeom prst="rect">
              <a:avLst/>
            </a:prstGeom>
          </p:spPr>
          <p:txBody>
            <a:bodyPr wrap="none">
              <a:spAutoFit/>
            </a:bodyPr>
            <a:lstStyle/>
            <a:p>
              <a:r>
                <a:rPr lang="en-US" dirty="0"/>
                <a:t>Continuous</a:t>
              </a:r>
            </a:p>
          </p:txBody>
        </p:sp>
        <p:sp>
          <p:nvSpPr>
            <p:cNvPr id="20" name="Rectangle 19"/>
            <p:cNvSpPr/>
            <p:nvPr/>
          </p:nvSpPr>
          <p:spPr>
            <a:xfrm>
              <a:off x="3747253" y="6027617"/>
              <a:ext cx="896155" cy="391495"/>
            </a:xfrm>
            <a:prstGeom prst="rect">
              <a:avLst/>
            </a:prstGeom>
          </p:spPr>
          <p:txBody>
            <a:bodyPr wrap="none">
              <a:spAutoFit/>
            </a:bodyPr>
            <a:lstStyle/>
            <a:p>
              <a:r>
                <a:rPr lang="en-US" dirty="0"/>
                <a:t>Multi*</a:t>
              </a:r>
            </a:p>
          </p:txBody>
        </p:sp>
        <p:sp>
          <p:nvSpPr>
            <p:cNvPr id="21" name="Rectangle 20"/>
            <p:cNvSpPr/>
            <p:nvPr/>
          </p:nvSpPr>
          <p:spPr>
            <a:xfrm>
              <a:off x="5611572" y="6027617"/>
              <a:ext cx="896155" cy="391495"/>
            </a:xfrm>
            <a:prstGeom prst="rect">
              <a:avLst/>
            </a:prstGeom>
          </p:spPr>
          <p:txBody>
            <a:bodyPr wrap="none">
              <a:spAutoFit/>
            </a:bodyPr>
            <a:lstStyle/>
            <a:p>
              <a:r>
                <a:rPr lang="en-US" dirty="0"/>
                <a:t>Multi*</a:t>
              </a:r>
            </a:p>
          </p:txBody>
        </p:sp>
        <p:sp>
          <p:nvSpPr>
            <p:cNvPr id="22" name="Rectangle 21"/>
            <p:cNvSpPr/>
            <p:nvPr/>
          </p:nvSpPr>
          <p:spPr>
            <a:xfrm>
              <a:off x="7516573" y="6046727"/>
              <a:ext cx="896155" cy="391495"/>
            </a:xfrm>
            <a:prstGeom prst="rect">
              <a:avLst/>
            </a:prstGeom>
          </p:spPr>
          <p:txBody>
            <a:bodyPr wrap="none">
              <a:spAutoFit/>
            </a:bodyPr>
            <a:lstStyle/>
            <a:p>
              <a:r>
                <a:rPr lang="en-US" dirty="0"/>
                <a:t>Multi*</a:t>
              </a:r>
            </a:p>
          </p:txBody>
        </p:sp>
        <p:sp>
          <p:nvSpPr>
            <p:cNvPr id="23" name="Rectangle 22"/>
            <p:cNvSpPr/>
            <p:nvPr/>
          </p:nvSpPr>
          <p:spPr>
            <a:xfrm>
              <a:off x="1828800" y="3246437"/>
              <a:ext cx="1050089" cy="391495"/>
            </a:xfrm>
            <a:prstGeom prst="rect">
              <a:avLst/>
            </a:prstGeom>
          </p:spPr>
          <p:txBody>
            <a:bodyPr wrap="none">
              <a:spAutoFit/>
            </a:bodyPr>
            <a:lstStyle/>
            <a:p>
              <a:r>
                <a:rPr lang="en-US" dirty="0"/>
                <a:t>Partially</a:t>
              </a:r>
            </a:p>
          </p:txBody>
        </p:sp>
        <p:sp>
          <p:nvSpPr>
            <p:cNvPr id="24" name="Rectangle 23"/>
            <p:cNvSpPr/>
            <p:nvPr/>
          </p:nvSpPr>
          <p:spPr>
            <a:xfrm>
              <a:off x="1828800" y="3779837"/>
              <a:ext cx="1667444" cy="400110"/>
            </a:xfrm>
            <a:prstGeom prst="rect">
              <a:avLst/>
            </a:prstGeom>
          </p:spPr>
          <p:txBody>
            <a:bodyPr wrap="none">
              <a:spAutoFit/>
            </a:bodyPr>
            <a:lstStyle/>
            <a:p>
              <a:r>
                <a:rPr lang="en-US" dirty="0"/>
                <a:t>Deterministic</a:t>
              </a:r>
            </a:p>
          </p:txBody>
        </p:sp>
        <p:sp>
          <p:nvSpPr>
            <p:cNvPr id="25" name="Rectangle 24"/>
            <p:cNvSpPr/>
            <p:nvPr/>
          </p:nvSpPr>
          <p:spPr>
            <a:xfrm>
              <a:off x="1828800" y="4430742"/>
              <a:ext cx="1068148" cy="391495"/>
            </a:xfrm>
            <a:prstGeom prst="rect">
              <a:avLst/>
            </a:prstGeom>
          </p:spPr>
          <p:txBody>
            <a:bodyPr wrap="none">
              <a:spAutoFit/>
            </a:bodyPr>
            <a:lstStyle/>
            <a:p>
              <a:r>
                <a:rPr lang="en-US" dirty="0"/>
                <a:t>Episodic</a:t>
              </a:r>
            </a:p>
          </p:txBody>
        </p:sp>
        <p:sp>
          <p:nvSpPr>
            <p:cNvPr id="26" name="Rectangle 25"/>
            <p:cNvSpPr/>
            <p:nvPr/>
          </p:nvSpPr>
          <p:spPr>
            <a:xfrm>
              <a:off x="1828800" y="4884617"/>
              <a:ext cx="783141" cy="391495"/>
            </a:xfrm>
            <a:prstGeom prst="rect">
              <a:avLst/>
            </a:prstGeom>
          </p:spPr>
          <p:txBody>
            <a:bodyPr wrap="none">
              <a:spAutoFit/>
            </a:bodyPr>
            <a:lstStyle/>
            <a:p>
              <a:r>
                <a:rPr lang="en-US" dirty="0"/>
                <a:t>Static</a:t>
              </a:r>
            </a:p>
          </p:txBody>
        </p:sp>
        <p:sp>
          <p:nvSpPr>
            <p:cNvPr id="27" name="Rectangle 26"/>
            <p:cNvSpPr/>
            <p:nvPr/>
          </p:nvSpPr>
          <p:spPr>
            <a:xfrm>
              <a:off x="1828800" y="5437127"/>
              <a:ext cx="1060622" cy="391495"/>
            </a:xfrm>
            <a:prstGeom prst="rect">
              <a:avLst/>
            </a:prstGeom>
          </p:spPr>
          <p:txBody>
            <a:bodyPr wrap="none">
              <a:spAutoFit/>
            </a:bodyPr>
            <a:lstStyle/>
            <a:p>
              <a:r>
                <a:rPr lang="en-US" dirty="0"/>
                <a:t>Discrete</a:t>
              </a:r>
            </a:p>
          </p:txBody>
        </p:sp>
        <p:sp>
          <p:nvSpPr>
            <p:cNvPr id="28" name="Rectangle 27"/>
            <p:cNvSpPr/>
            <p:nvPr/>
          </p:nvSpPr>
          <p:spPr>
            <a:xfrm>
              <a:off x="1828800" y="6027617"/>
              <a:ext cx="829865" cy="391495"/>
            </a:xfrm>
            <a:prstGeom prst="rect">
              <a:avLst/>
            </a:prstGeom>
          </p:spPr>
          <p:txBody>
            <a:bodyPr wrap="none">
              <a:spAutoFit/>
            </a:bodyPr>
            <a:lstStyle/>
            <a:p>
              <a:r>
                <a:rPr lang="en-US" dirty="0"/>
                <a:t>Single</a:t>
              </a:r>
            </a:p>
          </p:txBody>
        </p:sp>
        <p:sp>
          <p:nvSpPr>
            <p:cNvPr id="29" name="Rectangle 28"/>
            <p:cNvSpPr/>
            <p:nvPr/>
          </p:nvSpPr>
          <p:spPr>
            <a:xfrm>
              <a:off x="1752600" y="3094037"/>
              <a:ext cx="7100054" cy="3505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pic>
        <p:nvPicPr>
          <p:cNvPr id="45060" name="Picture 4">
            <a:extLst>
              <a:ext uri="{C183D7F6-B498-43B3-948B-1728B52AA6E4}">
                <adec:decorative xmlns:adec="http://schemas.microsoft.com/office/drawing/2017/decorative" val="1"/>
              </a:ext>
            </a:extLst>
          </p:cNvPr>
          <p:cNvPicPr>
            <a:picLocks noChangeAspect="1" noChangeArrowheads="1"/>
          </p:cNvPicPr>
          <p:nvPr/>
        </p:nvPicPr>
        <p:blipFill>
          <a:blip r:embed="rId3" cstate="print"/>
          <a:srcRect/>
          <a:stretch>
            <a:fillRect/>
          </a:stretch>
        </p:blipFill>
        <p:spPr bwMode="auto">
          <a:xfrm>
            <a:off x="3581400" y="1143000"/>
            <a:ext cx="1498730" cy="1143000"/>
          </a:xfrm>
          <a:prstGeom prst="rect">
            <a:avLst/>
          </a:prstGeom>
          <a:noFill/>
          <a:ln w="9525">
            <a:noFill/>
            <a:miter lim="800000"/>
            <a:headEnd/>
            <a:tailEnd/>
          </a:ln>
        </p:spPr>
      </p:pic>
      <p:pic>
        <p:nvPicPr>
          <p:cNvPr id="45061" name="Picture 5">
            <a:extLst>
              <a:ext uri="{C183D7F6-B498-43B3-948B-1728B52AA6E4}">
                <adec:decorative xmlns:adec="http://schemas.microsoft.com/office/drawing/2017/decorative" val="1"/>
              </a:ext>
            </a:extLst>
          </p:cNvPr>
          <p:cNvPicPr>
            <a:picLocks noChangeAspect="1" noChangeArrowheads="1"/>
          </p:cNvPicPr>
          <p:nvPr/>
        </p:nvPicPr>
        <p:blipFill>
          <a:blip r:embed="rId4" cstate="print"/>
          <a:srcRect/>
          <a:stretch>
            <a:fillRect/>
          </a:stretch>
        </p:blipFill>
        <p:spPr bwMode="auto">
          <a:xfrm>
            <a:off x="5230059" y="1143000"/>
            <a:ext cx="1385887" cy="1143000"/>
          </a:xfrm>
          <a:prstGeom prst="rect">
            <a:avLst/>
          </a:prstGeom>
          <a:noFill/>
          <a:ln w="9525">
            <a:noFill/>
            <a:miter lim="800000"/>
            <a:headEnd/>
            <a:tailEnd/>
          </a:ln>
        </p:spPr>
      </p:pic>
      <p:pic>
        <p:nvPicPr>
          <p:cNvPr id="45062" name="Picture 6">
            <a:extLst>
              <a:ext uri="{C183D7F6-B498-43B3-948B-1728B52AA6E4}">
                <adec:decorative xmlns:adec="http://schemas.microsoft.com/office/drawing/2017/decorative" val="1"/>
              </a:ext>
            </a:extLst>
          </p:cNvPr>
          <p:cNvPicPr>
            <a:picLocks noChangeAspect="1" noChangeArrowheads="1"/>
          </p:cNvPicPr>
          <p:nvPr/>
        </p:nvPicPr>
        <p:blipFill>
          <a:blip r:embed="rId5" cstate="print"/>
          <a:srcRect/>
          <a:stretch>
            <a:fillRect/>
          </a:stretch>
        </p:blipFill>
        <p:spPr bwMode="auto">
          <a:xfrm>
            <a:off x="6705600" y="1219200"/>
            <a:ext cx="1742323" cy="800100"/>
          </a:xfrm>
          <a:prstGeom prst="rect">
            <a:avLst/>
          </a:prstGeom>
          <a:noFill/>
          <a:ln w="9525">
            <a:noFill/>
            <a:miter lim="800000"/>
            <a:headEnd/>
            <a:tailEnd/>
          </a:ln>
        </p:spPr>
      </p:pic>
      <p:sp>
        <p:nvSpPr>
          <p:cNvPr id="39" name="Rectangle 38"/>
          <p:cNvSpPr/>
          <p:nvPr/>
        </p:nvSpPr>
        <p:spPr>
          <a:xfrm>
            <a:off x="1801492" y="2286000"/>
            <a:ext cx="1686679" cy="646331"/>
          </a:xfrm>
          <a:prstGeom prst="rect">
            <a:avLst/>
          </a:prstGeom>
        </p:spPr>
        <p:txBody>
          <a:bodyPr wrap="none">
            <a:spAutoFit/>
          </a:bodyPr>
          <a:lstStyle/>
          <a:p>
            <a:pPr algn="ctr"/>
            <a:r>
              <a:rPr lang="en-US" dirty="0"/>
              <a:t>Vacuum cleaner</a:t>
            </a:r>
            <a:br>
              <a:rPr lang="en-US" dirty="0"/>
            </a:br>
            <a:r>
              <a:rPr lang="en-US" dirty="0"/>
              <a:t>world</a:t>
            </a:r>
          </a:p>
        </p:txBody>
      </p:sp>
      <p:sp>
        <p:nvSpPr>
          <p:cNvPr id="36" name="Rectangle 35"/>
          <p:cNvSpPr/>
          <p:nvPr/>
        </p:nvSpPr>
        <p:spPr>
          <a:xfrm>
            <a:off x="3594854" y="2286000"/>
            <a:ext cx="1194558" cy="646331"/>
          </a:xfrm>
          <a:prstGeom prst="rect">
            <a:avLst/>
          </a:prstGeom>
        </p:spPr>
        <p:txBody>
          <a:bodyPr wrap="none">
            <a:spAutoFit/>
          </a:bodyPr>
          <a:lstStyle/>
          <a:p>
            <a:pPr algn="ctr"/>
            <a:r>
              <a:rPr lang="en-US" dirty="0"/>
              <a:t>Chess with</a:t>
            </a:r>
            <a:br>
              <a:rPr lang="en-US" dirty="0"/>
            </a:br>
            <a:r>
              <a:rPr lang="en-US" dirty="0"/>
              <a:t>a clock</a:t>
            </a:r>
          </a:p>
        </p:txBody>
      </p:sp>
      <p:sp>
        <p:nvSpPr>
          <p:cNvPr id="37" name="Rectangle 36"/>
          <p:cNvSpPr/>
          <p:nvPr/>
        </p:nvSpPr>
        <p:spPr>
          <a:xfrm>
            <a:off x="5429886" y="2307092"/>
            <a:ext cx="986232" cy="369332"/>
          </a:xfrm>
          <a:prstGeom prst="rect">
            <a:avLst/>
          </a:prstGeom>
        </p:spPr>
        <p:txBody>
          <a:bodyPr wrap="none">
            <a:spAutoFit/>
          </a:bodyPr>
          <a:lstStyle/>
          <a:p>
            <a:r>
              <a:rPr lang="en-US" dirty="0"/>
              <a:t>Scrabble</a:t>
            </a:r>
          </a:p>
        </p:txBody>
      </p:sp>
      <p:sp>
        <p:nvSpPr>
          <p:cNvPr id="38" name="Rectangle 37"/>
          <p:cNvSpPr/>
          <p:nvPr/>
        </p:nvSpPr>
        <p:spPr>
          <a:xfrm>
            <a:off x="6861177" y="2286000"/>
            <a:ext cx="1235338" cy="369332"/>
          </a:xfrm>
          <a:prstGeom prst="rect">
            <a:avLst/>
          </a:prstGeom>
        </p:spPr>
        <p:txBody>
          <a:bodyPr wrap="none">
            <a:spAutoFit/>
          </a:bodyPr>
          <a:lstStyle/>
          <a:p>
            <a:r>
              <a:rPr lang="en-US" dirty="0"/>
              <a:t>Taxi driving</a:t>
            </a:r>
          </a:p>
        </p:txBody>
      </p:sp>
      <p:sp>
        <p:nvSpPr>
          <p:cNvPr id="30" name="Rectangle 29">
            <a:extLst>
              <a:ext uri="{FF2B5EF4-FFF2-40B4-BE49-F238E27FC236}">
                <a16:creationId xmlns:a16="http://schemas.microsoft.com/office/drawing/2014/main" id="{0A30D3E1-02C8-AF0F-3B20-66909B1B78B5}"/>
              </a:ext>
              <a:ext uri="{C183D7F6-B498-43B3-948B-1728B52AA6E4}">
                <adec:decorative xmlns:adec="http://schemas.microsoft.com/office/drawing/2017/decorative" val="1"/>
              </a:ext>
            </a:extLst>
          </p:cNvPr>
          <p:cNvSpPr/>
          <p:nvPr/>
        </p:nvSpPr>
        <p:spPr>
          <a:xfrm>
            <a:off x="1715153" y="6436631"/>
            <a:ext cx="5588453" cy="276999"/>
          </a:xfrm>
          <a:prstGeom prst="rect">
            <a:avLst/>
          </a:prstGeom>
        </p:spPr>
        <p:txBody>
          <a:bodyPr wrap="none">
            <a:spAutoFit/>
          </a:bodyPr>
          <a:lstStyle/>
          <a:p>
            <a:r>
              <a:rPr lang="en-US" sz="1200" dirty="0"/>
              <a:t>* Can be models as a single agent problem with the other agent(s) in the environment.</a:t>
            </a:r>
          </a:p>
        </p:txBody>
      </p:sp>
      <p:pic>
        <p:nvPicPr>
          <p:cNvPr id="3" name="Picture 4">
            <a:extLst>
              <a:ext uri="{FF2B5EF4-FFF2-40B4-BE49-F238E27FC236}">
                <a16:creationId xmlns:a16="http://schemas.microsoft.com/office/drawing/2014/main" id="{7F66E2C8-E952-6782-B595-546A3B9F5101}"/>
              </a:ext>
              <a:ext uri="{C183D7F6-B498-43B3-948B-1728B52AA6E4}">
                <adec:decorative xmlns:adec="http://schemas.microsoft.com/office/drawing/2017/decorative" val="1"/>
              </a:ext>
            </a:extLst>
          </p:cNvPr>
          <p:cNvPicPr>
            <a:picLocks noChangeAspect="1" noChangeArrowheads="1"/>
          </p:cNvPicPr>
          <p:nvPr/>
        </p:nvPicPr>
        <p:blipFill>
          <a:blip r:embed="rId6" cstate="print"/>
          <a:srcRect/>
          <a:stretch>
            <a:fillRect/>
          </a:stretch>
        </p:blipFill>
        <p:spPr bwMode="auto">
          <a:xfrm>
            <a:off x="1765861" y="1319402"/>
            <a:ext cx="1627602" cy="832727"/>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140600890"/>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Outline: Agent Types</a:t>
            </a:r>
          </a:p>
        </p:txBody>
      </p:sp>
      <p:graphicFrame>
        <p:nvGraphicFramePr>
          <p:cNvPr id="2" name="Content Placeholder 1">
            <a:extLst>
              <a:ext uri="{FF2B5EF4-FFF2-40B4-BE49-F238E27FC236}">
                <a16:creationId xmlns:a16="http://schemas.microsoft.com/office/drawing/2014/main" id="{597578F7-A976-403C-B832-5B2EAB99517D}"/>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485866103"/>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75269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28650" y="365127"/>
            <a:ext cx="7886700" cy="872682"/>
          </a:xfrm>
        </p:spPr>
        <p:txBody>
          <a:bodyPr/>
          <a:lstStyle/>
          <a:p>
            <a:r>
              <a:rPr lang="en-US" dirty="0"/>
              <a:t>Designing a Rational Agent</a:t>
            </a:r>
          </a:p>
        </p:txBody>
      </p:sp>
      <p:pic>
        <p:nvPicPr>
          <p:cNvPr id="9" name="Picture 4">
            <a:extLst>
              <a:ext uri="{FF2B5EF4-FFF2-40B4-BE49-F238E27FC236}">
                <a16:creationId xmlns:a16="http://schemas.microsoft.com/office/drawing/2014/main" id="{46E8AEF4-D86A-4A0B-B953-150370693E80}"/>
              </a:ext>
              <a:ext uri="{C183D7F6-B498-43B3-948B-1728B52AA6E4}">
                <adec:decorative xmlns:adec="http://schemas.microsoft.com/office/drawing/2017/decorative" val="1"/>
              </a:ext>
            </a:extLst>
          </p:cNvPr>
          <p:cNvPicPr>
            <a:picLocks noChangeAspect="1" noChangeArrowheads="1"/>
          </p:cNvPicPr>
          <p:nvPr/>
        </p:nvPicPr>
        <p:blipFill>
          <a:blip r:embed="rId3" cstate="print"/>
          <a:srcRect/>
          <a:stretch>
            <a:fillRect/>
          </a:stretch>
        </p:blipFill>
        <p:spPr bwMode="auto">
          <a:xfrm>
            <a:off x="317851" y="1295400"/>
            <a:ext cx="4185764" cy="1823987"/>
          </a:xfrm>
          <a:prstGeom prst="rect">
            <a:avLst/>
          </a:prstGeom>
          <a:noFill/>
          <a:ln w="9525">
            <a:noFill/>
            <a:miter lim="800000"/>
            <a:headEnd/>
            <a:tailEnd/>
          </a:ln>
        </p:spPr>
      </p:pic>
      <p:sp>
        <p:nvSpPr>
          <p:cNvPr id="3" name="TextBox 2">
            <a:extLst>
              <a:ext uri="{FF2B5EF4-FFF2-40B4-BE49-F238E27FC236}">
                <a16:creationId xmlns:a16="http://schemas.microsoft.com/office/drawing/2014/main" id="{8E5BC799-A91C-F554-D39B-84A41FBC6B8A}"/>
              </a:ext>
            </a:extLst>
          </p:cNvPr>
          <p:cNvSpPr txBox="1"/>
          <p:nvPr/>
        </p:nvSpPr>
        <p:spPr>
          <a:xfrm>
            <a:off x="4572000" y="1295400"/>
            <a:ext cx="4419600" cy="2292174"/>
          </a:xfrm>
          <a:prstGeom prst="rect">
            <a:avLst/>
          </a:prstGeom>
        </p:spPr>
        <p:style>
          <a:lnRef idx="2">
            <a:schemeClr val="accent6"/>
          </a:lnRef>
          <a:fillRef idx="1">
            <a:schemeClr val="lt1"/>
          </a:fillRef>
          <a:effectRef idx="0">
            <a:schemeClr val="accent6"/>
          </a:effectRef>
          <a:fontRef idx="minor">
            <a:schemeClr val="dk1"/>
          </a:fontRef>
        </p:style>
        <p:txBody>
          <a:bodyPr wrap="square">
            <a:normAutofit fontScale="77500" lnSpcReduction="20000"/>
          </a:bodyPr>
          <a:lstStyle/>
          <a:p>
            <a:pPr marL="0" indent="0">
              <a:buNone/>
            </a:pPr>
            <a:r>
              <a:rPr lang="en-US" sz="2800" dirty="0"/>
              <a:t>Remember the definition of a rational agent:</a:t>
            </a:r>
          </a:p>
          <a:p>
            <a:pPr marL="342900" lvl="1" indent="0">
              <a:buNone/>
            </a:pPr>
            <a:r>
              <a:rPr lang="en-US" sz="2500" i="1" dirty="0"/>
              <a:t>“For each possible percept sequence, a rational agent should select an </a:t>
            </a:r>
            <a:r>
              <a:rPr lang="en-US" sz="2500" b="1" i="1" dirty="0">
                <a:solidFill>
                  <a:srgbClr val="FF0000"/>
                </a:solidFill>
              </a:rPr>
              <a:t>action</a:t>
            </a:r>
            <a:r>
              <a:rPr lang="en-US" sz="2500" i="1" dirty="0"/>
              <a:t> that</a:t>
            </a:r>
            <a:r>
              <a:rPr lang="en-US" sz="2500" b="1" i="1" dirty="0">
                <a:solidFill>
                  <a:srgbClr val="FF0000"/>
                </a:solidFill>
              </a:rPr>
              <a:t> maximizes its expected performance measure</a:t>
            </a:r>
            <a:r>
              <a:rPr lang="en-US" sz="2500" i="1" dirty="0"/>
              <a:t>, given the evidence provided by the </a:t>
            </a:r>
            <a:r>
              <a:rPr lang="en-US" sz="2500" b="1" i="1" dirty="0">
                <a:solidFill>
                  <a:srgbClr val="FF0000"/>
                </a:solidFill>
              </a:rPr>
              <a:t>percept sequence</a:t>
            </a:r>
            <a:r>
              <a:rPr lang="en-US" sz="2500" i="1" dirty="0"/>
              <a:t> and the </a:t>
            </a:r>
            <a:r>
              <a:rPr lang="en-US" sz="2500" b="1" i="1" dirty="0">
                <a:solidFill>
                  <a:srgbClr val="FF0000"/>
                </a:solidFill>
              </a:rPr>
              <a:t>agent’s built-in knowledge</a:t>
            </a:r>
            <a:r>
              <a:rPr lang="en-US" sz="2500" i="1" dirty="0"/>
              <a:t>.”</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3CB2EF1-2F60-BD5B-64D9-52A45BE6269C}"/>
                  </a:ext>
                  <a:ext uri="{C183D7F6-B498-43B3-948B-1728B52AA6E4}">
                    <adec:decorative xmlns:adec="http://schemas.microsoft.com/office/drawing/2017/decorative" val="1"/>
                  </a:ext>
                </a:extLst>
              </p:cNvPr>
              <p:cNvSpPr txBox="1"/>
              <p:nvPr/>
            </p:nvSpPr>
            <p:spPr>
              <a:xfrm>
                <a:off x="3157646" y="1840214"/>
                <a:ext cx="381000"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𝑓</m:t>
                      </m:r>
                    </m:oMath>
                  </m:oMathPara>
                </a14:m>
                <a:endParaRPr lang="en-US" sz="1600" dirty="0"/>
              </a:p>
            </p:txBody>
          </p:sp>
        </mc:Choice>
        <mc:Fallback xmlns="">
          <p:sp>
            <p:nvSpPr>
              <p:cNvPr id="6" name="TextBox 5">
                <a:extLst>
                  <a:ext uri="{FF2B5EF4-FFF2-40B4-BE49-F238E27FC236}">
                    <a16:creationId xmlns:a16="http://schemas.microsoft.com/office/drawing/2014/main" id="{B3CB2EF1-2F60-BD5B-64D9-52A45BE6269C}"/>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3157646" y="1840214"/>
                <a:ext cx="381000" cy="338554"/>
              </a:xfrm>
              <a:prstGeom prst="rect">
                <a:avLst/>
              </a:prstGeom>
              <a:blipFill>
                <a:blip r:embed="rId4"/>
                <a:stretch>
                  <a:fillRect b="-10909"/>
                </a:stretch>
              </a:blipFill>
            </p:spPr>
            <p:txBody>
              <a:bodyPr/>
              <a:lstStyle/>
              <a:p>
                <a:r>
                  <a:rPr lang="en-US">
                    <a:noFill/>
                  </a:rPr>
                  <a:t> </a:t>
                </a:r>
              </a:p>
            </p:txBody>
          </p:sp>
        </mc:Fallback>
      </mc:AlternateContent>
      <p:cxnSp>
        <p:nvCxnSpPr>
          <p:cNvPr id="20" name="Straight Arrow Connector 19">
            <a:extLst>
              <a:ext uri="{FF2B5EF4-FFF2-40B4-BE49-F238E27FC236}">
                <a16:creationId xmlns:a16="http://schemas.microsoft.com/office/drawing/2014/main" id="{197A4365-FAB8-3CB6-5EC2-595FAABE4D28}"/>
              </a:ext>
              <a:ext uri="{C183D7F6-B498-43B3-948B-1728B52AA6E4}">
                <adec:decorative xmlns:adec="http://schemas.microsoft.com/office/drawing/2017/decorative" val="1"/>
              </a:ext>
            </a:extLst>
          </p:cNvPr>
          <p:cNvCxnSpPr>
            <a:cxnSpLocks/>
          </p:cNvCxnSpPr>
          <p:nvPr/>
        </p:nvCxnSpPr>
        <p:spPr>
          <a:xfrm flipH="1">
            <a:off x="3192781" y="2100180"/>
            <a:ext cx="301404" cy="2950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4D22C628-C220-F760-6CBE-5183B8BCBD9A}"/>
              </a:ext>
              <a:ext uri="{C183D7F6-B498-43B3-948B-1728B52AA6E4}">
                <adec:decorative xmlns:adec="http://schemas.microsoft.com/office/drawing/2017/decorative" val="1"/>
              </a:ext>
            </a:extLst>
          </p:cNvPr>
          <p:cNvSpPr txBox="1"/>
          <p:nvPr/>
        </p:nvSpPr>
        <p:spPr>
          <a:xfrm>
            <a:off x="2895600" y="2100180"/>
            <a:ext cx="571500" cy="261610"/>
          </a:xfrm>
          <a:prstGeom prst="rect">
            <a:avLst/>
          </a:prstGeom>
          <a:noFill/>
        </p:spPr>
        <p:txBody>
          <a:bodyPr wrap="square" rtlCol="0">
            <a:spAutoFit/>
          </a:bodyPr>
          <a:lstStyle/>
          <a:p>
            <a:r>
              <a:rPr lang="en-US" sz="1100" b="1" dirty="0"/>
              <a:t>action</a:t>
            </a:r>
          </a:p>
        </p:txBody>
      </p:sp>
      <p:sp>
        <p:nvSpPr>
          <p:cNvPr id="2" name="Arrow: Down 1">
            <a:extLst>
              <a:ext uri="{FF2B5EF4-FFF2-40B4-BE49-F238E27FC236}">
                <a16:creationId xmlns:a16="http://schemas.microsoft.com/office/drawing/2014/main" id="{CEC7A0A7-0C86-2824-B18B-E587AE386CFB}"/>
              </a:ext>
              <a:ext uri="{C183D7F6-B498-43B3-948B-1728B52AA6E4}">
                <adec:decorative xmlns:adec="http://schemas.microsoft.com/office/drawing/2017/decorative" val="1"/>
              </a:ext>
            </a:extLst>
          </p:cNvPr>
          <p:cNvSpPr/>
          <p:nvPr/>
        </p:nvSpPr>
        <p:spPr>
          <a:xfrm rot="20595314">
            <a:off x="3601282" y="2862065"/>
            <a:ext cx="685800" cy="844374"/>
          </a:xfrm>
          <a:prstGeom prst="downArrow">
            <a:avLst/>
          </a:prstGeom>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B38B1A3F-34AA-8D60-73EE-3B5A618630D0}"/>
              </a:ext>
              <a:ext uri="{C183D7F6-B498-43B3-948B-1728B52AA6E4}">
                <adec:decorative xmlns:adec="http://schemas.microsoft.com/office/drawing/2017/decorative" val="1"/>
              </a:ext>
            </a:extLst>
          </p:cNvPr>
          <p:cNvGrpSpPr/>
          <p:nvPr/>
        </p:nvGrpSpPr>
        <p:grpSpPr>
          <a:xfrm>
            <a:off x="2619882" y="3798765"/>
            <a:ext cx="4648439" cy="2946551"/>
            <a:chOff x="2619882" y="3798765"/>
            <a:chExt cx="4648439" cy="2946551"/>
          </a:xfrm>
        </p:grpSpPr>
        <p:grpSp>
          <p:nvGrpSpPr>
            <p:cNvPr id="7" name="Group 6">
              <a:extLst>
                <a:ext uri="{FF2B5EF4-FFF2-40B4-BE49-F238E27FC236}">
                  <a16:creationId xmlns:a16="http://schemas.microsoft.com/office/drawing/2014/main" id="{46001A08-347E-082E-76DA-1ED74BFF0012}"/>
                </a:ext>
              </a:extLst>
            </p:cNvPr>
            <p:cNvGrpSpPr/>
            <p:nvPr/>
          </p:nvGrpSpPr>
          <p:grpSpPr>
            <a:xfrm>
              <a:off x="2619882" y="3798765"/>
              <a:ext cx="4648439" cy="2946551"/>
              <a:chOff x="2619882" y="3798765"/>
              <a:chExt cx="4648439" cy="2946551"/>
            </a:xfrm>
          </p:grpSpPr>
          <p:pic>
            <p:nvPicPr>
              <p:cNvPr id="12" name="Picture 11">
                <a:extLst>
                  <a:ext uri="{FF2B5EF4-FFF2-40B4-BE49-F238E27FC236}">
                    <a16:creationId xmlns:a16="http://schemas.microsoft.com/office/drawing/2014/main" id="{5BC1C46B-B850-47F4-BE5B-42730CA524ED}"/>
                  </a:ext>
                </a:extLst>
              </p:cNvPr>
              <p:cNvPicPr>
                <a:picLocks noChangeAspect="1"/>
              </p:cNvPicPr>
              <p:nvPr/>
            </p:nvPicPr>
            <p:blipFill>
              <a:blip r:embed="rId5"/>
              <a:stretch>
                <a:fillRect/>
              </a:stretch>
            </p:blipFill>
            <p:spPr>
              <a:xfrm>
                <a:off x="2619882" y="3798765"/>
                <a:ext cx="4648439" cy="2946551"/>
              </a:xfrm>
              <a:prstGeom prst="rect">
                <a:avLst/>
              </a:prstGeom>
            </p:spPr>
          </p:pic>
          <p:sp>
            <p:nvSpPr>
              <p:cNvPr id="16" name="TextBox 15">
                <a:extLst>
                  <a:ext uri="{FF2B5EF4-FFF2-40B4-BE49-F238E27FC236}">
                    <a16:creationId xmlns:a16="http://schemas.microsoft.com/office/drawing/2014/main" id="{F8E8F9ED-1E07-2259-2D05-7D75B295E85D}"/>
                  </a:ext>
                </a:extLst>
              </p:cNvPr>
              <p:cNvSpPr txBox="1"/>
              <p:nvPr/>
            </p:nvSpPr>
            <p:spPr>
              <a:xfrm>
                <a:off x="4091241" y="4227075"/>
                <a:ext cx="961518" cy="400110"/>
              </a:xfrm>
              <a:prstGeom prst="rect">
                <a:avLst/>
              </a:prstGeom>
              <a:noFill/>
            </p:spPr>
            <p:txBody>
              <a:bodyPr wrap="square" rtlCol="0">
                <a:spAutoFit/>
              </a:bodyPr>
              <a:lstStyle/>
              <a:p>
                <a:r>
                  <a:rPr lang="en-US" sz="1000" b="1" dirty="0">
                    <a:latin typeface="Calibri" panose="020F0502020204030204" pitchFamily="34" charset="0"/>
                    <a:cs typeface="Calibri" panose="020F0502020204030204" pitchFamily="34" charset="0"/>
                  </a:rPr>
                  <a:t>Percept to the agent function</a:t>
                </a:r>
              </a:p>
            </p:txBody>
          </p:sp>
          <p:sp>
            <p:nvSpPr>
              <p:cNvPr id="17" name="TextBox 16">
                <a:extLst>
                  <a:ext uri="{FF2B5EF4-FFF2-40B4-BE49-F238E27FC236}">
                    <a16:creationId xmlns:a16="http://schemas.microsoft.com/office/drawing/2014/main" id="{7350C410-4579-38AC-CCE6-0C8BF118562D}"/>
                  </a:ext>
                </a:extLst>
              </p:cNvPr>
              <p:cNvSpPr txBox="1"/>
              <p:nvPr/>
            </p:nvSpPr>
            <p:spPr>
              <a:xfrm>
                <a:off x="4114800" y="5695650"/>
                <a:ext cx="1066800" cy="553998"/>
              </a:xfrm>
              <a:prstGeom prst="rect">
                <a:avLst/>
              </a:prstGeom>
              <a:noFill/>
            </p:spPr>
            <p:txBody>
              <a:bodyPr wrap="square" rtlCol="0">
                <a:spAutoFit/>
              </a:bodyPr>
              <a:lstStyle/>
              <a:p>
                <a:r>
                  <a:rPr lang="en-US" sz="1000" b="1" dirty="0">
                    <a:latin typeface="Calibri" panose="020F0502020204030204" pitchFamily="34" charset="0"/>
                    <a:cs typeface="Calibri" panose="020F0502020204030204" pitchFamily="34" charset="0"/>
                  </a:rPr>
                  <a:t>Action from the agent function to execute</a:t>
                </a:r>
              </a:p>
            </p:txBody>
          </p:sp>
        </p:gr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2F55595-D275-FF3A-6A20-05F36A7860BC}"/>
                    </a:ext>
                  </a:extLst>
                </p:cNvPr>
                <p:cNvSpPr txBox="1"/>
                <p:nvPr/>
              </p:nvSpPr>
              <p:spPr>
                <a:xfrm>
                  <a:off x="3657600" y="5313055"/>
                  <a:ext cx="914400"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𝑎</m:t>
                        </m:r>
                        <m:r>
                          <a:rPr lang="en-US" sz="1200" b="0" i="1" smtClean="0">
                            <a:latin typeface="Cambria Math" panose="02040503050406030204" pitchFamily="18" charset="0"/>
                          </a:rPr>
                          <m:t>=</m:t>
                        </m:r>
                        <m:r>
                          <a:rPr lang="en-US" sz="1200" b="0" i="1" smtClean="0">
                            <a:latin typeface="Cambria Math" panose="02040503050406030204" pitchFamily="18" charset="0"/>
                          </a:rPr>
                          <m:t>𝑓</m:t>
                        </m:r>
                        <m:r>
                          <a:rPr lang="en-US" sz="1200" b="0" i="1" smtClean="0">
                            <a:latin typeface="Cambria Math" panose="02040503050406030204" pitchFamily="18" charset="0"/>
                          </a:rPr>
                          <m:t>(</m:t>
                        </m:r>
                        <m:r>
                          <a:rPr lang="en-US" sz="1200" b="0" i="1" smtClean="0">
                            <a:latin typeface="Cambria Math" panose="02040503050406030204" pitchFamily="18" charset="0"/>
                          </a:rPr>
                          <m:t>𝑝</m:t>
                        </m:r>
                        <m:r>
                          <a:rPr lang="en-US" sz="1200" b="0" i="1" smtClean="0">
                            <a:latin typeface="Cambria Math" panose="02040503050406030204" pitchFamily="18" charset="0"/>
                          </a:rPr>
                          <m:t>)</m:t>
                        </m:r>
                      </m:oMath>
                    </m:oMathPara>
                  </a14:m>
                  <a:endParaRPr lang="en-US" sz="1200" dirty="0"/>
                </a:p>
              </p:txBody>
            </p:sp>
          </mc:Choice>
          <mc:Fallback xmlns="">
            <p:sp>
              <p:nvSpPr>
                <p:cNvPr id="5" name="TextBox 4">
                  <a:extLst>
                    <a:ext uri="{FF2B5EF4-FFF2-40B4-BE49-F238E27FC236}">
                      <a16:creationId xmlns:a16="http://schemas.microsoft.com/office/drawing/2014/main" id="{42F55595-D275-FF3A-6A20-05F36A7860BC}"/>
                    </a:ext>
                  </a:extLst>
                </p:cNvPr>
                <p:cNvSpPr txBox="1">
                  <a:spLocks noRot="1" noChangeAspect="1" noMove="1" noResize="1" noEditPoints="1" noAdjustHandles="1" noChangeArrowheads="1" noChangeShapeType="1" noTextEdit="1"/>
                </p:cNvSpPr>
                <p:nvPr/>
              </p:nvSpPr>
              <p:spPr>
                <a:xfrm>
                  <a:off x="3657600" y="5313055"/>
                  <a:ext cx="914400" cy="276999"/>
                </a:xfrm>
                <a:prstGeom prst="rect">
                  <a:avLst/>
                </a:prstGeom>
                <a:blipFill>
                  <a:blip r:embed="rId8"/>
                  <a:stretch>
                    <a:fillRect b="-8889"/>
                  </a:stretch>
                </a:blipFill>
              </p:spPr>
              <p:txBody>
                <a:bodyPr/>
                <a:lstStyle/>
                <a:p>
                  <a:r>
                    <a:rPr lang="en-US">
                      <a:noFill/>
                    </a:rPr>
                    <a:t> </a:t>
                  </a:r>
                </a:p>
              </p:txBody>
            </p:sp>
          </mc:Fallback>
        </mc:AlternateContent>
      </p:grpSp>
      <p:sp>
        <p:nvSpPr>
          <p:cNvPr id="11" name="TextBox 10">
            <a:extLst>
              <a:ext uri="{FF2B5EF4-FFF2-40B4-BE49-F238E27FC236}">
                <a16:creationId xmlns:a16="http://schemas.microsoft.com/office/drawing/2014/main" id="{A2B81BA7-1DFE-5682-A706-408F9989DCF6}"/>
              </a:ext>
            </a:extLst>
          </p:cNvPr>
          <p:cNvSpPr txBox="1"/>
          <p:nvPr/>
        </p:nvSpPr>
        <p:spPr>
          <a:xfrm>
            <a:off x="2748200" y="4262178"/>
            <a:ext cx="961518" cy="1477328"/>
          </a:xfrm>
          <a:prstGeom prst="rect">
            <a:avLst/>
          </a:prstGeom>
          <a:noFill/>
        </p:spPr>
        <p:txBody>
          <a:bodyPr wrap="square" rtlCol="0">
            <a:spAutoFit/>
          </a:bodyPr>
          <a:lstStyle/>
          <a:p>
            <a:r>
              <a:rPr lang="en-US" sz="1000" b="1" dirty="0">
                <a:latin typeface="Calibri" panose="020F0502020204030204" pitchFamily="34" charset="0"/>
                <a:cs typeface="Calibri" panose="020F0502020204030204" pitchFamily="34" charset="0"/>
              </a:rPr>
              <a:t>Hardware + an event loop </a:t>
            </a:r>
          </a:p>
          <a:p>
            <a:pPr marL="171450" indent="-171450">
              <a:buFont typeface="Arial" panose="020B0604020202020204" pitchFamily="34" charset="0"/>
              <a:buChar char="•"/>
            </a:pPr>
            <a:r>
              <a:rPr lang="en-US" sz="1000" b="1" dirty="0">
                <a:latin typeface="Calibri" panose="020F0502020204030204" pitchFamily="34" charset="0"/>
                <a:cs typeface="Calibri" panose="020F0502020204030204" pitchFamily="34" charset="0"/>
              </a:rPr>
              <a:t>Read the sensors</a:t>
            </a:r>
          </a:p>
          <a:p>
            <a:pPr marL="171450" indent="-171450">
              <a:buFont typeface="Arial" panose="020B0604020202020204" pitchFamily="34" charset="0"/>
              <a:buChar char="•"/>
            </a:pPr>
            <a:r>
              <a:rPr lang="en-US" sz="1000" b="1" dirty="0">
                <a:latin typeface="Calibri" panose="020F0502020204030204" pitchFamily="34" charset="0"/>
                <a:cs typeface="Calibri" panose="020F0502020204030204" pitchFamily="34" charset="0"/>
              </a:rPr>
              <a:t>Ask agent function for action</a:t>
            </a:r>
          </a:p>
          <a:p>
            <a:pPr marL="171450" indent="-171450">
              <a:buFont typeface="Arial" panose="020B0604020202020204" pitchFamily="34" charset="0"/>
              <a:buChar char="•"/>
            </a:pPr>
            <a:r>
              <a:rPr lang="en-US" sz="1000" b="1" dirty="0">
                <a:latin typeface="Calibri" panose="020F0502020204030204" pitchFamily="34" charset="0"/>
                <a:cs typeface="Calibri" panose="020F0502020204030204" pitchFamily="34" charset="0"/>
              </a:rPr>
              <a:t>Execute action</a:t>
            </a:r>
          </a:p>
        </p:txBody>
      </p:sp>
      <p:sp>
        <p:nvSpPr>
          <p:cNvPr id="4" name="Speech Bubble: Rectangle 3">
            <a:extLst>
              <a:ext uri="{FF2B5EF4-FFF2-40B4-BE49-F238E27FC236}">
                <a16:creationId xmlns:a16="http://schemas.microsoft.com/office/drawing/2014/main" id="{B3BCC7E8-1ECE-D23A-F5F7-94B050721690}"/>
              </a:ext>
            </a:extLst>
          </p:cNvPr>
          <p:cNvSpPr/>
          <p:nvPr/>
        </p:nvSpPr>
        <p:spPr>
          <a:xfrm>
            <a:off x="349991" y="4695932"/>
            <a:ext cx="2011567" cy="1905000"/>
          </a:xfrm>
          <a:prstGeom prst="wedgeRectCallout">
            <a:avLst>
              <a:gd name="adj1" fmla="val 121190"/>
              <a:gd name="adj2" fmla="val 616"/>
            </a:avLst>
          </a:prstGeom>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b="1" dirty="0"/>
              <a:t>Agent Function</a:t>
            </a:r>
          </a:p>
          <a:p>
            <a:pPr marL="285750" indent="-285750">
              <a:buFont typeface="Arial" panose="020B0604020202020204" pitchFamily="34" charset="0"/>
              <a:buChar char="•"/>
            </a:pPr>
            <a:r>
              <a:rPr lang="en-US" sz="1400" dirty="0"/>
              <a:t>Represents the “brain”</a:t>
            </a:r>
          </a:p>
          <a:p>
            <a:pPr marL="285750" indent="-285750">
              <a:buFont typeface="Arial" panose="020B0604020202020204" pitchFamily="34" charset="0"/>
              <a:buChar char="•"/>
            </a:pPr>
            <a:r>
              <a:rPr lang="en-US" sz="1400" dirty="0"/>
              <a:t>Assess performance measure</a:t>
            </a:r>
          </a:p>
          <a:p>
            <a:pPr marL="285750" indent="-285750">
              <a:buFont typeface="Arial" panose="020B0604020202020204" pitchFamily="34" charset="0"/>
              <a:buChar char="•"/>
            </a:pPr>
            <a:r>
              <a:rPr lang="en-US" sz="1400" dirty="0"/>
              <a:t>Remember percept sequence</a:t>
            </a:r>
          </a:p>
          <a:p>
            <a:pPr marL="285750" indent="-285750">
              <a:buFont typeface="Arial" panose="020B0604020202020204" pitchFamily="34" charset="0"/>
              <a:buChar char="•"/>
            </a:pPr>
            <a:r>
              <a:rPr lang="en-US" sz="1400" dirty="0"/>
              <a:t>Built-in knowledge</a:t>
            </a:r>
          </a:p>
        </p:txBody>
      </p:sp>
      <p:sp>
        <p:nvSpPr>
          <p:cNvPr id="13" name="TextBox 12">
            <a:extLst>
              <a:ext uri="{FF2B5EF4-FFF2-40B4-BE49-F238E27FC236}">
                <a16:creationId xmlns:a16="http://schemas.microsoft.com/office/drawing/2014/main" id="{084BD0FD-126E-2D69-D249-07D9FB56287C}"/>
              </a:ext>
              <a:ext uri="{C183D7F6-B498-43B3-948B-1728B52AA6E4}">
                <adec:decorative xmlns:adec="http://schemas.microsoft.com/office/drawing/2017/decorative" val="1"/>
              </a:ext>
            </a:extLst>
          </p:cNvPr>
          <p:cNvSpPr txBox="1"/>
          <p:nvPr/>
        </p:nvSpPr>
        <p:spPr>
          <a:xfrm>
            <a:off x="3261166" y="1884040"/>
            <a:ext cx="625034" cy="279979"/>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dirty="0"/>
          </a:p>
        </p:txBody>
      </p:sp>
      <p:sp>
        <p:nvSpPr>
          <p:cNvPr id="14" name="TextBox 13">
            <a:extLst>
              <a:ext uri="{FF2B5EF4-FFF2-40B4-BE49-F238E27FC236}">
                <a16:creationId xmlns:a16="http://schemas.microsoft.com/office/drawing/2014/main" id="{BDB8EE00-E784-B5AE-6682-BDE1C2E3213B}"/>
              </a:ext>
              <a:ext uri="{C183D7F6-B498-43B3-948B-1728B52AA6E4}">
                <adec:decorative xmlns:adec="http://schemas.microsoft.com/office/drawing/2017/decorative" val="1"/>
              </a:ext>
            </a:extLst>
          </p:cNvPr>
          <p:cNvSpPr txBox="1"/>
          <p:nvPr/>
        </p:nvSpPr>
        <p:spPr>
          <a:xfrm>
            <a:off x="3709717" y="4850626"/>
            <a:ext cx="793897" cy="788174"/>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dirty="0"/>
          </a:p>
        </p:txBody>
      </p:sp>
      <p:sp>
        <p:nvSpPr>
          <p:cNvPr id="18" name="TextBox 17">
            <a:extLst>
              <a:ext uri="{FF2B5EF4-FFF2-40B4-BE49-F238E27FC236}">
                <a16:creationId xmlns:a16="http://schemas.microsoft.com/office/drawing/2014/main" id="{01F3DC52-536A-9328-7E14-B5FA2C6383F0}"/>
              </a:ext>
            </a:extLst>
          </p:cNvPr>
          <p:cNvSpPr txBox="1"/>
          <p:nvPr/>
        </p:nvSpPr>
        <p:spPr>
          <a:xfrm>
            <a:off x="7396639" y="4171450"/>
            <a:ext cx="1524000" cy="2462213"/>
          </a:xfrm>
          <a:prstGeom prst="rect">
            <a:avLst/>
          </a:prstGeom>
          <a:ln/>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r>
              <a:rPr lang="en-US" sz="1400" b="1" dirty="0"/>
              <a:t>Important</a:t>
            </a:r>
            <a:r>
              <a:rPr lang="en-US" sz="1400" dirty="0"/>
              <a:t>: Everything outside the agent function represents the environment.</a:t>
            </a:r>
          </a:p>
          <a:p>
            <a:r>
              <a:rPr lang="en-US" sz="1400" dirty="0"/>
              <a:t>This includes the physical robot, its sensors and its actuators, and event loop!</a:t>
            </a:r>
          </a:p>
        </p:txBody>
      </p:sp>
    </p:spTree>
    <p:extLst>
      <p:ext uri="{BB962C8B-B14F-4D97-AF65-F5344CB8AC3E}">
        <p14:creationId xmlns:p14="http://schemas.microsoft.com/office/powerpoint/2010/main" val="56906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14"/>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p:bldP spid="4" grpId="0" animBg="1"/>
      <p:bldP spid="14" grpId="0" animBg="1"/>
      <p:bldP spid="1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Hierarchy of Agent Types</a:t>
            </a:r>
          </a:p>
        </p:txBody>
      </p:sp>
      <p:graphicFrame>
        <p:nvGraphicFramePr>
          <p:cNvPr id="2" name="Content Placeholder 1">
            <a:extLst>
              <a:ext uri="{FF2B5EF4-FFF2-40B4-BE49-F238E27FC236}">
                <a16:creationId xmlns:a16="http://schemas.microsoft.com/office/drawing/2014/main" id="{22A48921-D15F-4F33-808F-C00BAA1FDF19}"/>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4194033007"/>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Simple Reflex Agent</a:t>
            </a:r>
          </a:p>
        </p:txBody>
      </p:sp>
      <p:sp>
        <p:nvSpPr>
          <p:cNvPr id="6" name="Content Placeholder 5"/>
          <p:cNvSpPr>
            <a:spLocks noGrp="1"/>
          </p:cNvSpPr>
          <p:nvPr>
            <p:ph idx="1"/>
          </p:nvPr>
        </p:nvSpPr>
        <p:spPr>
          <a:xfrm>
            <a:off x="628650" y="1417639"/>
            <a:ext cx="7886700" cy="1325562"/>
          </a:xfrm>
        </p:spPr>
        <p:txBody>
          <a:bodyPr>
            <a:normAutofit fontScale="85000" lnSpcReduction="20000"/>
          </a:bodyPr>
          <a:lstStyle/>
          <a:p>
            <a:r>
              <a:rPr lang="en-US" dirty="0"/>
              <a:t>Uses only built-in knowledge in the form of </a:t>
            </a:r>
            <a:r>
              <a:rPr lang="en-US" b="1" dirty="0">
                <a:solidFill>
                  <a:srgbClr val="FF0000"/>
                </a:solidFill>
              </a:rPr>
              <a:t>rules</a:t>
            </a:r>
            <a:r>
              <a:rPr lang="en-US" dirty="0"/>
              <a:t> that select action only  </a:t>
            </a:r>
            <a:r>
              <a:rPr lang="en-US" b="1" dirty="0">
                <a:solidFill>
                  <a:srgbClr val="FF0000"/>
                </a:solidFill>
              </a:rPr>
              <a:t>based on the current percept. </a:t>
            </a:r>
            <a:r>
              <a:rPr lang="en-US" dirty="0"/>
              <a:t>This is typically very fast!</a:t>
            </a:r>
            <a:endParaRPr lang="en-US" b="1" dirty="0">
              <a:solidFill>
                <a:srgbClr val="FF0000"/>
              </a:solidFill>
            </a:endParaRPr>
          </a:p>
          <a:p>
            <a:r>
              <a:rPr lang="en-US" dirty="0"/>
              <a:t>The </a:t>
            </a:r>
            <a:r>
              <a:rPr lang="en-US" b="1" dirty="0">
                <a:solidFill>
                  <a:srgbClr val="FF0000"/>
                </a:solidFill>
              </a:rPr>
              <a:t>agent does not know about the performance measure</a:t>
            </a:r>
            <a:r>
              <a:rPr lang="en-US" dirty="0"/>
              <a:t>! But well-designed rules can lead to good performance.</a:t>
            </a:r>
          </a:p>
          <a:p>
            <a:r>
              <a:rPr lang="en-US" dirty="0"/>
              <a:t>The agent needs no memory and ignores all past percepts.</a:t>
            </a:r>
          </a:p>
        </p:txBody>
      </p:sp>
      <p:grpSp>
        <p:nvGrpSpPr>
          <p:cNvPr id="3" name="Group 2" descr="A figure showing that the sensors show the agent how the world is like now. The agent then uses condition-action rules to desice what actions it should take.">
            <a:extLst>
              <a:ext uri="{FF2B5EF4-FFF2-40B4-BE49-F238E27FC236}">
                <a16:creationId xmlns:a16="http://schemas.microsoft.com/office/drawing/2014/main" id="{F4335952-8DB7-263E-0EEA-8140CF315E42}"/>
              </a:ext>
            </a:extLst>
          </p:cNvPr>
          <p:cNvGrpSpPr/>
          <p:nvPr/>
        </p:nvGrpSpPr>
        <p:grpSpPr>
          <a:xfrm>
            <a:off x="2057400" y="2743201"/>
            <a:ext cx="4603987" cy="2908449"/>
            <a:chOff x="1981200" y="2984707"/>
            <a:chExt cx="4603987" cy="2908449"/>
          </a:xfrm>
        </p:grpSpPr>
        <p:pic>
          <p:nvPicPr>
            <p:cNvPr id="4" name="Picture 3">
              <a:extLst>
                <a:ext uri="{FF2B5EF4-FFF2-40B4-BE49-F238E27FC236}">
                  <a16:creationId xmlns:a16="http://schemas.microsoft.com/office/drawing/2014/main" id="{181DEF91-8F60-4AD0-929E-67A7782BFCE8}"/>
                </a:ext>
              </a:extLst>
            </p:cNvPr>
            <p:cNvPicPr>
              <a:picLocks noChangeAspect="1"/>
            </p:cNvPicPr>
            <p:nvPr/>
          </p:nvPicPr>
          <p:blipFill>
            <a:blip r:embed="rId3"/>
            <a:stretch>
              <a:fillRect/>
            </a:stretch>
          </p:blipFill>
          <p:spPr>
            <a:xfrm>
              <a:off x="1981200" y="2984707"/>
              <a:ext cx="4603987" cy="2908449"/>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88E4DDC-AC43-2395-FE15-DB33FBB1D188}"/>
                    </a:ext>
                  </a:extLst>
                </p:cNvPr>
                <p:cNvSpPr txBox="1"/>
                <p:nvPr/>
              </p:nvSpPr>
              <p:spPr>
                <a:xfrm>
                  <a:off x="2514600" y="4495800"/>
                  <a:ext cx="1447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m:oMathPara>
                  </a14:m>
                  <a:endParaRPr lang="en-US" dirty="0"/>
                </a:p>
              </p:txBody>
            </p:sp>
          </mc:Choice>
          <mc:Fallback xmlns="">
            <p:sp>
              <p:nvSpPr>
                <p:cNvPr id="5" name="TextBox 4">
                  <a:extLst>
                    <a:ext uri="{FF2B5EF4-FFF2-40B4-BE49-F238E27FC236}">
                      <a16:creationId xmlns:a16="http://schemas.microsoft.com/office/drawing/2014/main" id="{088E4DDC-AC43-2395-FE15-DB33FBB1D188}"/>
                    </a:ext>
                  </a:extLst>
                </p:cNvPr>
                <p:cNvSpPr txBox="1">
                  <a:spLocks noRot="1" noChangeAspect="1" noMove="1" noResize="1" noEditPoints="1" noAdjustHandles="1" noChangeArrowheads="1" noChangeShapeType="1" noTextEdit="1"/>
                </p:cNvSpPr>
                <p:nvPr/>
              </p:nvSpPr>
              <p:spPr>
                <a:xfrm>
                  <a:off x="2514600" y="4495800"/>
                  <a:ext cx="1447800" cy="369332"/>
                </a:xfrm>
                <a:prstGeom prst="rect">
                  <a:avLst/>
                </a:prstGeom>
                <a:blipFill>
                  <a:blip r:embed="rId5"/>
                  <a:stretch>
                    <a:fillRect b="-13333"/>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85F931F8-34A1-48EC-9F54-75986756E228}"/>
                  </a:ext>
                </a:extLst>
              </p:cNvPr>
              <p:cNvSpPr/>
              <p:nvPr/>
            </p:nvSpPr>
            <p:spPr>
              <a:xfrm>
                <a:off x="516867" y="5673054"/>
                <a:ext cx="8110265" cy="923330"/>
              </a:xfrm>
              <a:prstGeom prst="rect">
                <a:avLst/>
              </a:prstGeom>
            </p:spPr>
            <p:txBody>
              <a:bodyPr wrap="square">
                <a:spAutoFit/>
              </a:bodyPr>
              <a:lstStyle/>
              <a:p>
                <a:r>
                  <a:rPr lang="en-US" dirty="0"/>
                  <a:t>The interaction is a sequence: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a14:m>
                <a:endParaRPr lang="en-US" dirty="0"/>
              </a:p>
              <a:p>
                <a:endParaRPr lang="en-US" b="1" dirty="0"/>
              </a:p>
              <a:p>
                <a:r>
                  <a:rPr lang="en-US" b="1" dirty="0"/>
                  <a:t>Example</a:t>
                </a:r>
                <a:r>
                  <a:rPr lang="en-US" dirty="0"/>
                  <a:t>: A simple vacuum cleaner that uses rules based on its current sensor input. </a:t>
                </a:r>
              </a:p>
            </p:txBody>
          </p:sp>
        </mc:Choice>
        <mc:Fallback xmlns="">
          <p:sp>
            <p:nvSpPr>
              <p:cNvPr id="2" name="Rectangle 1">
                <a:extLst>
                  <a:ext uri="{FF2B5EF4-FFF2-40B4-BE49-F238E27FC236}">
                    <a16:creationId xmlns:a16="http://schemas.microsoft.com/office/drawing/2014/main" id="{85F931F8-34A1-48EC-9F54-75986756E228}"/>
                  </a:ext>
                </a:extLst>
              </p:cNvPr>
              <p:cNvSpPr>
                <a:spLocks noRot="1" noChangeAspect="1" noMove="1" noResize="1" noEditPoints="1" noAdjustHandles="1" noChangeArrowheads="1" noChangeShapeType="1" noTextEdit="1"/>
              </p:cNvSpPr>
              <p:nvPr/>
            </p:nvSpPr>
            <p:spPr>
              <a:xfrm>
                <a:off x="516867" y="5673054"/>
                <a:ext cx="8110265" cy="923330"/>
              </a:xfrm>
              <a:prstGeom prst="rect">
                <a:avLst/>
              </a:prstGeom>
              <a:blipFill>
                <a:blip r:embed="rId6"/>
                <a:stretch>
                  <a:fillRect l="-677" t="-3974" b="-9934"/>
                </a:stretch>
              </a:blipFill>
            </p:spPr>
            <p:txBody>
              <a:bodyPr/>
              <a:lstStyle/>
              <a:p>
                <a:r>
                  <a:rPr lang="en-US">
                    <a:noFill/>
                  </a:rPr>
                  <a:t> </a:t>
                </a:r>
              </a:p>
            </p:txBody>
          </p:sp>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dirty="0"/>
              <a:t>Model-based Reflex Agent</a:t>
            </a:r>
          </a:p>
        </p:txBody>
      </p:sp>
      <p:sp>
        <p:nvSpPr>
          <p:cNvPr id="6" name="Content Placeholder 5"/>
          <p:cNvSpPr>
            <a:spLocks noGrp="1"/>
          </p:cNvSpPr>
          <p:nvPr>
            <p:ph idx="1"/>
          </p:nvPr>
        </p:nvSpPr>
        <p:spPr>
          <a:xfrm>
            <a:off x="628650" y="1358825"/>
            <a:ext cx="7886700" cy="1325563"/>
          </a:xfrm>
        </p:spPr>
        <p:txBody>
          <a:bodyPr>
            <a:normAutofit fontScale="85000" lnSpcReduction="20000"/>
          </a:bodyPr>
          <a:lstStyle/>
          <a:p>
            <a:r>
              <a:rPr lang="en-US" dirty="0"/>
              <a:t>Maintains a</a:t>
            </a:r>
            <a:r>
              <a:rPr lang="en-US" b="1" dirty="0">
                <a:solidFill>
                  <a:srgbClr val="FF0000"/>
                </a:solidFill>
              </a:rPr>
              <a:t> state variable</a:t>
            </a:r>
            <a:r>
              <a:rPr lang="en-US" dirty="0"/>
              <a:t> to keeps track of aspects of the environment that cannot be currently observed. I.e., it has memory.</a:t>
            </a:r>
          </a:p>
          <a:p>
            <a:r>
              <a:rPr lang="en-US" dirty="0"/>
              <a:t>It knows how the environment evolves over time given its last action. It updates the state using a  </a:t>
            </a:r>
            <a:r>
              <a:rPr lang="en-US" b="1" dirty="0">
                <a:solidFill>
                  <a:srgbClr val="FF0000"/>
                </a:solidFill>
              </a:rPr>
              <a:t>transition function</a:t>
            </a:r>
            <a:r>
              <a:rPr lang="en-US" dirty="0"/>
              <a:t> and the new percept. </a:t>
            </a:r>
          </a:p>
          <a:p>
            <a:r>
              <a:rPr lang="en-US" dirty="0"/>
              <a:t>There is now more information for the </a:t>
            </a:r>
            <a:r>
              <a:rPr lang="en-US" b="1" dirty="0">
                <a:solidFill>
                  <a:srgbClr val="FF0000"/>
                </a:solidFill>
              </a:rPr>
              <a:t>rules</a:t>
            </a:r>
            <a:r>
              <a:rPr lang="en-US" dirty="0"/>
              <a:t> to make better decisions. </a:t>
            </a:r>
            <a:endParaRPr lang="en-US" sz="2000" dirty="0"/>
          </a:p>
        </p:txBody>
      </p:sp>
      <p:pic>
        <p:nvPicPr>
          <p:cNvPr id="5" name="Picture 4" descr="A figure that shiws how the agent adds a state and a model that describes how the world envolves.">
            <a:extLst>
              <a:ext uri="{FF2B5EF4-FFF2-40B4-BE49-F238E27FC236}">
                <a16:creationId xmlns:a16="http://schemas.microsoft.com/office/drawing/2014/main" id="{038E5158-0581-49FA-94C4-ABA19CFED948}"/>
              </a:ext>
            </a:extLst>
          </p:cNvPr>
          <p:cNvPicPr>
            <a:picLocks noChangeAspect="1"/>
          </p:cNvPicPr>
          <p:nvPr/>
        </p:nvPicPr>
        <p:blipFill>
          <a:blip r:embed="rId3"/>
          <a:stretch>
            <a:fillRect/>
          </a:stretch>
        </p:blipFill>
        <p:spPr>
          <a:xfrm>
            <a:off x="1981200" y="2717650"/>
            <a:ext cx="4673840" cy="2921150"/>
          </a:xfrm>
          <a:prstGeom prst="rect">
            <a:avLst/>
          </a:prstGeom>
        </p:spPr>
      </p:pic>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AE6838F9-B6C4-425B-8572-2F7363951D3D}"/>
                  </a:ext>
                </a:extLst>
              </p:cNvPr>
              <p:cNvSpPr/>
              <p:nvPr/>
            </p:nvSpPr>
            <p:spPr>
              <a:xfrm>
                <a:off x="587829" y="5767797"/>
                <a:ext cx="7905750" cy="923330"/>
              </a:xfrm>
              <a:prstGeom prst="rect">
                <a:avLst/>
              </a:prstGeom>
            </p:spPr>
            <p:txBody>
              <a:bodyPr wrap="square">
                <a:spAutoFit/>
              </a:bodyPr>
              <a:lstStyle/>
              <a:p>
                <a:r>
                  <a:rPr lang="en-US" dirty="0"/>
                  <a:t>The interaction is a sequence:  </a:t>
                </a:r>
                <a14:m>
                  <m:oMath xmlns:m="http://schemas.openxmlformats.org/officeDocument/2006/math">
                    <m:sSub>
                      <m:sSubPr>
                        <m:ctrlPr>
                          <a:rPr lang="en-US"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3</m:t>
                        </m:r>
                      </m:sub>
                    </m:sSub>
                    <m:r>
                      <a:rPr lang="en-US" b="0" i="1" smtClean="0">
                        <a:latin typeface="Cambria Math" panose="02040503050406030204" pitchFamily="18" charset="0"/>
                      </a:rPr>
                      <m:t>,…, </m:t>
                    </m:r>
                    <m:sSub>
                      <m:sSubPr>
                        <m:ctrlPr>
                          <a:rPr lang="en-US"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𝑠</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a14:m>
                <a:endParaRPr lang="en-US" dirty="0"/>
              </a:p>
              <a:p>
                <a:endParaRPr lang="en-US" b="1" dirty="0"/>
              </a:p>
              <a:p>
                <a:r>
                  <a:rPr lang="en-US" b="1" dirty="0"/>
                  <a:t>Example</a:t>
                </a:r>
                <a:r>
                  <a:rPr lang="en-US" dirty="0"/>
                  <a:t>: A vacuum cleaner that remembers were it has already cleaned.</a:t>
                </a:r>
              </a:p>
            </p:txBody>
          </p:sp>
        </mc:Choice>
        <mc:Fallback xmlns="">
          <p:sp>
            <p:nvSpPr>
              <p:cNvPr id="2" name="Rectangle 1">
                <a:extLst>
                  <a:ext uri="{FF2B5EF4-FFF2-40B4-BE49-F238E27FC236}">
                    <a16:creationId xmlns:a16="http://schemas.microsoft.com/office/drawing/2014/main" id="{AE6838F9-B6C4-425B-8572-2F7363951D3D}"/>
                  </a:ext>
                </a:extLst>
              </p:cNvPr>
              <p:cNvSpPr>
                <a:spLocks noRot="1" noChangeAspect="1" noMove="1" noResize="1" noEditPoints="1" noAdjustHandles="1" noChangeArrowheads="1" noChangeShapeType="1" noTextEdit="1"/>
              </p:cNvSpPr>
              <p:nvPr/>
            </p:nvSpPr>
            <p:spPr>
              <a:xfrm>
                <a:off x="587829" y="5767797"/>
                <a:ext cx="7905750" cy="923330"/>
              </a:xfrm>
              <a:prstGeom prst="rect">
                <a:avLst/>
              </a:prstGeom>
              <a:blipFill>
                <a:blip r:embed="rId4"/>
                <a:stretch>
                  <a:fillRect l="-617" t="-3289" b="-9211"/>
                </a:stretch>
              </a:blipFill>
            </p:spPr>
            <p:txBody>
              <a:bodyPr/>
              <a:lstStyle/>
              <a:p>
                <a:r>
                  <a:rPr lang="en-US">
                    <a:noFill/>
                  </a:rPr>
                  <a:t> </a:t>
                </a:r>
              </a:p>
            </p:txBody>
          </p:sp>
        </mc:Fallback>
      </mc:AlternateContent>
      <p:sp>
        <p:nvSpPr>
          <p:cNvPr id="4" name="Rectangle: Rounded Corners 3">
            <a:extLst>
              <a:ext uri="{FF2B5EF4-FFF2-40B4-BE49-F238E27FC236}">
                <a16:creationId xmlns:a16="http://schemas.microsoft.com/office/drawing/2014/main" id="{055F036E-DDEA-4D0D-8190-21B9533B8EBB}"/>
              </a:ext>
              <a:ext uri="{C183D7F6-B498-43B3-948B-1728B52AA6E4}">
                <adec:decorative xmlns:adec="http://schemas.microsoft.com/office/drawing/2017/decorative" val="1"/>
              </a:ext>
            </a:extLst>
          </p:cNvPr>
          <p:cNvSpPr/>
          <p:nvPr/>
        </p:nvSpPr>
        <p:spPr>
          <a:xfrm>
            <a:off x="2362200" y="3035225"/>
            <a:ext cx="1676400" cy="1143000"/>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8472A49-917C-3517-1988-72929794ABCA}"/>
                  </a:ext>
                  <a:ext uri="{C183D7F6-B498-43B3-948B-1728B52AA6E4}">
                    <adec:decorative xmlns:adec="http://schemas.microsoft.com/office/drawing/2017/decorative" val="1"/>
                  </a:ext>
                </a:extLst>
              </p:cNvPr>
              <p:cNvSpPr txBox="1"/>
              <p:nvPr/>
            </p:nvSpPr>
            <p:spPr>
              <a:xfrm>
                <a:off x="2362200" y="4311134"/>
                <a:ext cx="1447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i="1">
                          <a:latin typeface="Cambria Math" panose="02040503050406030204" pitchFamily="18" charset="0"/>
                        </a:rPr>
                        <m:t>𝑠</m:t>
                      </m:r>
                      <m:r>
                        <a:rPr lang="en-US" b="0" i="1" smtClean="0">
                          <a:latin typeface="Cambria Math" panose="02040503050406030204" pitchFamily="18" charset="0"/>
                        </a:rPr>
                        <m:t>)</m:t>
                      </m:r>
                    </m:oMath>
                  </m:oMathPara>
                </a14:m>
                <a:endParaRPr lang="en-US" dirty="0"/>
              </a:p>
            </p:txBody>
          </p:sp>
        </mc:Choice>
        <mc:Fallback xmlns="">
          <p:sp>
            <p:nvSpPr>
              <p:cNvPr id="3" name="TextBox 2">
                <a:extLst>
                  <a:ext uri="{FF2B5EF4-FFF2-40B4-BE49-F238E27FC236}">
                    <a16:creationId xmlns:a16="http://schemas.microsoft.com/office/drawing/2014/main" id="{B8472A49-917C-3517-1988-72929794ABCA}"/>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2362200" y="4311134"/>
                <a:ext cx="1447800" cy="369332"/>
              </a:xfrm>
              <a:prstGeom prst="rect">
                <a:avLst/>
              </a:prstGeom>
              <a:blipFill>
                <a:blip r:embed="rId5"/>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E904EBC-7259-8524-E9E9-B967895CE755}"/>
                  </a:ext>
                  <a:ext uri="{C183D7F6-B498-43B3-948B-1728B52AA6E4}">
                    <adec:decorative xmlns:adec="http://schemas.microsoft.com/office/drawing/2017/decorative" val="1"/>
                  </a:ext>
                </a:extLst>
              </p:cNvPr>
              <p:cNvSpPr txBox="1"/>
              <p:nvPr/>
            </p:nvSpPr>
            <p:spPr>
              <a:xfrm>
                <a:off x="2667000" y="300196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oMath>
                  </m:oMathPara>
                </a14:m>
                <a:endParaRPr lang="en-US" dirty="0"/>
              </a:p>
            </p:txBody>
          </p:sp>
        </mc:Choice>
        <mc:Fallback xmlns="">
          <p:sp>
            <p:nvSpPr>
              <p:cNvPr id="8" name="TextBox 7">
                <a:extLst>
                  <a:ext uri="{FF2B5EF4-FFF2-40B4-BE49-F238E27FC236}">
                    <a16:creationId xmlns:a16="http://schemas.microsoft.com/office/drawing/2014/main" id="{2E904EBC-7259-8524-E9E9-B967895CE755}"/>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2667000" y="3001963"/>
                <a:ext cx="3810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1344880-89A4-3400-45BD-0316FB35ADDC}"/>
                  </a:ext>
                  <a:ext uri="{C183D7F6-B498-43B3-948B-1728B52AA6E4}">
                    <adec:decorative xmlns:adec="http://schemas.microsoft.com/office/drawing/2017/decorative" val="1"/>
                  </a:ext>
                </a:extLst>
              </p:cNvPr>
              <p:cNvSpPr txBox="1"/>
              <p:nvPr/>
            </p:nvSpPr>
            <p:spPr>
              <a:xfrm>
                <a:off x="2438400" y="3544577"/>
                <a:ext cx="1524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m:oMathPara>
                </a14:m>
                <a:endParaRPr lang="en-US" dirty="0"/>
              </a:p>
            </p:txBody>
          </p:sp>
        </mc:Choice>
        <mc:Fallback xmlns="">
          <p:sp>
            <p:nvSpPr>
              <p:cNvPr id="9" name="TextBox 8">
                <a:extLst>
                  <a:ext uri="{FF2B5EF4-FFF2-40B4-BE49-F238E27FC236}">
                    <a16:creationId xmlns:a16="http://schemas.microsoft.com/office/drawing/2014/main" id="{71344880-89A4-3400-45BD-0316FB35ADDC}"/>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2438400" y="3544577"/>
                <a:ext cx="1524000" cy="369332"/>
              </a:xfrm>
              <a:prstGeom prst="rect">
                <a:avLst/>
              </a:prstGeom>
              <a:blipFill>
                <a:blip r:embed="rId7"/>
                <a:stretch>
                  <a:fillRect b="-13115"/>
                </a:stretch>
              </a:blipFill>
            </p:spPr>
            <p:txBody>
              <a:bodyPr/>
              <a:lstStyle/>
              <a:p>
                <a:r>
                  <a:rPr lang="en-US">
                    <a:noFill/>
                  </a:rPr>
                  <a:t> </a:t>
                </a:r>
              </a:p>
            </p:txBody>
          </p:sp>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27B5A-ADFB-4041-8CA1-D79831A7BDD9}"/>
              </a:ext>
            </a:extLst>
          </p:cNvPr>
          <p:cNvSpPr>
            <a:spLocks noGrp="1"/>
          </p:cNvSpPr>
          <p:nvPr>
            <p:ph type="title"/>
          </p:nvPr>
        </p:nvSpPr>
        <p:spPr/>
        <p:txBody>
          <a:bodyPr/>
          <a:lstStyle/>
          <a:p>
            <a:r>
              <a:rPr lang="en-US" dirty="0"/>
              <a:t>State Representation</a:t>
            </a:r>
          </a:p>
        </p:txBody>
      </p:sp>
      <p:sp>
        <p:nvSpPr>
          <p:cNvPr id="3" name="Content Placeholder 2">
            <a:extLst>
              <a:ext uri="{FF2B5EF4-FFF2-40B4-BE49-F238E27FC236}">
                <a16:creationId xmlns:a16="http://schemas.microsoft.com/office/drawing/2014/main" id="{A8D8124E-678D-40F0-8214-4360179CDBA0}"/>
              </a:ext>
            </a:extLst>
          </p:cNvPr>
          <p:cNvSpPr>
            <a:spLocks noGrp="1"/>
          </p:cNvSpPr>
          <p:nvPr>
            <p:ph idx="1"/>
          </p:nvPr>
        </p:nvSpPr>
        <p:spPr>
          <a:xfrm>
            <a:off x="628650" y="1600200"/>
            <a:ext cx="7886700" cy="1143000"/>
          </a:xfrm>
        </p:spPr>
        <p:txBody>
          <a:bodyPr>
            <a:normAutofit fontScale="85000" lnSpcReduction="20000"/>
          </a:bodyPr>
          <a:lstStyle/>
          <a:p>
            <a:pPr marL="0" indent="0">
              <a:buNone/>
            </a:pPr>
            <a:r>
              <a:rPr lang="en-US" sz="2000" dirty="0"/>
              <a:t>States help to keep track of the environment and the agent in the environment. This is often also called the </a:t>
            </a:r>
            <a:r>
              <a:rPr lang="en-US" sz="2000" b="1" dirty="0"/>
              <a:t>system state</a:t>
            </a:r>
            <a:r>
              <a:rPr lang="en-US" sz="2000" dirty="0"/>
              <a:t>. The representation can be </a:t>
            </a:r>
          </a:p>
          <a:p>
            <a:pPr lvl="1"/>
            <a:r>
              <a:rPr lang="en-US" b="1" dirty="0"/>
              <a:t>Atomic</a:t>
            </a:r>
            <a:r>
              <a:rPr lang="en-US" dirty="0"/>
              <a:t>: Just a label for a black box. E.g., A, B</a:t>
            </a:r>
          </a:p>
          <a:p>
            <a:pPr lvl="1"/>
            <a:r>
              <a:rPr lang="en-US" b="1" dirty="0"/>
              <a:t>Factored</a:t>
            </a:r>
            <a:r>
              <a:rPr lang="en-US" dirty="0"/>
              <a:t>: A set of attribute values called </a:t>
            </a:r>
            <a:r>
              <a:rPr lang="en-US" dirty="0" err="1"/>
              <a:t>fluents</a:t>
            </a:r>
            <a:r>
              <a:rPr lang="en-US" dirty="0"/>
              <a:t>. </a:t>
            </a:r>
            <a:br>
              <a:rPr lang="en-US" dirty="0"/>
            </a:br>
            <a:r>
              <a:rPr lang="en-US" dirty="0"/>
              <a:t>                  E.g., [location = left, status = clean, temperature = 75 deg. F] </a:t>
            </a:r>
            <a:endParaRPr lang="en-US" sz="2400" dirty="0"/>
          </a:p>
          <a:p>
            <a:endParaRPr lang="en-US" sz="2000" dirty="0"/>
          </a:p>
          <a:p>
            <a:endParaRPr lang="en-US" sz="2000" dirty="0"/>
          </a:p>
          <a:p>
            <a:endParaRPr lang="en-US" sz="2000" dirty="0"/>
          </a:p>
          <a:p>
            <a:endParaRPr lang="en-US" sz="2000" dirty="0"/>
          </a:p>
          <a:p>
            <a:endParaRPr lang="en-US" sz="2000" dirty="0"/>
          </a:p>
          <a:p>
            <a:pPr marL="0" indent="0">
              <a:buNone/>
            </a:pPr>
            <a:endParaRPr lang="en-US" sz="2000" b="1" dirty="0">
              <a:solidFill>
                <a:srgbClr val="FF0000"/>
              </a:solidFill>
            </a:endParaRPr>
          </a:p>
          <a:p>
            <a:pPr marL="0" indent="0">
              <a:buNone/>
            </a:pPr>
            <a:endParaRPr lang="en-US" sz="2000" b="1" dirty="0">
              <a:solidFill>
                <a:srgbClr val="FF0000"/>
              </a:solidFill>
            </a:endParaRPr>
          </a:p>
          <a:p>
            <a:pPr marL="0" indent="0">
              <a:buNone/>
            </a:pPr>
            <a:endParaRPr lang="en-US" sz="2000" dirty="0"/>
          </a:p>
          <a:p>
            <a:pPr marL="0" indent="0">
              <a:buNone/>
            </a:pPr>
            <a:endParaRPr lang="en-US" sz="2000" dirty="0"/>
          </a:p>
        </p:txBody>
      </p:sp>
      <p:pic>
        <p:nvPicPr>
          <p:cNvPr id="4" name="Picture 3" descr="A figure showinf two atomic states as boxes and then a factored state decription where the states contain variables describing the state.">
            <a:extLst>
              <a:ext uri="{FF2B5EF4-FFF2-40B4-BE49-F238E27FC236}">
                <a16:creationId xmlns:a16="http://schemas.microsoft.com/office/drawing/2014/main" id="{BA80952D-B85D-4F0D-B7D7-FD1AEFB93BCD}"/>
              </a:ext>
              <a:ext uri="{C183D7F6-B498-43B3-948B-1728B52AA6E4}">
                <adec:decorative xmlns:adec="http://schemas.microsoft.com/office/drawing/2017/decorative" val="0"/>
              </a:ext>
            </a:extLst>
          </p:cNvPr>
          <p:cNvPicPr>
            <a:picLocks noChangeAspect="1"/>
          </p:cNvPicPr>
          <p:nvPr/>
        </p:nvPicPr>
        <p:blipFill rotWithShape="1">
          <a:blip r:embed="rId3"/>
          <a:srcRect r="40741" b="29953"/>
          <a:stretch/>
        </p:blipFill>
        <p:spPr>
          <a:xfrm>
            <a:off x="1981200" y="2971800"/>
            <a:ext cx="2982360" cy="1828800"/>
          </a:xfrm>
          <a:prstGeom prst="rect">
            <a:avLst/>
          </a:prstGeom>
        </p:spPr>
      </p:pic>
      <p:sp>
        <p:nvSpPr>
          <p:cNvPr id="5" name="Speech Bubble: Rectangle 4">
            <a:extLst>
              <a:ext uri="{FF2B5EF4-FFF2-40B4-BE49-F238E27FC236}">
                <a16:creationId xmlns:a16="http://schemas.microsoft.com/office/drawing/2014/main" id="{A1F6455A-2485-B0DA-DAC2-B15E3F61A4BE}"/>
              </a:ext>
            </a:extLst>
          </p:cNvPr>
          <p:cNvSpPr/>
          <p:nvPr/>
        </p:nvSpPr>
        <p:spPr>
          <a:xfrm>
            <a:off x="1447800" y="2895600"/>
            <a:ext cx="1257300" cy="533400"/>
          </a:xfrm>
          <a:prstGeom prst="wedgeRectCallout">
            <a:avLst>
              <a:gd name="adj1" fmla="val 43371"/>
              <a:gd name="adj2" fmla="val 109770"/>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400" dirty="0"/>
              <a:t>Action causes transition</a:t>
            </a:r>
          </a:p>
        </p:txBody>
      </p:sp>
      <p:sp>
        <p:nvSpPr>
          <p:cNvPr id="6" name="Speech Bubble: Rectangle 5">
            <a:extLst>
              <a:ext uri="{FF2B5EF4-FFF2-40B4-BE49-F238E27FC236}">
                <a16:creationId xmlns:a16="http://schemas.microsoft.com/office/drawing/2014/main" id="{DE306C82-3C11-0925-0BB1-2921BC51CE19}"/>
              </a:ext>
            </a:extLst>
          </p:cNvPr>
          <p:cNvSpPr/>
          <p:nvPr/>
        </p:nvSpPr>
        <p:spPr>
          <a:xfrm>
            <a:off x="5791200" y="2887663"/>
            <a:ext cx="1676400" cy="769938"/>
          </a:xfrm>
          <a:prstGeom prst="wedgeRectCallout">
            <a:avLst>
              <a:gd name="adj1" fmla="val -121544"/>
              <a:gd name="adj2" fmla="val 43903"/>
            </a:avLst>
          </a:prstGeom>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400" dirty="0"/>
              <a:t>Variables describing the system state are called “</a:t>
            </a:r>
            <a:r>
              <a:rPr lang="en-US" sz="1400" dirty="0" err="1"/>
              <a:t>fluents</a:t>
            </a:r>
            <a:r>
              <a:rPr lang="en-US" sz="1400" dirty="0"/>
              <a:t>”</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1D0D7C3-8100-410F-21C7-DAC246620F5E}"/>
                  </a:ext>
                </a:extLst>
              </p:cNvPr>
              <p:cNvSpPr txBox="1"/>
              <p:nvPr/>
            </p:nvSpPr>
            <p:spPr>
              <a:xfrm>
                <a:off x="628650" y="4929612"/>
                <a:ext cx="8001000" cy="1569660"/>
              </a:xfrm>
              <a:prstGeom prst="rect">
                <a:avLst/>
              </a:prstGeom>
              <a:noFill/>
            </p:spPr>
            <p:txBody>
              <a:bodyPr wrap="square">
                <a:spAutoFit/>
              </a:bodyPr>
              <a:lstStyle/>
              <a:p>
                <a:r>
                  <a:rPr lang="en-US" sz="1600" dirty="0"/>
                  <a:t>We often construct atomic labels from factored information. E.g.: If the agent’s state is the coordinate x = 7 and y = 3, then the atomic state label could be the string “(7, 3)”. With the atomic representation, we can only compare if two labels are the same. With the factored state representation, we can reason more and calculate the distance between states!</a:t>
                </a:r>
              </a:p>
              <a:p>
                <a:pPr marL="285750" indent="-285750">
                  <a:buFont typeface="Arial" panose="020B0604020202020204" pitchFamily="34" charset="0"/>
                  <a:buChar char="•"/>
                </a:pPr>
                <a:endParaRPr lang="en-US" sz="1600" dirty="0"/>
              </a:p>
              <a:p>
                <a:r>
                  <a:rPr lang="en-US" sz="1600" dirty="0"/>
                  <a:t>The set of all possible states is called the </a:t>
                </a:r>
                <a:r>
                  <a:rPr lang="en-US" sz="1600" b="1" dirty="0">
                    <a:solidFill>
                      <a:srgbClr val="FF0000"/>
                    </a:solidFill>
                  </a:rPr>
                  <a:t>state space </a:t>
                </a:r>
                <a14:m>
                  <m:oMath xmlns:m="http://schemas.openxmlformats.org/officeDocument/2006/math">
                    <m:r>
                      <a:rPr lang="en-US" sz="1600" b="1" i="1" smtClean="0">
                        <a:solidFill>
                          <a:srgbClr val="FF0000"/>
                        </a:solidFill>
                        <a:latin typeface="Cambria Math" panose="02040503050406030204" pitchFamily="18" charset="0"/>
                      </a:rPr>
                      <m:t>𝑺</m:t>
                    </m:r>
                    <m:r>
                      <a:rPr lang="en-US" sz="1600" b="0" i="0" smtClean="0">
                        <a:solidFill>
                          <a:srgbClr val="FF0000"/>
                        </a:solidFill>
                        <a:latin typeface="Cambria Math" panose="02040503050406030204" pitchFamily="18" charset="0"/>
                      </a:rPr>
                      <m:t>.</m:t>
                    </m:r>
                  </m:oMath>
                </a14:m>
                <a:r>
                  <a:rPr lang="en-US" sz="1600" dirty="0"/>
                  <a:t> This set is typically very large!</a:t>
                </a:r>
              </a:p>
            </p:txBody>
          </p:sp>
        </mc:Choice>
        <mc:Fallback xmlns="">
          <p:sp>
            <p:nvSpPr>
              <p:cNvPr id="8" name="TextBox 7">
                <a:extLst>
                  <a:ext uri="{FF2B5EF4-FFF2-40B4-BE49-F238E27FC236}">
                    <a16:creationId xmlns:a16="http://schemas.microsoft.com/office/drawing/2014/main" id="{01D0D7C3-8100-410F-21C7-DAC246620F5E}"/>
                  </a:ext>
                </a:extLst>
              </p:cNvPr>
              <p:cNvSpPr txBox="1">
                <a:spLocks noRot="1" noChangeAspect="1" noMove="1" noResize="1" noEditPoints="1" noAdjustHandles="1" noChangeArrowheads="1" noChangeShapeType="1" noTextEdit="1"/>
              </p:cNvSpPr>
              <p:nvPr/>
            </p:nvSpPr>
            <p:spPr>
              <a:xfrm>
                <a:off x="628650" y="4929612"/>
                <a:ext cx="8001000" cy="1569660"/>
              </a:xfrm>
              <a:prstGeom prst="rect">
                <a:avLst/>
              </a:prstGeom>
              <a:blipFill>
                <a:blip r:embed="rId4"/>
                <a:stretch>
                  <a:fillRect l="-381" t="-1167" b="-4280"/>
                </a:stretch>
              </a:blipFill>
            </p:spPr>
            <p:txBody>
              <a:bodyPr/>
              <a:lstStyle/>
              <a:p>
                <a:r>
                  <a:rPr lang="en-US">
                    <a:noFill/>
                  </a:rPr>
                  <a:t> </a:t>
                </a:r>
              </a:p>
            </p:txBody>
          </p:sp>
        </mc:Fallback>
      </mc:AlternateContent>
    </p:spTree>
    <p:extLst>
      <p:ext uri="{BB962C8B-B14F-4D97-AF65-F5344CB8AC3E}">
        <p14:creationId xmlns:p14="http://schemas.microsoft.com/office/powerpoint/2010/main" val="731491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27B5A-ADFB-4041-8CA1-D79831A7BDD9}"/>
              </a:ext>
            </a:extLst>
          </p:cNvPr>
          <p:cNvSpPr>
            <a:spLocks noGrp="1"/>
          </p:cNvSpPr>
          <p:nvPr>
            <p:ph type="title"/>
          </p:nvPr>
        </p:nvSpPr>
        <p:spPr/>
        <p:txBody>
          <a:bodyPr/>
          <a:lstStyle/>
          <a:p>
            <a:r>
              <a:rPr lang="en-US" dirty="0"/>
              <a:t>Transition Function</a:t>
            </a:r>
          </a:p>
        </p:txBody>
      </p:sp>
      <p:sp>
        <p:nvSpPr>
          <p:cNvPr id="3" name="Content Placeholder 2">
            <a:extLst>
              <a:ext uri="{FF2B5EF4-FFF2-40B4-BE49-F238E27FC236}">
                <a16:creationId xmlns:a16="http://schemas.microsoft.com/office/drawing/2014/main" id="{A8D8124E-678D-40F0-8214-4360179CDBA0}"/>
              </a:ext>
            </a:extLst>
          </p:cNvPr>
          <p:cNvSpPr>
            <a:spLocks noGrp="1"/>
          </p:cNvSpPr>
          <p:nvPr>
            <p:ph idx="1"/>
          </p:nvPr>
        </p:nvSpPr>
        <p:spPr>
          <a:xfrm>
            <a:off x="628650" y="1600200"/>
            <a:ext cx="7886700" cy="3733800"/>
          </a:xfrm>
        </p:spPr>
        <p:txBody>
          <a:bodyPr>
            <a:normAutofit fontScale="70000" lnSpcReduction="20000"/>
          </a:bodyPr>
          <a:lstStyle/>
          <a:p>
            <a:r>
              <a:rPr lang="en-US" dirty="0"/>
              <a:t>The environment is modeled as a discrete </a:t>
            </a:r>
            <a:r>
              <a:rPr lang="en-US" b="1" dirty="0"/>
              <a:t>dynamical system</a:t>
            </a:r>
            <a:r>
              <a:rPr lang="en-US" dirty="0"/>
              <a:t>.</a:t>
            </a:r>
          </a:p>
          <a:p>
            <a:r>
              <a:rPr lang="en-US" dirty="0"/>
              <a:t>Example of a state diagram</a:t>
            </a:r>
            <a:br>
              <a:rPr lang="en-US" dirty="0"/>
            </a:br>
            <a:r>
              <a:rPr lang="en-US" dirty="0"/>
              <a:t>for the Vacuum cleaner world.</a:t>
            </a:r>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States change because of</a:t>
            </a:r>
          </a:p>
          <a:p>
            <a:pPr marL="685800" lvl="1" indent="-342900">
              <a:buFont typeface="+mj-lt"/>
              <a:buAutoNum type="alphaLcPeriod"/>
            </a:pPr>
            <a:r>
              <a:rPr lang="en-US" dirty="0"/>
              <a:t>System dynamics of the environment (the environment evolves by itself).</a:t>
            </a:r>
          </a:p>
          <a:p>
            <a:pPr marL="685800" lvl="1" indent="-342900">
              <a:buFont typeface="+mj-lt"/>
              <a:buAutoNum type="alphaLcPeriod"/>
            </a:pPr>
            <a:r>
              <a:rPr lang="en-US" dirty="0"/>
              <a:t>The actions of the agent.</a:t>
            </a:r>
          </a:p>
          <a:p>
            <a:pPr marL="0" indent="0">
              <a:buNone/>
            </a:pPr>
            <a:endParaRPr lang="en-US" dirty="0"/>
          </a:p>
          <a:p>
            <a:r>
              <a:rPr lang="en-US" dirty="0"/>
              <a:t>Both types of changes are represented by the transition function written as</a:t>
            </a:r>
          </a:p>
          <a:p>
            <a:pPr marL="0" indent="0">
              <a:buNone/>
            </a:pPr>
            <a:endParaRPr lang="en-US"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D08444B-2F3B-4310-D261-C07B0620FA7D}"/>
                  </a:ext>
                  <a:ext uri="{C183D7F6-B498-43B3-948B-1728B52AA6E4}">
                    <adec:decorative xmlns:adec="http://schemas.microsoft.com/office/drawing/2017/decorative" val="0"/>
                  </a:ext>
                </a:extLst>
              </p:cNvPr>
              <p:cNvSpPr txBox="1"/>
              <p:nvPr/>
            </p:nvSpPr>
            <p:spPr>
              <a:xfrm>
                <a:off x="2133600" y="5498068"/>
                <a:ext cx="1533525" cy="369332"/>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 </m:t>
                      </m:r>
                    </m:oMath>
                  </m:oMathPara>
                </a14:m>
                <a:endParaRPr lang="en-US" dirty="0"/>
              </a:p>
            </p:txBody>
          </p:sp>
        </mc:Choice>
        <mc:Fallback xmlns="">
          <p:sp>
            <p:nvSpPr>
              <p:cNvPr id="10" name="TextBox 9">
                <a:extLst>
                  <a:ext uri="{FF2B5EF4-FFF2-40B4-BE49-F238E27FC236}">
                    <a16:creationId xmlns:a16="http://schemas.microsoft.com/office/drawing/2014/main" id="{6D08444B-2F3B-4310-D261-C07B0620FA7D}"/>
                  </a:ext>
                  <a:ext uri="{C183D7F6-B498-43B3-948B-1728B52AA6E4}">
                    <adec:decorative xmlns:adec="http://schemas.microsoft.com/office/drawing/2017/decorative" val="0"/>
                  </a:ext>
                </a:extLst>
              </p:cNvPr>
              <p:cNvSpPr txBox="1">
                <a:spLocks noRot="1" noChangeAspect="1" noMove="1" noResize="1" noEditPoints="1" noAdjustHandles="1" noChangeArrowheads="1" noChangeShapeType="1" noTextEdit="1"/>
              </p:cNvSpPr>
              <p:nvPr/>
            </p:nvSpPr>
            <p:spPr>
              <a:xfrm>
                <a:off x="2133600" y="5498068"/>
                <a:ext cx="1533525" cy="369332"/>
              </a:xfrm>
              <a:prstGeom prst="rect">
                <a:avLst/>
              </a:prstGeom>
              <a:blipFill>
                <a:blip r:embed="rId3"/>
                <a:stretch>
                  <a:fillRect/>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7D48821B-8C75-76CE-662C-A45020AF98E0}"/>
              </a:ext>
              <a:ext uri="{C183D7F6-B498-43B3-948B-1728B52AA6E4}">
                <adec:decorative xmlns:adec="http://schemas.microsoft.com/office/drawing/2017/decorative" val="0"/>
              </a:ext>
            </a:extLst>
          </p:cNvPr>
          <p:cNvSpPr txBox="1"/>
          <p:nvPr/>
        </p:nvSpPr>
        <p:spPr>
          <a:xfrm>
            <a:off x="3829051" y="5498068"/>
            <a:ext cx="533400" cy="369332"/>
          </a:xfrm>
          <a:prstGeom prst="rect">
            <a:avLst/>
          </a:prstGeom>
          <a:noFill/>
        </p:spPr>
        <p:txBody>
          <a:bodyPr wrap="square" rtlCol="0">
            <a:spAutoFit/>
          </a:bodyPr>
          <a:lstStyle/>
          <a:p>
            <a:r>
              <a:rPr lang="en-US" dirty="0"/>
              <a:t>or</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8CC9EC0-8A1A-F11E-602A-149AFB55BB52}"/>
                  </a:ext>
                  <a:ext uri="{C183D7F6-B498-43B3-948B-1728B52AA6E4}">
                    <adec:decorative xmlns:adec="http://schemas.microsoft.com/office/drawing/2017/decorative" val="0"/>
                  </a:ext>
                </a:extLst>
              </p:cNvPr>
              <p:cNvSpPr txBox="1"/>
              <p:nvPr/>
            </p:nvSpPr>
            <p:spPr>
              <a:xfrm>
                <a:off x="4419601" y="5498068"/>
                <a:ext cx="1447800" cy="369332"/>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m:oMathPara>
                </a14:m>
                <a:endParaRPr lang="en-US" dirty="0"/>
              </a:p>
            </p:txBody>
          </p:sp>
        </mc:Choice>
        <mc:Fallback xmlns="">
          <p:sp>
            <p:nvSpPr>
              <p:cNvPr id="8" name="TextBox 7">
                <a:extLst>
                  <a:ext uri="{FF2B5EF4-FFF2-40B4-BE49-F238E27FC236}">
                    <a16:creationId xmlns:a16="http://schemas.microsoft.com/office/drawing/2014/main" id="{08CC9EC0-8A1A-F11E-602A-149AFB55BB52}"/>
                  </a:ext>
                  <a:ext uri="{C183D7F6-B498-43B3-948B-1728B52AA6E4}">
                    <adec:decorative xmlns:adec="http://schemas.microsoft.com/office/drawing/2017/decorative" val="0"/>
                  </a:ext>
                </a:extLst>
              </p:cNvPr>
              <p:cNvSpPr txBox="1">
                <a:spLocks noRot="1" noChangeAspect="1" noMove="1" noResize="1" noEditPoints="1" noAdjustHandles="1" noChangeArrowheads="1" noChangeShapeType="1" noTextEdit="1"/>
              </p:cNvSpPr>
              <p:nvPr/>
            </p:nvSpPr>
            <p:spPr>
              <a:xfrm>
                <a:off x="4419601" y="5498068"/>
                <a:ext cx="1447800" cy="369332"/>
              </a:xfrm>
              <a:prstGeom prst="rect">
                <a:avLst/>
              </a:prstGeom>
              <a:blipFill>
                <a:blip r:embed="rId4"/>
                <a:stretch>
                  <a:fillRect b="-78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DABD981-FF30-A38D-2816-FB1CAABADC15}"/>
                  </a:ext>
                  <a:ext uri="{C183D7F6-B498-43B3-948B-1728B52AA6E4}">
                    <adec:decorative xmlns:adec="http://schemas.microsoft.com/office/drawing/2017/decorative" val="1"/>
                  </a:ext>
                </a:extLst>
              </p:cNvPr>
              <p:cNvSpPr txBox="1"/>
              <p:nvPr/>
            </p:nvSpPr>
            <p:spPr>
              <a:xfrm>
                <a:off x="6162676" y="5459849"/>
                <a:ext cx="2514600" cy="1169551"/>
              </a:xfrm>
              <a:prstGeom prst="rect">
                <a:avLst/>
              </a:prstGeom>
              <a:noFill/>
            </p:spPr>
            <p:txBody>
              <a:bodyPr wrap="square" rtlCol="0">
                <a:spAutoFit/>
              </a:bodyPr>
              <a:lstStyle/>
              <a:p>
                <a14:m>
                  <m:oMath xmlns:m="http://schemas.openxmlformats.org/officeDocument/2006/math">
                    <m:r>
                      <a:rPr lang="en-US" sz="1400" b="0" i="1" smtClean="0">
                        <a:latin typeface="Cambria Math" panose="02040503050406030204" pitchFamily="18" charset="0"/>
                      </a:rPr>
                      <m:t>𝑆</m:t>
                    </m:r>
                  </m:oMath>
                </a14:m>
                <a:r>
                  <a:rPr lang="en-US" sz="1400" dirty="0"/>
                  <a:t>        … set of states</a:t>
                </a:r>
              </a:p>
              <a:p>
                <a14:m>
                  <m:oMath xmlns:m="http://schemas.openxmlformats.org/officeDocument/2006/math">
                    <m:r>
                      <a:rPr lang="en-US" sz="1400" b="0" i="1" smtClean="0">
                        <a:latin typeface="Cambria Math" panose="02040503050406030204" pitchFamily="18" charset="0"/>
                      </a:rPr>
                      <m:t>𝐴</m:t>
                    </m:r>
                  </m:oMath>
                </a14:m>
                <a:r>
                  <a:rPr lang="en-US" sz="1400" dirty="0"/>
                  <a:t>        … set of available actions</a:t>
                </a:r>
              </a:p>
              <a:p>
                <a14:m>
                  <m:oMath xmlns:m="http://schemas.openxmlformats.org/officeDocument/2006/math">
                    <m:r>
                      <a:rPr lang="en-US" sz="1400" b="0" i="1" smtClean="0">
                        <a:latin typeface="Cambria Math" panose="02040503050406030204" pitchFamily="18" charset="0"/>
                      </a:rPr>
                      <m:t>𝑎</m:t>
                    </m:r>
                    <m:r>
                      <a:rPr lang="en-US" sz="1400" b="0" i="1" smtClean="0">
                        <a:latin typeface="Cambria Math" panose="02040503050406030204" pitchFamily="18" charset="0"/>
                      </a:rPr>
                      <m:t>∈</m:t>
                    </m:r>
                    <m:r>
                      <a:rPr lang="en-US" sz="1400" b="0" i="1" smtClean="0">
                        <a:latin typeface="Cambria Math" panose="02040503050406030204" pitchFamily="18" charset="0"/>
                      </a:rPr>
                      <m:t>𝐴</m:t>
                    </m:r>
                  </m:oMath>
                </a14:m>
                <a:r>
                  <a:rPr lang="en-US" sz="1400" dirty="0"/>
                  <a:t> … an action</a:t>
                </a:r>
              </a:p>
              <a:p>
                <a14:m>
                  <m:oMath xmlns:m="http://schemas.openxmlformats.org/officeDocument/2006/math">
                    <m:r>
                      <a:rPr lang="en-US" sz="1400" b="0" i="1" smtClean="0">
                        <a:latin typeface="Cambria Math" panose="02040503050406030204" pitchFamily="18" charset="0"/>
                      </a:rPr>
                      <m:t>𝑠</m:t>
                    </m:r>
                    <m:r>
                      <a:rPr lang="en-US" sz="1400" b="0" i="1" smtClean="0">
                        <a:latin typeface="Cambria Math" panose="02040503050406030204" pitchFamily="18" charset="0"/>
                      </a:rPr>
                      <m:t>∈</m:t>
                    </m:r>
                    <m:r>
                      <a:rPr lang="en-US" sz="1400" b="0" i="1" smtClean="0">
                        <a:latin typeface="Cambria Math" panose="02040503050406030204" pitchFamily="18" charset="0"/>
                      </a:rPr>
                      <m:t>𝑆</m:t>
                    </m:r>
                  </m:oMath>
                </a14:m>
                <a:r>
                  <a:rPr lang="en-US" sz="1400" dirty="0"/>
                  <a:t> … current state</a:t>
                </a:r>
              </a:p>
              <a:p>
                <a14:m>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𝑠</m:t>
                        </m:r>
                      </m:e>
                      <m:sup>
                        <m:r>
                          <a:rPr lang="en-US" sz="1400" b="0" i="1" smtClean="0">
                            <a:latin typeface="Cambria Math" panose="02040503050406030204" pitchFamily="18" charset="0"/>
                          </a:rPr>
                          <m:t>′</m:t>
                        </m:r>
                      </m:sup>
                    </m:sSup>
                    <m:r>
                      <a:rPr lang="en-US" sz="1400" b="0" i="1" smtClean="0">
                        <a:latin typeface="Cambria Math" panose="02040503050406030204" pitchFamily="18" charset="0"/>
                      </a:rPr>
                      <m:t>∈</m:t>
                    </m:r>
                    <m:r>
                      <a:rPr lang="en-US" sz="1400" b="0" i="1" smtClean="0">
                        <a:latin typeface="Cambria Math" panose="02040503050406030204" pitchFamily="18" charset="0"/>
                      </a:rPr>
                      <m:t>𝑆</m:t>
                    </m:r>
                  </m:oMath>
                </a14:m>
                <a:r>
                  <a:rPr lang="en-US" sz="1400" dirty="0"/>
                  <a:t> … next state</a:t>
                </a:r>
              </a:p>
            </p:txBody>
          </p:sp>
        </mc:Choice>
        <mc:Fallback xmlns="">
          <p:sp>
            <p:nvSpPr>
              <p:cNvPr id="11" name="TextBox 10">
                <a:extLst>
                  <a:ext uri="{FF2B5EF4-FFF2-40B4-BE49-F238E27FC236}">
                    <a16:creationId xmlns:a16="http://schemas.microsoft.com/office/drawing/2014/main" id="{9DABD981-FF30-A38D-2816-FB1CAABADC15}"/>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6162676" y="5459849"/>
                <a:ext cx="2514600" cy="1169551"/>
              </a:xfrm>
              <a:prstGeom prst="rect">
                <a:avLst/>
              </a:prstGeom>
              <a:blipFill>
                <a:blip r:embed="rId5"/>
                <a:stretch>
                  <a:fillRect t="-1042" b="-4167"/>
                </a:stretch>
              </a:blipFill>
            </p:spPr>
            <p:txBody>
              <a:bodyPr/>
              <a:lstStyle/>
              <a:p>
                <a:r>
                  <a:rPr lang="en-US">
                    <a:noFill/>
                  </a:rPr>
                  <a:t> </a:t>
                </a:r>
              </a:p>
            </p:txBody>
          </p:sp>
        </mc:Fallback>
      </mc:AlternateContent>
      <p:pic>
        <p:nvPicPr>
          <p:cNvPr id="4" name="Picture 6">
            <a:extLst>
              <a:ext uri="{FF2B5EF4-FFF2-40B4-BE49-F238E27FC236}">
                <a16:creationId xmlns:a16="http://schemas.microsoft.com/office/drawing/2014/main" id="{1A0A61BC-FB53-9039-E36C-C55166799046}"/>
              </a:ext>
              <a:ext uri="{C183D7F6-B498-43B3-948B-1728B52AA6E4}">
                <adec:decorative xmlns:adec="http://schemas.microsoft.com/office/drawing/2017/decorative" val="1"/>
              </a:ext>
            </a:extLst>
          </p:cNvPr>
          <p:cNvPicPr>
            <a:picLocks noChangeAspect="1" noChangeArrowheads="1"/>
          </p:cNvPicPr>
          <p:nvPr/>
        </p:nvPicPr>
        <p:blipFill>
          <a:blip r:embed="rId6" cstate="print"/>
          <a:srcRect/>
          <a:stretch>
            <a:fillRect/>
          </a:stretch>
        </p:blipFill>
        <p:spPr bwMode="auto">
          <a:xfrm>
            <a:off x="3352800" y="1981200"/>
            <a:ext cx="4351666" cy="2073143"/>
          </a:xfrm>
          <a:prstGeom prst="rect">
            <a:avLst/>
          </a:prstGeom>
          <a:noFill/>
          <a:ln w="9525">
            <a:solidFill>
              <a:schemeClr val="tx1"/>
            </a:solidFill>
            <a:miter lim="800000"/>
            <a:headEnd/>
            <a:tailEnd/>
          </a:ln>
        </p:spPr>
      </p:pic>
      <p:sp>
        <p:nvSpPr>
          <p:cNvPr id="5" name="Speech Bubble: Rectangle 4">
            <a:extLst>
              <a:ext uri="{FF2B5EF4-FFF2-40B4-BE49-F238E27FC236}">
                <a16:creationId xmlns:a16="http://schemas.microsoft.com/office/drawing/2014/main" id="{3EDFDD20-31F0-E5BB-A0B7-B9234C3BE12A}"/>
              </a:ext>
              <a:ext uri="{C183D7F6-B498-43B3-948B-1728B52AA6E4}">
                <adec:decorative xmlns:adec="http://schemas.microsoft.com/office/drawing/2017/decorative" val="1"/>
              </a:ext>
            </a:extLst>
          </p:cNvPr>
          <p:cNvSpPr/>
          <p:nvPr/>
        </p:nvSpPr>
        <p:spPr>
          <a:xfrm>
            <a:off x="6096000" y="1295400"/>
            <a:ext cx="838200" cy="304800"/>
          </a:xfrm>
          <a:prstGeom prst="wedgeRectCallout">
            <a:avLst>
              <a:gd name="adj1" fmla="val -58663"/>
              <a:gd name="adj2" fmla="val 210080"/>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State</a:t>
            </a:r>
          </a:p>
        </p:txBody>
      </p:sp>
      <p:sp>
        <p:nvSpPr>
          <p:cNvPr id="6" name="Speech Bubble: Rectangle 5">
            <a:extLst>
              <a:ext uri="{FF2B5EF4-FFF2-40B4-BE49-F238E27FC236}">
                <a16:creationId xmlns:a16="http://schemas.microsoft.com/office/drawing/2014/main" id="{FA455424-E70B-C037-EA6B-959892952F00}"/>
              </a:ext>
              <a:ext uri="{C183D7F6-B498-43B3-948B-1728B52AA6E4}">
                <adec:decorative xmlns:adec="http://schemas.microsoft.com/office/drawing/2017/decorative" val="1"/>
              </a:ext>
            </a:extLst>
          </p:cNvPr>
          <p:cNvSpPr/>
          <p:nvPr/>
        </p:nvSpPr>
        <p:spPr>
          <a:xfrm>
            <a:off x="6934200" y="1855351"/>
            <a:ext cx="838200" cy="304800"/>
          </a:xfrm>
          <a:prstGeom prst="wedgeRectCallout">
            <a:avLst>
              <a:gd name="adj1" fmla="val -119367"/>
              <a:gd name="adj2" fmla="val 154435"/>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Action</a:t>
            </a:r>
          </a:p>
        </p:txBody>
      </p:sp>
    </p:spTree>
    <p:extLst>
      <p:ext uri="{BB962C8B-B14F-4D97-AF65-F5344CB8AC3E}">
        <p14:creationId xmlns:p14="http://schemas.microsoft.com/office/powerpoint/2010/main" val="32660198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ow V Mechanical Tstat, 50 to 90F, White">
            <a:extLst>
              <a:ext uri="{FF2B5EF4-FFF2-40B4-BE49-F238E27FC236}">
                <a16:creationId xmlns:a16="http://schemas.microsoft.com/office/drawing/2014/main" id="{0D95B34D-A495-4F79-83B6-981EF65CC3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7532" y="597932"/>
            <a:ext cx="2526268" cy="252626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86DF5C27-232E-48B7-8171-EA8A2E3A93E7}"/>
              </a:ext>
              <a:ext uri="{C183D7F6-B498-43B3-948B-1728B52AA6E4}">
                <adec:decorative xmlns:adec="http://schemas.microsoft.com/office/drawing/2017/decorative" val="1"/>
              </a:ext>
            </a:extLst>
          </p:cNvPr>
          <p:cNvSpPr/>
          <p:nvPr/>
        </p:nvSpPr>
        <p:spPr>
          <a:xfrm>
            <a:off x="48006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7D1719DD-B2B6-4738-A0AA-62911384C233}"/>
              </a:ext>
              <a:ext uri="{C183D7F6-B498-43B3-948B-1728B52AA6E4}">
                <adec:decorative xmlns:adec="http://schemas.microsoft.com/office/drawing/2017/decorative" val="1"/>
              </a:ext>
            </a:extLst>
          </p:cNvPr>
          <p:cNvSpPr/>
          <p:nvPr/>
        </p:nvSpPr>
        <p:spPr>
          <a:xfrm>
            <a:off x="6858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pic>
        <p:nvPicPr>
          <p:cNvPr id="4" name="Picture 3" descr="Photo of a Nest smart thermostat.">
            <a:extLst>
              <a:ext uri="{FF2B5EF4-FFF2-40B4-BE49-F238E27FC236}">
                <a16:creationId xmlns:a16="http://schemas.microsoft.com/office/drawing/2014/main" id="{F31ABD9D-4846-470F-B3BA-A565CD3E2973}"/>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5166464" y="1078290"/>
            <a:ext cx="2682136" cy="1536588"/>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FA84CFB8-AE58-4D64-A018-44C62263C38C}"/>
              </a:ext>
              <a:ext uri="{C183D7F6-B498-43B3-948B-1728B52AA6E4}">
                <adec:decorative xmlns:adec="http://schemas.microsoft.com/office/drawing/2017/decorative" val="1"/>
              </a:ext>
            </a:extLst>
          </p:cNvPr>
          <p:cNvSpPr txBox="1"/>
          <p:nvPr/>
        </p:nvSpPr>
        <p:spPr>
          <a:xfrm>
            <a:off x="1233546" y="2819400"/>
            <a:ext cx="2438400" cy="369332"/>
          </a:xfrm>
          <a:prstGeom prst="rect">
            <a:avLst/>
          </a:prstGeom>
          <a:noFill/>
        </p:spPr>
        <p:txBody>
          <a:bodyPr wrap="square" rtlCol="0">
            <a:spAutoFit/>
          </a:bodyPr>
          <a:lstStyle/>
          <a:p>
            <a:r>
              <a:rPr lang="en-US" dirty="0"/>
              <a:t>Old-school thermostat</a:t>
            </a:r>
          </a:p>
        </p:txBody>
      </p:sp>
      <p:sp>
        <p:nvSpPr>
          <p:cNvPr id="9" name="Rectangle 8">
            <a:extLst>
              <a:ext uri="{FF2B5EF4-FFF2-40B4-BE49-F238E27FC236}">
                <a16:creationId xmlns:a16="http://schemas.microsoft.com/office/drawing/2014/main" id="{46BEEC65-AC0E-437D-8CD7-B9F36A8B4660}"/>
              </a:ext>
              <a:ext uri="{C183D7F6-B498-43B3-948B-1728B52AA6E4}">
                <adec:decorative xmlns:adec="http://schemas.microsoft.com/office/drawing/2017/decorative" val="1"/>
              </a:ext>
            </a:extLst>
          </p:cNvPr>
          <p:cNvSpPr/>
          <p:nvPr/>
        </p:nvSpPr>
        <p:spPr>
          <a:xfrm>
            <a:off x="5486402" y="2819400"/>
            <a:ext cx="1842684" cy="369332"/>
          </a:xfrm>
          <a:prstGeom prst="rect">
            <a:avLst/>
          </a:prstGeom>
        </p:spPr>
        <p:txBody>
          <a:bodyPr wrap="none">
            <a:spAutoFit/>
          </a:bodyPr>
          <a:lstStyle/>
          <a:p>
            <a:r>
              <a:rPr lang="en-US" dirty="0"/>
              <a:t>Smart thermostat</a:t>
            </a:r>
          </a:p>
        </p:txBody>
      </p:sp>
      <p:sp>
        <p:nvSpPr>
          <p:cNvPr id="3" name="TextBox 2">
            <a:extLst>
              <a:ext uri="{FF2B5EF4-FFF2-40B4-BE49-F238E27FC236}">
                <a16:creationId xmlns:a16="http://schemas.microsoft.com/office/drawing/2014/main" id="{8BEC33CE-2976-42AA-AC2E-2DB601416A8A}"/>
              </a:ext>
              <a:ext uri="{C183D7F6-B498-43B3-948B-1728B52AA6E4}">
                <adec:decorative xmlns:adec="http://schemas.microsoft.com/office/drawing/2017/decorative" val="1"/>
              </a:ext>
            </a:extLst>
          </p:cNvPr>
          <p:cNvSpPr txBox="1"/>
          <p:nvPr/>
        </p:nvSpPr>
        <p:spPr>
          <a:xfrm>
            <a:off x="762000" y="3115557"/>
            <a:ext cx="1003929" cy="923330"/>
          </a:xfrm>
          <a:prstGeom prst="rect">
            <a:avLst/>
          </a:prstGeom>
          <a:noFill/>
        </p:spPr>
        <p:txBody>
          <a:bodyPr wrap="none" rtlCol="0">
            <a:spAutoFit/>
          </a:bodyPr>
          <a:lstStyle/>
          <a:p>
            <a:r>
              <a:rPr lang="en-US" b="1" dirty="0"/>
              <a:t>Percepts</a:t>
            </a:r>
            <a:br>
              <a:rPr lang="en-US" dirty="0"/>
            </a:br>
            <a:br>
              <a:rPr lang="en-US" dirty="0"/>
            </a:br>
            <a:endParaRPr lang="en-US" dirty="0"/>
          </a:p>
        </p:txBody>
      </p:sp>
      <p:sp>
        <p:nvSpPr>
          <p:cNvPr id="12" name="TextBox 11">
            <a:extLst>
              <a:ext uri="{FF2B5EF4-FFF2-40B4-BE49-F238E27FC236}">
                <a16:creationId xmlns:a16="http://schemas.microsoft.com/office/drawing/2014/main" id="{88BED5A7-33F5-44FF-A8D2-C1229027E120}"/>
              </a:ext>
              <a:ext uri="{C183D7F6-B498-43B3-948B-1728B52AA6E4}">
                <adec:decorative xmlns:adec="http://schemas.microsoft.com/office/drawing/2017/decorative" val="1"/>
              </a:ext>
            </a:extLst>
          </p:cNvPr>
          <p:cNvSpPr txBox="1"/>
          <p:nvPr/>
        </p:nvSpPr>
        <p:spPr>
          <a:xfrm>
            <a:off x="4876800" y="3059668"/>
            <a:ext cx="1981200" cy="369332"/>
          </a:xfrm>
          <a:prstGeom prst="rect">
            <a:avLst/>
          </a:prstGeom>
          <a:noFill/>
        </p:spPr>
        <p:txBody>
          <a:bodyPr wrap="square" rtlCol="0">
            <a:spAutoFit/>
          </a:bodyPr>
          <a:lstStyle/>
          <a:p>
            <a:r>
              <a:rPr lang="en-US" b="1" dirty="0"/>
              <a:t>Percepts</a:t>
            </a:r>
          </a:p>
        </p:txBody>
      </p:sp>
      <p:sp>
        <p:nvSpPr>
          <p:cNvPr id="13" name="TextBox 12">
            <a:extLst>
              <a:ext uri="{FF2B5EF4-FFF2-40B4-BE49-F238E27FC236}">
                <a16:creationId xmlns:a16="http://schemas.microsoft.com/office/drawing/2014/main" id="{9B402BD5-D8DE-40BF-8FAC-7554706570E3}"/>
              </a:ext>
              <a:ext uri="{C183D7F6-B498-43B3-948B-1728B52AA6E4}">
                <adec:decorative xmlns:adec="http://schemas.microsoft.com/office/drawing/2017/decorative" val="1"/>
              </a:ext>
            </a:extLst>
          </p:cNvPr>
          <p:cNvSpPr txBox="1"/>
          <p:nvPr/>
        </p:nvSpPr>
        <p:spPr>
          <a:xfrm>
            <a:off x="2436122" y="3124200"/>
            <a:ext cx="1607588" cy="646331"/>
          </a:xfrm>
          <a:prstGeom prst="rect">
            <a:avLst/>
          </a:prstGeom>
          <a:noFill/>
        </p:spPr>
        <p:txBody>
          <a:bodyPr wrap="square" rtlCol="0">
            <a:spAutoFit/>
          </a:bodyPr>
          <a:lstStyle/>
          <a:p>
            <a:r>
              <a:rPr lang="en-US" b="1" dirty="0"/>
              <a:t>States</a:t>
            </a:r>
          </a:p>
          <a:p>
            <a:endParaRPr lang="en-US" dirty="0"/>
          </a:p>
        </p:txBody>
      </p:sp>
      <p:sp>
        <p:nvSpPr>
          <p:cNvPr id="14" name="TextBox 13">
            <a:extLst>
              <a:ext uri="{FF2B5EF4-FFF2-40B4-BE49-F238E27FC236}">
                <a16:creationId xmlns:a16="http://schemas.microsoft.com/office/drawing/2014/main" id="{DF174D32-43A7-4A26-B966-801AF47D5F09}"/>
              </a:ext>
              <a:ext uri="{C183D7F6-B498-43B3-948B-1728B52AA6E4}">
                <adec:decorative xmlns:adec="http://schemas.microsoft.com/office/drawing/2017/decorative" val="1"/>
              </a:ext>
            </a:extLst>
          </p:cNvPr>
          <p:cNvSpPr txBox="1"/>
          <p:nvPr/>
        </p:nvSpPr>
        <p:spPr>
          <a:xfrm>
            <a:off x="6776112" y="3090157"/>
            <a:ext cx="1529688" cy="646331"/>
          </a:xfrm>
          <a:prstGeom prst="rect">
            <a:avLst/>
          </a:prstGeom>
          <a:noFill/>
        </p:spPr>
        <p:txBody>
          <a:bodyPr wrap="square" rtlCol="0">
            <a:spAutoFit/>
          </a:bodyPr>
          <a:lstStyle/>
          <a:p>
            <a:r>
              <a:rPr lang="en-US" b="1" dirty="0"/>
              <a:t>States</a:t>
            </a:r>
          </a:p>
          <a:p>
            <a:endParaRPr lang="en-US" b="1" dirty="0"/>
          </a:p>
        </p:txBody>
      </p:sp>
      <p:cxnSp>
        <p:nvCxnSpPr>
          <p:cNvPr id="6" name="Straight Connector 5">
            <a:extLst>
              <a:ext uri="{FF2B5EF4-FFF2-40B4-BE49-F238E27FC236}">
                <a16:creationId xmlns:a16="http://schemas.microsoft.com/office/drawing/2014/main" id="{45059520-DFE9-4791-94EB-AA0EE19A9FE6}"/>
              </a:ext>
              <a:ext uri="{C183D7F6-B498-43B3-948B-1728B52AA6E4}">
                <adec:decorative xmlns:adec="http://schemas.microsoft.com/office/drawing/2017/decorative" val="1"/>
              </a:ext>
            </a:extLst>
          </p:cNvPr>
          <p:cNvCxnSpPr/>
          <p:nvPr/>
        </p:nvCxnSpPr>
        <p:spPr>
          <a:xfrm>
            <a:off x="2273016" y="33528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C9F9B85E-2E5E-474C-8092-F3B2163AEC75}"/>
              </a:ext>
              <a:ext uri="{C183D7F6-B498-43B3-948B-1728B52AA6E4}">
                <adec:decorative xmlns:adec="http://schemas.microsoft.com/office/drawing/2017/decorative" val="1"/>
              </a:ext>
            </a:extLst>
          </p:cNvPr>
          <p:cNvCxnSpPr/>
          <p:nvPr/>
        </p:nvCxnSpPr>
        <p:spPr>
          <a:xfrm>
            <a:off x="6705600"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Old-school vs. Smart Thermostat</a:t>
            </a:r>
          </a:p>
        </p:txBody>
      </p:sp>
    </p:spTree>
    <p:extLst>
      <p:ext uri="{BB962C8B-B14F-4D97-AF65-F5344CB8AC3E}">
        <p14:creationId xmlns:p14="http://schemas.microsoft.com/office/powerpoint/2010/main" val="2757893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Old-school vs. Smart Thermostat: Solution</a:t>
            </a:r>
          </a:p>
        </p:txBody>
      </p:sp>
      <p:pic>
        <p:nvPicPr>
          <p:cNvPr id="22" name="Picture 21" descr="Foto of the inside of a mechanical thermostat.">
            <a:extLst>
              <a:ext uri="{FF2B5EF4-FFF2-40B4-BE49-F238E27FC236}">
                <a16:creationId xmlns:a16="http://schemas.microsoft.com/office/drawing/2014/main" id="{6CB36289-F9EB-124A-66CD-6DC6FA209FE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6130" y="1421412"/>
            <a:ext cx="2211617" cy="1886379"/>
          </a:xfrm>
          <a:prstGeom prst="rect">
            <a:avLst/>
          </a:prstGeom>
          <a:ln>
            <a:noFill/>
          </a:ln>
          <a:effectLst>
            <a:softEdge rad="112500"/>
          </a:effectLst>
        </p:spPr>
      </p:pic>
      <p:sp>
        <p:nvSpPr>
          <p:cNvPr id="5" name="TextBox 4">
            <a:extLst>
              <a:ext uri="{FF2B5EF4-FFF2-40B4-BE49-F238E27FC236}">
                <a16:creationId xmlns:a16="http://schemas.microsoft.com/office/drawing/2014/main" id="{E7C2D6C5-C842-4F68-BA5B-73EEC57595E6}"/>
              </a:ext>
            </a:extLst>
          </p:cNvPr>
          <p:cNvSpPr txBox="1"/>
          <p:nvPr/>
        </p:nvSpPr>
        <p:spPr>
          <a:xfrm>
            <a:off x="3377847" y="2120462"/>
            <a:ext cx="1655513" cy="584775"/>
          </a:xfrm>
          <a:prstGeom prst="rect">
            <a:avLst/>
          </a:prstGeom>
          <a:noFill/>
        </p:spPr>
        <p:txBody>
          <a:bodyPr wrap="square" rtlCol="0">
            <a:spAutoFit/>
          </a:bodyPr>
          <a:lstStyle/>
          <a:p>
            <a:r>
              <a:rPr lang="en-US" sz="1600" dirty="0">
                <a:solidFill>
                  <a:schemeClr val="accent2"/>
                </a:solidFill>
              </a:rPr>
              <a:t>Set target temperature</a:t>
            </a:r>
          </a:p>
        </p:txBody>
      </p:sp>
      <p:pic>
        <p:nvPicPr>
          <p:cNvPr id="4" name="Picture 3" descr="Foto of a nest smart thermostat.">
            <a:extLst>
              <a:ext uri="{FF2B5EF4-FFF2-40B4-BE49-F238E27FC236}">
                <a16:creationId xmlns:a16="http://schemas.microsoft.com/office/drawing/2014/main" id="{F31ABD9D-4846-470F-B3BA-A565CD3E2973}"/>
              </a:ext>
            </a:extLst>
          </p:cNvPr>
          <p:cNvPicPr>
            <a:picLocks noChangeAspect="1"/>
          </p:cNvPicPr>
          <p:nvPr/>
        </p:nvPicPr>
        <p:blipFill>
          <a:blip r:embed="rId3"/>
          <a:stretch>
            <a:fillRect/>
          </a:stretch>
        </p:blipFill>
        <p:spPr>
          <a:xfrm>
            <a:off x="4785464" y="1561590"/>
            <a:ext cx="2682136" cy="1536588"/>
          </a:xfrm>
          <a:prstGeom prst="rect">
            <a:avLst/>
          </a:prstGeom>
          <a:ln>
            <a:noFill/>
          </a:ln>
          <a:effectLst>
            <a:outerShdw blurRad="292100" dist="139700" dir="2700000" algn="tl" rotWithShape="0">
              <a:srgbClr val="333333">
                <a:alpha val="65000"/>
              </a:srgbClr>
            </a:outerShdw>
          </a:effectLst>
        </p:spPr>
      </p:pic>
      <p:sp>
        <p:nvSpPr>
          <p:cNvPr id="30" name="Speech Bubble: Rectangle 29">
            <a:extLst>
              <a:ext uri="{FF2B5EF4-FFF2-40B4-BE49-F238E27FC236}">
                <a16:creationId xmlns:a16="http://schemas.microsoft.com/office/drawing/2014/main" id="{149D56CF-CA52-6970-895D-87A82A52AD78}"/>
              </a:ext>
              <a:ext uri="{C183D7F6-B498-43B3-948B-1728B52AA6E4}">
                <adec:decorative xmlns:adec="http://schemas.microsoft.com/office/drawing/2017/decorative" val="0"/>
              </a:ext>
            </a:extLst>
          </p:cNvPr>
          <p:cNvSpPr/>
          <p:nvPr/>
        </p:nvSpPr>
        <p:spPr>
          <a:xfrm>
            <a:off x="6699912" y="943524"/>
            <a:ext cx="2063088" cy="566868"/>
          </a:xfrm>
          <a:prstGeom prst="wedgeRectCallout">
            <a:avLst>
              <a:gd name="adj1" fmla="val -42208"/>
              <a:gd name="adj2" fmla="val 139950"/>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400" b="1" dirty="0"/>
              <a:t>Many sensors, internet connectivity, memory.</a:t>
            </a:r>
          </a:p>
        </p:txBody>
      </p:sp>
      <p:sp>
        <p:nvSpPr>
          <p:cNvPr id="7" name="TextBox 6">
            <a:extLst>
              <a:ext uri="{FF2B5EF4-FFF2-40B4-BE49-F238E27FC236}">
                <a16:creationId xmlns:a16="http://schemas.microsoft.com/office/drawing/2014/main" id="{B58D5326-8ECE-462C-B003-A9E569C57869}"/>
              </a:ext>
            </a:extLst>
          </p:cNvPr>
          <p:cNvSpPr txBox="1"/>
          <p:nvPr/>
        </p:nvSpPr>
        <p:spPr>
          <a:xfrm>
            <a:off x="7620000" y="1596772"/>
            <a:ext cx="1271836" cy="1323439"/>
          </a:xfrm>
          <a:prstGeom prst="rect">
            <a:avLst/>
          </a:prstGeom>
          <a:noFill/>
        </p:spPr>
        <p:txBody>
          <a:bodyPr wrap="square" rtlCol="0">
            <a:spAutoFit/>
          </a:bodyPr>
          <a:lstStyle/>
          <a:p>
            <a:r>
              <a:rPr lang="en-US" sz="1600" dirty="0">
                <a:solidFill>
                  <a:schemeClr val="accent2"/>
                </a:solidFill>
              </a:rPr>
              <a:t>Change temperature when you are too cold/warm.</a:t>
            </a:r>
          </a:p>
        </p:txBody>
      </p:sp>
      <p:grpSp>
        <p:nvGrpSpPr>
          <p:cNvPr id="17" name="Group 16">
            <a:extLst>
              <a:ext uri="{FF2B5EF4-FFF2-40B4-BE49-F238E27FC236}">
                <a16:creationId xmlns:a16="http://schemas.microsoft.com/office/drawing/2014/main" id="{EC9E1568-DC9E-F1F0-75F6-338765ED1E44}"/>
              </a:ext>
              <a:ext uri="{C183D7F6-B498-43B3-948B-1728B52AA6E4}">
                <adec:decorative xmlns:adec="http://schemas.microsoft.com/office/drawing/2017/decorative" val="1"/>
              </a:ext>
            </a:extLst>
          </p:cNvPr>
          <p:cNvGrpSpPr/>
          <p:nvPr/>
        </p:nvGrpSpPr>
        <p:grpSpPr>
          <a:xfrm>
            <a:off x="685800" y="3226500"/>
            <a:ext cx="3429000" cy="3352800"/>
            <a:chOff x="685800" y="2743200"/>
            <a:chExt cx="3429000" cy="3352800"/>
          </a:xfrm>
        </p:grpSpPr>
        <p:sp>
          <p:nvSpPr>
            <p:cNvPr id="10" name="Rectangle 9">
              <a:extLst>
                <a:ext uri="{FF2B5EF4-FFF2-40B4-BE49-F238E27FC236}">
                  <a16:creationId xmlns:a16="http://schemas.microsoft.com/office/drawing/2014/main" id="{7D1719DD-B2B6-4738-A0AA-62911384C233}"/>
                </a:ext>
              </a:extLst>
            </p:cNvPr>
            <p:cNvSpPr/>
            <p:nvPr/>
          </p:nvSpPr>
          <p:spPr>
            <a:xfrm>
              <a:off x="6858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 name="TextBox 7">
              <a:extLst>
                <a:ext uri="{FF2B5EF4-FFF2-40B4-BE49-F238E27FC236}">
                  <a16:creationId xmlns:a16="http://schemas.microsoft.com/office/drawing/2014/main" id="{FA84CFB8-AE58-4D64-A018-44C62263C38C}"/>
                </a:ext>
              </a:extLst>
            </p:cNvPr>
            <p:cNvSpPr txBox="1"/>
            <p:nvPr/>
          </p:nvSpPr>
          <p:spPr>
            <a:xfrm>
              <a:off x="1233546" y="2819400"/>
              <a:ext cx="2438400" cy="369332"/>
            </a:xfrm>
            <a:prstGeom prst="rect">
              <a:avLst/>
            </a:prstGeom>
            <a:noFill/>
          </p:spPr>
          <p:txBody>
            <a:bodyPr wrap="square" rtlCol="0">
              <a:spAutoFit/>
            </a:bodyPr>
            <a:lstStyle/>
            <a:p>
              <a:r>
                <a:rPr lang="en-US" dirty="0"/>
                <a:t>Old-school thermostat</a:t>
              </a:r>
            </a:p>
          </p:txBody>
        </p:sp>
        <p:sp>
          <p:nvSpPr>
            <p:cNvPr id="3" name="TextBox 2">
              <a:extLst>
                <a:ext uri="{FF2B5EF4-FFF2-40B4-BE49-F238E27FC236}">
                  <a16:creationId xmlns:a16="http://schemas.microsoft.com/office/drawing/2014/main" id="{8BEC33CE-2976-42AA-AC2E-2DB601416A8A}"/>
                </a:ext>
              </a:extLst>
            </p:cNvPr>
            <p:cNvSpPr txBox="1"/>
            <p:nvPr/>
          </p:nvSpPr>
          <p:spPr>
            <a:xfrm>
              <a:off x="762000" y="3115557"/>
              <a:ext cx="1433853" cy="830997"/>
            </a:xfrm>
            <a:prstGeom prst="rect">
              <a:avLst/>
            </a:prstGeom>
            <a:noFill/>
          </p:spPr>
          <p:txBody>
            <a:bodyPr wrap="square" rtlCol="0">
              <a:spAutoFit/>
            </a:bodyPr>
            <a:lstStyle/>
            <a:p>
              <a:r>
                <a:rPr lang="en-US" sz="1600" b="1" dirty="0"/>
                <a:t>Percepts</a:t>
              </a:r>
              <a:br>
                <a:rPr lang="en-US" sz="1600" dirty="0"/>
              </a:br>
              <a:br>
                <a:rPr lang="en-US" sz="1600" dirty="0"/>
              </a:br>
              <a:endParaRPr lang="en-US" sz="1600" dirty="0"/>
            </a:p>
          </p:txBody>
        </p:sp>
        <p:sp>
          <p:nvSpPr>
            <p:cNvPr id="13" name="TextBox 12">
              <a:extLst>
                <a:ext uri="{FF2B5EF4-FFF2-40B4-BE49-F238E27FC236}">
                  <a16:creationId xmlns:a16="http://schemas.microsoft.com/office/drawing/2014/main" id="{9B402BD5-D8DE-40BF-8FAC-7554706570E3}"/>
                </a:ext>
              </a:extLst>
            </p:cNvPr>
            <p:cNvSpPr txBox="1"/>
            <p:nvPr/>
          </p:nvSpPr>
          <p:spPr>
            <a:xfrm>
              <a:off x="2436122" y="3124200"/>
              <a:ext cx="1607588" cy="1569660"/>
            </a:xfrm>
            <a:prstGeom prst="rect">
              <a:avLst/>
            </a:prstGeom>
            <a:noFill/>
          </p:spPr>
          <p:txBody>
            <a:bodyPr wrap="square" rtlCol="0">
              <a:spAutoFit/>
            </a:bodyPr>
            <a:lstStyle/>
            <a:p>
              <a:r>
                <a:rPr lang="en-US" sz="1600" b="1" dirty="0"/>
                <a:t>States</a:t>
              </a:r>
            </a:p>
            <a:p>
              <a:endParaRPr lang="en-US" sz="1600" dirty="0"/>
            </a:p>
            <a:p>
              <a:endParaRPr lang="en-US" sz="1600" dirty="0"/>
            </a:p>
            <a:p>
              <a:endParaRPr lang="en-US" sz="1600" dirty="0"/>
            </a:p>
            <a:p>
              <a:endParaRPr lang="en-US" sz="1600" dirty="0"/>
            </a:p>
            <a:p>
              <a:endParaRPr lang="en-US" sz="1600" dirty="0"/>
            </a:p>
          </p:txBody>
        </p:sp>
        <p:cxnSp>
          <p:nvCxnSpPr>
            <p:cNvPr id="6" name="Straight Connector 5">
              <a:extLst>
                <a:ext uri="{FF2B5EF4-FFF2-40B4-BE49-F238E27FC236}">
                  <a16:creationId xmlns:a16="http://schemas.microsoft.com/office/drawing/2014/main" id="{45059520-DFE9-4791-94EB-AA0EE19A9FE6}"/>
                </a:ext>
              </a:extLst>
            </p:cNvPr>
            <p:cNvCxnSpPr/>
            <p:nvPr/>
          </p:nvCxnSpPr>
          <p:spPr>
            <a:xfrm>
              <a:off x="2273016" y="33528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16" name="Group 15">
            <a:extLst>
              <a:ext uri="{FF2B5EF4-FFF2-40B4-BE49-F238E27FC236}">
                <a16:creationId xmlns:a16="http://schemas.microsoft.com/office/drawing/2014/main" id="{9EEA5130-0B05-07C3-5A7A-1178C9EB196C}"/>
              </a:ext>
              <a:ext uri="{C183D7F6-B498-43B3-948B-1728B52AA6E4}">
                <adec:decorative xmlns:adec="http://schemas.microsoft.com/office/drawing/2017/decorative" val="1"/>
              </a:ext>
            </a:extLst>
          </p:cNvPr>
          <p:cNvGrpSpPr/>
          <p:nvPr/>
        </p:nvGrpSpPr>
        <p:grpSpPr>
          <a:xfrm>
            <a:off x="4800600" y="3226500"/>
            <a:ext cx="3429000" cy="3352800"/>
            <a:chOff x="4800600" y="2743200"/>
            <a:chExt cx="3429000" cy="3352800"/>
          </a:xfrm>
        </p:grpSpPr>
        <p:sp>
          <p:nvSpPr>
            <p:cNvPr id="11" name="Rectangle 10">
              <a:extLst>
                <a:ext uri="{FF2B5EF4-FFF2-40B4-BE49-F238E27FC236}">
                  <a16:creationId xmlns:a16="http://schemas.microsoft.com/office/drawing/2014/main" id="{86DF5C27-232E-48B7-8171-EA8A2E3A93E7}"/>
                </a:ext>
              </a:extLst>
            </p:cNvPr>
            <p:cNvSpPr/>
            <p:nvPr/>
          </p:nvSpPr>
          <p:spPr>
            <a:xfrm>
              <a:off x="48006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46BEEC65-AC0E-437D-8CD7-B9F36A8B4660}"/>
                </a:ext>
              </a:extLst>
            </p:cNvPr>
            <p:cNvSpPr/>
            <p:nvPr/>
          </p:nvSpPr>
          <p:spPr>
            <a:xfrm>
              <a:off x="5486402" y="2743200"/>
              <a:ext cx="1842684" cy="369332"/>
            </a:xfrm>
            <a:prstGeom prst="rect">
              <a:avLst/>
            </a:prstGeom>
          </p:spPr>
          <p:txBody>
            <a:bodyPr wrap="none">
              <a:spAutoFit/>
            </a:bodyPr>
            <a:lstStyle/>
            <a:p>
              <a:r>
                <a:rPr lang="en-US" dirty="0"/>
                <a:t>Smart thermostat</a:t>
              </a:r>
            </a:p>
          </p:txBody>
        </p:sp>
        <p:sp>
          <p:nvSpPr>
            <p:cNvPr id="12" name="TextBox 11">
              <a:extLst>
                <a:ext uri="{FF2B5EF4-FFF2-40B4-BE49-F238E27FC236}">
                  <a16:creationId xmlns:a16="http://schemas.microsoft.com/office/drawing/2014/main" id="{88BED5A7-33F5-44FF-A8D2-C1229027E120}"/>
                </a:ext>
              </a:extLst>
            </p:cNvPr>
            <p:cNvSpPr txBox="1"/>
            <p:nvPr/>
          </p:nvSpPr>
          <p:spPr>
            <a:xfrm>
              <a:off x="4800600" y="3004066"/>
              <a:ext cx="1981199" cy="338554"/>
            </a:xfrm>
            <a:prstGeom prst="rect">
              <a:avLst/>
            </a:prstGeom>
            <a:noFill/>
          </p:spPr>
          <p:txBody>
            <a:bodyPr wrap="square" rtlCol="0">
              <a:spAutoFit/>
            </a:bodyPr>
            <a:lstStyle/>
            <a:p>
              <a:r>
                <a:rPr lang="en-US" sz="1600" b="1" dirty="0"/>
                <a:t>Percepts</a:t>
              </a:r>
            </a:p>
          </p:txBody>
        </p:sp>
        <p:sp>
          <p:nvSpPr>
            <p:cNvPr id="14" name="TextBox 13">
              <a:extLst>
                <a:ext uri="{FF2B5EF4-FFF2-40B4-BE49-F238E27FC236}">
                  <a16:creationId xmlns:a16="http://schemas.microsoft.com/office/drawing/2014/main" id="{DF174D32-43A7-4A26-B966-801AF47D5F09}"/>
                </a:ext>
              </a:extLst>
            </p:cNvPr>
            <p:cNvSpPr txBox="1"/>
            <p:nvPr/>
          </p:nvSpPr>
          <p:spPr>
            <a:xfrm>
              <a:off x="6699912" y="3090157"/>
              <a:ext cx="1529688" cy="584775"/>
            </a:xfrm>
            <a:prstGeom prst="rect">
              <a:avLst/>
            </a:prstGeom>
            <a:noFill/>
          </p:spPr>
          <p:txBody>
            <a:bodyPr wrap="square" rtlCol="0">
              <a:spAutoFit/>
            </a:bodyPr>
            <a:lstStyle/>
            <a:p>
              <a:r>
                <a:rPr lang="en-US" sz="1600" b="1" dirty="0"/>
                <a:t>States</a:t>
              </a:r>
            </a:p>
            <a:p>
              <a:endParaRPr lang="en-US" sz="1600" b="1" dirty="0"/>
            </a:p>
          </p:txBody>
        </p:sp>
        <p:cxnSp>
          <p:nvCxnSpPr>
            <p:cNvPr id="15" name="Straight Connector 14">
              <a:extLst>
                <a:ext uri="{FF2B5EF4-FFF2-40B4-BE49-F238E27FC236}">
                  <a16:creationId xmlns:a16="http://schemas.microsoft.com/office/drawing/2014/main" id="{C9F9B85E-2E5E-474C-8092-F3B2163AEC75}"/>
                </a:ext>
              </a:extLst>
            </p:cNvPr>
            <p:cNvCxnSpPr/>
            <p:nvPr/>
          </p:nvCxnSpPr>
          <p:spPr>
            <a:xfrm>
              <a:off x="6705600"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23" name="Freeform: Shape 22">
            <a:extLst>
              <a:ext uri="{FF2B5EF4-FFF2-40B4-BE49-F238E27FC236}">
                <a16:creationId xmlns:a16="http://schemas.microsoft.com/office/drawing/2014/main" id="{0456D4DE-22D7-F05D-A6B8-FCA00DD1B1B0}"/>
              </a:ext>
              <a:ext uri="{C183D7F6-B498-43B3-948B-1728B52AA6E4}">
                <adec:decorative xmlns:adec="http://schemas.microsoft.com/office/drawing/2017/decorative" val="1"/>
              </a:ext>
            </a:extLst>
          </p:cNvPr>
          <p:cNvSpPr/>
          <p:nvPr/>
        </p:nvSpPr>
        <p:spPr>
          <a:xfrm rot="11970244">
            <a:off x="1929279" y="2371945"/>
            <a:ext cx="373208" cy="325342"/>
          </a:xfrm>
          <a:custGeom>
            <a:avLst/>
            <a:gdLst>
              <a:gd name="connsiteX0" fmla="*/ 236017 w 590632"/>
              <a:gd name="connsiteY0" fmla="*/ 313001 h 506066"/>
              <a:gd name="connsiteX1" fmla="*/ 243392 w 590632"/>
              <a:gd name="connsiteY1" fmla="*/ 172891 h 506066"/>
              <a:gd name="connsiteX2" fmla="*/ 449869 w 590632"/>
              <a:gd name="connsiteY2" fmla="*/ 246633 h 506066"/>
              <a:gd name="connsiteX3" fmla="*/ 390876 w 590632"/>
              <a:gd name="connsiteY3" fmla="*/ 497356 h 506066"/>
              <a:gd name="connsiteX4" fmla="*/ 88534 w 590632"/>
              <a:gd name="connsiteY4" fmla="*/ 453110 h 506066"/>
              <a:gd name="connsiteX5" fmla="*/ 43 w 590632"/>
              <a:gd name="connsiteY5" fmla="*/ 209762 h 506066"/>
              <a:gd name="connsiteX6" fmla="*/ 95908 w 590632"/>
              <a:gd name="connsiteY6" fmla="*/ 10659 h 506066"/>
              <a:gd name="connsiteX7" fmla="*/ 331882 w 590632"/>
              <a:gd name="connsiteY7" fmla="*/ 25407 h 506066"/>
              <a:gd name="connsiteX8" fmla="*/ 368753 w 590632"/>
              <a:gd name="connsiteY8" fmla="*/ 32781 h 506066"/>
              <a:gd name="connsiteX9" fmla="*/ 560482 w 590632"/>
              <a:gd name="connsiteY9" fmla="*/ 128646 h 506066"/>
              <a:gd name="connsiteX10" fmla="*/ 582605 w 590632"/>
              <a:gd name="connsiteY10" fmla="*/ 180265 h 506066"/>
              <a:gd name="connsiteX11" fmla="*/ 589979 w 590632"/>
              <a:gd name="connsiteY11" fmla="*/ 327749 h 506066"/>
              <a:gd name="connsiteX12" fmla="*/ 567856 w 590632"/>
              <a:gd name="connsiteY12" fmla="*/ 401491 h 506066"/>
              <a:gd name="connsiteX13" fmla="*/ 582605 w 590632"/>
              <a:gd name="connsiteY13" fmla="*/ 408865 h 506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0632" h="506066">
                <a:moveTo>
                  <a:pt x="236017" y="313001"/>
                </a:moveTo>
                <a:cubicBezTo>
                  <a:pt x="221883" y="248476"/>
                  <a:pt x="207750" y="183952"/>
                  <a:pt x="243392" y="172891"/>
                </a:cubicBezTo>
                <a:cubicBezTo>
                  <a:pt x="279034" y="161830"/>
                  <a:pt x="425288" y="192556"/>
                  <a:pt x="449869" y="246633"/>
                </a:cubicBezTo>
                <a:cubicBezTo>
                  <a:pt x="474450" y="300710"/>
                  <a:pt x="451099" y="462943"/>
                  <a:pt x="390876" y="497356"/>
                </a:cubicBezTo>
                <a:cubicBezTo>
                  <a:pt x="330654" y="531769"/>
                  <a:pt x="88534" y="453110"/>
                  <a:pt x="88534" y="453110"/>
                </a:cubicBezTo>
                <a:cubicBezTo>
                  <a:pt x="23395" y="405178"/>
                  <a:pt x="-1186" y="283504"/>
                  <a:pt x="43" y="209762"/>
                </a:cubicBezTo>
                <a:cubicBezTo>
                  <a:pt x="1272" y="136020"/>
                  <a:pt x="40602" y="41385"/>
                  <a:pt x="95908" y="10659"/>
                </a:cubicBezTo>
                <a:cubicBezTo>
                  <a:pt x="151214" y="-20067"/>
                  <a:pt x="331882" y="25407"/>
                  <a:pt x="331882" y="25407"/>
                </a:cubicBezTo>
                <a:cubicBezTo>
                  <a:pt x="377356" y="29094"/>
                  <a:pt x="330653" y="15574"/>
                  <a:pt x="368753" y="32781"/>
                </a:cubicBezTo>
                <a:cubicBezTo>
                  <a:pt x="406853" y="49987"/>
                  <a:pt x="524840" y="104065"/>
                  <a:pt x="560482" y="128646"/>
                </a:cubicBezTo>
                <a:cubicBezTo>
                  <a:pt x="596124" y="153227"/>
                  <a:pt x="577689" y="147081"/>
                  <a:pt x="582605" y="180265"/>
                </a:cubicBezTo>
                <a:cubicBezTo>
                  <a:pt x="587521" y="213449"/>
                  <a:pt x="592437" y="290878"/>
                  <a:pt x="589979" y="327749"/>
                </a:cubicBezTo>
                <a:cubicBezTo>
                  <a:pt x="587521" y="364620"/>
                  <a:pt x="567856" y="401491"/>
                  <a:pt x="567856" y="401491"/>
                </a:cubicBezTo>
                <a:cubicBezTo>
                  <a:pt x="566627" y="415010"/>
                  <a:pt x="574616" y="411937"/>
                  <a:pt x="582605" y="408865"/>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26" name="Speech Bubble: Rectangle 25">
            <a:extLst>
              <a:ext uri="{FF2B5EF4-FFF2-40B4-BE49-F238E27FC236}">
                <a16:creationId xmlns:a16="http://schemas.microsoft.com/office/drawing/2014/main" id="{34202182-06A3-ECD2-E6CE-D328CADC4D88}"/>
              </a:ext>
              <a:ext uri="{C183D7F6-B498-43B3-948B-1728B52AA6E4}">
                <adec:decorative xmlns:adec="http://schemas.microsoft.com/office/drawing/2017/decorative" val="1"/>
              </a:ext>
            </a:extLst>
          </p:cNvPr>
          <p:cNvSpPr/>
          <p:nvPr/>
        </p:nvSpPr>
        <p:spPr>
          <a:xfrm>
            <a:off x="2354047" y="1421411"/>
            <a:ext cx="796874" cy="216378"/>
          </a:xfrm>
          <a:prstGeom prst="wedgeRectCallout">
            <a:avLst>
              <a:gd name="adj1" fmla="val -41037"/>
              <a:gd name="adj2" fmla="val 108812"/>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400" b="1" dirty="0"/>
              <a:t>Setting</a:t>
            </a:r>
          </a:p>
        </p:txBody>
      </p:sp>
      <p:sp>
        <p:nvSpPr>
          <p:cNvPr id="29" name="Speech Bubble: Rectangle 28">
            <a:extLst>
              <a:ext uri="{FF2B5EF4-FFF2-40B4-BE49-F238E27FC236}">
                <a16:creationId xmlns:a16="http://schemas.microsoft.com/office/drawing/2014/main" id="{8D835A94-9AEE-6930-E3EE-3BED17D32D94}"/>
              </a:ext>
              <a:ext uri="{C183D7F6-B498-43B3-948B-1728B52AA6E4}">
                <adec:decorative xmlns:adec="http://schemas.microsoft.com/office/drawing/2017/decorative" val="1"/>
              </a:ext>
            </a:extLst>
          </p:cNvPr>
          <p:cNvSpPr/>
          <p:nvPr/>
        </p:nvSpPr>
        <p:spPr>
          <a:xfrm>
            <a:off x="685800" y="1421413"/>
            <a:ext cx="838200" cy="216376"/>
          </a:xfrm>
          <a:prstGeom prst="wedgeRectCallout">
            <a:avLst>
              <a:gd name="adj1" fmla="val 86741"/>
              <a:gd name="adj2" fmla="val 264799"/>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400" b="1" dirty="0"/>
              <a:t>Contacts</a:t>
            </a:r>
          </a:p>
        </p:txBody>
      </p:sp>
      <p:sp>
        <p:nvSpPr>
          <p:cNvPr id="21" name="TextBox 20">
            <a:extLst>
              <a:ext uri="{FF2B5EF4-FFF2-40B4-BE49-F238E27FC236}">
                <a16:creationId xmlns:a16="http://schemas.microsoft.com/office/drawing/2014/main" id="{964EFBA6-6E13-B08E-27FB-C7FFE06B5948}"/>
              </a:ext>
            </a:extLst>
          </p:cNvPr>
          <p:cNvSpPr txBox="1"/>
          <p:nvPr/>
        </p:nvSpPr>
        <p:spPr>
          <a:xfrm>
            <a:off x="825215" y="4162924"/>
            <a:ext cx="1370637" cy="1323439"/>
          </a:xfrm>
          <a:prstGeom prst="rect">
            <a:avLst/>
          </a:prstGeom>
          <a:noFill/>
        </p:spPr>
        <p:txBody>
          <a:bodyPr wrap="square">
            <a:spAutoFit/>
          </a:bodyPr>
          <a:lstStyle/>
          <a:p>
            <a:r>
              <a:rPr lang="en-US" sz="1600" dirty="0"/>
              <a:t>Setting: Cool, off, heat</a:t>
            </a:r>
            <a:br>
              <a:rPr lang="en-US" sz="1600" dirty="0"/>
            </a:br>
            <a:endParaRPr lang="en-US" sz="1600" dirty="0"/>
          </a:p>
          <a:p>
            <a:r>
              <a:rPr lang="en-US" sz="1600" dirty="0"/>
              <a:t>Contact:</a:t>
            </a:r>
          </a:p>
          <a:p>
            <a:r>
              <a:rPr lang="en-US" sz="1600" dirty="0"/>
              <a:t>Open, closed</a:t>
            </a:r>
          </a:p>
        </p:txBody>
      </p:sp>
      <p:sp>
        <p:nvSpPr>
          <p:cNvPr id="25" name="TextBox 24">
            <a:extLst>
              <a:ext uri="{FF2B5EF4-FFF2-40B4-BE49-F238E27FC236}">
                <a16:creationId xmlns:a16="http://schemas.microsoft.com/office/drawing/2014/main" id="{BDA14F90-0638-5D53-4066-051DCBBEE3C4}"/>
              </a:ext>
            </a:extLst>
          </p:cNvPr>
          <p:cNvSpPr txBox="1"/>
          <p:nvPr/>
        </p:nvSpPr>
        <p:spPr>
          <a:xfrm>
            <a:off x="2420956" y="4286034"/>
            <a:ext cx="1497068" cy="1077218"/>
          </a:xfrm>
          <a:prstGeom prst="rect">
            <a:avLst/>
          </a:prstGeom>
          <a:noFill/>
        </p:spPr>
        <p:txBody>
          <a:bodyPr wrap="square">
            <a:spAutoFit/>
          </a:bodyPr>
          <a:lstStyle/>
          <a:p>
            <a:r>
              <a:rPr lang="en-US" sz="1600" dirty="0"/>
              <a:t>No states (only reacts to the current percepts)</a:t>
            </a:r>
          </a:p>
        </p:txBody>
      </p:sp>
      <p:sp>
        <p:nvSpPr>
          <p:cNvPr id="32" name="TextBox 31">
            <a:extLst>
              <a:ext uri="{FF2B5EF4-FFF2-40B4-BE49-F238E27FC236}">
                <a16:creationId xmlns:a16="http://schemas.microsoft.com/office/drawing/2014/main" id="{89B1C01E-BDD5-86D3-6844-815995F7C44C}"/>
              </a:ext>
            </a:extLst>
          </p:cNvPr>
          <p:cNvSpPr txBox="1"/>
          <p:nvPr/>
        </p:nvSpPr>
        <p:spPr>
          <a:xfrm>
            <a:off x="4826867" y="3736300"/>
            <a:ext cx="1851702" cy="2893100"/>
          </a:xfrm>
          <a:prstGeom prst="rect">
            <a:avLst/>
          </a:prstGeom>
          <a:noFill/>
        </p:spPr>
        <p:txBody>
          <a:bodyPr wrap="square">
            <a:spAutoFit/>
          </a:bodyPr>
          <a:lstStyle/>
          <a:p>
            <a:r>
              <a:rPr lang="en-US" sz="1400" dirty="0"/>
              <a:t>Sensors</a:t>
            </a:r>
          </a:p>
          <a:p>
            <a:pPr marL="285750" indent="-285750">
              <a:buFont typeface="Arial" panose="020B0604020202020204" pitchFamily="34" charset="0"/>
              <a:buChar char="•"/>
            </a:pPr>
            <a:r>
              <a:rPr lang="en-US" sz="1400" dirty="0"/>
              <a:t>Temp: deg. F</a:t>
            </a:r>
          </a:p>
          <a:p>
            <a:pPr marL="285750" indent="-285750">
              <a:buFont typeface="Arial" panose="020B0604020202020204" pitchFamily="34" charset="0"/>
              <a:buChar char="•"/>
            </a:pPr>
            <a:r>
              <a:rPr lang="en-US" sz="1400" dirty="0"/>
              <a:t>Someone walking by</a:t>
            </a:r>
          </a:p>
          <a:p>
            <a:pPr marL="285750" indent="-285750">
              <a:buFont typeface="Arial" panose="020B0604020202020204" pitchFamily="34" charset="0"/>
              <a:buChar char="•"/>
            </a:pPr>
            <a:r>
              <a:rPr lang="en-US" sz="1400" dirty="0"/>
              <a:t>Someone changes temp.</a:t>
            </a:r>
          </a:p>
          <a:p>
            <a:pPr marL="285750" indent="-285750">
              <a:buFont typeface="Arial" panose="020B0604020202020204" pitchFamily="34" charset="0"/>
              <a:buChar char="•"/>
            </a:pPr>
            <a:endParaRPr lang="en-US" sz="1400" dirty="0"/>
          </a:p>
          <a:p>
            <a:r>
              <a:rPr lang="en-US" sz="1400" dirty="0"/>
              <a:t>Internet</a:t>
            </a:r>
          </a:p>
          <a:p>
            <a:pPr marL="285750" indent="-285750">
              <a:buFont typeface="Arial" panose="020B0604020202020204" pitchFamily="34" charset="0"/>
              <a:buChar char="•"/>
            </a:pPr>
            <a:r>
              <a:rPr lang="en-US" sz="1400" dirty="0"/>
              <a:t>Outside temp.</a:t>
            </a:r>
          </a:p>
          <a:p>
            <a:pPr marL="285750" indent="-285750">
              <a:buFont typeface="Arial" panose="020B0604020202020204" pitchFamily="34" charset="0"/>
              <a:buChar char="•"/>
            </a:pPr>
            <a:r>
              <a:rPr lang="en-US" sz="1400" dirty="0"/>
              <a:t>Weather report</a:t>
            </a:r>
          </a:p>
          <a:p>
            <a:pPr marL="285750" indent="-285750">
              <a:buFont typeface="Arial" panose="020B0604020202020204" pitchFamily="34" charset="0"/>
              <a:buChar char="•"/>
            </a:pPr>
            <a:r>
              <a:rPr lang="en-US" sz="1400" dirty="0"/>
              <a:t>Energy curtailment</a:t>
            </a:r>
          </a:p>
          <a:p>
            <a:pPr marL="285750" indent="-285750">
              <a:buFont typeface="Arial" panose="020B0604020202020204" pitchFamily="34" charset="0"/>
              <a:buChar char="•"/>
            </a:pPr>
            <a:r>
              <a:rPr lang="en-US" sz="1400" dirty="0"/>
              <a:t>Day &amp; time</a:t>
            </a:r>
          </a:p>
          <a:p>
            <a:pPr marL="285750" indent="-285750">
              <a:buFont typeface="Arial" panose="020B0604020202020204" pitchFamily="34" charset="0"/>
              <a:buChar char="•"/>
            </a:pPr>
            <a:r>
              <a:rPr lang="en-US" sz="1400" dirty="0"/>
              <a:t>…</a:t>
            </a:r>
          </a:p>
        </p:txBody>
      </p:sp>
      <p:sp>
        <p:nvSpPr>
          <p:cNvPr id="34" name="TextBox 33">
            <a:extLst>
              <a:ext uri="{FF2B5EF4-FFF2-40B4-BE49-F238E27FC236}">
                <a16:creationId xmlns:a16="http://schemas.microsoft.com/office/drawing/2014/main" id="{5E7BBEF0-95B8-8CED-32EC-F6842F0B41B2}"/>
              </a:ext>
            </a:extLst>
          </p:cNvPr>
          <p:cNvSpPr txBox="1"/>
          <p:nvPr/>
        </p:nvSpPr>
        <p:spPr>
          <a:xfrm>
            <a:off x="6808067" y="3888840"/>
            <a:ext cx="1421532" cy="2677656"/>
          </a:xfrm>
          <a:prstGeom prst="rect">
            <a:avLst/>
          </a:prstGeom>
          <a:noFill/>
        </p:spPr>
        <p:txBody>
          <a:bodyPr wrap="square">
            <a:spAutoFit/>
          </a:bodyPr>
          <a:lstStyle/>
          <a:p>
            <a:r>
              <a:rPr lang="en-US" sz="1400" dirty="0"/>
              <a:t>Factored states</a:t>
            </a:r>
          </a:p>
          <a:p>
            <a:pPr marL="285750" indent="-285750">
              <a:buFont typeface="Arial" panose="020B0604020202020204" pitchFamily="34" charset="0"/>
              <a:buChar char="•"/>
            </a:pPr>
            <a:r>
              <a:rPr lang="en-US" sz="1400" dirty="0"/>
              <a:t>Estimated time to cool the house</a:t>
            </a:r>
          </a:p>
          <a:p>
            <a:pPr marL="285750" indent="-285750">
              <a:buFont typeface="Arial" panose="020B0604020202020204" pitchFamily="34" charset="0"/>
              <a:buChar char="•"/>
            </a:pPr>
            <a:r>
              <a:rPr lang="en-US" sz="1400" dirty="0"/>
              <a:t>Someone home?</a:t>
            </a:r>
          </a:p>
          <a:p>
            <a:pPr marL="285750" indent="-285750">
              <a:buFont typeface="Arial" panose="020B0604020202020204" pitchFamily="34" charset="0"/>
              <a:buChar char="•"/>
            </a:pPr>
            <a:r>
              <a:rPr lang="en-US" sz="1400" dirty="0"/>
              <a:t>How long till someone is coming home?</a:t>
            </a:r>
          </a:p>
          <a:p>
            <a:pPr marL="285750" indent="-285750">
              <a:buFont typeface="Arial" panose="020B0604020202020204" pitchFamily="34" charset="0"/>
              <a:buChar char="•"/>
            </a:pPr>
            <a:r>
              <a:rPr lang="en-US" sz="1400" dirty="0"/>
              <a:t>Schedule</a:t>
            </a:r>
          </a:p>
          <a:p>
            <a:pPr marL="285750" indent="-285750">
              <a:buFont typeface="Arial" panose="020B0604020202020204" pitchFamily="34" charset="0"/>
              <a:buChar char="•"/>
            </a:pPr>
            <a:r>
              <a:rPr lang="en-US" sz="1400" dirty="0"/>
              <a:t>….</a:t>
            </a:r>
          </a:p>
        </p:txBody>
      </p:sp>
      <p:sp>
        <p:nvSpPr>
          <p:cNvPr id="31" name="Speech Bubble: Rectangle 30">
            <a:extLst>
              <a:ext uri="{FF2B5EF4-FFF2-40B4-BE49-F238E27FC236}">
                <a16:creationId xmlns:a16="http://schemas.microsoft.com/office/drawing/2014/main" id="{4F69CF10-D675-8E78-CE52-62CB67743852}"/>
              </a:ext>
            </a:extLst>
          </p:cNvPr>
          <p:cNvSpPr/>
          <p:nvPr/>
        </p:nvSpPr>
        <p:spPr>
          <a:xfrm>
            <a:off x="628650" y="2557098"/>
            <a:ext cx="854024" cy="431280"/>
          </a:xfrm>
          <a:prstGeom prst="wedgeRectCallout">
            <a:avLst>
              <a:gd name="adj1" fmla="val 118223"/>
              <a:gd name="adj2" fmla="val -48252"/>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400" b="1" dirty="0">
                <a:solidFill>
                  <a:schemeClr val="bg1"/>
                </a:solidFill>
              </a:rPr>
              <a:t>Bi-metal spring</a:t>
            </a:r>
          </a:p>
        </p:txBody>
      </p:sp>
    </p:spTree>
    <p:extLst>
      <p:ext uri="{BB962C8B-B14F-4D97-AF65-F5344CB8AC3E}">
        <p14:creationId xmlns:p14="http://schemas.microsoft.com/office/powerpoint/2010/main" val="383696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0" grpId="0" animBg="1"/>
      <p:bldP spid="7" grpId="0"/>
      <p:bldP spid="23" grpId="0" animBg="1"/>
      <p:bldP spid="26" grpId="0" animBg="1"/>
      <p:bldP spid="29" grpId="0" animBg="1"/>
      <p:bldP spid="21" grpId="0"/>
      <p:bldP spid="25" grpId="0"/>
      <p:bldP spid="32" grpId="0"/>
      <p:bldP spid="34" grpId="0"/>
      <p:bldP spid="3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dirty="0"/>
              <a:t>Goal-based Agent</a:t>
            </a:r>
          </a:p>
        </p:txBody>
      </p:sp>
      <p:sp>
        <p:nvSpPr>
          <p:cNvPr id="7" name="Content Placeholder 6"/>
          <p:cNvSpPr>
            <a:spLocks noGrp="1"/>
          </p:cNvSpPr>
          <p:nvPr>
            <p:ph idx="1"/>
          </p:nvPr>
        </p:nvSpPr>
        <p:spPr>
          <a:xfrm>
            <a:off x="628650" y="1447801"/>
            <a:ext cx="7886700" cy="1235149"/>
          </a:xfrm>
        </p:spPr>
        <p:txBody>
          <a:bodyPr>
            <a:normAutofit fontScale="85000" lnSpcReduction="10000"/>
          </a:bodyPr>
          <a:lstStyle/>
          <a:p>
            <a:r>
              <a:rPr lang="en-US" dirty="0"/>
              <a:t>The agent has the task of reaching a defined </a:t>
            </a:r>
            <a:r>
              <a:rPr lang="en-US" b="1" dirty="0">
                <a:solidFill>
                  <a:srgbClr val="FF0000"/>
                </a:solidFill>
              </a:rPr>
              <a:t>goal state </a:t>
            </a:r>
            <a:r>
              <a:rPr lang="en-US" dirty="0"/>
              <a:t>and is then finished. </a:t>
            </a:r>
          </a:p>
          <a:p>
            <a:r>
              <a:rPr lang="en-US" dirty="0"/>
              <a:t>The agent needs to move towards the goal. As special type is a </a:t>
            </a:r>
            <a:r>
              <a:rPr lang="en-US" b="1" dirty="0">
                <a:solidFill>
                  <a:srgbClr val="FF0000"/>
                </a:solidFill>
              </a:rPr>
              <a:t>planning agent </a:t>
            </a:r>
            <a:r>
              <a:rPr lang="en-US" dirty="0"/>
              <a:t>that uses </a:t>
            </a:r>
            <a:r>
              <a:rPr lang="en-US" b="1" dirty="0">
                <a:solidFill>
                  <a:srgbClr val="FF0000"/>
                </a:solidFill>
              </a:rPr>
              <a:t>search algorithms </a:t>
            </a:r>
            <a:r>
              <a:rPr lang="en-US" dirty="0"/>
              <a:t>to plan a sequence of actions that leads to the goal.</a:t>
            </a:r>
          </a:p>
          <a:p>
            <a:r>
              <a:rPr lang="en-US" dirty="0"/>
              <a:t>Performance measure: the </a:t>
            </a:r>
            <a:r>
              <a:rPr lang="en-US" b="1" dirty="0">
                <a:solidFill>
                  <a:srgbClr val="FF0000"/>
                </a:solidFill>
              </a:rPr>
              <a:t>cost to reach the goal</a:t>
            </a:r>
            <a:r>
              <a:rPr lang="en-US" dirty="0"/>
              <a:t>.</a:t>
            </a:r>
            <a:r>
              <a:rPr lang="en-US" b="1" dirty="0">
                <a:solidFill>
                  <a:srgbClr val="FF0000"/>
                </a:solidFill>
              </a:rPr>
              <a:t>  </a:t>
            </a:r>
          </a:p>
        </p:txBody>
      </p:sp>
      <p:grpSp>
        <p:nvGrpSpPr>
          <p:cNvPr id="8" name="Group 7" descr="A figure adding goals to the agent.">
            <a:extLst>
              <a:ext uri="{FF2B5EF4-FFF2-40B4-BE49-F238E27FC236}">
                <a16:creationId xmlns:a16="http://schemas.microsoft.com/office/drawing/2014/main" id="{99B13B2A-866C-34B6-3674-D659B2A7835E}"/>
              </a:ext>
            </a:extLst>
          </p:cNvPr>
          <p:cNvGrpSpPr/>
          <p:nvPr/>
        </p:nvGrpSpPr>
        <p:grpSpPr>
          <a:xfrm>
            <a:off x="767978" y="2767543"/>
            <a:ext cx="4515082" cy="2927500"/>
            <a:chOff x="2114318" y="2819400"/>
            <a:chExt cx="4515082" cy="2927500"/>
          </a:xfrm>
        </p:grpSpPr>
        <p:pic>
          <p:nvPicPr>
            <p:cNvPr id="9" name="Picture 8">
              <a:extLst>
                <a:ext uri="{FF2B5EF4-FFF2-40B4-BE49-F238E27FC236}">
                  <a16:creationId xmlns:a16="http://schemas.microsoft.com/office/drawing/2014/main" id="{2FE2CE57-5E44-48F8-9543-D465169F4975}"/>
                </a:ext>
              </a:extLst>
            </p:cNvPr>
            <p:cNvPicPr>
              <a:picLocks noChangeAspect="1"/>
            </p:cNvPicPr>
            <p:nvPr/>
          </p:nvPicPr>
          <p:blipFill>
            <a:blip r:embed="rId3"/>
            <a:stretch>
              <a:fillRect/>
            </a:stretch>
          </p:blipFill>
          <p:spPr>
            <a:xfrm>
              <a:off x="2114318" y="2819400"/>
              <a:ext cx="4515082" cy="2927500"/>
            </a:xfrm>
            <a:prstGeom prst="rect">
              <a:avLst/>
            </a:prstGeom>
          </p:spPr>
        </p:pic>
        <p:sp>
          <p:nvSpPr>
            <p:cNvPr id="3" name="Oval 2">
              <a:extLst>
                <a:ext uri="{FF2B5EF4-FFF2-40B4-BE49-F238E27FC236}">
                  <a16:creationId xmlns:a16="http://schemas.microsoft.com/office/drawing/2014/main" id="{8DC68F3E-3623-454B-9115-EF6E8CD7423F}"/>
                </a:ext>
              </a:extLst>
            </p:cNvPr>
            <p:cNvSpPr/>
            <p:nvPr/>
          </p:nvSpPr>
          <p:spPr>
            <a:xfrm>
              <a:off x="2895600" y="4664150"/>
              <a:ext cx="685800" cy="457200"/>
            </a:xfrm>
            <a:prstGeom prst="ellipse">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4" name="Rectangle 3">
              <a:extLst>
                <a:ext uri="{FF2B5EF4-FFF2-40B4-BE49-F238E27FC236}">
                  <a16:creationId xmlns:a16="http://schemas.microsoft.com/office/drawing/2014/main" id="{7CAEB44A-E0D5-4126-A2E1-486A8A386ED4}"/>
                </a:ext>
              </a:extLst>
            </p:cNvPr>
            <p:cNvSpPr/>
            <p:nvPr/>
          </p:nvSpPr>
          <p:spPr>
            <a:xfrm>
              <a:off x="4191000" y="3825950"/>
              <a:ext cx="1447800" cy="457200"/>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4B43DD05-3D9B-4F73-B36D-2727CE931ED9}"/>
                </a:ext>
              </a:extLst>
            </p:cNvPr>
            <p:cNvCxnSpPr/>
            <p:nvPr/>
          </p:nvCxnSpPr>
          <p:spPr>
            <a:xfrm flipV="1">
              <a:off x="3429000" y="4206950"/>
              <a:ext cx="685800" cy="457200"/>
            </a:xfrm>
            <a:prstGeom prst="straightConnector1">
              <a:avLst/>
            </a:prstGeom>
            <a:ln w="28575">
              <a:headEnd type="triangle" w="med" len="med"/>
              <a:tailEnd type="triangle" w="med" len="med"/>
            </a:ln>
          </p:spPr>
          <p:style>
            <a:lnRef idx="3">
              <a:schemeClr val="accent2"/>
            </a:lnRef>
            <a:fillRef idx="0">
              <a:schemeClr val="accent2"/>
            </a:fillRef>
            <a:effectRef idx="2">
              <a:schemeClr val="accent2"/>
            </a:effectRef>
            <a:fontRef idx="minor">
              <a:schemeClr val="tx1"/>
            </a:fontRef>
          </p:style>
        </p:cxnSp>
      </p:gr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309C9C9-D66E-EA9C-F32B-9350BBA1FE6F}"/>
                  </a:ext>
                </a:extLst>
              </p:cNvPr>
              <p:cNvSpPr txBox="1"/>
              <p:nvPr/>
            </p:nvSpPr>
            <p:spPr>
              <a:xfrm>
                <a:off x="5295900" y="2923684"/>
                <a:ext cx="3784740" cy="9727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ea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argmin</m:t>
                              </m:r>
                            </m:e>
                            <m: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A</m:t>
                              </m:r>
                            </m:sub>
                          </m:sSub>
                        </m:fName>
                        <m:e>
                          <m:d>
                            <m:dPr>
                              <m:begChr m:val="["/>
                              <m:endChr m:val="]"/>
                              <m:ctrlPr>
                                <a:rPr lang="en-US" i="1">
                                  <a:latin typeface="Cambria Math" panose="02040503050406030204" pitchFamily="18" charset="0"/>
                                  <a:ea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𝑡</m:t>
                                  </m:r>
                                  <m:r>
                                    <a:rPr lang="en-US" i="1">
                                      <a:latin typeface="Cambria Math" panose="02040503050406030204" pitchFamily="18" charset="0"/>
                                    </a:rPr>
                                    <m:t>=0</m:t>
                                  </m:r>
                                </m:sub>
                                <m:sup>
                                  <m:r>
                                    <a:rPr lang="en-US" i="1">
                                      <a:latin typeface="Cambria Math" panose="02040503050406030204" pitchFamily="18" charset="0"/>
                                    </a:rPr>
                                    <m:t>𝑇</m:t>
                                  </m:r>
                                </m:sup>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b="0" i="1" smtClean="0">
                                          <a:latin typeface="Cambria Math" panose="02040503050406030204" pitchFamily="18" charset="0"/>
                                        </a:rPr>
                                        <m:t>𝑡</m:t>
                                      </m:r>
                                    </m:sub>
                                  </m:sSub>
                                </m:e>
                              </m:nary>
                              <m:d>
                                <m:dPr>
                                  <m:begChr m:val="|"/>
                                  <m:endChr m:val=""/>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𝑠</m:t>
                                      </m:r>
                                    </m:e>
                                    <m:sub>
                                      <m:r>
                                        <a:rPr lang="en-US" i="1">
                                          <a:latin typeface="Cambria Math" panose="02040503050406030204" pitchFamily="18" charset="0"/>
                                        </a:rPr>
                                        <m:t>𝑇</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𝑔𝑜𝑎𝑙</m:t>
                                      </m:r>
                                    </m:sup>
                                  </m:sSup>
                                </m:e>
                              </m:d>
                            </m:e>
                          </m:d>
                        </m:e>
                      </m:func>
                    </m:oMath>
                  </m:oMathPara>
                </a14:m>
                <a:endParaRPr lang="en-US" dirty="0"/>
              </a:p>
            </p:txBody>
          </p:sp>
        </mc:Choice>
        <mc:Fallback xmlns="">
          <p:sp>
            <p:nvSpPr>
              <p:cNvPr id="6" name="TextBox 5">
                <a:extLst>
                  <a:ext uri="{FF2B5EF4-FFF2-40B4-BE49-F238E27FC236}">
                    <a16:creationId xmlns:a16="http://schemas.microsoft.com/office/drawing/2014/main" id="{B309C9C9-D66E-EA9C-F32B-9350BBA1FE6F}"/>
                  </a:ext>
                </a:extLst>
              </p:cNvPr>
              <p:cNvSpPr txBox="1">
                <a:spLocks noRot="1" noChangeAspect="1" noMove="1" noResize="1" noEditPoints="1" noAdjustHandles="1" noChangeArrowheads="1" noChangeShapeType="1" noTextEdit="1"/>
              </p:cNvSpPr>
              <p:nvPr/>
            </p:nvSpPr>
            <p:spPr>
              <a:xfrm>
                <a:off x="5295900" y="2923684"/>
                <a:ext cx="3784740" cy="972702"/>
              </a:xfrm>
              <a:prstGeom prst="rect">
                <a:avLst/>
              </a:prstGeom>
              <a:blipFill>
                <a:blip r:embed="rId5"/>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1655D056-4265-310C-3A14-607DA88A98C3}"/>
              </a:ext>
            </a:extLst>
          </p:cNvPr>
          <p:cNvSpPr txBox="1"/>
          <p:nvPr/>
        </p:nvSpPr>
        <p:spPr>
          <a:xfrm>
            <a:off x="6999745" y="4290296"/>
            <a:ext cx="1932970" cy="954107"/>
          </a:xfrm>
          <a:prstGeom prst="rect">
            <a:avLst/>
          </a:prstGeom>
          <a:noFill/>
        </p:spPr>
        <p:txBody>
          <a:bodyPr wrap="square" rtlCol="0">
            <a:spAutoFit/>
          </a:bodyPr>
          <a:lstStyle/>
          <a:p>
            <a:pPr algn="ctr"/>
            <a:r>
              <a:rPr lang="en-US" sz="1400" dirty="0"/>
              <a:t>Sum of the cost</a:t>
            </a:r>
            <a:br>
              <a:rPr lang="en-US" sz="1400" dirty="0"/>
            </a:br>
            <a:r>
              <a:rPr lang="en-US" sz="1400" dirty="0"/>
              <a:t>of a planed sequence of actions that leads to a goal state </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B6DFB2F8-B6C3-45F5-85E4-692E0E5C7665}"/>
                  </a:ext>
                </a:extLst>
              </p:cNvPr>
              <p:cNvSpPr/>
              <p:nvPr/>
            </p:nvSpPr>
            <p:spPr>
              <a:xfrm>
                <a:off x="628650" y="5830141"/>
                <a:ext cx="6808980" cy="942309"/>
              </a:xfrm>
              <a:prstGeom prst="rect">
                <a:avLst/>
              </a:prstGeom>
            </p:spPr>
            <p:txBody>
              <a:bodyPr wrap="none">
                <a:spAutoFit/>
              </a:bodyPr>
              <a:lstStyle/>
              <a:p>
                <a:r>
                  <a:rPr lang="en-US" dirty="0"/>
                  <a:t>The interaction is a sequence: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0"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i="1" smtClean="0">
                            <a:latin typeface="Cambria Math" panose="02040503050406030204" pitchFamily="18" charset="0"/>
                          </a:rPr>
                          <m:t>𝑠</m:t>
                        </m:r>
                      </m:e>
                      <m:sup>
                        <m:r>
                          <a:rPr lang="en-US" b="0" i="1" smtClean="0">
                            <a:latin typeface="Cambria Math" panose="02040503050406030204" pitchFamily="18" charset="0"/>
                          </a:rPr>
                          <m:t>𝑔𝑜𝑎𝑙</m:t>
                        </m:r>
                      </m:sup>
                    </m:sSup>
                  </m:oMath>
                </a14:m>
                <a:endParaRPr lang="en-US" dirty="0"/>
              </a:p>
              <a:p>
                <a:endParaRPr lang="en-US" b="1" dirty="0"/>
              </a:p>
              <a:p>
                <a:r>
                  <a:rPr lang="en-US" b="1" dirty="0"/>
                  <a:t>Example</a:t>
                </a:r>
                <a:r>
                  <a:rPr lang="en-US" dirty="0"/>
                  <a:t>: Solving a puzzle. What action gets me closer to the solution?</a:t>
                </a:r>
              </a:p>
            </p:txBody>
          </p:sp>
        </mc:Choice>
        <mc:Fallback xmlns="">
          <p:sp>
            <p:nvSpPr>
              <p:cNvPr id="2" name="Rectangle 1">
                <a:extLst>
                  <a:ext uri="{FF2B5EF4-FFF2-40B4-BE49-F238E27FC236}">
                    <a16:creationId xmlns:a16="http://schemas.microsoft.com/office/drawing/2014/main" id="{B6DFB2F8-B6C3-45F5-85E4-692E0E5C7665}"/>
                  </a:ext>
                </a:extLst>
              </p:cNvPr>
              <p:cNvSpPr>
                <a:spLocks noRot="1" noChangeAspect="1" noMove="1" noResize="1" noEditPoints="1" noAdjustHandles="1" noChangeArrowheads="1" noChangeShapeType="1" noTextEdit="1"/>
              </p:cNvSpPr>
              <p:nvPr/>
            </p:nvSpPr>
            <p:spPr>
              <a:xfrm>
                <a:off x="628650" y="5830141"/>
                <a:ext cx="6808980" cy="942309"/>
              </a:xfrm>
              <a:prstGeom prst="rect">
                <a:avLst/>
              </a:prstGeom>
              <a:blipFill>
                <a:blip r:embed="rId6"/>
                <a:stretch>
                  <a:fillRect l="-716" t="-2581" b="-7742"/>
                </a:stretch>
              </a:blipFill>
            </p:spPr>
            <p:txBody>
              <a:bodyPr/>
              <a:lstStyle/>
              <a:p>
                <a:r>
                  <a:rPr lang="en-US">
                    <a:noFill/>
                  </a:rPr>
                  <a:t> </a:t>
                </a:r>
              </a:p>
            </p:txBody>
          </p:sp>
        </mc:Fallback>
      </mc:AlternateContent>
      <p:sp>
        <p:nvSpPr>
          <p:cNvPr id="10" name="Left Brace 9">
            <a:extLst>
              <a:ext uri="{FF2B5EF4-FFF2-40B4-BE49-F238E27FC236}">
                <a16:creationId xmlns:a16="http://schemas.microsoft.com/office/drawing/2014/main" id="{2A6DF24A-807F-9B76-3928-56AF087F5171}"/>
              </a:ext>
              <a:ext uri="{C183D7F6-B498-43B3-948B-1728B52AA6E4}">
                <adec:decorative xmlns:adec="http://schemas.microsoft.com/office/drawing/2017/decorative" val="1"/>
              </a:ext>
            </a:extLst>
          </p:cNvPr>
          <p:cNvSpPr/>
          <p:nvPr/>
        </p:nvSpPr>
        <p:spPr>
          <a:xfrm rot="16200000">
            <a:off x="7810958" y="3173675"/>
            <a:ext cx="288772" cy="193297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Left Brace 11">
            <a:extLst>
              <a:ext uri="{FF2B5EF4-FFF2-40B4-BE49-F238E27FC236}">
                <a16:creationId xmlns:a16="http://schemas.microsoft.com/office/drawing/2014/main" id="{AB771649-5BF3-8747-5429-08474493638E}"/>
              </a:ext>
              <a:ext uri="{C183D7F6-B498-43B3-948B-1728B52AA6E4}">
                <adec:decorative xmlns:adec="http://schemas.microsoft.com/office/drawing/2017/decorative" val="1"/>
              </a:ext>
            </a:extLst>
          </p:cNvPr>
          <p:cNvSpPr/>
          <p:nvPr/>
        </p:nvSpPr>
        <p:spPr>
          <a:xfrm rot="16200000">
            <a:off x="5261807" y="4455988"/>
            <a:ext cx="144386" cy="3505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8D0B5546-A820-8FF6-7A6B-09F4E0F16CED}"/>
              </a:ext>
              <a:ext uri="{C183D7F6-B498-43B3-948B-1728B52AA6E4}">
                <adec:decorative xmlns:adec="http://schemas.microsoft.com/office/drawing/2017/decorative" val="1"/>
              </a:ext>
            </a:extLst>
          </p:cNvPr>
          <p:cNvSpPr txBox="1"/>
          <p:nvPr/>
        </p:nvSpPr>
        <p:spPr>
          <a:xfrm>
            <a:off x="4395317" y="6205333"/>
            <a:ext cx="1932970" cy="307777"/>
          </a:xfrm>
          <a:prstGeom prst="rect">
            <a:avLst/>
          </a:prstGeom>
          <a:noFill/>
        </p:spPr>
        <p:txBody>
          <a:bodyPr wrap="square" rtlCol="0">
            <a:spAutoFit/>
          </a:bodyPr>
          <a:lstStyle/>
          <a:p>
            <a:pPr algn="ctr"/>
            <a:r>
              <a:rPr lang="en-US" sz="1400" dirty="0"/>
              <a:t>cost</a:t>
            </a:r>
          </a:p>
        </p:txBody>
      </p:sp>
      <p:sp>
        <p:nvSpPr>
          <p:cNvPr id="14" name="TextBox 13">
            <a:extLst>
              <a:ext uri="{FF2B5EF4-FFF2-40B4-BE49-F238E27FC236}">
                <a16:creationId xmlns:a16="http://schemas.microsoft.com/office/drawing/2014/main" id="{E16C1A7F-80A0-191F-C175-0D32EA450CFD}"/>
              </a:ext>
              <a:ext uri="{C183D7F6-B498-43B3-948B-1728B52AA6E4}">
                <adec:decorative xmlns:adec="http://schemas.microsoft.com/office/drawing/2017/decorative" val="1"/>
              </a:ext>
            </a:extLst>
          </p:cNvPr>
          <p:cNvSpPr txBox="1"/>
          <p:nvPr/>
        </p:nvSpPr>
        <p:spPr>
          <a:xfrm>
            <a:off x="3686343" y="4181725"/>
            <a:ext cx="591829" cy="369332"/>
          </a:xfrm>
          <a:prstGeom prst="rect">
            <a:avLst/>
          </a:prstGeom>
          <a:noFill/>
        </p:spPr>
        <p:txBody>
          <a:bodyPr wrap="none" rtlCol="0">
            <a:spAutoFit/>
          </a:bodyPr>
          <a:lstStyle/>
          <a:p>
            <a:r>
              <a:rPr lang="en-US" dirty="0">
                <a:solidFill>
                  <a:schemeClr val="accent2"/>
                </a:solidFill>
              </a:rPr>
              <a:t>plan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Outline: What is an Intelligent Agent</a:t>
            </a:r>
          </a:p>
        </p:txBody>
      </p:sp>
      <p:graphicFrame>
        <p:nvGraphicFramePr>
          <p:cNvPr id="2" name="Content Placeholder 1">
            <a:extLst>
              <a:ext uri="{FF2B5EF4-FFF2-40B4-BE49-F238E27FC236}">
                <a16:creationId xmlns:a16="http://schemas.microsoft.com/office/drawing/2014/main" id="{597578F7-A976-403C-B832-5B2EAB99517D}"/>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1592462358"/>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87924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a:t>Utility-based Agent</a:t>
            </a: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628650" y="1295400"/>
                <a:ext cx="7886700" cy="1477965"/>
              </a:xfrm>
            </p:spPr>
            <p:txBody>
              <a:bodyPr>
                <a:normAutofit fontScale="92500"/>
              </a:bodyPr>
              <a:lstStyle/>
              <a:p>
                <a:r>
                  <a:rPr lang="en-US" dirty="0"/>
                  <a:t>The agent uses a utility function to evaluate the </a:t>
                </a:r>
                <a:r>
                  <a:rPr lang="en-US" b="1" dirty="0">
                    <a:solidFill>
                      <a:srgbClr val="FF0000"/>
                    </a:solidFill>
                  </a:rPr>
                  <a:t>desirability of each possible states. </a:t>
                </a:r>
                <a:r>
                  <a:rPr lang="en-US" dirty="0"/>
                  <a:t>This is typically expressed as the reward of being in a state </a:t>
                </a:r>
                <a14:m>
                  <m:oMath xmlns:m="http://schemas.openxmlformats.org/officeDocument/2006/math">
                    <m:r>
                      <a:rPr lang="en-US" i="1" dirty="0" smtClean="0">
                        <a:latin typeface="Cambria Math" panose="02040503050406030204" pitchFamily="18" charset="0"/>
                      </a:rPr>
                      <m:t>𝑅</m:t>
                    </m:r>
                    <m:r>
                      <a:rPr lang="en-US" i="1" dirty="0" smtClean="0">
                        <a:latin typeface="Cambria Math" panose="02040503050406030204" pitchFamily="18" charset="0"/>
                      </a:rPr>
                      <m:t>(</m:t>
                    </m:r>
                    <m:r>
                      <a:rPr lang="en-US" i="1" dirty="0" smtClean="0">
                        <a:latin typeface="Cambria Math" panose="02040503050406030204" pitchFamily="18" charset="0"/>
                      </a:rPr>
                      <m:t>𝑠</m:t>
                    </m:r>
                    <m:r>
                      <a:rPr lang="en-US" i="1" dirty="0" smtClean="0">
                        <a:latin typeface="Cambria Math" panose="02040503050406030204" pitchFamily="18" charset="0"/>
                      </a:rPr>
                      <m:t>)</m:t>
                    </m:r>
                  </m:oMath>
                </a14:m>
                <a:r>
                  <a:rPr lang="en-US" dirty="0"/>
                  <a:t>.</a:t>
                </a:r>
              </a:p>
              <a:p>
                <a:r>
                  <a:rPr lang="en-US" dirty="0"/>
                  <a:t>Choose actions to stay in desirable states.</a:t>
                </a:r>
              </a:p>
              <a:p>
                <a:r>
                  <a:rPr lang="en-US" dirty="0"/>
                  <a:t>Performance measure: The discounted sum of </a:t>
                </a:r>
                <a:r>
                  <a:rPr lang="en-US" b="1" dirty="0">
                    <a:solidFill>
                      <a:srgbClr val="FF0000"/>
                    </a:solidFill>
                  </a:rPr>
                  <a:t>expected utility over time</a:t>
                </a:r>
                <a:r>
                  <a:rPr lang="en-US" dirty="0"/>
                  <a:t>.</a:t>
                </a:r>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628650" y="1295400"/>
                <a:ext cx="7886700" cy="1477965"/>
              </a:xfrm>
              <a:blipFill>
                <a:blip r:embed="rId3"/>
                <a:stretch>
                  <a:fillRect l="-541" t="-4132" r="-850"/>
                </a:stretch>
              </a:blipFill>
            </p:spPr>
            <p:txBody>
              <a:bodyPr/>
              <a:lstStyle/>
              <a:p>
                <a:r>
                  <a:rPr lang="en-US">
                    <a:noFill/>
                  </a:rPr>
                  <a:t> </a:t>
                </a:r>
              </a:p>
            </p:txBody>
          </p:sp>
        </mc:Fallback>
      </mc:AlternateContent>
      <p:pic>
        <p:nvPicPr>
          <p:cNvPr id="4" name="Picture 3" descr="Diagram of an agent that adds utility to determine how happy it is with a state.">
            <a:extLst>
              <a:ext uri="{FF2B5EF4-FFF2-40B4-BE49-F238E27FC236}">
                <a16:creationId xmlns:a16="http://schemas.microsoft.com/office/drawing/2014/main" id="{FAF6271A-FC38-434F-B4E3-EEA4639F708B}"/>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933634" y="2794829"/>
            <a:ext cx="4483330" cy="2857647"/>
          </a:xfrm>
          <a:prstGeom prst="rect">
            <a:avLst/>
          </a:prstGeom>
        </p:spPr>
      </p:pic>
      <p:sp>
        <p:nvSpPr>
          <p:cNvPr id="3" name="Rectangle: Rounded Corners 2">
            <a:extLst>
              <a:ext uri="{FF2B5EF4-FFF2-40B4-BE49-F238E27FC236}">
                <a16:creationId xmlns:a16="http://schemas.microsoft.com/office/drawing/2014/main" id="{FF3F49AA-5AE7-40C8-A131-B2029CFF8054}"/>
              </a:ext>
              <a:ext uri="{C183D7F6-B498-43B3-948B-1728B52AA6E4}">
                <adec:decorative xmlns:adec="http://schemas.microsoft.com/office/drawing/2017/decorative" val="1"/>
              </a:ext>
            </a:extLst>
          </p:cNvPr>
          <p:cNvSpPr/>
          <p:nvPr/>
        </p:nvSpPr>
        <p:spPr>
          <a:xfrm>
            <a:off x="1390834" y="4283824"/>
            <a:ext cx="3048000" cy="460148"/>
          </a:xfrm>
          <a:prstGeom prst="round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4AFE2FF-0717-3CEE-EC11-6C4E1A3A3186}"/>
                  </a:ext>
                </a:extLst>
              </p:cNvPr>
              <p:cNvSpPr txBox="1"/>
              <p:nvPr/>
            </p:nvSpPr>
            <p:spPr>
              <a:xfrm>
                <a:off x="5486400" y="2743200"/>
                <a:ext cx="3353996" cy="8478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t>
                              </m:r>
                              <m:r>
                                <a:rPr lang="en-US" b="0" i="1" smtClean="0">
                                  <a:latin typeface="Cambria Math" panose="02040503050406030204" pitchFamily="18" charset="0"/>
                                </a:rPr>
                                <m:t>𝑚𝑎𝑥</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A</m:t>
                              </m:r>
                            </m:sub>
                          </m:sSub>
                        </m:fName>
                        <m:e>
                          <m:r>
                            <a:rPr lang="en-US" b="0" i="1" smtClean="0">
                              <a:latin typeface="Cambria Math" panose="02040503050406030204" pitchFamily="18" charset="0"/>
                              <a:ea typeface="Cambria Math" panose="02040503050406030204" pitchFamily="18" charset="0"/>
                            </a:rPr>
                            <m:t>𝐸</m:t>
                          </m:r>
                          <m:d>
                            <m:dPr>
                              <m:begChr m:val="["/>
                              <m:endChr m:val="]"/>
                              <m:ctrlPr>
                                <a:rPr lang="en-US" i="1">
                                  <a:latin typeface="Cambria Math" panose="02040503050406030204" pitchFamily="18" charset="0"/>
                                  <a:ea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𝑡</m:t>
                                  </m:r>
                                  <m:r>
                                    <a:rPr lang="en-US" i="1">
                                      <a:latin typeface="Cambria Math" panose="02040503050406030204" pitchFamily="18" charset="0"/>
                                    </a:rPr>
                                    <m:t>=0</m:t>
                                  </m:r>
                                </m:sub>
                                <m:sup>
                                  <m:r>
                                    <a:rPr lang="en-US" i="1">
                                      <a:latin typeface="Cambria Math" panose="02040503050406030204" pitchFamily="18" charset="0"/>
                                    </a:rPr>
                                    <m:t>∞</m:t>
                                  </m:r>
                                </m:sup>
                                <m:e>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sup>
                                  </m:sSup>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𝑡</m:t>
                                      </m:r>
                                    </m:sub>
                                  </m:sSub>
                                </m:e>
                              </m:nary>
                              <m:d>
                                <m:dPr>
                                  <m:begChr m:val="|"/>
                                  <m:endChr m:val=""/>
                                  <m:ctrlPr>
                                    <a:rPr lang="en-US"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e>
                              </m:d>
                            </m:e>
                          </m:d>
                        </m:e>
                      </m:func>
                    </m:oMath>
                  </m:oMathPara>
                </a14:m>
                <a:endParaRPr lang="en-US" dirty="0"/>
              </a:p>
            </p:txBody>
          </p:sp>
        </mc:Choice>
        <mc:Fallback xmlns="">
          <p:sp>
            <p:nvSpPr>
              <p:cNvPr id="2" name="TextBox 1">
                <a:extLst>
                  <a:ext uri="{FF2B5EF4-FFF2-40B4-BE49-F238E27FC236}">
                    <a16:creationId xmlns:a16="http://schemas.microsoft.com/office/drawing/2014/main" id="{84AFE2FF-0717-3CEE-EC11-6C4E1A3A3186}"/>
                  </a:ext>
                </a:extLst>
              </p:cNvPr>
              <p:cNvSpPr txBox="1">
                <a:spLocks noRot="1" noChangeAspect="1" noMove="1" noResize="1" noEditPoints="1" noAdjustHandles="1" noChangeArrowheads="1" noChangeShapeType="1" noTextEdit="1"/>
              </p:cNvSpPr>
              <p:nvPr/>
            </p:nvSpPr>
            <p:spPr>
              <a:xfrm>
                <a:off x="5486400" y="2743200"/>
                <a:ext cx="3353996" cy="847861"/>
              </a:xfrm>
              <a:prstGeom prst="rect">
                <a:avLst/>
              </a:prstGeom>
              <a:blipFill>
                <a:blip r:embed="rId5"/>
                <a:stretch>
                  <a:fillRect/>
                </a:stretch>
              </a:blipFill>
            </p:spPr>
            <p:txBody>
              <a:bodyPr/>
              <a:lstStyle/>
              <a:p>
                <a:r>
                  <a:rPr lang="en-US">
                    <a:noFill/>
                  </a:rPr>
                  <a:t> </a:t>
                </a:r>
              </a:p>
            </p:txBody>
          </p:sp>
        </mc:Fallback>
      </mc:AlternateContent>
      <p:sp>
        <p:nvSpPr>
          <p:cNvPr id="5" name="Left Brace 4">
            <a:extLst>
              <a:ext uri="{FF2B5EF4-FFF2-40B4-BE49-F238E27FC236}">
                <a16:creationId xmlns:a16="http://schemas.microsoft.com/office/drawing/2014/main" id="{890A0BAA-2317-3D77-5800-B322AC6CED34}"/>
              </a:ext>
              <a:ext uri="{C183D7F6-B498-43B3-948B-1728B52AA6E4}">
                <adec:decorative xmlns:adec="http://schemas.microsoft.com/office/drawing/2017/decorative" val="1"/>
              </a:ext>
            </a:extLst>
          </p:cNvPr>
          <p:cNvSpPr/>
          <p:nvPr/>
        </p:nvSpPr>
        <p:spPr>
          <a:xfrm rot="16200000">
            <a:off x="7954946" y="3179915"/>
            <a:ext cx="288772" cy="111106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D37A21B7-E7DC-07F5-EF0D-F84D984C558F}"/>
              </a:ext>
            </a:extLst>
          </p:cNvPr>
          <p:cNvSpPr txBox="1"/>
          <p:nvPr/>
        </p:nvSpPr>
        <p:spPr>
          <a:xfrm>
            <a:off x="7169796" y="3848290"/>
            <a:ext cx="1696278" cy="954107"/>
          </a:xfrm>
          <a:prstGeom prst="rect">
            <a:avLst/>
          </a:prstGeom>
          <a:noFill/>
        </p:spPr>
        <p:txBody>
          <a:bodyPr wrap="square" rtlCol="0">
            <a:spAutoFit/>
          </a:bodyPr>
          <a:lstStyle/>
          <a:p>
            <a:pPr algn="ctr"/>
            <a:r>
              <a:rPr lang="en-US" sz="1400" dirty="0"/>
              <a:t>Implements rational behavior: Utility is the expected future discounted reward</a:t>
            </a:r>
          </a:p>
        </p:txBody>
      </p:sp>
      <p:sp>
        <p:nvSpPr>
          <p:cNvPr id="8" name="TextBox 7">
            <a:extLst>
              <a:ext uri="{FF2B5EF4-FFF2-40B4-BE49-F238E27FC236}">
                <a16:creationId xmlns:a16="http://schemas.microsoft.com/office/drawing/2014/main" id="{590C1277-14FF-4879-6A2E-E3A16C07A263}"/>
              </a:ext>
            </a:extLst>
          </p:cNvPr>
          <p:cNvSpPr txBox="1"/>
          <p:nvPr/>
        </p:nvSpPr>
        <p:spPr>
          <a:xfrm>
            <a:off x="5639514" y="4913500"/>
            <a:ext cx="3353997" cy="646331"/>
          </a:xfrm>
          <a:prstGeom prst="rect">
            <a:avLst/>
          </a:prstGeom>
          <a:noFill/>
        </p:spPr>
        <p:txBody>
          <a:bodyPr wrap="square" rtlCol="0">
            <a:spAutoFit/>
          </a:bodyPr>
          <a:lstStyle/>
          <a:p>
            <a:pPr algn="ctr"/>
            <a:r>
              <a:rPr lang="en-US" b="1" dirty="0"/>
              <a:t>Techniques</a:t>
            </a:r>
            <a:r>
              <a:rPr lang="en-US" dirty="0"/>
              <a:t>: Markov decision processes, reinforcement learning</a:t>
            </a:r>
          </a:p>
        </p:txBody>
      </p:sp>
      <p:sp>
        <p:nvSpPr>
          <p:cNvPr id="10" name="Left Brace 9">
            <a:extLst>
              <a:ext uri="{FF2B5EF4-FFF2-40B4-BE49-F238E27FC236}">
                <a16:creationId xmlns:a16="http://schemas.microsoft.com/office/drawing/2014/main" id="{42D56FA4-703F-9468-26AE-D2AE0657BB5A}"/>
              </a:ext>
              <a:ext uri="{C183D7F6-B498-43B3-948B-1728B52AA6E4}">
                <adec:decorative xmlns:adec="http://schemas.microsoft.com/office/drawing/2017/decorative" val="1"/>
              </a:ext>
            </a:extLst>
          </p:cNvPr>
          <p:cNvSpPr/>
          <p:nvPr/>
        </p:nvSpPr>
        <p:spPr>
          <a:xfrm rot="16200000">
            <a:off x="4866615" y="4698779"/>
            <a:ext cx="96571" cy="297180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32899228-E8A9-FC7D-842A-375C67A36518}"/>
              </a:ext>
              <a:ext uri="{C183D7F6-B498-43B3-948B-1728B52AA6E4}">
                <adec:decorative xmlns:adec="http://schemas.microsoft.com/office/drawing/2017/decorative" val="1"/>
              </a:ext>
            </a:extLst>
          </p:cNvPr>
          <p:cNvSpPr txBox="1"/>
          <p:nvPr/>
        </p:nvSpPr>
        <p:spPr>
          <a:xfrm>
            <a:off x="4038600" y="6136394"/>
            <a:ext cx="1932970" cy="307777"/>
          </a:xfrm>
          <a:prstGeom prst="rect">
            <a:avLst/>
          </a:prstGeom>
          <a:noFill/>
        </p:spPr>
        <p:txBody>
          <a:bodyPr wrap="square" rtlCol="0">
            <a:spAutoFit/>
          </a:bodyPr>
          <a:lstStyle/>
          <a:p>
            <a:pPr algn="ctr"/>
            <a:r>
              <a:rPr lang="en-US" sz="1400" dirty="0"/>
              <a:t>reward</a:t>
            </a: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3C026A23-FBAD-4041-B131-AB5A1A014596}"/>
                  </a:ext>
                </a:extLst>
              </p:cNvPr>
              <p:cNvSpPr/>
              <p:nvPr/>
            </p:nvSpPr>
            <p:spPr>
              <a:xfrm>
                <a:off x="457200" y="5817060"/>
                <a:ext cx="8536311" cy="923330"/>
              </a:xfrm>
              <a:prstGeom prst="rect">
                <a:avLst/>
              </a:prstGeom>
            </p:spPr>
            <p:txBody>
              <a:bodyPr wrap="none">
                <a:spAutoFit/>
              </a:bodyPr>
              <a:lstStyle/>
              <a:p>
                <a:r>
                  <a:rPr lang="en-US" dirty="0"/>
                  <a:t>The interaction is a sequence:  </a:t>
                </a:r>
                <a14:m>
                  <m:oMath xmlns:m="http://schemas.openxmlformats.org/officeDocument/2006/math">
                    <m:sSub>
                      <m:sSubPr>
                        <m:ctrlPr>
                          <a:rPr lang="en-US"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 </m:t>
                        </m:r>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endParaRPr lang="en-US" b="1" dirty="0"/>
              </a:p>
              <a:p>
                <a:endParaRPr lang="en-US" b="1" dirty="0"/>
              </a:p>
              <a:p>
                <a:r>
                  <a:rPr lang="en-US" b="1" dirty="0"/>
                  <a:t>Example</a:t>
                </a:r>
                <a:r>
                  <a:rPr lang="en-US" dirty="0"/>
                  <a:t>: An autonomous Mars rover prefers states where its battery is not critically low. </a:t>
                </a:r>
              </a:p>
            </p:txBody>
          </p:sp>
        </mc:Choice>
        <mc:Fallback xmlns="">
          <p:sp>
            <p:nvSpPr>
              <p:cNvPr id="9" name="Rectangle 8">
                <a:extLst>
                  <a:ext uri="{FF2B5EF4-FFF2-40B4-BE49-F238E27FC236}">
                    <a16:creationId xmlns:a16="http://schemas.microsoft.com/office/drawing/2014/main" id="{3C026A23-FBAD-4041-B131-AB5A1A014596}"/>
                  </a:ext>
                </a:extLst>
              </p:cNvPr>
              <p:cNvSpPr>
                <a:spLocks noRot="1" noChangeAspect="1" noMove="1" noResize="1" noEditPoints="1" noAdjustHandles="1" noChangeArrowheads="1" noChangeShapeType="1" noTextEdit="1"/>
              </p:cNvSpPr>
              <p:nvPr/>
            </p:nvSpPr>
            <p:spPr>
              <a:xfrm>
                <a:off x="457200" y="5817060"/>
                <a:ext cx="8536311" cy="923330"/>
              </a:xfrm>
              <a:prstGeom prst="rect">
                <a:avLst/>
              </a:prstGeom>
              <a:blipFill>
                <a:blip r:embed="rId6"/>
                <a:stretch>
                  <a:fillRect l="-571" t="-3289" b="-9211"/>
                </a:stretch>
              </a:blipFill>
            </p:spPr>
            <p:txBody>
              <a:bodyPr/>
              <a:lstStyle/>
              <a:p>
                <a:r>
                  <a:rPr lang="en-US">
                    <a:noFill/>
                  </a:rPr>
                  <a:t> </a:t>
                </a:r>
              </a:p>
            </p:txBody>
          </p:sp>
        </mc:Fallback>
      </mc:AlternateContent>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a:t>Agents that Learn</a:t>
            </a:r>
          </a:p>
        </p:txBody>
      </p:sp>
      <p:sp>
        <p:nvSpPr>
          <p:cNvPr id="6" name="Content Placeholder 5"/>
          <p:cNvSpPr>
            <a:spLocks noGrp="1"/>
          </p:cNvSpPr>
          <p:nvPr>
            <p:ph idx="1"/>
          </p:nvPr>
        </p:nvSpPr>
        <p:spPr>
          <a:xfrm>
            <a:off x="628650" y="1825625"/>
            <a:ext cx="7886700" cy="892013"/>
          </a:xfrm>
        </p:spPr>
        <p:txBody>
          <a:bodyPr/>
          <a:lstStyle/>
          <a:p>
            <a:pPr marL="0" indent="0">
              <a:buNone/>
            </a:pPr>
            <a:r>
              <a:rPr lang="en-US" dirty="0"/>
              <a:t>The </a:t>
            </a:r>
            <a:r>
              <a:rPr lang="en-US" b="1" dirty="0">
                <a:solidFill>
                  <a:srgbClr val="FF0000"/>
                </a:solidFill>
              </a:rPr>
              <a:t>learning element </a:t>
            </a:r>
            <a:r>
              <a:rPr lang="en-US" dirty="0"/>
              <a:t>modifies the agent program (reflex-based, goal-based, or utility-based) to improve its performance.</a:t>
            </a:r>
          </a:p>
          <a:p>
            <a:endParaRPr lang="en-US" dirty="0"/>
          </a:p>
        </p:txBody>
      </p:sp>
      <p:pic>
        <p:nvPicPr>
          <p:cNvPr id="5" name="Picture 4" descr="A figure showing that a learning agent adds a critic component, a learning element and a problem generator to the agent design.">
            <a:extLst>
              <a:ext uri="{FF2B5EF4-FFF2-40B4-BE49-F238E27FC236}">
                <a16:creationId xmlns:a16="http://schemas.microsoft.com/office/drawing/2014/main" id="{3FAB11E6-8A7F-4883-91BB-E3D4CAF1979E}"/>
              </a:ext>
            </a:extLst>
          </p:cNvPr>
          <p:cNvPicPr>
            <a:picLocks noChangeAspect="1"/>
          </p:cNvPicPr>
          <p:nvPr/>
        </p:nvPicPr>
        <p:blipFill>
          <a:blip r:embed="rId3"/>
          <a:stretch>
            <a:fillRect/>
          </a:stretch>
        </p:blipFill>
        <p:spPr>
          <a:xfrm>
            <a:off x="3435115" y="3027201"/>
            <a:ext cx="4565885" cy="3149762"/>
          </a:xfrm>
          <a:prstGeom prst="rect">
            <a:avLst/>
          </a:prstGeom>
        </p:spPr>
      </p:pic>
      <p:sp>
        <p:nvSpPr>
          <p:cNvPr id="2" name="Callout: Line 1">
            <a:extLst>
              <a:ext uri="{FF2B5EF4-FFF2-40B4-BE49-F238E27FC236}">
                <a16:creationId xmlns:a16="http://schemas.microsoft.com/office/drawing/2014/main" id="{EC43F13B-70AE-4A79-BEC3-FD5269489949}"/>
              </a:ext>
              <a:ext uri="{C183D7F6-B498-43B3-948B-1728B52AA6E4}">
                <adec:decorative xmlns:adec="http://schemas.microsoft.com/office/drawing/2017/decorative" val="1"/>
              </a:ext>
            </a:extLst>
          </p:cNvPr>
          <p:cNvSpPr/>
          <p:nvPr/>
        </p:nvSpPr>
        <p:spPr>
          <a:xfrm>
            <a:off x="798293" y="3010636"/>
            <a:ext cx="2289057" cy="711362"/>
          </a:xfrm>
          <a:prstGeom prst="borderCallout1">
            <a:avLst>
              <a:gd name="adj1" fmla="val 50597"/>
              <a:gd name="adj2" fmla="val 102591"/>
              <a:gd name="adj3" fmla="val 96799"/>
              <a:gd name="adj4" fmla="val 15264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How is the agent currently performing?</a:t>
            </a:r>
          </a:p>
        </p:txBody>
      </p:sp>
      <p:sp>
        <p:nvSpPr>
          <p:cNvPr id="3" name="Callout: Line 2">
            <a:extLst>
              <a:ext uri="{FF2B5EF4-FFF2-40B4-BE49-F238E27FC236}">
                <a16:creationId xmlns:a16="http://schemas.microsoft.com/office/drawing/2014/main" id="{1DFCA2A8-129A-7DD8-4F14-4280C6829F08}"/>
              </a:ext>
              <a:ext uri="{C183D7F6-B498-43B3-948B-1728B52AA6E4}">
                <adec:decorative xmlns:adec="http://schemas.microsoft.com/office/drawing/2017/decorative" val="1"/>
              </a:ext>
            </a:extLst>
          </p:cNvPr>
          <p:cNvSpPr/>
          <p:nvPr/>
        </p:nvSpPr>
        <p:spPr>
          <a:xfrm>
            <a:off x="798293" y="4183072"/>
            <a:ext cx="2289057" cy="922328"/>
          </a:xfrm>
          <a:prstGeom prst="borderCallout1">
            <a:avLst>
              <a:gd name="adj1" fmla="val 45008"/>
              <a:gd name="adj2" fmla="val 104907"/>
              <a:gd name="adj3" fmla="val 55745"/>
              <a:gd name="adj4" fmla="val 15169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Updates how the performance element chooses actions.</a:t>
            </a:r>
          </a:p>
        </p:txBody>
      </p:sp>
      <p:sp>
        <p:nvSpPr>
          <p:cNvPr id="8" name="Callout: Line 7">
            <a:extLst>
              <a:ext uri="{FF2B5EF4-FFF2-40B4-BE49-F238E27FC236}">
                <a16:creationId xmlns:a16="http://schemas.microsoft.com/office/drawing/2014/main" id="{4E3F4BEC-90AE-4251-9F62-1458F9DFAFAE}"/>
              </a:ext>
              <a:ext uri="{C183D7F6-B498-43B3-948B-1728B52AA6E4}">
                <adec:decorative xmlns:adec="http://schemas.microsoft.com/office/drawing/2017/decorative" val="1"/>
              </a:ext>
            </a:extLst>
          </p:cNvPr>
          <p:cNvSpPr/>
          <p:nvPr/>
        </p:nvSpPr>
        <p:spPr>
          <a:xfrm>
            <a:off x="798293" y="5398398"/>
            <a:ext cx="2289057" cy="778565"/>
          </a:xfrm>
          <a:prstGeom prst="borderCallout1">
            <a:avLst>
              <a:gd name="adj1" fmla="val 20790"/>
              <a:gd name="adj2" fmla="val 104328"/>
              <a:gd name="adj3" fmla="val 12883"/>
              <a:gd name="adj4" fmla="val 15244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Generate actions for exploration</a:t>
            </a:r>
          </a:p>
        </p:txBody>
      </p:sp>
    </p:spTree>
    <p:extLst>
      <p:ext uri="{BB962C8B-B14F-4D97-AF65-F5344CB8AC3E}">
        <p14:creationId xmlns:p14="http://schemas.microsoft.com/office/powerpoint/2010/main" val="14736592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Smart Thermostat: What Type of Agent is it?</a:t>
            </a:r>
          </a:p>
        </p:txBody>
      </p:sp>
      <p:pic>
        <p:nvPicPr>
          <p:cNvPr id="4" name="Picture 3" descr="Foto of a smart thermostat">
            <a:extLst>
              <a:ext uri="{FF2B5EF4-FFF2-40B4-BE49-F238E27FC236}">
                <a16:creationId xmlns:a16="http://schemas.microsoft.com/office/drawing/2014/main" id="{F31ABD9D-4846-470F-B3BA-A565CD3E2973}"/>
              </a:ext>
              <a:ext uri="{C183D7F6-B498-43B3-948B-1728B52AA6E4}">
                <adec:decorative xmlns:adec="http://schemas.microsoft.com/office/drawing/2017/decorative" val="0"/>
              </a:ext>
            </a:extLst>
          </p:cNvPr>
          <p:cNvPicPr>
            <a:picLocks noChangeAspect="1"/>
          </p:cNvPicPr>
          <p:nvPr/>
        </p:nvPicPr>
        <p:blipFill>
          <a:blip r:embed="rId2"/>
          <a:stretch>
            <a:fillRect/>
          </a:stretch>
        </p:blipFill>
        <p:spPr>
          <a:xfrm>
            <a:off x="1151428" y="1078290"/>
            <a:ext cx="2682136" cy="1536588"/>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B58D5326-8ECE-462C-B003-A9E569C57869}"/>
              </a:ext>
              <a:ext uri="{C183D7F6-B498-43B3-948B-1728B52AA6E4}">
                <adec:decorative xmlns:adec="http://schemas.microsoft.com/office/drawing/2017/decorative" val="1"/>
              </a:ext>
            </a:extLst>
          </p:cNvPr>
          <p:cNvSpPr txBox="1"/>
          <p:nvPr/>
        </p:nvSpPr>
        <p:spPr>
          <a:xfrm>
            <a:off x="3985963" y="1113472"/>
            <a:ext cx="1529687" cy="1477328"/>
          </a:xfrm>
          <a:prstGeom prst="rect">
            <a:avLst/>
          </a:prstGeom>
          <a:noFill/>
        </p:spPr>
        <p:txBody>
          <a:bodyPr wrap="square" rtlCol="0">
            <a:spAutoFit/>
          </a:bodyPr>
          <a:lstStyle/>
          <a:p>
            <a:r>
              <a:rPr lang="en-US" dirty="0"/>
              <a:t>Change temperature when you are too cold/warm</a:t>
            </a:r>
          </a:p>
        </p:txBody>
      </p:sp>
      <p:sp>
        <p:nvSpPr>
          <p:cNvPr id="13" name="TextBox 12">
            <a:extLst>
              <a:ext uri="{FF2B5EF4-FFF2-40B4-BE49-F238E27FC236}">
                <a16:creationId xmlns:a16="http://schemas.microsoft.com/office/drawing/2014/main" id="{38AD3B03-FCF7-47AA-AA67-307CD5852DA4}"/>
              </a:ext>
            </a:extLst>
          </p:cNvPr>
          <p:cNvSpPr txBox="1"/>
          <p:nvPr/>
        </p:nvSpPr>
        <p:spPr>
          <a:xfrm rot="20753926">
            <a:off x="5603643" y="1526796"/>
            <a:ext cx="2232965" cy="95410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2800" b="1" dirty="0"/>
              <a:t>Simple Reflex Agent?</a:t>
            </a:r>
          </a:p>
        </p:txBody>
      </p:sp>
      <p:grpSp>
        <p:nvGrpSpPr>
          <p:cNvPr id="3" name="Group 2">
            <a:extLst>
              <a:ext uri="{FF2B5EF4-FFF2-40B4-BE49-F238E27FC236}">
                <a16:creationId xmlns:a16="http://schemas.microsoft.com/office/drawing/2014/main" id="{47C10D90-3EB1-7E9E-EB61-36A8C576D246}"/>
              </a:ext>
              <a:ext uri="{C183D7F6-B498-43B3-948B-1728B52AA6E4}">
                <adec:decorative xmlns:adec="http://schemas.microsoft.com/office/drawing/2017/decorative" val="1"/>
              </a:ext>
            </a:extLst>
          </p:cNvPr>
          <p:cNvGrpSpPr/>
          <p:nvPr/>
        </p:nvGrpSpPr>
        <p:grpSpPr>
          <a:xfrm>
            <a:off x="1151428" y="2928612"/>
            <a:ext cx="3429000" cy="3517056"/>
            <a:chOff x="4800600" y="2743200"/>
            <a:chExt cx="3429000" cy="3517056"/>
          </a:xfrm>
        </p:grpSpPr>
        <p:sp>
          <p:nvSpPr>
            <p:cNvPr id="5" name="Rectangle 4">
              <a:extLst>
                <a:ext uri="{FF2B5EF4-FFF2-40B4-BE49-F238E27FC236}">
                  <a16:creationId xmlns:a16="http://schemas.microsoft.com/office/drawing/2014/main" id="{EBD32C4C-2783-DD45-45AE-60D6A3FE6981}"/>
                </a:ext>
              </a:extLst>
            </p:cNvPr>
            <p:cNvSpPr/>
            <p:nvPr/>
          </p:nvSpPr>
          <p:spPr>
            <a:xfrm>
              <a:off x="48006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AE61E32C-37FD-F321-482C-C78FFE0FA284}"/>
                </a:ext>
              </a:extLst>
            </p:cNvPr>
            <p:cNvSpPr/>
            <p:nvPr/>
          </p:nvSpPr>
          <p:spPr>
            <a:xfrm>
              <a:off x="5486402" y="2743200"/>
              <a:ext cx="1842684" cy="369332"/>
            </a:xfrm>
            <a:prstGeom prst="rect">
              <a:avLst/>
            </a:prstGeom>
          </p:spPr>
          <p:txBody>
            <a:bodyPr wrap="none">
              <a:spAutoFit/>
            </a:bodyPr>
            <a:lstStyle/>
            <a:p>
              <a:r>
                <a:rPr lang="en-US" dirty="0"/>
                <a:t>Smart thermostat</a:t>
              </a:r>
            </a:p>
          </p:txBody>
        </p:sp>
        <p:sp>
          <p:nvSpPr>
            <p:cNvPr id="8" name="TextBox 7">
              <a:extLst>
                <a:ext uri="{FF2B5EF4-FFF2-40B4-BE49-F238E27FC236}">
                  <a16:creationId xmlns:a16="http://schemas.microsoft.com/office/drawing/2014/main" id="{785BCCFC-B6A7-EAA0-60E6-8EF2C97F9A68}"/>
                </a:ext>
              </a:extLst>
            </p:cNvPr>
            <p:cNvSpPr txBox="1"/>
            <p:nvPr/>
          </p:nvSpPr>
          <p:spPr>
            <a:xfrm>
              <a:off x="4800600" y="3004066"/>
              <a:ext cx="1981199" cy="2923877"/>
            </a:xfrm>
            <a:prstGeom prst="rect">
              <a:avLst/>
            </a:prstGeom>
            <a:noFill/>
          </p:spPr>
          <p:txBody>
            <a:bodyPr wrap="square" rtlCol="0">
              <a:spAutoFit/>
            </a:bodyPr>
            <a:lstStyle/>
            <a:p>
              <a:r>
                <a:rPr lang="en-US" sz="1600" b="1" dirty="0"/>
                <a:t>Percepts</a:t>
              </a:r>
            </a:p>
            <a:p>
              <a:r>
                <a:rPr lang="en-US" sz="1400" dirty="0"/>
                <a:t>Sensors</a:t>
              </a:r>
            </a:p>
            <a:p>
              <a:pPr marL="285750" indent="-285750">
                <a:buFont typeface="Arial" panose="020B0604020202020204" pitchFamily="34" charset="0"/>
                <a:buChar char="•"/>
              </a:pPr>
              <a:r>
                <a:rPr lang="en-US" sz="1400" dirty="0"/>
                <a:t>Temp: deg. F</a:t>
              </a:r>
            </a:p>
            <a:p>
              <a:pPr marL="285750" indent="-285750">
                <a:buFont typeface="Arial" panose="020B0604020202020204" pitchFamily="34" charset="0"/>
                <a:buChar char="•"/>
              </a:pPr>
              <a:r>
                <a:rPr lang="en-US" sz="1400" dirty="0"/>
                <a:t>Someone walking by</a:t>
              </a:r>
            </a:p>
            <a:p>
              <a:pPr marL="285750" indent="-285750">
                <a:buFont typeface="Arial" panose="020B0604020202020204" pitchFamily="34" charset="0"/>
                <a:buChar char="•"/>
              </a:pPr>
              <a:r>
                <a:rPr lang="en-US" sz="1400" dirty="0"/>
                <a:t>Someone changes temp.</a:t>
              </a:r>
            </a:p>
            <a:p>
              <a:pPr marL="285750" indent="-285750">
                <a:buFont typeface="Arial" panose="020B0604020202020204" pitchFamily="34" charset="0"/>
                <a:buChar char="•"/>
              </a:pPr>
              <a:endParaRPr lang="en-US" sz="1400" dirty="0"/>
            </a:p>
            <a:p>
              <a:r>
                <a:rPr lang="en-US" sz="1400" dirty="0"/>
                <a:t>Internet</a:t>
              </a:r>
            </a:p>
            <a:p>
              <a:pPr marL="285750" indent="-285750">
                <a:buFont typeface="Arial" panose="020B0604020202020204" pitchFamily="34" charset="0"/>
                <a:buChar char="•"/>
              </a:pPr>
              <a:r>
                <a:rPr lang="en-US" sz="1400" dirty="0"/>
                <a:t>Outside temp.</a:t>
              </a:r>
            </a:p>
            <a:p>
              <a:pPr marL="285750" indent="-285750">
                <a:buFont typeface="Arial" panose="020B0604020202020204" pitchFamily="34" charset="0"/>
                <a:buChar char="•"/>
              </a:pPr>
              <a:r>
                <a:rPr lang="en-US" sz="1400" dirty="0"/>
                <a:t>Weather report</a:t>
              </a:r>
            </a:p>
            <a:p>
              <a:pPr marL="285750" indent="-285750">
                <a:buFont typeface="Arial" panose="020B0604020202020204" pitchFamily="34" charset="0"/>
                <a:buChar char="•"/>
              </a:pPr>
              <a:r>
                <a:rPr lang="en-US" sz="1400" dirty="0"/>
                <a:t>Energy curtailment</a:t>
              </a:r>
            </a:p>
            <a:p>
              <a:pPr marL="285750" indent="-285750">
                <a:buFont typeface="Arial" panose="020B0604020202020204" pitchFamily="34" charset="0"/>
                <a:buChar char="•"/>
              </a:pPr>
              <a:r>
                <a:rPr lang="en-US" sz="1400" dirty="0"/>
                <a:t>Day &amp; time</a:t>
              </a:r>
            </a:p>
            <a:p>
              <a:pPr marL="285750" indent="-285750">
                <a:buFont typeface="Arial" panose="020B0604020202020204" pitchFamily="34" charset="0"/>
                <a:buChar char="•"/>
              </a:pPr>
              <a:r>
                <a:rPr lang="en-US" sz="1400" dirty="0"/>
                <a:t>…</a:t>
              </a:r>
            </a:p>
          </p:txBody>
        </p:sp>
        <p:sp>
          <p:nvSpPr>
            <p:cNvPr id="10" name="TextBox 9">
              <a:extLst>
                <a:ext uri="{FF2B5EF4-FFF2-40B4-BE49-F238E27FC236}">
                  <a16:creationId xmlns:a16="http://schemas.microsoft.com/office/drawing/2014/main" id="{750C528B-BADB-9060-3A78-24A89D310B30}"/>
                </a:ext>
              </a:extLst>
            </p:cNvPr>
            <p:cNvSpPr txBox="1"/>
            <p:nvPr/>
          </p:nvSpPr>
          <p:spPr>
            <a:xfrm>
              <a:off x="6699912" y="3090157"/>
              <a:ext cx="1529688" cy="3170099"/>
            </a:xfrm>
            <a:prstGeom prst="rect">
              <a:avLst/>
            </a:prstGeom>
            <a:noFill/>
          </p:spPr>
          <p:txBody>
            <a:bodyPr wrap="square" rtlCol="0">
              <a:spAutoFit/>
            </a:bodyPr>
            <a:lstStyle/>
            <a:p>
              <a:r>
                <a:rPr lang="en-US" sz="1600" b="1" dirty="0"/>
                <a:t>States</a:t>
              </a:r>
            </a:p>
            <a:p>
              <a:r>
                <a:rPr lang="en-US" sz="1400" dirty="0"/>
                <a:t>Factored states</a:t>
              </a:r>
            </a:p>
            <a:p>
              <a:pPr marL="285750" indent="-285750">
                <a:buFont typeface="Arial" panose="020B0604020202020204" pitchFamily="34" charset="0"/>
                <a:buChar char="•"/>
              </a:pPr>
              <a:r>
                <a:rPr lang="en-US" sz="1400" dirty="0"/>
                <a:t>Estimated time to cool the house</a:t>
              </a:r>
            </a:p>
            <a:p>
              <a:pPr marL="285750" indent="-285750">
                <a:buFont typeface="Arial" panose="020B0604020202020204" pitchFamily="34" charset="0"/>
                <a:buChar char="•"/>
              </a:pPr>
              <a:r>
                <a:rPr lang="en-US" sz="1400" dirty="0"/>
                <a:t>Someone home?</a:t>
              </a:r>
            </a:p>
            <a:p>
              <a:pPr marL="285750" indent="-285750">
                <a:buFont typeface="Arial" panose="020B0604020202020204" pitchFamily="34" charset="0"/>
                <a:buChar char="•"/>
              </a:pPr>
              <a:r>
                <a:rPr lang="en-US" sz="1400" dirty="0"/>
                <a:t>How long till someone is coming home?</a:t>
              </a:r>
            </a:p>
            <a:p>
              <a:pPr marL="285750" indent="-285750">
                <a:buFont typeface="Arial" panose="020B0604020202020204" pitchFamily="34" charset="0"/>
                <a:buChar char="•"/>
              </a:pPr>
              <a:r>
                <a:rPr lang="en-US" sz="1400" dirty="0"/>
                <a:t>Schedule</a:t>
              </a:r>
            </a:p>
            <a:p>
              <a:pPr marL="285750" indent="-285750">
                <a:buFont typeface="Arial" panose="020B0604020202020204" pitchFamily="34" charset="0"/>
                <a:buChar char="•"/>
              </a:pPr>
              <a:r>
                <a:rPr lang="en-US" sz="1400" dirty="0"/>
                <a:t>….</a:t>
              </a:r>
            </a:p>
            <a:p>
              <a:endParaRPr lang="en-US" sz="1600" b="1" dirty="0"/>
            </a:p>
          </p:txBody>
        </p:sp>
        <p:cxnSp>
          <p:nvCxnSpPr>
            <p:cNvPr id="17" name="Straight Connector 16">
              <a:extLst>
                <a:ext uri="{FF2B5EF4-FFF2-40B4-BE49-F238E27FC236}">
                  <a16:creationId xmlns:a16="http://schemas.microsoft.com/office/drawing/2014/main" id="{97C013D6-10AF-5560-44AF-9F6FB04BA049}"/>
                </a:ext>
              </a:extLst>
            </p:cNvPr>
            <p:cNvCxnSpPr/>
            <p:nvPr/>
          </p:nvCxnSpPr>
          <p:spPr>
            <a:xfrm>
              <a:off x="6705600"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19" name="TextBox 18">
            <a:extLst>
              <a:ext uri="{FF2B5EF4-FFF2-40B4-BE49-F238E27FC236}">
                <a16:creationId xmlns:a16="http://schemas.microsoft.com/office/drawing/2014/main" id="{165BEDD3-FA9B-DB1D-D491-3A93CCCDA962}"/>
              </a:ext>
            </a:extLst>
          </p:cNvPr>
          <p:cNvSpPr txBox="1"/>
          <p:nvPr/>
        </p:nvSpPr>
        <p:spPr>
          <a:xfrm rot="1490344">
            <a:off x="5034977" y="2951947"/>
            <a:ext cx="2232965" cy="954107"/>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r>
              <a:rPr lang="en-US" sz="2800" b="1" dirty="0"/>
              <a:t>Model-based Reflex Agent?</a:t>
            </a:r>
          </a:p>
        </p:txBody>
      </p:sp>
      <p:sp>
        <p:nvSpPr>
          <p:cNvPr id="16" name="TextBox 15">
            <a:extLst>
              <a:ext uri="{FF2B5EF4-FFF2-40B4-BE49-F238E27FC236}">
                <a16:creationId xmlns:a16="http://schemas.microsoft.com/office/drawing/2014/main" id="{2BCB7D46-DF1E-4981-B53C-BCE34BDB13CA}"/>
              </a:ext>
            </a:extLst>
          </p:cNvPr>
          <p:cNvSpPr txBox="1"/>
          <p:nvPr/>
        </p:nvSpPr>
        <p:spPr>
          <a:xfrm rot="18844977">
            <a:off x="6416542" y="3673300"/>
            <a:ext cx="2565126"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3600" b="1" dirty="0"/>
              <a:t>Goal-based?</a:t>
            </a:r>
          </a:p>
        </p:txBody>
      </p:sp>
      <p:sp>
        <p:nvSpPr>
          <p:cNvPr id="18" name="TextBox 17">
            <a:extLst>
              <a:ext uri="{FF2B5EF4-FFF2-40B4-BE49-F238E27FC236}">
                <a16:creationId xmlns:a16="http://schemas.microsoft.com/office/drawing/2014/main" id="{87680BDF-1CAB-4A7C-B54C-C6EABE0BE124}"/>
              </a:ext>
            </a:extLst>
          </p:cNvPr>
          <p:cNvSpPr txBox="1"/>
          <p:nvPr/>
        </p:nvSpPr>
        <p:spPr>
          <a:xfrm rot="756261">
            <a:off x="4973903" y="5022633"/>
            <a:ext cx="2861681"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sz="3600" b="1" dirty="0"/>
              <a:t>Utility-based?</a:t>
            </a:r>
          </a:p>
        </p:txBody>
      </p:sp>
    </p:spTree>
    <p:extLst>
      <p:ext uri="{BB962C8B-B14F-4D97-AF65-F5344CB8AC3E}">
        <p14:creationId xmlns:p14="http://schemas.microsoft.com/office/powerpoint/2010/main" val="41254851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BBE47-1D1C-44B5-8446-587B6530CC91}"/>
              </a:ext>
            </a:extLst>
          </p:cNvPr>
          <p:cNvSpPr>
            <a:spLocks noGrp="1"/>
          </p:cNvSpPr>
          <p:nvPr>
            <p:ph type="title"/>
          </p:nvPr>
        </p:nvSpPr>
        <p:spPr/>
        <p:txBody>
          <a:bodyPr/>
          <a:lstStyle/>
          <a:p>
            <a:r>
              <a:rPr lang="en-US" dirty="0"/>
              <a:t>Example: Modern Vacuum Robot</a:t>
            </a:r>
          </a:p>
        </p:txBody>
      </p:sp>
      <p:sp>
        <p:nvSpPr>
          <p:cNvPr id="3" name="Content Placeholder 2">
            <a:extLst>
              <a:ext uri="{FF2B5EF4-FFF2-40B4-BE49-F238E27FC236}">
                <a16:creationId xmlns:a16="http://schemas.microsoft.com/office/drawing/2014/main" id="{547CF5C4-8471-4844-A31E-73B7D267F154}"/>
              </a:ext>
            </a:extLst>
          </p:cNvPr>
          <p:cNvSpPr>
            <a:spLocks noGrp="1"/>
          </p:cNvSpPr>
          <p:nvPr>
            <p:ph idx="1"/>
          </p:nvPr>
        </p:nvSpPr>
        <p:spPr>
          <a:xfrm>
            <a:off x="762000" y="1666229"/>
            <a:ext cx="2743200" cy="4351338"/>
          </a:xfrm>
        </p:spPr>
        <p:txBody>
          <a:bodyPr>
            <a:normAutofit/>
          </a:bodyPr>
          <a:lstStyle/>
          <a:p>
            <a:pPr marL="0" indent="0">
              <a:buNone/>
            </a:pPr>
            <a:r>
              <a:rPr lang="en-US" dirty="0"/>
              <a:t>Features are:</a:t>
            </a:r>
          </a:p>
          <a:p>
            <a:r>
              <a:rPr lang="en-US" dirty="0"/>
              <a:t>Control via App</a:t>
            </a:r>
          </a:p>
          <a:p>
            <a:r>
              <a:rPr lang="en-US" dirty="0"/>
              <a:t>Cleaning Modes</a:t>
            </a:r>
          </a:p>
          <a:p>
            <a:r>
              <a:rPr lang="en-US" dirty="0"/>
              <a:t>Navigation</a:t>
            </a:r>
          </a:p>
          <a:p>
            <a:r>
              <a:rPr lang="en-US" dirty="0"/>
              <a:t>Mapping</a:t>
            </a:r>
          </a:p>
          <a:p>
            <a:r>
              <a:rPr lang="en-US" dirty="0"/>
              <a:t>Boundary blockers</a:t>
            </a:r>
          </a:p>
          <a:p>
            <a:pPr marL="0" indent="0">
              <a:buNone/>
            </a:pPr>
            <a:endParaRPr lang="en-US" dirty="0"/>
          </a:p>
        </p:txBody>
      </p:sp>
      <p:pic>
        <p:nvPicPr>
          <p:cNvPr id="4" name="Picture 3">
            <a:extLst>
              <a:ext uri="{FF2B5EF4-FFF2-40B4-BE49-F238E27FC236}">
                <a16:creationId xmlns:a16="http://schemas.microsoft.com/office/drawing/2014/main" id="{75132EF9-B0A2-4037-8D0E-42458B0470CD}"/>
              </a:ext>
              <a:ext uri="{C183D7F6-B498-43B3-948B-1728B52AA6E4}">
                <adec:decorative xmlns:adec="http://schemas.microsoft.com/office/drawing/2017/decorative" val="1"/>
              </a:ext>
            </a:extLst>
          </p:cNvPr>
          <p:cNvPicPr>
            <a:picLocks noChangeAspect="1"/>
          </p:cNvPicPr>
          <p:nvPr/>
        </p:nvPicPr>
        <p:blipFill rotWithShape="1">
          <a:blip r:embed="rId2"/>
          <a:srcRect l="6875" t="8450" r="37500" b="14843"/>
          <a:stretch/>
        </p:blipFill>
        <p:spPr>
          <a:xfrm>
            <a:off x="3733800" y="1828799"/>
            <a:ext cx="5086350" cy="3657601"/>
          </a:xfrm>
          <a:prstGeom prst="rect">
            <a:avLst/>
          </a:prstGeom>
        </p:spPr>
      </p:pic>
      <p:sp>
        <p:nvSpPr>
          <p:cNvPr id="5" name="Rectangle 4">
            <a:extLst>
              <a:ext uri="{FF2B5EF4-FFF2-40B4-BE49-F238E27FC236}">
                <a16:creationId xmlns:a16="http://schemas.microsoft.com/office/drawing/2014/main" id="{53B8DAC9-A88F-4BA2-BF06-135DCF2303C7}"/>
              </a:ext>
            </a:extLst>
          </p:cNvPr>
          <p:cNvSpPr/>
          <p:nvPr/>
        </p:nvSpPr>
        <p:spPr>
          <a:xfrm>
            <a:off x="4267200" y="5786735"/>
            <a:ext cx="4495800" cy="461665"/>
          </a:xfrm>
          <a:prstGeom prst="rect">
            <a:avLst/>
          </a:prstGeom>
        </p:spPr>
        <p:txBody>
          <a:bodyPr wrap="square">
            <a:spAutoFit/>
          </a:bodyPr>
          <a:lstStyle/>
          <a:p>
            <a:r>
              <a:rPr lang="en-US" sz="1200" dirty="0"/>
              <a:t>Source: </a:t>
            </a:r>
            <a:r>
              <a:rPr lang="en-US" sz="1200" dirty="0">
                <a:hlinkClick r:id="rId3"/>
              </a:rPr>
              <a:t>https://www.techhive.com/article/3269782/best-robot-vacuum-cleaners.html</a:t>
            </a:r>
            <a:r>
              <a:rPr lang="en-US" sz="1200" dirty="0"/>
              <a:t> </a:t>
            </a:r>
          </a:p>
        </p:txBody>
      </p:sp>
    </p:spTree>
    <p:extLst>
      <p:ext uri="{BB962C8B-B14F-4D97-AF65-F5344CB8AC3E}">
        <p14:creationId xmlns:p14="http://schemas.microsoft.com/office/powerpoint/2010/main" val="3668977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a </a:t>
            </a:r>
            <a:br>
              <a:rPr lang="en-US" dirty="0"/>
            </a:br>
            <a:r>
              <a:rPr lang="en-US" dirty="0"/>
              <a:t>Modern Robot Vacuum</a:t>
            </a:r>
          </a:p>
        </p:txBody>
      </p:sp>
      <p:graphicFrame>
        <p:nvGraphicFramePr>
          <p:cNvPr id="4" name="Content Placeholder 3" descr="Four empty tables for the PEAS description. ">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1928876761"/>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AB1F2B4B-F5D4-8A70-3612-234CA2AA6369}"/>
              </a:ext>
              <a:ext uri="{C183D7F6-B498-43B3-948B-1728B52AA6E4}">
                <adec:decorative xmlns:adec="http://schemas.microsoft.com/office/drawing/2017/decorative" val="1"/>
              </a:ext>
            </a:extLst>
          </p:cNvPr>
          <p:cNvPicPr>
            <a:picLocks noChangeAspect="1"/>
          </p:cNvPicPr>
          <p:nvPr/>
        </p:nvPicPr>
        <p:blipFill rotWithShape="1">
          <a:blip r:embed="rId7"/>
          <a:srcRect l="11458" t="8450" r="70625" b="57990"/>
          <a:stretch/>
        </p:blipFill>
        <p:spPr>
          <a:xfrm>
            <a:off x="7239000" y="227806"/>
            <a:ext cx="1638300" cy="1600201"/>
          </a:xfrm>
          <a:prstGeom prst="rect">
            <a:avLst/>
          </a:prstGeom>
        </p:spPr>
      </p:pic>
    </p:spTree>
    <p:extLst>
      <p:ext uri="{BB962C8B-B14F-4D97-AF65-F5344CB8AC3E}">
        <p14:creationId xmlns:p14="http://schemas.microsoft.com/office/powerpoint/2010/main" val="15557306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a </a:t>
            </a:r>
            <a:br>
              <a:rPr lang="en-US" dirty="0"/>
            </a:br>
            <a:r>
              <a:rPr lang="en-US" dirty="0"/>
              <a:t>Modern Robot Vacuum: Solution</a:t>
            </a:r>
          </a:p>
        </p:txBody>
      </p:sp>
      <p:graphicFrame>
        <p:nvGraphicFramePr>
          <p:cNvPr id="4" name="Content Placeholder 3" descr="Four completed tables with the PEAS description.">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2250958991"/>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A4B96C03-BBD8-FF05-EB55-5EFA783F2E6D}"/>
              </a:ext>
              <a:ext uri="{C183D7F6-B498-43B3-948B-1728B52AA6E4}">
                <adec:decorative xmlns:adec="http://schemas.microsoft.com/office/drawing/2017/decorative" val="1"/>
              </a:ext>
            </a:extLst>
          </p:cNvPr>
          <p:cNvPicPr>
            <a:picLocks noChangeAspect="1"/>
          </p:cNvPicPr>
          <p:nvPr/>
        </p:nvPicPr>
        <p:blipFill rotWithShape="1">
          <a:blip r:embed="rId7"/>
          <a:srcRect l="11458" t="8450" r="70625" b="57990"/>
          <a:stretch/>
        </p:blipFill>
        <p:spPr>
          <a:xfrm>
            <a:off x="7239000" y="227806"/>
            <a:ext cx="1638300" cy="1600201"/>
          </a:xfrm>
          <a:prstGeom prst="rect">
            <a:avLst/>
          </a:prstGeom>
        </p:spPr>
      </p:pic>
    </p:spTree>
    <p:extLst>
      <p:ext uri="{BB962C8B-B14F-4D97-AF65-F5344CB8AC3E}">
        <p14:creationId xmlns:p14="http://schemas.microsoft.com/office/powerpoint/2010/main" val="21873987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What Type of Intelligent Agent is a </a:t>
            </a:r>
            <a:br>
              <a:rPr lang="en-US" dirty="0"/>
            </a:br>
            <a:r>
              <a:rPr lang="en-US" dirty="0"/>
              <a:t>Modern Robot Vacuum? </a:t>
            </a:r>
          </a:p>
        </p:txBody>
      </p:sp>
      <p:graphicFrame>
        <p:nvGraphicFramePr>
          <p:cNvPr id="2" name="Content Placeholder 1">
            <a:extLst>
              <a:ext uri="{FF2B5EF4-FFF2-40B4-BE49-F238E27FC236}">
                <a16:creationId xmlns:a16="http://schemas.microsoft.com/office/drawing/2014/main" id="{22A48921-D15F-4F33-808F-C00BAA1FDF19}"/>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3918892484"/>
              </p:ext>
            </p:extLst>
          </p:nvPr>
        </p:nvGraphicFramePr>
        <p:xfrm>
          <a:off x="628650" y="1668462"/>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9AC301F9-4D8F-484A-8F4D-6A05CB5B419A}"/>
              </a:ext>
            </a:extLst>
          </p:cNvPr>
          <p:cNvSpPr txBox="1"/>
          <p:nvPr/>
        </p:nvSpPr>
        <p:spPr>
          <a:xfrm>
            <a:off x="5410200" y="1996837"/>
            <a:ext cx="3105150" cy="923330"/>
          </a:xfrm>
          <a:prstGeom prst="rect">
            <a:avLst/>
          </a:prstGeom>
          <a:noFill/>
        </p:spPr>
        <p:txBody>
          <a:bodyPr wrap="square" rtlCol="0">
            <a:spAutoFit/>
          </a:bodyPr>
          <a:lstStyle/>
          <a:p>
            <a:r>
              <a:rPr lang="en-US" dirty="0"/>
              <a:t>Does it collect utility over time? How would the utility for each state be defined?</a:t>
            </a:r>
          </a:p>
        </p:txBody>
      </p:sp>
      <p:sp>
        <p:nvSpPr>
          <p:cNvPr id="6" name="TextBox 5">
            <a:extLst>
              <a:ext uri="{FF2B5EF4-FFF2-40B4-BE49-F238E27FC236}">
                <a16:creationId xmlns:a16="http://schemas.microsoft.com/office/drawing/2014/main" id="{2D499C2C-DA7C-4702-8951-9F3A8E6E1800}"/>
              </a:ext>
            </a:extLst>
          </p:cNvPr>
          <p:cNvSpPr txBox="1"/>
          <p:nvPr/>
        </p:nvSpPr>
        <p:spPr>
          <a:xfrm>
            <a:off x="5410200" y="3113589"/>
            <a:ext cx="2819400" cy="369332"/>
          </a:xfrm>
          <a:prstGeom prst="rect">
            <a:avLst/>
          </a:prstGeom>
          <a:noFill/>
        </p:spPr>
        <p:txBody>
          <a:bodyPr wrap="square" rtlCol="0">
            <a:spAutoFit/>
          </a:bodyPr>
          <a:lstStyle/>
          <a:p>
            <a:r>
              <a:rPr lang="en-US" dirty="0"/>
              <a:t>Does it have a goal state?</a:t>
            </a:r>
          </a:p>
        </p:txBody>
      </p:sp>
      <p:sp>
        <p:nvSpPr>
          <p:cNvPr id="4" name="TextBox 3">
            <a:extLst>
              <a:ext uri="{FF2B5EF4-FFF2-40B4-BE49-F238E27FC236}">
                <a16:creationId xmlns:a16="http://schemas.microsoft.com/office/drawing/2014/main" id="{0E543FF3-A7B8-4E61-901C-8229EAC2C575}"/>
              </a:ext>
            </a:extLst>
          </p:cNvPr>
          <p:cNvSpPr txBox="1"/>
          <p:nvPr/>
        </p:nvSpPr>
        <p:spPr>
          <a:xfrm>
            <a:off x="5416378" y="3746895"/>
            <a:ext cx="3200400" cy="923330"/>
          </a:xfrm>
          <a:prstGeom prst="rect">
            <a:avLst/>
          </a:prstGeom>
          <a:noFill/>
        </p:spPr>
        <p:txBody>
          <a:bodyPr wrap="square" rtlCol="0">
            <a:spAutoFit/>
          </a:bodyPr>
          <a:lstStyle/>
          <a:p>
            <a:r>
              <a:rPr lang="en-US" dirty="0"/>
              <a:t>Does it store state information. How would they be defined (atomic/factored)?</a:t>
            </a:r>
          </a:p>
        </p:txBody>
      </p:sp>
      <p:sp>
        <p:nvSpPr>
          <p:cNvPr id="3" name="TextBox 2">
            <a:extLst>
              <a:ext uri="{FF2B5EF4-FFF2-40B4-BE49-F238E27FC236}">
                <a16:creationId xmlns:a16="http://schemas.microsoft.com/office/drawing/2014/main" id="{FD6EAA75-C94E-4445-AD1B-F468B33665DD}"/>
              </a:ext>
            </a:extLst>
          </p:cNvPr>
          <p:cNvSpPr txBox="1"/>
          <p:nvPr/>
        </p:nvSpPr>
        <p:spPr>
          <a:xfrm>
            <a:off x="5410199" y="4754295"/>
            <a:ext cx="3200401" cy="646331"/>
          </a:xfrm>
          <a:prstGeom prst="rect">
            <a:avLst/>
          </a:prstGeom>
          <a:noFill/>
        </p:spPr>
        <p:txBody>
          <a:bodyPr wrap="square" rtlCol="0">
            <a:spAutoFit/>
          </a:bodyPr>
          <a:lstStyle/>
          <a:p>
            <a:r>
              <a:rPr lang="en-US" dirty="0"/>
              <a:t>Does it use simple rules based on the current percepts?</a:t>
            </a:r>
          </a:p>
        </p:txBody>
      </p:sp>
      <p:sp>
        <p:nvSpPr>
          <p:cNvPr id="8" name="Rectangle 7">
            <a:extLst>
              <a:ext uri="{FF2B5EF4-FFF2-40B4-BE49-F238E27FC236}">
                <a16:creationId xmlns:a16="http://schemas.microsoft.com/office/drawing/2014/main" id="{012AFA01-1466-4DBF-AA3A-9AF70B436486}"/>
              </a:ext>
              <a:ext uri="{C183D7F6-B498-43B3-948B-1728B52AA6E4}">
                <adec:decorative xmlns:adec="http://schemas.microsoft.com/office/drawing/2017/decorative" val="1"/>
              </a:ext>
            </a:extLst>
          </p:cNvPr>
          <p:cNvSpPr/>
          <p:nvPr/>
        </p:nvSpPr>
        <p:spPr>
          <a:xfrm rot="16200000">
            <a:off x="221343" y="3567707"/>
            <a:ext cx="3367314"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Is it learning?</a:t>
            </a:r>
          </a:p>
        </p:txBody>
      </p:sp>
      <p:grpSp>
        <p:nvGrpSpPr>
          <p:cNvPr id="12" name="Group 11">
            <a:extLst>
              <a:ext uri="{FF2B5EF4-FFF2-40B4-BE49-F238E27FC236}">
                <a16:creationId xmlns:a16="http://schemas.microsoft.com/office/drawing/2014/main" id="{3C80410A-2FDB-E16D-D734-401410472D6F}"/>
              </a:ext>
              <a:ext uri="{C183D7F6-B498-43B3-948B-1728B52AA6E4}">
                <adec:decorative xmlns:adec="http://schemas.microsoft.com/office/drawing/2017/decorative" val="1"/>
              </a:ext>
            </a:extLst>
          </p:cNvPr>
          <p:cNvGrpSpPr/>
          <p:nvPr/>
        </p:nvGrpSpPr>
        <p:grpSpPr>
          <a:xfrm>
            <a:off x="6096000" y="5984480"/>
            <a:ext cx="2743200" cy="598587"/>
            <a:chOff x="4953000" y="6061025"/>
            <a:chExt cx="2743200" cy="598587"/>
          </a:xfrm>
        </p:grpSpPr>
        <p:sp>
          <p:nvSpPr>
            <p:cNvPr id="9" name="TextBox 8">
              <a:extLst>
                <a:ext uri="{FF2B5EF4-FFF2-40B4-BE49-F238E27FC236}">
                  <a16:creationId xmlns:a16="http://schemas.microsoft.com/office/drawing/2014/main" id="{767004E1-6956-1083-BCB6-C03D40552927}"/>
                </a:ext>
              </a:extLst>
            </p:cNvPr>
            <p:cNvSpPr txBox="1"/>
            <p:nvPr/>
          </p:nvSpPr>
          <p:spPr>
            <a:xfrm>
              <a:off x="5486400" y="6180415"/>
              <a:ext cx="2209800" cy="369332"/>
            </a:xfrm>
            <a:prstGeom prst="rect">
              <a:avLst/>
            </a:prstGeom>
            <a:noFill/>
          </p:spPr>
          <p:txBody>
            <a:bodyPr wrap="square">
              <a:spAutoFit/>
            </a:bodyPr>
            <a:lstStyle/>
            <a:p>
              <a:r>
                <a:rPr lang="en-US" dirty="0"/>
                <a:t>Check what applies</a:t>
              </a:r>
            </a:p>
          </p:txBody>
        </p:sp>
        <p:pic>
          <p:nvPicPr>
            <p:cNvPr id="11" name="Graphic 10" descr="Checkbox Checked with solid fill">
              <a:extLst>
                <a:ext uri="{FF2B5EF4-FFF2-40B4-BE49-F238E27FC236}">
                  <a16:creationId xmlns:a16="http://schemas.microsoft.com/office/drawing/2014/main" id="{3657BB7C-5DFA-1ECE-7AAD-704282F2F15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53000" y="6061025"/>
              <a:ext cx="598587" cy="598587"/>
            </a:xfrm>
            <a:prstGeom prst="rect">
              <a:avLst/>
            </a:prstGeom>
          </p:spPr>
        </p:pic>
      </p:grpSp>
      <p:pic>
        <p:nvPicPr>
          <p:cNvPr id="10" name="Picture 9">
            <a:extLst>
              <a:ext uri="{FF2B5EF4-FFF2-40B4-BE49-F238E27FC236}">
                <a16:creationId xmlns:a16="http://schemas.microsoft.com/office/drawing/2014/main" id="{CC59C3C4-E1FC-63F9-8E67-5C18D391678F}"/>
              </a:ext>
              <a:ext uri="{C183D7F6-B498-43B3-948B-1728B52AA6E4}">
                <adec:decorative xmlns:adec="http://schemas.microsoft.com/office/drawing/2017/decorative" val="1"/>
              </a:ext>
            </a:extLst>
          </p:cNvPr>
          <p:cNvPicPr>
            <a:picLocks noChangeAspect="1"/>
          </p:cNvPicPr>
          <p:nvPr/>
        </p:nvPicPr>
        <p:blipFill rotWithShape="1">
          <a:blip r:embed="rId10"/>
          <a:srcRect l="11458" t="8450" r="70625" b="57990"/>
          <a:stretch/>
        </p:blipFill>
        <p:spPr>
          <a:xfrm>
            <a:off x="7239000" y="227806"/>
            <a:ext cx="1638300" cy="1600201"/>
          </a:xfrm>
          <a:prstGeom prst="rect">
            <a:avLst/>
          </a:prstGeom>
        </p:spPr>
      </p:pic>
    </p:spTree>
    <p:extLst>
      <p:ext uri="{BB962C8B-B14F-4D97-AF65-F5344CB8AC3E}">
        <p14:creationId xmlns:p14="http://schemas.microsoft.com/office/powerpoint/2010/main" val="36953750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C9D64-71A1-0FC9-A4B8-803166224E72}"/>
              </a:ext>
            </a:extLst>
          </p:cNvPr>
          <p:cNvSpPr>
            <a:spLocks noGrp="1"/>
          </p:cNvSpPr>
          <p:nvPr>
            <p:ph type="title"/>
          </p:nvPr>
        </p:nvSpPr>
        <p:spPr/>
        <p:txBody>
          <a:bodyPr/>
          <a:lstStyle/>
          <a:p>
            <a:r>
              <a:rPr lang="en-US" dirty="0"/>
              <a:t>Example: Large Language Models</a:t>
            </a:r>
          </a:p>
        </p:txBody>
      </p:sp>
      <p:pic>
        <p:nvPicPr>
          <p:cNvPr id="7" name="Content Placeholder 6" descr="A screenshot of a shoet conversation wioth ChatGPT about the weather.">
            <a:extLst>
              <a:ext uri="{FF2B5EF4-FFF2-40B4-BE49-F238E27FC236}">
                <a16:creationId xmlns:a16="http://schemas.microsoft.com/office/drawing/2014/main" id="{B4ED022A-0D14-B608-A157-B5CA4FEBEB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690689"/>
            <a:ext cx="7467600" cy="4008191"/>
          </a:xfrm>
        </p:spPr>
      </p:pic>
      <p:pic>
        <p:nvPicPr>
          <p:cNvPr id="1026" name="Picture 2" descr="Image result for chatgpt ai">
            <a:extLst>
              <a:ext uri="{FF2B5EF4-FFF2-40B4-BE49-F238E27FC236}">
                <a16:creationId xmlns:a16="http://schemas.microsoft.com/office/drawing/2014/main" id="{7B854F5C-F02E-55D3-B81E-0C4136F643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4086" y="402237"/>
            <a:ext cx="2084614" cy="1336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506938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ChatGPT</a:t>
            </a:r>
          </a:p>
        </p:txBody>
      </p:sp>
      <p:graphicFrame>
        <p:nvGraphicFramePr>
          <p:cNvPr id="4" name="Content Placeholder 3" descr="Four empty tables for the PEAS description.">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263226108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Image result for chatgpt ai">
            <a:extLst>
              <a:ext uri="{FF2B5EF4-FFF2-40B4-BE49-F238E27FC236}">
                <a16:creationId xmlns:a16="http://schemas.microsoft.com/office/drawing/2014/main" id="{E75EFC2A-A54F-3905-C9DA-2484E885BC1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64086" y="402237"/>
            <a:ext cx="2084614" cy="1336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055436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28650" y="203283"/>
            <a:ext cx="7886700" cy="1325563"/>
          </a:xfrm>
        </p:spPr>
        <p:txBody>
          <a:bodyPr/>
          <a:lstStyle/>
          <a:p>
            <a:r>
              <a:rPr lang="en-US" dirty="0"/>
              <a:t>What Type of Intelligent Agent is </a:t>
            </a:r>
            <a:br>
              <a:rPr lang="en-US" dirty="0"/>
            </a:br>
            <a:r>
              <a:rPr lang="en-US" dirty="0"/>
              <a:t>ChatGPT?</a:t>
            </a:r>
          </a:p>
        </p:txBody>
      </p:sp>
      <p:graphicFrame>
        <p:nvGraphicFramePr>
          <p:cNvPr id="2" name="Content Placeholder 1" descr="A figure showing the four types of agents covered so far.">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3851368334"/>
              </p:ext>
            </p:extLst>
          </p:nvPr>
        </p:nvGraphicFramePr>
        <p:xfrm>
          <a:off x="628650" y="1371600"/>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9AC301F9-4D8F-484A-8F4D-6A05CB5B419A}"/>
              </a:ext>
              <a:ext uri="{C183D7F6-B498-43B3-948B-1728B52AA6E4}">
                <adec:decorative xmlns:adec="http://schemas.microsoft.com/office/drawing/2017/decorative" val="0"/>
              </a:ext>
            </a:extLst>
          </p:cNvPr>
          <p:cNvSpPr txBox="1"/>
          <p:nvPr/>
        </p:nvSpPr>
        <p:spPr>
          <a:xfrm>
            <a:off x="5410200" y="1743670"/>
            <a:ext cx="3105150" cy="923330"/>
          </a:xfrm>
          <a:prstGeom prst="rect">
            <a:avLst/>
          </a:prstGeom>
          <a:noFill/>
        </p:spPr>
        <p:txBody>
          <a:bodyPr wrap="square" rtlCol="0">
            <a:spAutoFit/>
          </a:bodyPr>
          <a:lstStyle/>
          <a:p>
            <a:r>
              <a:rPr lang="en-US" dirty="0"/>
              <a:t>Does it collect utility over time? How would the utility for each state be defined?</a:t>
            </a:r>
          </a:p>
        </p:txBody>
      </p:sp>
      <p:sp>
        <p:nvSpPr>
          <p:cNvPr id="6" name="TextBox 5">
            <a:extLst>
              <a:ext uri="{FF2B5EF4-FFF2-40B4-BE49-F238E27FC236}">
                <a16:creationId xmlns:a16="http://schemas.microsoft.com/office/drawing/2014/main" id="{2D499C2C-DA7C-4702-8951-9F3A8E6E1800}"/>
              </a:ext>
            </a:extLst>
          </p:cNvPr>
          <p:cNvSpPr txBox="1"/>
          <p:nvPr/>
        </p:nvSpPr>
        <p:spPr>
          <a:xfrm>
            <a:off x="5410200" y="2816727"/>
            <a:ext cx="2819400" cy="369332"/>
          </a:xfrm>
          <a:prstGeom prst="rect">
            <a:avLst/>
          </a:prstGeom>
          <a:noFill/>
        </p:spPr>
        <p:txBody>
          <a:bodyPr wrap="square" rtlCol="0">
            <a:spAutoFit/>
          </a:bodyPr>
          <a:lstStyle/>
          <a:p>
            <a:r>
              <a:rPr lang="en-US" dirty="0"/>
              <a:t>Does it have a goal state?</a:t>
            </a:r>
          </a:p>
        </p:txBody>
      </p:sp>
      <p:sp>
        <p:nvSpPr>
          <p:cNvPr id="4" name="TextBox 3">
            <a:extLst>
              <a:ext uri="{FF2B5EF4-FFF2-40B4-BE49-F238E27FC236}">
                <a16:creationId xmlns:a16="http://schemas.microsoft.com/office/drawing/2014/main" id="{0E543FF3-A7B8-4E61-901C-8229EAC2C575}"/>
              </a:ext>
              <a:ext uri="{C183D7F6-B498-43B3-948B-1728B52AA6E4}">
                <adec:decorative xmlns:adec="http://schemas.microsoft.com/office/drawing/2017/decorative" val="0"/>
              </a:ext>
            </a:extLst>
          </p:cNvPr>
          <p:cNvSpPr txBox="1"/>
          <p:nvPr/>
        </p:nvSpPr>
        <p:spPr>
          <a:xfrm>
            <a:off x="5416378" y="3450033"/>
            <a:ext cx="3200400" cy="923330"/>
          </a:xfrm>
          <a:prstGeom prst="rect">
            <a:avLst/>
          </a:prstGeom>
          <a:noFill/>
        </p:spPr>
        <p:txBody>
          <a:bodyPr wrap="square" rtlCol="0">
            <a:spAutoFit/>
          </a:bodyPr>
          <a:lstStyle/>
          <a:p>
            <a:r>
              <a:rPr lang="en-US" dirty="0"/>
              <a:t>Does it store state information. How would they be defined (atomic/factored)?</a:t>
            </a:r>
          </a:p>
        </p:txBody>
      </p:sp>
      <p:sp>
        <p:nvSpPr>
          <p:cNvPr id="12" name="TextBox 11">
            <a:extLst>
              <a:ext uri="{FF2B5EF4-FFF2-40B4-BE49-F238E27FC236}">
                <a16:creationId xmlns:a16="http://schemas.microsoft.com/office/drawing/2014/main" id="{87D9E60E-0D36-43B2-AD16-3CEF05FCE73D}"/>
              </a:ext>
            </a:extLst>
          </p:cNvPr>
          <p:cNvSpPr txBox="1"/>
          <p:nvPr/>
        </p:nvSpPr>
        <p:spPr>
          <a:xfrm>
            <a:off x="5430442" y="4497634"/>
            <a:ext cx="3200401" cy="646331"/>
          </a:xfrm>
          <a:prstGeom prst="rect">
            <a:avLst/>
          </a:prstGeom>
          <a:noFill/>
        </p:spPr>
        <p:txBody>
          <a:bodyPr wrap="square" rtlCol="0">
            <a:spAutoFit/>
          </a:bodyPr>
          <a:lstStyle/>
          <a:p>
            <a:r>
              <a:rPr lang="en-US" dirty="0"/>
              <a:t>Does it use simple rules based on the current percepts?</a:t>
            </a:r>
          </a:p>
        </p:txBody>
      </p:sp>
      <p:sp>
        <p:nvSpPr>
          <p:cNvPr id="8" name="Rectangle 7">
            <a:extLst>
              <a:ext uri="{FF2B5EF4-FFF2-40B4-BE49-F238E27FC236}">
                <a16:creationId xmlns:a16="http://schemas.microsoft.com/office/drawing/2014/main" id="{012AFA01-1466-4DBF-AA3A-9AF70B436486}"/>
              </a:ext>
              <a:ext uri="{C183D7F6-B498-43B3-948B-1728B52AA6E4}">
                <adec:decorative xmlns:adec="http://schemas.microsoft.com/office/drawing/2017/decorative" val="1"/>
              </a:ext>
            </a:extLst>
          </p:cNvPr>
          <p:cNvSpPr/>
          <p:nvPr/>
        </p:nvSpPr>
        <p:spPr>
          <a:xfrm rot="16200000">
            <a:off x="221343" y="3270845"/>
            <a:ext cx="3367314"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Is it learning?</a:t>
            </a:r>
          </a:p>
        </p:txBody>
      </p:sp>
      <p:sp>
        <p:nvSpPr>
          <p:cNvPr id="5" name="TextBox 4">
            <a:extLst>
              <a:ext uri="{FF2B5EF4-FFF2-40B4-BE49-F238E27FC236}">
                <a16:creationId xmlns:a16="http://schemas.microsoft.com/office/drawing/2014/main" id="{A8325A0F-73C1-1416-1EF6-38EAC1EA1501}"/>
              </a:ext>
              <a:ext uri="{C183D7F6-B498-43B3-948B-1728B52AA6E4}">
                <adec:decorative xmlns:adec="http://schemas.microsoft.com/office/drawing/2017/decorative" val="0"/>
              </a:ext>
            </a:extLst>
          </p:cNvPr>
          <p:cNvSpPr txBox="1"/>
          <p:nvPr/>
        </p:nvSpPr>
        <p:spPr>
          <a:xfrm>
            <a:off x="4845782" y="5401270"/>
            <a:ext cx="3900555" cy="923330"/>
          </a:xfrm>
          <a:prstGeom prst="rect">
            <a:avLst/>
          </a:prstGeom>
          <a:noFill/>
        </p:spPr>
        <p:txBody>
          <a:bodyPr wrap="none" rtlCol="0">
            <a:spAutoFit/>
          </a:bodyPr>
          <a:lstStyle/>
          <a:p>
            <a:r>
              <a:rPr lang="en-US" dirty="0"/>
              <a:t>Answer the following questions:</a:t>
            </a:r>
          </a:p>
          <a:p>
            <a:pPr marL="285750" indent="-285750">
              <a:buFont typeface="Arial" panose="020B0604020202020204" pitchFamily="34" charset="0"/>
              <a:buChar char="•"/>
            </a:pPr>
            <a:r>
              <a:rPr lang="en-US" dirty="0"/>
              <a:t>Does ChatGPT pass the Touring test?</a:t>
            </a:r>
          </a:p>
          <a:p>
            <a:pPr marL="285750" indent="-285750">
              <a:buFont typeface="Arial" panose="020B0604020202020204" pitchFamily="34" charset="0"/>
              <a:buChar char="•"/>
            </a:pPr>
            <a:r>
              <a:rPr lang="en-US" dirty="0"/>
              <a:t>Is ChatGPT a rational agent? Why?</a:t>
            </a:r>
          </a:p>
        </p:txBody>
      </p:sp>
      <p:grpSp>
        <p:nvGrpSpPr>
          <p:cNvPr id="9" name="Group 8">
            <a:extLst>
              <a:ext uri="{FF2B5EF4-FFF2-40B4-BE49-F238E27FC236}">
                <a16:creationId xmlns:a16="http://schemas.microsoft.com/office/drawing/2014/main" id="{007C13B2-6714-4C9A-E926-072509D0D5A3}"/>
              </a:ext>
              <a:ext uri="{C183D7F6-B498-43B3-948B-1728B52AA6E4}">
                <adec:decorative xmlns:adec="http://schemas.microsoft.com/office/drawing/2017/decorative" val="1"/>
              </a:ext>
            </a:extLst>
          </p:cNvPr>
          <p:cNvGrpSpPr/>
          <p:nvPr/>
        </p:nvGrpSpPr>
        <p:grpSpPr>
          <a:xfrm>
            <a:off x="628650" y="5645725"/>
            <a:ext cx="2743200" cy="598587"/>
            <a:chOff x="4953000" y="6061025"/>
            <a:chExt cx="2743200" cy="598587"/>
          </a:xfrm>
        </p:grpSpPr>
        <p:sp>
          <p:nvSpPr>
            <p:cNvPr id="10" name="TextBox 9">
              <a:extLst>
                <a:ext uri="{FF2B5EF4-FFF2-40B4-BE49-F238E27FC236}">
                  <a16:creationId xmlns:a16="http://schemas.microsoft.com/office/drawing/2014/main" id="{291D4210-7422-9287-6F9D-9A13DA619BAB}"/>
                </a:ext>
              </a:extLst>
            </p:cNvPr>
            <p:cNvSpPr txBox="1"/>
            <p:nvPr/>
          </p:nvSpPr>
          <p:spPr>
            <a:xfrm>
              <a:off x="5486400" y="6180415"/>
              <a:ext cx="2209800" cy="369332"/>
            </a:xfrm>
            <a:prstGeom prst="rect">
              <a:avLst/>
            </a:prstGeom>
            <a:noFill/>
          </p:spPr>
          <p:txBody>
            <a:bodyPr wrap="square">
              <a:spAutoFit/>
            </a:bodyPr>
            <a:lstStyle/>
            <a:p>
              <a:r>
                <a:rPr lang="en-US" dirty="0"/>
                <a:t>Check what applies</a:t>
              </a:r>
            </a:p>
          </p:txBody>
        </p:sp>
        <p:pic>
          <p:nvPicPr>
            <p:cNvPr id="11" name="Graphic 10" descr="Checkbox Checked with solid fill">
              <a:extLst>
                <a:ext uri="{FF2B5EF4-FFF2-40B4-BE49-F238E27FC236}">
                  <a16:creationId xmlns:a16="http://schemas.microsoft.com/office/drawing/2014/main" id="{2AE57B08-C432-056F-FB0F-EEC37883A36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53000" y="6061025"/>
              <a:ext cx="598587" cy="598587"/>
            </a:xfrm>
            <a:prstGeom prst="rect">
              <a:avLst/>
            </a:prstGeom>
          </p:spPr>
        </p:pic>
      </p:grpSp>
      <p:sp>
        <p:nvSpPr>
          <p:cNvPr id="13" name="TextBox 12">
            <a:extLst>
              <a:ext uri="{FF2B5EF4-FFF2-40B4-BE49-F238E27FC236}">
                <a16:creationId xmlns:a16="http://schemas.microsoft.com/office/drawing/2014/main" id="{464D35B4-5A35-D41F-B659-CA1DADAC225F}"/>
              </a:ext>
            </a:extLst>
          </p:cNvPr>
          <p:cNvSpPr txBox="1"/>
          <p:nvPr/>
        </p:nvSpPr>
        <p:spPr>
          <a:xfrm>
            <a:off x="1676400" y="6437253"/>
            <a:ext cx="5867400" cy="369332"/>
          </a:xfrm>
          <a:prstGeom prst="rect">
            <a:avLst/>
          </a:prstGeom>
          <a:noFill/>
        </p:spPr>
        <p:txBody>
          <a:bodyPr wrap="square" rtlCol="0">
            <a:spAutoFit/>
          </a:bodyPr>
          <a:lstStyle/>
          <a:p>
            <a:pPr algn="ctr"/>
            <a:r>
              <a:rPr lang="en-US" dirty="0"/>
              <a:t>We will talk about knowledge-based agents later.</a:t>
            </a:r>
          </a:p>
        </p:txBody>
      </p:sp>
      <p:pic>
        <p:nvPicPr>
          <p:cNvPr id="14" name="Picture 2">
            <a:extLst>
              <a:ext uri="{FF2B5EF4-FFF2-40B4-BE49-F238E27FC236}">
                <a16:creationId xmlns:a16="http://schemas.microsoft.com/office/drawing/2014/main" id="{760E40C1-D2A1-F5D7-9D07-9E9BD32A9E9E}"/>
              </a:ext>
              <a:ext uri="{C183D7F6-B498-43B3-948B-1728B52AA6E4}">
                <adec:decorative xmlns:adec="http://schemas.microsoft.com/office/drawing/2017/decorative" val="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64086" y="402237"/>
            <a:ext cx="2084614" cy="1336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3494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a:t>What is an Agents?</a:t>
            </a:r>
          </a:p>
        </p:txBody>
      </p:sp>
      <p:pic>
        <p:nvPicPr>
          <p:cNvPr id="5124" name="Picture 4">
            <a:extLst>
              <a:ext uri="{C183D7F6-B498-43B3-948B-1728B52AA6E4}">
                <adec:decorative xmlns:adec="http://schemas.microsoft.com/office/drawing/2017/decorative" val="1"/>
              </a:ext>
            </a:extLst>
          </p:cNvPr>
          <p:cNvPicPr>
            <a:picLocks noChangeAspect="1" noChangeArrowheads="1"/>
          </p:cNvPicPr>
          <p:nvPr/>
        </p:nvPicPr>
        <p:blipFill>
          <a:blip r:embed="rId3" cstate="print"/>
          <a:srcRect/>
          <a:stretch>
            <a:fillRect/>
          </a:stretch>
        </p:blipFill>
        <p:spPr bwMode="auto">
          <a:xfrm>
            <a:off x="1600200" y="2523752"/>
            <a:ext cx="5638800" cy="2429248"/>
          </a:xfrm>
          <a:prstGeom prst="rect">
            <a:avLst/>
          </a:prstGeom>
          <a:noFill/>
          <a:ln w="9525">
            <a:noFill/>
            <a:miter lim="800000"/>
            <a:headEnd/>
            <a:tailEnd/>
          </a:ln>
        </p:spPr>
      </p:pic>
      <p:sp>
        <p:nvSpPr>
          <p:cNvPr id="5123" name="Rectangle 3"/>
          <p:cNvSpPr>
            <a:spLocks noGrp="1" noChangeArrowheads="1"/>
          </p:cNvSpPr>
          <p:nvPr>
            <p:ph idx="1"/>
          </p:nvPr>
        </p:nvSpPr>
        <p:spPr>
          <a:xfrm>
            <a:off x="628650" y="1524000"/>
            <a:ext cx="7886700" cy="5029200"/>
          </a:xfrm>
        </p:spPr>
        <p:txBody>
          <a:bodyPr>
            <a:normAutofit fontScale="92500" lnSpcReduction="10000"/>
          </a:bodyPr>
          <a:lstStyle/>
          <a:p>
            <a:r>
              <a:rPr lang="en-US" sz="2200" dirty="0"/>
              <a:t>An </a:t>
            </a:r>
            <a:r>
              <a:rPr lang="en-US" sz="2200" dirty="0">
                <a:solidFill>
                  <a:srgbClr val="FF0000"/>
                </a:solidFill>
              </a:rPr>
              <a:t>agent</a:t>
            </a:r>
            <a:r>
              <a:rPr lang="en-US" sz="2200" dirty="0"/>
              <a:t> is anything that can be viewed as </a:t>
            </a:r>
            <a:r>
              <a:rPr lang="en-US" sz="2200" dirty="0">
                <a:solidFill>
                  <a:srgbClr val="FF0000"/>
                </a:solidFill>
              </a:rPr>
              <a:t>perceiving</a:t>
            </a:r>
            <a:r>
              <a:rPr lang="en-US" sz="2200" dirty="0"/>
              <a:t> its </a:t>
            </a:r>
            <a:r>
              <a:rPr lang="en-US" sz="2200" dirty="0">
                <a:solidFill>
                  <a:srgbClr val="FF0000"/>
                </a:solidFill>
              </a:rPr>
              <a:t>environment</a:t>
            </a:r>
            <a:r>
              <a:rPr lang="en-US" sz="2200" dirty="0"/>
              <a:t> through </a:t>
            </a:r>
            <a:r>
              <a:rPr lang="en-US" sz="2200" dirty="0">
                <a:solidFill>
                  <a:srgbClr val="FF0000"/>
                </a:solidFill>
              </a:rPr>
              <a:t>sensors</a:t>
            </a:r>
            <a:r>
              <a:rPr lang="en-US" sz="2200" dirty="0"/>
              <a:t> and </a:t>
            </a:r>
            <a:r>
              <a:rPr lang="en-US" sz="2200" dirty="0">
                <a:solidFill>
                  <a:srgbClr val="FF0000"/>
                </a:solidFill>
              </a:rPr>
              <a:t>acting</a:t>
            </a:r>
            <a:r>
              <a:rPr lang="en-US" sz="2200" dirty="0"/>
              <a:t> upon that environment through </a:t>
            </a:r>
            <a:r>
              <a:rPr lang="en-US" sz="2200" dirty="0">
                <a:solidFill>
                  <a:srgbClr val="FF0000"/>
                </a:solidFill>
              </a:rPr>
              <a:t>actuators.</a:t>
            </a: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r>
              <a:rPr lang="en-US" b="1" dirty="0"/>
              <a:t>Control theory</a:t>
            </a:r>
            <a:r>
              <a:rPr lang="en-US" dirty="0"/>
              <a:t>: A </a:t>
            </a:r>
            <a:r>
              <a:rPr lang="en-US" b="1" dirty="0"/>
              <a:t>closed-loop control system </a:t>
            </a:r>
            <a:r>
              <a:rPr lang="en-US" dirty="0"/>
              <a:t>(= feedback control system) is a set of mechanical or electronic devices that automatically regulate a process variable to a desired state or set point without human interaction. The agent is called a controller.</a:t>
            </a:r>
            <a:endParaRPr lang="en-US" dirty="0">
              <a:solidFill>
                <a:srgbClr val="FF0000"/>
              </a:solidFill>
            </a:endParaRPr>
          </a:p>
          <a:p>
            <a:r>
              <a:rPr lang="en-US" b="1" dirty="0"/>
              <a:t>Softbot</a:t>
            </a:r>
            <a:r>
              <a:rPr lang="en-US" dirty="0"/>
              <a:t>: Agent is a software program that runs on a host device.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28650" y="365126"/>
            <a:ext cx="7886700" cy="1939037"/>
          </a:xfrm>
        </p:spPr>
        <p:txBody>
          <a:bodyPr>
            <a:normAutofit/>
          </a:bodyPr>
          <a:lstStyle/>
          <a:p>
            <a:r>
              <a:rPr lang="en-US" dirty="0"/>
              <a:t>Intelligent Systems a </a:t>
            </a:r>
            <a:br>
              <a:rPr lang="en-US" dirty="0"/>
            </a:br>
            <a:r>
              <a:rPr lang="en-US" dirty="0"/>
              <a:t>Sets of Agents:</a:t>
            </a:r>
            <a:br>
              <a:rPr lang="en-US" dirty="0"/>
            </a:br>
            <a:r>
              <a:rPr lang="en-US" dirty="0"/>
              <a:t>Self-driving Car</a:t>
            </a:r>
          </a:p>
        </p:txBody>
      </p:sp>
      <p:graphicFrame>
        <p:nvGraphicFramePr>
          <p:cNvPr id="2" name="Content Placeholder 1" descr="A figure with the four types of intelligent agents covered so far. ">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2702058631"/>
              </p:ext>
            </p:extLst>
          </p:nvPr>
        </p:nvGraphicFramePr>
        <p:xfrm>
          <a:off x="228600" y="3040062"/>
          <a:ext cx="6034060" cy="35131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2D499C2C-DA7C-4702-8951-9F3A8E6E1800}"/>
              </a:ext>
            </a:extLst>
          </p:cNvPr>
          <p:cNvSpPr txBox="1"/>
          <p:nvPr/>
        </p:nvSpPr>
        <p:spPr>
          <a:xfrm>
            <a:off x="3871986" y="3363605"/>
            <a:ext cx="3990874" cy="584775"/>
          </a:xfrm>
          <a:prstGeom prst="rect">
            <a:avLst/>
          </a:prstGeom>
          <a:noFill/>
        </p:spPr>
        <p:txBody>
          <a:bodyPr wrap="square" rtlCol="0">
            <a:spAutoFit/>
          </a:bodyPr>
          <a:lstStyle/>
          <a:p>
            <a:pPr lvl="0"/>
            <a:r>
              <a:rPr lang="en-US" sz="1600" dirty="0"/>
              <a:t>Make sure the passenger has a pleasant drive (not too much sudden breaking = utility)</a:t>
            </a:r>
          </a:p>
        </p:txBody>
      </p:sp>
      <p:sp>
        <p:nvSpPr>
          <p:cNvPr id="7" name="TextBox 6">
            <a:extLst>
              <a:ext uri="{FF2B5EF4-FFF2-40B4-BE49-F238E27FC236}">
                <a16:creationId xmlns:a16="http://schemas.microsoft.com/office/drawing/2014/main" id="{9AC301F9-4D8F-484A-8F4D-6A05CB5B419A}"/>
              </a:ext>
            </a:extLst>
          </p:cNvPr>
          <p:cNvSpPr txBox="1"/>
          <p:nvPr/>
        </p:nvSpPr>
        <p:spPr>
          <a:xfrm>
            <a:off x="3867866" y="4192539"/>
            <a:ext cx="3073798" cy="338554"/>
          </a:xfrm>
          <a:prstGeom prst="rect">
            <a:avLst/>
          </a:prstGeom>
          <a:noFill/>
        </p:spPr>
        <p:txBody>
          <a:bodyPr wrap="square" rtlCol="0">
            <a:spAutoFit/>
          </a:bodyPr>
          <a:lstStyle/>
          <a:p>
            <a:pPr lvl="0"/>
            <a:r>
              <a:rPr lang="en-US" sz="1600" dirty="0"/>
              <a:t>Plan the route to the destination.</a:t>
            </a:r>
          </a:p>
        </p:txBody>
      </p:sp>
      <p:sp>
        <p:nvSpPr>
          <p:cNvPr id="9" name="TextBox 8">
            <a:extLst>
              <a:ext uri="{FF2B5EF4-FFF2-40B4-BE49-F238E27FC236}">
                <a16:creationId xmlns:a16="http://schemas.microsoft.com/office/drawing/2014/main" id="{FD8E073D-E3E3-3462-E5CB-9681F2508B4E}"/>
              </a:ext>
            </a:extLst>
          </p:cNvPr>
          <p:cNvSpPr txBox="1"/>
          <p:nvPr/>
        </p:nvSpPr>
        <p:spPr>
          <a:xfrm>
            <a:off x="3867866" y="4671762"/>
            <a:ext cx="4263007" cy="830997"/>
          </a:xfrm>
          <a:prstGeom prst="rect">
            <a:avLst/>
          </a:prstGeom>
          <a:noFill/>
        </p:spPr>
        <p:txBody>
          <a:bodyPr wrap="square" rtlCol="0">
            <a:spAutoFit/>
          </a:bodyPr>
          <a:lstStyle/>
          <a:p>
            <a:pPr lvl="0"/>
            <a:r>
              <a:rPr lang="en-US" sz="1600" dirty="0"/>
              <a:t>Remember where every other car is and calculate where they will be in the next few seconds.</a:t>
            </a:r>
          </a:p>
        </p:txBody>
      </p:sp>
      <p:sp>
        <p:nvSpPr>
          <p:cNvPr id="3" name="TextBox 2">
            <a:extLst>
              <a:ext uri="{FF2B5EF4-FFF2-40B4-BE49-F238E27FC236}">
                <a16:creationId xmlns:a16="http://schemas.microsoft.com/office/drawing/2014/main" id="{FD6EAA75-C94E-4445-AD1B-F468B33665DD}"/>
              </a:ext>
            </a:extLst>
          </p:cNvPr>
          <p:cNvSpPr txBox="1"/>
          <p:nvPr/>
        </p:nvSpPr>
        <p:spPr>
          <a:xfrm>
            <a:off x="3867867" y="5475770"/>
            <a:ext cx="3430733" cy="584775"/>
          </a:xfrm>
          <a:prstGeom prst="rect">
            <a:avLst/>
          </a:prstGeom>
          <a:noFill/>
        </p:spPr>
        <p:txBody>
          <a:bodyPr wrap="square" rtlCol="0">
            <a:spAutoFit/>
          </a:bodyPr>
          <a:lstStyle/>
          <a:p>
            <a:pPr lvl="0"/>
            <a:r>
              <a:rPr lang="en-US" sz="1600" dirty="0"/>
              <a:t>React to unforeseen issues like a child running in front of the car quickly.</a:t>
            </a:r>
          </a:p>
        </p:txBody>
      </p:sp>
      <p:sp>
        <p:nvSpPr>
          <p:cNvPr id="8" name="Rectangle 7">
            <a:extLst>
              <a:ext uri="{FF2B5EF4-FFF2-40B4-BE49-F238E27FC236}">
                <a16:creationId xmlns:a16="http://schemas.microsoft.com/office/drawing/2014/main" id="{012AFA01-1466-4DBF-AA3A-9AF70B436486}"/>
              </a:ext>
              <a:ext uri="{C183D7F6-B498-43B3-948B-1728B52AA6E4}">
                <adec:decorative xmlns:adec="http://schemas.microsoft.com/office/drawing/2017/decorative" val="1"/>
              </a:ext>
            </a:extLst>
          </p:cNvPr>
          <p:cNvSpPr/>
          <p:nvPr/>
        </p:nvSpPr>
        <p:spPr>
          <a:xfrm rot="16200000">
            <a:off x="-328388" y="4602412"/>
            <a:ext cx="2818899"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It should learn!</a:t>
            </a:r>
          </a:p>
        </p:txBody>
      </p:sp>
      <p:pic>
        <p:nvPicPr>
          <p:cNvPr id="5" name="Picture 2">
            <a:extLst>
              <a:ext uri="{FF2B5EF4-FFF2-40B4-BE49-F238E27FC236}">
                <a16:creationId xmlns:a16="http://schemas.microsoft.com/office/drawing/2014/main" id="{2E922884-3303-24F6-3C7C-5BBCF646CEC4}"/>
              </a:ext>
              <a:ext uri="{C183D7F6-B498-43B3-948B-1728B52AA6E4}">
                <adec:decorative xmlns:adec="http://schemas.microsoft.com/office/drawing/2017/decorative" val="1"/>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r="38945" b="37618"/>
          <a:stretch/>
        </p:blipFill>
        <p:spPr bwMode="auto">
          <a:xfrm>
            <a:off x="4757194" y="258804"/>
            <a:ext cx="4114800" cy="236487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89A5416-8469-7953-E766-1113C06E1061}"/>
              </a:ext>
              <a:ext uri="{C183D7F6-B498-43B3-948B-1728B52AA6E4}">
                <adec:decorative xmlns:adec="http://schemas.microsoft.com/office/drawing/2017/decorative" val="1"/>
              </a:ext>
            </a:extLst>
          </p:cNvPr>
          <p:cNvSpPr txBox="1"/>
          <p:nvPr/>
        </p:nvSpPr>
        <p:spPr>
          <a:xfrm>
            <a:off x="7848600" y="3386840"/>
            <a:ext cx="1143000"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dirty="0"/>
              <a:t>High-level planning</a:t>
            </a:r>
          </a:p>
        </p:txBody>
      </p:sp>
      <p:sp>
        <p:nvSpPr>
          <p:cNvPr id="11" name="TextBox 10">
            <a:extLst>
              <a:ext uri="{FF2B5EF4-FFF2-40B4-BE49-F238E27FC236}">
                <a16:creationId xmlns:a16="http://schemas.microsoft.com/office/drawing/2014/main" id="{77EFB179-2170-5402-86C0-9DA1CDB16EDA}"/>
              </a:ext>
              <a:ext uri="{C183D7F6-B498-43B3-948B-1728B52AA6E4}">
                <adec:decorative xmlns:adec="http://schemas.microsoft.com/office/drawing/2017/decorative" val="1"/>
              </a:ext>
            </a:extLst>
          </p:cNvPr>
          <p:cNvSpPr txBox="1"/>
          <p:nvPr/>
        </p:nvSpPr>
        <p:spPr>
          <a:xfrm>
            <a:off x="7848600" y="5529842"/>
            <a:ext cx="1143000"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dirty="0"/>
              <a:t>Low-level planning</a:t>
            </a:r>
          </a:p>
        </p:txBody>
      </p:sp>
      <p:sp>
        <p:nvSpPr>
          <p:cNvPr id="12" name="Arrow: Down 11">
            <a:extLst>
              <a:ext uri="{FF2B5EF4-FFF2-40B4-BE49-F238E27FC236}">
                <a16:creationId xmlns:a16="http://schemas.microsoft.com/office/drawing/2014/main" id="{4D9655BA-E88B-1661-20F9-6B465FC08F36}"/>
              </a:ext>
              <a:ext uri="{C183D7F6-B498-43B3-948B-1728B52AA6E4}">
                <adec:decorative xmlns:adec="http://schemas.microsoft.com/office/drawing/2017/decorative" val="1"/>
              </a:ext>
            </a:extLst>
          </p:cNvPr>
          <p:cNvSpPr/>
          <p:nvPr/>
        </p:nvSpPr>
        <p:spPr>
          <a:xfrm>
            <a:off x="8001000" y="4181581"/>
            <a:ext cx="877950" cy="1228619"/>
          </a:xfrm>
          <a:prstGeom prst="down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66698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Some Environment Types Revisited</a:t>
            </a:r>
          </a:p>
        </p:txBody>
      </p:sp>
      <p:sp>
        <p:nvSpPr>
          <p:cNvPr id="7" name="TextBox 6">
            <a:extLst>
              <a:ext uri="{FF2B5EF4-FFF2-40B4-BE49-F238E27FC236}">
                <a16:creationId xmlns:a16="http://schemas.microsoft.com/office/drawing/2014/main" id="{DEA7DB37-EDD5-07F3-AF05-F2C68E2B27D3}"/>
              </a:ext>
            </a:extLst>
          </p:cNvPr>
          <p:cNvSpPr txBox="1"/>
          <p:nvPr/>
        </p:nvSpPr>
        <p:spPr>
          <a:xfrm>
            <a:off x="710803" y="1662370"/>
            <a:ext cx="3124200" cy="523220"/>
          </a:xfrm>
          <a:prstGeom prst="rect">
            <a:avLst/>
          </a:prstGeom>
          <a:noFill/>
        </p:spPr>
        <p:txBody>
          <a:bodyPr wrap="square">
            <a:spAutoFit/>
          </a:bodyPr>
          <a:lstStyle/>
          <a:p>
            <a:pPr marL="0" indent="0">
              <a:buNone/>
            </a:pPr>
            <a:r>
              <a:rPr lang="en-US" sz="1400" b="1" dirty="0">
                <a:solidFill>
                  <a:srgbClr val="FF0000"/>
                </a:solidFill>
              </a:rPr>
              <a:t>Fully observable: </a:t>
            </a:r>
            <a:r>
              <a:rPr lang="en-US" sz="1400" dirty="0"/>
              <a:t>The agent’s sensors always show the whole </a:t>
            </a:r>
            <a:r>
              <a:rPr lang="en-US" sz="1400" b="1" dirty="0"/>
              <a:t>state</a:t>
            </a:r>
            <a:r>
              <a:rPr lang="en-US" sz="1400" dirty="0"/>
              <a:t>.</a:t>
            </a:r>
            <a:endParaRPr lang="en-US" sz="1400" b="1" dirty="0">
              <a:solidFill>
                <a:srgbClr val="FF0000"/>
              </a:solidFill>
            </a:endParaRPr>
          </a:p>
        </p:txBody>
      </p:sp>
      <p:sp>
        <p:nvSpPr>
          <p:cNvPr id="3" name="TextBox 2">
            <a:extLst>
              <a:ext uri="{FF2B5EF4-FFF2-40B4-BE49-F238E27FC236}">
                <a16:creationId xmlns:a16="http://schemas.microsoft.com/office/drawing/2014/main" id="{EB4EE6AF-025E-E64D-E65C-8B1334B2C89F}"/>
              </a:ext>
            </a:extLst>
          </p:cNvPr>
          <p:cNvSpPr txBox="1"/>
          <p:nvPr/>
        </p:nvSpPr>
        <p:spPr>
          <a:xfrm>
            <a:off x="3902869" y="1685808"/>
            <a:ext cx="590550" cy="369332"/>
          </a:xfrm>
          <a:prstGeom prst="rect">
            <a:avLst/>
          </a:prstGeom>
          <a:noFill/>
        </p:spPr>
        <p:txBody>
          <a:bodyPr wrap="square" rtlCol="0">
            <a:spAutoFit/>
          </a:bodyPr>
          <a:lstStyle/>
          <a:p>
            <a:r>
              <a:rPr lang="en-US" b="1" dirty="0">
                <a:solidFill>
                  <a:srgbClr val="FF0000"/>
                </a:solidFill>
              </a:rPr>
              <a:t>vs.</a:t>
            </a:r>
          </a:p>
        </p:txBody>
      </p:sp>
      <p:sp>
        <p:nvSpPr>
          <p:cNvPr id="9" name="TextBox 8">
            <a:extLst>
              <a:ext uri="{FF2B5EF4-FFF2-40B4-BE49-F238E27FC236}">
                <a16:creationId xmlns:a16="http://schemas.microsoft.com/office/drawing/2014/main" id="{DE87FCA1-B948-8AB0-0850-212AAF1F9022}"/>
              </a:ext>
            </a:extLst>
          </p:cNvPr>
          <p:cNvSpPr txBox="1"/>
          <p:nvPr/>
        </p:nvSpPr>
        <p:spPr>
          <a:xfrm>
            <a:off x="4505325" y="1600200"/>
            <a:ext cx="3495676" cy="738664"/>
          </a:xfrm>
          <a:prstGeom prst="rect">
            <a:avLst/>
          </a:prstGeom>
          <a:noFill/>
        </p:spPr>
        <p:txBody>
          <a:bodyPr wrap="square">
            <a:spAutoFit/>
          </a:bodyPr>
          <a:lstStyle/>
          <a:p>
            <a:r>
              <a:rPr lang="en-US" sz="1400" b="1" dirty="0">
                <a:solidFill>
                  <a:srgbClr val="FF0000"/>
                </a:solidFill>
              </a:rPr>
              <a:t>Partially observable: </a:t>
            </a:r>
            <a:r>
              <a:rPr lang="en-US" sz="1400" dirty="0"/>
              <a:t>The agent only perceives part of the </a:t>
            </a:r>
            <a:r>
              <a:rPr lang="en-US" sz="1400" b="1" dirty="0"/>
              <a:t>state</a:t>
            </a:r>
            <a:r>
              <a:rPr lang="en-US" sz="1400" dirty="0"/>
              <a:t> and needs to remember or infer the rest.</a:t>
            </a:r>
          </a:p>
        </p:txBody>
      </p:sp>
      <p:sp>
        <p:nvSpPr>
          <p:cNvPr id="11" name="TextBox 10">
            <a:extLst>
              <a:ext uri="{FF2B5EF4-FFF2-40B4-BE49-F238E27FC236}">
                <a16:creationId xmlns:a16="http://schemas.microsoft.com/office/drawing/2014/main" id="{C88C0C5A-BE06-2C42-743D-46DB9EA4EBB2}"/>
              </a:ext>
            </a:extLst>
          </p:cNvPr>
          <p:cNvSpPr txBox="1"/>
          <p:nvPr/>
        </p:nvSpPr>
        <p:spPr>
          <a:xfrm>
            <a:off x="710803" y="2959323"/>
            <a:ext cx="3352800" cy="1384995"/>
          </a:xfrm>
          <a:prstGeom prst="rect">
            <a:avLst/>
          </a:prstGeom>
          <a:noFill/>
        </p:spPr>
        <p:txBody>
          <a:bodyPr wrap="square">
            <a:spAutoFit/>
          </a:bodyPr>
          <a:lstStyle/>
          <a:p>
            <a:pPr marL="0" indent="0">
              <a:buNone/>
            </a:pPr>
            <a:r>
              <a:rPr lang="en-US" sz="1400" b="1" dirty="0">
                <a:solidFill>
                  <a:srgbClr val="FF0000"/>
                </a:solidFill>
              </a:rPr>
              <a:t>Deterministic: </a:t>
            </a:r>
          </a:p>
          <a:p>
            <a:pPr marL="342900" indent="-342900">
              <a:buFont typeface="+mj-lt"/>
              <a:buAutoNum type="alphaLcParenR"/>
            </a:pPr>
            <a:r>
              <a:rPr lang="en-US" sz="1400" b="1" dirty="0"/>
              <a:t>Percepts</a:t>
            </a:r>
            <a:r>
              <a:rPr lang="en-US" sz="1400" dirty="0"/>
              <a:t> are 100% reliable.</a:t>
            </a:r>
          </a:p>
          <a:p>
            <a:pPr marL="342900" indent="-342900">
              <a:buFont typeface="+mj-lt"/>
              <a:buAutoNum type="alphaLcParenR"/>
            </a:pPr>
            <a:r>
              <a:rPr lang="en-US" sz="1400" dirty="0"/>
              <a:t>Changes in the environment are completely determined by the current </a:t>
            </a:r>
            <a:r>
              <a:rPr lang="en-US" sz="1400" b="1" dirty="0"/>
              <a:t>state</a:t>
            </a:r>
            <a:r>
              <a:rPr lang="en-US" sz="1400" dirty="0"/>
              <a:t> of the environment and the agent’s </a:t>
            </a:r>
            <a:r>
              <a:rPr lang="en-US" sz="1400" b="1" dirty="0"/>
              <a:t>action</a:t>
            </a:r>
            <a:r>
              <a:rPr lang="en-US" sz="1400" dirty="0"/>
              <a:t>.</a:t>
            </a:r>
          </a:p>
        </p:txBody>
      </p:sp>
      <p:sp>
        <p:nvSpPr>
          <p:cNvPr id="4" name="TextBox 3">
            <a:extLst>
              <a:ext uri="{FF2B5EF4-FFF2-40B4-BE49-F238E27FC236}">
                <a16:creationId xmlns:a16="http://schemas.microsoft.com/office/drawing/2014/main" id="{C69EF461-CAB3-3D4F-A7B4-1317532ABE44}"/>
              </a:ext>
            </a:extLst>
          </p:cNvPr>
          <p:cNvSpPr txBox="1"/>
          <p:nvPr/>
        </p:nvSpPr>
        <p:spPr>
          <a:xfrm>
            <a:off x="3902869" y="3310338"/>
            <a:ext cx="590550" cy="369332"/>
          </a:xfrm>
          <a:prstGeom prst="rect">
            <a:avLst/>
          </a:prstGeom>
          <a:noFill/>
        </p:spPr>
        <p:txBody>
          <a:bodyPr wrap="square" rtlCol="0">
            <a:spAutoFit/>
          </a:bodyPr>
          <a:lstStyle/>
          <a:p>
            <a:r>
              <a:rPr lang="en-US" b="1" dirty="0">
                <a:solidFill>
                  <a:srgbClr val="FF0000"/>
                </a:solidFill>
              </a:rPr>
              <a:t>vs.</a:t>
            </a:r>
          </a:p>
        </p:txBody>
      </p:sp>
      <p:sp>
        <p:nvSpPr>
          <p:cNvPr id="13" name="TextBox 12">
            <a:extLst>
              <a:ext uri="{FF2B5EF4-FFF2-40B4-BE49-F238E27FC236}">
                <a16:creationId xmlns:a16="http://schemas.microsoft.com/office/drawing/2014/main" id="{40D4564F-4CA9-E994-AEFA-685152CE3843}"/>
              </a:ext>
            </a:extLst>
          </p:cNvPr>
          <p:cNvSpPr txBox="1"/>
          <p:nvPr/>
        </p:nvSpPr>
        <p:spPr>
          <a:xfrm>
            <a:off x="4544615" y="2946481"/>
            <a:ext cx="3807619" cy="1815882"/>
          </a:xfrm>
          <a:prstGeom prst="rect">
            <a:avLst/>
          </a:prstGeom>
          <a:noFill/>
        </p:spPr>
        <p:txBody>
          <a:bodyPr wrap="square">
            <a:spAutoFit/>
          </a:bodyPr>
          <a:lstStyle/>
          <a:p>
            <a:pPr marL="0" indent="0">
              <a:buNone/>
            </a:pPr>
            <a:r>
              <a:rPr lang="en-US" sz="1400" b="1" dirty="0">
                <a:solidFill>
                  <a:srgbClr val="FF0000"/>
                </a:solidFill>
              </a:rPr>
              <a:t>Stochastic: </a:t>
            </a:r>
          </a:p>
          <a:p>
            <a:pPr marL="342900" indent="-342900">
              <a:buFont typeface="+mj-lt"/>
              <a:buAutoNum type="alphaLcParenR"/>
            </a:pPr>
            <a:r>
              <a:rPr lang="en-US" sz="1400" b="1" dirty="0"/>
              <a:t>Percepts</a:t>
            </a:r>
            <a:r>
              <a:rPr lang="en-US" sz="1400" dirty="0"/>
              <a:t> are unreliable (noise distribution, sensor failure probability, etc.). This is called a stochastic sensor model.</a:t>
            </a:r>
            <a:endParaRPr lang="en-US" dirty="0"/>
          </a:p>
          <a:p>
            <a:pPr marL="342900" indent="-342900">
              <a:buFont typeface="+mj-lt"/>
              <a:buAutoNum type="alphaLcParenR"/>
            </a:pPr>
            <a:r>
              <a:rPr lang="en-US" sz="1400" dirty="0"/>
              <a:t>The </a:t>
            </a:r>
            <a:r>
              <a:rPr lang="en-US" sz="1400" b="1" dirty="0"/>
              <a:t>transition function </a:t>
            </a:r>
            <a:r>
              <a:rPr lang="en-US" sz="1400" dirty="0"/>
              <a:t>is stochastic leading to transition probabilities and a Markov process.</a:t>
            </a:r>
            <a:br>
              <a:rPr lang="en-US" sz="1400" dirty="0"/>
            </a:br>
            <a:endParaRPr lang="en-US" sz="1400" dirty="0"/>
          </a:p>
        </p:txBody>
      </p:sp>
      <p:sp>
        <p:nvSpPr>
          <p:cNvPr id="15" name="TextBox 14">
            <a:extLst>
              <a:ext uri="{FF2B5EF4-FFF2-40B4-BE49-F238E27FC236}">
                <a16:creationId xmlns:a16="http://schemas.microsoft.com/office/drawing/2014/main" id="{7DA81E99-A152-2A54-2420-D8BB4FF0A789}"/>
              </a:ext>
            </a:extLst>
          </p:cNvPr>
          <p:cNvSpPr txBox="1"/>
          <p:nvPr/>
        </p:nvSpPr>
        <p:spPr>
          <a:xfrm>
            <a:off x="710803" y="4934868"/>
            <a:ext cx="3192066" cy="523220"/>
          </a:xfrm>
          <a:prstGeom prst="rect">
            <a:avLst/>
          </a:prstGeom>
          <a:noFill/>
        </p:spPr>
        <p:txBody>
          <a:bodyPr wrap="square">
            <a:spAutoFit/>
          </a:bodyPr>
          <a:lstStyle/>
          <a:p>
            <a:pPr marL="0" indent="0">
              <a:buNone/>
            </a:pPr>
            <a:r>
              <a:rPr lang="en-US" sz="1400" b="1" dirty="0">
                <a:solidFill>
                  <a:srgbClr val="FF0000"/>
                </a:solidFill>
              </a:rPr>
              <a:t>Known:</a:t>
            </a:r>
            <a:r>
              <a:rPr lang="en-US" sz="1400" dirty="0"/>
              <a:t> The agent knows the </a:t>
            </a:r>
            <a:r>
              <a:rPr lang="en-US" sz="1400" b="1" dirty="0"/>
              <a:t>transition function</a:t>
            </a:r>
            <a:r>
              <a:rPr lang="en-US" sz="1400" dirty="0"/>
              <a:t>. </a:t>
            </a:r>
            <a:endParaRPr lang="en-US" sz="1400" b="1" dirty="0">
              <a:solidFill>
                <a:srgbClr val="FF0000"/>
              </a:solidFill>
            </a:endParaRPr>
          </a:p>
        </p:txBody>
      </p:sp>
      <p:sp>
        <p:nvSpPr>
          <p:cNvPr id="5" name="TextBox 4">
            <a:extLst>
              <a:ext uri="{FF2B5EF4-FFF2-40B4-BE49-F238E27FC236}">
                <a16:creationId xmlns:a16="http://schemas.microsoft.com/office/drawing/2014/main" id="{F9F72446-10E7-A83B-5077-42BE18846B52}"/>
              </a:ext>
            </a:extLst>
          </p:cNvPr>
          <p:cNvSpPr txBox="1"/>
          <p:nvPr/>
        </p:nvSpPr>
        <p:spPr>
          <a:xfrm>
            <a:off x="3954065" y="4972356"/>
            <a:ext cx="590550" cy="369332"/>
          </a:xfrm>
          <a:prstGeom prst="rect">
            <a:avLst/>
          </a:prstGeom>
          <a:noFill/>
        </p:spPr>
        <p:txBody>
          <a:bodyPr wrap="square" rtlCol="0">
            <a:spAutoFit/>
          </a:bodyPr>
          <a:lstStyle/>
          <a:p>
            <a:r>
              <a:rPr lang="en-US" b="1" dirty="0">
                <a:solidFill>
                  <a:srgbClr val="FF0000"/>
                </a:solidFill>
              </a:rPr>
              <a:t>vs.</a:t>
            </a:r>
          </a:p>
        </p:txBody>
      </p:sp>
      <p:sp>
        <p:nvSpPr>
          <p:cNvPr id="17" name="TextBox 16">
            <a:extLst>
              <a:ext uri="{FF2B5EF4-FFF2-40B4-BE49-F238E27FC236}">
                <a16:creationId xmlns:a16="http://schemas.microsoft.com/office/drawing/2014/main" id="{31D0578C-E990-7296-FE42-1FD1F0823F03}"/>
              </a:ext>
            </a:extLst>
          </p:cNvPr>
          <p:cNvSpPr txBox="1"/>
          <p:nvPr/>
        </p:nvSpPr>
        <p:spPr>
          <a:xfrm>
            <a:off x="4505325" y="4888450"/>
            <a:ext cx="3807618" cy="523220"/>
          </a:xfrm>
          <a:prstGeom prst="rect">
            <a:avLst/>
          </a:prstGeom>
          <a:noFill/>
        </p:spPr>
        <p:txBody>
          <a:bodyPr wrap="square">
            <a:spAutoFit/>
          </a:bodyPr>
          <a:lstStyle/>
          <a:p>
            <a:pPr marL="0" indent="0">
              <a:buNone/>
            </a:pPr>
            <a:r>
              <a:rPr lang="en-US" sz="1400" b="1" dirty="0">
                <a:solidFill>
                  <a:srgbClr val="FF0000"/>
                </a:solidFill>
              </a:rPr>
              <a:t>Unknown: </a:t>
            </a:r>
            <a:r>
              <a:rPr lang="en-US" sz="1400" dirty="0"/>
              <a:t>The needs to </a:t>
            </a:r>
            <a:r>
              <a:rPr lang="en-US" sz="1400" b="1" dirty="0"/>
              <a:t>learn the transition function</a:t>
            </a:r>
            <a:r>
              <a:rPr lang="en-US" sz="1400" dirty="0"/>
              <a:t> by trying actions. </a:t>
            </a:r>
            <a:endParaRPr lang="en-US" sz="1400" b="1" dirty="0">
              <a:solidFill>
                <a:srgbClr val="FF0000"/>
              </a:solidFill>
            </a:endParaRPr>
          </a:p>
        </p:txBody>
      </p:sp>
      <p:sp>
        <p:nvSpPr>
          <p:cNvPr id="6" name="TextBox 5">
            <a:extLst>
              <a:ext uri="{FF2B5EF4-FFF2-40B4-BE49-F238E27FC236}">
                <a16:creationId xmlns:a16="http://schemas.microsoft.com/office/drawing/2014/main" id="{0A6E7F0A-B3BC-72C3-B909-8C0DA961A16C}"/>
              </a:ext>
            </a:extLst>
          </p:cNvPr>
          <p:cNvSpPr txBox="1"/>
          <p:nvPr/>
        </p:nvSpPr>
        <p:spPr>
          <a:xfrm>
            <a:off x="710803" y="5906090"/>
            <a:ext cx="7696200"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en-US" dirty="0"/>
              <a:t>We will spend the whole course on discussing algorithms that can deal with environments that have different combinations of these three properties.</a:t>
            </a:r>
          </a:p>
        </p:txBody>
      </p:sp>
    </p:spTree>
    <p:extLst>
      <p:ext uri="{BB962C8B-B14F-4D97-AF65-F5344CB8AC3E}">
        <p14:creationId xmlns:p14="http://schemas.microsoft.com/office/powerpoint/2010/main" val="918265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9" grpId="0"/>
      <p:bldP spid="11" grpId="0"/>
      <p:bldP spid="4" grpId="0"/>
      <p:bldP spid="13" grpId="0"/>
      <p:bldP spid="15" grpId="0"/>
      <p:bldP spid="5" grpId="0"/>
      <p:bldP spid="17" grpId="0"/>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0A091-7A9D-43C8-B799-9E4500334F6D}"/>
              </a:ext>
            </a:extLst>
          </p:cNvPr>
          <p:cNvSpPr>
            <a:spLocks noGrp="1"/>
          </p:cNvSpPr>
          <p:nvPr>
            <p:ph type="title"/>
          </p:nvPr>
        </p:nvSpPr>
        <p:spPr/>
        <p:txBody>
          <a:bodyPr/>
          <a:lstStyle/>
          <a:p>
            <a:r>
              <a:rPr lang="en-US" dirty="0"/>
              <a:t>AI Areas</a:t>
            </a:r>
          </a:p>
        </p:txBody>
      </p:sp>
      <p:graphicFrame>
        <p:nvGraphicFramePr>
          <p:cNvPr id="9" name="Diagram 8" descr="A figure showing 6 areas of AI.">
            <a:extLst>
              <a:ext uri="{FF2B5EF4-FFF2-40B4-BE49-F238E27FC236}">
                <a16:creationId xmlns:a16="http://schemas.microsoft.com/office/drawing/2014/main" id="{CCBFF7E7-4B86-4FBC-9B7B-0E358EC4A089}"/>
              </a:ext>
            </a:extLst>
          </p:cNvPr>
          <p:cNvGraphicFramePr/>
          <p:nvPr>
            <p:extLst>
              <p:ext uri="{D42A27DB-BD31-4B8C-83A1-F6EECF244321}">
                <p14:modId xmlns:p14="http://schemas.microsoft.com/office/powerpoint/2010/main" val="870501306"/>
              </p:ext>
            </p:extLst>
          </p:nvPr>
        </p:nvGraphicFramePr>
        <p:xfrm>
          <a:off x="533400" y="1981200"/>
          <a:ext cx="8077200" cy="4732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Content Placeholder 11">
            <a:extLst>
              <a:ext uri="{FF2B5EF4-FFF2-40B4-BE49-F238E27FC236}">
                <a16:creationId xmlns:a16="http://schemas.microsoft.com/office/drawing/2014/main" id="{DFA38611-24A5-4DD0-9D3B-BE7BCA59F6AC}"/>
              </a:ext>
            </a:extLst>
          </p:cNvPr>
          <p:cNvSpPr>
            <a:spLocks noGrp="1"/>
          </p:cNvSpPr>
          <p:nvPr>
            <p:ph idx="1"/>
          </p:nvPr>
        </p:nvSpPr>
        <p:spPr/>
        <p:txBody>
          <a:bodyPr>
            <a:normAutofit/>
          </a:bodyPr>
          <a:lstStyle/>
          <a:p>
            <a:pPr marL="0" indent="0">
              <a:buNone/>
            </a:pPr>
            <a:r>
              <a:rPr lang="en-US" sz="2400" dirty="0"/>
              <a:t>Intelligent agents inspire the research areas of modern AI</a:t>
            </a:r>
          </a:p>
          <a:p>
            <a:pPr marL="0" indent="0">
              <a:buNone/>
            </a:pPr>
            <a:endParaRPr lang="en-US" sz="2400" dirty="0"/>
          </a:p>
        </p:txBody>
      </p:sp>
    </p:spTree>
    <p:extLst>
      <p:ext uri="{BB962C8B-B14F-4D97-AF65-F5344CB8AC3E}">
        <p14:creationId xmlns:p14="http://schemas.microsoft.com/office/powerpoint/2010/main" val="11134222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12A73B-D412-FDFC-4998-25EDCCCEE290}"/>
              </a:ext>
            </a:extLst>
          </p:cNvPr>
          <p:cNvSpPr>
            <a:spLocks noGrp="1"/>
          </p:cNvSpPr>
          <p:nvPr>
            <p:ph type="title"/>
          </p:nvPr>
        </p:nvSpPr>
        <p:spPr>
          <a:xfrm>
            <a:off x="3973321" y="329184"/>
            <a:ext cx="4688333" cy="1783080"/>
          </a:xfrm>
        </p:spPr>
        <p:txBody>
          <a:bodyPr anchor="b">
            <a:normAutofit/>
          </a:bodyPr>
          <a:lstStyle/>
          <a:p>
            <a:r>
              <a:rPr lang="en-US" sz="4700" dirty="0"/>
              <a:t>What You </a:t>
            </a:r>
            <a:br>
              <a:rPr lang="en-US" sz="4700" dirty="0"/>
            </a:br>
            <a:r>
              <a:rPr lang="en-US" sz="4700" dirty="0"/>
              <a:t>Should Know</a:t>
            </a:r>
          </a:p>
        </p:txBody>
      </p:sp>
      <p:pic>
        <p:nvPicPr>
          <p:cNvPr id="13" name="Picture 12" descr="Sticky notes with question marks">
            <a:extLst>
              <a:ext uri="{FF2B5EF4-FFF2-40B4-BE49-F238E27FC236}">
                <a16:creationId xmlns:a16="http://schemas.microsoft.com/office/drawing/2014/main" id="{79E4DD96-5C40-0592-4C78-6B3CF88279C9}"/>
              </a:ext>
            </a:extLst>
          </p:cNvPr>
          <p:cNvPicPr>
            <a:picLocks noChangeAspect="1"/>
          </p:cNvPicPr>
          <p:nvPr/>
        </p:nvPicPr>
        <p:blipFill>
          <a:blip r:embed="rId2"/>
          <a:srcRect l="34224" r="31778" b="-1"/>
          <a:stretch/>
        </p:blipFill>
        <p:spPr>
          <a:xfrm>
            <a:off x="20" y="10"/>
            <a:ext cx="3492988"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20"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3321" y="2374947"/>
            <a:ext cx="3182692" cy="18288"/>
          </a:xfrm>
          <a:custGeom>
            <a:avLst/>
            <a:gdLst>
              <a:gd name="connsiteX0" fmla="*/ 0 w 3182692"/>
              <a:gd name="connsiteY0" fmla="*/ 0 h 18288"/>
              <a:gd name="connsiteX1" fmla="*/ 636538 w 3182692"/>
              <a:gd name="connsiteY1" fmla="*/ 0 h 18288"/>
              <a:gd name="connsiteX2" fmla="*/ 1273077 w 3182692"/>
              <a:gd name="connsiteY2" fmla="*/ 0 h 18288"/>
              <a:gd name="connsiteX3" fmla="*/ 1909615 w 3182692"/>
              <a:gd name="connsiteY3" fmla="*/ 0 h 18288"/>
              <a:gd name="connsiteX4" fmla="*/ 2482500 w 3182692"/>
              <a:gd name="connsiteY4" fmla="*/ 0 h 18288"/>
              <a:gd name="connsiteX5" fmla="*/ 3182692 w 3182692"/>
              <a:gd name="connsiteY5" fmla="*/ 0 h 18288"/>
              <a:gd name="connsiteX6" fmla="*/ 3182692 w 3182692"/>
              <a:gd name="connsiteY6" fmla="*/ 18288 h 18288"/>
              <a:gd name="connsiteX7" fmla="*/ 2609807 w 3182692"/>
              <a:gd name="connsiteY7" fmla="*/ 18288 h 18288"/>
              <a:gd name="connsiteX8" fmla="*/ 2068750 w 3182692"/>
              <a:gd name="connsiteY8" fmla="*/ 18288 h 18288"/>
              <a:gd name="connsiteX9" fmla="*/ 1432211 w 3182692"/>
              <a:gd name="connsiteY9" fmla="*/ 18288 h 18288"/>
              <a:gd name="connsiteX10" fmla="*/ 859327 w 3182692"/>
              <a:gd name="connsiteY10" fmla="*/ 18288 h 18288"/>
              <a:gd name="connsiteX11" fmla="*/ 0 w 3182692"/>
              <a:gd name="connsiteY11" fmla="*/ 18288 h 18288"/>
              <a:gd name="connsiteX12" fmla="*/ 0 w 3182692"/>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2" h="18288" fill="none" extrusionOk="0">
                <a:moveTo>
                  <a:pt x="0" y="0"/>
                </a:moveTo>
                <a:cubicBezTo>
                  <a:pt x="253588" y="25878"/>
                  <a:pt x="409323" y="-5359"/>
                  <a:pt x="636538" y="0"/>
                </a:cubicBezTo>
                <a:cubicBezTo>
                  <a:pt x="863753" y="5359"/>
                  <a:pt x="1007727" y="-28"/>
                  <a:pt x="1273077" y="0"/>
                </a:cubicBezTo>
                <a:cubicBezTo>
                  <a:pt x="1538427" y="28"/>
                  <a:pt x="1698640" y="-12775"/>
                  <a:pt x="1909615" y="0"/>
                </a:cubicBezTo>
                <a:cubicBezTo>
                  <a:pt x="2120590" y="12775"/>
                  <a:pt x="2210293" y="-21823"/>
                  <a:pt x="2482500" y="0"/>
                </a:cubicBezTo>
                <a:cubicBezTo>
                  <a:pt x="2754708" y="21823"/>
                  <a:pt x="3004133" y="-28750"/>
                  <a:pt x="3182692" y="0"/>
                </a:cubicBezTo>
                <a:cubicBezTo>
                  <a:pt x="3183134" y="4516"/>
                  <a:pt x="3181865" y="12266"/>
                  <a:pt x="3182692" y="18288"/>
                </a:cubicBezTo>
                <a:cubicBezTo>
                  <a:pt x="2947402" y="22440"/>
                  <a:pt x="2876226" y="27191"/>
                  <a:pt x="2609807" y="18288"/>
                </a:cubicBezTo>
                <a:cubicBezTo>
                  <a:pt x="2343389" y="9385"/>
                  <a:pt x="2326689" y="25579"/>
                  <a:pt x="2068750" y="18288"/>
                </a:cubicBezTo>
                <a:cubicBezTo>
                  <a:pt x="1810811" y="10997"/>
                  <a:pt x="1713836" y="48219"/>
                  <a:pt x="1432211" y="18288"/>
                </a:cubicBezTo>
                <a:cubicBezTo>
                  <a:pt x="1150586" y="-11643"/>
                  <a:pt x="982765" y="3747"/>
                  <a:pt x="859327" y="18288"/>
                </a:cubicBezTo>
                <a:cubicBezTo>
                  <a:pt x="735889" y="32829"/>
                  <a:pt x="254183" y="35231"/>
                  <a:pt x="0" y="18288"/>
                </a:cubicBezTo>
                <a:cubicBezTo>
                  <a:pt x="-306" y="11477"/>
                  <a:pt x="485" y="4355"/>
                  <a:pt x="0" y="0"/>
                </a:cubicBezTo>
                <a:close/>
              </a:path>
              <a:path w="3182692" h="18288" stroke="0" extrusionOk="0">
                <a:moveTo>
                  <a:pt x="0" y="0"/>
                </a:moveTo>
                <a:cubicBezTo>
                  <a:pt x="243108" y="-22426"/>
                  <a:pt x="387854" y="22949"/>
                  <a:pt x="572885" y="0"/>
                </a:cubicBezTo>
                <a:cubicBezTo>
                  <a:pt x="757916" y="-22949"/>
                  <a:pt x="923707" y="6797"/>
                  <a:pt x="1113942" y="0"/>
                </a:cubicBezTo>
                <a:cubicBezTo>
                  <a:pt x="1304177" y="-6797"/>
                  <a:pt x="1495991" y="20627"/>
                  <a:pt x="1686827" y="0"/>
                </a:cubicBezTo>
                <a:cubicBezTo>
                  <a:pt x="1877663" y="-20627"/>
                  <a:pt x="2170182" y="-20672"/>
                  <a:pt x="2323365" y="0"/>
                </a:cubicBezTo>
                <a:cubicBezTo>
                  <a:pt x="2476548" y="20672"/>
                  <a:pt x="2919164" y="6097"/>
                  <a:pt x="3182692" y="0"/>
                </a:cubicBezTo>
                <a:cubicBezTo>
                  <a:pt x="3183269" y="4624"/>
                  <a:pt x="3183511" y="11191"/>
                  <a:pt x="3182692" y="18288"/>
                </a:cubicBezTo>
                <a:cubicBezTo>
                  <a:pt x="3026065" y="-10849"/>
                  <a:pt x="2775006" y="23067"/>
                  <a:pt x="2546154" y="18288"/>
                </a:cubicBezTo>
                <a:cubicBezTo>
                  <a:pt x="2317302" y="13509"/>
                  <a:pt x="2168173" y="-8513"/>
                  <a:pt x="1845961" y="18288"/>
                </a:cubicBezTo>
                <a:cubicBezTo>
                  <a:pt x="1523749" y="45089"/>
                  <a:pt x="1450078" y="-844"/>
                  <a:pt x="1304904" y="18288"/>
                </a:cubicBezTo>
                <a:cubicBezTo>
                  <a:pt x="1159730" y="37420"/>
                  <a:pt x="942635" y="-10021"/>
                  <a:pt x="604711" y="18288"/>
                </a:cubicBezTo>
                <a:cubicBezTo>
                  <a:pt x="266787" y="46597"/>
                  <a:pt x="141927" y="-8395"/>
                  <a:pt x="0" y="18288"/>
                </a:cubicBezTo>
                <a:cubicBezTo>
                  <a:pt x="-171" y="12755"/>
                  <a:pt x="-690" y="793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745B0B4-FFD9-07E3-AB53-016FA1892E11}"/>
                  </a:ext>
                </a:extLst>
              </p:cNvPr>
              <p:cNvSpPr>
                <a:spLocks noGrp="1"/>
              </p:cNvSpPr>
              <p:nvPr>
                <p:ph idx="1"/>
              </p:nvPr>
            </p:nvSpPr>
            <p:spPr>
              <a:xfrm>
                <a:off x="3973321" y="2706624"/>
                <a:ext cx="4688333" cy="3483864"/>
              </a:xfrm>
            </p:spPr>
            <p:txBody>
              <a:bodyPr>
                <a:normAutofit/>
              </a:bodyPr>
              <a:lstStyle/>
              <a:p>
                <a:r>
                  <a:rPr lang="en-US" sz="1900" dirty="0"/>
                  <a:t>What an </a:t>
                </a:r>
                <a:r>
                  <a:rPr lang="en-US" sz="1900" b="1" dirty="0"/>
                  <a:t>agent function </a:t>
                </a:r>
                <a:br>
                  <a:rPr lang="en-US" sz="1900" dirty="0"/>
                </a:br>
                <a14:m>
                  <m:oMath xmlns:m="http://schemas.openxmlformats.org/officeDocument/2006/math">
                    <m:r>
                      <a:rPr lang="en-US" sz="1900" i="1">
                        <a:latin typeface="Cambria Math" panose="02040503050406030204" pitchFamily="18" charset="0"/>
                      </a:rPr>
                      <m:t>𝑎</m:t>
                    </m:r>
                    <m:r>
                      <a:rPr lang="en-US" sz="1900" b="0" i="1" smtClean="0">
                        <a:latin typeface="Cambria Math" panose="02040503050406030204" pitchFamily="18" charset="0"/>
                      </a:rPr>
                      <m:t>𝑐𝑡𝑖𝑜𝑛</m:t>
                    </m:r>
                    <m:r>
                      <a:rPr lang="en-US" sz="1900" i="1">
                        <a:latin typeface="Cambria Math" panose="02040503050406030204" pitchFamily="18" charset="0"/>
                      </a:rPr>
                      <m:t> = </m:t>
                    </m:r>
                    <m:r>
                      <a:rPr lang="en-US" sz="1900" i="1">
                        <a:latin typeface="Cambria Math" panose="02040503050406030204" pitchFamily="18" charset="0"/>
                      </a:rPr>
                      <m:t>𝑓</m:t>
                    </m:r>
                    <m:d>
                      <m:dPr>
                        <m:ctrlPr>
                          <a:rPr lang="en-US" sz="1900" i="1">
                            <a:latin typeface="Cambria Math" panose="02040503050406030204" pitchFamily="18" charset="0"/>
                          </a:rPr>
                        </m:ctrlPr>
                      </m:dPr>
                      <m:e>
                        <m:r>
                          <a:rPr lang="en-US" sz="1900" i="1">
                            <a:latin typeface="Cambria Math" panose="02040503050406030204" pitchFamily="18" charset="0"/>
                          </a:rPr>
                          <m:t>𝑝𝑒𝑟𝑐𝑒𝑝𝑡𝑠</m:t>
                        </m:r>
                      </m:e>
                    </m:d>
                  </m:oMath>
                </a14:m>
                <a:br>
                  <a:rPr lang="en-US" sz="1900" dirty="0"/>
                </a:br>
                <a:r>
                  <a:rPr lang="en-US" sz="1900" dirty="0"/>
                  <a:t>is and how it interacts with the environment.</a:t>
                </a:r>
              </a:p>
              <a:p>
                <a:r>
                  <a:rPr lang="en-US" sz="1900" dirty="0"/>
                  <a:t>What are </a:t>
                </a:r>
                <a:r>
                  <a:rPr lang="en-US" sz="1900" b="1" dirty="0"/>
                  <a:t>states</a:t>
                </a:r>
                <a:r>
                  <a:rPr lang="en-US" sz="1900" dirty="0"/>
                  <a:t> and what is the </a:t>
                </a:r>
                <a:r>
                  <a:rPr lang="en-US" sz="1900" b="1" dirty="0"/>
                  <a:t>transition function</a:t>
                </a:r>
                <a:r>
                  <a:rPr lang="en-US" sz="1900" dirty="0"/>
                  <a:t>?</a:t>
                </a:r>
              </a:p>
              <a:p>
                <a:r>
                  <a:rPr lang="en-US" sz="1900" dirty="0"/>
                  <a:t>How </a:t>
                </a:r>
                <a:r>
                  <a:rPr lang="en-US" sz="1900" b="1" dirty="0"/>
                  <a:t>environments</a:t>
                </a:r>
                <a:r>
                  <a:rPr lang="en-US" sz="1900" dirty="0"/>
                  <a:t> differ in terms of observability, uncertainty (stochastic behavior), and if the transition function is known.</a:t>
                </a:r>
              </a:p>
              <a:p>
                <a:r>
                  <a:rPr lang="en-US" sz="1900" dirty="0"/>
                  <a:t>How to identify different</a:t>
                </a:r>
                <a:r>
                  <a:rPr lang="en-US" sz="1900" b="1" dirty="0"/>
                  <a:t> types of agents</a:t>
                </a:r>
                <a:r>
                  <a:rPr lang="en-US" sz="1900" dirty="0"/>
                  <a:t>.</a:t>
                </a:r>
              </a:p>
              <a:p>
                <a:endParaRPr lang="en-US" sz="1900" dirty="0"/>
              </a:p>
            </p:txBody>
          </p:sp>
        </mc:Choice>
        <mc:Fallback xmlns="">
          <p:sp>
            <p:nvSpPr>
              <p:cNvPr id="3" name="Content Placeholder 2">
                <a:extLst>
                  <a:ext uri="{FF2B5EF4-FFF2-40B4-BE49-F238E27FC236}">
                    <a16:creationId xmlns:a16="http://schemas.microsoft.com/office/drawing/2014/main" id="{7745B0B4-FFD9-07E3-AB53-016FA1892E11}"/>
                  </a:ext>
                </a:extLst>
              </p:cNvPr>
              <p:cNvSpPr>
                <a:spLocks noGrp="1" noRot="1" noChangeAspect="1" noMove="1" noResize="1" noEditPoints="1" noAdjustHandles="1" noChangeArrowheads="1" noChangeShapeType="1" noTextEdit="1"/>
              </p:cNvSpPr>
              <p:nvPr>
                <p:ph idx="1"/>
              </p:nvPr>
            </p:nvSpPr>
            <p:spPr>
              <a:xfrm>
                <a:off x="3973321" y="2706624"/>
                <a:ext cx="4688333" cy="3483864"/>
              </a:xfrm>
              <a:blipFill>
                <a:blip r:embed="rId3"/>
                <a:stretch>
                  <a:fillRect l="-1040" t="-1748"/>
                </a:stretch>
              </a:blipFill>
            </p:spPr>
            <p:txBody>
              <a:bodyPr/>
              <a:lstStyle/>
              <a:p>
                <a:r>
                  <a:rPr lang="en-US">
                    <a:noFill/>
                  </a:rPr>
                  <a:t> </a:t>
                </a:r>
              </a:p>
            </p:txBody>
          </p:sp>
        </mc:Fallback>
      </mc:AlternateContent>
    </p:spTree>
    <p:extLst>
      <p:ext uri="{BB962C8B-B14F-4D97-AF65-F5344CB8AC3E}">
        <p14:creationId xmlns:p14="http://schemas.microsoft.com/office/powerpoint/2010/main" val="1230860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DCFE71-9CDB-A319-F442-B9F489FF5A63}"/>
              </a:ext>
              <a:ext uri="{C183D7F6-B498-43B3-948B-1728B52AA6E4}">
                <adec:decorative xmlns:adec="http://schemas.microsoft.com/office/drawing/2017/decorative" val="1"/>
              </a:ext>
            </a:extLst>
          </p:cNvPr>
          <p:cNvPicPr>
            <a:picLocks noChangeAspect="1" noChangeArrowheads="1"/>
          </p:cNvPicPr>
          <p:nvPr/>
        </p:nvPicPr>
        <p:blipFill>
          <a:blip r:embed="rId3" cstate="print"/>
          <a:srcRect/>
          <a:stretch>
            <a:fillRect/>
          </a:stretch>
        </p:blipFill>
        <p:spPr bwMode="auto">
          <a:xfrm>
            <a:off x="3048000" y="2133401"/>
            <a:ext cx="4953000" cy="2133799"/>
          </a:xfrm>
          <a:prstGeom prst="rect">
            <a:avLst/>
          </a:prstGeom>
          <a:noFill/>
          <a:ln w="9525">
            <a:noFill/>
            <a:miter lim="800000"/>
            <a:headEnd/>
            <a:tailEnd/>
          </a:ln>
        </p:spPr>
      </p:pic>
      <p:sp>
        <p:nvSpPr>
          <p:cNvPr id="6146" name="Rectangle 2"/>
          <p:cNvSpPr>
            <a:spLocks noGrp="1" noChangeArrowheads="1"/>
          </p:cNvSpPr>
          <p:nvPr>
            <p:ph type="title"/>
          </p:nvPr>
        </p:nvSpPr>
        <p:spPr/>
        <p:txBody>
          <a:bodyPr/>
          <a:lstStyle/>
          <a:p>
            <a:r>
              <a:rPr lang="en-US" dirty="0"/>
              <a:t>Agent Function and Agent Program</a:t>
            </a:r>
          </a:p>
        </p:txBody>
      </p:sp>
      <mc:AlternateContent xmlns:mc="http://schemas.openxmlformats.org/markup-compatibility/2006" xmlns:a14="http://schemas.microsoft.com/office/drawing/2010/main">
        <mc:Choice Requires="a14">
          <p:sp>
            <p:nvSpPr>
              <p:cNvPr id="6147" name="Rectangle 3"/>
              <p:cNvSpPr>
                <a:spLocks noGrp="1" noChangeArrowheads="1"/>
              </p:cNvSpPr>
              <p:nvPr>
                <p:ph idx="1"/>
              </p:nvPr>
            </p:nvSpPr>
            <p:spPr>
              <a:xfrm>
                <a:off x="628650" y="1524001"/>
                <a:ext cx="7753350" cy="3962399"/>
              </a:xfrm>
            </p:spPr>
            <p:txBody>
              <a:bodyPr>
                <a:normAutofit fontScale="62500" lnSpcReduction="20000"/>
              </a:bodyPr>
              <a:lstStyle/>
              <a:p>
                <a:pPr marL="0" indent="0">
                  <a:buNone/>
                </a:pPr>
                <a:r>
                  <a:rPr lang="en-US" sz="2800" dirty="0"/>
                  <a:t>The </a:t>
                </a:r>
                <a:r>
                  <a:rPr lang="en-US" sz="2800" dirty="0">
                    <a:solidFill>
                      <a:srgbClr val="FF0000"/>
                    </a:solidFill>
                  </a:rPr>
                  <a:t>agent</a:t>
                </a:r>
                <a:r>
                  <a:rPr lang="en-US" sz="2800" dirty="0"/>
                  <a:t> </a:t>
                </a:r>
                <a:r>
                  <a:rPr lang="en-US" sz="2800" dirty="0">
                    <a:solidFill>
                      <a:srgbClr val="FF0000"/>
                    </a:solidFill>
                  </a:rPr>
                  <a:t>function</a:t>
                </a:r>
                <a14:m>
                  <m:oMath xmlns:m="http://schemas.openxmlformats.org/officeDocument/2006/math">
                    <m:r>
                      <a:rPr lang="en-US" sz="2800" i="1">
                        <a:latin typeface="Cambria Math" panose="02040503050406030204" pitchFamily="18" charset="0"/>
                      </a:rPr>
                      <m:t> </m:t>
                    </m:r>
                  </m:oMath>
                </a14:m>
                <a:r>
                  <a:rPr lang="en-US" sz="2800" dirty="0"/>
                  <a:t>maps from the set of all possible </a:t>
                </a:r>
                <a:r>
                  <a:rPr lang="en-US" sz="2800" i="1" dirty="0"/>
                  <a:t>percept sequences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𝑃</m:t>
                        </m:r>
                      </m:e>
                      <m:sup>
                        <m:r>
                          <a:rPr lang="en-US" sz="2800" i="1">
                            <a:latin typeface="Cambria Math" panose="02040503050406030204" pitchFamily="18" charset="0"/>
                          </a:rPr>
                          <m:t>∗</m:t>
                        </m:r>
                      </m:sup>
                    </m:sSup>
                    <m:r>
                      <a:rPr lang="en-US" sz="2800" i="1">
                        <a:latin typeface="Cambria Math" panose="02040503050406030204" pitchFamily="18" charset="0"/>
                      </a:rPr>
                      <m:t> </m:t>
                    </m:r>
                  </m:oMath>
                </a14:m>
                <a:r>
                  <a:rPr lang="en-US" sz="2800" dirty="0"/>
                  <a:t>to the</a:t>
                </a:r>
                <a:r>
                  <a:rPr lang="en-US" sz="2800" i="1" dirty="0"/>
                  <a:t> set of actions </a:t>
                </a:r>
                <a14:m>
                  <m:oMath xmlns:m="http://schemas.openxmlformats.org/officeDocument/2006/math">
                    <m:r>
                      <a:rPr lang="en-US" sz="2800" i="1">
                        <a:latin typeface="Cambria Math" panose="02040503050406030204" pitchFamily="18" charset="0"/>
                      </a:rPr>
                      <m:t>𝐴</m:t>
                    </m:r>
                    <m:r>
                      <a:rPr lang="en-US" sz="2800" i="1">
                        <a:latin typeface="Cambria Math" panose="02040503050406030204" pitchFamily="18" charset="0"/>
                      </a:rPr>
                      <m:t> </m:t>
                    </m:r>
                  </m:oMath>
                </a14:m>
                <a:r>
                  <a:rPr lang="en-US" sz="2800" dirty="0"/>
                  <a:t>formulated as an abstract mathematical function. </a:t>
                </a:r>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342900" lvl="1" indent="0">
                  <a:buNone/>
                </a:pPr>
                <a14:m>
                  <m:oMath xmlns:m="http://schemas.openxmlformats.org/officeDocument/2006/math">
                    <m:r>
                      <a:rPr lang="en-US" sz="3400" b="0" i="1" smtClean="0">
                        <a:latin typeface="Cambria Math" panose="02040503050406030204" pitchFamily="18" charset="0"/>
                      </a:rPr>
                      <m:t>𝑓</m:t>
                    </m:r>
                    <m:r>
                      <a:rPr lang="en-US" sz="3400" b="0" i="1" smtClean="0">
                        <a:latin typeface="Cambria Math" panose="02040503050406030204" pitchFamily="18" charset="0"/>
                      </a:rPr>
                      <m:t> : </m:t>
                    </m:r>
                    <m:sSup>
                      <m:sSupPr>
                        <m:ctrlPr>
                          <a:rPr lang="en-US" sz="3400" b="0" i="1" smtClean="0">
                            <a:latin typeface="Cambria Math" panose="02040503050406030204" pitchFamily="18" charset="0"/>
                          </a:rPr>
                        </m:ctrlPr>
                      </m:sSupPr>
                      <m:e>
                        <m:r>
                          <a:rPr lang="en-US" sz="3400" b="0" i="1" smtClean="0">
                            <a:latin typeface="Cambria Math" panose="02040503050406030204" pitchFamily="18" charset="0"/>
                          </a:rPr>
                          <m:t>𝑃</m:t>
                        </m:r>
                      </m:e>
                      <m:sup>
                        <m:r>
                          <a:rPr lang="en-US" sz="3400" b="0" i="1" smtClean="0">
                            <a:latin typeface="Cambria Math" panose="02040503050406030204" pitchFamily="18" charset="0"/>
                          </a:rPr>
                          <m:t>∗</m:t>
                        </m:r>
                      </m:sup>
                    </m:sSup>
                    <m:r>
                      <a:rPr lang="en-US" sz="3400" b="0" i="1" smtClean="0">
                        <a:latin typeface="Cambria Math" panose="02040503050406030204" pitchFamily="18" charset="0"/>
                      </a:rPr>
                      <m:t> →</m:t>
                    </m:r>
                    <m:r>
                      <a:rPr lang="en-US" sz="3400" b="0" i="1" smtClean="0">
                        <a:latin typeface="Cambria Math" panose="02040503050406030204" pitchFamily="18" charset="0"/>
                      </a:rPr>
                      <m:t>𝐴</m:t>
                    </m:r>
                  </m:oMath>
                </a14:m>
                <a:r>
                  <a:rPr lang="en-US" sz="2500" dirty="0"/>
                  <a:t>           </a:t>
                </a:r>
              </a:p>
              <a:p>
                <a:pPr marL="0" indent="0">
                  <a:buNone/>
                </a:pPr>
                <a:endParaRPr lang="en-US" sz="2800" dirty="0"/>
              </a:p>
              <a:p>
                <a:pPr marL="0" indent="0">
                  <a:buNone/>
                </a:pPr>
                <a:endParaRPr lang="en-US" sz="2800" dirty="0"/>
              </a:p>
              <a:p>
                <a:pPr marL="0" indent="0">
                  <a:buNone/>
                </a:pPr>
                <a:endParaRPr lang="en-US" sz="2800" dirty="0"/>
              </a:p>
              <a:p>
                <a:pPr marL="0" indent="0">
                  <a:buNone/>
                </a:pPr>
                <a:r>
                  <a:rPr lang="en-US" sz="2800" dirty="0"/>
                  <a:t>The </a:t>
                </a:r>
                <a:r>
                  <a:rPr lang="en-US" sz="2800" dirty="0">
                    <a:solidFill>
                      <a:srgbClr val="FF0000"/>
                    </a:solidFill>
                  </a:rPr>
                  <a:t>agent</a:t>
                </a:r>
                <a:r>
                  <a:rPr lang="en-US" sz="2800" dirty="0"/>
                  <a:t> </a:t>
                </a:r>
                <a:r>
                  <a:rPr lang="en-US" sz="2800" dirty="0">
                    <a:solidFill>
                      <a:srgbClr val="FF0000"/>
                    </a:solidFill>
                  </a:rPr>
                  <a:t>program</a:t>
                </a:r>
                <a:r>
                  <a:rPr lang="en-US" sz="2800" dirty="0"/>
                  <a:t> is a concrete implementation of this function for a given physical system.</a:t>
                </a:r>
              </a:p>
              <a:p>
                <a:pPr marL="0" indent="0">
                  <a:buNone/>
                </a:pPr>
                <a:endParaRPr lang="en-US" sz="2800" dirty="0"/>
              </a:p>
              <a:p>
                <a:pPr marL="0" indent="0">
                  <a:buNone/>
                </a:pPr>
                <a:r>
                  <a:rPr lang="en-US" sz="2800" dirty="0"/>
                  <a:t>Agent = architecture (hardware) + agent program (implementation of </a:t>
                </a:r>
                <a14:m>
                  <m:oMath xmlns:m="http://schemas.openxmlformats.org/officeDocument/2006/math">
                    <m:r>
                      <a:rPr lang="en-US" sz="2800" i="1">
                        <a:latin typeface="Cambria Math" panose="02040503050406030204" pitchFamily="18" charset="0"/>
                      </a:rPr>
                      <m:t>𝑓</m:t>
                    </m:r>
                  </m:oMath>
                </a14:m>
                <a:r>
                  <a:rPr lang="en-US" sz="2800" dirty="0"/>
                  <a:t>)</a:t>
                </a:r>
              </a:p>
            </p:txBody>
          </p:sp>
        </mc:Choice>
        <mc:Fallback xmlns="">
          <p:sp>
            <p:nvSpPr>
              <p:cNvPr id="6147" name="Rectangle 3"/>
              <p:cNvSpPr>
                <a:spLocks noGrp="1" noRot="1" noChangeAspect="1" noMove="1" noResize="1" noEditPoints="1" noAdjustHandles="1" noChangeArrowheads="1" noChangeShapeType="1" noTextEdit="1"/>
              </p:cNvSpPr>
              <p:nvPr>
                <p:ph idx="1"/>
              </p:nvPr>
            </p:nvSpPr>
            <p:spPr>
              <a:xfrm>
                <a:off x="628650" y="1524001"/>
                <a:ext cx="7753350" cy="3962399"/>
              </a:xfrm>
              <a:blipFill>
                <a:blip r:embed="rId4"/>
                <a:stretch>
                  <a:fillRect l="-629" t="-2462" b="-615"/>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A2EA5988-3EF3-423E-9255-6C4428FE792D}"/>
              </a:ext>
            </a:extLst>
          </p:cNvPr>
          <p:cNvSpPr txBox="1"/>
          <p:nvPr/>
        </p:nvSpPr>
        <p:spPr>
          <a:xfrm>
            <a:off x="1328057" y="5721945"/>
            <a:ext cx="2520370"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marL="285750" indent="-285750">
              <a:buFont typeface="Arial" panose="020B0604020202020204" pitchFamily="34" charset="0"/>
              <a:buChar char="•"/>
            </a:pPr>
            <a:r>
              <a:rPr lang="en-US" dirty="0"/>
              <a:t>Sensors</a:t>
            </a:r>
          </a:p>
          <a:p>
            <a:pPr marL="285750" indent="-285750">
              <a:buFont typeface="Arial" panose="020B0604020202020204" pitchFamily="34" charset="0"/>
              <a:buChar char="•"/>
            </a:pPr>
            <a:r>
              <a:rPr lang="en-US" dirty="0"/>
              <a:t>Memory</a:t>
            </a:r>
          </a:p>
          <a:p>
            <a:pPr marL="285750" indent="-285750">
              <a:buFont typeface="Arial" panose="020B0604020202020204" pitchFamily="34" charset="0"/>
              <a:buChar char="•"/>
            </a:pPr>
            <a:r>
              <a:rPr lang="en-US" dirty="0"/>
              <a:t>Computational power</a:t>
            </a:r>
          </a:p>
        </p:txBody>
      </p:sp>
      <p:sp>
        <p:nvSpPr>
          <p:cNvPr id="4" name="Arrow: Down 3">
            <a:extLst>
              <a:ext uri="{FF2B5EF4-FFF2-40B4-BE49-F238E27FC236}">
                <a16:creationId xmlns:a16="http://schemas.microsoft.com/office/drawing/2014/main" id="{C78490AF-4FEA-47BC-83F2-FBCDACE93FDE}"/>
              </a:ext>
              <a:ext uri="{C183D7F6-B498-43B3-948B-1728B52AA6E4}">
                <adec:decorative xmlns:adec="http://schemas.microsoft.com/office/drawing/2017/decorative" val="1"/>
              </a:ext>
            </a:extLst>
          </p:cNvPr>
          <p:cNvSpPr/>
          <p:nvPr/>
        </p:nvSpPr>
        <p:spPr>
          <a:xfrm>
            <a:off x="2435842" y="5388428"/>
            <a:ext cx="304800" cy="3050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87470C2-4341-7CA5-300A-0259AEE9A1CF}"/>
              </a:ext>
              <a:ext uri="{C183D7F6-B498-43B3-948B-1728B52AA6E4}">
                <adec:decorative xmlns:adec="http://schemas.microsoft.com/office/drawing/2017/decorative" val="1"/>
              </a:ext>
            </a:extLst>
          </p:cNvPr>
          <p:cNvSpPr/>
          <p:nvPr/>
        </p:nvSpPr>
        <p:spPr>
          <a:xfrm>
            <a:off x="6496566" y="2802596"/>
            <a:ext cx="858611" cy="3667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B5E80B8-B618-5127-170D-56D831FC7051}"/>
                  </a:ext>
                  <a:ext uri="{C183D7F6-B498-43B3-948B-1728B52AA6E4}">
                    <adec:decorative xmlns:adec="http://schemas.microsoft.com/office/drawing/2017/decorative" val="1"/>
                  </a:ext>
                </a:extLst>
              </p:cNvPr>
              <p:cNvSpPr txBox="1"/>
              <p:nvPr/>
            </p:nvSpPr>
            <p:spPr>
              <a:xfrm>
                <a:off x="6420366" y="2828539"/>
                <a:ext cx="1047234" cy="307777"/>
              </a:xfrm>
              <a:prstGeom prst="rect">
                <a:avLst/>
              </a:prstGeom>
              <a:noFill/>
            </p:spPr>
            <p:txBody>
              <a:bodyPr wrap="square">
                <a:spAutoFit/>
              </a:bodyPr>
              <a:lstStyle/>
              <a:p>
                <a:pPr marL="0" indent="0" algn="ctr">
                  <a:buNone/>
                </a:pPr>
                <a14:m>
                  <m:oMathPara xmlns:m="http://schemas.openxmlformats.org/officeDocument/2006/math">
                    <m:oMathParaPr>
                      <m:jc m:val="left"/>
                    </m:oMathParaPr>
                    <m:oMath xmlns:m="http://schemas.openxmlformats.org/officeDocument/2006/math">
                      <m:r>
                        <a:rPr lang="en-US" sz="1400" b="1" i="1" dirty="0" smtClean="0">
                          <a:solidFill>
                            <a:srgbClr val="FF0000"/>
                          </a:solidFill>
                          <a:latin typeface="Cambria Math" panose="02040503050406030204" pitchFamily="18" charset="0"/>
                        </a:rPr>
                        <m:t>𝒂</m:t>
                      </m:r>
                      <m:r>
                        <a:rPr lang="en-US" sz="1400" b="1" i="1" dirty="0" smtClean="0">
                          <a:solidFill>
                            <a:srgbClr val="FF0000"/>
                          </a:solidFill>
                          <a:latin typeface="Cambria Math" panose="02040503050406030204" pitchFamily="18" charset="0"/>
                        </a:rPr>
                        <m:t> = </m:t>
                      </m:r>
                      <m:r>
                        <a:rPr lang="en-US" sz="1400" b="1" i="1" dirty="0" smtClean="0">
                          <a:solidFill>
                            <a:srgbClr val="FF0000"/>
                          </a:solidFill>
                          <a:latin typeface="Cambria Math" panose="02040503050406030204" pitchFamily="18" charset="0"/>
                        </a:rPr>
                        <m:t>𝒇</m:t>
                      </m:r>
                      <m:r>
                        <a:rPr lang="en-US" sz="1400" b="1" i="1" dirty="0" smtClean="0">
                          <a:solidFill>
                            <a:srgbClr val="FF0000"/>
                          </a:solidFill>
                          <a:latin typeface="Cambria Math" panose="02040503050406030204" pitchFamily="18" charset="0"/>
                        </a:rPr>
                        <m:t>(</m:t>
                      </m:r>
                      <m:r>
                        <a:rPr lang="en-US" sz="1400" b="1" i="1" dirty="0" smtClean="0">
                          <a:solidFill>
                            <a:srgbClr val="FF0000"/>
                          </a:solidFill>
                          <a:latin typeface="Cambria Math" panose="02040503050406030204" pitchFamily="18" charset="0"/>
                        </a:rPr>
                        <m:t>𝒑</m:t>
                      </m:r>
                      <m:r>
                        <a:rPr lang="en-US" sz="1400" b="1" i="1" dirty="0" smtClean="0">
                          <a:solidFill>
                            <a:srgbClr val="FF0000"/>
                          </a:solidFill>
                          <a:latin typeface="Cambria Math" panose="02040503050406030204" pitchFamily="18" charset="0"/>
                        </a:rPr>
                        <m:t>)</m:t>
                      </m:r>
                    </m:oMath>
                  </m:oMathPara>
                </a14:m>
                <a:endParaRPr lang="en-US" sz="1400" b="1" dirty="0">
                  <a:solidFill>
                    <a:srgbClr val="FF0000"/>
                  </a:solidFill>
                </a:endParaRPr>
              </a:p>
            </p:txBody>
          </p:sp>
        </mc:Choice>
        <mc:Fallback xmlns="">
          <p:sp>
            <p:nvSpPr>
              <p:cNvPr id="6" name="TextBox 5">
                <a:extLst>
                  <a:ext uri="{FF2B5EF4-FFF2-40B4-BE49-F238E27FC236}">
                    <a16:creationId xmlns:a16="http://schemas.microsoft.com/office/drawing/2014/main" id="{DB5E80B8-B618-5127-170D-56D831FC7051}"/>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6420366" y="2828539"/>
                <a:ext cx="1047234" cy="307777"/>
              </a:xfrm>
              <a:prstGeom prst="rect">
                <a:avLst/>
              </a:prstGeom>
              <a:blipFill>
                <a:blip r:embed="rId5"/>
                <a:stretch>
                  <a:fillRect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95A021F-E12D-2F4E-E8D8-B959451272C3}"/>
                  </a:ext>
                  <a:ext uri="{C183D7F6-B498-43B3-948B-1728B52AA6E4}">
                    <adec:decorative xmlns:adec="http://schemas.microsoft.com/office/drawing/2017/decorative" val="1"/>
                  </a:ext>
                </a:extLst>
              </p:cNvPr>
              <p:cNvSpPr txBox="1"/>
              <p:nvPr/>
            </p:nvSpPr>
            <p:spPr>
              <a:xfrm>
                <a:off x="5486400" y="3485670"/>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1" i="1" dirty="0" smtClean="0">
                          <a:solidFill>
                            <a:srgbClr val="FF0000"/>
                          </a:solidFill>
                          <a:latin typeface="Cambria Math" panose="02040503050406030204" pitchFamily="18" charset="0"/>
                        </a:rPr>
                        <m:t>𝒂</m:t>
                      </m:r>
                    </m:oMath>
                  </m:oMathPara>
                </a14:m>
                <a:endParaRPr lang="en-US" dirty="0"/>
              </a:p>
            </p:txBody>
          </p:sp>
        </mc:Choice>
        <mc:Fallback xmlns="">
          <p:sp>
            <p:nvSpPr>
              <p:cNvPr id="10" name="TextBox 9">
                <a:extLst>
                  <a:ext uri="{FF2B5EF4-FFF2-40B4-BE49-F238E27FC236}">
                    <a16:creationId xmlns:a16="http://schemas.microsoft.com/office/drawing/2014/main" id="{F95A021F-E12D-2F4E-E8D8-B959451272C3}"/>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5486400" y="3485670"/>
                <a:ext cx="3048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99183F8-130C-455B-92FB-005B2F5EB2BB}"/>
                  </a:ext>
                  <a:ext uri="{C183D7F6-B498-43B3-948B-1728B52AA6E4}">
                    <adec:decorative xmlns:adec="http://schemas.microsoft.com/office/drawing/2017/decorative" val="1"/>
                  </a:ext>
                </a:extLst>
              </p:cNvPr>
              <p:cNvSpPr txBox="1"/>
              <p:nvPr/>
            </p:nvSpPr>
            <p:spPr>
              <a:xfrm>
                <a:off x="5486400" y="2256124"/>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1" i="1" dirty="0" smtClean="0">
                          <a:solidFill>
                            <a:srgbClr val="FF0000"/>
                          </a:solidFill>
                          <a:latin typeface="Cambria Math" panose="02040503050406030204" pitchFamily="18" charset="0"/>
                        </a:rPr>
                        <m:t>𝒑</m:t>
                      </m:r>
                    </m:oMath>
                  </m:oMathPara>
                </a14:m>
                <a:endParaRPr lang="en-US" dirty="0"/>
              </a:p>
            </p:txBody>
          </p:sp>
        </mc:Choice>
        <mc:Fallback xmlns="">
          <p:sp>
            <p:nvSpPr>
              <p:cNvPr id="11" name="TextBox 10">
                <a:extLst>
                  <a:ext uri="{FF2B5EF4-FFF2-40B4-BE49-F238E27FC236}">
                    <a16:creationId xmlns:a16="http://schemas.microsoft.com/office/drawing/2014/main" id="{F99183F8-130C-455B-92FB-005B2F5EB2BB}"/>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5486400" y="2256124"/>
                <a:ext cx="304800" cy="369332"/>
              </a:xfrm>
              <a:prstGeom prst="rect">
                <a:avLst/>
              </a:prstGeom>
              <a:blipFill>
                <a:blip r:embed="rId7"/>
                <a:stretch>
                  <a:fillRect r="-6000" b="-6557"/>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47">
                                            <p:txEl>
                                              <p:pRg st="9" end="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147">
                                            <p:txEl>
                                              <p:pRg st="11" end="1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uiExpand="1" build="p"/>
      <p:bldP spid="3" grpId="0" animBg="1"/>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Example:</a:t>
            </a:r>
            <a:br>
              <a:rPr lang="en-US" dirty="0"/>
            </a:br>
            <a:r>
              <a:rPr lang="en-US" dirty="0"/>
              <a:t>Vacuum-cleaner World</a:t>
            </a:r>
          </a:p>
        </p:txBody>
      </p:sp>
      <p:sp>
        <p:nvSpPr>
          <p:cNvPr id="7171" name="Rectangle 3"/>
          <p:cNvSpPr>
            <a:spLocks noGrp="1" noChangeArrowheads="1"/>
          </p:cNvSpPr>
          <p:nvPr>
            <p:ph idx="1"/>
          </p:nvPr>
        </p:nvSpPr>
        <p:spPr>
          <a:xfrm>
            <a:off x="628650" y="1524000"/>
            <a:ext cx="3638551" cy="1981200"/>
          </a:xfrm>
        </p:spPr>
        <p:txBody>
          <a:bodyPr>
            <a:normAutofit/>
          </a:bodyPr>
          <a:lstStyle/>
          <a:p>
            <a:r>
              <a:rPr lang="en-US" b="1" dirty="0"/>
              <a:t>Percepts:</a:t>
            </a:r>
            <a:r>
              <a:rPr lang="en-US" dirty="0"/>
              <a:t> </a:t>
            </a:r>
            <a:br>
              <a:rPr lang="en-US" dirty="0"/>
            </a:br>
            <a:r>
              <a:rPr lang="en-US" dirty="0"/>
              <a:t>	Location and status, </a:t>
            </a:r>
            <a:br>
              <a:rPr lang="en-US" dirty="0"/>
            </a:br>
            <a:r>
              <a:rPr lang="en-US" dirty="0"/>
              <a:t>	e.g., </a:t>
            </a:r>
            <a:r>
              <a:rPr lang="en-US" dirty="0">
                <a:solidFill>
                  <a:schemeClr val="accent3"/>
                </a:solidFill>
              </a:rPr>
              <a:t>[A, Dirty]</a:t>
            </a:r>
          </a:p>
          <a:p>
            <a:r>
              <a:rPr lang="en-US" b="1" dirty="0"/>
              <a:t>Actions:</a:t>
            </a:r>
            <a:r>
              <a:rPr lang="en-US" dirty="0"/>
              <a:t> </a:t>
            </a:r>
            <a:br>
              <a:rPr lang="en-US" dirty="0"/>
            </a:br>
            <a:r>
              <a:rPr lang="en-US" dirty="0"/>
              <a:t>	</a:t>
            </a:r>
            <a:r>
              <a:rPr lang="en-US" dirty="0">
                <a:solidFill>
                  <a:srgbClr val="FF0000"/>
                </a:solidFill>
              </a:rPr>
              <a:t>Left, Right, Suck, </a:t>
            </a:r>
            <a:r>
              <a:rPr lang="en-US" dirty="0" err="1">
                <a:solidFill>
                  <a:srgbClr val="FF0000"/>
                </a:solidFill>
              </a:rPr>
              <a:t>NoOp</a:t>
            </a:r>
            <a:endParaRPr lang="en-US" dirty="0">
              <a:solidFill>
                <a:srgbClr val="FF0000"/>
              </a:solidFill>
            </a:endParaRPr>
          </a:p>
          <a:p>
            <a:endParaRPr lang="en-US" i="1" dirty="0"/>
          </a:p>
          <a:p>
            <a:pPr>
              <a:buNone/>
            </a:pPr>
            <a:endParaRPr lang="en-US" dirty="0">
              <a:solidFill>
                <a:srgbClr val="FF0000"/>
              </a:solidFill>
              <a:latin typeface="Courier New" panose="02070309020205020404" pitchFamily="49" charset="0"/>
              <a:cs typeface="Courier New" panose="02070309020205020404" pitchFamily="49" charset="0"/>
            </a:endParaRPr>
          </a:p>
        </p:txBody>
      </p:sp>
      <p:pic>
        <p:nvPicPr>
          <p:cNvPr id="7172" name="Picture 4" descr="vacuum2-environment"/>
          <p:cNvPicPr>
            <a:picLocks noChangeAspect="1" noChangeArrowheads="1"/>
          </p:cNvPicPr>
          <p:nvPr/>
        </p:nvPicPr>
        <p:blipFill>
          <a:blip r:embed="rId3" cstate="print"/>
          <a:srcRect/>
          <a:stretch>
            <a:fillRect/>
          </a:stretch>
        </p:blipFill>
        <p:spPr bwMode="auto">
          <a:xfrm>
            <a:off x="4876800" y="609600"/>
            <a:ext cx="3872345" cy="1981200"/>
          </a:xfrm>
          <a:prstGeom prst="rect">
            <a:avLst/>
          </a:prstGeom>
          <a:noFill/>
        </p:spPr>
      </p:pic>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9ADB47C7-D44C-4FF8-8772-B83961F5A3A0}"/>
                  </a:ext>
                </a:extLst>
              </p:cNvPr>
              <p:cNvSpPr/>
              <p:nvPr/>
            </p:nvSpPr>
            <p:spPr>
              <a:xfrm>
                <a:off x="4114800" y="3429000"/>
                <a:ext cx="4876799" cy="298543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sz="2000" dirty="0"/>
                  <a:t>Implemented agent program:</a:t>
                </a:r>
                <a:br>
                  <a:rPr lang="en-US" sz="2000" dirty="0"/>
                </a:br>
                <a:endParaRPr lang="en-US" sz="2000" dirty="0"/>
              </a:p>
              <a:p>
                <a:pPr>
                  <a:buNone/>
                </a:pPr>
                <a:r>
                  <a:rPr lang="en-US" sz="2000" b="1" dirty="0">
                    <a:solidFill>
                      <a:schemeClr val="tx1"/>
                    </a:solidFill>
                  </a:rPr>
                  <a:t>function Vacuum-Agent</a:t>
                </a:r>
                <a:r>
                  <a:rPr lang="en-US" sz="2000" dirty="0">
                    <a:solidFill>
                      <a:schemeClr val="tx1"/>
                    </a:solidFill>
                  </a:rPr>
                  <a:t>( </a:t>
                </a:r>
                <a:r>
                  <a:rPr lang="en-US" sz="2000" dirty="0">
                    <a:solidFill>
                      <a:schemeClr val="accent3"/>
                    </a:solidFill>
                  </a:rPr>
                  <a:t>[location, status] </a:t>
                </a:r>
                <a:r>
                  <a:rPr lang="en-US" sz="2000" dirty="0">
                    <a:solidFill>
                      <a:schemeClr val="tx1"/>
                    </a:solidFill>
                  </a:rPr>
                  <a:t>) </a:t>
                </a:r>
                <a:br>
                  <a:rPr lang="en-US" sz="2000" dirty="0">
                    <a:solidFill>
                      <a:schemeClr val="tx1"/>
                    </a:solidFill>
                  </a:rPr>
                </a:br>
                <a:r>
                  <a:rPr lang="en-US" sz="2000" dirty="0">
                    <a:solidFill>
                      <a:schemeClr val="tx1"/>
                    </a:solidFill>
                  </a:rPr>
                  <a:t>   </a:t>
                </a:r>
                <a:r>
                  <a:rPr lang="en-US" sz="1600" dirty="0">
                    <a:solidFill>
                      <a:schemeClr val="tx1"/>
                    </a:solidFill>
                    <a:ea typeface="+mn-ea"/>
                    <a:cs typeface="+mn-cs"/>
                  </a:rPr>
                  <a:t>returns</a:t>
                </a:r>
                <a:r>
                  <a:rPr lang="en-US" sz="2000" dirty="0">
                    <a:solidFill>
                      <a:schemeClr val="tx1"/>
                    </a:solidFill>
                    <a:ea typeface="+mn-ea"/>
                    <a:cs typeface="+mn-cs"/>
                  </a:rPr>
                  <a:t> an </a:t>
                </a:r>
                <a:r>
                  <a:rPr lang="en-US" sz="2000" dirty="0">
                    <a:solidFill>
                      <a:srgbClr val="FF0000"/>
                    </a:solidFill>
                    <a:ea typeface="+mn-ea"/>
                    <a:cs typeface="+mn-cs"/>
                  </a:rPr>
                  <a:t>action </a:t>
                </a:r>
                <a14:m>
                  <m:oMath xmlns:m="http://schemas.openxmlformats.org/officeDocument/2006/math">
                    <m:r>
                      <a:rPr lang="en-US" sz="2000" i="1" dirty="0" smtClean="0">
                        <a:solidFill>
                          <a:srgbClr val="FF0000"/>
                        </a:solidFill>
                        <a:latin typeface="Cambria Math" panose="02040503050406030204" pitchFamily="18" charset="0"/>
                        <a:ea typeface="+mn-ea"/>
                        <a:cs typeface="+mn-cs"/>
                      </a:rPr>
                      <m:t>𝑎</m:t>
                    </m:r>
                  </m:oMath>
                </a14:m>
                <a:endParaRPr lang="en-US" sz="2000" dirty="0">
                  <a:solidFill>
                    <a:srgbClr val="FF0000"/>
                  </a:solidFill>
                  <a:ea typeface="+mn-ea"/>
                  <a:cs typeface="+mn-cs"/>
                </a:endParaRPr>
              </a:p>
              <a:p>
                <a:pPr>
                  <a:buNone/>
                </a:pPr>
                <a:endParaRPr lang="en-US" i="1" dirty="0">
                  <a:solidFill>
                    <a:schemeClr val="tx1"/>
                  </a:solidFill>
                  <a:latin typeface="Courier New" panose="02070309020205020404" pitchFamily="49" charset="0"/>
                  <a:cs typeface="Courier New" panose="02070309020205020404" pitchFamily="49" charset="0"/>
                </a:endParaRPr>
              </a:p>
              <a:p>
                <a:r>
                  <a:rPr lang="en-US" i="1" dirty="0">
                    <a:solidFill>
                      <a:schemeClr val="tx1"/>
                    </a:solidFill>
                    <a:latin typeface="Courier New" panose="02070309020205020404" pitchFamily="49" charset="0"/>
                    <a:cs typeface="Courier New" panose="02070309020205020404" pitchFamily="49" charset="0"/>
                  </a:rPr>
                  <a:t>if</a:t>
                </a:r>
                <a:r>
                  <a:rPr lang="en-US" dirty="0">
                    <a:solidFill>
                      <a:schemeClr val="tx1"/>
                    </a:solidFill>
                    <a:latin typeface="Courier New" panose="02070309020205020404" pitchFamily="49" charset="0"/>
                    <a:cs typeface="Courier New" panose="02070309020205020404" pitchFamily="49" charset="0"/>
                  </a:rPr>
                  <a:t> </a:t>
                </a:r>
                <a:r>
                  <a:rPr lang="en-US" dirty="0">
                    <a:solidFill>
                      <a:schemeClr val="accent3"/>
                    </a:solidFill>
                    <a:latin typeface="Courier New" panose="02070309020205020404" pitchFamily="49" charset="0"/>
                    <a:cs typeface="Courier New" panose="02070309020205020404" pitchFamily="49" charset="0"/>
                  </a:rPr>
                  <a:t>status = Dirty </a:t>
                </a:r>
                <a:r>
                  <a:rPr lang="en-US" i="1" dirty="0">
                    <a:solidFill>
                      <a:schemeClr val="tx1"/>
                    </a:solidFill>
                    <a:latin typeface="Courier New" panose="02070309020205020404" pitchFamily="49" charset="0"/>
                    <a:cs typeface="Courier New" panose="02070309020205020404" pitchFamily="49" charset="0"/>
                  </a:rPr>
                  <a:t>then</a:t>
                </a:r>
                <a:r>
                  <a:rPr lang="en-US" dirty="0">
                    <a:solidFill>
                      <a:schemeClr val="tx1"/>
                    </a:solidFill>
                    <a:latin typeface="Courier New" panose="02070309020205020404" pitchFamily="49" charset="0"/>
                    <a:cs typeface="Courier New" panose="02070309020205020404" pitchFamily="49" charset="0"/>
                  </a:rPr>
                  <a:t> return </a:t>
                </a:r>
                <a:r>
                  <a:rPr lang="en-US" dirty="0">
                    <a:solidFill>
                      <a:srgbClr val="FF0000"/>
                    </a:solidFill>
                    <a:latin typeface="Courier New" panose="02070309020205020404" pitchFamily="49" charset="0"/>
                    <a:cs typeface="Courier New" panose="02070309020205020404" pitchFamily="49" charset="0"/>
                  </a:rPr>
                  <a:t>Suck</a:t>
                </a:r>
              </a:p>
              <a:p>
                <a:r>
                  <a:rPr lang="en-US" i="1" dirty="0">
                    <a:solidFill>
                      <a:schemeClr val="tx1"/>
                    </a:solidFill>
                    <a:latin typeface="Courier New" panose="02070309020205020404" pitchFamily="49" charset="0"/>
                    <a:cs typeface="Courier New" panose="02070309020205020404" pitchFamily="49" charset="0"/>
                  </a:rPr>
                  <a:t>else if</a:t>
                </a:r>
                <a:r>
                  <a:rPr lang="en-US" dirty="0">
                    <a:solidFill>
                      <a:schemeClr val="tx1"/>
                    </a:solidFill>
                    <a:latin typeface="Courier New" panose="02070309020205020404" pitchFamily="49" charset="0"/>
                    <a:cs typeface="Courier New" panose="02070309020205020404" pitchFamily="49" charset="0"/>
                  </a:rPr>
                  <a:t> </a:t>
                </a:r>
                <a:r>
                  <a:rPr lang="en-US" dirty="0">
                    <a:solidFill>
                      <a:schemeClr val="accent3"/>
                    </a:solidFill>
                    <a:latin typeface="Courier New" panose="02070309020205020404" pitchFamily="49" charset="0"/>
                    <a:cs typeface="Courier New" panose="02070309020205020404" pitchFamily="49" charset="0"/>
                  </a:rPr>
                  <a:t>location = A </a:t>
                </a:r>
                <a:r>
                  <a:rPr lang="en-US" i="1" dirty="0">
                    <a:solidFill>
                      <a:schemeClr val="tx1"/>
                    </a:solidFill>
                    <a:latin typeface="Courier New" panose="02070309020205020404" pitchFamily="49" charset="0"/>
                    <a:cs typeface="Courier New" panose="02070309020205020404" pitchFamily="49" charset="0"/>
                  </a:rPr>
                  <a:t>then</a:t>
                </a:r>
                <a:r>
                  <a:rPr lang="en-US" dirty="0">
                    <a:solidFill>
                      <a:schemeClr val="tx1"/>
                    </a:solidFill>
                    <a:latin typeface="Courier New" panose="02070309020205020404" pitchFamily="49" charset="0"/>
                    <a:cs typeface="Courier New" panose="02070309020205020404" pitchFamily="49" charset="0"/>
                  </a:rPr>
                  <a:t> </a:t>
                </a:r>
                <a:br>
                  <a:rPr lang="en-US" dirty="0">
                    <a:solidFill>
                      <a:schemeClr val="tx1"/>
                    </a:solidFill>
                    <a:latin typeface="Courier New" panose="02070309020205020404" pitchFamily="49" charset="0"/>
                    <a:cs typeface="Courier New" panose="02070309020205020404" pitchFamily="49" charset="0"/>
                  </a:rPr>
                </a:br>
                <a:r>
                  <a:rPr lang="en-US" dirty="0">
                    <a:solidFill>
                      <a:schemeClr val="tx1"/>
                    </a:solidFill>
                    <a:latin typeface="Courier New" panose="02070309020205020404" pitchFamily="49" charset="0"/>
                    <a:cs typeface="Courier New" panose="02070309020205020404" pitchFamily="49" charset="0"/>
                  </a:rPr>
                  <a:t>                     return </a:t>
                </a:r>
                <a:r>
                  <a:rPr lang="en-US" dirty="0">
                    <a:solidFill>
                      <a:srgbClr val="FF0000"/>
                    </a:solidFill>
                    <a:latin typeface="Courier New" panose="02070309020205020404" pitchFamily="49" charset="0"/>
                    <a:cs typeface="Courier New" panose="02070309020205020404" pitchFamily="49" charset="0"/>
                  </a:rPr>
                  <a:t>Right</a:t>
                </a:r>
                <a:endParaRPr lang="en-US" i="1" dirty="0">
                  <a:solidFill>
                    <a:srgbClr val="FF0000"/>
                  </a:solidFill>
                  <a:latin typeface="Courier New" panose="02070309020205020404" pitchFamily="49" charset="0"/>
                  <a:cs typeface="Courier New" panose="02070309020205020404" pitchFamily="49" charset="0"/>
                </a:endParaRPr>
              </a:p>
              <a:p>
                <a:r>
                  <a:rPr lang="en-US" i="1" dirty="0">
                    <a:solidFill>
                      <a:schemeClr val="tx1"/>
                    </a:solidFill>
                    <a:latin typeface="Courier New" panose="02070309020205020404" pitchFamily="49" charset="0"/>
                    <a:cs typeface="Courier New" panose="02070309020205020404" pitchFamily="49" charset="0"/>
                  </a:rPr>
                  <a:t>else if</a:t>
                </a:r>
                <a:r>
                  <a:rPr lang="en-US" dirty="0">
                    <a:solidFill>
                      <a:schemeClr val="tx1"/>
                    </a:solidFill>
                    <a:latin typeface="Courier New" panose="02070309020205020404" pitchFamily="49" charset="0"/>
                    <a:cs typeface="Courier New" panose="02070309020205020404" pitchFamily="49" charset="0"/>
                  </a:rPr>
                  <a:t> </a:t>
                </a:r>
                <a:r>
                  <a:rPr lang="en-US" dirty="0">
                    <a:solidFill>
                      <a:schemeClr val="accent3"/>
                    </a:solidFill>
                    <a:latin typeface="Courier New" panose="02070309020205020404" pitchFamily="49" charset="0"/>
                    <a:cs typeface="Courier New" panose="02070309020205020404" pitchFamily="49" charset="0"/>
                  </a:rPr>
                  <a:t>location = B </a:t>
                </a:r>
                <a:r>
                  <a:rPr lang="en-US" i="1" dirty="0">
                    <a:solidFill>
                      <a:schemeClr val="tx1"/>
                    </a:solidFill>
                    <a:latin typeface="Courier New" panose="02070309020205020404" pitchFamily="49" charset="0"/>
                    <a:cs typeface="Courier New" panose="02070309020205020404" pitchFamily="49" charset="0"/>
                  </a:rPr>
                  <a:t>then</a:t>
                </a:r>
                <a:r>
                  <a:rPr lang="en-US" dirty="0">
                    <a:solidFill>
                      <a:schemeClr val="tx1"/>
                    </a:solidFill>
                    <a:latin typeface="Courier New" panose="02070309020205020404" pitchFamily="49" charset="0"/>
                    <a:cs typeface="Courier New" panose="02070309020205020404" pitchFamily="49" charset="0"/>
                  </a:rPr>
                  <a:t> </a:t>
                </a:r>
              </a:p>
              <a:p>
                <a:r>
                  <a:rPr lang="en-US" dirty="0">
                    <a:solidFill>
                      <a:schemeClr val="tx1"/>
                    </a:solidFill>
                    <a:latin typeface="Courier New" panose="02070309020205020404" pitchFamily="49" charset="0"/>
                    <a:cs typeface="Courier New" panose="02070309020205020404" pitchFamily="49" charset="0"/>
                  </a:rPr>
                  <a:t>                     return </a:t>
                </a:r>
                <a:r>
                  <a:rPr lang="en-US" dirty="0">
                    <a:solidFill>
                      <a:srgbClr val="FF0000"/>
                    </a:solidFill>
                    <a:latin typeface="Courier New" panose="02070309020205020404" pitchFamily="49" charset="0"/>
                    <a:cs typeface="Courier New" panose="02070309020205020404" pitchFamily="49" charset="0"/>
                  </a:rPr>
                  <a:t>Left</a:t>
                </a:r>
                <a:endParaRPr lang="en-US" dirty="0"/>
              </a:p>
            </p:txBody>
          </p:sp>
        </mc:Choice>
        <mc:Fallback xmlns="">
          <p:sp>
            <p:nvSpPr>
              <p:cNvPr id="2" name="Rectangle 1">
                <a:extLst>
                  <a:ext uri="{FF2B5EF4-FFF2-40B4-BE49-F238E27FC236}">
                    <a16:creationId xmlns:a16="http://schemas.microsoft.com/office/drawing/2014/main" id="{9ADB47C7-D44C-4FF8-8772-B83961F5A3A0}"/>
                  </a:ext>
                </a:extLst>
              </p:cNvPr>
              <p:cNvSpPr>
                <a:spLocks noRot="1" noChangeAspect="1" noMove="1" noResize="1" noEditPoints="1" noAdjustHandles="1" noChangeArrowheads="1" noChangeShapeType="1" noTextEdit="1"/>
              </p:cNvSpPr>
              <p:nvPr/>
            </p:nvSpPr>
            <p:spPr>
              <a:xfrm>
                <a:off x="4114800" y="3429000"/>
                <a:ext cx="4876799" cy="2985433"/>
              </a:xfrm>
              <a:prstGeom prst="rect">
                <a:avLst/>
              </a:prstGeom>
              <a:blipFill>
                <a:blip r:embed="rId4"/>
                <a:stretch>
                  <a:fillRect l="-1122" t="-1018" b="-224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6F517ADE-3F92-425E-93AD-EB81559C8C54}"/>
                  </a:ext>
                </a:extLst>
              </p:cNvPr>
              <p:cNvSpPr/>
              <p:nvPr/>
            </p:nvSpPr>
            <p:spPr>
              <a:xfrm>
                <a:off x="381001" y="3429000"/>
                <a:ext cx="3638551" cy="286232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dirty="0"/>
                  <a:t>Agent function: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 : </m:t>
                    </m:r>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m:t>
                        </m:r>
                      </m:sup>
                    </m:sSup>
                    <m:r>
                      <a:rPr lang="en-US" i="1">
                        <a:latin typeface="Cambria Math" panose="02040503050406030204" pitchFamily="18" charset="0"/>
                      </a:rPr>
                      <m:t> →</m:t>
                    </m:r>
                    <m:r>
                      <a:rPr lang="en-US" i="1">
                        <a:latin typeface="Cambria Math" panose="02040503050406030204" pitchFamily="18" charset="0"/>
                      </a:rPr>
                      <m:t>𝐴</m:t>
                    </m:r>
                  </m:oMath>
                </a14:m>
                <a:br>
                  <a:rPr lang="en-US" dirty="0"/>
                </a:br>
                <a:endParaRPr lang="en-US" dirty="0"/>
              </a:p>
              <a:p>
                <a:pPr>
                  <a:buNone/>
                </a:pPr>
                <a:r>
                  <a:rPr lang="en-US" b="1" u="sng" dirty="0"/>
                  <a:t>Percept Sequence</a:t>
                </a:r>
                <a:r>
                  <a:rPr lang="en-US" u="sng" dirty="0"/>
                  <a:t>		Action</a:t>
                </a:r>
              </a:p>
              <a:p>
                <a:pPr>
                  <a:buNone/>
                </a:pPr>
                <a:r>
                  <a:rPr lang="en-US" dirty="0"/>
                  <a:t>[A, Clean]			Right</a:t>
                </a:r>
              </a:p>
              <a:p>
                <a:pPr>
                  <a:buNone/>
                </a:pPr>
                <a:r>
                  <a:rPr lang="en-US" dirty="0"/>
                  <a:t>[A, Dirty]			Suck</a:t>
                </a:r>
              </a:p>
              <a:p>
                <a:pPr>
                  <a:buNone/>
                </a:pPr>
                <a:r>
                  <a:rPr lang="en-US" dirty="0"/>
                  <a:t>…</a:t>
                </a:r>
              </a:p>
              <a:p>
                <a:pPr>
                  <a:buNone/>
                </a:pPr>
                <a:r>
                  <a:rPr lang="en-US" dirty="0"/>
                  <a:t>[A, Clean], [B, Clean]	Left</a:t>
                </a:r>
              </a:p>
              <a:p>
                <a:pPr>
                  <a:buNone/>
                </a:pPr>
                <a:r>
                  <a:rPr lang="en-US" dirty="0"/>
                  <a:t>…</a:t>
                </a:r>
              </a:p>
              <a:p>
                <a:pPr>
                  <a:buNone/>
                </a:pPr>
                <a:r>
                  <a:rPr lang="en-US" dirty="0"/>
                  <a:t>[A, Clean], [B, Clean], [A, Dirty] Suck</a:t>
                </a:r>
              </a:p>
              <a:p>
                <a:pPr>
                  <a:buNone/>
                </a:pPr>
                <a:r>
                  <a:rPr lang="en-US" dirty="0"/>
                  <a:t>…</a:t>
                </a:r>
              </a:p>
            </p:txBody>
          </p:sp>
        </mc:Choice>
        <mc:Fallback xmlns="">
          <p:sp>
            <p:nvSpPr>
              <p:cNvPr id="6" name="Rectangle 5">
                <a:extLst>
                  <a:ext uri="{FF2B5EF4-FFF2-40B4-BE49-F238E27FC236}">
                    <a16:creationId xmlns:a16="http://schemas.microsoft.com/office/drawing/2014/main" id="{6F517ADE-3F92-425E-93AD-EB81559C8C54}"/>
                  </a:ext>
                </a:extLst>
              </p:cNvPr>
              <p:cNvSpPr>
                <a:spLocks noRot="1" noChangeAspect="1" noMove="1" noResize="1" noEditPoints="1" noAdjustHandles="1" noChangeArrowheads="1" noChangeShapeType="1" noTextEdit="1"/>
              </p:cNvSpPr>
              <p:nvPr/>
            </p:nvSpPr>
            <p:spPr>
              <a:xfrm>
                <a:off x="381001" y="3429000"/>
                <a:ext cx="3638551" cy="2862322"/>
              </a:xfrm>
              <a:prstGeom prst="rect">
                <a:avLst/>
              </a:prstGeom>
              <a:blipFill>
                <a:blip r:embed="rId5"/>
                <a:stretch>
                  <a:fillRect l="-1338" t="-1062" b="-21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allout: Line 2">
                <a:extLst>
                  <a:ext uri="{FF2B5EF4-FFF2-40B4-BE49-F238E27FC236}">
                    <a16:creationId xmlns:a16="http://schemas.microsoft.com/office/drawing/2014/main" id="{CDE773EB-84A3-4DC9-B16C-C93A1E7351DF}"/>
                  </a:ext>
                </a:extLst>
              </p:cNvPr>
              <p:cNvSpPr/>
              <p:nvPr/>
            </p:nvSpPr>
            <p:spPr>
              <a:xfrm>
                <a:off x="7485497" y="2634567"/>
                <a:ext cx="1416047" cy="685799"/>
              </a:xfrm>
              <a:prstGeom prst="borderCallout1">
                <a:avLst>
                  <a:gd name="adj1" fmla="val 107639"/>
                  <a:gd name="adj2" fmla="val 43139"/>
                  <a:gd name="adj3" fmla="val 208107"/>
                  <a:gd name="adj4" fmla="val -85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Most recent Percept </a:t>
                </a:r>
                <a14:m>
                  <m:oMath xmlns:m="http://schemas.openxmlformats.org/officeDocument/2006/math">
                    <m:r>
                      <a:rPr lang="en-US" i="1" dirty="0" smtClean="0">
                        <a:latin typeface="Cambria Math" panose="02040503050406030204" pitchFamily="18" charset="0"/>
                      </a:rPr>
                      <m:t>𝑝</m:t>
                    </m:r>
                  </m:oMath>
                </a14:m>
                <a:endParaRPr lang="en-US" dirty="0"/>
              </a:p>
            </p:txBody>
          </p:sp>
        </mc:Choice>
        <mc:Fallback xmlns="">
          <p:sp>
            <p:nvSpPr>
              <p:cNvPr id="3" name="Callout: Line 2">
                <a:extLst>
                  <a:ext uri="{FF2B5EF4-FFF2-40B4-BE49-F238E27FC236}">
                    <a16:creationId xmlns:a16="http://schemas.microsoft.com/office/drawing/2014/main" id="{CDE773EB-84A3-4DC9-B16C-C93A1E7351DF}"/>
                  </a:ext>
                </a:extLst>
              </p:cNvPr>
              <p:cNvSpPr>
                <a:spLocks noRot="1" noChangeAspect="1" noMove="1" noResize="1" noEditPoints="1" noAdjustHandles="1" noChangeArrowheads="1" noChangeShapeType="1" noTextEdit="1"/>
              </p:cNvSpPr>
              <p:nvPr/>
            </p:nvSpPr>
            <p:spPr>
              <a:xfrm>
                <a:off x="7485497" y="2634567"/>
                <a:ext cx="1416047" cy="685799"/>
              </a:xfrm>
              <a:prstGeom prst="borderCallout1">
                <a:avLst>
                  <a:gd name="adj1" fmla="val 107639"/>
                  <a:gd name="adj2" fmla="val 43139"/>
                  <a:gd name="adj3" fmla="val 208107"/>
                  <a:gd name="adj4" fmla="val -8564"/>
                </a:avLst>
              </a:prstGeom>
              <a:blipFill>
                <a:blip r:embed="rId6"/>
                <a:stretch>
                  <a:fillRect t="-420" r="-2756"/>
                </a:stretch>
              </a:blipFill>
            </p:spPr>
            <p:txBody>
              <a:bodyPr/>
              <a:lstStyle/>
              <a:p>
                <a:r>
                  <a:rPr lang="en-US">
                    <a:noFill/>
                  </a:rPr>
                  <a:t> </a:t>
                </a:r>
              </a:p>
            </p:txBody>
          </p:sp>
        </mc:Fallback>
      </mc:AlternateContent>
      <p:sp>
        <p:nvSpPr>
          <p:cNvPr id="8" name="Callout: Line 7">
            <a:extLst>
              <a:ext uri="{FF2B5EF4-FFF2-40B4-BE49-F238E27FC236}">
                <a16:creationId xmlns:a16="http://schemas.microsoft.com/office/drawing/2014/main" id="{0575EB97-504D-4C56-8275-A26AAC7BBA25}"/>
              </a:ext>
            </a:extLst>
          </p:cNvPr>
          <p:cNvSpPr/>
          <p:nvPr/>
        </p:nvSpPr>
        <p:spPr>
          <a:xfrm>
            <a:off x="533400" y="6452414"/>
            <a:ext cx="5181600" cy="304800"/>
          </a:xfrm>
          <a:prstGeom prst="borderCallout1">
            <a:avLst>
              <a:gd name="adj1" fmla="val 31794"/>
              <a:gd name="adj2" fmla="val -660"/>
              <a:gd name="adj3" fmla="val -98260"/>
              <a:gd name="adj4" fmla="val 9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Problem</a:t>
            </a:r>
            <a:r>
              <a:rPr lang="en-US" dirty="0"/>
              <a:t>: This table can become infinitively large!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3"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Outline: Rationality</a:t>
            </a:r>
          </a:p>
        </p:txBody>
      </p:sp>
      <p:graphicFrame>
        <p:nvGraphicFramePr>
          <p:cNvPr id="2" name="Content Placeholder 1">
            <a:extLst>
              <a:ext uri="{FF2B5EF4-FFF2-40B4-BE49-F238E27FC236}">
                <a16:creationId xmlns:a16="http://schemas.microsoft.com/office/drawing/2014/main" id="{597578F7-A976-403C-B832-5B2EAB99517D}"/>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2751499083"/>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85623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Rational Agents: What is Good Behavior?</a:t>
            </a:r>
          </a:p>
        </p:txBody>
      </p:sp>
      <p:sp>
        <p:nvSpPr>
          <p:cNvPr id="10243" name="Rectangle 3"/>
          <p:cNvSpPr>
            <a:spLocks noGrp="1" noChangeArrowheads="1"/>
          </p:cNvSpPr>
          <p:nvPr>
            <p:ph idx="1"/>
          </p:nvPr>
        </p:nvSpPr>
        <p:spPr>
          <a:xfrm>
            <a:off x="628650" y="1600200"/>
            <a:ext cx="7886700" cy="3758863"/>
          </a:xfrm>
        </p:spPr>
        <p:txBody>
          <a:bodyPr>
            <a:normAutofit fontScale="77500" lnSpcReduction="20000"/>
          </a:bodyPr>
          <a:lstStyle/>
          <a:p>
            <a:pPr marL="0" indent="0">
              <a:buNone/>
            </a:pPr>
            <a:r>
              <a:rPr lang="en-US" sz="2800" dirty="0"/>
              <a:t>Foundation from normative moral theory and economics:</a:t>
            </a:r>
          </a:p>
          <a:p>
            <a:pPr lvl="1"/>
            <a:r>
              <a:rPr lang="en-US" sz="2500" b="1" dirty="0"/>
              <a:t>Consequentialism</a:t>
            </a:r>
            <a:r>
              <a:rPr lang="en-US" sz="2500" dirty="0"/>
              <a:t>: Evaluate actions by their consequences.</a:t>
            </a:r>
          </a:p>
          <a:p>
            <a:pPr lvl="1"/>
            <a:r>
              <a:rPr lang="en-US" sz="2500" b="1" dirty="0"/>
              <a:t>Utilitarianism</a:t>
            </a:r>
            <a:r>
              <a:rPr lang="en-US" sz="2500" dirty="0"/>
              <a:t>: Maximize happiness and well-being.</a:t>
            </a:r>
          </a:p>
          <a:p>
            <a:endParaRPr lang="en-US" sz="2800" dirty="0"/>
          </a:p>
          <a:p>
            <a:pPr marL="0" indent="0">
              <a:buNone/>
            </a:pPr>
            <a:r>
              <a:rPr lang="en-US" sz="2800" dirty="0"/>
              <a:t>Definition of a rational agent:</a:t>
            </a:r>
          </a:p>
          <a:p>
            <a:pPr marL="342900" lvl="1" indent="0">
              <a:buNone/>
            </a:pPr>
            <a:r>
              <a:rPr lang="en-US" sz="2500" i="1" dirty="0"/>
              <a:t>“For each possible percept sequence, a rational agent should select an </a:t>
            </a:r>
            <a:r>
              <a:rPr lang="en-US" sz="2500" b="1" i="1" dirty="0">
                <a:solidFill>
                  <a:srgbClr val="FF0000"/>
                </a:solidFill>
              </a:rPr>
              <a:t>action</a:t>
            </a:r>
            <a:r>
              <a:rPr lang="en-US" sz="2500" i="1" dirty="0"/>
              <a:t> that </a:t>
            </a:r>
            <a:r>
              <a:rPr lang="en-US" sz="2500" b="1" i="1" dirty="0">
                <a:solidFill>
                  <a:srgbClr val="FF0000"/>
                </a:solidFill>
              </a:rPr>
              <a:t>maximizes its expected performance measure</a:t>
            </a:r>
            <a:r>
              <a:rPr lang="en-US" sz="2500" i="1" dirty="0"/>
              <a:t>, given the evidence provided by the </a:t>
            </a:r>
            <a:r>
              <a:rPr lang="en-US" sz="2500" b="1" i="1" dirty="0">
                <a:solidFill>
                  <a:srgbClr val="FF0000"/>
                </a:solidFill>
              </a:rPr>
              <a:t>percept sequence</a:t>
            </a:r>
            <a:r>
              <a:rPr lang="en-US" sz="2500" i="1" dirty="0"/>
              <a:t> and the </a:t>
            </a:r>
            <a:r>
              <a:rPr lang="en-US" sz="2500" b="1" i="1" dirty="0">
                <a:solidFill>
                  <a:srgbClr val="FF0000"/>
                </a:solidFill>
              </a:rPr>
              <a:t>agent’s built-in knowledge</a:t>
            </a:r>
            <a:r>
              <a:rPr lang="en-US" sz="2500" i="1" dirty="0"/>
              <a:t>.”</a:t>
            </a:r>
          </a:p>
          <a:p>
            <a:endParaRPr lang="en-US" sz="2800" dirty="0"/>
          </a:p>
          <a:p>
            <a:pPr lvl="1"/>
            <a:r>
              <a:rPr lang="en-US" sz="2500" b="1" dirty="0"/>
              <a:t>Performance measure</a:t>
            </a:r>
            <a:r>
              <a:rPr lang="en-US" sz="2500" dirty="0"/>
              <a:t>: An </a:t>
            </a:r>
            <a:r>
              <a:rPr lang="en-US" sz="2500" i="1" dirty="0"/>
              <a:t>objective</a:t>
            </a:r>
            <a:r>
              <a:rPr lang="en-US" sz="2500" dirty="0"/>
              <a:t> criterion for success of an agent's behavior (often called utility function or reward function).</a:t>
            </a:r>
          </a:p>
          <a:p>
            <a:pPr lvl="1"/>
            <a:r>
              <a:rPr lang="en-US" sz="2500" b="1" dirty="0"/>
              <a:t>Expectation</a:t>
            </a:r>
            <a:r>
              <a:rPr lang="en-US" sz="2500" dirty="0"/>
              <a:t>: Outcome averaged over all possible situations that may arise.</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46F11EA-97CC-8628-9BCE-E7E4516526F1}"/>
                  </a:ext>
                </a:extLst>
              </p:cNvPr>
              <p:cNvSpPr txBox="1"/>
              <p:nvPr/>
            </p:nvSpPr>
            <p:spPr>
              <a:xfrm>
                <a:off x="2286000" y="5410200"/>
                <a:ext cx="4752975" cy="89255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r>
                  <a:rPr lang="en-US" sz="1600" b="1" dirty="0"/>
                  <a:t>Rule</a:t>
                </a:r>
                <a:r>
                  <a:rPr lang="en-US" sz="1600" dirty="0"/>
                  <a:t>: Pick the action that maximize the expected utility</a:t>
                </a:r>
              </a:p>
              <a:p>
                <a:endParaRPr lang="en-US" sz="1600" dirty="0"/>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𝑎</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m:rPr>
                              <m:nor/>
                            </m:rPr>
                            <a:rPr lang="en-US" sz="2000" b="0" i="0" smtClean="0">
                              <a:latin typeface="Cambria Math" panose="02040503050406030204" pitchFamily="18" charset="0"/>
                            </a:rPr>
                            <m:t>argmax</m:t>
                          </m:r>
                        </m:e>
                        <m:sub>
                          <m:r>
                            <a:rPr lang="en-US" sz="2000" b="0" i="1" smtClean="0">
                              <a:latin typeface="Cambria Math" panose="02040503050406030204" pitchFamily="18" charset="0"/>
                            </a:rPr>
                            <m:t>𝑎</m:t>
                          </m:r>
                          <m:r>
                            <a:rPr lang="en-US" sz="2000" b="0" i="1" smtClean="0">
                              <a:latin typeface="Cambria Math" panose="02040503050406030204" pitchFamily="18" charset="0"/>
                            </a:rPr>
                            <m:t>∈</m:t>
                          </m:r>
                          <m:r>
                            <m:rPr>
                              <m:sty m:val="p"/>
                            </m:rPr>
                            <a:rPr lang="en-US" sz="2000" b="0" i="1" smtClean="0">
                              <a:latin typeface="Cambria Math" panose="02040503050406030204" pitchFamily="18" charset="0"/>
                            </a:rPr>
                            <m:t>A</m:t>
                          </m:r>
                        </m:sub>
                      </m:sSub>
                      <m:r>
                        <a:rPr lang="en-US" sz="2000" b="0" i="1" smtClean="0">
                          <a:latin typeface="Cambria Math" panose="02040503050406030204" pitchFamily="18" charset="0"/>
                        </a:rPr>
                        <m:t> </m:t>
                      </m:r>
                      <m:r>
                        <a:rPr lang="en-US" sz="2000" b="0" i="1" smtClean="0">
                          <a:latin typeface="Cambria Math" panose="02040503050406030204" pitchFamily="18" charset="0"/>
                        </a:rPr>
                        <m:t>𝐸</m:t>
                      </m:r>
                      <m:d>
                        <m:dPr>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𝑈</m:t>
                          </m:r>
                          <m:r>
                            <a:rPr lang="en-US" sz="2000" b="0" i="1" smtClean="0">
                              <a:latin typeface="Cambria Math" panose="02040503050406030204" pitchFamily="18" charset="0"/>
                            </a:rPr>
                            <m:t> </m:t>
                          </m:r>
                        </m:e>
                      </m:d>
                      <m:r>
                        <a:rPr lang="en-US" sz="2000" b="0" i="1" smtClean="0">
                          <a:latin typeface="Cambria Math" panose="02040503050406030204" pitchFamily="18" charset="0"/>
                        </a:rPr>
                        <m:t> </m:t>
                      </m:r>
                      <m:r>
                        <a:rPr lang="en-US" sz="2000" b="0" i="1" smtClean="0">
                          <a:latin typeface="Cambria Math" panose="02040503050406030204" pitchFamily="18" charset="0"/>
                        </a:rPr>
                        <m:t>𝑎</m:t>
                      </m:r>
                      <m:r>
                        <a:rPr lang="en-US" sz="2000" b="0" i="1" smtClean="0">
                          <a:latin typeface="Cambria Math" panose="02040503050406030204" pitchFamily="18" charset="0"/>
                        </a:rPr>
                        <m:t>) </m:t>
                      </m:r>
                    </m:oMath>
                  </m:oMathPara>
                </a14:m>
                <a:endParaRPr lang="en-US" sz="2000" dirty="0"/>
              </a:p>
            </p:txBody>
          </p:sp>
        </mc:Choice>
        <mc:Fallback xmlns="">
          <p:sp>
            <p:nvSpPr>
              <p:cNvPr id="2" name="TextBox 1">
                <a:extLst>
                  <a:ext uri="{FF2B5EF4-FFF2-40B4-BE49-F238E27FC236}">
                    <a16:creationId xmlns:a16="http://schemas.microsoft.com/office/drawing/2014/main" id="{246F11EA-97CC-8628-9BCE-E7E4516526F1}"/>
                  </a:ext>
                </a:extLst>
              </p:cNvPr>
              <p:cNvSpPr txBox="1">
                <a:spLocks noRot="1" noChangeAspect="1" noMove="1" noResize="1" noEditPoints="1" noAdjustHandles="1" noChangeArrowheads="1" noChangeShapeType="1" noTextEdit="1"/>
              </p:cNvSpPr>
              <p:nvPr/>
            </p:nvSpPr>
            <p:spPr>
              <a:xfrm>
                <a:off x="2286000" y="5410200"/>
                <a:ext cx="4752975" cy="892552"/>
              </a:xfrm>
              <a:prstGeom prst="rect">
                <a:avLst/>
              </a:prstGeom>
              <a:blipFill>
                <a:blip r:embed="rId3"/>
                <a:stretch>
                  <a:fillRect l="-512" t="-1351" b="-5405"/>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4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24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24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Rational Agents</a:t>
            </a:r>
          </a:p>
        </p:txBody>
      </p:sp>
      <p:sp>
        <p:nvSpPr>
          <p:cNvPr id="10243" name="Rectangle 3"/>
          <p:cNvSpPr>
            <a:spLocks noGrp="1" noChangeArrowheads="1"/>
          </p:cNvSpPr>
          <p:nvPr>
            <p:ph idx="1"/>
          </p:nvPr>
        </p:nvSpPr>
        <p:spPr>
          <a:xfrm>
            <a:off x="628650" y="2765426"/>
            <a:ext cx="7886700" cy="3368673"/>
          </a:xfrm>
        </p:spPr>
        <p:txBody>
          <a:bodyPr>
            <a:normAutofit fontScale="62500" lnSpcReduction="20000"/>
          </a:bodyPr>
          <a:lstStyle/>
          <a:p>
            <a:pPr marL="0" indent="0">
              <a:buNone/>
            </a:pPr>
            <a:r>
              <a:rPr lang="en-US" sz="2800" dirty="0"/>
              <a:t>This means: </a:t>
            </a:r>
          </a:p>
          <a:p>
            <a:pPr marL="0" indent="0">
              <a:buNone/>
            </a:pPr>
            <a:endParaRPr lang="en-US" sz="2800" dirty="0"/>
          </a:p>
          <a:p>
            <a:pPr lvl="1"/>
            <a:r>
              <a:rPr lang="en-US" sz="2500" b="1" dirty="0"/>
              <a:t>Rationality is an ideal </a:t>
            </a:r>
            <a:r>
              <a:rPr lang="en-US" sz="2500" dirty="0">
                <a:solidFill>
                  <a:schemeClr val="tx1">
                    <a:lumMod val="50000"/>
                    <a:lumOff val="50000"/>
                  </a:schemeClr>
                </a:solidFill>
              </a:rPr>
              <a:t>– it implies that no one can build a better agent</a:t>
            </a:r>
            <a:endParaRPr lang="en-US" sz="2500" b="1" dirty="0"/>
          </a:p>
          <a:p>
            <a:pPr lvl="1"/>
            <a:endParaRPr lang="en-US" sz="2500" b="1" dirty="0"/>
          </a:p>
          <a:p>
            <a:pPr lvl="1"/>
            <a:r>
              <a:rPr lang="en-US" sz="2500" b="1" dirty="0"/>
              <a:t>Rationality ≠ Omniscience </a:t>
            </a:r>
            <a:r>
              <a:rPr lang="en-US" sz="2500" dirty="0">
                <a:solidFill>
                  <a:schemeClr val="tx1">
                    <a:lumMod val="50000"/>
                    <a:lumOff val="50000"/>
                  </a:schemeClr>
                </a:solidFill>
              </a:rPr>
              <a:t>– rational agents can make mistakes if percepts and knowledge do not suffice to make a good decision</a:t>
            </a:r>
          </a:p>
          <a:p>
            <a:pPr lvl="1"/>
            <a:endParaRPr lang="en-US" sz="2500" dirty="0">
              <a:solidFill>
                <a:schemeClr val="tx1">
                  <a:lumMod val="50000"/>
                  <a:lumOff val="50000"/>
                </a:schemeClr>
              </a:solidFill>
            </a:endParaRPr>
          </a:p>
          <a:p>
            <a:pPr lvl="1"/>
            <a:r>
              <a:rPr lang="en-US" sz="2500" b="1" dirty="0"/>
              <a:t>Rationality ≠ Perfection</a:t>
            </a:r>
            <a:r>
              <a:rPr lang="en-US" sz="2500" b="1" dirty="0">
                <a:solidFill>
                  <a:schemeClr val="tx1">
                    <a:lumMod val="50000"/>
                    <a:lumOff val="50000"/>
                  </a:schemeClr>
                </a:solidFill>
              </a:rPr>
              <a:t> </a:t>
            </a:r>
            <a:r>
              <a:rPr lang="en-US" sz="2500" dirty="0">
                <a:solidFill>
                  <a:schemeClr val="tx1">
                    <a:lumMod val="50000"/>
                    <a:lumOff val="50000"/>
                  </a:schemeClr>
                </a:solidFill>
              </a:rPr>
              <a:t>– rational agents maximize </a:t>
            </a:r>
            <a:r>
              <a:rPr lang="en-US" sz="2500" b="1" dirty="0">
                <a:solidFill>
                  <a:schemeClr val="tx1">
                    <a:lumMod val="50000"/>
                    <a:lumOff val="50000"/>
                  </a:schemeClr>
                </a:solidFill>
              </a:rPr>
              <a:t>expected</a:t>
            </a:r>
            <a:r>
              <a:rPr lang="en-US" sz="2500" dirty="0">
                <a:solidFill>
                  <a:schemeClr val="tx1">
                    <a:lumMod val="50000"/>
                    <a:lumOff val="50000"/>
                  </a:schemeClr>
                </a:solidFill>
              </a:rPr>
              <a:t> outcomes not actual outcomes</a:t>
            </a:r>
          </a:p>
          <a:p>
            <a:pPr lvl="1"/>
            <a:endParaRPr lang="en-US" sz="2500" dirty="0">
              <a:solidFill>
                <a:schemeClr val="tx1">
                  <a:lumMod val="50000"/>
                  <a:lumOff val="50000"/>
                </a:schemeClr>
              </a:solidFill>
            </a:endParaRPr>
          </a:p>
          <a:p>
            <a:pPr lvl="1"/>
            <a:r>
              <a:rPr lang="en-US" sz="2500" b="1" dirty="0"/>
              <a:t>It is rational to explore and learn</a:t>
            </a:r>
            <a:r>
              <a:rPr lang="en-US" sz="2500" dirty="0"/>
              <a:t> </a:t>
            </a:r>
            <a:r>
              <a:rPr lang="en-US" sz="2500" dirty="0">
                <a:solidFill>
                  <a:schemeClr val="tx1">
                    <a:lumMod val="50000"/>
                    <a:lumOff val="50000"/>
                  </a:schemeClr>
                </a:solidFill>
              </a:rPr>
              <a:t>– I.e., </a:t>
            </a:r>
            <a:r>
              <a:rPr lang="en-US" sz="2500" b="1" dirty="0">
                <a:solidFill>
                  <a:schemeClr val="tx1">
                    <a:lumMod val="50000"/>
                    <a:lumOff val="50000"/>
                  </a:schemeClr>
                </a:solidFill>
              </a:rPr>
              <a:t>use</a:t>
            </a:r>
            <a:r>
              <a:rPr lang="en-US" sz="2500" dirty="0">
                <a:solidFill>
                  <a:schemeClr val="tx1">
                    <a:lumMod val="50000"/>
                    <a:lumOff val="50000"/>
                  </a:schemeClr>
                </a:solidFill>
              </a:rPr>
              <a:t> </a:t>
            </a:r>
            <a:r>
              <a:rPr lang="en-US" sz="2500" b="1" dirty="0">
                <a:solidFill>
                  <a:schemeClr val="tx1">
                    <a:lumMod val="50000"/>
                    <a:lumOff val="50000"/>
                  </a:schemeClr>
                </a:solidFill>
              </a:rPr>
              <a:t>percepts</a:t>
            </a:r>
            <a:r>
              <a:rPr lang="en-US" sz="2500" dirty="0">
                <a:solidFill>
                  <a:schemeClr val="tx1">
                    <a:lumMod val="50000"/>
                    <a:lumOff val="50000"/>
                  </a:schemeClr>
                </a:solidFill>
              </a:rPr>
              <a:t> to supplement prior knowledge and become autonomous</a:t>
            </a:r>
          </a:p>
          <a:p>
            <a:pPr lvl="1"/>
            <a:endParaRPr lang="en-US" sz="2500" dirty="0">
              <a:solidFill>
                <a:schemeClr val="tx1">
                  <a:lumMod val="50000"/>
                  <a:lumOff val="50000"/>
                </a:schemeClr>
              </a:solidFill>
            </a:endParaRPr>
          </a:p>
          <a:p>
            <a:pPr lvl="1"/>
            <a:r>
              <a:rPr lang="en-US" sz="2500" b="1" dirty="0"/>
              <a:t>Rationality is often bounded</a:t>
            </a:r>
            <a:r>
              <a:rPr lang="en-US" sz="2500" dirty="0">
                <a:solidFill>
                  <a:schemeClr val="tx1">
                    <a:lumMod val="50000"/>
                    <a:lumOff val="50000"/>
                  </a:schemeClr>
                </a:solidFill>
              </a:rPr>
              <a:t> by available memory, computational power, available sensors, etc.</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1F7FD68-7C82-41A2-E1B3-CBC99B34AF37}"/>
                  </a:ext>
                </a:extLst>
              </p:cNvPr>
              <p:cNvSpPr txBox="1"/>
              <p:nvPr/>
            </p:nvSpPr>
            <p:spPr>
              <a:xfrm>
                <a:off x="2057400" y="1447800"/>
                <a:ext cx="4752975" cy="89255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r>
                  <a:rPr lang="en-US" sz="1600" b="1" dirty="0"/>
                  <a:t>Rule</a:t>
                </a:r>
                <a:r>
                  <a:rPr lang="en-US" sz="1600" dirty="0"/>
                  <a:t>: Pick the action that maximize the expected utility</a:t>
                </a:r>
              </a:p>
              <a:p>
                <a:endParaRPr lang="en-US" sz="1600" dirty="0"/>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𝑎</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m:rPr>
                              <m:nor/>
                            </m:rPr>
                            <a:rPr lang="en-US" sz="2000" b="0" i="0" smtClean="0">
                              <a:latin typeface="Cambria Math" panose="02040503050406030204" pitchFamily="18" charset="0"/>
                            </a:rPr>
                            <m:t>argmax</m:t>
                          </m:r>
                        </m:e>
                        <m:sub>
                          <m:r>
                            <a:rPr lang="en-US" sz="2000" b="0" i="1" smtClean="0">
                              <a:latin typeface="Cambria Math" panose="02040503050406030204" pitchFamily="18" charset="0"/>
                            </a:rPr>
                            <m:t>𝑎</m:t>
                          </m:r>
                          <m:r>
                            <a:rPr lang="en-US" sz="2000" b="0" i="1" smtClean="0">
                              <a:latin typeface="Cambria Math" panose="02040503050406030204" pitchFamily="18" charset="0"/>
                            </a:rPr>
                            <m:t>∈</m:t>
                          </m:r>
                          <m:r>
                            <m:rPr>
                              <m:sty m:val="p"/>
                            </m:rPr>
                            <a:rPr lang="en-US" sz="2000" b="0" i="1" smtClean="0">
                              <a:latin typeface="Cambria Math" panose="02040503050406030204" pitchFamily="18" charset="0"/>
                            </a:rPr>
                            <m:t>A</m:t>
                          </m:r>
                        </m:sub>
                      </m:sSub>
                      <m:r>
                        <a:rPr lang="en-US" sz="2000" b="0" i="1" smtClean="0">
                          <a:latin typeface="Cambria Math" panose="02040503050406030204" pitchFamily="18" charset="0"/>
                        </a:rPr>
                        <m:t> </m:t>
                      </m:r>
                      <m:r>
                        <a:rPr lang="en-US" sz="2000" b="0" i="1" smtClean="0">
                          <a:latin typeface="Cambria Math" panose="02040503050406030204" pitchFamily="18" charset="0"/>
                        </a:rPr>
                        <m:t>𝐸</m:t>
                      </m:r>
                      <m:d>
                        <m:dPr>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𝑈</m:t>
                          </m:r>
                          <m:r>
                            <a:rPr lang="en-US" sz="2000" b="0" i="1" smtClean="0">
                              <a:latin typeface="Cambria Math" panose="02040503050406030204" pitchFamily="18" charset="0"/>
                            </a:rPr>
                            <m:t> </m:t>
                          </m:r>
                        </m:e>
                      </m:d>
                      <m:r>
                        <a:rPr lang="en-US" sz="2000" b="0" i="1" smtClean="0">
                          <a:latin typeface="Cambria Math" panose="02040503050406030204" pitchFamily="18" charset="0"/>
                        </a:rPr>
                        <m:t> </m:t>
                      </m:r>
                      <m:r>
                        <a:rPr lang="en-US" sz="2000" b="0" i="1" smtClean="0">
                          <a:latin typeface="Cambria Math" panose="02040503050406030204" pitchFamily="18" charset="0"/>
                        </a:rPr>
                        <m:t>𝑎</m:t>
                      </m:r>
                      <m:r>
                        <a:rPr lang="en-US" sz="2000" b="0" i="1" smtClean="0">
                          <a:latin typeface="Cambria Math" panose="02040503050406030204" pitchFamily="18" charset="0"/>
                        </a:rPr>
                        <m:t>) </m:t>
                      </m:r>
                    </m:oMath>
                  </m:oMathPara>
                </a14:m>
                <a:endParaRPr lang="en-US" sz="2000" dirty="0"/>
              </a:p>
            </p:txBody>
          </p:sp>
        </mc:Choice>
        <mc:Fallback xmlns="">
          <p:sp>
            <p:nvSpPr>
              <p:cNvPr id="3" name="TextBox 2">
                <a:extLst>
                  <a:ext uri="{FF2B5EF4-FFF2-40B4-BE49-F238E27FC236}">
                    <a16:creationId xmlns:a16="http://schemas.microsoft.com/office/drawing/2014/main" id="{41F7FD68-7C82-41A2-E1B3-CBC99B34AF37}"/>
                  </a:ext>
                </a:extLst>
              </p:cNvPr>
              <p:cNvSpPr txBox="1">
                <a:spLocks noRot="1" noChangeAspect="1" noMove="1" noResize="1" noEditPoints="1" noAdjustHandles="1" noChangeArrowheads="1" noChangeShapeType="1" noTextEdit="1"/>
              </p:cNvSpPr>
              <p:nvPr/>
            </p:nvSpPr>
            <p:spPr>
              <a:xfrm>
                <a:off x="2057400" y="1447800"/>
                <a:ext cx="4752975" cy="892552"/>
              </a:xfrm>
              <a:prstGeom prst="rect">
                <a:avLst/>
              </a:prstGeom>
              <a:blipFill>
                <a:blip r:embed="rId3"/>
                <a:stretch>
                  <a:fillRect l="-640" t="-1351" b="-5405"/>
                </a:stretch>
              </a:blipFill>
            </p:spPr>
            <p:txBody>
              <a:bodyPr/>
              <a:lstStyle/>
              <a:p>
                <a:r>
                  <a:rPr lang="en-US">
                    <a:noFill/>
                  </a:rPr>
                  <a:t> </a:t>
                </a:r>
              </a:p>
            </p:txBody>
          </p:sp>
        </mc:Fallback>
      </mc:AlternateContent>
    </p:spTree>
    <p:extLst>
      <p:ext uri="{BB962C8B-B14F-4D97-AF65-F5344CB8AC3E}">
        <p14:creationId xmlns:p14="http://schemas.microsoft.com/office/powerpoint/2010/main" val="210092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24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24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24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uiExpand="1" build="p"/>
    </p:bldLst>
  </p:timing>
</p:sld>
</file>

<file path=ppt/theme/theme1.xml><?xml version="1.0" encoding="utf-8"?>
<a:theme xmlns:a="http://schemas.openxmlformats.org/drawingml/2006/main" name="Office Theme">
  <a:themeElements>
    <a:clrScheme name="AI_high_contrast">
      <a:dk1>
        <a:sysClr val="windowText" lastClr="000000"/>
      </a:dk1>
      <a:lt1>
        <a:sysClr val="window" lastClr="FFFFFF"/>
      </a:lt1>
      <a:dk2>
        <a:srgbClr val="0E2841"/>
      </a:dk2>
      <a:lt2>
        <a:srgbClr val="E8E8E8"/>
      </a:lt2>
      <a:accent1>
        <a:srgbClr val="156082"/>
      </a:accent1>
      <a:accent2>
        <a:srgbClr val="BE4D14"/>
      </a:accent2>
      <a:accent3>
        <a:srgbClr val="196B24"/>
      </a:accent3>
      <a:accent4>
        <a:srgbClr val="0F9ED5"/>
      </a:accent4>
      <a:accent5>
        <a:srgbClr val="A02B93"/>
      </a:accent5>
      <a:accent6>
        <a:srgbClr val="377620"/>
      </a:accent6>
      <a:hlink>
        <a:srgbClr val="467886"/>
      </a:hlink>
      <a:folHlink>
        <a:srgbClr val="96607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AI_theme</Template>
  <TotalTime>25255</TotalTime>
  <Words>3411</Words>
  <Application>Microsoft Office PowerPoint</Application>
  <PresentationFormat>On-screen Show (4:3)</PresentationFormat>
  <Paragraphs>576</Paragraphs>
  <Slides>43</Slides>
  <Notes>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Calibri Light</vt:lpstr>
      <vt:lpstr>Cambria Math</vt:lpstr>
      <vt:lpstr>Courier New</vt:lpstr>
      <vt:lpstr>Office Theme</vt:lpstr>
      <vt:lpstr>CS 5/7320  Artificial Intelligence  Intelligent Agents AIMA Chapter 2</vt:lpstr>
      <vt:lpstr>Outline</vt:lpstr>
      <vt:lpstr>Outline: What is an Intelligent Agent</vt:lpstr>
      <vt:lpstr>What is an Agents?</vt:lpstr>
      <vt:lpstr>Agent Function and Agent Program</vt:lpstr>
      <vt:lpstr>Example: Vacuum-cleaner World</vt:lpstr>
      <vt:lpstr>Outline: Rationality</vt:lpstr>
      <vt:lpstr>Rational Agents: What is Good Behavior?</vt:lpstr>
      <vt:lpstr>Rational Agents</vt:lpstr>
      <vt:lpstr>Example: Performance Measure for the  Vacuum-cleaner World</vt:lpstr>
      <vt:lpstr>Outline: PEAS</vt:lpstr>
      <vt:lpstr>Problem Specification: PEAS</vt:lpstr>
      <vt:lpstr>Example: Automated Taxi Driver</vt:lpstr>
      <vt:lpstr>Example: Spam Filter</vt:lpstr>
      <vt:lpstr>Outline: Environment Types</vt:lpstr>
      <vt:lpstr>The Environment</vt:lpstr>
      <vt:lpstr>Environment Types</vt:lpstr>
      <vt:lpstr>Environment Types (cont.) </vt:lpstr>
      <vt:lpstr>Examples of Different Environments</vt:lpstr>
      <vt:lpstr>Outline: Agent Types</vt:lpstr>
      <vt:lpstr>Designing a Rational Agent</vt:lpstr>
      <vt:lpstr>Hierarchy of Agent Types</vt:lpstr>
      <vt:lpstr>Simple Reflex Agent</vt:lpstr>
      <vt:lpstr>Model-based Reflex Agent</vt:lpstr>
      <vt:lpstr>State Representation</vt:lpstr>
      <vt:lpstr>Transition Function</vt:lpstr>
      <vt:lpstr>Old-school vs. Smart Thermostat</vt:lpstr>
      <vt:lpstr>Old-school vs. Smart Thermostat: Solution</vt:lpstr>
      <vt:lpstr>Goal-based Agent</vt:lpstr>
      <vt:lpstr>Utility-based Agent</vt:lpstr>
      <vt:lpstr>Agents that Learn</vt:lpstr>
      <vt:lpstr>Smart Thermostat: What Type of Agent is it?</vt:lpstr>
      <vt:lpstr>Example: Modern Vacuum Robot</vt:lpstr>
      <vt:lpstr>PEAS Description of a  Modern Robot Vacuum</vt:lpstr>
      <vt:lpstr>PEAS Description of a  Modern Robot Vacuum: Solution</vt:lpstr>
      <vt:lpstr>What Type of Intelligent Agent is a  Modern Robot Vacuum? </vt:lpstr>
      <vt:lpstr>Example: Large Language Models</vt:lpstr>
      <vt:lpstr>PEAS Description of ChatGPT</vt:lpstr>
      <vt:lpstr>What Type of Intelligent Agent is  ChatGPT?</vt:lpstr>
      <vt:lpstr>Intelligent Systems a  Sets of Agents: Self-driving Car</vt:lpstr>
      <vt:lpstr>Some Environment Types Revisited</vt:lpstr>
      <vt:lpstr>AI Areas</vt:lpstr>
      <vt:lpstr>What You  Should Know</vt:lpstr>
    </vt:vector>
  </TitlesOfParts>
  <Company>NUS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Agents</dc:title>
  <dc:creator>Min-Yen Kan</dc:creator>
  <cp:lastModifiedBy>Hahsler, Michael</cp:lastModifiedBy>
  <cp:revision>237</cp:revision>
  <cp:lastPrinted>2021-08-30T18:56:39Z</cp:lastPrinted>
  <dcterms:created xsi:type="dcterms:W3CDTF">2003-12-17T02:32:09Z</dcterms:created>
  <dcterms:modified xsi:type="dcterms:W3CDTF">2025-04-10T21:14:08Z</dcterms:modified>
</cp:coreProperties>
</file>