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330" r:id="rId2"/>
    <p:sldId id="259" r:id="rId3"/>
    <p:sldId id="331" r:id="rId4"/>
    <p:sldId id="260" r:id="rId5"/>
    <p:sldId id="261" r:id="rId6"/>
    <p:sldId id="301" r:id="rId7"/>
    <p:sldId id="302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4E335E-E1FC-49D7-AA86-B11E42530DA5}">
          <p14:sldIdLst>
            <p14:sldId id="330"/>
            <p14:sldId id="259"/>
            <p14:sldId id="331"/>
            <p14:sldId id="260"/>
            <p14:sldId id="261"/>
            <p14:sldId id="301"/>
            <p14:sldId id="302"/>
            <p14:sldId id="305"/>
            <p14:sldId id="328"/>
            <p14:sldId id="266"/>
          </p14:sldIdLst>
        </p14:section>
        <p14:section name="CSP As A Search Problem" id="{37E1C103-38D6-44C0-BAB4-08E1538E5F4C}">
          <p14:sldIdLst>
            <p14:sldId id="267"/>
            <p14:sldId id="268"/>
            <p14:sldId id="273"/>
            <p14:sldId id="269"/>
            <p14:sldId id="307"/>
            <p14:sldId id="317"/>
            <p14:sldId id="322"/>
            <p14:sldId id="329"/>
          </p14:sldIdLst>
        </p14:section>
        <p14:section name="Local Search for CSPs" id="{F5446828-FECC-4183-B025-F50B3FD39F9F}">
          <p14:sldIdLst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039" autoAdjust="0"/>
  </p:normalViewPr>
  <p:slideViewPr>
    <p:cSldViewPr>
      <p:cViewPr>
        <p:scale>
          <a:sx n="156" d="100"/>
          <a:sy n="156" d="100"/>
        </p:scale>
        <p:origin x="1936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D21C7BEE-7BA7-4369-9E3D-FA3E2F4A54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7D5F-9F27-8B4A-21D8-94E8A4D4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2A2F0-84F1-7F62-4B50-60B7B337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62AA2-2768-7A96-D645-48704963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92B8-EA52-2057-D68E-5D7260B9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344E7-49C0-D297-37C7-D727666E2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9401" y="5288875"/>
            <a:ext cx="1304561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A9A7F5-75D9-0449-0709-EDE1C09AD815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5BBB4797-0F43-2939-CE70-23CC51E6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F55668-DCB4-8776-2B5B-2147AAC74026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96119-35D4-59DF-8A54-1F96452B7FFF}"/>
              </a:ext>
            </a:extLst>
          </p:cNvPr>
          <p:cNvGrpSpPr/>
          <p:nvPr/>
        </p:nvGrpSpPr>
        <p:grpSpPr>
          <a:xfrm>
            <a:off x="362220" y="5869425"/>
            <a:ext cx="3017521" cy="755400"/>
            <a:chOff x="362220" y="5869425"/>
            <a:chExt cx="3017521" cy="755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38BD47-5C26-38B9-7089-73BCD03F2911}"/>
                </a:ext>
              </a:extLst>
            </p:cNvPr>
            <p:cNvSpPr txBox="1"/>
            <p:nvPr/>
          </p:nvSpPr>
          <p:spPr>
            <a:xfrm>
              <a:off x="362220" y="6193938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C1FE80D-9C01-C837-E1EE-D5D803E8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869425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Formulation of a CSP as a Search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grpSp>
        <p:nvGrpSpPr>
          <p:cNvPr id="2" name="Group 1" descr="A search tree for coloring territories on a map of Australia.">
            <a:extLst>
              <a:ext uri="{FF2B5EF4-FFF2-40B4-BE49-F238E27FC236}">
                <a16:creationId xmlns:a16="http://schemas.microsoft.com/office/drawing/2014/main" id="{A677C06E-5AF9-C0BF-8D05-A4176893E2C8}"/>
              </a:ext>
            </a:extLst>
          </p:cNvPr>
          <p:cNvGrpSpPr/>
          <p:nvPr/>
        </p:nvGrpSpPr>
        <p:grpSpPr>
          <a:xfrm>
            <a:off x="914400" y="1619250"/>
            <a:ext cx="7971363" cy="4933950"/>
            <a:chOff x="914400" y="1619250"/>
            <a:chExt cx="7971363" cy="4933950"/>
          </a:xfrm>
        </p:grpSpPr>
        <p:pic>
          <p:nvPicPr>
            <p:cNvPr id="19460" name="Picture 4" descr="backtrack-progress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63" y="1619250"/>
              <a:ext cx="5857875" cy="3619500"/>
            </a:xfrm>
            <a:prstGeom prst="rect">
              <a:avLst/>
            </a:prstGeom>
            <a:noFill/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7696200" y="5486400"/>
              <a:ext cx="118956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4B956B-4F58-4A9C-BCC9-D9F2CD18A7D9}"/>
                </a:ext>
              </a:extLst>
            </p:cNvPr>
            <p:cNvSpPr/>
            <p:nvPr/>
          </p:nvSpPr>
          <p:spPr>
            <a:xfrm>
              <a:off x="2743200" y="4419600"/>
              <a:ext cx="581722" cy="114983"/>
            </a:xfrm>
            <a:custGeom>
              <a:avLst/>
              <a:gdLst>
                <a:gd name="connsiteX0" fmla="*/ 0 w 657922"/>
                <a:gd name="connsiteY0" fmla="*/ 245532 h 245532"/>
                <a:gd name="connsiteX1" fmla="*/ 312234 w 657922"/>
                <a:gd name="connsiteY1" fmla="*/ 205 h 245532"/>
                <a:gd name="connsiteX2" fmla="*/ 657922 w 657922"/>
                <a:gd name="connsiteY2" fmla="*/ 212078 h 24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922" h="245532">
                  <a:moveTo>
                    <a:pt x="0" y="245532"/>
                  </a:moveTo>
                  <a:cubicBezTo>
                    <a:pt x="101290" y="125656"/>
                    <a:pt x="202580" y="5781"/>
                    <a:pt x="312234" y="205"/>
                  </a:cubicBezTo>
                  <a:cubicBezTo>
                    <a:pt x="421888" y="-5371"/>
                    <a:pt x="539905" y="103353"/>
                    <a:pt x="657922" y="21207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D0D259-EC4A-412B-A362-5B67A9349213}"/>
                </a:ext>
              </a:extLst>
            </p:cNvPr>
            <p:cNvSpPr txBox="1"/>
            <p:nvPr/>
          </p:nvSpPr>
          <p:spPr>
            <a:xfrm rot="4181395">
              <a:off x="2470262" y="5054830"/>
              <a:ext cx="1366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backtracking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825A59-1F00-40A8-846A-61DD7D843BB3}"/>
                </a:ext>
              </a:extLst>
            </p:cNvPr>
            <p:cNvCxnSpPr/>
            <p:nvPr/>
          </p:nvCxnSpPr>
          <p:spPr>
            <a:xfrm>
              <a:off x="4024899" y="5238750"/>
              <a:ext cx="381000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6FD884-FA71-4C21-87BB-5D6D3972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800" y="5238750"/>
              <a:ext cx="164893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F2BD55B-F9E8-4DC4-B666-07F31EF2A344}"/>
                </a:ext>
              </a:extLst>
            </p:cNvPr>
            <p:cNvCxnSpPr/>
            <p:nvPr/>
          </p:nvCxnSpPr>
          <p:spPr>
            <a:xfrm flipH="1">
              <a:off x="1828800" y="51816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A426D3-F8E9-41F7-B10D-5CE5599B7C97}"/>
                </a:ext>
              </a:extLst>
            </p:cNvPr>
            <p:cNvSpPr txBox="1"/>
            <p:nvPr/>
          </p:nvSpPr>
          <p:spPr>
            <a:xfrm>
              <a:off x="1600200" y="5421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76E12-AA64-429A-89C6-CDBCFBBF476F}"/>
                </a:ext>
              </a:extLst>
            </p:cNvPr>
            <p:cNvCxnSpPr/>
            <p:nvPr/>
          </p:nvCxnSpPr>
          <p:spPr>
            <a:xfrm flipH="1">
              <a:off x="1295400" y="58674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0FF1D-F72F-431F-BB67-BC893C0A3086}"/>
                </a:ext>
              </a:extLst>
            </p:cNvPr>
            <p:cNvSpPr txBox="1"/>
            <p:nvPr/>
          </p:nvSpPr>
          <p:spPr>
            <a:xfrm>
              <a:off x="914400" y="6183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D8B10A-D17B-493E-B754-32BDE5460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6546" y="4477091"/>
              <a:ext cx="1283718" cy="17067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grpSp>
        <p:nvGrpSpPr>
          <p:cNvPr id="7" name="Group 6" descr="A recursive backtracking algorithm to solve the CSP.">
            <a:extLst>
              <a:ext uri="{FF2B5EF4-FFF2-40B4-BE49-F238E27FC236}">
                <a16:creationId xmlns:a16="http://schemas.microsoft.com/office/drawing/2014/main" id="{0E63A087-857D-CCD4-C208-713A7DE51866}"/>
              </a:ext>
            </a:extLst>
          </p:cNvPr>
          <p:cNvGrpSpPr/>
          <p:nvPr/>
        </p:nvGrpSpPr>
        <p:grpSpPr>
          <a:xfrm>
            <a:off x="628650" y="1371600"/>
            <a:ext cx="8233219" cy="3722132"/>
            <a:chOff x="628650" y="1371600"/>
            <a:chExt cx="8233219" cy="37221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Recursive-Backtracking({},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0295E-17C3-2698-94A8-D2D654B2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5013" y="2895600"/>
            <a:ext cx="6376987" cy="2133600"/>
            <a:chOff x="2005013" y="2895600"/>
            <a:chExt cx="6376987" cy="2133600"/>
          </a:xfrm>
        </p:grpSpPr>
        <p:pic>
          <p:nvPicPr>
            <p:cNvPr id="8" name="Picture 4" descr="forward-checking-progress3c">
              <a:extLst>
                <a:ext uri="{FF2B5EF4-FFF2-40B4-BE49-F238E27FC236}">
                  <a16:creationId xmlns:a16="http://schemas.microsoft.com/office/drawing/2014/main" id="{880D3405-B441-46A8-916C-2A6F098DB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5013" y="2953512"/>
              <a:ext cx="5133975" cy="19812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2505832" y="2895600"/>
              <a:ext cx="849686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5B6685-AA23-4638-ADAA-3E86481BC9A1}"/>
                </a:ext>
              </a:extLst>
            </p:cNvPr>
            <p:cNvSpPr/>
            <p:nvPr/>
          </p:nvSpPr>
          <p:spPr>
            <a:xfrm>
              <a:off x="3124200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1E6233-FA7C-4D87-A67D-ABF60E4F9074}"/>
                </a:ext>
              </a:extLst>
            </p:cNvPr>
            <p:cNvSpPr/>
            <p:nvPr/>
          </p:nvSpPr>
          <p:spPr>
            <a:xfrm>
              <a:off x="6077415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68AD79-F81F-4A7F-AD52-E4A1147662E1}"/>
                </a:ext>
              </a:extLst>
            </p:cNvPr>
            <p:cNvSpPr txBox="1"/>
            <p:nvPr/>
          </p:nvSpPr>
          <p:spPr>
            <a:xfrm>
              <a:off x="5705706" y="3135868"/>
              <a:ext cx="26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Stop and backtrack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F7E9D-F732-0073-9AF0-90350BB2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3200400"/>
            <a:ext cx="5133975" cy="1828800"/>
            <a:chOff x="762000" y="3200400"/>
            <a:chExt cx="5133975" cy="1828800"/>
          </a:xfrm>
        </p:grpSpPr>
        <p:pic>
          <p:nvPicPr>
            <p:cNvPr id="49158" name="Picture 6" descr="ac-example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3267075"/>
              <a:ext cx="5133975" cy="1762125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1256924" y="3200400"/>
              <a:ext cx="852863" cy="764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grpSp>
        <p:nvGrpSpPr>
          <p:cNvPr id="6" name="Group 5" descr="The algorithm for Backtracking Search With Ordering and &#10;Early Failure Detection.">
            <a:extLst>
              <a:ext uri="{FF2B5EF4-FFF2-40B4-BE49-F238E27FC236}">
                <a16:creationId xmlns:a16="http://schemas.microsoft.com/office/drawing/2014/main" id="{4677D65C-36DF-4949-1C6A-4BD911E6AC3C}"/>
              </a:ext>
            </a:extLst>
          </p:cNvPr>
          <p:cNvGrpSpPr/>
          <p:nvPr/>
        </p:nvGrpSpPr>
        <p:grpSpPr>
          <a:xfrm>
            <a:off x="605980" y="1371600"/>
            <a:ext cx="8255889" cy="5181600"/>
            <a:chOff x="605980" y="1371600"/>
            <a:chExt cx="8255889" cy="5181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Recursive-Backtracking({},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A3913E-13D7-474A-85A3-11EDF68C215C}"/>
                </a:ext>
              </a:extLst>
            </p:cNvPr>
            <p:cNvSpPr/>
            <p:nvPr/>
          </p:nvSpPr>
          <p:spPr>
            <a:xfrm>
              <a:off x="1295400" y="3232666"/>
              <a:ext cx="745430" cy="2245794"/>
            </a:xfrm>
            <a:custGeom>
              <a:avLst/>
              <a:gdLst>
                <a:gd name="connsiteX0" fmla="*/ 42903 w 745430"/>
                <a:gd name="connsiteY0" fmla="*/ 3211551 h 3211551"/>
                <a:gd name="connsiteX1" fmla="*/ 76357 w 745430"/>
                <a:gd name="connsiteY1" fmla="*/ 669073 h 3211551"/>
                <a:gd name="connsiteX2" fmla="*/ 745430 w 745430"/>
                <a:gd name="connsiteY2" fmla="*/ 0 h 3211551"/>
                <a:gd name="connsiteX3" fmla="*/ 745430 w 745430"/>
                <a:gd name="connsiteY3" fmla="*/ 0 h 3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30" h="3211551">
                  <a:moveTo>
                    <a:pt x="42903" y="3211551"/>
                  </a:moveTo>
                  <a:cubicBezTo>
                    <a:pt x="1086" y="2207941"/>
                    <a:pt x="-40731" y="1204331"/>
                    <a:pt x="76357" y="669073"/>
                  </a:cubicBezTo>
                  <a:cubicBezTo>
                    <a:pt x="193445" y="133815"/>
                    <a:pt x="745430" y="0"/>
                    <a:pt x="745430" y="0"/>
                  </a:cubicBezTo>
                  <a:lnTo>
                    <a:pt x="745430" y="0"/>
                  </a:ln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7F0BE-8FA2-4B7C-BBA4-C6B915D2E2F7}"/>
                </a:ext>
              </a:extLst>
            </p:cNvPr>
            <p:cNvSpPr txBox="1"/>
            <p:nvPr/>
          </p:nvSpPr>
          <p:spPr>
            <a:xfrm>
              <a:off x="605980" y="5352871"/>
              <a:ext cx="8255889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If (inference(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, var, assignment) == failure) </a:t>
              </a:r>
              <a:b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return failure</a:t>
              </a:r>
              <a:endParaRPr lang="en-US" dirty="0"/>
            </a:p>
            <a:p>
              <a:r>
                <a:rPr lang="en-US" dirty="0"/>
                <a:t># Check consistency here (called “inference”) and backtrack if we know that the branch will lead to failure.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C4B3F-4E74-EDFC-6F59-D808129F332D}"/>
                </a:ext>
              </a:extLst>
            </p:cNvPr>
            <p:cNvSpPr/>
            <p:nvPr/>
          </p:nvSpPr>
          <p:spPr>
            <a:xfrm>
              <a:off x="1752600" y="1981200"/>
              <a:ext cx="3581400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950D-E7C8-011C-6104-4C2F86B1D235}"/>
                </a:ext>
              </a:extLst>
            </p:cNvPr>
            <p:cNvSpPr/>
            <p:nvPr/>
          </p:nvSpPr>
          <p:spPr>
            <a:xfrm>
              <a:off x="2954442" y="2288586"/>
              <a:ext cx="2912957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504611" y="1290264"/>
            <a:ext cx="3782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 incomplete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States must satisfy all constraints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743259" y="1519534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267200" y="1290265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Local Search works only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“complete” states </a:t>
            </a:r>
            <a:r>
              <a:rPr lang="en-US" sz="1600" dirty="0"/>
              <a:t>(all variables are assigned)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Allows states with unsatisfied constraints</a:t>
            </a:r>
            <a:r>
              <a:rPr lang="en-US" sz="1600" dirty="0"/>
              <a:t>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3747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by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variable that violates a constraint (produces a conflict).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violates fewer constraints.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 (or a local optimum is reached). </a:t>
            </a:r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342900" lvl="1" indent="0">
              <a:buNone/>
            </a:pPr>
            <a:endParaRPr lang="en-US" sz="1900" dirty="0"/>
          </a:p>
          <a:p>
            <a:pPr marL="342900" lvl="1" indent="0">
              <a:buNone/>
            </a:pPr>
            <a:r>
              <a:rPr lang="en-US" sz="1900" dirty="0"/>
              <a:t>Local search is often very effective heuristic for CSPs. 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6DE1AA-D808-728C-40C0-59FA6AE7C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0475" y="4161889"/>
            <a:ext cx="6843926" cy="1618179"/>
            <a:chOff x="1690475" y="4161889"/>
            <a:chExt cx="6843926" cy="16181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0475" y="4161889"/>
              <a:ext cx="5153449" cy="161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6755AC-BFDE-426A-9614-1D704B033549}"/>
                </a:ext>
              </a:extLst>
            </p:cNvPr>
            <p:cNvCxnSpPr/>
            <p:nvPr/>
          </p:nvCxnSpPr>
          <p:spPr>
            <a:xfrm flipV="1">
              <a:off x="4114800" y="44196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C300AD-733A-4AE4-9600-070D18002C5B}"/>
                </a:ext>
              </a:extLst>
            </p:cNvPr>
            <p:cNvCxnSpPr/>
            <p:nvPr/>
          </p:nvCxnSpPr>
          <p:spPr>
            <a:xfrm>
              <a:off x="6324600" y="497097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0DDF5D3F-3F5F-890F-6537-D6925253FD62}"/>
                </a:ext>
              </a:extLst>
            </p:cNvPr>
            <p:cNvSpPr/>
            <p:nvPr/>
          </p:nvSpPr>
          <p:spPr>
            <a:xfrm>
              <a:off x="7315201" y="4970978"/>
              <a:ext cx="1219200" cy="809089"/>
            </a:xfrm>
            <a:prstGeom prst="wedgeRoundRectCallout">
              <a:avLst>
                <a:gd name="adj1" fmla="val -108875"/>
                <a:gd name="adj2" fmla="val 31565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= number of violated constraints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factored state representation:</a:t>
                </a:r>
              </a:p>
              <a:p>
                <a:pPr lvl="2"/>
                <a:r>
                  <a:rPr lang="en-US" sz="1700" dirty="0"/>
                  <a:t>A set of variables </a:t>
                </a:r>
                <a:r>
                  <a:rPr lang="en-US" sz="1700" i="1" dirty="0"/>
                  <a:t>X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called  </a:t>
                </a:r>
                <a:r>
                  <a:rPr lang="en-US" sz="1700" dirty="0" err="1"/>
                  <a:t>fluents</a:t>
                </a:r>
                <a:r>
                  <a:rPr lang="en-US" sz="1700" dirty="0"/>
                  <a:t>.</a:t>
                </a:r>
              </a:p>
              <a:p>
                <a:pPr lvl="2"/>
                <a:r>
                  <a:rPr lang="en-US" sz="1700" dirty="0"/>
                  <a:t>Each variable can have a value from domain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the variables.</a:t>
                </a:r>
                <a:br>
                  <a:rPr lang="en-US" sz="2000" dirty="0"/>
                </a:br>
                <a:r>
                  <a:rPr lang="en-US" sz="2000" dirty="0"/>
                  <a:t>		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constraints.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variable.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  <a:blipFill>
                <a:blip r:embed="rId3"/>
                <a:stretch>
                  <a:fillRect l="-681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 descr="A picture showing the difference between atomic and factores states. ">
            <a:extLst>
              <a:ext uri="{FF2B5EF4-FFF2-40B4-BE49-F238E27FC236}">
                <a16:creationId xmlns:a16="http://schemas.microsoft.com/office/drawing/2014/main" id="{EA7A246C-DA4B-8AF8-AE62-2B4FC9ED6FB2}"/>
              </a:ext>
            </a:extLst>
          </p:cNvPr>
          <p:cNvGrpSpPr/>
          <p:nvPr/>
        </p:nvGrpSpPr>
        <p:grpSpPr>
          <a:xfrm>
            <a:off x="3886200" y="1447800"/>
            <a:ext cx="4635954" cy="1612641"/>
            <a:chOff x="3886200" y="1447800"/>
            <a:chExt cx="4635954" cy="16126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D56882-B39D-47D5-AACD-0ABF7ECE3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163"/>
            <a:stretch/>
          </p:blipFill>
          <p:spPr>
            <a:xfrm>
              <a:off x="3886200" y="1447800"/>
              <a:ext cx="2827817" cy="161264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59D927-EDFE-4724-B097-B4603043B15F}"/>
                </a:ext>
              </a:extLst>
            </p:cNvPr>
            <p:cNvSpPr/>
            <p:nvPr/>
          </p:nvSpPr>
          <p:spPr>
            <a:xfrm>
              <a:off x="4961417" y="1447800"/>
              <a:ext cx="1752600" cy="159846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D10843E1-985B-4A9F-A87D-3ABA26727E55}"/>
                </a:ext>
              </a:extLst>
            </p:cNvPr>
            <p:cNvSpPr/>
            <p:nvPr/>
          </p:nvSpPr>
          <p:spPr>
            <a:xfrm>
              <a:off x="6941004" y="2286513"/>
              <a:ext cx="1581150" cy="279625"/>
            </a:xfrm>
            <a:prstGeom prst="wedgeRoundRectCallout">
              <a:avLst>
                <a:gd name="adj1" fmla="val -82617"/>
                <a:gd name="adj2" fmla="val -71138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Add constraints 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250CFE54-A276-B0DE-6173-CFCFE03D114A}"/>
                </a:ext>
              </a:extLst>
            </p:cNvPr>
            <p:cNvSpPr/>
            <p:nvPr/>
          </p:nvSpPr>
          <p:spPr>
            <a:xfrm>
              <a:off x="6941004" y="1524001"/>
              <a:ext cx="1581150" cy="560276"/>
            </a:xfrm>
            <a:prstGeom prst="wedgeRoundRectCallout">
              <a:avLst>
                <a:gd name="adj1" fmla="val -86747"/>
                <a:gd name="adj2" fmla="val 14507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Work with partial solutions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874" name="Rectangle 368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8" name="Rectangle 368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0" name="Rectangle 368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82" name="Freeform: Shape 368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884" name="Rectangle 368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You Should 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r>
              <a:rPr lang="en-US" sz="1500" dirty="0"/>
              <a:t>CSPs are a special type of search problem:</a:t>
            </a:r>
          </a:p>
          <a:p>
            <a:pPr lvl="1"/>
            <a:r>
              <a:rPr lang="en-US" sz="1500" dirty="0"/>
              <a:t>States are </a:t>
            </a:r>
            <a:r>
              <a:rPr lang="en-US" sz="1500" b="1" dirty="0"/>
              <a:t>factored</a:t>
            </a:r>
            <a:r>
              <a:rPr lang="en-US" sz="1500" dirty="0"/>
              <a:t> and defined by a set of variables and values assignments</a:t>
            </a:r>
          </a:p>
          <a:p>
            <a:pPr lvl="1"/>
            <a:r>
              <a:rPr lang="en-US" sz="1500" dirty="0"/>
              <a:t>The goal is defined by a set of constraints on the variables.</a:t>
            </a:r>
          </a:p>
          <a:p>
            <a:pPr lvl="1"/>
            <a:r>
              <a:rPr lang="en-US" sz="1500" dirty="0"/>
              <a:t>Incomplete assignments are used to create a complete assignments piece-by-piece.</a:t>
            </a:r>
          </a:p>
          <a:p>
            <a:pPr lvl="1"/>
            <a:r>
              <a:rPr lang="en-US" sz="1500" dirty="0"/>
              <a:t>The goal test is defined by </a:t>
            </a:r>
          </a:p>
          <a:p>
            <a:pPr lvl="2"/>
            <a:r>
              <a:rPr lang="en-US" b="1" dirty="0"/>
              <a:t>Consistency</a:t>
            </a:r>
            <a:r>
              <a:rPr lang="en-US" dirty="0"/>
              <a:t> with constraints</a:t>
            </a:r>
          </a:p>
          <a:p>
            <a:pPr lvl="2"/>
            <a:r>
              <a:rPr lang="en-US" b="1" dirty="0"/>
              <a:t>Completeness</a:t>
            </a:r>
            <a:r>
              <a:rPr lang="en-US" dirty="0"/>
              <a:t> of assignment 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Many problems can be formulated as a CSP and problems where the constraints are very restrictive on the solution space may be easier to solve as CSPs (e.g., scheduling problems and puzzles).</a:t>
            </a: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Effective off-the-shelf solvers exist. They typically use:</a:t>
            </a:r>
          </a:p>
          <a:p>
            <a:pPr lvl="1"/>
            <a:r>
              <a:rPr lang="en-US" sz="1500" b="1" dirty="0"/>
              <a:t>Depth-first search</a:t>
            </a:r>
            <a:r>
              <a:rPr lang="en-US" sz="1500" dirty="0"/>
              <a:t>: successor states are generated variable-by-variable by adding a consistent value assignment to single unassigned variables.</a:t>
            </a:r>
          </a:p>
          <a:p>
            <a:pPr lvl="1"/>
            <a:r>
              <a:rPr lang="en-US" sz="1500" b="1" dirty="0"/>
              <a:t>Local search</a:t>
            </a:r>
            <a:r>
              <a:rPr lang="en-US" sz="1500" dirty="0"/>
              <a:t> can be used as an effective heuristic. It search the space of all complete assignments for consistent assignments = </a:t>
            </a:r>
            <a:r>
              <a:rPr lang="en-US" sz="15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7D55-827F-E40D-10BC-60CE9126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B8D219-248F-8272-98F1-53274F83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to Other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E75261-7CF6-CBBC-7DB1-6F813C06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482" y="6172200"/>
            <a:ext cx="80581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 General-purpose solvers for CSP with more power than standard search algorithms exit.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DB64E51-8679-ABE6-960F-24C85E6F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DE2FE-E9E3-51B8-B84D-4661CEAF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97797"/>
              </p:ext>
            </p:extLst>
          </p:nvPr>
        </p:nvGraphicFramePr>
        <p:xfrm>
          <a:off x="918482" y="1759743"/>
          <a:ext cx="7543800" cy="41529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6128499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06105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118718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851525632"/>
                    </a:ext>
                  </a:extLst>
                </a:gridCol>
              </a:tblGrid>
              <a:tr h="555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Tree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9013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State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Atomic</a:t>
                      </a:r>
                      <a:r>
                        <a:rPr lang="en-US" sz="1600" dirty="0"/>
                        <a:t> states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Variables are only used to create human readable labels or calculate heuristics.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  <a:r>
                        <a:rPr lang="en-US" sz="1600" dirty="0"/>
                        <a:t> representation to find local moves.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9903"/>
                  </a:ext>
                </a:extLst>
              </a:tr>
              <a:tr h="555308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Partial</a:t>
                      </a:r>
                      <a:r>
                        <a:rPr lang="en-US" sz="1600" dirty="0"/>
                        <a:t> assignment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1486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Constrains are implicit in the </a:t>
                      </a:r>
                      <a:r>
                        <a:rPr lang="en-US" sz="1600" b="1" dirty="0"/>
                        <a:t>search problem </a:t>
                      </a:r>
                      <a:r>
                        <a:rPr lang="en-US" sz="1600" b="0" dirty="0"/>
                        <a:t>(initial + goal state + transition function)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Constraints are represented by the </a:t>
                      </a:r>
                      <a:r>
                        <a:rPr lang="en-US" sz="1600" b="1" dirty="0"/>
                        <a:t>objective function </a:t>
                      </a:r>
                      <a:r>
                        <a:rPr lang="en-US" sz="1600" dirty="0"/>
                        <a:t>and may not be 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Enforcement of </a:t>
                      </a:r>
                      <a:r>
                        <a:rPr lang="en-US" sz="1600" b="1" dirty="0"/>
                        <a:t>explicit constraints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Calibri" panose="020F0502020204030204" pitchFamily="34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 descr="Representation of the mao of the Australian territories as a graph.">
            <a:extLst>
              <a:ext uri="{FF2B5EF4-FFF2-40B4-BE49-F238E27FC236}">
                <a16:creationId xmlns:a16="http://schemas.microsoft.com/office/drawing/2014/main" id="{36876116-9CB3-4491-E753-51B6D619A8BE}"/>
              </a:ext>
            </a:extLst>
          </p:cNvPr>
          <p:cNvGrpSpPr/>
          <p:nvPr/>
        </p:nvGrpSpPr>
        <p:grpSpPr>
          <a:xfrm>
            <a:off x="838200" y="1459468"/>
            <a:ext cx="7013970" cy="3112532"/>
            <a:chOff x="838200" y="1459468"/>
            <a:chExt cx="7013970" cy="31125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A3A109-502C-45C6-8CA0-458CEE8C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747261"/>
              <a:ext cx="7013970" cy="28247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CC2822-DF43-40E5-A19C-479A912937C8}"/>
                </a:ext>
              </a:extLst>
            </p:cNvPr>
            <p:cNvSpPr txBox="1"/>
            <p:nvPr/>
          </p:nvSpPr>
          <p:spPr>
            <a:xfrm>
              <a:off x="5101830" y="1459468"/>
              <a:ext cx="236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Constraint graph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8080C8D-C0F8-490D-9B4B-6B61C95A074F}"/>
                </a:ext>
              </a:extLst>
            </p:cNvPr>
            <p:cNvSpPr/>
            <p:nvPr/>
          </p:nvSpPr>
          <p:spPr>
            <a:xfrm>
              <a:off x="4135391" y="1502043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CB769-BFB3-4569-AED1-BE87B5811DA0}"/>
                </a:ext>
              </a:extLst>
            </p:cNvPr>
            <p:cNvSpPr txBox="1"/>
            <p:nvPr/>
          </p:nvSpPr>
          <p:spPr>
            <a:xfrm>
              <a:off x="2339580" y="1459468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</p:grp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5D9B8CF-23E1-8316-D93C-40BF2DD4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93743" y="762000"/>
            <a:ext cx="3321657" cy="3341132"/>
            <a:chOff x="5593743" y="762000"/>
            <a:chExt cx="3321657" cy="3341132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8382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858000" y="152400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32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9685BF-BB48-42DC-A7E4-C20FEB3D412C}"/>
                </a:ext>
              </a:extLst>
            </p:cNvPr>
            <p:cNvCxnSpPr/>
            <p:nvPr/>
          </p:nvCxnSpPr>
          <p:spPr>
            <a:xfrm>
              <a:off x="6019800" y="3581400"/>
              <a:ext cx="289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989238-3626-41EE-8462-C21BEE99E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762000"/>
              <a:ext cx="0" cy="280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77BCFB-A7E0-4618-AD47-B26FD79290F3}"/>
                </a:ext>
              </a:extLst>
            </p:cNvPr>
            <p:cNvSpPr txBox="1"/>
            <p:nvPr/>
          </p:nvSpPr>
          <p:spPr>
            <a:xfrm>
              <a:off x="7239000" y="3733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57EF9A-AF6D-4F3F-824B-67378224851C}"/>
                </a:ext>
              </a:extLst>
            </p:cNvPr>
            <p:cNvSpPr txBox="1"/>
            <p:nvPr/>
          </p:nvSpPr>
          <p:spPr>
            <a:xfrm>
              <a:off x="5593743" y="197989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4C391-DCF2-E047-2CB2-96D8B4DD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2388" y="1504397"/>
            <a:ext cx="2962037" cy="3216397"/>
            <a:chOff x="5772388" y="1504397"/>
            <a:chExt cx="2962037" cy="3216397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0574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762532" y="15079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2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27898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1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1624" y="150561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3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0610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4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CE564C-7BBD-40FE-A1EF-B99415331756}"/>
                </a:ext>
              </a:extLst>
            </p:cNvPr>
            <p:cNvSpPr/>
            <p:nvPr/>
          </p:nvSpPr>
          <p:spPr>
            <a:xfrm>
              <a:off x="5772388" y="1985902"/>
              <a:ext cx="393056" cy="2601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3200" i="1" dirty="0"/>
                <a:t>4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/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1</a:t>
              </a:r>
            </a:p>
          </p:txBody>
        </p:sp>
      </p:grp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6EFF1D-AED4-C095-19EB-D361DAA8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38800" y="2209800"/>
            <a:ext cx="3038475" cy="3057525"/>
            <a:chOff x="5638800" y="2209800"/>
            <a:chExt cx="3038475" cy="3057525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209800"/>
              <a:ext cx="303847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993534" y="350520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20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1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1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3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1665</Words>
  <Application>Microsoft Office PowerPoint</Application>
  <PresentationFormat>On-screen Show (4:3)</PresentationFormat>
  <Paragraphs>230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Comparison to Other Methods</vt:lpstr>
      <vt:lpstr>Example: Map Coloring (Graph coloring)</vt:lpstr>
      <vt:lpstr>Example: Map Coloring</vt:lpstr>
      <vt:lpstr>Example: N-Queens</vt:lpstr>
      <vt:lpstr>N-Queens: Alternative Formulation</vt:lpstr>
      <vt:lpstr>Example: Sudoku</vt:lpstr>
      <vt:lpstr>Some Popular Types of CSPs</vt:lpstr>
      <vt:lpstr>Real-world CSPs</vt:lpstr>
      <vt:lpstr>Formulation of a CSP as a Search Problem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CSPs</vt:lpstr>
      <vt:lpstr>What You Should Know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210</cp:revision>
  <dcterms:created xsi:type="dcterms:W3CDTF">2003-12-17T05:14:46Z</dcterms:created>
  <dcterms:modified xsi:type="dcterms:W3CDTF">2025-04-10T21:32:14Z</dcterms:modified>
</cp:coreProperties>
</file>