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92" r:id="rId10"/>
    <p:sldId id="295" r:id="rId11"/>
    <p:sldId id="281" r:id="rId12"/>
    <p:sldId id="261" r:id="rId13"/>
    <p:sldId id="262" r:id="rId14"/>
    <p:sldId id="273" r:id="rId15"/>
    <p:sldId id="276" r:id="rId16"/>
    <p:sldId id="264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414DC9-0645-4083-969A-0E91DFB27E53}">
          <p14:sldIdLst>
            <p14:sldId id="294"/>
            <p14:sldId id="415"/>
            <p14:sldId id="414"/>
          </p14:sldIdLst>
        </p14:section>
        <p14:section name="Bayesian Networks" id="{71F8DEDF-787B-487C-B69A-23E849119B89}">
          <p14:sldIdLst>
            <p14:sldId id="412"/>
            <p14:sldId id="259"/>
            <p14:sldId id="260"/>
            <p14:sldId id="274"/>
            <p14:sldId id="275"/>
            <p14:sldId id="292"/>
            <p14:sldId id="295"/>
            <p14:sldId id="281"/>
            <p14:sldId id="261"/>
            <p14:sldId id="262"/>
            <p14:sldId id="273"/>
            <p14:sldId id="276"/>
            <p14:sldId id="264"/>
            <p14:sldId id="263"/>
            <p14:sldId id="265"/>
            <p14:sldId id="280"/>
            <p14:sldId id="293"/>
            <p14:sldId id="267"/>
          </p14:sldIdLst>
        </p14:section>
        <p14:section name="Exact Inference in Bayesian Networks" id="{E28E4138-660E-46D9-AE6C-11AAE04FC7DF}">
          <p14:sldIdLst>
            <p14:sldId id="316"/>
            <p14:sldId id="282"/>
            <p14:sldId id="288"/>
            <p14:sldId id="289"/>
            <p14:sldId id="413"/>
          </p14:sldIdLst>
        </p14:section>
        <p14:section name="Approximate Inference in Bayes Networks" id="{7D7CE26B-4811-4FD5-91F3-0227F93FAC1B}">
          <p14:sldIdLst>
            <p14:sldId id="411"/>
            <p14:sldId id="291"/>
            <p14:sldId id="407"/>
            <p14:sldId id="305"/>
            <p14:sldId id="306"/>
            <p14:sldId id="307"/>
            <p14:sldId id="297"/>
            <p14:sldId id="298"/>
            <p14:sldId id="299"/>
            <p14:sldId id="317"/>
            <p14:sldId id="318"/>
            <p14:sldId id="408"/>
            <p14:sldId id="319"/>
            <p14:sldId id="320"/>
            <p14:sldId id="321"/>
            <p14:sldId id="40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27" autoAdjust="0"/>
  </p:normalViewPr>
  <p:slideViewPr>
    <p:cSldViewPr>
      <p:cViewPr varScale="1">
        <p:scale>
          <a:sx n="139" d="100"/>
          <a:sy n="139" d="100"/>
        </p:scale>
        <p:origin x="165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probability distribution.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</a:t>
          </a:r>
          <a:r>
            <a:rPr lang="en-US" b="0" i="0" dirty="0"/>
            <a:t>.</a:t>
          </a:r>
          <a:endParaRPr lang="en-US" b="1" i="0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Generative models allow us to efficiently </a:t>
          </a:r>
          <a:r>
            <a:rPr lang="en-US" b="1" dirty="0"/>
            <a:t>generate samples</a:t>
          </a:r>
          <a:r>
            <a:rPr lang="en-US" dirty="0"/>
            <a:t>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 using </a:t>
          </a:r>
          <a:r>
            <a:rPr lang="en-US" b="1" dirty="0"/>
            <a:t>Monte Carlo </a:t>
          </a:r>
          <a:r>
            <a:rPr lang="en-US" dirty="0"/>
            <a:t>methods.</a:t>
          </a:r>
        </a:p>
      </dgm:t>
      <dgm:extLst>
        <a:ext uri="{E40237B7-FDA0-4F09-8148-C483321AD2D9}">
          <dgm14:cNvPr xmlns:dgm14="http://schemas.microsoft.com/office/drawing/2010/diagram" id="0" name="" descr="Bayes Networks allow us to efficiently generate samples from the joint distribution. We can generate samples from the network to estimate joint and conditional probability distributions. "/>
        </a:ext>
      </dgm:extLs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probability distribution.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Bayesian networks can be used as </a:t>
          </a:r>
          <a:r>
            <a:rPr lang="en-US" sz="2100" b="1" i="1" kern="1200" dirty="0"/>
            <a:t>generative models</a:t>
          </a:r>
          <a:r>
            <a:rPr lang="en-US" sz="2100" b="0" i="0" kern="1200" dirty="0"/>
            <a:t>.</a:t>
          </a:r>
          <a:endParaRPr lang="en-US" sz="2100" b="1" i="0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Generative models allow us to efficiently </a:t>
          </a:r>
          <a:r>
            <a:rPr lang="en-US" sz="2100" b="1" kern="1200" dirty="0"/>
            <a:t>generate samples</a:t>
          </a:r>
          <a:r>
            <a:rPr lang="en-US" sz="2100" kern="1200" dirty="0"/>
            <a:t>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Idea</a:t>
          </a:r>
          <a:r>
            <a:rPr lang="en-US" sz="2100" kern="1200" dirty="0"/>
            <a:t>: Generate samples from the network to estimate joint and conditional probability distributions using </a:t>
          </a:r>
          <a:r>
            <a:rPr lang="en-US" sz="2100" b="1" kern="1200" dirty="0"/>
            <a:t>Monte Carlo </a:t>
          </a:r>
          <a:r>
            <a:rPr lang="en-US" sz="2100" kern="1200" dirty="0"/>
            <a:t>methods.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7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60775-322E-B1C5-35F2-BE430261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58DF24-1B8F-236D-4337-CE4FD2D6855B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E84CD5F9-7D45-0889-8318-ABE97989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2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5FCE1-498C-AD98-B141-42B4C52DAE96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EF24E-9828-5E81-3760-DC74E5F3C199}"/>
              </a:ext>
            </a:extLst>
          </p:cNvPr>
          <p:cNvGrpSpPr/>
          <p:nvPr/>
        </p:nvGrpSpPr>
        <p:grpSpPr>
          <a:xfrm>
            <a:off x="324195" y="5935948"/>
            <a:ext cx="3017521" cy="757438"/>
            <a:chOff x="324195" y="5935948"/>
            <a:chExt cx="3017521" cy="757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5547D-E073-93F7-BB05-CC9CF861D4A8}"/>
                </a:ext>
              </a:extLst>
            </p:cNvPr>
            <p:cNvSpPr txBox="1"/>
            <p:nvPr/>
          </p:nvSpPr>
          <p:spPr>
            <a:xfrm>
              <a:off x="324195" y="6293276"/>
              <a:ext cx="3017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0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0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0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0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A7D81B-634E-6EF7-8A4A-B6806F063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76" y="5935948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Chains: Conditional Independence</a:t>
            </a:r>
          </a:p>
        </p:txBody>
      </p:sp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Is Z independent of X given Y?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Conditioning: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Cambria Math" panose="02040503050406030204" pitchFamily="18" charset="0"/>
                  </a:rPr>
                </a:b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/>
                  <a:t>Bayes’ rule: 	</a:t>
                </a:r>
                <a:r>
                  <a:rPr lang="en-US" sz="2000" dirty="0">
                    <a:latin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  <a:blipFill>
                <a:blip r:embed="rId4"/>
                <a:stretch>
                  <a:fillRect l="-1005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402E91-FD33-DCB0-90E1-D1FA00966C37}"/>
              </a:ext>
            </a:extLst>
          </p:cNvPr>
          <p:cNvSpPr/>
          <p:nvPr/>
        </p:nvSpPr>
        <p:spPr>
          <a:xfrm>
            <a:off x="7543800" y="3657600"/>
            <a:ext cx="1371600" cy="1068605"/>
          </a:xfrm>
          <a:prstGeom prst="wedgeRoundRectCallout">
            <a:avLst>
              <a:gd name="adj1" fmla="val -77910"/>
              <a:gd name="adj2" fmla="val 912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= Definition of conditional independence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5618443" y="585583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89866" y="5629006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Common Cause vs. Common Effect</a:t>
            </a:r>
          </a:p>
        </p:txBody>
      </p:sp>
      <p:pic>
        <p:nvPicPr>
          <p:cNvPr id="22530" name="Picture 2" descr="A network where X and Z depend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7874" y="1905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923005"/>
          </a:xfrm>
        </p:spPr>
        <p:txBody>
          <a:bodyPr>
            <a:noAutofit/>
          </a:bodyPr>
          <a:lstStyle/>
          <a:p>
            <a:r>
              <a:rPr lang="en-US" sz="1800" i="1" dirty="0"/>
              <a:t>Common cause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</p:txBody>
      </p:sp>
      <p:pic>
        <p:nvPicPr>
          <p:cNvPr id="22531" name="Picture 3" descr="A network where Y depends on X and Z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8288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i="1" dirty="0"/>
              <a:t>Common effect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59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5751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</a:t>
            </a:r>
            <a:r>
              <a:rPr lang="en-US" b="1" dirty="0"/>
              <a:t>burglar</a:t>
            </a:r>
            <a:r>
              <a:rPr lang="en-US" dirty="0"/>
              <a:t> </a:t>
            </a:r>
            <a:r>
              <a:rPr lang="en-US" b="1" dirty="0"/>
              <a:t>alarm</a:t>
            </a:r>
            <a:r>
              <a:rPr lang="en-US" dirty="0"/>
              <a:t> that is sometimes set off by minor </a:t>
            </a:r>
            <a:r>
              <a:rPr lang="en-US" b="1" dirty="0"/>
              <a:t>earthquakes</a:t>
            </a:r>
            <a:r>
              <a:rPr lang="en-US" dirty="0"/>
              <a:t>. My two neighbors, </a:t>
            </a:r>
            <a:r>
              <a:rPr lang="en-US" b="1" dirty="0"/>
              <a:t>John</a:t>
            </a:r>
            <a:r>
              <a:rPr lang="en-US" dirty="0"/>
              <a:t> and </a:t>
            </a:r>
            <a:r>
              <a:rPr lang="en-US" b="1" dirty="0"/>
              <a:t>Mary</a:t>
            </a:r>
            <a:r>
              <a:rPr lang="en-US" dirty="0"/>
              <a:t>, promised to call me at work if they hear the alarm.</a:t>
            </a:r>
          </a:p>
          <a:p>
            <a:r>
              <a:rPr lang="en-US" dirty="0"/>
              <a:t>Example inference task: Suppose Mary calls,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as a Network</a:t>
            </a:r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8401" y="1413428"/>
            <a:ext cx="863600" cy="74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800" y="5010452"/>
            <a:ext cx="1117600" cy="100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1931F-FFA3-D912-11B2-59693BA1F39C}"/>
              </a:ext>
            </a:extLst>
          </p:cNvPr>
          <p:cNvSpPr txBox="1"/>
          <p:nvPr/>
        </p:nvSpPr>
        <p:spPr>
          <a:xfrm>
            <a:off x="1617887" y="5868537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are the probabilities?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84BE9-5D41-7BFB-AFF4-64A2486E175E}"/>
              </a:ext>
            </a:extLst>
          </p:cNvPr>
          <p:cNvGrpSpPr/>
          <p:nvPr/>
        </p:nvGrpSpPr>
        <p:grpSpPr>
          <a:xfrm>
            <a:off x="-76200" y="1371600"/>
            <a:ext cx="6569425" cy="3867205"/>
            <a:chOff x="-533400" y="1381612"/>
            <a:chExt cx="6569425" cy="3867205"/>
          </a:xfrm>
        </p:grpSpPr>
        <p:pic>
          <p:nvPicPr>
            <p:cNvPr id="8197" name="Picture 5" descr="A network showing that alarm depends on burglary and earthquake, and that johncalls and marycalls each depend on only alarm.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533400" y="1511925"/>
              <a:ext cx="6472530" cy="356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76400" y="1538423"/>
              <a:ext cx="838200" cy="742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525588" y="2514600"/>
              <a:ext cx="1897188" cy="138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7E4B53-E53F-57CE-FEAD-696A20C9E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2121" y="3999962"/>
              <a:ext cx="1287588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DC76A8-3189-3491-F236-8F60BF38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8437" y="4094216"/>
              <a:ext cx="1287588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7B8875-7F62-C5DF-C821-88012215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79788" y="1381612"/>
              <a:ext cx="1182812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BACF19-D6A1-8E29-A2EB-684DE0E2FBDC}"/>
              </a:ext>
            </a:extLst>
          </p:cNvPr>
          <p:cNvSpPr txBox="1"/>
          <p:nvPr/>
        </p:nvSpPr>
        <p:spPr>
          <a:xfrm>
            <a:off x="5029200" y="2526201"/>
            <a:ext cx="3933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influence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burglar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earthquake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Mary to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full joint distribution, can be broken down into </a:t>
                </a:r>
                <a:r>
                  <a:rPr lang="en-US" sz="2000" i="1" dirty="0"/>
                  <a:t>conditional</a:t>
                </a:r>
                <a:r>
                  <a:rPr lang="en-US" sz="2000" dirty="0"/>
                  <a:t> distribution for each node given its parents: 				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baseline="-25000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𝑃𝑎𝑟𝑒𝑛𝑡𝑠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These distributions are stored in conditional probability tables (CPTs)</a:t>
                </a:r>
                <a:endParaRPr 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  <a:blipFill>
                <a:blip r:embed="rId3"/>
                <a:stretch>
                  <a:fillRect l="-851" t="-1401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0ADF8BF-0AE1-9AE1-744E-4E13885DF2BC}"/>
              </a:ext>
            </a:extLst>
          </p:cNvPr>
          <p:cNvGrpSpPr/>
          <p:nvPr/>
        </p:nvGrpSpPr>
        <p:grpSpPr>
          <a:xfrm>
            <a:off x="681194" y="3429000"/>
            <a:ext cx="6307481" cy="2514600"/>
            <a:chOff x="681194" y="3581400"/>
            <a:chExt cx="6307481" cy="2514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E7CEA8-0FC5-640F-14A1-DB16BA26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743200" y="3581400"/>
              <a:ext cx="4245475" cy="2514600"/>
              <a:chOff x="1143000" y="3505200"/>
              <a:chExt cx="4245475" cy="2514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>
                <a:stCxn id="4" idx="4"/>
                <a:endCxn id="15" idx="1"/>
              </p:cNvCxnSpPr>
              <p:nvPr/>
            </p:nvCxnSpPr>
            <p:spPr>
              <a:xfrm rot="16200000" flipH="1">
                <a:off x="1390650" y="4362449"/>
                <a:ext cx="1221115" cy="11830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4"/>
                <a:endCxn id="15" idx="0"/>
              </p:cNvCxnSpPr>
              <p:nvPr/>
            </p:nvCxnSpPr>
            <p:spPr>
              <a:xfrm rot="16200000" flipH="1">
                <a:off x="2057400" y="4762500"/>
                <a:ext cx="1143000" cy="3048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4"/>
                <a:endCxn id="15" idx="7"/>
              </p:cNvCxnSpPr>
              <p:nvPr/>
            </p:nvCxnSpPr>
            <p:spPr>
              <a:xfrm rot="5400000">
                <a:off x="2912736" y="4400550"/>
                <a:ext cx="1221115" cy="11068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/>
              <p:cNvSpPr/>
              <p:nvPr/>
            </p:nvSpPr>
            <p:spPr>
              <a:xfrm>
                <a:off x="2960717" y="3505200"/>
                <a:ext cx="7489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 algn="ctr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0066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64F3BB-CA68-80F1-B261-651C47427A9B}"/>
                </a:ext>
              </a:extLst>
            </p:cNvPr>
            <p:cNvSpPr txBox="1"/>
            <p:nvPr/>
          </p:nvSpPr>
          <p:spPr>
            <a:xfrm>
              <a:off x="681194" y="3804414"/>
              <a:ext cx="128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Example: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B77059-3E76-30A4-8C05-DDB393C4CEE8}"/>
              </a:ext>
            </a:extLst>
          </p:cNvPr>
          <p:cNvGrpSpPr/>
          <p:nvPr/>
        </p:nvGrpSpPr>
        <p:grpSpPr>
          <a:xfrm>
            <a:off x="838200" y="2057400"/>
            <a:ext cx="7808976" cy="3673474"/>
            <a:chOff x="838200" y="2057400"/>
            <a:chExt cx="7808976" cy="36734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4C653E-6C81-2234-6DFB-FAE9EBE00A54}"/>
                </a:ext>
              </a:extLst>
            </p:cNvPr>
            <p:cNvGrpSpPr/>
            <p:nvPr/>
          </p:nvGrpSpPr>
          <p:grpSpPr>
            <a:xfrm>
              <a:off x="7199376" y="2295565"/>
              <a:ext cx="1447800" cy="3435309"/>
              <a:chOff x="7543800" y="1981200"/>
              <a:chExt cx="1447800" cy="343530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D3375A-30A1-4A1C-B294-2CE70AEB8BBE}"/>
                  </a:ext>
                </a:extLst>
              </p:cNvPr>
              <p:cNvSpPr txBox="1"/>
              <p:nvPr/>
            </p:nvSpPr>
            <p:spPr>
              <a:xfrm>
                <a:off x="7543800" y="19812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parents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DD55BE-1752-4544-9C72-3D53419C8933}"/>
                  </a:ext>
                </a:extLst>
              </p:cNvPr>
              <p:cNvSpPr txBox="1"/>
              <p:nvPr/>
            </p:nvSpPr>
            <p:spPr>
              <a:xfrm>
                <a:off x="7609332" y="326703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parents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43393B-F349-4FCE-B840-037BC8577130}"/>
                  </a:ext>
                </a:extLst>
              </p:cNvPr>
              <p:cNvSpPr txBox="1"/>
              <p:nvPr/>
            </p:nvSpPr>
            <p:spPr>
              <a:xfrm>
                <a:off x="7620000" y="504717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parent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84D752-4A74-41F7-9BE6-6997A5CB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57400"/>
              <a:ext cx="6031889" cy="3673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For each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How do we get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rule, but only depends on parents: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850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8A1F2-34F6-6D18-5BBB-2FD8DEB9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5600" y="4452772"/>
            <a:ext cx="3505200" cy="1338428"/>
            <a:chOff x="2895600" y="4452772"/>
            <a:chExt cx="3505200" cy="1338428"/>
          </a:xfrm>
        </p:grpSpPr>
        <p:pic>
          <p:nvPicPr>
            <p:cNvPr id="9" name="Picture 4" descr="burglary-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452772"/>
              <a:ext cx="1302544" cy="1302544"/>
            </a:xfrm>
            <a:prstGeom prst="rect">
              <a:avLst/>
            </a:prstGeom>
            <a:noFill/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56116CA-F804-4AC3-91F0-CEE199689833}"/>
                </a:ext>
              </a:extLst>
            </p:cNvPr>
            <p:cNvSpPr/>
            <p:nvPr/>
          </p:nvSpPr>
          <p:spPr>
            <a:xfrm>
              <a:off x="4724400" y="4488656"/>
              <a:ext cx="381000" cy="130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8769C2-CB76-4D1D-B127-0440724FA643}"/>
                </a:ext>
              </a:extLst>
            </p:cNvPr>
            <p:cNvSpPr txBox="1"/>
            <p:nvPr/>
          </p:nvSpPr>
          <p:spPr>
            <a:xfrm>
              <a:off x="5181600" y="4566278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 following arrows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For a network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Boolean variables, the full joint distribution requires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probabilities.</a:t>
                </a:r>
                <a:br>
                  <a:rPr lang="en-US" sz="1600" dirty="0"/>
                </a:br>
                <a:r>
                  <a:rPr lang="en-US" sz="1600" dirty="0"/>
                  <a:t>Example: Burglary network</a:t>
                </a:r>
                <a:br>
                  <a:rPr lang="en-US" sz="1600" dirty="0"/>
                </a:br>
                <a:r>
                  <a:rPr lang="en-US" sz="1600" dirty="0"/>
                  <a:t>                    Complete joint probability specification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𝟑𝟏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probabilities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If each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at most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Boolean parents, then each conditional probability table (CPT) has at most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rgbClr val="0066FF"/>
                    </a:solidFill>
                  </a:rPr>
                  <a:t> </a:t>
                </a:r>
                <a:r>
                  <a:rPr lang="en-US" sz="1600" dirty="0"/>
                  <a:t>rows.</a:t>
                </a:r>
              </a:p>
              <a:p>
                <a:r>
                  <a:rPr lang="en-US" sz="1600" dirty="0"/>
                  <a:t>The CPTs for all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nodes contain then at most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probabilities.</a:t>
                </a:r>
              </a:p>
              <a:p>
                <a:r>
                  <a:rPr lang="en-US" sz="16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and makes it very compact!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Example: Burglary network </a:t>
                </a:r>
                <a:br>
                  <a:rPr lang="en-US" sz="1600" dirty="0"/>
                </a:br>
                <a:r>
                  <a:rPr lang="en-US" sz="1600" dirty="0"/>
                  <a:t>		Using CPTs: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1+4+2+2=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probabilities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Note</a:t>
                </a:r>
                <a:r>
                  <a:rPr lang="en-US" sz="1600" dirty="0"/>
                  <a:t>: The Bayesian network stores all information needed for the complete joint probability. It let’s us make optimal Bayesian decisions.</a:t>
                </a:r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  <a:blipFill>
                <a:blip r:embed="rId3"/>
                <a:stretch>
                  <a:fillRect l="-309" t="-890" b="-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50534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network resulting from causal ordering is typically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r="-1005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82C678-C5E3-907A-9D91-E49A21F1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4200" y="4953000"/>
            <a:ext cx="2895600" cy="533400"/>
            <a:chOff x="3124200" y="4953000"/>
            <a:chExt cx="2895600" cy="533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3F04D-2F58-4C9A-A41A-0F4B76791B46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210809" y="5219700"/>
              <a:ext cx="818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F0091-0D6D-4958-AC66-FC9419F8D704}"/>
                </a:ext>
              </a:extLst>
            </p:cNvPr>
            <p:cNvSpPr/>
            <p:nvPr/>
          </p:nvSpPr>
          <p:spPr>
            <a:xfrm>
              <a:off x="3124200" y="4953000"/>
              <a:ext cx="1086609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</a:t>
              </a:r>
              <a:endParaRPr lang="en-US" sz="16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1D8E20-7100-403B-B112-40132284D918}"/>
                </a:ext>
              </a:extLst>
            </p:cNvPr>
            <p:cNvSpPr/>
            <p:nvPr/>
          </p:nvSpPr>
          <p:spPr>
            <a:xfrm>
              <a:off x="5029200" y="4953000"/>
              <a:ext cx="9906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Smoke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E7C9372-A478-70C7-A902-24D222CA3C87}"/>
              </a:ext>
            </a:extLst>
          </p:cNvPr>
          <p:cNvSpPr/>
          <p:nvPr/>
        </p:nvSpPr>
        <p:spPr>
          <a:xfrm>
            <a:off x="628650" y="1752600"/>
            <a:ext cx="7143750" cy="22859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A Larger Bayes Network: Car diagnosis</a:t>
            </a:r>
          </a:p>
        </p:txBody>
      </p:sp>
      <p:pic>
        <p:nvPicPr>
          <p:cNvPr id="21506" name="Picture 2" descr="A large network showing the dependece between many random variables for car diagnosi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2862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048000" cy="1911626"/>
          </a:xfr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observation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car won’t start.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Green: </a:t>
            </a:r>
            <a:r>
              <a:rPr lang="en-US" sz="2000" dirty="0"/>
              <a:t>testable evidence.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Orange: </a:t>
            </a:r>
            <a:r>
              <a:rPr lang="en-US" sz="2000" dirty="0"/>
              <a:t>reasons: “if broken, then fix it”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</a:t>
            </a:r>
            <a:r>
              <a:rPr lang="en-US" sz="2000" dirty="0"/>
              <a:t>“hidden variables” to ensure sparse structure, reduce parameters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4CABCBE-634F-5D21-383F-F9EDD49D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800" y="5791200"/>
            <a:ext cx="1828800" cy="838200"/>
          </a:xfrm>
          <a:prstGeom prst="wedgeRoundRectCallout">
            <a:avLst>
              <a:gd name="adj1" fmla="val -32246"/>
              <a:gd name="adj2" fmla="val -1165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Bayesian networks provide a </a:t>
            </a:r>
            <a:r>
              <a:rPr lang="en-US" sz="2400" b="1" dirty="0"/>
              <a:t>natural representation for joint probabilities</a:t>
            </a:r>
            <a:r>
              <a:rPr lang="en-US" sz="2400" dirty="0"/>
              <a:t> used to calculate conditional probabilities needed for inference (prediction).</a:t>
            </a:r>
          </a:p>
          <a:p>
            <a:r>
              <a:rPr lang="en-US" sz="2400" b="1" dirty="0"/>
              <a:t>Independence </a:t>
            </a:r>
            <a:r>
              <a:rPr lang="en-US" sz="2400" dirty="0"/>
              <a:t>and</a:t>
            </a:r>
            <a:r>
              <a:rPr lang="en-US" sz="2400" b="1" dirty="0"/>
              <a:t> conditional independence </a:t>
            </a:r>
            <a:r>
              <a:rPr lang="en-US" sz="2400" dirty="0"/>
              <a:t>(induced by causality) reduce the number of needed parameters and create a compact network. </a:t>
            </a:r>
          </a:p>
          <a:p>
            <a:r>
              <a:rPr lang="en-US" sz="2400" dirty="0"/>
              <a:t>Bayesian networks still let us make optimal decisions as long as independence assumptions hold.</a:t>
            </a:r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 (nodes and edges)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Typically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BF21C-154D-086F-039E-6CE3DE19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1" y="3533001"/>
            <a:ext cx="4248150" cy="2943999"/>
            <a:chOff x="4267201" y="3533001"/>
            <a:chExt cx="4248150" cy="2943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32B94-F51F-49AE-A5D7-BD23A5AC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1" y="3889839"/>
              <a:ext cx="4248150" cy="258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/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is defined by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7" t="-27500" r="-384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lvl="1">
                  <a:buNone/>
                </a:pPr>
                <a:endParaRPr 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  <a:blipFill>
                <a:blip r:embed="rId3"/>
                <a:stretch>
                  <a:fillRect l="-1005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38735"/>
              <a:gd name="adj2" fmla="val -76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 –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know the probability of a burglary.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Alarm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464" t="-3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86145"/>
              <a:gd name="adj2" fmla="val -4878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 – Evaluation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blipFill>
                <a:blip r:embed="rId4"/>
                <a:stretch>
                  <a:fillRect r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evaluation tree showing the needed additions and multiplications of conditional probabilities.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7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8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05372" y="3152245"/>
            <a:ext cx="736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using an evaluation tree and CPTs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b="1" dirty="0"/>
                  <a:t>Full joint distribution is too large </a:t>
                </a:r>
                <a:r>
                  <a:rPr lang="en-US" sz="2400" dirty="0"/>
                  <a:t>to store.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Bayes nets provide significant savings for representing the conditional probability structure using </a:t>
                </a:r>
                <a:r>
                  <a:rPr lang="en-US" sz="2400" dirty="0" err="1"/>
                  <a:t>CPTs.</a:t>
                </a:r>
                <a:br>
                  <a:rPr lang="en-US" sz="2400" dirty="0"/>
                </a:br>
                <a:endParaRPr lang="en-US" sz="2400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Marginalizing out many unobservable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may involve </a:t>
                </a:r>
                <a:r>
                  <a:rPr lang="en-US" sz="2400" b="1" dirty="0"/>
                  <a:t>too many summation terms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This summation is called </a:t>
                </a:r>
                <a:r>
                  <a:rPr lang="en-US" sz="2400" b="1" dirty="0"/>
                  <a:t>exact inference by enumeration</a:t>
                </a:r>
                <a:r>
                  <a:rPr lang="en-US" sz="2400" dirty="0"/>
                  <a:t>. Unfortunately,  it does not scale well (#p-hard).</a:t>
                </a: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700" dirty="0"/>
                  <a:t>In praxis, </a:t>
                </a:r>
                <a:r>
                  <a:rPr lang="en-US" sz="2700" b="1" dirty="0">
                    <a:solidFill>
                      <a:srgbClr val="FF0000"/>
                    </a:solidFill>
                  </a:rPr>
                  <a:t>approximate inference by sampling </a:t>
                </a:r>
                <a:r>
                  <a:rPr lang="en-US" sz="2700" dirty="0"/>
                  <a:t>is used.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  <a:blipFill>
                <a:blip r:embed="rId3"/>
                <a:stretch>
                  <a:fillRect l="-1082"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Bayesian Networks as a </a:t>
            </a:r>
            <a:br>
              <a:rPr lang="en-US" sz="4500" dirty="0"/>
            </a:br>
            <a:r>
              <a:rPr lang="en-US" sz="4500" dirty="0"/>
              <a:t>Generative Models</a:t>
            </a:r>
          </a:p>
        </p:txBody>
      </p:sp>
      <p:graphicFrame>
        <p:nvGraphicFramePr>
          <p:cNvPr id="5" name="Content Placeholder 2" descr="the joint distribution. We can generate samples from the network to estimate joint and conditional probability distributions. 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28654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</a:t>
            </a:r>
          </a:p>
        </p:txBody>
      </p:sp>
      <p:pic>
        <p:nvPicPr>
          <p:cNvPr id="5" name="Picture 4" descr="The Prior-Sample algorithm.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07" y="3922639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74796" y="3200400"/>
            <a:ext cx="267011" cy="90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142820"/>
              <a:gd name="adj2" fmla="val -28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important! We need to start with the random variables that have no parents.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86C3D0-FEC1-4B51-FF39-5C0997C2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3922" y="4267200"/>
            <a:ext cx="449078" cy="16764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1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802" name="Picture 2" descr="Sampling in Bayes networks starts with nodes that have no parents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6" name="Picture 2" descr="Sampling starts with the variable cloudy."/>
          <p:cNvPicPr>
            <a:picLocks noChangeAspect="1" noChangeArrowheads="1"/>
          </p:cNvPicPr>
          <p:nvPr/>
        </p:nvPicPr>
        <p:blipFill rotWithShape="1">
          <a:blip r:embed="rId3" cstate="print"/>
          <a:srcRect l="10937" t="16667" r="8594" b="13542"/>
          <a:stretch/>
        </p:blipFill>
        <p:spPr bwMode="auto">
          <a:xfrm>
            <a:off x="7620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Next we sample sprinkler and rain given that coudy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4844" t="16666" r="12500" b="11458"/>
          <a:stretch/>
        </p:blipFill>
        <p:spPr bwMode="auto">
          <a:xfrm>
            <a:off x="1143000" y="12192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 descr="We randomly sample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22" name="Picture 2" descr="Finally we sample wet grass given that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5625" t="16667" r="15625" b="13541"/>
          <a:stretch/>
        </p:blipFill>
        <p:spPr bwMode="auto">
          <a:xfrm>
            <a:off x="12192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946" name="Picture 2" descr="The result is wet gras is tur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3542"/>
          <a:stretch/>
        </p:blipFill>
        <p:spPr bwMode="auto">
          <a:xfrm>
            <a:off x="12954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 from Individual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values are known) can also be calculated using the same samples.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  <a:blipFill>
                <a:blip r:embed="rId3"/>
                <a:stretch>
                  <a:fillRect l="-1005" t="-350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</a:t>
                </a:r>
                <a:r>
                  <a:rPr lang="en-US" sz="2400" b="1" dirty="0"/>
                  <a:t>e</a:t>
                </a:r>
                <a:r>
                  <a:rPr lang="en-US" sz="2400" dirty="0"/>
                  <a:t>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A8F87A3-E058-CDDE-6C4A-C41616EB981E}"/>
              </a:ext>
            </a:extLst>
          </p:cNvPr>
          <p:cNvSpPr/>
          <p:nvPr/>
        </p:nvSpPr>
        <p:spPr>
          <a:xfrm>
            <a:off x="7239000" y="4343400"/>
            <a:ext cx="1219200" cy="457200"/>
          </a:xfrm>
          <a:prstGeom prst="wedgeRectCallout">
            <a:avLst>
              <a:gd name="adj1" fmla="val -183179"/>
              <a:gd name="adj2" fmla="val -1265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grpSp>
        <p:nvGrpSpPr>
          <p:cNvPr id="3" name="Group 2" descr="The rejection sampling algorithm.">
            <a:extLst>
              <a:ext uri="{FF2B5EF4-FFF2-40B4-BE49-F238E27FC236}">
                <a16:creationId xmlns:a16="http://schemas.microsoft.com/office/drawing/2014/main" id="{280CA5CE-FDE5-8614-50A9-2F77A3C6DD2E}"/>
              </a:ext>
            </a:extLst>
          </p:cNvPr>
          <p:cNvGrpSpPr/>
          <p:nvPr/>
        </p:nvGrpSpPr>
        <p:grpSpPr>
          <a:xfrm>
            <a:off x="609600" y="2286000"/>
            <a:ext cx="8108039" cy="3581400"/>
            <a:chOff x="609600" y="2286000"/>
            <a:chExt cx="8108039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F2DE7-172B-4006-9EC4-E503D3CE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86000"/>
              <a:ext cx="8108039" cy="35814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46FB74-12DC-40E7-B393-BC14F9F68FBA}"/>
                </a:ext>
              </a:extLst>
            </p:cNvPr>
            <p:cNvSpPr/>
            <p:nvPr/>
          </p:nvSpPr>
          <p:spPr>
            <a:xfrm>
              <a:off x="4800600" y="4267200"/>
              <a:ext cx="3124200" cy="762000"/>
            </a:xfrm>
            <a:prstGeom prst="wedgeRectCallout">
              <a:avLst>
                <a:gd name="adj1" fmla="val -68662"/>
                <a:gd name="adj2" fmla="val 464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throw away many samples if e is rare!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5086350" cy="44227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  <a:r>
                  <a:rPr lang="en-US" sz="2400" dirty="0"/>
                  <a:t>: Avoid throwing out samples like in rejection sampling.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probability for the non-evidence variables using prior-sampling. We call this probability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Note: Fixing the evidence breaks the dependence between the evidence variable and the evidence parents!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2</a:t>
                </a:r>
                <a:r>
                  <a:rPr lang="en-US" sz="2400" dirty="0"/>
                  <a:t>.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right weight to fix the broken dependence is the chance that we see the evidence given its parent.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5086350" cy="4422775"/>
              </a:xfrm>
              <a:blipFill>
                <a:blip r:embed="rId3"/>
                <a:stretch>
                  <a:fillRect l="-479" t="-1515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87D150-18B8-B3E9-C91F-8F23F94C1F37}"/>
              </a:ext>
            </a:extLst>
          </p:cNvPr>
          <p:cNvGrpSpPr/>
          <p:nvPr/>
        </p:nvGrpSpPr>
        <p:grpSpPr>
          <a:xfrm>
            <a:off x="7849209" y="3153558"/>
            <a:ext cx="1370991" cy="1683773"/>
            <a:chOff x="7849209" y="3153558"/>
            <a:chExt cx="1370991" cy="1683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6BE3D-00BB-4883-B3AB-2EB13EEB29AC}"/>
                </a:ext>
              </a:extLst>
            </p:cNvPr>
            <p:cNvSpPr txBox="1"/>
            <p:nvPr/>
          </p:nvSpPr>
          <p:spPr>
            <a:xfrm>
              <a:off x="7924800" y="4191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1. Fix as true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8EDCBC-15F4-4FC8-8D72-832A2B680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229600" y="3581400"/>
              <a:ext cx="755806" cy="685800"/>
              <a:chOff x="8305800" y="3657600"/>
              <a:chExt cx="679606" cy="533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84B1661-6638-48E4-861E-D2184EB2D207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DA93D1-CB1D-4143-B0AB-7D9021C11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9CE4DC-6000-DC7A-0C3C-9505B6603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49209" y="3153558"/>
              <a:ext cx="151182" cy="165688"/>
              <a:chOff x="8305800" y="3657600"/>
              <a:chExt cx="679606" cy="5334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378E30B-92C5-0EF4-27B5-CA449CB4AE08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3C10374-EA21-A39B-F3F3-6CF76DB7B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B3C1E2-69F6-86FA-4CE6-02DB03EC2C31}"/>
              </a:ext>
            </a:extLst>
          </p:cNvPr>
          <p:cNvCxnSpPr>
            <a:cxnSpLocks/>
          </p:cNvCxnSpPr>
          <p:nvPr/>
        </p:nvCxnSpPr>
        <p:spPr>
          <a:xfrm flipV="1">
            <a:off x="4648200" y="3250643"/>
            <a:ext cx="3118615" cy="1930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Idea</a:t>
            </a:r>
            <a:r>
              <a:rPr lang="en-US" dirty="0"/>
              <a:t>: Instead of creating each sample individually from scratch, </a:t>
            </a:r>
            <a:r>
              <a:rPr lang="en-US" b="1" dirty="0">
                <a:solidFill>
                  <a:srgbClr val="FF0000"/>
                </a:solidFill>
              </a:rPr>
              <a:t>generates a sequence of samples</a:t>
            </a:r>
            <a:r>
              <a:rPr lang="en-US" dirty="0"/>
              <a:t>.</a:t>
            </a:r>
          </a:p>
          <a:p>
            <a:r>
              <a:rPr lang="en-US" dirty="0"/>
              <a:t>Create the next state (= sample) by making random changes to the current state (= modify non-evidence variables).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The MC is constructed such that its stationary distribution is the posterior distribution of the non-evidence variables.</a:t>
            </a:r>
          </a:p>
          <a:p>
            <a:r>
              <a:rPr lang="en-US" dirty="0"/>
              <a:t>The stationary distribution of a MC can be estimated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in a random walk and normalizing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works well for BNs since it needs conditional probabilities and we have </a:t>
            </a:r>
            <a:r>
              <a:rPr lang="en-US" dirty="0" err="1"/>
              <a:t>CPTs.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 is more general.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Simulated annealing local search also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It makes sure that the new value is consistent with the other values. The Markov blanket of a variable consists of all variables it can be dependent of (parents, children, and parents of children). This ensures that the MC’s stationary distribution gives the desired probability.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314" t="-4483" r="-472" b="-4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The Gibbs Sampling algorithm.">
            <a:extLst>
              <a:ext uri="{FF2B5EF4-FFF2-40B4-BE49-F238E27FC236}">
                <a16:creationId xmlns:a16="http://schemas.microsoft.com/office/drawing/2014/main" id="{B324619D-6DD2-54E8-287C-EE3E57AB5D29}"/>
              </a:ext>
            </a:extLst>
          </p:cNvPr>
          <p:cNvGrpSpPr/>
          <p:nvPr/>
        </p:nvGrpSpPr>
        <p:grpSpPr>
          <a:xfrm>
            <a:off x="656359" y="1371600"/>
            <a:ext cx="8321386" cy="3081336"/>
            <a:chOff x="656359" y="1371600"/>
            <a:chExt cx="8321386" cy="3081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ED95DC-BBB2-4735-BB09-27E5AFF2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68"/>
            <a:stretch/>
          </p:blipFill>
          <p:spPr>
            <a:xfrm>
              <a:off x="656359" y="1371600"/>
              <a:ext cx="6833679" cy="3081336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A5CADE8-4884-896D-90D5-A3214D8B7A60}"/>
                </a:ext>
              </a:extLst>
            </p:cNvPr>
            <p:cNvSpPr/>
            <p:nvPr/>
          </p:nvSpPr>
          <p:spPr>
            <a:xfrm>
              <a:off x="7580092" y="1994574"/>
              <a:ext cx="1397653" cy="550408"/>
            </a:xfrm>
            <a:prstGeom prst="wedgeRectCallout">
              <a:avLst>
                <a:gd name="adj1" fmla="val -184909"/>
                <a:gd name="adj2" fmla="val 9917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 with a random state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15313963-AD83-3BC5-2EF4-C768599C8F2E}"/>
                </a:ext>
              </a:extLst>
            </p:cNvPr>
            <p:cNvSpPr/>
            <p:nvPr/>
          </p:nvSpPr>
          <p:spPr>
            <a:xfrm>
              <a:off x="7580092" y="2627910"/>
              <a:ext cx="1397653" cy="931408"/>
            </a:xfrm>
            <a:prstGeom prst="wedgeRectCallout">
              <a:avLst>
                <a:gd name="adj1" fmla="val -122303"/>
                <a:gd name="adj2" fmla="val 452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Change one non-evidence variable at a time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F2A0BE17-3845-8279-2B94-FB7B00D1DB18}"/>
                </a:ext>
              </a:extLst>
            </p:cNvPr>
            <p:cNvSpPr/>
            <p:nvPr/>
          </p:nvSpPr>
          <p:spPr>
            <a:xfrm>
              <a:off x="7580092" y="3725174"/>
              <a:ext cx="1397653" cy="283210"/>
            </a:xfrm>
            <a:prstGeom prst="wedgeRectCallout">
              <a:avLst>
                <a:gd name="adj1" fmla="val -183863"/>
                <a:gd name="adj2" fmla="val -986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Count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99B935-4113-A26D-1D44-EAC017DFCA98}"/>
              </a:ext>
            </a:extLst>
          </p:cNvPr>
          <p:cNvSpPr/>
          <p:nvPr/>
        </p:nvSpPr>
        <p:spPr>
          <a:xfrm>
            <a:off x="7580091" y="4130400"/>
            <a:ext cx="1397653" cy="441599"/>
          </a:xfrm>
          <a:prstGeom prst="wedgeRectCallout">
            <a:avLst>
              <a:gd name="adj1" fmla="val -356909"/>
              <a:gd name="adj2" fmla="val -550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 to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700" dirty="0"/>
                  <a:t>. This will repair all dependencies broken by fixing the evidence. 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 This will produce the stationary distribution.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13+7</m:t>
                              </m:r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 2+58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</m:t>
                          </m:r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)≈0.25</m:t>
                    </m:r>
                  </m:oMath>
                </a14:m>
                <a:r>
                  <a:rPr lang="en-US" sz="15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6BDDF-1BEB-6BFC-D3C8-4A93B08A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4984" y="459520"/>
            <a:ext cx="2791088" cy="2528154"/>
            <a:chOff x="5604984" y="459520"/>
            <a:chExt cx="2791088" cy="25281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0FF76F-185C-1795-11E7-F661B6C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984" y="533400"/>
              <a:ext cx="2671811" cy="24542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0E3A3-C26D-148A-8FE6-0EE5890B99F1}"/>
                </a:ext>
              </a:extLst>
            </p:cNvPr>
            <p:cNvSpPr txBox="1"/>
            <p:nvPr/>
          </p:nvSpPr>
          <p:spPr>
            <a:xfrm>
              <a:off x="5729486" y="198607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CFB4A-803E-236E-DE01-49CC010C66EB}"/>
                </a:ext>
              </a:extLst>
            </p:cNvPr>
            <p:cNvSpPr txBox="1"/>
            <p:nvPr/>
          </p:nvSpPr>
          <p:spPr>
            <a:xfrm>
              <a:off x="7315200" y="238618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EA40A6-D091-19A5-C52B-3586AD46A9D6}"/>
                </a:ext>
              </a:extLst>
            </p:cNvPr>
            <p:cNvGrpSpPr/>
            <p:nvPr/>
          </p:nvGrpSpPr>
          <p:grpSpPr>
            <a:xfrm>
              <a:off x="5729486" y="1600200"/>
              <a:ext cx="631904" cy="421128"/>
              <a:chOff x="5729486" y="1600200"/>
              <a:chExt cx="631904" cy="42112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30EC3E-CC56-E9FE-55EF-E071C7EAB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7CEE75-A901-BF96-7F48-3416862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B2C4E7-A4F7-06C1-FA81-539C9C78BC79}"/>
                </a:ext>
              </a:extLst>
            </p:cNvPr>
            <p:cNvGrpSpPr/>
            <p:nvPr/>
          </p:nvGrpSpPr>
          <p:grpSpPr>
            <a:xfrm>
              <a:off x="6545763" y="2165116"/>
              <a:ext cx="845637" cy="822558"/>
              <a:chOff x="5729486" y="1600200"/>
              <a:chExt cx="631904" cy="4211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962763-C9DD-72D4-151B-64D29295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52FC3B-B42C-8406-FD84-63389A82B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0B6CC-FCD6-0E22-7F26-C081480E395B}"/>
                </a:ext>
              </a:extLst>
            </p:cNvPr>
            <p:cNvSpPr txBox="1"/>
            <p:nvPr/>
          </p:nvSpPr>
          <p:spPr>
            <a:xfrm>
              <a:off x="7208439" y="459520"/>
              <a:ext cx="1187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unknown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DF9B3-1C46-426C-3A0C-53A393294027}"/>
                </a:ext>
              </a:extLst>
            </p:cNvPr>
            <p:cNvSpPr txBox="1"/>
            <p:nvPr/>
          </p:nvSpPr>
          <p:spPr>
            <a:xfrm>
              <a:off x="8078713" y="158596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7597" y="3042257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74ECA-D7D2-4EE2-7CA2-39E837D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3602177"/>
            <a:ext cx="3505200" cy="3091755"/>
            <a:chOff x="5486400" y="3602177"/>
            <a:chExt cx="3505200" cy="309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5E2AC-945C-E89F-965D-B1124A15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984" y="3602177"/>
              <a:ext cx="3025839" cy="23414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7E19A-5631-E280-E86F-5E5AC8015C7B}"/>
                </a:ext>
              </a:extLst>
            </p:cNvPr>
            <p:cNvSpPr txBox="1"/>
            <p:nvPr/>
          </p:nvSpPr>
          <p:spPr>
            <a:xfrm>
              <a:off x="5486400" y="5955268"/>
              <a:ext cx="35052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Note the self-loops: the state stays the same when the resampled value is same it already has. 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E50C877-3FB6-A069-44E2-79A5D33DF7DA}"/>
              </a:ext>
            </a:extLst>
          </p:cNvPr>
          <p:cNvSpPr/>
          <p:nvPr/>
        </p:nvSpPr>
        <p:spPr>
          <a:xfrm>
            <a:off x="5752484" y="3678969"/>
            <a:ext cx="1204714" cy="23414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184829-011D-3B2A-B827-3891852135FB}"/>
              </a:ext>
            </a:extLst>
          </p:cNvPr>
          <p:cNvSpPr txBox="1"/>
          <p:nvPr/>
        </p:nvSpPr>
        <p:spPr>
          <a:xfrm>
            <a:off x="5874946" y="4100087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13 visits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6741C-DED9-71F8-D9BB-8162F8EE2B32}"/>
              </a:ext>
            </a:extLst>
          </p:cNvPr>
          <p:cNvSpPr txBox="1"/>
          <p:nvPr/>
        </p:nvSpPr>
        <p:spPr>
          <a:xfrm>
            <a:off x="5867141" y="5032833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 visits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A012B2-212A-D8C3-44A7-1E672FF2195D}"/>
              </a:ext>
            </a:extLst>
          </p:cNvPr>
          <p:cNvSpPr/>
          <p:nvPr/>
        </p:nvSpPr>
        <p:spPr>
          <a:xfrm>
            <a:off x="7291596" y="3656761"/>
            <a:ext cx="1204714" cy="23414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F448C-96AE-FEE5-B6E3-41E8409E92B7}"/>
              </a:ext>
            </a:extLst>
          </p:cNvPr>
          <p:cNvSpPr txBox="1"/>
          <p:nvPr/>
        </p:nvSpPr>
        <p:spPr>
          <a:xfrm>
            <a:off x="7482655" y="5074854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58 visits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2DC7-4877-B22F-2B55-C6DD696AABCA}"/>
              </a:ext>
            </a:extLst>
          </p:cNvPr>
          <p:cNvSpPr txBox="1"/>
          <p:nvPr/>
        </p:nvSpPr>
        <p:spPr>
          <a:xfrm>
            <a:off x="7534676" y="4109342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visits</a:t>
            </a:r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8" grpId="0"/>
      <p:bldP spid="30" grpId="0"/>
      <p:bldP spid="18" grpId="0" animBg="1"/>
      <p:bldP spid="32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6F49-3F30-4D77-A275-2EDB6F9A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 descr="A Bayesian network is a graphical model to specify the dependence between random variables to specigy a full joint probability distribution compactly.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845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FCB58-7684-9AC3-4BC8-85CDAAD8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867" y="756444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16463A-0A32-41D3-C19A-B52DB6251241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A24393-DB52-2066-89FE-331EC001D8A7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EA5AAD-6367-452F-1BB7-D16B0D8814F7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5AED1-F864-0C4C-0B51-660F1B98DB7E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C95C5A-C2EF-211A-0432-9EDFB19AA25D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C12061-6B9B-4238-51BF-3D4B85E7A2E6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Edges: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b="1" dirty="0"/>
              <a:t>Relationship to states in AI</a:t>
            </a:r>
            <a:r>
              <a:rPr lang="en-US" sz="2700" dirty="0"/>
              <a:t>: A network can be seen as a factored state representation. If we assign a value to all random variables, then we have a state of the system.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91A24-7423-3875-6650-EBBE0B1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800" y="1690689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620E20-77F5-2FF0-CBA2-E99C5A0364CF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81A7F9-E3C0-1A31-06DF-1AEA27CCE399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9AB34C-4C71-4410-847D-DCF23D20F081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F3219-C4CD-A9F4-5203-BC12099C2F74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4A3C4F-975D-C084-D60E-FA48981CF106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64F1E-7C72-9C2F-4D91-05DB152B6B57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9204" y="2883809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/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524000" y="5448418"/>
            <a:ext cx="1752600" cy="592136"/>
          </a:xfrm>
          <a:prstGeom prst="wedgeRectCallout">
            <a:avLst>
              <a:gd name="adj1" fmla="val 18246"/>
              <a:gd name="adj2" fmla="val -1082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53DF30-3FA6-7793-E8D6-450A9978717F}"/>
              </a:ext>
            </a:extLst>
          </p:cNvPr>
          <p:cNvGrpSpPr/>
          <p:nvPr/>
        </p:nvGrpSpPr>
        <p:grpSpPr>
          <a:xfrm>
            <a:off x="3048000" y="3810000"/>
            <a:ext cx="3124200" cy="990600"/>
            <a:chOff x="3048000" y="3810000"/>
            <a:chExt cx="3124200" cy="9906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D9DFC1-D1AC-576D-3BCD-5130452221A0}"/>
                </a:ext>
              </a:extLst>
            </p:cNvPr>
            <p:cNvCxnSpPr/>
            <p:nvPr/>
          </p:nvCxnSpPr>
          <p:spPr>
            <a:xfrm>
              <a:off x="3048000" y="3810000"/>
              <a:ext cx="762000" cy="9144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2F5828-7F0A-5334-8721-A59463C32453}"/>
                </a:ext>
              </a:extLst>
            </p:cNvPr>
            <p:cNvCxnSpPr/>
            <p:nvPr/>
          </p:nvCxnSpPr>
          <p:spPr>
            <a:xfrm>
              <a:off x="4343400" y="3886200"/>
              <a:ext cx="152400" cy="9144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B27D94-624B-4578-743B-FD612CAEF350}"/>
                </a:ext>
              </a:extLst>
            </p:cNvPr>
            <p:cNvCxnSpPr/>
            <p:nvPr/>
          </p:nvCxnSpPr>
          <p:spPr>
            <a:xfrm flipH="1">
              <a:off x="5334002" y="3810000"/>
              <a:ext cx="838198" cy="9906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869"/>
                <a:ext cx="7886700" cy="16455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869"/>
                <a:ext cx="7886700" cy="1645546"/>
              </a:xfrm>
              <a:blipFill>
                <a:blip r:embed="rId3"/>
                <a:stretch>
                  <a:fillRect l="-696" t="-6296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3124200"/>
            <a:ext cx="4114800" cy="2306029"/>
            <a:chOff x="2552700" y="4018571"/>
            <a:chExt cx="4114800" cy="2306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cxnSpLocks/>
              <a:stCxn id="8" idx="3"/>
              <a:endCxn id="4" idx="0"/>
            </p:cNvCxnSpPr>
            <p:nvPr/>
          </p:nvCxnSpPr>
          <p:spPr>
            <a:xfrm flipH="1">
              <a:off x="2895600" y="4603938"/>
              <a:ext cx="11291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4267200" y="4704371"/>
              <a:ext cx="0" cy="934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509667" y="4603938"/>
              <a:ext cx="18149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87A7B-7D4D-9772-2765-5AD0F053F221}"/>
              </a:ext>
            </a:extLst>
          </p:cNvPr>
          <p:cNvGrpSpPr/>
          <p:nvPr/>
        </p:nvGrpSpPr>
        <p:grpSpPr>
          <a:xfrm>
            <a:off x="3048000" y="5430229"/>
            <a:ext cx="3429000" cy="513371"/>
            <a:chOff x="3048000" y="5430229"/>
            <a:chExt cx="3429000" cy="51337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DB3DB4-EA97-9B0A-4AD5-17A1DD99173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048000" y="5430229"/>
              <a:ext cx="1524000" cy="513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D6E393-F49B-2423-6601-D843755831B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30229"/>
              <a:ext cx="925483" cy="513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78C40C-480C-1476-9647-D4C43AA1465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5486400"/>
              <a:ext cx="152400" cy="4572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Chains: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0" dirty="0"/>
                  <a:t>1. Conditioning: 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2. Marginalize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53785" y="5784988"/>
            <a:ext cx="182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and Z are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06400" y="543472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FA4BCAF-0241-4B29-5F11-9F3BCA262A93}"/>
              </a:ext>
            </a:extLst>
          </p:cNvPr>
          <p:cNvSpPr/>
          <p:nvPr/>
        </p:nvSpPr>
        <p:spPr>
          <a:xfrm>
            <a:off x="7543800" y="4343400"/>
            <a:ext cx="1371600" cy="535205"/>
          </a:xfrm>
          <a:prstGeom prst="wedgeRoundRectCallout">
            <a:avLst>
              <a:gd name="adj1" fmla="val -117577"/>
              <a:gd name="adj2" fmla="val 685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 are not interested in y. </a:t>
            </a:r>
          </a:p>
        </p:txBody>
      </p:sp>
    </p:spTree>
    <p:extLst>
      <p:ext uri="{BB962C8B-B14F-4D97-AF65-F5344CB8AC3E}">
        <p14:creationId xmlns:p14="http://schemas.microsoft.com/office/powerpoint/2010/main" val="14987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2615</Words>
  <Application>Microsoft Office PowerPoint</Application>
  <PresentationFormat>On-screen Show (4:3)</PresentationFormat>
  <Paragraphs>367</Paragraphs>
  <Slides>43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Causal Chains: Dependence</vt:lpstr>
      <vt:lpstr>Causal Chains: Conditional Independence</vt:lpstr>
      <vt:lpstr>Common Cause vs. Common Effect</vt:lpstr>
      <vt:lpstr>Example: Burglar Alarm</vt:lpstr>
      <vt:lpstr>Example: Burglar Alarm as a Network</vt:lpstr>
      <vt:lpstr>Parameters: Conditional probability tables</vt:lpstr>
      <vt:lpstr>Example: Burglar Alarm with CPTs</vt:lpstr>
      <vt:lpstr>Extracting the Joint Probability Distribution</vt:lpstr>
      <vt:lpstr>Compactness</vt:lpstr>
      <vt:lpstr>Constructing Bayesian Networks</vt:lpstr>
      <vt:lpstr>A Larger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 – Calculation</vt:lpstr>
      <vt:lpstr>Exact inference:  Example – Evaluation Tree</vt:lpstr>
      <vt:lpstr>Issues with Exact Inference in AI</vt:lpstr>
      <vt:lpstr>Approximate Inference in BN</vt:lpstr>
      <vt:lpstr>Bayesian Networks as a  Generative Models</vt:lpstr>
      <vt:lpstr>Prior-Sample Algorithm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Estimating the Joint Probability Distribution from Individual Samples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70</cp:revision>
  <dcterms:created xsi:type="dcterms:W3CDTF">2020-11-07T15:07:06Z</dcterms:created>
  <dcterms:modified xsi:type="dcterms:W3CDTF">2025-04-11T20:39:35Z</dcterms:modified>
</cp:coreProperties>
</file>