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5"/>
  </p:notesMasterIdLst>
  <p:sldIdLst>
    <p:sldId id="294" r:id="rId2"/>
    <p:sldId id="415" r:id="rId3"/>
    <p:sldId id="414" r:id="rId4"/>
    <p:sldId id="412" r:id="rId5"/>
    <p:sldId id="259" r:id="rId6"/>
    <p:sldId id="260" r:id="rId7"/>
    <p:sldId id="274" r:id="rId8"/>
    <p:sldId id="275" r:id="rId9"/>
    <p:sldId id="292" r:id="rId10"/>
    <p:sldId id="295" r:id="rId11"/>
    <p:sldId id="281" r:id="rId12"/>
    <p:sldId id="261" r:id="rId13"/>
    <p:sldId id="262" r:id="rId14"/>
    <p:sldId id="273" r:id="rId15"/>
    <p:sldId id="276" r:id="rId16"/>
    <p:sldId id="264" r:id="rId17"/>
    <p:sldId id="263" r:id="rId18"/>
    <p:sldId id="265" r:id="rId19"/>
    <p:sldId id="280" r:id="rId20"/>
    <p:sldId id="293" r:id="rId21"/>
    <p:sldId id="267" r:id="rId22"/>
    <p:sldId id="316" r:id="rId23"/>
    <p:sldId id="282" r:id="rId24"/>
    <p:sldId id="288" r:id="rId25"/>
    <p:sldId id="289" r:id="rId26"/>
    <p:sldId id="413" r:id="rId27"/>
    <p:sldId id="411" r:id="rId28"/>
    <p:sldId id="291" r:id="rId29"/>
    <p:sldId id="407" r:id="rId30"/>
    <p:sldId id="305" r:id="rId31"/>
    <p:sldId id="306" r:id="rId32"/>
    <p:sldId id="307" r:id="rId33"/>
    <p:sldId id="297" r:id="rId34"/>
    <p:sldId id="298" r:id="rId35"/>
    <p:sldId id="299" r:id="rId36"/>
    <p:sldId id="317" r:id="rId37"/>
    <p:sldId id="318" r:id="rId38"/>
    <p:sldId id="408" r:id="rId39"/>
    <p:sldId id="319" r:id="rId40"/>
    <p:sldId id="320" r:id="rId41"/>
    <p:sldId id="321" r:id="rId42"/>
    <p:sldId id="409" r:id="rId43"/>
    <p:sldId id="322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414DC9-0645-4083-969A-0E91DFB27E53}">
          <p14:sldIdLst>
            <p14:sldId id="294"/>
            <p14:sldId id="415"/>
            <p14:sldId id="414"/>
          </p14:sldIdLst>
        </p14:section>
        <p14:section name="Bayesian Networks" id="{71F8DEDF-787B-487C-B69A-23E849119B89}">
          <p14:sldIdLst>
            <p14:sldId id="412"/>
            <p14:sldId id="259"/>
            <p14:sldId id="260"/>
            <p14:sldId id="274"/>
            <p14:sldId id="275"/>
            <p14:sldId id="292"/>
            <p14:sldId id="295"/>
            <p14:sldId id="281"/>
            <p14:sldId id="261"/>
            <p14:sldId id="262"/>
            <p14:sldId id="273"/>
            <p14:sldId id="276"/>
            <p14:sldId id="264"/>
            <p14:sldId id="263"/>
            <p14:sldId id="265"/>
            <p14:sldId id="280"/>
            <p14:sldId id="293"/>
            <p14:sldId id="267"/>
          </p14:sldIdLst>
        </p14:section>
        <p14:section name="Exact Inference in Bayesian Networks" id="{E28E4138-660E-46D9-AE6C-11AAE04FC7DF}">
          <p14:sldIdLst>
            <p14:sldId id="316"/>
            <p14:sldId id="282"/>
            <p14:sldId id="288"/>
            <p14:sldId id="289"/>
            <p14:sldId id="413"/>
          </p14:sldIdLst>
        </p14:section>
        <p14:section name="Approximate Inference in Bayes Networks" id="{7D7CE26B-4811-4FD5-91F3-0227F93FAC1B}">
          <p14:sldIdLst>
            <p14:sldId id="411"/>
            <p14:sldId id="291"/>
            <p14:sldId id="407"/>
            <p14:sldId id="305"/>
            <p14:sldId id="306"/>
            <p14:sldId id="307"/>
            <p14:sldId id="297"/>
            <p14:sldId id="298"/>
            <p14:sldId id="299"/>
            <p14:sldId id="317"/>
            <p14:sldId id="318"/>
            <p14:sldId id="408"/>
            <p14:sldId id="319"/>
            <p14:sldId id="320"/>
            <p14:sldId id="321"/>
            <p14:sldId id="409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7E5"/>
    <a:srgbClr val="000000"/>
    <a:srgbClr val="B2B2B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1" autoAdjust="0"/>
    <p:restoredTop sz="86427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4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EA42F5-80D2-4741-8222-1A69464B8A60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BA9E19E2-259A-4E4D-B68B-E5065C0C1B85}">
      <dgm:prSet phldrT="[Text]"/>
      <dgm:spPr/>
      <dgm:t>
        <a:bodyPr/>
        <a:lstStyle/>
        <a:p>
          <a:r>
            <a:rPr lang="en-US" dirty="0"/>
            <a:t>Bayesian Networks to Specify Dependence</a:t>
          </a:r>
        </a:p>
      </dgm:t>
    </dgm:pt>
    <dgm:pt modelId="{D5C1D89B-0868-4252-B691-9D51723771DA}" type="parTrans" cxnId="{148BB96C-DC2A-4B04-B37F-319F350C58A5}">
      <dgm:prSet/>
      <dgm:spPr/>
      <dgm:t>
        <a:bodyPr/>
        <a:lstStyle/>
        <a:p>
          <a:endParaRPr lang="en-US"/>
        </a:p>
      </dgm:t>
    </dgm:pt>
    <dgm:pt modelId="{FEF49462-42E9-4F61-B1A4-CD3357F46764}" type="sibTrans" cxnId="{148BB96C-DC2A-4B04-B37F-319F350C58A5}">
      <dgm:prSet/>
      <dgm:spPr/>
      <dgm:t>
        <a:bodyPr/>
        <a:lstStyle/>
        <a:p>
          <a:endParaRPr lang="en-US"/>
        </a:p>
      </dgm:t>
    </dgm:pt>
    <dgm:pt modelId="{5626C5DD-14A5-48D5-9CAC-4C44409DD5AE}">
      <dgm:prSet phldrT="[Text]"/>
      <dgm:spPr/>
      <dgm:t>
        <a:bodyPr/>
        <a:lstStyle/>
        <a:p>
          <a:r>
            <a:rPr lang="en-US" dirty="0"/>
            <a:t>Exact Inference</a:t>
          </a:r>
        </a:p>
      </dgm:t>
    </dgm:pt>
    <dgm:pt modelId="{954C4D64-812F-4941-A0A0-134A456F13A8}" type="parTrans" cxnId="{4B573128-8A96-4F45-BBD5-F99105346394}">
      <dgm:prSet/>
      <dgm:spPr/>
      <dgm:t>
        <a:bodyPr/>
        <a:lstStyle/>
        <a:p>
          <a:endParaRPr lang="en-US"/>
        </a:p>
      </dgm:t>
    </dgm:pt>
    <dgm:pt modelId="{7D67DF02-DD7D-47A3-8C2A-772281239EBD}" type="sibTrans" cxnId="{4B573128-8A96-4F45-BBD5-F99105346394}">
      <dgm:prSet/>
      <dgm:spPr/>
      <dgm:t>
        <a:bodyPr/>
        <a:lstStyle/>
        <a:p>
          <a:endParaRPr lang="en-US"/>
        </a:p>
      </dgm:t>
    </dgm:pt>
    <dgm:pt modelId="{FDE59535-E950-4F76-937E-2BC8AB2C4099}">
      <dgm:prSet phldrT="[Text]"/>
      <dgm:spPr/>
      <dgm:t>
        <a:bodyPr/>
        <a:lstStyle/>
        <a:p>
          <a:r>
            <a:rPr lang="en-US" dirty="0"/>
            <a:t>Approximate Inference</a:t>
          </a:r>
        </a:p>
      </dgm:t>
    </dgm:pt>
    <dgm:pt modelId="{994A4672-FD6D-46CA-AB17-C1902A21783B}" type="parTrans" cxnId="{597C8984-E81B-4CB1-89AE-A92E706F6453}">
      <dgm:prSet/>
      <dgm:spPr/>
      <dgm:t>
        <a:bodyPr/>
        <a:lstStyle/>
        <a:p>
          <a:endParaRPr lang="en-US"/>
        </a:p>
      </dgm:t>
    </dgm:pt>
    <dgm:pt modelId="{8DB0DB63-25F9-4CEE-8ADB-599EC0577CB2}" type="sibTrans" cxnId="{597C8984-E81B-4CB1-89AE-A92E706F6453}">
      <dgm:prSet/>
      <dgm:spPr/>
      <dgm:t>
        <a:bodyPr/>
        <a:lstStyle/>
        <a:p>
          <a:endParaRPr lang="en-US"/>
        </a:p>
      </dgm:t>
    </dgm:pt>
    <dgm:pt modelId="{DEA0E74E-FDC0-4904-82B6-CFE24B202F07}" type="pres">
      <dgm:prSet presAssocID="{7AEA42F5-80D2-4741-8222-1A69464B8A60}" presName="CompostProcess" presStyleCnt="0">
        <dgm:presLayoutVars>
          <dgm:dir/>
          <dgm:resizeHandles val="exact"/>
        </dgm:presLayoutVars>
      </dgm:prSet>
      <dgm:spPr/>
    </dgm:pt>
    <dgm:pt modelId="{FFCF4F7C-5B91-47F2-A0E5-3230B5C26E08}" type="pres">
      <dgm:prSet presAssocID="{7AEA42F5-80D2-4741-8222-1A69464B8A60}" presName="arrow" presStyleLbl="bgShp" presStyleIdx="0" presStyleCnt="1"/>
      <dgm:spPr/>
    </dgm:pt>
    <dgm:pt modelId="{5B1C1136-014E-4D7B-8A90-CA52CEC8D16B}" type="pres">
      <dgm:prSet presAssocID="{7AEA42F5-80D2-4741-8222-1A69464B8A60}" presName="linearProcess" presStyleCnt="0"/>
      <dgm:spPr/>
    </dgm:pt>
    <dgm:pt modelId="{40EDCB9B-9B66-40F2-A12B-6CDA8C348BB8}" type="pres">
      <dgm:prSet presAssocID="{BA9E19E2-259A-4E4D-B68B-E5065C0C1B85}" presName="textNode" presStyleLbl="node1" presStyleIdx="0" presStyleCnt="3">
        <dgm:presLayoutVars>
          <dgm:bulletEnabled val="1"/>
        </dgm:presLayoutVars>
      </dgm:prSet>
      <dgm:spPr/>
    </dgm:pt>
    <dgm:pt modelId="{C4E5CD95-CCA7-4FDF-9874-44052F7C6E28}" type="pres">
      <dgm:prSet presAssocID="{FEF49462-42E9-4F61-B1A4-CD3357F46764}" presName="sibTrans" presStyleCnt="0"/>
      <dgm:spPr/>
    </dgm:pt>
    <dgm:pt modelId="{5ADD08B7-615A-4A6D-89E9-F7F323300180}" type="pres">
      <dgm:prSet presAssocID="{5626C5DD-14A5-48D5-9CAC-4C44409DD5AE}" presName="textNode" presStyleLbl="node1" presStyleIdx="1" presStyleCnt="3">
        <dgm:presLayoutVars>
          <dgm:bulletEnabled val="1"/>
        </dgm:presLayoutVars>
      </dgm:prSet>
      <dgm:spPr/>
    </dgm:pt>
    <dgm:pt modelId="{2A4AECCE-444F-4E78-A395-3013AB61739C}" type="pres">
      <dgm:prSet presAssocID="{7D67DF02-DD7D-47A3-8C2A-772281239EBD}" presName="sibTrans" presStyleCnt="0"/>
      <dgm:spPr/>
    </dgm:pt>
    <dgm:pt modelId="{28FABD7B-E90C-4CEA-9C59-8ABDC11039B5}" type="pres">
      <dgm:prSet presAssocID="{FDE59535-E950-4F76-937E-2BC8AB2C4099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B573128-8A96-4F45-BBD5-F99105346394}" srcId="{7AEA42F5-80D2-4741-8222-1A69464B8A60}" destId="{5626C5DD-14A5-48D5-9CAC-4C44409DD5AE}" srcOrd="1" destOrd="0" parTransId="{954C4D64-812F-4941-A0A0-134A456F13A8}" sibTransId="{7D67DF02-DD7D-47A3-8C2A-772281239EBD}"/>
    <dgm:cxn modelId="{D828AA28-B93F-46DF-A948-2D96B530C1D9}" type="presOf" srcId="{7AEA42F5-80D2-4741-8222-1A69464B8A60}" destId="{DEA0E74E-FDC0-4904-82B6-CFE24B202F07}" srcOrd="0" destOrd="0" presId="urn:microsoft.com/office/officeart/2005/8/layout/hProcess9"/>
    <dgm:cxn modelId="{148BB96C-DC2A-4B04-B37F-319F350C58A5}" srcId="{7AEA42F5-80D2-4741-8222-1A69464B8A60}" destId="{BA9E19E2-259A-4E4D-B68B-E5065C0C1B85}" srcOrd="0" destOrd="0" parTransId="{D5C1D89B-0868-4252-B691-9D51723771DA}" sibTransId="{FEF49462-42E9-4F61-B1A4-CD3357F46764}"/>
    <dgm:cxn modelId="{597C8984-E81B-4CB1-89AE-A92E706F6453}" srcId="{7AEA42F5-80D2-4741-8222-1A69464B8A60}" destId="{FDE59535-E950-4F76-937E-2BC8AB2C4099}" srcOrd="2" destOrd="0" parTransId="{994A4672-FD6D-46CA-AB17-C1902A21783B}" sibTransId="{8DB0DB63-25F9-4CEE-8ADB-599EC0577CB2}"/>
    <dgm:cxn modelId="{FB19FB84-35DC-433C-B678-F7DE3480A6C1}" type="presOf" srcId="{FDE59535-E950-4F76-937E-2BC8AB2C4099}" destId="{28FABD7B-E90C-4CEA-9C59-8ABDC11039B5}" srcOrd="0" destOrd="0" presId="urn:microsoft.com/office/officeart/2005/8/layout/hProcess9"/>
    <dgm:cxn modelId="{55E0A98B-A960-4049-B613-0F8BEAD18DA5}" type="presOf" srcId="{BA9E19E2-259A-4E4D-B68B-E5065C0C1B85}" destId="{40EDCB9B-9B66-40F2-A12B-6CDA8C348BB8}" srcOrd="0" destOrd="0" presId="urn:microsoft.com/office/officeart/2005/8/layout/hProcess9"/>
    <dgm:cxn modelId="{868F50F4-CCF1-4DB1-BB2B-D5E9CD28748E}" type="presOf" srcId="{5626C5DD-14A5-48D5-9CAC-4C44409DD5AE}" destId="{5ADD08B7-615A-4A6D-89E9-F7F323300180}" srcOrd="0" destOrd="0" presId="urn:microsoft.com/office/officeart/2005/8/layout/hProcess9"/>
    <dgm:cxn modelId="{8B14F0C4-45B8-431B-A050-75BE77AA8475}" type="presParOf" srcId="{DEA0E74E-FDC0-4904-82B6-CFE24B202F07}" destId="{FFCF4F7C-5B91-47F2-A0E5-3230B5C26E08}" srcOrd="0" destOrd="0" presId="urn:microsoft.com/office/officeart/2005/8/layout/hProcess9"/>
    <dgm:cxn modelId="{8B2A8C91-7CF8-495D-98B7-ACAEDB698BC4}" type="presParOf" srcId="{DEA0E74E-FDC0-4904-82B6-CFE24B202F07}" destId="{5B1C1136-014E-4D7B-8A90-CA52CEC8D16B}" srcOrd="1" destOrd="0" presId="urn:microsoft.com/office/officeart/2005/8/layout/hProcess9"/>
    <dgm:cxn modelId="{DD0F8D32-CD03-4678-931B-607FECA8B790}" type="presParOf" srcId="{5B1C1136-014E-4D7B-8A90-CA52CEC8D16B}" destId="{40EDCB9B-9B66-40F2-A12B-6CDA8C348BB8}" srcOrd="0" destOrd="0" presId="urn:microsoft.com/office/officeart/2005/8/layout/hProcess9"/>
    <dgm:cxn modelId="{45C95FAA-5690-4689-B475-27DE78B947BD}" type="presParOf" srcId="{5B1C1136-014E-4D7B-8A90-CA52CEC8D16B}" destId="{C4E5CD95-CCA7-4FDF-9874-44052F7C6E28}" srcOrd="1" destOrd="0" presId="urn:microsoft.com/office/officeart/2005/8/layout/hProcess9"/>
    <dgm:cxn modelId="{D684FBB5-68C2-413A-929B-6633CFD012BE}" type="presParOf" srcId="{5B1C1136-014E-4D7B-8A90-CA52CEC8D16B}" destId="{5ADD08B7-615A-4A6D-89E9-F7F323300180}" srcOrd="2" destOrd="0" presId="urn:microsoft.com/office/officeart/2005/8/layout/hProcess9"/>
    <dgm:cxn modelId="{AF64CD13-9548-41D8-AB12-2AD2450EE85C}" type="presParOf" srcId="{5B1C1136-014E-4D7B-8A90-CA52CEC8D16B}" destId="{2A4AECCE-444F-4E78-A395-3013AB61739C}" srcOrd="3" destOrd="0" presId="urn:microsoft.com/office/officeart/2005/8/layout/hProcess9"/>
    <dgm:cxn modelId="{01207165-98A4-4915-B1C7-638014FAD0D0}" type="presParOf" srcId="{5B1C1136-014E-4D7B-8A90-CA52CEC8D16B}" destId="{28FABD7B-E90C-4CEA-9C59-8ABDC11039B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299E1-29D0-4F78-9634-119FFF47E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9A3F61-A79A-4DC1-BF6F-1BDB364E3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type of graphical model.</a:t>
          </a:r>
        </a:p>
      </dgm:t>
    </dgm:pt>
    <dgm:pt modelId="{F3FFACCD-9DED-49BE-AFFA-55D2798D0316}" type="parTrans" cxnId="{7525C7A0-BF46-40DE-A7CB-C84D673677A9}">
      <dgm:prSet/>
      <dgm:spPr/>
      <dgm:t>
        <a:bodyPr/>
        <a:lstStyle/>
        <a:p>
          <a:endParaRPr lang="en-US"/>
        </a:p>
      </dgm:t>
    </dgm:pt>
    <dgm:pt modelId="{4836C891-597E-48D4-A53D-ED705A0F7972}" type="sibTrans" cxnId="{7525C7A0-BF46-40DE-A7CB-C84D673677A9}">
      <dgm:prSet/>
      <dgm:spPr/>
      <dgm:t>
        <a:bodyPr/>
        <a:lstStyle/>
        <a:p>
          <a:endParaRPr lang="en-US"/>
        </a:p>
      </dgm:t>
    </dgm:pt>
    <dgm:pt modelId="{8FE378D1-9702-4D4B-9150-97630AB3F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way to specify dependence between random variables.</a:t>
          </a:r>
        </a:p>
      </dgm:t>
    </dgm:pt>
    <dgm:pt modelId="{95F81B0C-E9A2-4114-9180-4B8AD6076316}" type="parTrans" cxnId="{79CEA392-8188-4864-AEB5-B0F33F140AFE}">
      <dgm:prSet/>
      <dgm:spPr/>
      <dgm:t>
        <a:bodyPr/>
        <a:lstStyle/>
        <a:p>
          <a:endParaRPr lang="en-US"/>
        </a:p>
      </dgm:t>
    </dgm:pt>
    <dgm:pt modelId="{77255A88-D620-4EBD-9415-AA163DA0151E}" type="sibTrans" cxnId="{79CEA392-8188-4864-AEB5-B0F33F140AFE}">
      <dgm:prSet/>
      <dgm:spPr/>
      <dgm:t>
        <a:bodyPr/>
        <a:lstStyle/>
        <a:p>
          <a:endParaRPr lang="en-US"/>
        </a:p>
      </dgm:t>
    </dgm:pt>
    <dgm:pt modelId="{4449B95C-BD0D-4CEC-BD36-BCDEC20C9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compact specification of a full joint probability distribution.</a:t>
          </a:r>
        </a:p>
      </dgm:t>
    </dgm:pt>
    <dgm:pt modelId="{EC3DF60E-938C-447E-86B0-C5274EB0D600}" type="parTrans" cxnId="{E25FBC21-40CC-4203-A891-44F9CE0DFBF1}">
      <dgm:prSet/>
      <dgm:spPr/>
      <dgm:t>
        <a:bodyPr/>
        <a:lstStyle/>
        <a:p>
          <a:endParaRPr lang="en-US"/>
        </a:p>
      </dgm:t>
    </dgm:pt>
    <dgm:pt modelId="{5D3E2930-3338-4FEB-8A1D-8B41A14AD44F}" type="sibTrans" cxnId="{E25FBC21-40CC-4203-A891-44F9CE0DFBF1}">
      <dgm:prSet/>
      <dgm:spPr/>
      <dgm:t>
        <a:bodyPr/>
        <a:lstStyle/>
        <a:p>
          <a:endParaRPr lang="en-US"/>
        </a:p>
      </dgm:t>
    </dgm:pt>
    <dgm:pt modelId="{F292AE27-B155-4DD9-89B0-E2FE87D51E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general and important model to reason with uncertainty in AI.</a:t>
          </a:r>
        </a:p>
      </dgm:t>
    </dgm:pt>
    <dgm:pt modelId="{001784E8-A490-46C8-B53C-622FD8586CEB}" type="parTrans" cxnId="{D36929CD-BCD0-4831-834B-2C51D3BB925E}">
      <dgm:prSet/>
      <dgm:spPr/>
      <dgm:t>
        <a:bodyPr/>
        <a:lstStyle/>
        <a:p>
          <a:endParaRPr lang="en-US"/>
        </a:p>
      </dgm:t>
    </dgm:pt>
    <dgm:pt modelId="{269A9F74-A246-4AA5-A728-A2C35098BBD3}" type="sibTrans" cxnId="{D36929CD-BCD0-4831-834B-2C51D3BB925E}">
      <dgm:prSet/>
      <dgm:spPr/>
      <dgm:t>
        <a:bodyPr/>
        <a:lstStyle/>
        <a:p>
          <a:endParaRPr lang="en-US"/>
        </a:p>
      </dgm:t>
    </dgm:pt>
    <dgm:pt modelId="{E6333418-FD08-4D55-8208-6EB6FFF878EE}" type="pres">
      <dgm:prSet presAssocID="{B79299E1-29D0-4F78-9634-119FFF47E9B8}" presName="root" presStyleCnt="0">
        <dgm:presLayoutVars>
          <dgm:dir/>
          <dgm:resizeHandles val="exact"/>
        </dgm:presLayoutVars>
      </dgm:prSet>
      <dgm:spPr/>
    </dgm:pt>
    <dgm:pt modelId="{4B37F447-C215-4ED1-B6DE-F905661D5AAC}" type="pres">
      <dgm:prSet presAssocID="{649A3F61-A79A-4DC1-BF6F-1BDB364E3EFC}" presName="compNode" presStyleCnt="0"/>
      <dgm:spPr/>
    </dgm:pt>
    <dgm:pt modelId="{0C27581B-4C86-42EB-84EF-1980DAC372EB}" type="pres">
      <dgm:prSet presAssocID="{649A3F61-A79A-4DC1-BF6F-1BDB364E3EFC}" presName="bgRect" presStyleLbl="bgShp" presStyleIdx="0" presStyleCnt="4"/>
      <dgm:spPr/>
    </dgm:pt>
    <dgm:pt modelId="{42B39763-0B7C-4FD9-817D-AE78FBD7A2F1}" type="pres">
      <dgm:prSet presAssocID="{649A3F61-A79A-4DC1-BF6F-1BDB364E3E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63EFB76-1385-4424-A127-1A87A28DA117}" type="pres">
      <dgm:prSet presAssocID="{649A3F61-A79A-4DC1-BF6F-1BDB364E3EFC}" presName="spaceRect" presStyleCnt="0"/>
      <dgm:spPr/>
    </dgm:pt>
    <dgm:pt modelId="{1EB80DA5-5EF5-4583-A514-0EE1C5235441}" type="pres">
      <dgm:prSet presAssocID="{649A3F61-A79A-4DC1-BF6F-1BDB364E3EFC}" presName="parTx" presStyleLbl="revTx" presStyleIdx="0" presStyleCnt="4">
        <dgm:presLayoutVars>
          <dgm:chMax val="0"/>
          <dgm:chPref val="0"/>
        </dgm:presLayoutVars>
      </dgm:prSet>
      <dgm:spPr/>
    </dgm:pt>
    <dgm:pt modelId="{7B903643-98E7-47F8-B271-2BAC70110BBD}" type="pres">
      <dgm:prSet presAssocID="{4836C891-597E-48D4-A53D-ED705A0F7972}" presName="sibTrans" presStyleCnt="0"/>
      <dgm:spPr/>
    </dgm:pt>
    <dgm:pt modelId="{5F7F9382-1895-4B26-936A-EFB2A83AC97D}" type="pres">
      <dgm:prSet presAssocID="{8FE378D1-9702-4D4B-9150-97630AB3F975}" presName="compNode" presStyleCnt="0"/>
      <dgm:spPr/>
    </dgm:pt>
    <dgm:pt modelId="{2379ED4D-5921-4D71-ADCC-5976928DA350}" type="pres">
      <dgm:prSet presAssocID="{8FE378D1-9702-4D4B-9150-97630AB3F975}" presName="bgRect" presStyleLbl="bgShp" presStyleIdx="1" presStyleCnt="4"/>
      <dgm:spPr/>
    </dgm:pt>
    <dgm:pt modelId="{90934501-EF2F-41EA-BE69-CF8268E562E4}" type="pres">
      <dgm:prSet presAssocID="{8FE378D1-9702-4D4B-9150-97630AB3F97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AEC5A54B-3995-4FD7-9F21-DD00FC33714A}" type="pres">
      <dgm:prSet presAssocID="{8FE378D1-9702-4D4B-9150-97630AB3F975}" presName="spaceRect" presStyleCnt="0"/>
      <dgm:spPr/>
    </dgm:pt>
    <dgm:pt modelId="{9E7C0FCF-07CC-46D6-9936-061E074AEAAD}" type="pres">
      <dgm:prSet presAssocID="{8FE378D1-9702-4D4B-9150-97630AB3F975}" presName="parTx" presStyleLbl="revTx" presStyleIdx="1" presStyleCnt="4">
        <dgm:presLayoutVars>
          <dgm:chMax val="0"/>
          <dgm:chPref val="0"/>
        </dgm:presLayoutVars>
      </dgm:prSet>
      <dgm:spPr/>
    </dgm:pt>
    <dgm:pt modelId="{537BE71D-D11A-4C18-ACFF-977E724D4709}" type="pres">
      <dgm:prSet presAssocID="{77255A88-D620-4EBD-9415-AA163DA0151E}" presName="sibTrans" presStyleCnt="0"/>
      <dgm:spPr/>
    </dgm:pt>
    <dgm:pt modelId="{DCAA5908-24B1-4718-B696-6C16A475B6A5}" type="pres">
      <dgm:prSet presAssocID="{4449B95C-BD0D-4CEC-BD36-BCDEC20C9261}" presName="compNode" presStyleCnt="0"/>
      <dgm:spPr/>
    </dgm:pt>
    <dgm:pt modelId="{B9D2AB8A-2AE2-4AE8-9D6A-1C52899EAA06}" type="pres">
      <dgm:prSet presAssocID="{4449B95C-BD0D-4CEC-BD36-BCDEC20C9261}" presName="bgRect" presStyleLbl="bgShp" presStyleIdx="2" presStyleCnt="4"/>
      <dgm:spPr/>
    </dgm:pt>
    <dgm:pt modelId="{FFE384B9-5107-4CB2-85F2-3508E9B2870D}" type="pres">
      <dgm:prSet presAssocID="{4449B95C-BD0D-4CEC-BD36-BCDEC20C92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1FD46DB-BEB9-4BC1-B16D-EED5513DA8A2}" type="pres">
      <dgm:prSet presAssocID="{4449B95C-BD0D-4CEC-BD36-BCDEC20C9261}" presName="spaceRect" presStyleCnt="0"/>
      <dgm:spPr/>
    </dgm:pt>
    <dgm:pt modelId="{8B7E37DE-EB4E-4EF1-867C-D65558021823}" type="pres">
      <dgm:prSet presAssocID="{4449B95C-BD0D-4CEC-BD36-BCDEC20C9261}" presName="parTx" presStyleLbl="revTx" presStyleIdx="2" presStyleCnt="4">
        <dgm:presLayoutVars>
          <dgm:chMax val="0"/>
          <dgm:chPref val="0"/>
        </dgm:presLayoutVars>
      </dgm:prSet>
      <dgm:spPr/>
    </dgm:pt>
    <dgm:pt modelId="{9FE89467-D31D-41ED-8C41-72763839D19E}" type="pres">
      <dgm:prSet presAssocID="{5D3E2930-3338-4FEB-8A1D-8B41A14AD44F}" presName="sibTrans" presStyleCnt="0"/>
      <dgm:spPr/>
    </dgm:pt>
    <dgm:pt modelId="{CE1CEF33-8ED4-4C25-83C9-2E3E2E9C941B}" type="pres">
      <dgm:prSet presAssocID="{F292AE27-B155-4DD9-89B0-E2FE87D51EBC}" presName="compNode" presStyleCnt="0"/>
      <dgm:spPr/>
    </dgm:pt>
    <dgm:pt modelId="{DB6239B5-2EBB-4BB2-9277-44CF5B7769A8}" type="pres">
      <dgm:prSet presAssocID="{F292AE27-B155-4DD9-89B0-E2FE87D51EBC}" presName="bgRect" presStyleLbl="bgShp" presStyleIdx="3" presStyleCnt="4"/>
      <dgm:spPr/>
    </dgm:pt>
    <dgm:pt modelId="{D5BDD710-6454-426B-93FD-8A939A50605B}" type="pres">
      <dgm:prSet presAssocID="{F292AE27-B155-4DD9-89B0-E2FE87D51E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DC0B189C-A3DF-4810-BC7B-D478EED9B825}" type="pres">
      <dgm:prSet presAssocID="{F292AE27-B155-4DD9-89B0-E2FE87D51EBC}" presName="spaceRect" presStyleCnt="0"/>
      <dgm:spPr/>
    </dgm:pt>
    <dgm:pt modelId="{C9EF50CD-A672-4437-83E4-2489DCB2878E}" type="pres">
      <dgm:prSet presAssocID="{F292AE27-B155-4DD9-89B0-E2FE87D51EB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B98601-FACB-4058-954C-D7D3833F927D}" type="presOf" srcId="{B79299E1-29D0-4F78-9634-119FFF47E9B8}" destId="{E6333418-FD08-4D55-8208-6EB6FFF878EE}" srcOrd="0" destOrd="0" presId="urn:microsoft.com/office/officeart/2018/2/layout/IconVerticalSolidList"/>
    <dgm:cxn modelId="{E25FBC21-40CC-4203-A891-44F9CE0DFBF1}" srcId="{B79299E1-29D0-4F78-9634-119FFF47E9B8}" destId="{4449B95C-BD0D-4CEC-BD36-BCDEC20C9261}" srcOrd="2" destOrd="0" parTransId="{EC3DF60E-938C-447E-86B0-C5274EB0D600}" sibTransId="{5D3E2930-3338-4FEB-8A1D-8B41A14AD44F}"/>
    <dgm:cxn modelId="{E681A638-AA02-467B-817B-D2DB58564D6F}" type="presOf" srcId="{8FE378D1-9702-4D4B-9150-97630AB3F975}" destId="{9E7C0FCF-07CC-46D6-9936-061E074AEAAD}" srcOrd="0" destOrd="0" presId="urn:microsoft.com/office/officeart/2018/2/layout/IconVerticalSolidList"/>
    <dgm:cxn modelId="{1F11EF68-6E67-431F-8DAE-1B52B81AEE12}" type="presOf" srcId="{F292AE27-B155-4DD9-89B0-E2FE87D51EBC}" destId="{C9EF50CD-A672-4437-83E4-2489DCB2878E}" srcOrd="0" destOrd="0" presId="urn:microsoft.com/office/officeart/2018/2/layout/IconVerticalSolidList"/>
    <dgm:cxn modelId="{79CEA392-8188-4864-AEB5-B0F33F140AFE}" srcId="{B79299E1-29D0-4F78-9634-119FFF47E9B8}" destId="{8FE378D1-9702-4D4B-9150-97630AB3F975}" srcOrd="1" destOrd="0" parTransId="{95F81B0C-E9A2-4114-9180-4B8AD6076316}" sibTransId="{77255A88-D620-4EBD-9415-AA163DA0151E}"/>
    <dgm:cxn modelId="{7525C7A0-BF46-40DE-A7CB-C84D673677A9}" srcId="{B79299E1-29D0-4F78-9634-119FFF47E9B8}" destId="{649A3F61-A79A-4DC1-BF6F-1BDB364E3EFC}" srcOrd="0" destOrd="0" parTransId="{F3FFACCD-9DED-49BE-AFFA-55D2798D0316}" sibTransId="{4836C891-597E-48D4-A53D-ED705A0F7972}"/>
    <dgm:cxn modelId="{ED1637A5-4F91-4C72-A06A-D58ABA4381AC}" type="presOf" srcId="{4449B95C-BD0D-4CEC-BD36-BCDEC20C9261}" destId="{8B7E37DE-EB4E-4EF1-867C-D65558021823}" srcOrd="0" destOrd="0" presId="urn:microsoft.com/office/officeart/2018/2/layout/IconVerticalSolidList"/>
    <dgm:cxn modelId="{D36929CD-BCD0-4831-834B-2C51D3BB925E}" srcId="{B79299E1-29D0-4F78-9634-119FFF47E9B8}" destId="{F292AE27-B155-4DD9-89B0-E2FE87D51EBC}" srcOrd="3" destOrd="0" parTransId="{001784E8-A490-46C8-B53C-622FD8586CEB}" sibTransId="{269A9F74-A246-4AA5-A728-A2C35098BBD3}"/>
    <dgm:cxn modelId="{D8DF5ADA-BB9A-401A-8063-C61699DAF56A}" type="presOf" srcId="{649A3F61-A79A-4DC1-BF6F-1BDB364E3EFC}" destId="{1EB80DA5-5EF5-4583-A514-0EE1C5235441}" srcOrd="0" destOrd="0" presId="urn:microsoft.com/office/officeart/2018/2/layout/IconVerticalSolidList"/>
    <dgm:cxn modelId="{4182A116-0C9C-467D-A11C-48F370E7EEE5}" type="presParOf" srcId="{E6333418-FD08-4D55-8208-6EB6FFF878EE}" destId="{4B37F447-C215-4ED1-B6DE-F905661D5AAC}" srcOrd="0" destOrd="0" presId="urn:microsoft.com/office/officeart/2018/2/layout/IconVerticalSolidList"/>
    <dgm:cxn modelId="{1AD46D65-C0CF-4EB6-B557-945663B3BB78}" type="presParOf" srcId="{4B37F447-C215-4ED1-B6DE-F905661D5AAC}" destId="{0C27581B-4C86-42EB-84EF-1980DAC372EB}" srcOrd="0" destOrd="0" presId="urn:microsoft.com/office/officeart/2018/2/layout/IconVerticalSolidList"/>
    <dgm:cxn modelId="{0A93E004-F95D-4512-BCB5-CE0C5506D476}" type="presParOf" srcId="{4B37F447-C215-4ED1-B6DE-F905661D5AAC}" destId="{42B39763-0B7C-4FD9-817D-AE78FBD7A2F1}" srcOrd="1" destOrd="0" presId="urn:microsoft.com/office/officeart/2018/2/layout/IconVerticalSolidList"/>
    <dgm:cxn modelId="{A10586A7-FE9E-4E3C-8117-887A2E1ACC48}" type="presParOf" srcId="{4B37F447-C215-4ED1-B6DE-F905661D5AAC}" destId="{763EFB76-1385-4424-A127-1A87A28DA117}" srcOrd="2" destOrd="0" presId="urn:microsoft.com/office/officeart/2018/2/layout/IconVerticalSolidList"/>
    <dgm:cxn modelId="{7D28F215-C974-42A9-8024-943891684B41}" type="presParOf" srcId="{4B37F447-C215-4ED1-B6DE-F905661D5AAC}" destId="{1EB80DA5-5EF5-4583-A514-0EE1C5235441}" srcOrd="3" destOrd="0" presId="urn:microsoft.com/office/officeart/2018/2/layout/IconVerticalSolidList"/>
    <dgm:cxn modelId="{F4D4A0DA-2C86-4852-8CA2-043346D5F137}" type="presParOf" srcId="{E6333418-FD08-4D55-8208-6EB6FFF878EE}" destId="{7B903643-98E7-47F8-B271-2BAC70110BBD}" srcOrd="1" destOrd="0" presId="urn:microsoft.com/office/officeart/2018/2/layout/IconVerticalSolidList"/>
    <dgm:cxn modelId="{DFDA4941-6843-4EFE-89C4-6658CF9EF877}" type="presParOf" srcId="{E6333418-FD08-4D55-8208-6EB6FFF878EE}" destId="{5F7F9382-1895-4B26-936A-EFB2A83AC97D}" srcOrd="2" destOrd="0" presId="urn:microsoft.com/office/officeart/2018/2/layout/IconVerticalSolidList"/>
    <dgm:cxn modelId="{9EABFC67-D538-43AF-B464-779A65344B1B}" type="presParOf" srcId="{5F7F9382-1895-4B26-936A-EFB2A83AC97D}" destId="{2379ED4D-5921-4D71-ADCC-5976928DA350}" srcOrd="0" destOrd="0" presId="urn:microsoft.com/office/officeart/2018/2/layout/IconVerticalSolidList"/>
    <dgm:cxn modelId="{16269609-001C-495F-9D09-A8FCC94B6828}" type="presParOf" srcId="{5F7F9382-1895-4B26-936A-EFB2A83AC97D}" destId="{90934501-EF2F-41EA-BE69-CF8268E562E4}" srcOrd="1" destOrd="0" presId="urn:microsoft.com/office/officeart/2018/2/layout/IconVerticalSolidList"/>
    <dgm:cxn modelId="{EA9BA137-EFE5-473D-9C09-6ABA00F11089}" type="presParOf" srcId="{5F7F9382-1895-4B26-936A-EFB2A83AC97D}" destId="{AEC5A54B-3995-4FD7-9F21-DD00FC33714A}" srcOrd="2" destOrd="0" presId="urn:microsoft.com/office/officeart/2018/2/layout/IconVerticalSolidList"/>
    <dgm:cxn modelId="{6A0654E4-1182-4CD9-ACD8-989643A5386F}" type="presParOf" srcId="{5F7F9382-1895-4B26-936A-EFB2A83AC97D}" destId="{9E7C0FCF-07CC-46D6-9936-061E074AEAAD}" srcOrd="3" destOrd="0" presId="urn:microsoft.com/office/officeart/2018/2/layout/IconVerticalSolidList"/>
    <dgm:cxn modelId="{B19ED69F-70EC-41B7-B4B5-CFCE3682D0B7}" type="presParOf" srcId="{E6333418-FD08-4D55-8208-6EB6FFF878EE}" destId="{537BE71D-D11A-4C18-ACFF-977E724D4709}" srcOrd="3" destOrd="0" presId="urn:microsoft.com/office/officeart/2018/2/layout/IconVerticalSolidList"/>
    <dgm:cxn modelId="{87ABC6FB-D24E-4E0A-9BEE-CBA642EA0D9F}" type="presParOf" srcId="{E6333418-FD08-4D55-8208-6EB6FFF878EE}" destId="{DCAA5908-24B1-4718-B696-6C16A475B6A5}" srcOrd="4" destOrd="0" presId="urn:microsoft.com/office/officeart/2018/2/layout/IconVerticalSolidList"/>
    <dgm:cxn modelId="{84238203-DA68-45FC-B7ED-76E0DC5A653D}" type="presParOf" srcId="{DCAA5908-24B1-4718-B696-6C16A475B6A5}" destId="{B9D2AB8A-2AE2-4AE8-9D6A-1C52899EAA06}" srcOrd="0" destOrd="0" presId="urn:microsoft.com/office/officeart/2018/2/layout/IconVerticalSolidList"/>
    <dgm:cxn modelId="{B1A6D199-C934-45D5-AD34-B88FAC65EC61}" type="presParOf" srcId="{DCAA5908-24B1-4718-B696-6C16A475B6A5}" destId="{FFE384B9-5107-4CB2-85F2-3508E9B2870D}" srcOrd="1" destOrd="0" presId="urn:microsoft.com/office/officeart/2018/2/layout/IconVerticalSolidList"/>
    <dgm:cxn modelId="{1DAD5585-8F82-43F4-8FA5-9A1D12EA8203}" type="presParOf" srcId="{DCAA5908-24B1-4718-B696-6C16A475B6A5}" destId="{91FD46DB-BEB9-4BC1-B16D-EED5513DA8A2}" srcOrd="2" destOrd="0" presId="urn:microsoft.com/office/officeart/2018/2/layout/IconVerticalSolidList"/>
    <dgm:cxn modelId="{E5C44EFC-9DD0-42A1-8D6C-7E4DB8CC6711}" type="presParOf" srcId="{DCAA5908-24B1-4718-B696-6C16A475B6A5}" destId="{8B7E37DE-EB4E-4EF1-867C-D65558021823}" srcOrd="3" destOrd="0" presId="urn:microsoft.com/office/officeart/2018/2/layout/IconVerticalSolidList"/>
    <dgm:cxn modelId="{99E6039D-F62E-4BDA-BFD6-F988249D9F65}" type="presParOf" srcId="{E6333418-FD08-4D55-8208-6EB6FFF878EE}" destId="{9FE89467-D31D-41ED-8C41-72763839D19E}" srcOrd="5" destOrd="0" presId="urn:microsoft.com/office/officeart/2018/2/layout/IconVerticalSolidList"/>
    <dgm:cxn modelId="{72634A38-3867-4FCF-85D5-BD33CD1578C3}" type="presParOf" srcId="{E6333418-FD08-4D55-8208-6EB6FFF878EE}" destId="{CE1CEF33-8ED4-4C25-83C9-2E3E2E9C941B}" srcOrd="6" destOrd="0" presId="urn:microsoft.com/office/officeart/2018/2/layout/IconVerticalSolidList"/>
    <dgm:cxn modelId="{1CE6A24B-3176-4BEA-AE36-6E554A66A1D5}" type="presParOf" srcId="{CE1CEF33-8ED4-4C25-83C9-2E3E2E9C941B}" destId="{DB6239B5-2EBB-4BB2-9277-44CF5B7769A8}" srcOrd="0" destOrd="0" presId="urn:microsoft.com/office/officeart/2018/2/layout/IconVerticalSolidList"/>
    <dgm:cxn modelId="{988CFA71-BE9E-4DBB-A8E4-E7BEE04960F0}" type="presParOf" srcId="{CE1CEF33-8ED4-4C25-83C9-2E3E2E9C941B}" destId="{D5BDD710-6454-426B-93FD-8A939A50605B}" srcOrd="1" destOrd="0" presId="urn:microsoft.com/office/officeart/2018/2/layout/IconVerticalSolidList"/>
    <dgm:cxn modelId="{69841C5A-103D-4B59-B6D8-783880E29BDD}" type="presParOf" srcId="{CE1CEF33-8ED4-4C25-83C9-2E3E2E9C941B}" destId="{DC0B189C-A3DF-4810-BC7B-D478EED9B825}" srcOrd="2" destOrd="0" presId="urn:microsoft.com/office/officeart/2018/2/layout/IconVerticalSolidList"/>
    <dgm:cxn modelId="{878A3F34-CB36-496C-83FD-028DB93BFCA3}" type="presParOf" srcId="{CE1CEF33-8ED4-4C25-83C9-2E3E2E9C941B}" destId="{C9EF50CD-A672-4437-83E4-2489DCB287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C2D6F9-3B50-4566-9D82-FB59F11698EA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A07DD25-6B41-4815-8285-46CEFC196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Bayesian networks can be used as </a:t>
          </a:r>
          <a:r>
            <a:rPr lang="en-US" b="1" i="1" dirty="0"/>
            <a:t>generative models</a:t>
          </a:r>
          <a:r>
            <a:rPr lang="en-US" b="0" i="0" dirty="0"/>
            <a:t>.</a:t>
          </a:r>
          <a:endParaRPr lang="en-US" b="1" i="0" dirty="0"/>
        </a:p>
      </dgm:t>
    </dgm:pt>
    <dgm:pt modelId="{ECAE7950-64C3-406E-B8C8-9CDD958F7EBC}" type="parTrans" cxnId="{41DFC00A-5030-44CB-A2F1-C21D5B3B45FF}">
      <dgm:prSet/>
      <dgm:spPr/>
      <dgm:t>
        <a:bodyPr/>
        <a:lstStyle/>
        <a:p>
          <a:endParaRPr lang="en-US"/>
        </a:p>
      </dgm:t>
    </dgm:pt>
    <dgm:pt modelId="{BEB9DBF3-0509-41E1-9C8D-1AEF4A86A1DC}" type="sibTrans" cxnId="{41DFC00A-5030-44CB-A2F1-C21D5B3B45FF}">
      <dgm:prSet/>
      <dgm:spPr/>
      <dgm:t>
        <a:bodyPr/>
        <a:lstStyle/>
        <a:p>
          <a:endParaRPr lang="en-US"/>
        </a:p>
      </dgm:t>
    </dgm:pt>
    <dgm:pt modelId="{15BB9DEC-26A2-471B-95D2-314D9EAD4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Generative models allow us to efficiently </a:t>
          </a:r>
          <a:r>
            <a:rPr lang="en-US" b="1" dirty="0"/>
            <a:t>generate samples</a:t>
          </a:r>
          <a:r>
            <a:rPr lang="en-US" dirty="0"/>
            <a:t> from the joint distribution.</a:t>
          </a:r>
        </a:p>
      </dgm:t>
    </dgm:pt>
    <dgm:pt modelId="{7F53AE12-F048-4F21-91FF-ED569443E299}" type="parTrans" cxnId="{0B6889FA-26FE-4759-84CD-3D0684632241}">
      <dgm:prSet/>
      <dgm:spPr/>
      <dgm:t>
        <a:bodyPr/>
        <a:lstStyle/>
        <a:p>
          <a:endParaRPr lang="en-US"/>
        </a:p>
      </dgm:t>
    </dgm:pt>
    <dgm:pt modelId="{33480288-41C3-40A1-B163-06F6B3804E22}" type="sibTrans" cxnId="{0B6889FA-26FE-4759-84CD-3D0684632241}">
      <dgm:prSet/>
      <dgm:spPr/>
      <dgm:t>
        <a:bodyPr/>
        <a:lstStyle/>
        <a:p>
          <a:endParaRPr lang="en-US"/>
        </a:p>
      </dgm:t>
    </dgm:pt>
    <dgm:pt modelId="{7B916CB2-B2C5-49CB-8811-078227C5C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Idea</a:t>
          </a:r>
          <a:r>
            <a:rPr lang="en-US" dirty="0"/>
            <a:t>: Generate samples from the network to estimate joint and conditional probability distributions using </a:t>
          </a:r>
          <a:r>
            <a:rPr lang="en-US" b="1" dirty="0"/>
            <a:t>Monte Carlo </a:t>
          </a:r>
          <a:r>
            <a:rPr lang="en-US" dirty="0"/>
            <a:t>methods.</a:t>
          </a:r>
        </a:p>
      </dgm:t>
      <dgm:extLst>
        <a:ext uri="{E40237B7-FDA0-4F09-8148-C483321AD2D9}">
          <dgm14:cNvPr xmlns:dgm14="http://schemas.microsoft.com/office/drawing/2010/diagram" id="0" name="" descr="Bayes Networks allow us to efficiently generate samples from the joint distribution. We can generate samples from the network to estimate joint and conditional probability distributions. "/>
        </a:ext>
      </dgm:extLst>
    </dgm:pt>
    <dgm:pt modelId="{AFFABDEC-79C8-4868-A39C-1AC20DE7FE9D}" type="parTrans" cxnId="{E01DAE64-ED6A-41C5-A83E-F276497959F7}">
      <dgm:prSet/>
      <dgm:spPr/>
      <dgm:t>
        <a:bodyPr/>
        <a:lstStyle/>
        <a:p>
          <a:endParaRPr lang="en-US"/>
        </a:p>
      </dgm:t>
    </dgm:pt>
    <dgm:pt modelId="{5070A0AA-0EFC-4A8F-A6BA-4E5D722D6E79}" type="sibTrans" cxnId="{E01DAE64-ED6A-41C5-A83E-F276497959F7}">
      <dgm:prSet/>
      <dgm:spPr/>
      <dgm:t>
        <a:bodyPr/>
        <a:lstStyle/>
        <a:p>
          <a:endParaRPr lang="en-US"/>
        </a:p>
      </dgm:t>
    </dgm:pt>
    <dgm:pt modelId="{C574D6CF-9B1C-4C61-A297-A7A64D7300DD}" type="pres">
      <dgm:prSet presAssocID="{C4C2D6F9-3B50-4566-9D82-FB59F11698EA}" presName="root" presStyleCnt="0">
        <dgm:presLayoutVars>
          <dgm:dir/>
          <dgm:resizeHandles val="exact"/>
        </dgm:presLayoutVars>
      </dgm:prSet>
      <dgm:spPr/>
    </dgm:pt>
    <dgm:pt modelId="{D56AED84-77B8-4F37-9FE5-8F82B225115C}" type="pres">
      <dgm:prSet presAssocID="{BA07DD25-6B41-4815-8285-46CEFC1961DC}" presName="compNode" presStyleCnt="0"/>
      <dgm:spPr/>
    </dgm:pt>
    <dgm:pt modelId="{D1456FFD-0FDC-4352-8C80-3FFD8BDC8ED2}" type="pres">
      <dgm:prSet presAssocID="{BA07DD25-6B41-4815-8285-46CEFC1961DC}" presName="bgRect" presStyleLbl="bgShp" presStyleIdx="0" presStyleCnt="3"/>
      <dgm:spPr/>
    </dgm:pt>
    <dgm:pt modelId="{EB385380-F5A2-4F9D-8341-BB8FC34CBF03}" type="pres">
      <dgm:prSet presAssocID="{BA07DD25-6B41-4815-8285-46CEFC1961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9A52CE0-A4CC-4A11-9BE6-A31E4133400B}" type="pres">
      <dgm:prSet presAssocID="{BA07DD25-6B41-4815-8285-46CEFC1961DC}" presName="spaceRect" presStyleCnt="0"/>
      <dgm:spPr/>
    </dgm:pt>
    <dgm:pt modelId="{383B3F5D-8F05-43AF-B0FF-ACCE9B04FD4C}" type="pres">
      <dgm:prSet presAssocID="{BA07DD25-6B41-4815-8285-46CEFC1961DC}" presName="parTx" presStyleLbl="revTx" presStyleIdx="0" presStyleCnt="3">
        <dgm:presLayoutVars>
          <dgm:chMax val="0"/>
          <dgm:chPref val="0"/>
        </dgm:presLayoutVars>
      </dgm:prSet>
      <dgm:spPr/>
    </dgm:pt>
    <dgm:pt modelId="{D8319854-69B5-4B0A-9ADE-F69DC032FFB6}" type="pres">
      <dgm:prSet presAssocID="{BEB9DBF3-0509-41E1-9C8D-1AEF4A86A1DC}" presName="sibTrans" presStyleCnt="0"/>
      <dgm:spPr/>
    </dgm:pt>
    <dgm:pt modelId="{A5AC7210-3388-49FF-A18C-E4C64EE038FD}" type="pres">
      <dgm:prSet presAssocID="{15BB9DEC-26A2-471B-95D2-314D9EAD4FAC}" presName="compNode" presStyleCnt="0"/>
      <dgm:spPr/>
    </dgm:pt>
    <dgm:pt modelId="{9B63B372-FF8E-44B0-B2C4-4A2AF7C2FDA6}" type="pres">
      <dgm:prSet presAssocID="{15BB9DEC-26A2-471B-95D2-314D9EAD4FAC}" presName="bgRect" presStyleLbl="bgShp" presStyleIdx="1" presStyleCnt="3"/>
      <dgm:spPr/>
    </dgm:pt>
    <dgm:pt modelId="{6419C0D5-991F-4B15-BE0F-EB13647C22E8}" type="pres">
      <dgm:prSet presAssocID="{15BB9DEC-26A2-471B-95D2-314D9EAD4F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rmal Distribution with solid fill"/>
        </a:ext>
      </dgm:extLst>
    </dgm:pt>
    <dgm:pt modelId="{62AC61FA-EAF1-40A7-A5F3-C149911B2911}" type="pres">
      <dgm:prSet presAssocID="{15BB9DEC-26A2-471B-95D2-314D9EAD4FAC}" presName="spaceRect" presStyleCnt="0"/>
      <dgm:spPr/>
    </dgm:pt>
    <dgm:pt modelId="{467E01B1-CE6D-4897-90F7-A46D217BA406}" type="pres">
      <dgm:prSet presAssocID="{15BB9DEC-26A2-471B-95D2-314D9EAD4FAC}" presName="parTx" presStyleLbl="revTx" presStyleIdx="1" presStyleCnt="3">
        <dgm:presLayoutVars>
          <dgm:chMax val="0"/>
          <dgm:chPref val="0"/>
        </dgm:presLayoutVars>
      </dgm:prSet>
      <dgm:spPr/>
    </dgm:pt>
    <dgm:pt modelId="{475A44AA-6798-4947-BA58-C9BB4E16DB81}" type="pres">
      <dgm:prSet presAssocID="{33480288-41C3-40A1-B163-06F6B3804E22}" presName="sibTrans" presStyleCnt="0"/>
      <dgm:spPr/>
    </dgm:pt>
    <dgm:pt modelId="{A2A65907-97B5-41E8-AD08-F92947BDB0F0}" type="pres">
      <dgm:prSet presAssocID="{7B916CB2-B2C5-49CB-8811-078227C5C988}" presName="compNode" presStyleCnt="0"/>
      <dgm:spPr/>
    </dgm:pt>
    <dgm:pt modelId="{90FFD553-F667-404F-A32D-08C7D4D267A5}" type="pres">
      <dgm:prSet presAssocID="{7B916CB2-B2C5-49CB-8811-078227C5C988}" presName="bgRect" presStyleLbl="bgShp" presStyleIdx="2" presStyleCnt="3"/>
      <dgm:spPr/>
    </dgm:pt>
    <dgm:pt modelId="{36BDB621-CCD0-4AB1-A23F-A7CE9C62DDDA}" type="pres">
      <dgm:prSet presAssocID="{7B916CB2-B2C5-49CB-8811-078227C5C9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E611F18-468D-402F-99CE-A69524A77FCA}" type="pres">
      <dgm:prSet presAssocID="{7B916CB2-B2C5-49CB-8811-078227C5C988}" presName="spaceRect" presStyleCnt="0"/>
      <dgm:spPr/>
    </dgm:pt>
    <dgm:pt modelId="{3F04134C-F1E8-4ACC-819C-40362DCA7270}" type="pres">
      <dgm:prSet presAssocID="{7B916CB2-B2C5-49CB-8811-078227C5C9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FC00A-5030-44CB-A2F1-C21D5B3B45FF}" srcId="{C4C2D6F9-3B50-4566-9D82-FB59F11698EA}" destId="{BA07DD25-6B41-4815-8285-46CEFC1961DC}" srcOrd="0" destOrd="0" parTransId="{ECAE7950-64C3-406E-B8C8-9CDD958F7EBC}" sibTransId="{BEB9DBF3-0509-41E1-9C8D-1AEF4A86A1DC}"/>
    <dgm:cxn modelId="{49ADC90F-A293-4452-88AB-ED9A4B1FA470}" type="presOf" srcId="{7B916CB2-B2C5-49CB-8811-078227C5C988}" destId="{3F04134C-F1E8-4ACC-819C-40362DCA7270}" srcOrd="0" destOrd="0" presId="urn:microsoft.com/office/officeart/2018/2/layout/IconVerticalSolidList"/>
    <dgm:cxn modelId="{2EFAC318-F156-4756-A4B9-665B468BD785}" type="presOf" srcId="{C4C2D6F9-3B50-4566-9D82-FB59F11698EA}" destId="{C574D6CF-9B1C-4C61-A297-A7A64D7300DD}" srcOrd="0" destOrd="0" presId="urn:microsoft.com/office/officeart/2018/2/layout/IconVerticalSolidList"/>
    <dgm:cxn modelId="{E01DAE64-ED6A-41C5-A83E-F276497959F7}" srcId="{C4C2D6F9-3B50-4566-9D82-FB59F11698EA}" destId="{7B916CB2-B2C5-49CB-8811-078227C5C988}" srcOrd="2" destOrd="0" parTransId="{AFFABDEC-79C8-4868-A39C-1AC20DE7FE9D}" sibTransId="{5070A0AA-0EFC-4A8F-A6BA-4E5D722D6E79}"/>
    <dgm:cxn modelId="{4263F346-2A53-4461-BCF8-5E2E93D723ED}" type="presOf" srcId="{15BB9DEC-26A2-471B-95D2-314D9EAD4FAC}" destId="{467E01B1-CE6D-4897-90F7-A46D217BA406}" srcOrd="0" destOrd="0" presId="urn:microsoft.com/office/officeart/2018/2/layout/IconVerticalSolidList"/>
    <dgm:cxn modelId="{7BE9ABA9-5636-4EFF-9457-ED66D8DB6761}" type="presOf" srcId="{BA07DD25-6B41-4815-8285-46CEFC1961DC}" destId="{383B3F5D-8F05-43AF-B0FF-ACCE9B04FD4C}" srcOrd="0" destOrd="0" presId="urn:microsoft.com/office/officeart/2018/2/layout/IconVerticalSolidList"/>
    <dgm:cxn modelId="{0B6889FA-26FE-4759-84CD-3D0684632241}" srcId="{C4C2D6F9-3B50-4566-9D82-FB59F11698EA}" destId="{15BB9DEC-26A2-471B-95D2-314D9EAD4FAC}" srcOrd="1" destOrd="0" parTransId="{7F53AE12-F048-4F21-91FF-ED569443E299}" sibTransId="{33480288-41C3-40A1-B163-06F6B3804E22}"/>
    <dgm:cxn modelId="{BB37E156-0EF2-4141-8017-14F7D247E6E0}" type="presParOf" srcId="{C574D6CF-9B1C-4C61-A297-A7A64D7300DD}" destId="{D56AED84-77B8-4F37-9FE5-8F82B225115C}" srcOrd="0" destOrd="0" presId="urn:microsoft.com/office/officeart/2018/2/layout/IconVerticalSolidList"/>
    <dgm:cxn modelId="{66D2472E-7F29-4A91-BC7E-2A978CE6032B}" type="presParOf" srcId="{D56AED84-77B8-4F37-9FE5-8F82B225115C}" destId="{D1456FFD-0FDC-4352-8C80-3FFD8BDC8ED2}" srcOrd="0" destOrd="0" presId="urn:microsoft.com/office/officeart/2018/2/layout/IconVerticalSolidList"/>
    <dgm:cxn modelId="{202DB32B-2CFD-44DD-9E1F-9358EC051112}" type="presParOf" srcId="{D56AED84-77B8-4F37-9FE5-8F82B225115C}" destId="{EB385380-F5A2-4F9D-8341-BB8FC34CBF03}" srcOrd="1" destOrd="0" presId="urn:microsoft.com/office/officeart/2018/2/layout/IconVerticalSolidList"/>
    <dgm:cxn modelId="{6076F664-16BC-4AAE-8E32-D2849077C64C}" type="presParOf" srcId="{D56AED84-77B8-4F37-9FE5-8F82B225115C}" destId="{E9A52CE0-A4CC-4A11-9BE6-A31E4133400B}" srcOrd="2" destOrd="0" presId="urn:microsoft.com/office/officeart/2018/2/layout/IconVerticalSolidList"/>
    <dgm:cxn modelId="{1F279452-D195-4564-9408-E395A92235C5}" type="presParOf" srcId="{D56AED84-77B8-4F37-9FE5-8F82B225115C}" destId="{383B3F5D-8F05-43AF-B0FF-ACCE9B04FD4C}" srcOrd="3" destOrd="0" presId="urn:microsoft.com/office/officeart/2018/2/layout/IconVerticalSolidList"/>
    <dgm:cxn modelId="{C87E2729-9060-4792-AE27-B0F1B5E056F3}" type="presParOf" srcId="{C574D6CF-9B1C-4C61-A297-A7A64D7300DD}" destId="{D8319854-69B5-4B0A-9ADE-F69DC032FFB6}" srcOrd="1" destOrd="0" presId="urn:microsoft.com/office/officeart/2018/2/layout/IconVerticalSolidList"/>
    <dgm:cxn modelId="{7370AD57-7EEA-4C95-8307-88E26123CA4E}" type="presParOf" srcId="{C574D6CF-9B1C-4C61-A297-A7A64D7300DD}" destId="{A5AC7210-3388-49FF-A18C-E4C64EE038FD}" srcOrd="2" destOrd="0" presId="urn:microsoft.com/office/officeart/2018/2/layout/IconVerticalSolidList"/>
    <dgm:cxn modelId="{8CF9FFE4-46D2-406F-94A6-3E699FA8E26A}" type="presParOf" srcId="{A5AC7210-3388-49FF-A18C-E4C64EE038FD}" destId="{9B63B372-FF8E-44B0-B2C4-4A2AF7C2FDA6}" srcOrd="0" destOrd="0" presId="urn:microsoft.com/office/officeart/2018/2/layout/IconVerticalSolidList"/>
    <dgm:cxn modelId="{64B0F03A-C8EB-406E-BC18-44F259628C40}" type="presParOf" srcId="{A5AC7210-3388-49FF-A18C-E4C64EE038FD}" destId="{6419C0D5-991F-4B15-BE0F-EB13647C22E8}" srcOrd="1" destOrd="0" presId="urn:microsoft.com/office/officeart/2018/2/layout/IconVerticalSolidList"/>
    <dgm:cxn modelId="{8D6BAA71-86AD-481F-B87B-A9470A544087}" type="presParOf" srcId="{A5AC7210-3388-49FF-A18C-E4C64EE038FD}" destId="{62AC61FA-EAF1-40A7-A5F3-C149911B2911}" srcOrd="2" destOrd="0" presId="urn:microsoft.com/office/officeart/2018/2/layout/IconVerticalSolidList"/>
    <dgm:cxn modelId="{F1FBB513-52C5-486B-8641-31338430CBC3}" type="presParOf" srcId="{A5AC7210-3388-49FF-A18C-E4C64EE038FD}" destId="{467E01B1-CE6D-4897-90F7-A46D217BA406}" srcOrd="3" destOrd="0" presId="urn:microsoft.com/office/officeart/2018/2/layout/IconVerticalSolidList"/>
    <dgm:cxn modelId="{09574515-B4DC-43FD-864E-3EBC2C1A6BD0}" type="presParOf" srcId="{C574D6CF-9B1C-4C61-A297-A7A64D7300DD}" destId="{475A44AA-6798-4947-BA58-C9BB4E16DB81}" srcOrd="3" destOrd="0" presId="urn:microsoft.com/office/officeart/2018/2/layout/IconVerticalSolidList"/>
    <dgm:cxn modelId="{86D1E576-D126-4001-9019-3DFCAA4C86A1}" type="presParOf" srcId="{C574D6CF-9B1C-4C61-A297-A7A64D7300DD}" destId="{A2A65907-97B5-41E8-AD08-F92947BDB0F0}" srcOrd="4" destOrd="0" presId="urn:microsoft.com/office/officeart/2018/2/layout/IconVerticalSolidList"/>
    <dgm:cxn modelId="{A875A903-0EA4-4EED-ABD2-3EF6AA43CC08}" type="presParOf" srcId="{A2A65907-97B5-41E8-AD08-F92947BDB0F0}" destId="{90FFD553-F667-404F-A32D-08C7D4D267A5}" srcOrd="0" destOrd="0" presId="urn:microsoft.com/office/officeart/2018/2/layout/IconVerticalSolidList"/>
    <dgm:cxn modelId="{70F5E332-6F92-4687-B10A-6AE75C8CD422}" type="presParOf" srcId="{A2A65907-97B5-41E8-AD08-F92947BDB0F0}" destId="{36BDB621-CCD0-4AB1-A23F-A7CE9C62DDDA}" srcOrd="1" destOrd="0" presId="urn:microsoft.com/office/officeart/2018/2/layout/IconVerticalSolidList"/>
    <dgm:cxn modelId="{1DE384FE-9E65-41A5-8307-69DAE68F7B7D}" type="presParOf" srcId="{A2A65907-97B5-41E8-AD08-F92947BDB0F0}" destId="{7E611F18-468D-402F-99CE-A69524A77FCA}" srcOrd="2" destOrd="0" presId="urn:microsoft.com/office/officeart/2018/2/layout/IconVerticalSolidList"/>
    <dgm:cxn modelId="{13B8AE0A-CDE7-431A-AB56-25866B2F3A04}" type="presParOf" srcId="{A2A65907-97B5-41E8-AD08-F92947BDB0F0}" destId="{3F04134C-F1E8-4ACC-819C-40362DCA7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F4F7C-5B91-47F2-A0E5-3230B5C26E08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DCB9B-9B66-40F2-A12B-6CDA8C348BB8}">
      <dsp:nvSpPr>
        <dsp:cNvPr id="0" name=""/>
        <dsp:cNvSpPr/>
      </dsp:nvSpPr>
      <dsp:spPr>
        <a:xfrm>
          <a:off x="267254" y="1305401"/>
          <a:ext cx="2366010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 Networks to Specify Dependence</a:t>
          </a:r>
        </a:p>
      </dsp:txBody>
      <dsp:txXfrm>
        <a:off x="352220" y="1390367"/>
        <a:ext cx="2196078" cy="1570603"/>
      </dsp:txXfrm>
    </dsp:sp>
    <dsp:sp modelId="{5ADD08B7-615A-4A6D-89E9-F7F323300180}">
      <dsp:nvSpPr>
        <dsp:cNvPr id="0" name=""/>
        <dsp:cNvSpPr/>
      </dsp:nvSpPr>
      <dsp:spPr>
        <a:xfrm>
          <a:off x="2760344" y="1305401"/>
          <a:ext cx="2366010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Exact Inference</a:t>
          </a:r>
        </a:p>
      </dsp:txBody>
      <dsp:txXfrm>
        <a:off x="2845310" y="1390367"/>
        <a:ext cx="2196078" cy="1570603"/>
      </dsp:txXfrm>
    </dsp:sp>
    <dsp:sp modelId="{28FABD7B-E90C-4CEA-9C59-8ABDC11039B5}">
      <dsp:nvSpPr>
        <dsp:cNvPr id="0" name=""/>
        <dsp:cNvSpPr/>
      </dsp:nvSpPr>
      <dsp:spPr>
        <a:xfrm>
          <a:off x="5253435" y="1305401"/>
          <a:ext cx="2366010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Approximate Inference</a:t>
          </a:r>
        </a:p>
      </dsp:txBody>
      <dsp:txXfrm>
        <a:off x="5338401" y="1390367"/>
        <a:ext cx="2196078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581B-4C86-42EB-84EF-1980DAC372EB}">
      <dsp:nvSpPr>
        <dsp:cNvPr id="0" name=""/>
        <dsp:cNvSpPr/>
      </dsp:nvSpPr>
      <dsp:spPr>
        <a:xfrm>
          <a:off x="0" y="1386"/>
          <a:ext cx="8055864" cy="7025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39763-0B7C-4FD9-817D-AE78FBD7A2F1}">
      <dsp:nvSpPr>
        <dsp:cNvPr id="0" name=""/>
        <dsp:cNvSpPr/>
      </dsp:nvSpPr>
      <dsp:spPr>
        <a:xfrm>
          <a:off x="212512" y="159453"/>
          <a:ext cx="386386" cy="386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0DA5-5EF5-4583-A514-0EE1C5235441}">
      <dsp:nvSpPr>
        <dsp:cNvPr id="0" name=""/>
        <dsp:cNvSpPr/>
      </dsp:nvSpPr>
      <dsp:spPr>
        <a:xfrm>
          <a:off x="811411" y="1386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type of graphical model.</a:t>
          </a:r>
        </a:p>
      </dsp:txBody>
      <dsp:txXfrm>
        <a:off x="811411" y="1386"/>
        <a:ext cx="7244452" cy="702520"/>
      </dsp:txXfrm>
    </dsp:sp>
    <dsp:sp modelId="{2379ED4D-5921-4D71-ADCC-5976928DA350}">
      <dsp:nvSpPr>
        <dsp:cNvPr id="0" name=""/>
        <dsp:cNvSpPr/>
      </dsp:nvSpPr>
      <dsp:spPr>
        <a:xfrm>
          <a:off x="0" y="879537"/>
          <a:ext cx="8055864" cy="7025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34501-EF2F-41EA-BE69-CF8268E562E4}">
      <dsp:nvSpPr>
        <dsp:cNvPr id="0" name=""/>
        <dsp:cNvSpPr/>
      </dsp:nvSpPr>
      <dsp:spPr>
        <a:xfrm>
          <a:off x="212512" y="1037604"/>
          <a:ext cx="386386" cy="386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C0FCF-07CC-46D6-9936-061E074AEAAD}">
      <dsp:nvSpPr>
        <dsp:cNvPr id="0" name=""/>
        <dsp:cNvSpPr/>
      </dsp:nvSpPr>
      <dsp:spPr>
        <a:xfrm>
          <a:off x="811411" y="879537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way to specify dependence between random variables.</a:t>
          </a:r>
        </a:p>
      </dsp:txBody>
      <dsp:txXfrm>
        <a:off x="811411" y="879537"/>
        <a:ext cx="7244452" cy="702520"/>
      </dsp:txXfrm>
    </dsp:sp>
    <dsp:sp modelId="{B9D2AB8A-2AE2-4AE8-9D6A-1C52899EAA06}">
      <dsp:nvSpPr>
        <dsp:cNvPr id="0" name=""/>
        <dsp:cNvSpPr/>
      </dsp:nvSpPr>
      <dsp:spPr>
        <a:xfrm>
          <a:off x="0" y="1757688"/>
          <a:ext cx="8055864" cy="702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384B9-5107-4CB2-85F2-3508E9B2870D}">
      <dsp:nvSpPr>
        <dsp:cNvPr id="0" name=""/>
        <dsp:cNvSpPr/>
      </dsp:nvSpPr>
      <dsp:spPr>
        <a:xfrm>
          <a:off x="212512" y="1915755"/>
          <a:ext cx="386386" cy="386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E37DE-EB4E-4EF1-867C-D65558021823}">
      <dsp:nvSpPr>
        <dsp:cNvPr id="0" name=""/>
        <dsp:cNvSpPr/>
      </dsp:nvSpPr>
      <dsp:spPr>
        <a:xfrm>
          <a:off x="811411" y="1757688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compact specification of a full joint probability distribution.</a:t>
          </a:r>
        </a:p>
      </dsp:txBody>
      <dsp:txXfrm>
        <a:off x="811411" y="1757688"/>
        <a:ext cx="7244452" cy="702520"/>
      </dsp:txXfrm>
    </dsp:sp>
    <dsp:sp modelId="{DB6239B5-2EBB-4BB2-9277-44CF5B7769A8}">
      <dsp:nvSpPr>
        <dsp:cNvPr id="0" name=""/>
        <dsp:cNvSpPr/>
      </dsp:nvSpPr>
      <dsp:spPr>
        <a:xfrm>
          <a:off x="0" y="2635839"/>
          <a:ext cx="8055864" cy="70252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DD710-6454-426B-93FD-8A939A50605B}">
      <dsp:nvSpPr>
        <dsp:cNvPr id="0" name=""/>
        <dsp:cNvSpPr/>
      </dsp:nvSpPr>
      <dsp:spPr>
        <a:xfrm>
          <a:off x="212512" y="2793907"/>
          <a:ext cx="386386" cy="386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F50CD-A672-4437-83E4-2489DCB2878E}">
      <dsp:nvSpPr>
        <dsp:cNvPr id="0" name=""/>
        <dsp:cNvSpPr/>
      </dsp:nvSpPr>
      <dsp:spPr>
        <a:xfrm>
          <a:off x="811411" y="2635839"/>
          <a:ext cx="7244452" cy="702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350" tIns="74350" rIns="74350" bIns="7435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general and important model to reason with uncertainty in AI.</a:t>
          </a:r>
        </a:p>
      </dsp:txBody>
      <dsp:txXfrm>
        <a:off x="811411" y="2635839"/>
        <a:ext cx="7244452" cy="702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56FFD-0FDC-4352-8C80-3FFD8BDC8ED2}">
      <dsp:nvSpPr>
        <dsp:cNvPr id="0" name=""/>
        <dsp:cNvSpPr/>
      </dsp:nvSpPr>
      <dsp:spPr>
        <a:xfrm>
          <a:off x="0" y="5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385380-F5A2-4F9D-8341-BB8FC34CBF03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3B3F5D-8F05-43AF-B0FF-ACCE9B04FD4C}">
      <dsp:nvSpPr>
        <dsp:cNvPr id="0" name=""/>
        <dsp:cNvSpPr/>
      </dsp:nvSpPr>
      <dsp:spPr>
        <a:xfrm>
          <a:off x="1435988" y="5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Bayesian networks can be used as </a:t>
          </a:r>
          <a:r>
            <a:rPr lang="en-US" sz="2100" b="1" i="1" kern="1200" dirty="0"/>
            <a:t>generative models</a:t>
          </a:r>
          <a:r>
            <a:rPr lang="en-US" sz="2100" b="0" i="0" kern="1200" dirty="0"/>
            <a:t>.</a:t>
          </a:r>
          <a:endParaRPr lang="en-US" sz="2100" b="1" i="0" kern="1200" dirty="0"/>
        </a:p>
      </dsp:txBody>
      <dsp:txXfrm>
        <a:off x="1435988" y="531"/>
        <a:ext cx="6450711" cy="1243280"/>
      </dsp:txXfrm>
    </dsp:sp>
    <dsp:sp modelId="{9B63B372-FF8E-44B0-B2C4-4A2AF7C2FDA6}">
      <dsp:nvSpPr>
        <dsp:cNvPr id="0" name=""/>
        <dsp:cNvSpPr/>
      </dsp:nvSpPr>
      <dsp:spPr>
        <a:xfrm>
          <a:off x="0" y="1554631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19C0D5-991F-4B15-BE0F-EB13647C22E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7E01B1-CE6D-4897-90F7-A46D217BA406}">
      <dsp:nvSpPr>
        <dsp:cNvPr id="0" name=""/>
        <dsp:cNvSpPr/>
      </dsp:nvSpPr>
      <dsp:spPr>
        <a:xfrm>
          <a:off x="1435988" y="1554631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Generative models allow us to efficiently </a:t>
          </a:r>
          <a:r>
            <a:rPr lang="en-US" sz="2100" b="1" kern="1200" dirty="0"/>
            <a:t>generate samples</a:t>
          </a:r>
          <a:r>
            <a:rPr lang="en-US" sz="2100" kern="1200" dirty="0"/>
            <a:t> from the joint distribution.</a:t>
          </a:r>
        </a:p>
      </dsp:txBody>
      <dsp:txXfrm>
        <a:off x="1435988" y="1554631"/>
        <a:ext cx="6450711" cy="1243280"/>
      </dsp:txXfrm>
    </dsp:sp>
    <dsp:sp modelId="{90FFD553-F667-404F-A32D-08C7D4D267A5}">
      <dsp:nvSpPr>
        <dsp:cNvPr id="0" name=""/>
        <dsp:cNvSpPr/>
      </dsp:nvSpPr>
      <dsp:spPr>
        <a:xfrm>
          <a:off x="0" y="3108732"/>
          <a:ext cx="7886700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BDB621-CCD0-4AB1-A23F-A7CE9C62DDDA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04134C-F1E8-4ACC-819C-40362DCA7270}">
      <dsp:nvSpPr>
        <dsp:cNvPr id="0" name=""/>
        <dsp:cNvSpPr/>
      </dsp:nvSpPr>
      <dsp:spPr>
        <a:xfrm>
          <a:off x="1435988" y="3108732"/>
          <a:ext cx="64507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Idea</a:t>
          </a:r>
          <a:r>
            <a:rPr lang="en-US" sz="2100" kern="1200" dirty="0"/>
            <a:t>: Generate samples from the network to estimate joint and conditional probability distributions using </a:t>
          </a:r>
          <a:r>
            <a:rPr lang="en-US" sz="2100" b="1" kern="1200" dirty="0"/>
            <a:t>Monte Carlo </a:t>
          </a:r>
          <a:r>
            <a:rPr lang="en-US" sz="2100" kern="1200" dirty="0"/>
            <a:t>methods.</a:t>
          </a:r>
        </a:p>
      </dsp:txBody>
      <dsp:txXfrm>
        <a:off x="1435988" y="3108732"/>
        <a:ext cx="6450711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1CA99E0-E95C-4F1B-B0F2-4565A2B4014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6A2EA70-8A4C-40BF-A25E-4BD4BBF0DD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27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17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8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51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4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2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02A0-2A22-4053-87DB-A49A1760D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2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CFB2-8AE7-463F-BA78-3395A84F79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1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AD993-E1A1-4830-9832-91AF7F474A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7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D7D2A-1BAE-400D-B4B6-AE94372DC0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1415-B1A8-492C-B7C6-94B7FBFAE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DF07F-76C4-454F-B8DD-1935FAB6C5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5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FC8E3-4FC0-4047-B5D6-F758D3251C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C26D4-932C-478F-A230-EF4C62E6E8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9634-C294-488D-8DB4-6764EAD2AD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CCE15-091A-4D6A-B3E0-FCFCC42F8F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354DA-5701-411B-AE15-165F911C3A8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2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9897-58A2-4F66-9561-F3C357736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27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354" name="Picture 2" descr="Image for post">
            <a:extLst>
              <a:ext uri="{FF2B5EF4-FFF2-40B4-BE49-F238E27FC236}">
                <a16:creationId xmlns:a16="http://schemas.microsoft.com/office/drawing/2014/main" id="{F9544095-63FC-4977-87C8-536288964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88" t="9091" r="37469" b="-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491BE8-DB8F-4D10-BCCC-2EAB23682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26895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Reasoning: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Bayesian Networks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AIMA Chapter 13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900AEE-2C3D-40EA-9248-E0DA5CD8C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817359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Slides by Michael Hahsler </a:t>
            </a:r>
            <a:br>
              <a:rPr lang="en-US" sz="14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960775-322E-B1C5-35F2-BE430261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5" y="5243763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658DF24-1B8F-236D-4337-CE4FD2D6855B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E84CD5F9-7D45-0889-8318-ABE979896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2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05FCE1-498C-AD98-B141-42B4C52DAE96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9EEF24E-9828-5E81-3760-DC74E5F3C199}"/>
              </a:ext>
            </a:extLst>
          </p:cNvPr>
          <p:cNvGrpSpPr/>
          <p:nvPr/>
        </p:nvGrpSpPr>
        <p:grpSpPr>
          <a:xfrm>
            <a:off x="324195" y="5935948"/>
            <a:ext cx="3017521" cy="757438"/>
            <a:chOff x="324195" y="5935948"/>
            <a:chExt cx="3017521" cy="75743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B5547D-E073-93F7-BB05-CC9CF861D4A8}"/>
                </a:ext>
              </a:extLst>
            </p:cNvPr>
            <p:cNvSpPr txBox="1"/>
            <p:nvPr/>
          </p:nvSpPr>
          <p:spPr>
            <a:xfrm>
              <a:off x="324195" y="6293276"/>
              <a:ext cx="301752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This work is licensed under a </a:t>
              </a:r>
              <a:r>
                <a:rPr lang="en-US" sz="10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0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0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000" b="0" i="0" dirty="0">
                  <a:solidFill>
                    <a:schemeClr val="tx1">
                      <a:lumMod val="50000"/>
                    </a:schemeClr>
                  </a:solidFill>
                  <a:effectLst/>
                </a:rPr>
                <a:t>.</a:t>
              </a:r>
              <a:endParaRPr lang="en-US" sz="10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BA7D81B-634E-6EF7-8A4A-B6806F063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076" y="5935948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18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Chains: Conditional Independence</a:t>
            </a:r>
          </a:p>
        </p:txBody>
      </p:sp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328763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dirty="0"/>
                  <a:t>Is Z independent of X given Y?</a:t>
                </a:r>
              </a:p>
              <a:p>
                <a:endParaRPr lang="en-US" sz="2400" dirty="0"/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Conditioning: 	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>
                    <a:latin typeface="Cambria Math" panose="02040503050406030204" pitchFamily="18" charset="0"/>
                  </a:rPr>
                </a:b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dirty="0"/>
                  <a:t>Bayes’ rule: 	</a:t>
                </a:r>
                <a:r>
                  <a:rPr lang="en-US" sz="2000" dirty="0">
                    <a:latin typeface="Cambria Math" panose="02040503050406030204" pitchFamily="18" charset="0"/>
                  </a:rPr>
                  <a:t>	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17975"/>
              </a:xfrm>
              <a:blipFill>
                <a:blip r:embed="rId4"/>
                <a:stretch>
                  <a:fillRect l="-1005" t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7C402E91-FD33-DCB0-90E1-D1FA00966C37}"/>
              </a:ext>
            </a:extLst>
          </p:cNvPr>
          <p:cNvSpPr/>
          <p:nvPr/>
        </p:nvSpPr>
        <p:spPr>
          <a:xfrm>
            <a:off x="7543800" y="3657600"/>
            <a:ext cx="1371600" cy="1068605"/>
          </a:xfrm>
          <a:prstGeom prst="wedgeRoundRectCallout">
            <a:avLst>
              <a:gd name="adj1" fmla="val -77910"/>
              <a:gd name="adj2" fmla="val 9124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= Definition of conditional independence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4160A-523C-43B4-BE6E-A3C4AADBF146}"/>
              </a:ext>
            </a:extLst>
          </p:cNvPr>
          <p:cNvSpPr txBox="1"/>
          <p:nvPr/>
        </p:nvSpPr>
        <p:spPr>
          <a:xfrm>
            <a:off x="5618443" y="5855830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X and Z are </a:t>
            </a:r>
            <a:r>
              <a:rPr lang="en-US" dirty="0">
                <a:solidFill>
                  <a:srgbClr val="FF0000"/>
                </a:solidFill>
              </a:rPr>
              <a:t>conditionally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independent given 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10EFDF7-8251-4574-827A-A732105D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89866" y="5629006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5783"/>
            <a:ext cx="8229600" cy="715962"/>
          </a:xfrm>
        </p:spPr>
        <p:txBody>
          <a:bodyPr/>
          <a:lstStyle/>
          <a:p>
            <a:r>
              <a:rPr lang="en-US" dirty="0"/>
              <a:t>Common Cause vs. Common Effect</a:t>
            </a:r>
          </a:p>
        </p:txBody>
      </p:sp>
      <p:pic>
        <p:nvPicPr>
          <p:cNvPr id="22530" name="Picture 2" descr="A network where X and Z depend on Y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7874" y="1905000"/>
            <a:ext cx="159252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53995"/>
            <a:ext cx="4038600" cy="4923005"/>
          </a:xfrm>
        </p:spPr>
        <p:txBody>
          <a:bodyPr>
            <a:noAutofit/>
          </a:bodyPr>
          <a:lstStyle/>
          <a:p>
            <a:r>
              <a:rPr lang="en-US" sz="1800" i="1" dirty="0"/>
              <a:t>Common cause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</p:txBody>
      </p:sp>
      <p:pic>
        <p:nvPicPr>
          <p:cNvPr id="22531" name="Picture 3" descr="A network where Y depends on X and Z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828800"/>
            <a:ext cx="17280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553995"/>
            <a:ext cx="4038600" cy="4525963"/>
          </a:xfrm>
        </p:spPr>
        <p:txBody>
          <a:bodyPr>
            <a:noAutofit/>
          </a:bodyPr>
          <a:lstStyle/>
          <a:p>
            <a:r>
              <a:rPr lang="en-US" sz="1800" i="1" dirty="0"/>
              <a:t>Common effect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Are X and Z independent?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Yes</a:t>
            </a:r>
          </a:p>
          <a:p>
            <a:r>
              <a:rPr lang="en-US" sz="1800" dirty="0"/>
              <a:t>Are they conditionally independent given Y?</a:t>
            </a:r>
          </a:p>
          <a:p>
            <a:pPr lvl="1"/>
            <a:r>
              <a:rPr lang="en-US" dirty="0">
                <a:solidFill>
                  <a:srgbClr val="0066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5599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5751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Description</a:t>
            </a:r>
            <a:r>
              <a:rPr lang="en-US" dirty="0"/>
              <a:t>: I have a </a:t>
            </a:r>
            <a:r>
              <a:rPr lang="en-US" b="1" dirty="0"/>
              <a:t>burglar</a:t>
            </a:r>
            <a:r>
              <a:rPr lang="en-US" dirty="0"/>
              <a:t> </a:t>
            </a:r>
            <a:r>
              <a:rPr lang="en-US" b="1" dirty="0"/>
              <a:t>alarm</a:t>
            </a:r>
            <a:r>
              <a:rPr lang="en-US" dirty="0"/>
              <a:t> that is sometimes set off by minor </a:t>
            </a:r>
            <a:r>
              <a:rPr lang="en-US" b="1" dirty="0"/>
              <a:t>earthquakes</a:t>
            </a:r>
            <a:r>
              <a:rPr lang="en-US" dirty="0"/>
              <a:t>. My two neighbors, </a:t>
            </a:r>
            <a:r>
              <a:rPr lang="en-US" b="1" dirty="0"/>
              <a:t>John</a:t>
            </a:r>
            <a:r>
              <a:rPr lang="en-US" dirty="0"/>
              <a:t> and </a:t>
            </a:r>
            <a:r>
              <a:rPr lang="en-US" b="1" dirty="0"/>
              <a:t>Mary</a:t>
            </a:r>
            <a:r>
              <a:rPr lang="en-US" dirty="0"/>
              <a:t>, promised to call me at work if they hear the alarm.</a:t>
            </a:r>
          </a:p>
          <a:p>
            <a:r>
              <a:rPr lang="en-US" dirty="0"/>
              <a:t>Example inference task: Suppose Mary calls, and John doesn’t call. What is the probability of a burglary?</a:t>
            </a:r>
          </a:p>
          <a:p>
            <a:endParaRPr lang="en-US" dirty="0"/>
          </a:p>
          <a:p>
            <a:r>
              <a:rPr lang="en-US" dirty="0"/>
              <a:t>What are the random variables?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Burglary, Earthquake, Alarm,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JohnCalls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MaryCalls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What are the direct influence relationships?</a:t>
            </a:r>
          </a:p>
          <a:p>
            <a:pPr lvl="1"/>
            <a:r>
              <a:rPr lang="en-US" dirty="0"/>
              <a:t>A burglar can set off the alarm</a:t>
            </a:r>
          </a:p>
          <a:p>
            <a:pPr lvl="1"/>
            <a:r>
              <a:rPr lang="en-US" dirty="0"/>
              <a:t>An earthquake can set off the alarm</a:t>
            </a:r>
          </a:p>
          <a:p>
            <a:pPr lvl="1"/>
            <a:r>
              <a:rPr lang="en-US" dirty="0"/>
              <a:t>The alarm can cause Mary to call</a:t>
            </a:r>
          </a:p>
          <a:p>
            <a:pPr lvl="1"/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as a Network</a:t>
            </a:r>
          </a:p>
        </p:txBody>
      </p:sp>
      <p:sp>
        <p:nvSpPr>
          <p:cNvPr id="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8401" y="1413428"/>
            <a:ext cx="863600" cy="742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81800" y="5010452"/>
            <a:ext cx="1117600" cy="100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1931F-FFA3-D912-11B2-59693BA1F39C}"/>
              </a:ext>
            </a:extLst>
          </p:cNvPr>
          <p:cNvSpPr txBox="1"/>
          <p:nvPr/>
        </p:nvSpPr>
        <p:spPr>
          <a:xfrm>
            <a:off x="1617887" y="5868537"/>
            <a:ext cx="626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What are the probabilities?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084BE9-5D41-7BFB-AFF4-64A2486E175E}"/>
              </a:ext>
            </a:extLst>
          </p:cNvPr>
          <p:cNvGrpSpPr/>
          <p:nvPr/>
        </p:nvGrpSpPr>
        <p:grpSpPr>
          <a:xfrm>
            <a:off x="-76200" y="1371600"/>
            <a:ext cx="6569425" cy="3867205"/>
            <a:chOff x="-533400" y="1381612"/>
            <a:chExt cx="6569425" cy="3867205"/>
          </a:xfrm>
        </p:grpSpPr>
        <p:pic>
          <p:nvPicPr>
            <p:cNvPr id="8197" name="Picture 5" descr="A network showing that alarm depends on burglary and earthquake, and that johncalls and marycalls each depend on only alarm. 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533400" y="1511925"/>
              <a:ext cx="6472530" cy="35684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76400" y="1538423"/>
              <a:ext cx="838200" cy="7423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525588" y="2514600"/>
              <a:ext cx="1897188" cy="13832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7E4B53-E53F-57CE-FEAD-696A20C9E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22121" y="3999962"/>
              <a:ext cx="1287588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DC76A8-3189-3491-F236-8F60BF384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48437" y="4094216"/>
              <a:ext cx="1287588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7B8875-7F62-C5DF-C821-88012215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79788" y="1381612"/>
              <a:ext cx="1182812" cy="11546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BACF19-D6A1-8E29-A2EB-684DE0E2FBDC}"/>
              </a:ext>
            </a:extLst>
          </p:cNvPr>
          <p:cNvSpPr txBox="1"/>
          <p:nvPr/>
        </p:nvSpPr>
        <p:spPr>
          <a:xfrm>
            <a:off x="5029200" y="2526201"/>
            <a:ext cx="3933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 influence 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burglar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earthquake can set off the alarm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Mary to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alarm can cause John to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Parameters: Conditional probability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full joint distribution, can be broken down into </a:t>
                </a:r>
                <a:r>
                  <a:rPr lang="en-US" sz="2000" i="1" dirty="0"/>
                  <a:t>conditional</a:t>
                </a:r>
                <a:r>
                  <a:rPr lang="en-US" sz="2000" dirty="0"/>
                  <a:t> distribution for each node given its parents: 				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1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baseline="-25000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𝑃𝑎𝑟𝑒𝑛𝑡𝑠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These distributions are stored in conditional probability tables (CPTs)</a:t>
                </a:r>
                <a:endParaRPr lang="en-US" sz="20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224" y="1828800"/>
                <a:ext cx="7886700" cy="4351338"/>
              </a:xfrm>
              <a:blipFill>
                <a:blip r:embed="rId3"/>
                <a:stretch>
                  <a:fillRect l="-851" t="-1401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0ADF8BF-0AE1-9AE1-744E-4E13885DF2BC}"/>
              </a:ext>
            </a:extLst>
          </p:cNvPr>
          <p:cNvGrpSpPr/>
          <p:nvPr/>
        </p:nvGrpSpPr>
        <p:grpSpPr>
          <a:xfrm>
            <a:off x="681194" y="3429000"/>
            <a:ext cx="6307481" cy="2514600"/>
            <a:chOff x="681194" y="3581400"/>
            <a:chExt cx="6307481" cy="2514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4E7CEA8-0FC5-640F-14A1-DB16BA262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743200" y="3581400"/>
              <a:ext cx="4245475" cy="2514600"/>
              <a:chOff x="1143000" y="3505200"/>
              <a:chExt cx="4245475" cy="2514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9800" y="3810000"/>
                    <a:ext cx="533400" cy="5334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400" baseline="-25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0" y="3810000"/>
                    <a:ext cx="533400" cy="5334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>
                <a:stCxn id="4" idx="4"/>
                <a:endCxn id="15" idx="1"/>
              </p:cNvCxnSpPr>
              <p:nvPr/>
            </p:nvCxnSpPr>
            <p:spPr>
              <a:xfrm rot="16200000" flipH="1">
                <a:off x="1390650" y="4362449"/>
                <a:ext cx="1221115" cy="11830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5" idx="4"/>
                <a:endCxn id="15" idx="0"/>
              </p:cNvCxnSpPr>
              <p:nvPr/>
            </p:nvCxnSpPr>
            <p:spPr>
              <a:xfrm rot="16200000" flipH="1">
                <a:off x="2057400" y="4762500"/>
                <a:ext cx="1143000" cy="3048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4"/>
                <a:endCxn id="15" idx="7"/>
              </p:cNvCxnSpPr>
              <p:nvPr/>
            </p:nvCxnSpPr>
            <p:spPr>
              <a:xfrm rot="5400000">
                <a:off x="2912736" y="4400550"/>
                <a:ext cx="1221115" cy="1106815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/>
                  <p:cNvSpPr/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noFill/>
                  <a:ln w="222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Oval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0" y="5486400"/>
                    <a:ext cx="533400" cy="5334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22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ectangle 15"/>
              <p:cNvSpPr/>
              <p:nvPr/>
            </p:nvSpPr>
            <p:spPr>
              <a:xfrm>
                <a:off x="2960717" y="3505200"/>
                <a:ext cx="748923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4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lvl="1" algn="ctr">
                      <a:buFontTx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1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200" i="1" baseline="-25000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𝑍𝑛</m:t>
                          </m:r>
                          <m:r>
                            <a:rPr lang="en-US" sz="2200" i="1" dirty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200" dirty="0">
                      <a:solidFill>
                        <a:srgbClr val="0066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5511991"/>
                    <a:ext cx="264527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5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64F3BB-CA68-80F1-B261-651C47427A9B}"/>
                </a:ext>
              </a:extLst>
            </p:cNvPr>
            <p:cNvSpPr txBox="1"/>
            <p:nvPr/>
          </p:nvSpPr>
          <p:spPr>
            <a:xfrm>
              <a:off x="681194" y="3804414"/>
              <a:ext cx="12873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Example: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Burglar Alarm with CPTs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B77059-3E76-30A4-8C05-DDB393C4CEE8}"/>
              </a:ext>
            </a:extLst>
          </p:cNvPr>
          <p:cNvGrpSpPr/>
          <p:nvPr/>
        </p:nvGrpSpPr>
        <p:grpSpPr>
          <a:xfrm>
            <a:off x="838200" y="2057400"/>
            <a:ext cx="7808976" cy="3673474"/>
            <a:chOff x="838200" y="2057400"/>
            <a:chExt cx="7808976" cy="367347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4C653E-6C81-2234-6DFB-FAE9EBE00A54}"/>
                </a:ext>
              </a:extLst>
            </p:cNvPr>
            <p:cNvGrpSpPr/>
            <p:nvPr/>
          </p:nvGrpSpPr>
          <p:grpSpPr>
            <a:xfrm>
              <a:off x="7199376" y="2295565"/>
              <a:ext cx="1447800" cy="3435309"/>
              <a:chOff x="7543800" y="1981200"/>
              <a:chExt cx="1447800" cy="343530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D3375A-30A1-4A1C-B294-2CE70AEB8BBE}"/>
                  </a:ext>
                </a:extLst>
              </p:cNvPr>
              <p:cNvSpPr txBox="1"/>
              <p:nvPr/>
            </p:nvSpPr>
            <p:spPr>
              <a:xfrm>
                <a:off x="7543800" y="198120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parents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DD55BE-1752-4544-9C72-3D53419C8933}"/>
                  </a:ext>
                </a:extLst>
              </p:cNvPr>
              <p:cNvSpPr txBox="1"/>
              <p:nvPr/>
            </p:nvSpPr>
            <p:spPr>
              <a:xfrm>
                <a:off x="7609332" y="326703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parents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43393B-F349-4FCE-B840-037BC8577130}"/>
                  </a:ext>
                </a:extLst>
              </p:cNvPr>
              <p:cNvSpPr txBox="1"/>
              <p:nvPr/>
            </p:nvSpPr>
            <p:spPr>
              <a:xfrm>
                <a:off x="7620000" y="5047177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 parent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084D752-4A74-41F7-9BE6-6997A5CB7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057400"/>
              <a:ext cx="6031889" cy="3673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For each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we know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𝑋𝑖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How do we get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𝑋𝑛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Using chain rule, but only depends on parents: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𝑃𝑎𝑟𝑒𝑛𝑡𝑠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Example:</a:t>
                </a:r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79975"/>
              </a:xfrm>
              <a:blipFill>
                <a:blip r:embed="rId3"/>
                <a:stretch>
                  <a:fillRect l="-850" t="-1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858A1F2-34F6-6D18-5BBB-2FD8DEB9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95600" y="4452772"/>
            <a:ext cx="3505200" cy="1338428"/>
            <a:chOff x="2895600" y="4452772"/>
            <a:chExt cx="3505200" cy="1338428"/>
          </a:xfrm>
        </p:grpSpPr>
        <p:pic>
          <p:nvPicPr>
            <p:cNvPr id="9" name="Picture 4" descr="burglary-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452772"/>
              <a:ext cx="1302544" cy="1302544"/>
            </a:xfrm>
            <a:prstGeom prst="rect">
              <a:avLst/>
            </a:prstGeom>
            <a:noFill/>
          </p:spPr>
        </p:pic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56116CA-F804-4AC3-91F0-CEE199689833}"/>
                </a:ext>
              </a:extLst>
            </p:cNvPr>
            <p:cNvSpPr/>
            <p:nvPr/>
          </p:nvSpPr>
          <p:spPr>
            <a:xfrm>
              <a:off x="4724400" y="4488656"/>
              <a:ext cx="381000" cy="13025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8769C2-CB76-4D1D-B127-0440724FA643}"/>
                </a:ext>
              </a:extLst>
            </p:cNvPr>
            <p:cNvSpPr txBox="1"/>
            <p:nvPr/>
          </p:nvSpPr>
          <p:spPr>
            <a:xfrm>
              <a:off x="5181600" y="4566278"/>
              <a:ext cx="1219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Construct following arrows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For a network with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Boolean variables, the full joint distribution requires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probabilities.</a:t>
                </a:r>
                <a:br>
                  <a:rPr lang="en-US" sz="1600" dirty="0"/>
                </a:br>
                <a:r>
                  <a:rPr lang="en-US" sz="1600" dirty="0"/>
                  <a:t>Example: Burglary network</a:t>
                </a:r>
                <a:br>
                  <a:rPr lang="en-US" sz="1600" dirty="0"/>
                </a:br>
                <a:r>
                  <a:rPr lang="en-US" sz="1600" dirty="0"/>
                  <a:t>                    Complete joint probability specification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𝟑𝟏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probabilities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1600" dirty="0"/>
                  <a:t>If each variable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/>
                  <a:t> has at most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 Boolean parents, then each conditional probability table (CPT) has at most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>
                    <a:solidFill>
                      <a:srgbClr val="0066FF"/>
                    </a:solidFill>
                  </a:rPr>
                  <a:t> </a:t>
                </a:r>
                <a:r>
                  <a:rPr lang="en-US" sz="1600" dirty="0"/>
                  <a:t>rows.</a:t>
                </a:r>
              </a:p>
              <a:p>
                <a:r>
                  <a:rPr lang="en-US" sz="1600" dirty="0"/>
                  <a:t>The CPTs for all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nodes contain then at most </a:t>
                </a:r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i="1" baseline="30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probabilities.</a:t>
                </a:r>
              </a:p>
              <a:p>
                <a:r>
                  <a:rPr lang="en-US" sz="1600" dirty="0"/>
                  <a:t>This reduces the complexity from exponential to linear in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/>
                  <a:t> and makes it very compact!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Example: Burglary network </a:t>
                </a:r>
                <a:br>
                  <a:rPr lang="en-US" sz="1600" dirty="0"/>
                </a:br>
                <a:r>
                  <a:rPr lang="en-US" sz="1600" dirty="0"/>
                  <a:t>		Using CPTs: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1+4+2+2=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probabilities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Note</a:t>
                </a:r>
                <a:r>
                  <a:rPr lang="en-US" sz="1600" dirty="0"/>
                  <a:t>: The Bayesian network stores all information needed for the complete joint probability. It let’s us make optimal Bayesian decisions.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66" y="1904999"/>
                <a:ext cx="7886700" cy="4106547"/>
              </a:xfrm>
              <a:blipFill>
                <a:blip r:embed="rId3"/>
                <a:stretch>
                  <a:fillRect l="-309" t="-890" b="-4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burglary-sma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450534"/>
            <a:ext cx="1209675" cy="1209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Bayesian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Choose an ordering of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 1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914400" lvl="1" indent="-457200"/>
                <a:r>
                  <a:rPr lang="en-US" sz="2400" dirty="0"/>
                  <a:t>add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the network</a:t>
                </a:r>
              </a:p>
              <a:p>
                <a:pPr marL="914400" lvl="1" indent="-457200"/>
                <a:r>
                  <a:rPr lang="en-US" sz="2400" dirty="0"/>
                  <a:t>select parents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… 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𝑃𝑎𝑟𝑒𝑛𝑡𝑠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)) =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r>
                  <a:rPr lang="en-US" sz="2400" dirty="0"/>
                  <a:t>that is, add a connection only from nodes it directly depends on. </a:t>
                </a:r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b="1" dirty="0"/>
              </a:p>
              <a:p>
                <a:pPr marL="114300" indent="0">
                  <a:buNone/>
                </a:pPr>
                <a:r>
                  <a:rPr lang="en-US" b="1" dirty="0"/>
                  <a:t>Note</a:t>
                </a:r>
                <a:r>
                  <a:rPr lang="en-US" dirty="0"/>
                  <a:t>: There are many ways to order the variables. Networks are typically constructed by domain experts with causality in mind. E.g., Fire causes Smoke: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The network resulting from causal ordering is typically sparse and conditional probabilities are easier to judge because they represent causal relationships.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498975"/>
              </a:xfrm>
              <a:blipFill>
                <a:blip r:embed="rId3"/>
                <a:stretch>
                  <a:fillRect l="-1005" t="-2439" r="-1005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282C678-C5E3-907A-9D91-E49A21F1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124200" y="4953000"/>
            <a:ext cx="2895600" cy="533400"/>
            <a:chOff x="3124200" y="4953000"/>
            <a:chExt cx="2895600" cy="5334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D3F04D-2F58-4C9A-A41A-0F4B76791B46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4210809" y="5219700"/>
              <a:ext cx="81839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4F0091-0D6D-4958-AC66-FC9419F8D704}"/>
                </a:ext>
              </a:extLst>
            </p:cNvPr>
            <p:cNvSpPr/>
            <p:nvPr/>
          </p:nvSpPr>
          <p:spPr>
            <a:xfrm>
              <a:off x="3124200" y="4953000"/>
              <a:ext cx="1086609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Fire</a:t>
              </a:r>
              <a:endParaRPr lang="en-US" sz="16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1D8E20-7100-403B-B112-40132284D918}"/>
                </a:ext>
              </a:extLst>
            </p:cNvPr>
            <p:cNvSpPr/>
            <p:nvPr/>
          </p:nvSpPr>
          <p:spPr>
            <a:xfrm>
              <a:off x="5029200" y="4953000"/>
              <a:ext cx="990600" cy="5334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Smoke</a:t>
              </a:r>
              <a:endParaRPr lang="en-US" sz="1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E7C9372-A478-70C7-A902-24D222CA3C87}"/>
              </a:ext>
            </a:extLst>
          </p:cNvPr>
          <p:cNvSpPr/>
          <p:nvPr/>
        </p:nvSpPr>
        <p:spPr>
          <a:xfrm>
            <a:off x="628650" y="1752600"/>
            <a:ext cx="7143750" cy="228599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dirty="0"/>
              <a:t>A Larger Bayes Network: Car diagnosis</a:t>
            </a:r>
          </a:p>
        </p:txBody>
      </p:sp>
      <p:pic>
        <p:nvPicPr>
          <p:cNvPr id="21506" name="Picture 2" descr="A large network showing the dependece between many random variables for car diagnosis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442862"/>
            <a:ext cx="7543800" cy="397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66800"/>
            <a:ext cx="3048000" cy="1911626"/>
          </a:xfr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observation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car won’t start.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Green: </a:t>
            </a:r>
            <a:r>
              <a:rPr lang="en-US" sz="2000" dirty="0"/>
              <a:t>testable evidence.</a:t>
            </a:r>
            <a:endParaRPr lang="en-US" sz="2000" dirty="0">
              <a:solidFill>
                <a:srgbClr val="FFC000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Orange: </a:t>
            </a:r>
            <a:r>
              <a:rPr lang="en-US" sz="2000" dirty="0"/>
              <a:t>reasons: “if broken, then fix it” </a:t>
            </a: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Gray: </a:t>
            </a:r>
            <a:r>
              <a:rPr lang="en-US" sz="2000" dirty="0"/>
              <a:t>“hidden variables” to ensure sparse structure, reduce parameters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4CABCBE-634F-5D21-383F-F9EDD49D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57800" y="5791200"/>
            <a:ext cx="1828800" cy="838200"/>
          </a:xfrm>
          <a:prstGeom prst="wedgeRoundRectCallout">
            <a:avLst>
              <a:gd name="adj1" fmla="val -32246"/>
              <a:gd name="adj2" fmla="val -1165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Theory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>
                <a:noAutofit/>
              </a:bodyPr>
              <a:lstStyle/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Notation</a:t>
                </a:r>
                <a:r>
                  <a:rPr lang="en-US" sz="1800" b="0" dirty="0"/>
                  <a:t>: 	</a:t>
                </a:r>
                <a:r>
                  <a:rPr lang="en-US" sz="1800" dirty="0"/>
                  <a:t>Prob. of an event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                  	Prob. distribution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Product rule	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Chain rule		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sz="1800" b="0" i="0" dirty="0">
                    <a:latin typeface="Cambria Math" panose="02040503050406030204" pitchFamily="18" charset="0"/>
                  </a:rPr>
                </a:br>
                <a:r>
                  <a:rPr lang="en-US" sz="1800" b="0" i="0" dirty="0">
                    <a:latin typeface="Cambria Math" panose="02040503050406030204" pitchFamily="18" charset="0"/>
                  </a:rPr>
                  <a:t>				     	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b="0" dirty="0"/>
                  <a:t> 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Conditional probability	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Marginal distribution given  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800" dirty="0"/>
                </a:br>
                <a:r>
                  <a:rPr lang="en-US" sz="1800" dirty="0"/>
                  <a:t>				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/>
                  <a:t>        (called marginalizing out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>
                  <a:buFont typeface="Wingdings" charset="0"/>
                  <a:buChar char="§"/>
                  <a:defRPr/>
                </a:pPr>
                <a:r>
                  <a:rPr lang="en-US" sz="1800" dirty="0"/>
                  <a:t>Independence</a:t>
                </a:r>
              </a:p>
              <a:p>
                <a:pPr lvl="1">
                  <a:buFont typeface="Wingdings" charset="0"/>
                  <a:buChar char="§"/>
                  <a:defRPr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independent (written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if and only if: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lvl="1" indent="0">
                  <a:buNone/>
                  <a:defRPr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charset="0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conditionally independent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if and only if: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7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800600"/>
              </a:xfrm>
              <a:blipFill>
                <a:blip r:embed="rId3"/>
                <a:stretch>
                  <a:fillRect l="-386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61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639762"/>
          </a:xfrm>
        </p:spPr>
        <p:txBody>
          <a:bodyPr>
            <a:normAutofit/>
          </a:bodyPr>
          <a:lstStyle/>
          <a:p>
            <a:r>
              <a:rPr lang="en-US" dirty="0"/>
              <a:t>Car insurance: Cost is affected by many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5DC74-C0AF-405D-8801-A274DEC0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" y="904875"/>
            <a:ext cx="9136758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12737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Bayesian networks provide a </a:t>
            </a:r>
            <a:r>
              <a:rPr lang="en-US" sz="2400" b="1" dirty="0"/>
              <a:t>natural representation for joint probabilities</a:t>
            </a:r>
            <a:r>
              <a:rPr lang="en-US" sz="2400" dirty="0"/>
              <a:t> used to calculate conditional probabilities needed for inference (prediction).</a:t>
            </a:r>
          </a:p>
          <a:p>
            <a:r>
              <a:rPr lang="en-US" sz="2400" b="1" dirty="0"/>
              <a:t>Independence </a:t>
            </a:r>
            <a:r>
              <a:rPr lang="en-US" sz="2400" dirty="0"/>
              <a:t>and</a:t>
            </a:r>
            <a:r>
              <a:rPr lang="en-US" sz="2400" b="1" dirty="0"/>
              <a:t> conditional independence </a:t>
            </a:r>
            <a:r>
              <a:rPr lang="en-US" sz="2400" dirty="0"/>
              <a:t>(induced by causality) reduce the number of needed parameters and create a compact network. </a:t>
            </a:r>
          </a:p>
          <a:p>
            <a:r>
              <a:rPr lang="en-US" sz="2400" dirty="0"/>
              <a:t>Bayesian networks still let us make optimal decisions as long as independence assumptions hold.</a:t>
            </a:r>
          </a:p>
          <a:p>
            <a:r>
              <a:rPr lang="en-US" sz="2400" dirty="0"/>
              <a:t>Representation</a:t>
            </a:r>
          </a:p>
          <a:p>
            <a:pPr lvl="1"/>
            <a:r>
              <a:rPr lang="en-US" sz="2000" dirty="0"/>
              <a:t>Topology (nodes and edges)</a:t>
            </a:r>
          </a:p>
          <a:p>
            <a:pPr lvl="1"/>
            <a:r>
              <a:rPr lang="en-US" sz="2000" dirty="0"/>
              <a:t>Conditional probability tables</a:t>
            </a:r>
          </a:p>
          <a:p>
            <a:pPr lvl="1"/>
            <a:r>
              <a:rPr lang="en-US" sz="2000" dirty="0"/>
              <a:t>Typically easy for </a:t>
            </a:r>
            <a:br>
              <a:rPr lang="en-US" sz="2000" dirty="0"/>
            </a:br>
            <a:r>
              <a:rPr lang="en-US" sz="2000" dirty="0"/>
              <a:t>domain experts to construct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BBF21C-154D-086F-039E-6CE3DE191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67201" y="3533001"/>
            <a:ext cx="4248150" cy="2943999"/>
            <a:chOff x="4267201" y="3533001"/>
            <a:chExt cx="4248150" cy="2943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5532B94-F51F-49AE-A5D7-BD23A5ACC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7201" y="3889839"/>
              <a:ext cx="4248150" cy="25871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/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is defined by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17E3408-15B1-43F5-B080-C9EEE384BC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240" y="3533001"/>
                  <a:ext cx="2375587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077" t="-27500" r="-3846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Exact Inference in BN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Calculate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406223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</a:p>
              <a:p>
                <a:pPr lvl="1"/>
                <a:r>
                  <a:rPr lang="en-US" sz="2400" dirty="0"/>
                  <a:t>Query </a:t>
                </a:r>
                <a:r>
                  <a:rPr lang="en-US" sz="2400" i="1" dirty="0"/>
                  <a:t>variables: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Evidence </a:t>
                </a:r>
                <a:r>
                  <a:rPr lang="en-US" sz="2400" dirty="0"/>
                  <a:t>(</a:t>
                </a:r>
                <a:r>
                  <a:rPr lang="en-US" sz="2400" i="1" dirty="0"/>
                  <a:t>observed</a:t>
                </a:r>
                <a:r>
                  <a:rPr lang="en-US" sz="2400" dirty="0"/>
                  <a:t>) 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lang="en-US" sz="2400" i="1" dirty="0"/>
                  <a:t>Set of unobserved </a:t>
                </a:r>
                <a:r>
                  <a:rPr lang="en-US" sz="2400" dirty="0"/>
                  <a:t>variables: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lvl="1"/>
                <a:r>
                  <a:rPr lang="en-US" sz="2400" dirty="0"/>
                  <a:t>Calculate the probability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If we know the full joint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400" dirty="0"/>
                  <a:t>we can infer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1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by:</a:t>
                </a:r>
              </a:p>
              <a:p>
                <a:pPr lvl="1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lvl="1">
                  <a:buNone/>
                </a:pPr>
                <a:endParaRPr lang="en-US" sz="2400" b="1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lvl="1">
                  <a:buNone/>
                </a:pP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3967586"/>
              </a:xfrm>
              <a:blipFill>
                <a:blip r:embed="rId3"/>
                <a:stretch>
                  <a:fillRect l="-1005" t="-3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B9C2C12-1844-4E38-BACA-59E42FBE9848}"/>
              </a:ext>
            </a:extLst>
          </p:cNvPr>
          <p:cNvSpPr/>
          <p:nvPr/>
        </p:nvSpPr>
        <p:spPr>
          <a:xfrm>
            <a:off x="6000750" y="5658275"/>
            <a:ext cx="2514600" cy="914400"/>
          </a:xfrm>
          <a:prstGeom prst="wedgeRectCallout">
            <a:avLst>
              <a:gd name="adj1" fmla="val -38735"/>
              <a:gd name="adj2" fmla="val -7657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over values of unobservable variables = marginalizing them out.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 inference:  </a:t>
            </a:r>
            <a:br>
              <a:rPr lang="en-US" dirty="0"/>
            </a:br>
            <a:r>
              <a:rPr lang="en-US" dirty="0"/>
              <a:t>Example –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Assume we can observe being called and the two variables have the values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want to know the probability of a burglary.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Query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en-US" sz="2000" dirty="0"/>
                  <a:t> with unobservable variables: Earthquake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Alarm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00FF"/>
                  </a:solidFill>
                </a:endParaRP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24200"/>
                <a:ext cx="7886700" cy="3052762"/>
              </a:xfrm>
              <a:blipFill>
                <a:blip r:embed="rId3"/>
                <a:stretch>
                  <a:fillRect l="-464" t="-3000" b="-3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3D7B1A2-EB0F-4B08-B7E1-24E931988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57200"/>
            <a:ext cx="4248150" cy="2587161"/>
          </a:xfrm>
          <a:prstGeom prst="rect">
            <a:avLst/>
          </a:prstGeom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8482842-7CD8-4C45-992A-D4DFA439E5A2}"/>
              </a:ext>
            </a:extLst>
          </p:cNvPr>
          <p:cNvSpPr/>
          <p:nvPr/>
        </p:nvSpPr>
        <p:spPr>
          <a:xfrm>
            <a:off x="7286625" y="4650581"/>
            <a:ext cx="1676400" cy="1063160"/>
          </a:xfrm>
          <a:prstGeom prst="wedgeRectCallout">
            <a:avLst>
              <a:gd name="adj1" fmla="val -86145"/>
              <a:gd name="adj2" fmla="val -48788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Full joint probability and marginalize over E and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D6B2F-1A4C-4A62-AB17-80D858FB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07" y="460839"/>
            <a:ext cx="4248150" cy="25871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305800" cy="1371600"/>
          </a:xfrm>
        </p:spPr>
        <p:txBody>
          <a:bodyPr/>
          <a:lstStyle/>
          <a:p>
            <a:r>
              <a:rPr lang="en-US" dirty="0"/>
              <a:t>Exact inference: </a:t>
            </a:r>
            <a:br>
              <a:rPr lang="en-US" dirty="0"/>
            </a:br>
            <a:r>
              <a:rPr lang="en-US" dirty="0"/>
              <a:t>Example – Evaluation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Object 2"/>
              <p:cNvSpPr txBox="1"/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779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372" y="1431423"/>
                <a:ext cx="4583113" cy="1371600"/>
              </a:xfrm>
              <a:prstGeom prst="rect">
                <a:avLst/>
              </a:prstGeom>
              <a:blipFill>
                <a:blip r:embed="rId4"/>
                <a:stretch>
                  <a:fillRect r="-2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evaluation tree showing the needed additions and multiplications of conditional probabilities.">
            <a:extLst>
              <a:ext uri="{FF2B5EF4-FFF2-40B4-BE49-F238E27FC236}">
                <a16:creationId xmlns:a16="http://schemas.microsoft.com/office/drawing/2014/main" id="{560E39FE-3FC7-4B5A-98FE-A239F53FC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521577"/>
            <a:ext cx="5899113" cy="3081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59390E-CB11-4412-B79D-F64DDA76C8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888" y="3937119"/>
                <a:ext cx="473142" cy="522835"/>
              </a:xfrm>
              <a:prstGeom prst="rect">
                <a:avLst/>
              </a:prstGeom>
              <a:blipFill>
                <a:blip r:embed="rId7"/>
                <a:stretch>
                  <a:fillRect l="-135897" t="-145349" r="-147436" b="-20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/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AB7FFF-2947-486A-964D-30A2BC6C8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695" y="4525757"/>
                <a:ext cx="380349" cy="521681"/>
              </a:xfrm>
              <a:prstGeom prst="rect">
                <a:avLst/>
              </a:prstGeom>
              <a:blipFill>
                <a:blip r:embed="rId8"/>
                <a:stretch>
                  <a:fillRect l="-174603" t="-144186" r="-174603" b="-20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71266-4DD5-4413-9325-13E6ACBAA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53000" y="4191000"/>
            <a:ext cx="2362199" cy="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C67C7E-3235-4E6A-9670-6D56EF23F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76317" y="4696258"/>
            <a:ext cx="1215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6394DB-77D9-4F03-8929-0FE6F03C1222}"/>
              </a:ext>
            </a:extLst>
          </p:cNvPr>
          <p:cNvSpPr txBox="1"/>
          <p:nvPr/>
        </p:nvSpPr>
        <p:spPr>
          <a:xfrm>
            <a:off x="405372" y="3152245"/>
            <a:ext cx="73670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using an evaluation tree and CPTs </a:t>
            </a:r>
            <a:br>
              <a:rPr lang="en-US" dirty="0"/>
            </a:br>
            <a:r>
              <a:rPr lang="en-US" dirty="0"/>
              <a:t>(lines represent multiplications)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34350" cy="1325563"/>
          </a:xfrm>
        </p:spPr>
        <p:txBody>
          <a:bodyPr/>
          <a:lstStyle/>
          <a:p>
            <a:r>
              <a:rPr lang="en-US" dirty="0"/>
              <a:t>Issues with Exact Inference in AI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Problems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b="1" dirty="0"/>
                  <a:t>Full joint distribution is too large </a:t>
                </a:r>
                <a:r>
                  <a:rPr lang="en-US" sz="2400" dirty="0"/>
                  <a:t>to store.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Bayes nets provide significant savings for representing the conditional probability structure using </a:t>
                </a:r>
                <a:r>
                  <a:rPr lang="en-US" sz="2400" dirty="0" err="1"/>
                  <a:t>CPTs.</a:t>
                </a:r>
                <a:br>
                  <a:rPr lang="en-US" sz="2400" dirty="0"/>
                </a:br>
                <a:endParaRPr lang="en-US" sz="2400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400" dirty="0"/>
                  <a:t>Marginalizing out many unobservable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may involve </a:t>
                </a:r>
                <a:r>
                  <a:rPr lang="en-US" sz="2400" b="1" dirty="0"/>
                  <a:t>too many summation terms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This summation is called </a:t>
                </a:r>
                <a:r>
                  <a:rPr lang="en-US" sz="2400" b="1" dirty="0"/>
                  <a:t>exact inference by enumeration</a:t>
                </a:r>
                <a:r>
                  <a:rPr lang="en-US" sz="2400" dirty="0"/>
                  <a:t>. Unfortunately,  it does not scale well (#p-hard).</a:t>
                </a: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700" dirty="0"/>
                  <a:t>In praxis, </a:t>
                </a:r>
                <a:r>
                  <a:rPr lang="en-US" sz="2700" b="1" dirty="0">
                    <a:solidFill>
                      <a:srgbClr val="FF0000"/>
                    </a:solidFill>
                  </a:rPr>
                  <a:t>approximate inference by sampling </a:t>
                </a:r>
                <a:r>
                  <a:rPr lang="en-US" sz="2700" dirty="0"/>
                  <a:t>is used.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895600"/>
                <a:ext cx="7886700" cy="3281363"/>
              </a:xfrm>
              <a:blipFill>
                <a:blip r:embed="rId3"/>
                <a:stretch>
                  <a:fillRect l="-1082"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/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D8A496F-45FA-48CD-91DE-1756812A2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1578053"/>
                <a:ext cx="6076950" cy="1017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Line 4">
            <a:extLst>
              <a:ext uri="{FF2B5EF4-FFF2-40B4-BE49-F238E27FC236}">
                <a16:creationId xmlns:a16="http://schemas.microsoft.com/office/drawing/2014/main" id="{6B71B714-0488-4D3F-AD9D-11F28F4E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5228" y="1857379"/>
            <a:ext cx="1295400" cy="428621"/>
          </a:xfrm>
          <a:prstGeom prst="borderCallout1">
            <a:avLst>
              <a:gd name="adj1" fmla="val 101677"/>
              <a:gd name="adj2" fmla="val 39012"/>
              <a:gd name="adj3" fmla="val 307947"/>
              <a:gd name="adj4" fmla="val -27142"/>
            </a:avLst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E9DE9D9B-761A-46B4-AE1C-07DBD532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29200" y="1578053"/>
            <a:ext cx="457200" cy="1150857"/>
          </a:xfrm>
          <a:prstGeom prst="borderCallout1">
            <a:avLst>
              <a:gd name="adj1" fmla="val 101677"/>
              <a:gd name="adj2" fmla="val 39012"/>
              <a:gd name="adj3" fmla="val 256069"/>
              <a:gd name="adj4" fmla="val -313799"/>
            </a:avLst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85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15" t="9091" r="1537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861198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400" b="1" dirty="0">
                <a:solidFill>
                  <a:schemeClr val="bg1"/>
                </a:solidFill>
              </a:rPr>
              <a:t>Approximate Inference in BN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Estimate the posterior probability given evidence</a:t>
            </a:r>
          </a:p>
        </p:txBody>
      </p:sp>
    </p:spTree>
    <p:extLst>
      <p:ext uri="{BB962C8B-B14F-4D97-AF65-F5344CB8AC3E}">
        <p14:creationId xmlns:p14="http://schemas.microsoft.com/office/powerpoint/2010/main" val="392465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 fontScale="90000"/>
          </a:bodyPr>
          <a:lstStyle/>
          <a:p>
            <a:r>
              <a:rPr lang="en-US" sz="4500" dirty="0"/>
              <a:t>Bayesian Networks as a </a:t>
            </a:r>
            <a:br>
              <a:rPr lang="en-US" sz="4500" dirty="0"/>
            </a:br>
            <a:r>
              <a:rPr lang="en-US" sz="4500" dirty="0"/>
              <a:t>Generative Models</a:t>
            </a:r>
          </a:p>
        </p:txBody>
      </p:sp>
      <p:graphicFrame>
        <p:nvGraphicFramePr>
          <p:cNvPr id="5" name="Content Placeholder 2" descr="the joint distribution. We can generate samples from the network to estimate joint and conditional probability distributions. ">
            <a:extLst>
              <a:ext uri="{FF2B5EF4-FFF2-40B4-BE49-F238E27FC236}">
                <a16:creationId xmlns:a16="http://schemas.microsoft.com/office/drawing/2014/main" id="{6CB72345-F38A-4A80-A700-157364706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28654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AB1-2C58-4E8D-AF69-8FADB928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Prior-Sample Algorithm </a:t>
            </a:r>
          </a:p>
        </p:txBody>
      </p:sp>
      <p:pic>
        <p:nvPicPr>
          <p:cNvPr id="5" name="Picture 4" descr="The Prior-Sample algorithm.">
            <a:extLst>
              <a:ext uri="{FF2B5EF4-FFF2-40B4-BE49-F238E27FC236}">
                <a16:creationId xmlns:a16="http://schemas.microsoft.com/office/drawing/2014/main" id="{A14537AF-BCDD-4290-8D6E-24D106CC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4" y="1905000"/>
            <a:ext cx="8083671" cy="19812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BAB58-0821-49FF-BA4B-1A8124AA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107" y="3922639"/>
            <a:ext cx="3041806" cy="27941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65C80E-4AFC-40BA-8C32-59DFC2D01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74796" y="3200400"/>
            <a:ext cx="267011" cy="900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CDB60C0-9B9B-4EC7-97CA-E56926BC0CE2}"/>
              </a:ext>
            </a:extLst>
          </p:cNvPr>
          <p:cNvSpPr/>
          <p:nvPr/>
        </p:nvSpPr>
        <p:spPr>
          <a:xfrm>
            <a:off x="1555596" y="4100511"/>
            <a:ext cx="2438400" cy="1219200"/>
          </a:xfrm>
          <a:prstGeom prst="wedgeRectCallout">
            <a:avLst>
              <a:gd name="adj1" fmla="val 142820"/>
              <a:gd name="adj2" fmla="val -28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is important! We need to start with the random variables that have no parents.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386C3D0-FEC1-4B51-FF39-5C0997C2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13922" y="4267200"/>
            <a:ext cx="449078" cy="16764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  <p:extLst>
      <p:ext uri="{BB962C8B-B14F-4D97-AF65-F5344CB8AC3E}">
        <p14:creationId xmlns:p14="http://schemas.microsoft.com/office/powerpoint/2010/main" val="404394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53BB-496C-5D4C-C219-856F3CA2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6ABD5B-AE55-7368-48DE-15FE0C576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7110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59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6802" name="Picture 2" descr="Sampling in Bayes networks starts with nodes that have no parents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16C0F048-650B-47D1-9800-4BB5DF8F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01000" y="1219200"/>
            <a:ext cx="914400" cy="4800600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Variable order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7826" name="Picture 2" descr="Sampling starts with the variable cloudy."/>
          <p:cNvPicPr>
            <a:picLocks noChangeAspect="1" noChangeArrowheads="1"/>
          </p:cNvPicPr>
          <p:nvPr/>
        </p:nvPicPr>
        <p:blipFill rotWithShape="1">
          <a:blip r:embed="rId3" cstate="print"/>
          <a:srcRect l="10937" t="16667" r="8594" b="13542"/>
          <a:stretch/>
        </p:blipFill>
        <p:spPr bwMode="auto">
          <a:xfrm>
            <a:off x="762000" y="1219200"/>
            <a:ext cx="7848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85BD43D-88D0-4302-8B8F-C4CBB3C93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1359754"/>
            <a:ext cx="2514600" cy="696061"/>
          </a:xfrm>
          <a:prstGeom prst="wedgeRoundRectCallout">
            <a:avLst>
              <a:gd name="adj1" fmla="val 81070"/>
              <a:gd name="adj2" fmla="val 70138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Draw a random value </a:t>
            </a:r>
            <a:br>
              <a:rPr lang="en-US" dirty="0"/>
            </a:br>
            <a:r>
              <a:rPr lang="en-US" dirty="0"/>
              <a:t>using the probability.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8850" name="Picture 2" descr="Next we sample sprinkler and rain given that coudy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4844" t="16666" r="12500" b="11458"/>
          <a:stretch/>
        </p:blipFill>
        <p:spPr bwMode="auto">
          <a:xfrm>
            <a:off x="1143000" y="1219200"/>
            <a:ext cx="7086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0898" name="Picture 2" descr="We randomly sample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1556"/>
          <a:stretch/>
        </p:blipFill>
        <p:spPr bwMode="auto">
          <a:xfrm>
            <a:off x="1295400" y="1219200"/>
            <a:ext cx="6705600" cy="5250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22" name="Picture 2" descr="Finally we sample wet grass given that sprinkler is false and rain is true."/>
          <p:cNvPicPr>
            <a:picLocks noChangeAspect="1" noChangeArrowheads="1"/>
          </p:cNvPicPr>
          <p:nvPr/>
        </p:nvPicPr>
        <p:blipFill rotWithShape="1">
          <a:blip r:embed="rId3" cstate="print"/>
          <a:srcRect l="15625" t="16667" r="15625" b="13541"/>
          <a:stretch/>
        </p:blipFill>
        <p:spPr bwMode="auto">
          <a:xfrm>
            <a:off x="12192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 idx="4294967295"/>
          </p:nvPr>
        </p:nvSpPr>
        <p:spPr>
          <a:xfrm>
            <a:off x="350235" y="388203"/>
            <a:ext cx="8565165" cy="830997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 Sampling from a Bayesian Network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2946" name="Picture 2" descr="The result is wet gras is ture."/>
          <p:cNvPicPr>
            <a:picLocks noChangeAspect="1" noChangeArrowheads="1"/>
          </p:cNvPicPr>
          <p:nvPr/>
        </p:nvPicPr>
        <p:blipFill rotWithShape="1">
          <a:blip r:embed="rId3" cstate="print"/>
          <a:srcRect l="16406" t="16667" r="14844" b="13542"/>
          <a:stretch/>
        </p:blipFill>
        <p:spPr bwMode="auto">
          <a:xfrm>
            <a:off x="1295400" y="1219200"/>
            <a:ext cx="6705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0CCFA3-53D0-422C-ACAB-E5CC09E1CCD3}"/>
              </a:ext>
            </a:extLst>
          </p:cNvPr>
          <p:cNvSpPr txBox="1"/>
          <p:nvPr/>
        </p:nvSpPr>
        <p:spPr>
          <a:xfrm>
            <a:off x="6248400" y="4976634"/>
            <a:ext cx="2743200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 Sample returns the event: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    [C = True, S = False, </a:t>
            </a:r>
            <a:br>
              <a:rPr lang="en-US" i="1" dirty="0"/>
            </a:br>
            <a:r>
              <a:rPr lang="en-US" i="1" dirty="0"/>
              <a:t>      R = True, W = True]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Joint Probability Distribution from Individual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, the count of how many times Prior-Sample produces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The marginal probability of partially specified event (some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values are known) can also be calculated using the same samples. E.g.,</a:t>
                </a: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33600"/>
                <a:ext cx="7886700" cy="3657600"/>
              </a:xfrm>
              <a:blipFill>
                <a:blip r:embed="rId3"/>
                <a:stretch>
                  <a:fillRect l="-1005" t="-3500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359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Sample </a:t>
                </a:r>
                <a:r>
                  <a:rPr lang="en-US" sz="2800" i="1" dirty="0"/>
                  <a:t>N</a:t>
                </a:r>
                <a:r>
                  <a:rPr lang="en-US" sz="2800" dirty="0"/>
                  <a:t> times and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ignore the samples that are not consistent with the evidence 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d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400" b="1" dirty="0"/>
                  <a:t>Issue</a:t>
                </a:r>
                <a:r>
                  <a:rPr lang="en-US" sz="2400" dirty="0"/>
                  <a:t>: What if </a:t>
                </a:r>
                <a:r>
                  <a:rPr lang="en-US" sz="2400" b="1" dirty="0"/>
                  <a:t>e</a:t>
                </a:r>
                <a:r>
                  <a:rPr lang="en-US" sz="2400" dirty="0"/>
                  <a:t> is a rare event? </a:t>
                </a:r>
              </a:p>
              <a:p>
                <a:pPr lvl="1"/>
                <a:r>
                  <a:rPr lang="en-US" sz="2400" dirty="0"/>
                  <a:t>Example: burglary </a:t>
                </a:r>
                <a:r>
                  <a:rPr lang="en-US" sz="2400" dirty="0">
                    <a:sym typeface="Symbol"/>
                  </a:rPr>
                  <a:t> earthquake</a:t>
                </a:r>
              </a:p>
              <a:p>
                <a:pPr lvl="1"/>
                <a:r>
                  <a:rPr lang="en-US" sz="2400" dirty="0">
                    <a:sym typeface="Symbol"/>
                  </a:rPr>
                  <a:t>Rejection sampling ends up throwing away most of the samples. This is very inefficient!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46" t="-3081" r="-123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A8F87A3-E058-CDDE-6C4A-C41616EB981E}"/>
              </a:ext>
            </a:extLst>
          </p:cNvPr>
          <p:cNvSpPr/>
          <p:nvPr/>
        </p:nvSpPr>
        <p:spPr>
          <a:xfrm>
            <a:off x="7239000" y="4343400"/>
            <a:ext cx="1219200" cy="457200"/>
          </a:xfrm>
          <a:prstGeom prst="wedgeRectCallout">
            <a:avLst>
              <a:gd name="adj1" fmla="val -183179"/>
              <a:gd name="adj2" fmla="val -126500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Normalization trick</a:t>
            </a:r>
          </a:p>
        </p:txBody>
      </p:sp>
    </p:spTree>
    <p:extLst>
      <p:ext uri="{BB962C8B-B14F-4D97-AF65-F5344CB8AC3E}">
        <p14:creationId xmlns:p14="http://schemas.microsoft.com/office/powerpoint/2010/main" val="4109309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4C31-B302-4047-BF78-AE260AAD4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Rejection Sampling</a:t>
            </a:r>
            <a:endParaRPr lang="en-US" dirty="0"/>
          </a:p>
        </p:txBody>
      </p:sp>
      <p:grpSp>
        <p:nvGrpSpPr>
          <p:cNvPr id="3" name="Group 2" descr="The rejection sampling algorithm.">
            <a:extLst>
              <a:ext uri="{FF2B5EF4-FFF2-40B4-BE49-F238E27FC236}">
                <a16:creationId xmlns:a16="http://schemas.microsoft.com/office/drawing/2014/main" id="{280CA5CE-FDE5-8614-50A9-2F77A3C6DD2E}"/>
              </a:ext>
            </a:extLst>
          </p:cNvPr>
          <p:cNvGrpSpPr/>
          <p:nvPr/>
        </p:nvGrpSpPr>
        <p:grpSpPr>
          <a:xfrm>
            <a:off x="609600" y="2286000"/>
            <a:ext cx="8108039" cy="3581400"/>
            <a:chOff x="609600" y="2286000"/>
            <a:chExt cx="8108039" cy="3581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3F2DE7-172B-4006-9EC4-E503D3CE5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2286000"/>
              <a:ext cx="8108039" cy="3581400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0546FB74-12DC-40E7-B393-BC14F9F68FBA}"/>
                </a:ext>
              </a:extLst>
            </p:cNvPr>
            <p:cNvSpPr/>
            <p:nvPr/>
          </p:nvSpPr>
          <p:spPr>
            <a:xfrm>
              <a:off x="4800600" y="4267200"/>
              <a:ext cx="3124200" cy="762000"/>
            </a:xfrm>
            <a:prstGeom prst="wedgeRectCallout">
              <a:avLst>
                <a:gd name="adj1" fmla="val -68662"/>
                <a:gd name="adj2" fmla="val 46402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 throw away many samples if e is rare!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23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Importance Sampling </a:t>
            </a:r>
            <a:r>
              <a:rPr lang="en-US" dirty="0"/>
              <a:t>(likelihood weighting)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5086350" cy="44227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Goal</a:t>
                </a:r>
                <a:r>
                  <a:rPr lang="en-US" sz="2400" dirty="0"/>
                  <a:t>: Avoid throwing out samples like in rejection sampling.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1. Fix the evidence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for sampling and estimate the probability for the non-evidence variables using prior-sampling. We call this probability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Note: Fixing the evidence breaks the dependence between the evidence variable and the evidence parents!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2</a:t>
                </a:r>
                <a:r>
                  <a:rPr lang="en-US" sz="2400" dirty="0"/>
                  <a:t>.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Correct the probabilities </a:t>
                </a:r>
                <a:r>
                  <a:rPr lang="en-US" sz="2400" dirty="0"/>
                  <a:t>using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right weight to fix the broken dependence is the chance that we see the evidence given its parent.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𝑝𝑎𝑟𝑒𝑛𝑡𝑠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5086350" cy="4422775"/>
              </a:xfrm>
              <a:blipFill>
                <a:blip r:embed="rId3"/>
                <a:stretch>
                  <a:fillRect l="-479" t="-1515" r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FDD4A21-21E3-48D7-BBC3-2DC69C31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994" y="2514600"/>
            <a:ext cx="3041806" cy="2794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935FC-0C83-4868-BE38-D723306F71F3}"/>
              </a:ext>
            </a:extLst>
          </p:cNvPr>
          <p:cNvSpPr txBox="1"/>
          <p:nvPr/>
        </p:nvSpPr>
        <p:spPr>
          <a:xfrm>
            <a:off x="6172200" y="2057400"/>
            <a:ext cx="28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Evidence = it rains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87D150-18B8-B3E9-C91F-8F23F94C1F37}"/>
              </a:ext>
            </a:extLst>
          </p:cNvPr>
          <p:cNvGrpSpPr/>
          <p:nvPr/>
        </p:nvGrpSpPr>
        <p:grpSpPr>
          <a:xfrm>
            <a:off x="7849209" y="3153558"/>
            <a:ext cx="1370991" cy="1683773"/>
            <a:chOff x="7849209" y="3153558"/>
            <a:chExt cx="1370991" cy="1683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26BE3D-00BB-4883-B3AB-2EB13EEB29AC}"/>
                </a:ext>
              </a:extLst>
            </p:cNvPr>
            <p:cNvSpPr txBox="1"/>
            <p:nvPr/>
          </p:nvSpPr>
          <p:spPr>
            <a:xfrm>
              <a:off x="7924800" y="4191000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1. Fix as true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E8EDCBC-15F4-4FC8-8D72-832A2B680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229600" y="3581400"/>
              <a:ext cx="755806" cy="685800"/>
              <a:chOff x="8305800" y="3657600"/>
              <a:chExt cx="679606" cy="533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84B1661-6638-48E4-861E-D2184EB2D207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3DA93D1-CB1D-4143-B0AB-7D9021C11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9CE4DC-6000-DC7A-0C3C-9505B6603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7849209" y="3153558"/>
              <a:ext cx="151182" cy="165688"/>
              <a:chOff x="8305800" y="3657600"/>
              <a:chExt cx="679606" cy="53340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378E30B-92C5-0EF4-27B5-CA449CB4AE08}"/>
                  </a:ext>
                </a:extLst>
              </p:cNvPr>
              <p:cNvCxnSpPr/>
              <p:nvPr/>
            </p:nvCxnSpPr>
            <p:spPr>
              <a:xfrm flipH="1">
                <a:off x="8305800" y="3657600"/>
                <a:ext cx="679606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3C10374-EA21-A39B-F3F3-6CF76DB7B2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5800" y="3657600"/>
                <a:ext cx="644603" cy="533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B3C1E2-69F6-86FA-4CE6-02DB03EC2C31}"/>
              </a:ext>
            </a:extLst>
          </p:cNvPr>
          <p:cNvCxnSpPr>
            <a:cxnSpLocks/>
          </p:cNvCxnSpPr>
          <p:nvPr/>
        </p:nvCxnSpPr>
        <p:spPr>
          <a:xfrm flipV="1">
            <a:off x="4648200" y="3250643"/>
            <a:ext cx="3118615" cy="19309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6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for post">
            <a:extLst>
              <a:ext uri="{FF2B5EF4-FFF2-40B4-BE49-F238E27FC236}">
                <a16:creationId xmlns:a16="http://schemas.microsoft.com/office/drawing/2014/main" id="{34006FE2-3208-4458-B2A1-31B683AB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74" t="9091" r="17812" b="-2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FA9A6E-92F6-4FF4-A5B7-677FDDDF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b="1" dirty="0">
                <a:solidFill>
                  <a:schemeClr val="bg1"/>
                </a:solidFill>
              </a:rPr>
              <a:t>Bayesian Networks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11D8A-783A-4FEE-B310-9101D63F0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b="1" dirty="0">
                <a:solidFill>
                  <a:schemeClr val="bg1"/>
                </a:solidFill>
              </a:rPr>
              <a:t>Modeling a Joint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28165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Conditional Probabilities: </a:t>
            </a:r>
            <a:br>
              <a:rPr lang="en-US" dirty="0"/>
            </a:br>
            <a:r>
              <a:rPr lang="en-US" b="1" dirty="0"/>
              <a:t>Markov Chain Monte Carlo Sampling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C883-9A9E-485C-A74A-3B703F5A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Idea</a:t>
            </a:r>
            <a:r>
              <a:rPr lang="en-US" dirty="0"/>
              <a:t>: Instead of creating each sample individually from scratch, </a:t>
            </a:r>
            <a:r>
              <a:rPr lang="en-US" b="1" dirty="0">
                <a:solidFill>
                  <a:srgbClr val="FF0000"/>
                </a:solidFill>
              </a:rPr>
              <a:t>generates a sequence of samples</a:t>
            </a:r>
            <a:r>
              <a:rPr lang="en-US" dirty="0"/>
              <a:t>.</a:t>
            </a:r>
          </a:p>
          <a:p>
            <a:r>
              <a:rPr lang="en-US" dirty="0"/>
              <a:t>Create the next state (= sample) by making random changes to the current state (= modify non-evidence variables). The sequence of states forms a random process called a </a:t>
            </a:r>
            <a:r>
              <a:rPr lang="en-US" b="1" dirty="0"/>
              <a:t>Markov Chain </a:t>
            </a:r>
            <a:r>
              <a:rPr lang="en-US" dirty="0"/>
              <a:t>(MC).</a:t>
            </a:r>
          </a:p>
          <a:p>
            <a:r>
              <a:rPr lang="en-US" dirty="0"/>
              <a:t>The MC is constructed such that its stationary distribution is the posterior distribution of the non-evidence variables.</a:t>
            </a:r>
          </a:p>
          <a:p>
            <a:r>
              <a:rPr lang="en-US" dirty="0"/>
              <a:t>The stationary distribution of a MC can be estimated using </a:t>
            </a:r>
            <a:r>
              <a:rPr lang="en-US" b="1" dirty="0"/>
              <a:t>Monte Carlo </a:t>
            </a:r>
            <a:r>
              <a:rPr lang="en-US" dirty="0"/>
              <a:t>simulation by counting how often each state is reached in a random walk and normalizing to obtain probability estimates.</a:t>
            </a:r>
          </a:p>
          <a:p>
            <a:r>
              <a:rPr lang="en-US" dirty="0"/>
              <a:t>Algorithms: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Gibbs sampling works well for BNs since it needs conditional probabilities and we have </a:t>
            </a:r>
            <a:r>
              <a:rPr lang="en-US" dirty="0" err="1"/>
              <a:t>CPTs.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Metropolis-Hastings sampling is more general.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Note: </a:t>
            </a:r>
            <a:r>
              <a:rPr lang="en-US" dirty="0"/>
              <a:t>Simulated annealing local search also belongs to the family of MCMC algorithms.</a:t>
            </a:r>
          </a:p>
        </p:txBody>
      </p:sp>
    </p:spTree>
    <p:extLst>
      <p:ext uri="{BB962C8B-B14F-4D97-AF65-F5344CB8AC3E}">
        <p14:creationId xmlns:p14="http://schemas.microsoft.com/office/powerpoint/2010/main" val="34734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BE89-415D-4978-8DBC-FE1AF7F5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 in Bayes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Markov blanket of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It makes sure that the new value is consistent with the other values. The Markov blanket of a variable consists of all variables it can be dependent of (parents, children, and parents of children). This ensures that the MC’s stationary distribution gives the desired probability.</a:t>
                </a:r>
              </a:p>
              <a:p>
                <a:pPr marL="0" indent="0"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𝑝𝑎𝑟𝑒𝑛𝑡𝑠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))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𝑐h𝑖𝑙𝑑𝑟𝑒𝑛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𝑝𝑎𝑟𝑒𝑛𝑡𝑠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12C883-9A9E-485C-A74A-3B703F5AE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862677"/>
                <a:ext cx="7753350" cy="1766723"/>
              </a:xfrm>
              <a:blipFill>
                <a:blip r:embed="rId2"/>
                <a:stretch>
                  <a:fillRect l="-314" t="-4483" r="-472" b="-4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 descr="The Gibbs Sampling algorithm.">
            <a:extLst>
              <a:ext uri="{FF2B5EF4-FFF2-40B4-BE49-F238E27FC236}">
                <a16:creationId xmlns:a16="http://schemas.microsoft.com/office/drawing/2014/main" id="{B324619D-6DD2-54E8-287C-EE3E57AB5D29}"/>
              </a:ext>
            </a:extLst>
          </p:cNvPr>
          <p:cNvGrpSpPr/>
          <p:nvPr/>
        </p:nvGrpSpPr>
        <p:grpSpPr>
          <a:xfrm>
            <a:off x="656359" y="1371600"/>
            <a:ext cx="8321386" cy="3081336"/>
            <a:chOff x="656359" y="1371600"/>
            <a:chExt cx="8321386" cy="30813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ED95DC-BBB2-4735-BB09-27E5AFF2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9368"/>
            <a:stretch/>
          </p:blipFill>
          <p:spPr>
            <a:xfrm>
              <a:off x="656359" y="1371600"/>
              <a:ext cx="6833679" cy="3081336"/>
            </a:xfrm>
            <a:prstGeom prst="rect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</p:pic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7A5CADE8-4884-896D-90D5-A3214D8B7A60}"/>
                </a:ext>
              </a:extLst>
            </p:cNvPr>
            <p:cNvSpPr/>
            <p:nvPr/>
          </p:nvSpPr>
          <p:spPr>
            <a:xfrm>
              <a:off x="7580092" y="1994574"/>
              <a:ext cx="1397653" cy="550408"/>
            </a:xfrm>
            <a:prstGeom prst="wedgeRectCallout">
              <a:avLst>
                <a:gd name="adj1" fmla="val -184909"/>
                <a:gd name="adj2" fmla="val 9917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 with a random state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15313963-AD83-3BC5-2EF4-C768599C8F2E}"/>
                </a:ext>
              </a:extLst>
            </p:cNvPr>
            <p:cNvSpPr/>
            <p:nvPr/>
          </p:nvSpPr>
          <p:spPr>
            <a:xfrm>
              <a:off x="7580092" y="2627910"/>
              <a:ext cx="1397653" cy="931408"/>
            </a:xfrm>
            <a:prstGeom prst="wedgeRectCallout">
              <a:avLst>
                <a:gd name="adj1" fmla="val -122303"/>
                <a:gd name="adj2" fmla="val 45245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Change one non-evidence variable at a time</a:t>
              </a:r>
            </a:p>
          </p:txBody>
        </p:sp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F2A0BE17-3845-8279-2B94-FB7B00D1DB18}"/>
                </a:ext>
              </a:extLst>
            </p:cNvPr>
            <p:cNvSpPr/>
            <p:nvPr/>
          </p:nvSpPr>
          <p:spPr>
            <a:xfrm>
              <a:off x="7580092" y="3725174"/>
              <a:ext cx="1397653" cy="283210"/>
            </a:xfrm>
            <a:prstGeom prst="wedgeRectCallout">
              <a:avLst>
                <a:gd name="adj1" fmla="val -183863"/>
                <a:gd name="adj2" fmla="val -986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Count</a:t>
              </a:r>
            </a:p>
          </p:txBody>
        </p:sp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99B935-4113-A26D-1D44-EAC017DFCA98}"/>
              </a:ext>
            </a:extLst>
          </p:cNvPr>
          <p:cNvSpPr/>
          <p:nvPr/>
        </p:nvSpPr>
        <p:spPr>
          <a:xfrm>
            <a:off x="7580091" y="4130400"/>
            <a:ext cx="1397653" cy="441599"/>
          </a:xfrm>
          <a:prstGeom prst="wedgeRectCallout">
            <a:avLst>
              <a:gd name="adj1" fmla="val -356909"/>
              <a:gd name="adj2" fmla="val -550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Convert to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816451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6E3A-1871-1F75-49D5-623483324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3710"/>
          </a:xfrm>
        </p:spPr>
        <p:txBody>
          <a:bodyPr/>
          <a:lstStyle/>
          <a:p>
            <a:r>
              <a:rPr lang="en-US" dirty="0"/>
              <a:t>Gibbs Sampling: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𝑅𝑎𝑖𝑛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|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𝑆𝑝𝑟𝑖𝑛𝑘𝑙𝑒𝑟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i="1" dirty="0" err="1" smtClean="0">
                          <a:latin typeface="Cambria Math" panose="02040503050406030204" pitchFamily="18" charset="0"/>
                        </a:rPr>
                        <m:t>𝑊𝑒𝑡𝐺𝑟𝑎𝑠𝑠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). 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Determine states and calculate transition probabilities of the Markov chain for changing one variable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700" dirty="0"/>
                  <a:t>. This will repair all dependencies broken by fixing the evidence. 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The algorithm randomly wanders around in this graph using the stated transition probabilities. This will produce the stationary distribution.</a:t>
                </a:r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Assume that we observe 20 states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dirty="0"/>
                  <a:t>and 60 with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𝑟𝑎𝑖𝑛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r>
                  <a:rPr lang="en-US" sz="17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𝑁𝑂𝑅𝑀𝐴𝐿𝐼𝑍𝐸</m:t>
                      </m:r>
                      <m:d>
                        <m:dPr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7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13+7</m:t>
                              </m:r>
                              <m:r>
                                <a:rPr lang="en-US" sz="17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700" b="0" i="1" dirty="0" smtClean="0">
                                  <a:latin typeface="Cambria Math" panose="02040503050406030204" pitchFamily="18" charset="0"/>
                                </a:rPr>
                                <m:t> 2+58</m:t>
                              </m:r>
                            </m:e>
                          </m:d>
                        </m:e>
                      </m:d>
                      <m:r>
                        <a:rPr lang="en-US" sz="17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7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0.25,</m:t>
                          </m:r>
                          <m:r>
                            <a:rPr lang="en-US" sz="17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 dirty="0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𝑅𝑎𝑖𝑛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𝑆𝑝𝑟𝑖𝑛𝑘𝑙𝑒𝑟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500" i="1" dirty="0" err="1" smtClean="0">
                        <a:latin typeface="Cambria Math" panose="02040503050406030204" pitchFamily="18" charset="0"/>
                      </a:rPr>
                      <m:t>𝑊𝑒𝑡𝐺𝑟𝑎𝑠𝑠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1500" i="1" dirty="0" smtClean="0">
                        <a:latin typeface="Cambria Math" panose="02040503050406030204" pitchFamily="18" charset="0"/>
                      </a:rPr>
                      <m:t>)≈0.25</m:t>
                    </m:r>
                  </m:oMath>
                </a14:m>
                <a:r>
                  <a:rPr lang="en-US" sz="1500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D80BEA-0364-DE6A-CC0A-9316A1DB9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244" y="1253330"/>
                <a:ext cx="4699463" cy="5147469"/>
              </a:xfrm>
              <a:blipFill>
                <a:blip r:embed="rId2"/>
                <a:stretch>
                  <a:fillRect l="-778" t="-1185" r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1F6BDDF-1BEB-6BFC-D3C8-4A93B08A7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4984" y="459520"/>
            <a:ext cx="2791088" cy="2528154"/>
            <a:chOff x="5604984" y="459520"/>
            <a:chExt cx="2791088" cy="25281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0FF76F-185C-1795-11E7-F661B6C6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4984" y="533400"/>
              <a:ext cx="2671811" cy="245427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0E3A3-C26D-148A-8FE6-0EE5890B99F1}"/>
                </a:ext>
              </a:extLst>
            </p:cNvPr>
            <p:cNvSpPr txBox="1"/>
            <p:nvPr/>
          </p:nvSpPr>
          <p:spPr>
            <a:xfrm>
              <a:off x="5729486" y="198607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FCFB4A-803E-236E-DE01-49CC010C66EB}"/>
                </a:ext>
              </a:extLst>
            </p:cNvPr>
            <p:cNvSpPr txBox="1"/>
            <p:nvPr/>
          </p:nvSpPr>
          <p:spPr>
            <a:xfrm>
              <a:off x="7315200" y="2386189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true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EA40A6-D091-19A5-C52B-3586AD46A9D6}"/>
                </a:ext>
              </a:extLst>
            </p:cNvPr>
            <p:cNvGrpSpPr/>
            <p:nvPr/>
          </p:nvGrpSpPr>
          <p:grpSpPr>
            <a:xfrm>
              <a:off x="5729486" y="1600200"/>
              <a:ext cx="631904" cy="421128"/>
              <a:chOff x="5729486" y="1600200"/>
              <a:chExt cx="631904" cy="42112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430EC3E-CC56-E9FE-55EF-E071C7EAB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7CEE75-A901-BF96-7F48-34168628A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CB2C4E7-A4F7-06C1-FA81-539C9C78BC79}"/>
                </a:ext>
              </a:extLst>
            </p:cNvPr>
            <p:cNvGrpSpPr/>
            <p:nvPr/>
          </p:nvGrpSpPr>
          <p:grpSpPr>
            <a:xfrm>
              <a:off x="6545763" y="2165116"/>
              <a:ext cx="845637" cy="822558"/>
              <a:chOff x="5729486" y="1600200"/>
              <a:chExt cx="631904" cy="42112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0962763-C9DD-72D4-151B-64D29295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9486" y="1600200"/>
                <a:ext cx="631904" cy="3858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52FC3B-B42C-8406-FD84-63389A82B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486" y="1600200"/>
                <a:ext cx="631904" cy="42112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00B6CC-FCD6-0E22-7F26-C081480E395B}"/>
                </a:ext>
              </a:extLst>
            </p:cNvPr>
            <p:cNvSpPr txBox="1"/>
            <p:nvPr/>
          </p:nvSpPr>
          <p:spPr>
            <a:xfrm>
              <a:off x="7208439" y="459520"/>
              <a:ext cx="11876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unknown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FDF9B3-1C46-426C-3A0C-53A393294027}"/>
                </a:ext>
              </a:extLst>
            </p:cNvPr>
            <p:cNvSpPr txBox="1"/>
            <p:nvPr/>
          </p:nvSpPr>
          <p:spPr>
            <a:xfrm>
              <a:off x="8078713" y="1585969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?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4355F4B-8D5E-3579-D1DA-E04691CF5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7597" y="3042257"/>
            <a:ext cx="983803" cy="505336"/>
          </a:xfrm>
          <a:prstGeom prst="downArrow">
            <a:avLst>
              <a:gd name="adj1" fmla="val 56634"/>
              <a:gd name="adj2" fmla="val 568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E74ECA-D7D2-4EE2-7CA2-39E837DF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86400" y="3602177"/>
            <a:ext cx="3505200" cy="3091755"/>
            <a:chOff x="5486400" y="3602177"/>
            <a:chExt cx="3505200" cy="309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735E2AC-945C-E89F-965D-B1124A154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4984" y="3602177"/>
              <a:ext cx="3025839" cy="23414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47E19A-5631-E280-E86F-5E5AC8015C7B}"/>
                </a:ext>
              </a:extLst>
            </p:cNvPr>
            <p:cNvSpPr txBox="1"/>
            <p:nvPr/>
          </p:nvSpPr>
          <p:spPr>
            <a:xfrm>
              <a:off x="5486400" y="5955268"/>
              <a:ext cx="35052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sz="1400" dirty="0"/>
                <a:t>Note the self-loops: the state stays the same when the resampled value is same it already has. 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E50C877-3FB6-A069-44E2-79A5D33DF7DA}"/>
              </a:ext>
            </a:extLst>
          </p:cNvPr>
          <p:cNvSpPr/>
          <p:nvPr/>
        </p:nvSpPr>
        <p:spPr>
          <a:xfrm>
            <a:off x="5752484" y="3678969"/>
            <a:ext cx="1204714" cy="23414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184829-011D-3B2A-B827-3891852135FB}"/>
              </a:ext>
            </a:extLst>
          </p:cNvPr>
          <p:cNvSpPr txBox="1"/>
          <p:nvPr/>
        </p:nvSpPr>
        <p:spPr>
          <a:xfrm>
            <a:off x="5874946" y="4100087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13 visits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A6741C-DED9-71F8-D9BB-8162F8EE2B32}"/>
              </a:ext>
            </a:extLst>
          </p:cNvPr>
          <p:cNvSpPr txBox="1"/>
          <p:nvPr/>
        </p:nvSpPr>
        <p:spPr>
          <a:xfrm>
            <a:off x="5867141" y="5032833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 visits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A012B2-212A-D8C3-44A7-1E672FF2195D}"/>
              </a:ext>
            </a:extLst>
          </p:cNvPr>
          <p:cNvSpPr/>
          <p:nvPr/>
        </p:nvSpPr>
        <p:spPr>
          <a:xfrm>
            <a:off x="7291596" y="3656761"/>
            <a:ext cx="1204714" cy="2341423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BF448C-96AE-FEE5-B6E3-41E8409E92B7}"/>
              </a:ext>
            </a:extLst>
          </p:cNvPr>
          <p:cNvSpPr txBox="1"/>
          <p:nvPr/>
        </p:nvSpPr>
        <p:spPr>
          <a:xfrm>
            <a:off x="7482655" y="5074854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58 visits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A2DC7-4877-B22F-2B55-C6DD696AABCA}"/>
              </a:ext>
            </a:extLst>
          </p:cNvPr>
          <p:cNvSpPr txBox="1"/>
          <p:nvPr/>
        </p:nvSpPr>
        <p:spPr>
          <a:xfrm>
            <a:off x="7534676" y="4109342"/>
            <a:ext cx="10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 visits</a:t>
            </a:r>
          </a:p>
        </p:txBody>
      </p:sp>
    </p:spTree>
    <p:extLst>
      <p:ext uri="{BB962C8B-B14F-4D97-AF65-F5344CB8AC3E}">
        <p14:creationId xmlns:p14="http://schemas.microsoft.com/office/powerpoint/2010/main" val="25906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  <p:bldP spid="28" grpId="0"/>
      <p:bldP spid="30" grpId="0"/>
      <p:bldP spid="18" grpId="0" animBg="1"/>
      <p:bldP spid="32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9393-16FF-4347-B2FD-B101E366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7F53C-77D6-428F-A1D2-8090896F2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Bayesian networks provide an efficient way to store a complete probabilistic model by exploiting (conditional) independence between variables.</a:t>
            </a:r>
          </a:p>
          <a:p>
            <a:endParaRPr lang="en-US" sz="1700" dirty="0"/>
          </a:p>
          <a:p>
            <a:r>
              <a:rPr lang="en-US" sz="1700" dirty="0"/>
              <a:t>Inference means querying the model for a conditional probability given some evidence.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Exact inference is difficult, for all but tiny models.</a:t>
            </a:r>
          </a:p>
          <a:p>
            <a:endParaRPr lang="en-US" sz="1700" dirty="0"/>
          </a:p>
          <a:p>
            <a:r>
              <a:rPr lang="en-US" sz="1700" dirty="0"/>
              <a:t>State of the art is to use approximate inference by sampling from the model.</a:t>
            </a:r>
            <a:br>
              <a:rPr lang="en-US" sz="1700" dirty="0"/>
            </a:br>
            <a:endParaRPr lang="en-US" sz="1700" dirty="0"/>
          </a:p>
          <a:p>
            <a:r>
              <a:rPr lang="en-US" sz="1700" dirty="0"/>
              <a:t>Software libraries provide general inference engines.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86F49-3F30-4D77-A275-2EDB6F9A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540" r="1228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F5E8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9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Bayesian Networks</a:t>
            </a:r>
            <a:br>
              <a:rPr lang="en-US" dirty="0"/>
            </a:br>
            <a:r>
              <a:rPr lang="en-US" sz="2800" dirty="0"/>
              <a:t>(aka Belief Networks)</a:t>
            </a:r>
            <a:endParaRPr lang="en-US" dirty="0"/>
          </a:p>
        </p:txBody>
      </p:sp>
      <p:graphicFrame>
        <p:nvGraphicFramePr>
          <p:cNvPr id="5125" name="Rectangle 3" descr="A Bayesian network is a graphical model to specify the dependence between random variables to specigy a full joint probability distribution compactly.">
            <a:extLst>
              <a:ext uri="{FF2B5EF4-FFF2-40B4-BE49-F238E27FC236}">
                <a16:creationId xmlns:a16="http://schemas.microsoft.com/office/drawing/2014/main" id="{832C6CD0-99BE-4FC1-9C64-D1B35D00E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568456"/>
              </p:ext>
            </p:extLst>
          </p:nvPr>
        </p:nvGraphicFramePr>
        <p:xfrm>
          <a:off x="630936" y="2971799"/>
          <a:ext cx="8055864" cy="3339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DFCB58-7684-9AC3-4BC8-85CDAAD8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46867" y="756444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216463A-0A32-41D3-C19A-B52DB6251241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EA24393-DB52-2066-89FE-331EC001D8A7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EA5AAD-6367-452F-1BB7-D16B0D8814F7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995AED1-F864-0C4C-0B51-660F1B98DB7E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C95C5A-C2EF-211A-0432-9EDFB19AA25D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6C12061-6B9B-4238-51BF-3D4B85E7A2E6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Bayesian Networks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981200"/>
            <a:ext cx="78867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Nodes:</a:t>
            </a:r>
            <a:r>
              <a:rPr lang="en-US" sz="2800" dirty="0"/>
              <a:t> Random variables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Can be assigned (observed)</a:t>
            </a:r>
            <a:br>
              <a:rPr lang="en-US" sz="2400" dirty="0"/>
            </a:br>
            <a:r>
              <a:rPr lang="en-US" sz="2400" dirty="0"/>
              <a:t>or unassigned (unobserved)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/>
              <a:t>Edges:</a:t>
            </a:r>
            <a:r>
              <a:rPr lang="en-US" sz="2800" dirty="0"/>
              <a:t> Dependencies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arrow from one variable to another indicates direct influence.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Show independence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Weather</a:t>
            </a:r>
            <a:r>
              <a:rPr lang="en-US" sz="2000" dirty="0"/>
              <a:t> is independent of the other variables (no connection).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0066FF"/>
                </a:solidFill>
              </a:rPr>
              <a:t>Toothache</a:t>
            </a:r>
            <a:r>
              <a:rPr lang="en-US" sz="2000" dirty="0"/>
              <a:t> and </a:t>
            </a:r>
            <a:r>
              <a:rPr lang="en-US" sz="2000" i="1" dirty="0">
                <a:solidFill>
                  <a:srgbClr val="0066FF"/>
                </a:solidFill>
              </a:rPr>
              <a:t>Catch</a:t>
            </a:r>
            <a:r>
              <a:rPr lang="en-US" sz="2000" dirty="0"/>
              <a:t> are conditionally independent given </a:t>
            </a:r>
            <a:r>
              <a:rPr lang="en-US" sz="2000" i="1" dirty="0">
                <a:solidFill>
                  <a:srgbClr val="0066FF"/>
                </a:solidFill>
              </a:rPr>
              <a:t>Cavity </a:t>
            </a:r>
            <a:r>
              <a:rPr lang="en-US" sz="2000" dirty="0"/>
              <a:t>(directed arc).</a:t>
            </a:r>
            <a:endParaRPr lang="en-US" sz="2000" i="1" dirty="0">
              <a:solidFill>
                <a:srgbClr val="0066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dirty="0"/>
              <a:t>Must form a directed </a:t>
            </a:r>
            <a:r>
              <a:rPr lang="en-US" sz="2400" i="1" dirty="0"/>
              <a:t>acyclic</a:t>
            </a:r>
            <a:r>
              <a:rPr lang="en-US" sz="2400" dirty="0"/>
              <a:t> graph (DAG).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marL="0" indent="0">
              <a:buNone/>
            </a:pPr>
            <a:r>
              <a:rPr lang="en-US" sz="2700" b="1" dirty="0"/>
              <a:t>Relationship to states in AI</a:t>
            </a:r>
            <a:r>
              <a:rPr lang="en-US" sz="2700" dirty="0"/>
              <a:t>: A network can be seen as a factored state representation. If we assign a value to all random variables, then we have a state of the system.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F91A24-7423-3875-6650-EBBE0B13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5800" y="1690689"/>
            <a:ext cx="4390415" cy="1414529"/>
            <a:chOff x="1298235" y="1280619"/>
            <a:chExt cx="4390415" cy="141452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620E20-77F5-2FF0-CBA2-E99C5A0364CF}"/>
                </a:ext>
              </a:extLst>
            </p:cNvPr>
            <p:cNvSpPr/>
            <p:nvPr/>
          </p:nvSpPr>
          <p:spPr>
            <a:xfrm>
              <a:off x="1298235" y="1280619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Weather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81A7F9-E3C0-1A31-06DF-1AEA27CCE399}"/>
                </a:ext>
              </a:extLst>
            </p:cNvPr>
            <p:cNvSpPr/>
            <p:nvPr/>
          </p:nvSpPr>
          <p:spPr>
            <a:xfrm>
              <a:off x="3810000" y="1280619"/>
              <a:ext cx="113233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Cavity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9AB34C-4C71-4410-847D-DCF23D20F081}"/>
                </a:ext>
              </a:extLst>
            </p:cNvPr>
            <p:cNvSpPr/>
            <p:nvPr/>
          </p:nvSpPr>
          <p:spPr>
            <a:xfrm>
              <a:off x="2819477" y="2161748"/>
              <a:ext cx="1676400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Toothache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CF3219-C4CD-A9F4-5203-BC12099C2F74}"/>
                </a:ext>
              </a:extLst>
            </p:cNvPr>
            <p:cNvSpPr/>
            <p:nvPr/>
          </p:nvSpPr>
          <p:spPr>
            <a:xfrm>
              <a:off x="4658868" y="2161748"/>
              <a:ext cx="1029782" cy="5334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Catch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4A3C4F-975D-C084-D60E-FA48981CF106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3657677" y="1735904"/>
              <a:ext cx="318149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3464F1E-7C72-9C2F-4D91-05DB152B6B57}"/>
                </a:ext>
              </a:extLst>
            </p:cNvPr>
            <p:cNvCxnSpPr>
              <a:stCxn id="4" idx="5"/>
              <a:endCxn id="6" idx="0"/>
            </p:cNvCxnSpPr>
            <p:nvPr/>
          </p:nvCxnSpPr>
          <p:spPr>
            <a:xfrm>
              <a:off x="4776506" y="1735904"/>
              <a:ext cx="397253" cy="42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 independent coin flips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078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Complete independence</a:t>
            </a:r>
            <a:r>
              <a:rPr lang="en-US" dirty="0"/>
              <a:t>: no interactions between coin flips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FA5DFA2-DDB5-9253-7D69-1F1FEB1D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79204" y="2883809"/>
            <a:ext cx="4038600" cy="847327"/>
            <a:chOff x="2362200" y="3267473"/>
            <a:chExt cx="4038600" cy="847327"/>
          </a:xfrm>
        </p:grpSpPr>
        <p:sp>
          <p:nvSpPr>
            <p:cNvPr id="4" name="Oval 3"/>
            <p:cNvSpPr/>
            <p:nvPr/>
          </p:nvSpPr>
          <p:spPr>
            <a:xfrm>
              <a:off x="2362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37338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5791200" y="3505200"/>
              <a:ext cx="609600" cy="60960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65717" y="3267473"/>
              <a:ext cx="8559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/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DE6D7C-6F08-D589-A83B-8DE1A20C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6" y="4495800"/>
                <a:ext cx="5486400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F11A22D-8F4C-4E4C-63E6-25439BA3CAD5}"/>
              </a:ext>
            </a:extLst>
          </p:cNvPr>
          <p:cNvSpPr/>
          <p:nvPr/>
        </p:nvSpPr>
        <p:spPr>
          <a:xfrm>
            <a:off x="1524000" y="5448418"/>
            <a:ext cx="1752600" cy="592136"/>
          </a:xfrm>
          <a:prstGeom prst="wedgeRectCallout">
            <a:avLst>
              <a:gd name="adj1" fmla="val 18246"/>
              <a:gd name="adj2" fmla="val -1082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probability distribution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53DF30-3FA6-7793-E8D6-450A9978717F}"/>
              </a:ext>
            </a:extLst>
          </p:cNvPr>
          <p:cNvGrpSpPr/>
          <p:nvPr/>
        </p:nvGrpSpPr>
        <p:grpSpPr>
          <a:xfrm>
            <a:off x="3048000" y="3810000"/>
            <a:ext cx="3124200" cy="990600"/>
            <a:chOff x="3048000" y="3810000"/>
            <a:chExt cx="3124200" cy="9906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D9DFC1-D1AC-576D-3BCD-5130452221A0}"/>
                </a:ext>
              </a:extLst>
            </p:cNvPr>
            <p:cNvCxnSpPr/>
            <p:nvPr/>
          </p:nvCxnSpPr>
          <p:spPr>
            <a:xfrm>
              <a:off x="3048000" y="3810000"/>
              <a:ext cx="762000" cy="9144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2F5828-7F0A-5334-8721-A59463C32453}"/>
                </a:ext>
              </a:extLst>
            </p:cNvPr>
            <p:cNvCxnSpPr/>
            <p:nvPr/>
          </p:nvCxnSpPr>
          <p:spPr>
            <a:xfrm>
              <a:off x="4343400" y="3886200"/>
              <a:ext cx="152400" cy="9144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4B27D94-624B-4578-743B-FD612CAEF350}"/>
                </a:ext>
              </a:extLst>
            </p:cNvPr>
            <p:cNvCxnSpPr/>
            <p:nvPr/>
          </p:nvCxnSpPr>
          <p:spPr>
            <a:xfrm flipH="1">
              <a:off x="5334002" y="3810000"/>
              <a:ext cx="838198" cy="9906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64869"/>
                <a:ext cx="7886700" cy="164554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Random variables: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message class (spam or not spam)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baseline="-25000" dirty="0" err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: presence or absence of words comprising the message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Words depend on the class, but they are modeled conditional independent of each other given the class (= no direct connection between words).</a:t>
                </a:r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64869"/>
                <a:ext cx="7886700" cy="1645546"/>
              </a:xfrm>
              <a:blipFill>
                <a:blip r:embed="rId3"/>
                <a:stretch>
                  <a:fillRect l="-696" t="-6296" b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2BB3921-C529-868F-F097-EF892DA59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4600" y="3124200"/>
            <a:ext cx="4114800" cy="2306029"/>
            <a:chOff x="2552700" y="4018571"/>
            <a:chExt cx="4114800" cy="23060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/>
                <p:cNvSpPr/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700" y="5638800"/>
                  <a:ext cx="685800" cy="6858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5638800"/>
                  <a:ext cx="685800" cy="6858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i="1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700" y="5638800"/>
                  <a:ext cx="685800" cy="6858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5056217" y="5450160"/>
              <a:ext cx="9629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36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400" baseline="-25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300" y="4018571"/>
                  <a:ext cx="685800" cy="6858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22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cxnSpLocks/>
              <a:stCxn id="8" idx="3"/>
              <a:endCxn id="4" idx="0"/>
            </p:cNvCxnSpPr>
            <p:nvPr/>
          </p:nvCxnSpPr>
          <p:spPr>
            <a:xfrm flipH="1">
              <a:off x="2895600" y="4603938"/>
              <a:ext cx="11291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  <a:stCxn id="8" idx="4"/>
              <a:endCxn id="5" idx="0"/>
            </p:cNvCxnSpPr>
            <p:nvPr/>
          </p:nvCxnSpPr>
          <p:spPr>
            <a:xfrm>
              <a:off x="4267200" y="4704371"/>
              <a:ext cx="0" cy="93442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6" idx="0"/>
            </p:cNvCxnSpPr>
            <p:nvPr/>
          </p:nvCxnSpPr>
          <p:spPr>
            <a:xfrm>
              <a:off x="4509667" y="4603938"/>
              <a:ext cx="1814933" cy="10348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/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6EA76D-0E4C-744D-621B-40115AAD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943600"/>
                <a:ext cx="788670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87A7B-7D4D-9772-2765-5AD0F053F221}"/>
              </a:ext>
            </a:extLst>
          </p:cNvPr>
          <p:cNvGrpSpPr/>
          <p:nvPr/>
        </p:nvGrpSpPr>
        <p:grpSpPr>
          <a:xfrm>
            <a:off x="3048000" y="5430229"/>
            <a:ext cx="3429000" cy="513371"/>
            <a:chOff x="3048000" y="5430229"/>
            <a:chExt cx="3429000" cy="513371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6DB3DB4-EA97-9B0A-4AD5-17A1DD99173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048000" y="5430229"/>
              <a:ext cx="1524000" cy="513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D6E393-F49B-2423-6601-D843755831B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30229"/>
              <a:ext cx="925483" cy="51337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A78C40C-480C-1476-9647-D4C43AA1465C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5486400"/>
              <a:ext cx="152400" cy="4572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Chains: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Example: </a:t>
                </a:r>
                <a:r>
                  <a:rPr lang="en-US" sz="2400" i="1" dirty="0"/>
                  <a:t>causal chain</a:t>
                </a:r>
              </a:p>
              <a:p>
                <a:endParaRPr lang="en-US" sz="2400" i="1" dirty="0"/>
              </a:p>
              <a:p>
                <a:pPr marL="0" indent="0">
                  <a:buNone/>
                </a:pPr>
                <a:endParaRPr lang="en-US" sz="2400" i="1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Are X and Z independent?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000" b="0" dirty="0"/>
                  <a:t>1. Conditioning: 	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dirty="0"/>
                  <a:t>2. Marginalize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				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8799"/>
                <a:ext cx="7886700" cy="4724401"/>
              </a:xfrm>
              <a:blipFill>
                <a:blip r:embed="rId3"/>
                <a:stretch>
                  <a:fillRect l="-100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9330" name="Picture 2" descr="A network with a chain of variables where y depends on X and Z depends on Y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97856" y="2188354"/>
            <a:ext cx="5348288" cy="112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097FF4-44EE-4BC5-A50B-D1D4FB13CB36}"/>
              </a:ext>
            </a:extLst>
          </p:cNvPr>
          <p:cNvSpPr txBox="1"/>
          <p:nvPr/>
        </p:nvSpPr>
        <p:spPr>
          <a:xfrm>
            <a:off x="5553785" y="5784988"/>
            <a:ext cx="1821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</a:rPr>
              <a:t>X and Z are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independent!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F61CCA0-C66D-47C6-AD21-7D26CC7B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306400" y="5434727"/>
            <a:ext cx="315911" cy="28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FA4BCAF-0241-4B29-5F11-9F3BCA262A93}"/>
              </a:ext>
            </a:extLst>
          </p:cNvPr>
          <p:cNvSpPr/>
          <p:nvPr/>
        </p:nvSpPr>
        <p:spPr>
          <a:xfrm>
            <a:off x="7543800" y="4343400"/>
            <a:ext cx="1371600" cy="535205"/>
          </a:xfrm>
          <a:prstGeom prst="wedgeRoundRectCallout">
            <a:avLst>
              <a:gd name="adj1" fmla="val -117577"/>
              <a:gd name="adj2" fmla="val 6857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We are not interested in y. </a:t>
            </a:r>
          </a:p>
        </p:txBody>
      </p:sp>
    </p:spTree>
    <p:extLst>
      <p:ext uri="{BB962C8B-B14F-4D97-AF65-F5344CB8AC3E}">
        <p14:creationId xmlns:p14="http://schemas.microsoft.com/office/powerpoint/2010/main" val="149871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8223</TotalTime>
  <Words>2620</Words>
  <Application>Microsoft Office PowerPoint</Application>
  <PresentationFormat>On-screen Show (4:3)</PresentationFormat>
  <Paragraphs>367</Paragraphs>
  <Slides>43</Slides>
  <Notes>32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ＭＳ Ｐゴシック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  Probabilistic Reasoning: Bayesian Networks  AIMA Chapter 13</vt:lpstr>
      <vt:lpstr>Probability Theory Recap</vt:lpstr>
      <vt:lpstr>Contents</vt:lpstr>
      <vt:lpstr>Bayesian Networks</vt:lpstr>
      <vt:lpstr>Bayesian Networks (aka Belief Networks)</vt:lpstr>
      <vt:lpstr>Structure of Bayesian Networks</vt:lpstr>
      <vt:lpstr>Example: N independent coin flips</vt:lpstr>
      <vt:lpstr>Example: Naïve Bayes spam filter</vt:lpstr>
      <vt:lpstr>Causal Chains: Dependence</vt:lpstr>
      <vt:lpstr>Causal Chains: Conditional Independence</vt:lpstr>
      <vt:lpstr>Common Cause vs. Common Effect</vt:lpstr>
      <vt:lpstr>Example: Burglar Alarm</vt:lpstr>
      <vt:lpstr>Example: Burglar Alarm as a Network</vt:lpstr>
      <vt:lpstr>Parameters: Conditional probability tables</vt:lpstr>
      <vt:lpstr>Example: Burglar Alarm with CPTs</vt:lpstr>
      <vt:lpstr>Extracting the Joint Probability Distribution</vt:lpstr>
      <vt:lpstr>Compactness</vt:lpstr>
      <vt:lpstr>Constructing Bayesian Networks</vt:lpstr>
      <vt:lpstr>A Larger Bayes Network: Car diagnosis</vt:lpstr>
      <vt:lpstr>Car insurance: Cost is affected by many factors</vt:lpstr>
      <vt:lpstr>Summary</vt:lpstr>
      <vt:lpstr>Exact Inference in BN</vt:lpstr>
      <vt:lpstr>Exact Inference</vt:lpstr>
      <vt:lpstr>Exact inference:   Example – Calculation</vt:lpstr>
      <vt:lpstr>Exact inference:  Example – Evaluation Tree</vt:lpstr>
      <vt:lpstr>Issues with Exact Inference in AI</vt:lpstr>
      <vt:lpstr>Approximate Inference in BN</vt:lpstr>
      <vt:lpstr>Bayesian Networks as a  Generative Models</vt:lpstr>
      <vt:lpstr>Prior-Sample Algorithm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Example: Sampling from a Bayesian Network </vt:lpstr>
      <vt:lpstr>Estimating the Joint Probability Distribution from Individual Samples</vt:lpstr>
      <vt:lpstr>Estimating Conditional Probabilities:  Rejection Sampling</vt:lpstr>
      <vt:lpstr>Estimating Conditional Probabilities:  Rejection Sampling</vt:lpstr>
      <vt:lpstr>Estimating Conditional Probabilities:  Importance Sampling (likelihood weighting)</vt:lpstr>
      <vt:lpstr>Estimating Conditional Probabilities:  Markov Chain Monte Carlo Sampling (MCMC)</vt:lpstr>
      <vt:lpstr>Gibbs Sampling in Bayes Networks</vt:lpstr>
      <vt:lpstr>Gibbs Sampling: Example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Bayesian networks </dc:title>
  <dc:creator>michael</dc:creator>
  <cp:lastModifiedBy>Hahsler, Michael</cp:lastModifiedBy>
  <cp:revision>71</cp:revision>
  <dcterms:created xsi:type="dcterms:W3CDTF">2020-11-07T15:07:06Z</dcterms:created>
  <dcterms:modified xsi:type="dcterms:W3CDTF">2025-04-21T13:50:43Z</dcterms:modified>
</cp:coreProperties>
</file>