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94" r:id="rId3"/>
    <p:sldId id="259" r:id="rId4"/>
    <p:sldId id="262" r:id="rId5"/>
    <p:sldId id="261" r:id="rId6"/>
    <p:sldId id="287" r:id="rId7"/>
    <p:sldId id="410" r:id="rId8"/>
    <p:sldId id="407" r:id="rId9"/>
    <p:sldId id="408" r:id="rId10"/>
    <p:sldId id="409" r:id="rId11"/>
    <p:sldId id="360" r:id="rId12"/>
    <p:sldId id="411" r:id="rId13"/>
    <p:sldId id="412" r:id="rId14"/>
    <p:sldId id="413" r:id="rId15"/>
    <p:sldId id="414" r:id="rId16"/>
    <p:sldId id="346" r:id="rId17"/>
    <p:sldId id="324" r:id="rId18"/>
    <p:sldId id="361" r:id="rId19"/>
    <p:sldId id="344" r:id="rId20"/>
    <p:sldId id="358" r:id="rId21"/>
    <p:sldId id="303" r:id="rId22"/>
    <p:sldId id="348" r:id="rId23"/>
    <p:sldId id="302" r:id="rId24"/>
    <p:sldId id="306" r:id="rId25"/>
    <p:sldId id="338" r:id="rId26"/>
    <p:sldId id="343" r:id="rId27"/>
    <p:sldId id="342" r:id="rId28"/>
    <p:sldId id="327" r:id="rId29"/>
    <p:sldId id="353" r:id="rId30"/>
    <p:sldId id="285" r:id="rId31"/>
    <p:sldId id="286" r:id="rId32"/>
    <p:sldId id="359" r:id="rId33"/>
    <p:sldId id="264" r:id="rId34"/>
    <p:sldId id="289" r:id="rId35"/>
    <p:sldId id="308" r:id="rId36"/>
    <p:sldId id="291" r:id="rId37"/>
    <p:sldId id="352" r:id="rId38"/>
    <p:sldId id="267" r:id="rId39"/>
    <p:sldId id="294" r:id="rId40"/>
    <p:sldId id="296" r:id="rId41"/>
    <p:sldId id="297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17CC78B-4C08-4CEF-A183-5C04EBBF2A83}">
          <p14:sldIdLst>
            <p14:sldId id="256"/>
            <p14:sldId id="394"/>
            <p14:sldId id="259"/>
            <p14:sldId id="262"/>
          </p14:sldIdLst>
        </p14:section>
        <p14:section name="Probability Theory" id="{70A12406-CDD5-4A15-B5FE-48EC99E475B5}">
          <p14:sldIdLst>
            <p14:sldId id="261"/>
            <p14:sldId id="287"/>
            <p14:sldId id="410"/>
            <p14:sldId id="407"/>
            <p14:sldId id="408"/>
            <p14:sldId id="409"/>
          </p14:sldIdLst>
        </p14:section>
        <p14:section name="Independence Between Events" id="{FAB46715-A3F2-4997-BFAC-F2CE882CC169}">
          <p14:sldIdLst>
            <p14:sldId id="360"/>
            <p14:sldId id="411"/>
            <p14:sldId id="412"/>
            <p14:sldId id="413"/>
            <p14:sldId id="414"/>
          </p14:sldIdLst>
        </p14:section>
        <p14:section name="Bayesian Decision Making" id="{680B9DD8-10E9-4600-90DD-79991482E91E}">
          <p14:sldIdLst>
            <p14:sldId id="346"/>
            <p14:sldId id="324"/>
            <p14:sldId id="361"/>
            <p14:sldId id="344"/>
            <p14:sldId id="358"/>
            <p14:sldId id="303"/>
            <p14:sldId id="348"/>
            <p14:sldId id="302"/>
            <p14:sldId id="306"/>
            <p14:sldId id="338"/>
            <p14:sldId id="343"/>
            <p14:sldId id="342"/>
            <p14:sldId id="327"/>
          </p14:sldIdLst>
        </p14:section>
        <p14:section name="Appendix: Probability Theory" id="{7B52410D-1824-48C6-80A5-0EC8263C4B45}">
          <p14:sldIdLst>
            <p14:sldId id="353"/>
            <p14:sldId id="285"/>
            <p14:sldId id="286"/>
            <p14:sldId id="359"/>
            <p14:sldId id="264"/>
            <p14:sldId id="289"/>
            <p14:sldId id="308"/>
            <p14:sldId id="291"/>
            <p14:sldId id="352"/>
            <p14:sldId id="267"/>
            <p14:sldId id="294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7" autoAdjust="0"/>
  </p:normalViewPr>
  <p:slideViewPr>
    <p:cSldViewPr>
      <p:cViewPr varScale="1">
        <p:scale>
          <a:sx n="112" d="100"/>
          <a:sy n="112" d="100"/>
        </p:scale>
        <p:origin x="7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5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C6803-CA4B-420D-A759-A0176716CDE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3CC82-3478-4D41-B047-5280D6218386}">
      <dgm:prSet/>
      <dgm:spPr/>
      <dgm:t>
        <a:bodyPr/>
        <a:lstStyle/>
        <a:p>
          <a:r>
            <a:rPr lang="en-US" dirty="0"/>
            <a:t>Making Decisions under Uncertainty</a:t>
          </a:r>
        </a:p>
      </dgm:t>
    </dgm:pt>
    <dgm:pt modelId="{EC9FA683-7C9F-4F3C-9D7B-F4134175B941}" type="parTrans" cxnId="{4D78158A-6127-4485-9228-4830BE8F9308}">
      <dgm:prSet/>
      <dgm:spPr/>
      <dgm:t>
        <a:bodyPr/>
        <a:lstStyle/>
        <a:p>
          <a:endParaRPr lang="en-US"/>
        </a:p>
      </dgm:t>
    </dgm:pt>
    <dgm:pt modelId="{4AA0B62A-EBAA-4094-BAAD-7D30DA2065F6}" type="sibTrans" cxnId="{4D78158A-6127-4485-9228-4830BE8F9308}">
      <dgm:prSet/>
      <dgm:spPr/>
      <dgm:t>
        <a:bodyPr/>
        <a:lstStyle/>
        <a:p>
          <a:endParaRPr lang="en-US"/>
        </a:p>
      </dgm:t>
    </dgm:pt>
    <dgm:pt modelId="{4A686FD9-F517-4034-849B-38895D14ED95}">
      <dgm:prSet/>
      <dgm:spPr/>
      <dgm:t>
        <a:bodyPr/>
        <a:lstStyle/>
        <a:p>
          <a:r>
            <a:rPr lang="en-US" dirty="0"/>
            <a:t>Independence between Events</a:t>
          </a:r>
        </a:p>
      </dgm:t>
    </dgm:pt>
    <dgm:pt modelId="{B5AC7067-DFCC-4F66-B792-E6FD34576449}" type="parTrans" cxnId="{9F78771E-D83F-4FE3-A44B-F778098C046F}">
      <dgm:prSet/>
      <dgm:spPr/>
      <dgm:t>
        <a:bodyPr/>
        <a:lstStyle/>
        <a:p>
          <a:endParaRPr lang="en-US"/>
        </a:p>
      </dgm:t>
    </dgm:pt>
    <dgm:pt modelId="{C9797574-41BD-42CD-B50E-64C62694529C}" type="sibTrans" cxnId="{9F78771E-D83F-4FE3-A44B-F778098C046F}">
      <dgm:prSet/>
      <dgm:spPr/>
      <dgm:t>
        <a:bodyPr/>
        <a:lstStyle/>
        <a:p>
          <a:endParaRPr lang="en-US"/>
        </a:p>
      </dgm:t>
    </dgm:pt>
    <dgm:pt modelId="{74B4ED53-1771-488D-ABAD-21D1DA690E51}">
      <dgm:prSet/>
      <dgm:spPr/>
      <dgm:t>
        <a:bodyPr/>
        <a:lstStyle/>
        <a:p>
          <a:r>
            <a:rPr lang="en-US" dirty="0"/>
            <a:t>Bayesian Decision Making</a:t>
          </a:r>
        </a:p>
      </dgm:t>
    </dgm:pt>
    <dgm:pt modelId="{6EE8B661-5343-4B26-B6C6-894D5D8A7773}" type="parTrans" cxnId="{ABB642C9-CEA5-4E8F-847C-482E95851269}">
      <dgm:prSet/>
      <dgm:spPr/>
      <dgm:t>
        <a:bodyPr/>
        <a:lstStyle/>
        <a:p>
          <a:endParaRPr lang="en-US"/>
        </a:p>
      </dgm:t>
    </dgm:pt>
    <dgm:pt modelId="{877A99D1-B351-4E05-99E6-5FAD7B69E1C8}" type="sibTrans" cxnId="{ABB642C9-CEA5-4E8F-847C-482E95851269}">
      <dgm:prSet/>
      <dgm:spPr/>
      <dgm:t>
        <a:bodyPr/>
        <a:lstStyle/>
        <a:p>
          <a:endParaRPr lang="en-US"/>
        </a:p>
      </dgm:t>
    </dgm:pt>
    <dgm:pt modelId="{9227DA0E-23FC-4CFA-8C59-414EB0E01F6C}">
      <dgm:prSet/>
      <dgm:spPr/>
      <dgm:t>
        <a:bodyPr/>
        <a:lstStyle/>
        <a:p>
          <a:r>
            <a:rPr lang="en-US" dirty="0"/>
            <a:t>Example: Naïve Bayesian Classifier</a:t>
          </a:r>
        </a:p>
      </dgm:t>
    </dgm:pt>
    <dgm:pt modelId="{3DB6186E-4551-43E5-86B1-E1DD65E0DC9E}" type="parTrans" cxnId="{E42A713B-7206-49A5-9A6C-85CF3F2FC3FC}">
      <dgm:prSet/>
      <dgm:spPr/>
      <dgm:t>
        <a:bodyPr/>
        <a:lstStyle/>
        <a:p>
          <a:endParaRPr lang="en-US"/>
        </a:p>
      </dgm:t>
    </dgm:pt>
    <dgm:pt modelId="{5AFFAE01-E256-4EE8-9509-B262F1BD23CD}" type="sibTrans" cxnId="{E42A713B-7206-49A5-9A6C-85CF3F2FC3FC}">
      <dgm:prSet/>
      <dgm:spPr/>
      <dgm:t>
        <a:bodyPr/>
        <a:lstStyle/>
        <a:p>
          <a:endParaRPr lang="en-US"/>
        </a:p>
      </dgm:t>
    </dgm:pt>
    <dgm:pt modelId="{86E3E225-B4A3-4A0B-B2CA-5B314C597C99}">
      <dgm:prSet/>
      <dgm:spPr/>
      <dgm:t>
        <a:bodyPr/>
        <a:lstStyle/>
        <a:p>
          <a:r>
            <a:rPr lang="en-US" dirty="0"/>
            <a:t>Probability Theory and Bayes’ Rule</a:t>
          </a:r>
        </a:p>
      </dgm:t>
    </dgm:pt>
    <dgm:pt modelId="{E33C57F0-2D9C-4403-BFEC-5AD7A1C13A1D}" type="parTrans" cxnId="{40913D69-2FD7-40E1-80AA-3E8573CB85D8}">
      <dgm:prSet/>
      <dgm:spPr/>
      <dgm:t>
        <a:bodyPr/>
        <a:lstStyle/>
        <a:p>
          <a:endParaRPr lang="en-US"/>
        </a:p>
      </dgm:t>
    </dgm:pt>
    <dgm:pt modelId="{2BE45C76-530B-4B80-B7AF-9C0EBEAC5209}" type="sibTrans" cxnId="{40913D69-2FD7-40E1-80AA-3E8573CB85D8}">
      <dgm:prSet/>
      <dgm:spPr/>
      <dgm:t>
        <a:bodyPr/>
        <a:lstStyle/>
        <a:p>
          <a:endParaRPr lang="en-US"/>
        </a:p>
      </dgm:t>
    </dgm:pt>
    <dgm:pt modelId="{93623590-CF4A-4CD2-BB6E-ABC5C3F4BECF}" type="pres">
      <dgm:prSet presAssocID="{277C6803-CA4B-420D-A759-A0176716CDEC}" presName="CompostProcess" presStyleCnt="0">
        <dgm:presLayoutVars>
          <dgm:dir/>
          <dgm:resizeHandles val="exact"/>
        </dgm:presLayoutVars>
      </dgm:prSet>
      <dgm:spPr/>
    </dgm:pt>
    <dgm:pt modelId="{9754C195-A9F0-4F0D-A6D2-0DD1520FF8CB}" type="pres">
      <dgm:prSet presAssocID="{277C6803-CA4B-420D-A759-A0176716CDEC}" presName="arrow" presStyleLbl="bgShp" presStyleIdx="0" presStyleCnt="1"/>
      <dgm:spPr/>
    </dgm:pt>
    <dgm:pt modelId="{2940AEB7-E777-4807-BDF0-EF3FA0BEEEC2}" type="pres">
      <dgm:prSet presAssocID="{277C6803-CA4B-420D-A759-A0176716CDEC}" presName="linearProcess" presStyleCnt="0"/>
      <dgm:spPr/>
    </dgm:pt>
    <dgm:pt modelId="{C49C918E-2348-45D8-9BB6-36FC3910AEE6}" type="pres">
      <dgm:prSet presAssocID="{0BB3CC82-3478-4D41-B047-5280D6218386}" presName="textNode" presStyleLbl="node1" presStyleIdx="0" presStyleCnt="5">
        <dgm:presLayoutVars>
          <dgm:bulletEnabled val="1"/>
        </dgm:presLayoutVars>
      </dgm:prSet>
      <dgm:spPr/>
    </dgm:pt>
    <dgm:pt modelId="{C2900225-7812-4D77-ADCE-66E4758CD0CA}" type="pres">
      <dgm:prSet presAssocID="{4AA0B62A-EBAA-4094-BAAD-7D30DA2065F6}" presName="sibTrans" presStyleCnt="0"/>
      <dgm:spPr/>
    </dgm:pt>
    <dgm:pt modelId="{E8E5824E-00F1-481C-89D2-BEE940CDB516}" type="pres">
      <dgm:prSet presAssocID="{86E3E225-B4A3-4A0B-B2CA-5B314C597C99}" presName="textNode" presStyleLbl="node1" presStyleIdx="1" presStyleCnt="5">
        <dgm:presLayoutVars>
          <dgm:bulletEnabled val="1"/>
        </dgm:presLayoutVars>
      </dgm:prSet>
      <dgm:spPr/>
    </dgm:pt>
    <dgm:pt modelId="{0BF87DD6-8604-47B2-8BE9-5282EFB825BE}" type="pres">
      <dgm:prSet presAssocID="{2BE45C76-530B-4B80-B7AF-9C0EBEAC5209}" presName="sibTrans" presStyleCnt="0"/>
      <dgm:spPr/>
    </dgm:pt>
    <dgm:pt modelId="{FE566455-4387-4F3B-93FD-63039231E455}" type="pres">
      <dgm:prSet presAssocID="{4A686FD9-F517-4034-849B-38895D14ED95}" presName="textNode" presStyleLbl="node1" presStyleIdx="2" presStyleCnt="5">
        <dgm:presLayoutVars>
          <dgm:bulletEnabled val="1"/>
        </dgm:presLayoutVars>
      </dgm:prSet>
      <dgm:spPr/>
    </dgm:pt>
    <dgm:pt modelId="{7685ED58-3418-4846-9665-E14742C7BD0B}" type="pres">
      <dgm:prSet presAssocID="{C9797574-41BD-42CD-B50E-64C62694529C}" presName="sibTrans" presStyleCnt="0"/>
      <dgm:spPr/>
    </dgm:pt>
    <dgm:pt modelId="{FC3C55A0-84B2-4F6E-AB59-77725D722C40}" type="pres">
      <dgm:prSet presAssocID="{74B4ED53-1771-488D-ABAD-21D1DA690E51}" presName="textNode" presStyleLbl="node1" presStyleIdx="3" presStyleCnt="5">
        <dgm:presLayoutVars>
          <dgm:bulletEnabled val="1"/>
        </dgm:presLayoutVars>
      </dgm:prSet>
      <dgm:spPr/>
    </dgm:pt>
    <dgm:pt modelId="{7FE43F55-AB52-4260-A2ED-9324174B1544}" type="pres">
      <dgm:prSet presAssocID="{877A99D1-B351-4E05-99E6-5FAD7B69E1C8}" presName="sibTrans" presStyleCnt="0"/>
      <dgm:spPr/>
    </dgm:pt>
    <dgm:pt modelId="{06064AD5-8D7F-4BDF-925D-EFA8045701F9}" type="pres">
      <dgm:prSet presAssocID="{9227DA0E-23FC-4CFA-8C59-414EB0E01F6C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F78771E-D83F-4FE3-A44B-F778098C046F}" srcId="{277C6803-CA4B-420D-A759-A0176716CDEC}" destId="{4A686FD9-F517-4034-849B-38895D14ED95}" srcOrd="2" destOrd="0" parTransId="{B5AC7067-DFCC-4F66-B792-E6FD34576449}" sibTransId="{C9797574-41BD-42CD-B50E-64C62694529C}"/>
    <dgm:cxn modelId="{52A1022F-23A3-464D-9B10-D792CC4B9106}" type="presOf" srcId="{86E3E225-B4A3-4A0B-B2CA-5B314C597C99}" destId="{E8E5824E-00F1-481C-89D2-BEE940CDB516}" srcOrd="0" destOrd="0" presId="urn:microsoft.com/office/officeart/2005/8/layout/hProcess9"/>
    <dgm:cxn modelId="{C2500236-EA4A-468D-BB1C-6B3E83AB6481}" type="presOf" srcId="{4A686FD9-F517-4034-849B-38895D14ED95}" destId="{FE566455-4387-4F3B-93FD-63039231E455}" srcOrd="0" destOrd="0" presId="urn:microsoft.com/office/officeart/2005/8/layout/hProcess9"/>
    <dgm:cxn modelId="{E42A713B-7206-49A5-9A6C-85CF3F2FC3FC}" srcId="{277C6803-CA4B-420D-A759-A0176716CDEC}" destId="{9227DA0E-23FC-4CFA-8C59-414EB0E01F6C}" srcOrd="4" destOrd="0" parTransId="{3DB6186E-4551-43E5-86B1-E1DD65E0DC9E}" sibTransId="{5AFFAE01-E256-4EE8-9509-B262F1BD23CD}"/>
    <dgm:cxn modelId="{40913D69-2FD7-40E1-80AA-3E8573CB85D8}" srcId="{277C6803-CA4B-420D-A759-A0176716CDEC}" destId="{86E3E225-B4A3-4A0B-B2CA-5B314C597C99}" srcOrd="1" destOrd="0" parTransId="{E33C57F0-2D9C-4403-BFEC-5AD7A1C13A1D}" sibTransId="{2BE45C76-530B-4B80-B7AF-9C0EBEAC5209}"/>
    <dgm:cxn modelId="{4D78158A-6127-4485-9228-4830BE8F9308}" srcId="{277C6803-CA4B-420D-A759-A0176716CDEC}" destId="{0BB3CC82-3478-4D41-B047-5280D6218386}" srcOrd="0" destOrd="0" parTransId="{EC9FA683-7C9F-4F3C-9D7B-F4134175B941}" sibTransId="{4AA0B62A-EBAA-4094-BAAD-7D30DA2065F6}"/>
    <dgm:cxn modelId="{98D54D8A-0966-471A-8A03-F463E3E4FD3D}" type="presOf" srcId="{0BB3CC82-3478-4D41-B047-5280D6218386}" destId="{C49C918E-2348-45D8-9BB6-36FC3910AEE6}" srcOrd="0" destOrd="0" presId="urn:microsoft.com/office/officeart/2005/8/layout/hProcess9"/>
    <dgm:cxn modelId="{0879C9B3-3FFE-43F3-8448-762C7FD9BC6F}" type="presOf" srcId="{74B4ED53-1771-488D-ABAD-21D1DA690E51}" destId="{FC3C55A0-84B2-4F6E-AB59-77725D722C40}" srcOrd="0" destOrd="0" presId="urn:microsoft.com/office/officeart/2005/8/layout/hProcess9"/>
    <dgm:cxn modelId="{ABB642C9-CEA5-4E8F-847C-482E95851269}" srcId="{277C6803-CA4B-420D-A759-A0176716CDEC}" destId="{74B4ED53-1771-488D-ABAD-21D1DA690E51}" srcOrd="3" destOrd="0" parTransId="{6EE8B661-5343-4B26-B6C6-894D5D8A7773}" sibTransId="{877A99D1-B351-4E05-99E6-5FAD7B69E1C8}"/>
    <dgm:cxn modelId="{20A242CC-255D-4EE4-BD4B-A2F5ED9DCAE9}" type="presOf" srcId="{9227DA0E-23FC-4CFA-8C59-414EB0E01F6C}" destId="{06064AD5-8D7F-4BDF-925D-EFA8045701F9}" srcOrd="0" destOrd="0" presId="urn:microsoft.com/office/officeart/2005/8/layout/hProcess9"/>
    <dgm:cxn modelId="{AA7D7CDF-7AD0-4080-94E1-5E5B41B38130}" type="presOf" srcId="{277C6803-CA4B-420D-A759-A0176716CDEC}" destId="{93623590-CF4A-4CD2-BB6E-ABC5C3F4BECF}" srcOrd="0" destOrd="0" presId="urn:microsoft.com/office/officeart/2005/8/layout/hProcess9"/>
    <dgm:cxn modelId="{04508D0A-E7F3-4AA3-8620-DE44F159C331}" type="presParOf" srcId="{93623590-CF4A-4CD2-BB6E-ABC5C3F4BECF}" destId="{9754C195-A9F0-4F0D-A6D2-0DD1520FF8CB}" srcOrd="0" destOrd="0" presId="urn:microsoft.com/office/officeart/2005/8/layout/hProcess9"/>
    <dgm:cxn modelId="{A97CB21C-F932-44CD-819E-E60A00C0FBE8}" type="presParOf" srcId="{93623590-CF4A-4CD2-BB6E-ABC5C3F4BECF}" destId="{2940AEB7-E777-4807-BDF0-EF3FA0BEEEC2}" srcOrd="1" destOrd="0" presId="urn:microsoft.com/office/officeart/2005/8/layout/hProcess9"/>
    <dgm:cxn modelId="{9F985081-4E40-4F93-88C2-35AF4C953A4F}" type="presParOf" srcId="{2940AEB7-E777-4807-BDF0-EF3FA0BEEEC2}" destId="{C49C918E-2348-45D8-9BB6-36FC3910AEE6}" srcOrd="0" destOrd="0" presId="urn:microsoft.com/office/officeart/2005/8/layout/hProcess9"/>
    <dgm:cxn modelId="{E1E358F4-BD8A-484C-9D85-B88F8CB9FFD4}" type="presParOf" srcId="{2940AEB7-E777-4807-BDF0-EF3FA0BEEEC2}" destId="{C2900225-7812-4D77-ADCE-66E4758CD0CA}" srcOrd="1" destOrd="0" presId="urn:microsoft.com/office/officeart/2005/8/layout/hProcess9"/>
    <dgm:cxn modelId="{F2CDD381-D6C3-473E-9430-595914AE3FA6}" type="presParOf" srcId="{2940AEB7-E777-4807-BDF0-EF3FA0BEEEC2}" destId="{E8E5824E-00F1-481C-89D2-BEE940CDB516}" srcOrd="2" destOrd="0" presId="urn:microsoft.com/office/officeart/2005/8/layout/hProcess9"/>
    <dgm:cxn modelId="{9CC6ABDE-160A-4E52-B5FB-AFA9ACB15950}" type="presParOf" srcId="{2940AEB7-E777-4807-BDF0-EF3FA0BEEEC2}" destId="{0BF87DD6-8604-47B2-8BE9-5282EFB825BE}" srcOrd="3" destOrd="0" presId="urn:microsoft.com/office/officeart/2005/8/layout/hProcess9"/>
    <dgm:cxn modelId="{2DC080EA-34FA-4231-9E1B-88EF50C76450}" type="presParOf" srcId="{2940AEB7-E777-4807-BDF0-EF3FA0BEEEC2}" destId="{FE566455-4387-4F3B-93FD-63039231E455}" srcOrd="4" destOrd="0" presId="urn:microsoft.com/office/officeart/2005/8/layout/hProcess9"/>
    <dgm:cxn modelId="{85238898-3046-480A-8E6E-7930658D5180}" type="presParOf" srcId="{2940AEB7-E777-4807-BDF0-EF3FA0BEEEC2}" destId="{7685ED58-3418-4846-9665-E14742C7BD0B}" srcOrd="5" destOrd="0" presId="urn:microsoft.com/office/officeart/2005/8/layout/hProcess9"/>
    <dgm:cxn modelId="{16A2F90B-22A4-4C2B-BB52-9B391B6CA0CC}" type="presParOf" srcId="{2940AEB7-E777-4807-BDF0-EF3FA0BEEEC2}" destId="{FC3C55A0-84B2-4F6E-AB59-77725D722C40}" srcOrd="6" destOrd="0" presId="urn:microsoft.com/office/officeart/2005/8/layout/hProcess9"/>
    <dgm:cxn modelId="{0899D7B3-468F-45E2-93F4-858C142C714C}" type="presParOf" srcId="{2940AEB7-E777-4807-BDF0-EF3FA0BEEEC2}" destId="{7FE43F55-AB52-4260-A2ED-9324174B1544}" srcOrd="7" destOrd="0" presId="urn:microsoft.com/office/officeart/2005/8/layout/hProcess9"/>
    <dgm:cxn modelId="{B3E9E043-F09A-4C38-BD91-AEB54C390C3D}" type="presParOf" srcId="{2940AEB7-E777-4807-BDF0-EF3FA0BEEEC2}" destId="{06064AD5-8D7F-4BDF-925D-EFA8045701F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6F00E-4E64-4D1F-9605-E5BE237E17CC}" type="doc">
      <dgm:prSet loTypeId="urn:microsoft.com/office/officeart/2005/8/layout/pyramid1" loCatId="pyramid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6FF230-01AD-4806-8A1B-5235A5F9C5CF}">
      <dgm:prSet/>
      <dgm:spPr/>
      <dgm:t>
        <a:bodyPr/>
        <a:lstStyle/>
        <a:p>
          <a:r>
            <a:rPr lang="en-US" b="1" dirty="0"/>
            <a:t>Ignorance</a:t>
          </a:r>
        </a:p>
      </dgm:t>
    </dgm:pt>
    <dgm:pt modelId="{0926B62B-203C-487A-BB95-BAE7BABA3C8B}" type="parTrans" cxnId="{3F399084-F4CE-4981-8D02-3E88B1362FC1}">
      <dgm:prSet/>
      <dgm:spPr/>
      <dgm:t>
        <a:bodyPr/>
        <a:lstStyle/>
        <a:p>
          <a:endParaRPr lang="en-US"/>
        </a:p>
      </dgm:t>
    </dgm:pt>
    <dgm:pt modelId="{8FABE1C5-F694-45E1-8781-728F7E84EFF2}" type="sibTrans" cxnId="{3F399084-F4CE-4981-8D02-3E88B1362FC1}">
      <dgm:prSet/>
      <dgm:spPr/>
      <dgm:t>
        <a:bodyPr/>
        <a:lstStyle/>
        <a:p>
          <a:endParaRPr lang="en-US"/>
        </a:p>
      </dgm:t>
    </dgm:pt>
    <dgm:pt modelId="{EB941CD6-DAE3-45B1-8107-4DD2359FE18A}">
      <dgm:prSet/>
      <dgm:spPr/>
      <dgm:t>
        <a:bodyPr/>
        <a:lstStyle/>
        <a:p>
          <a:r>
            <a:rPr lang="en-US" dirty="0"/>
            <a:t>Lack of explicit theories, relevant facts, observability, etc.</a:t>
          </a:r>
        </a:p>
      </dgm:t>
    </dgm:pt>
    <dgm:pt modelId="{3F53B2D6-35AE-4259-879C-F638D1629692}" type="parTrans" cxnId="{5A0EDDF2-3B97-4D6E-B4BD-D807F3F645CE}">
      <dgm:prSet/>
      <dgm:spPr/>
      <dgm:t>
        <a:bodyPr/>
        <a:lstStyle/>
        <a:p>
          <a:endParaRPr lang="en-US"/>
        </a:p>
      </dgm:t>
    </dgm:pt>
    <dgm:pt modelId="{C7EF7522-69C0-4E63-9374-8A3E57880B8C}" type="sibTrans" cxnId="{5A0EDDF2-3B97-4D6E-B4BD-D807F3F645CE}">
      <dgm:prSet/>
      <dgm:spPr/>
      <dgm:t>
        <a:bodyPr/>
        <a:lstStyle/>
        <a:p>
          <a:endParaRPr lang="en-US"/>
        </a:p>
      </dgm:t>
    </dgm:pt>
    <dgm:pt modelId="{7DE5B373-E1ED-42C5-9D91-9FC6503AF9BB}">
      <dgm:prSet/>
      <dgm:spPr/>
      <dgm:t>
        <a:bodyPr/>
        <a:lstStyle/>
        <a:p>
          <a:r>
            <a:rPr lang="en-US" b="1" dirty="0"/>
            <a:t>Randomness</a:t>
          </a:r>
        </a:p>
      </dgm:t>
    </dgm:pt>
    <dgm:pt modelId="{308E9C0C-9C95-449B-B7BA-99CA1EE3B229}" type="parTrans" cxnId="{8E030913-4657-4C60-9795-FA04F6B850A4}">
      <dgm:prSet/>
      <dgm:spPr/>
      <dgm:t>
        <a:bodyPr/>
        <a:lstStyle/>
        <a:p>
          <a:endParaRPr lang="en-US"/>
        </a:p>
      </dgm:t>
    </dgm:pt>
    <dgm:pt modelId="{082CA468-0E65-4904-8E19-5CF34616EF3C}" type="sibTrans" cxnId="{8E030913-4657-4C60-9795-FA04F6B850A4}">
      <dgm:prSet/>
      <dgm:spPr/>
      <dgm:t>
        <a:bodyPr/>
        <a:lstStyle/>
        <a:p>
          <a:endParaRPr lang="en-US"/>
        </a:p>
      </dgm:t>
    </dgm:pt>
    <dgm:pt modelId="{C8AAF3BA-2068-4A72-9245-A2D1C491EA94}">
      <dgm:prSet/>
      <dgm:spPr/>
      <dgm:t>
        <a:bodyPr/>
        <a:lstStyle/>
        <a:p>
          <a:r>
            <a:rPr lang="en-US" dirty="0"/>
            <a:t>Intrinsically random behavior</a:t>
          </a:r>
        </a:p>
      </dgm:t>
    </dgm:pt>
    <dgm:pt modelId="{F0EDEA8C-7C74-4DEC-B835-08DD157892B2}" type="parTrans" cxnId="{450A1997-0A64-468D-9CF5-E9117F29FFBC}">
      <dgm:prSet/>
      <dgm:spPr/>
      <dgm:t>
        <a:bodyPr/>
        <a:lstStyle/>
        <a:p>
          <a:endParaRPr lang="en-US"/>
        </a:p>
      </dgm:t>
    </dgm:pt>
    <dgm:pt modelId="{E8147712-EC17-4220-BFB0-00FCB089104E}" type="sibTrans" cxnId="{450A1997-0A64-468D-9CF5-E9117F29FFBC}">
      <dgm:prSet/>
      <dgm:spPr/>
      <dgm:t>
        <a:bodyPr/>
        <a:lstStyle/>
        <a:p>
          <a:endParaRPr lang="en-US"/>
        </a:p>
      </dgm:t>
    </dgm:pt>
    <dgm:pt modelId="{8072829D-6363-4AC9-B161-4045DC456C4E}">
      <dgm:prSet/>
      <dgm:spPr/>
      <dgm:t>
        <a:bodyPr/>
        <a:lstStyle/>
        <a:p>
          <a:r>
            <a:rPr lang="en-US" b="1" dirty="0"/>
            <a:t>Laziness</a:t>
          </a:r>
        </a:p>
      </dgm:t>
    </dgm:pt>
    <dgm:pt modelId="{92DD0DDC-0178-414E-9764-6C16D6436749}" type="parTrans" cxnId="{9737FF5A-BB5A-42EB-8E6A-6CD6A3991A7F}">
      <dgm:prSet/>
      <dgm:spPr/>
      <dgm:t>
        <a:bodyPr/>
        <a:lstStyle/>
        <a:p>
          <a:endParaRPr lang="en-US"/>
        </a:p>
      </dgm:t>
    </dgm:pt>
    <dgm:pt modelId="{3CB02D20-F89B-4608-BB11-9EC7A852CF4F}" type="sibTrans" cxnId="{9737FF5A-BB5A-42EB-8E6A-6CD6A3991A7F}">
      <dgm:prSet/>
      <dgm:spPr/>
      <dgm:t>
        <a:bodyPr/>
        <a:lstStyle/>
        <a:p>
          <a:endParaRPr lang="en-US"/>
        </a:p>
      </dgm:t>
    </dgm:pt>
    <dgm:pt modelId="{A168B58A-32AB-4418-9C31-F29B1AF2F681}">
      <dgm:prSet/>
      <dgm:spPr/>
      <dgm:t>
        <a:bodyPr/>
        <a:lstStyle/>
        <a:p>
          <a:r>
            <a:rPr lang="en-US" dirty="0"/>
            <a:t>Failure to enumerate exceptions, qualifications, etc.</a:t>
          </a:r>
        </a:p>
      </dgm:t>
    </dgm:pt>
    <dgm:pt modelId="{37447F52-C7B7-47C5-AEF7-11E767F5B4C2}" type="parTrans" cxnId="{ED9ECC0A-F5D6-4B47-9FBC-4428CD4C4372}">
      <dgm:prSet/>
      <dgm:spPr/>
      <dgm:t>
        <a:bodyPr/>
        <a:lstStyle/>
        <a:p>
          <a:endParaRPr lang="en-US"/>
        </a:p>
      </dgm:t>
    </dgm:pt>
    <dgm:pt modelId="{56ACA6AB-FE5D-4BAB-B99B-F6FD12AF6E83}" type="sibTrans" cxnId="{ED9ECC0A-F5D6-4B47-9FBC-4428CD4C4372}">
      <dgm:prSet/>
      <dgm:spPr/>
      <dgm:t>
        <a:bodyPr/>
        <a:lstStyle/>
        <a:p>
          <a:endParaRPr lang="en-US"/>
        </a:p>
      </dgm:t>
    </dgm:pt>
    <dgm:pt modelId="{6E7774C8-DCB2-4F8A-B28D-460547637611}" type="pres">
      <dgm:prSet presAssocID="{A3E6F00E-4E64-4D1F-9605-E5BE237E17CC}" presName="Name0" presStyleCnt="0">
        <dgm:presLayoutVars>
          <dgm:dir/>
          <dgm:animLvl val="lvl"/>
          <dgm:resizeHandles val="exact"/>
        </dgm:presLayoutVars>
      </dgm:prSet>
      <dgm:spPr/>
    </dgm:pt>
    <dgm:pt modelId="{9E024323-F97B-40B2-85F7-91AB8FF6F200}" type="pres">
      <dgm:prSet presAssocID="{7DE5B373-E1ED-42C5-9D91-9FC6503AF9BB}" presName="Name8" presStyleCnt="0"/>
      <dgm:spPr/>
    </dgm:pt>
    <dgm:pt modelId="{EB30B9FE-6B19-4020-86DC-E7E593E4BB46}" type="pres">
      <dgm:prSet presAssocID="{7DE5B373-E1ED-42C5-9D91-9FC6503AF9BB}" presName="acctBkgd" presStyleLbl="alignAcc1" presStyleIdx="0" presStyleCnt="3"/>
      <dgm:spPr/>
    </dgm:pt>
    <dgm:pt modelId="{AD2F7A8E-60F3-4A35-9E07-32DF112810FC}" type="pres">
      <dgm:prSet presAssocID="{7DE5B373-E1ED-42C5-9D91-9FC6503AF9BB}" presName="acctTx" presStyleLbl="alignAcc1" presStyleIdx="0" presStyleCnt="3">
        <dgm:presLayoutVars>
          <dgm:bulletEnabled val="1"/>
        </dgm:presLayoutVars>
      </dgm:prSet>
      <dgm:spPr/>
    </dgm:pt>
    <dgm:pt modelId="{52D95F46-580C-435E-8188-AB6296AAFF66}" type="pres">
      <dgm:prSet presAssocID="{7DE5B373-E1ED-42C5-9D91-9FC6503AF9BB}" presName="level" presStyleLbl="node1" presStyleIdx="0" presStyleCnt="3">
        <dgm:presLayoutVars>
          <dgm:chMax val="1"/>
          <dgm:bulletEnabled val="1"/>
        </dgm:presLayoutVars>
      </dgm:prSet>
      <dgm:spPr/>
    </dgm:pt>
    <dgm:pt modelId="{DE4E8F67-9504-48D1-8633-7B5111F41ED8}" type="pres">
      <dgm:prSet presAssocID="{7DE5B373-E1ED-42C5-9D91-9FC6503AF9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6647611-A67E-4212-86CF-D8043A3D247F}" type="pres">
      <dgm:prSet presAssocID="{2D6FF230-01AD-4806-8A1B-5235A5F9C5CF}" presName="Name8" presStyleCnt="0"/>
      <dgm:spPr/>
    </dgm:pt>
    <dgm:pt modelId="{3DC2BFBF-5B68-42C1-BB62-8CF49521E993}" type="pres">
      <dgm:prSet presAssocID="{2D6FF230-01AD-4806-8A1B-5235A5F9C5CF}" presName="acctBkgd" presStyleLbl="alignAcc1" presStyleIdx="1" presStyleCnt="3"/>
      <dgm:spPr/>
    </dgm:pt>
    <dgm:pt modelId="{2698A098-48D2-4318-A263-BCFAE10AC614}" type="pres">
      <dgm:prSet presAssocID="{2D6FF230-01AD-4806-8A1B-5235A5F9C5CF}" presName="acctTx" presStyleLbl="alignAcc1" presStyleIdx="1" presStyleCnt="3">
        <dgm:presLayoutVars>
          <dgm:bulletEnabled val="1"/>
        </dgm:presLayoutVars>
      </dgm:prSet>
      <dgm:spPr/>
    </dgm:pt>
    <dgm:pt modelId="{22A5CF03-1034-4B01-853C-F12738412919}" type="pres">
      <dgm:prSet presAssocID="{2D6FF230-01AD-4806-8A1B-5235A5F9C5CF}" presName="level" presStyleLbl="node1" presStyleIdx="1" presStyleCnt="3">
        <dgm:presLayoutVars>
          <dgm:chMax val="1"/>
          <dgm:bulletEnabled val="1"/>
        </dgm:presLayoutVars>
      </dgm:prSet>
      <dgm:spPr/>
    </dgm:pt>
    <dgm:pt modelId="{EA407C7E-9B59-4C7A-8705-5B352224DE77}" type="pres">
      <dgm:prSet presAssocID="{2D6FF230-01AD-4806-8A1B-5235A5F9C5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3F23130-E6A4-47CB-B49C-A270B863B8DE}" type="pres">
      <dgm:prSet presAssocID="{8072829D-6363-4AC9-B161-4045DC456C4E}" presName="Name8" presStyleCnt="0"/>
      <dgm:spPr/>
    </dgm:pt>
    <dgm:pt modelId="{25014B59-B648-4C72-81EF-2DD7D9CBA578}" type="pres">
      <dgm:prSet presAssocID="{8072829D-6363-4AC9-B161-4045DC456C4E}" presName="acctBkgd" presStyleLbl="alignAcc1" presStyleIdx="2" presStyleCnt="3"/>
      <dgm:spPr/>
    </dgm:pt>
    <dgm:pt modelId="{3E052AC8-E4C9-4853-BC07-A8E2F8335D9E}" type="pres">
      <dgm:prSet presAssocID="{8072829D-6363-4AC9-B161-4045DC456C4E}" presName="acctTx" presStyleLbl="alignAcc1" presStyleIdx="2" presStyleCnt="3">
        <dgm:presLayoutVars>
          <dgm:bulletEnabled val="1"/>
        </dgm:presLayoutVars>
      </dgm:prSet>
      <dgm:spPr/>
    </dgm:pt>
    <dgm:pt modelId="{8CE367D2-4A5A-450F-8E90-9B5E92452011}" type="pres">
      <dgm:prSet presAssocID="{8072829D-6363-4AC9-B161-4045DC456C4E}" presName="level" presStyleLbl="node1" presStyleIdx="2" presStyleCnt="3">
        <dgm:presLayoutVars>
          <dgm:chMax val="1"/>
          <dgm:bulletEnabled val="1"/>
        </dgm:presLayoutVars>
      </dgm:prSet>
      <dgm:spPr/>
    </dgm:pt>
    <dgm:pt modelId="{ED62BC56-C7D9-47DA-B626-66AB18968939}" type="pres">
      <dgm:prSet presAssocID="{8072829D-6363-4AC9-B161-4045DC456C4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D9ECC0A-F5D6-4B47-9FBC-4428CD4C4372}" srcId="{8072829D-6363-4AC9-B161-4045DC456C4E}" destId="{A168B58A-32AB-4418-9C31-F29B1AF2F681}" srcOrd="0" destOrd="0" parTransId="{37447F52-C7B7-47C5-AEF7-11E767F5B4C2}" sibTransId="{56ACA6AB-FE5D-4BAB-B99B-F6FD12AF6E83}"/>
    <dgm:cxn modelId="{8E030913-4657-4C60-9795-FA04F6B850A4}" srcId="{A3E6F00E-4E64-4D1F-9605-E5BE237E17CC}" destId="{7DE5B373-E1ED-42C5-9D91-9FC6503AF9BB}" srcOrd="0" destOrd="0" parTransId="{308E9C0C-9C95-449B-B7BA-99CA1EE3B229}" sibTransId="{082CA468-0E65-4904-8E19-5CF34616EF3C}"/>
    <dgm:cxn modelId="{81F7411E-4FF8-4E21-A90E-66429DC6CB96}" type="presOf" srcId="{A3E6F00E-4E64-4D1F-9605-E5BE237E17CC}" destId="{6E7774C8-DCB2-4F8A-B28D-460547637611}" srcOrd="0" destOrd="0" presId="urn:microsoft.com/office/officeart/2005/8/layout/pyramid1"/>
    <dgm:cxn modelId="{73FAB832-8B3E-4332-91FF-2453075440AF}" type="presOf" srcId="{7DE5B373-E1ED-42C5-9D91-9FC6503AF9BB}" destId="{DE4E8F67-9504-48D1-8633-7B5111F41ED8}" srcOrd="1" destOrd="0" presId="urn:microsoft.com/office/officeart/2005/8/layout/pyramid1"/>
    <dgm:cxn modelId="{62F0D836-992D-4465-98A2-21F4329FA4A8}" type="presOf" srcId="{A168B58A-32AB-4418-9C31-F29B1AF2F681}" destId="{3E052AC8-E4C9-4853-BC07-A8E2F8335D9E}" srcOrd="1" destOrd="0" presId="urn:microsoft.com/office/officeart/2005/8/layout/pyramid1"/>
    <dgm:cxn modelId="{1446FC63-1B05-448F-8416-CCBADA3ADA71}" type="presOf" srcId="{2D6FF230-01AD-4806-8A1B-5235A5F9C5CF}" destId="{22A5CF03-1034-4B01-853C-F12738412919}" srcOrd="0" destOrd="0" presId="urn:microsoft.com/office/officeart/2005/8/layout/pyramid1"/>
    <dgm:cxn modelId="{9C71FD69-87F7-4D1D-9E83-ABE00413B3B8}" type="presOf" srcId="{7DE5B373-E1ED-42C5-9D91-9FC6503AF9BB}" destId="{52D95F46-580C-435E-8188-AB6296AAFF66}" srcOrd="0" destOrd="0" presId="urn:microsoft.com/office/officeart/2005/8/layout/pyramid1"/>
    <dgm:cxn modelId="{90867D6E-6E5E-4362-8E15-FD64AD484420}" type="presOf" srcId="{A168B58A-32AB-4418-9C31-F29B1AF2F681}" destId="{25014B59-B648-4C72-81EF-2DD7D9CBA578}" srcOrd="0" destOrd="0" presId="urn:microsoft.com/office/officeart/2005/8/layout/pyramid1"/>
    <dgm:cxn modelId="{C52C977A-DDB3-42F1-A673-25D214E9ABCE}" type="presOf" srcId="{8072829D-6363-4AC9-B161-4045DC456C4E}" destId="{8CE367D2-4A5A-450F-8E90-9B5E92452011}" srcOrd="0" destOrd="0" presId="urn:microsoft.com/office/officeart/2005/8/layout/pyramid1"/>
    <dgm:cxn modelId="{9737FF5A-BB5A-42EB-8E6A-6CD6A3991A7F}" srcId="{A3E6F00E-4E64-4D1F-9605-E5BE237E17CC}" destId="{8072829D-6363-4AC9-B161-4045DC456C4E}" srcOrd="2" destOrd="0" parTransId="{92DD0DDC-0178-414E-9764-6C16D6436749}" sibTransId="{3CB02D20-F89B-4608-BB11-9EC7A852CF4F}"/>
    <dgm:cxn modelId="{9131797C-C73E-4EB2-BA9F-C855D41E488E}" type="presOf" srcId="{EB941CD6-DAE3-45B1-8107-4DD2359FE18A}" destId="{3DC2BFBF-5B68-42C1-BB62-8CF49521E993}" srcOrd="0" destOrd="0" presId="urn:microsoft.com/office/officeart/2005/8/layout/pyramid1"/>
    <dgm:cxn modelId="{3F399084-F4CE-4981-8D02-3E88B1362FC1}" srcId="{A3E6F00E-4E64-4D1F-9605-E5BE237E17CC}" destId="{2D6FF230-01AD-4806-8A1B-5235A5F9C5CF}" srcOrd="1" destOrd="0" parTransId="{0926B62B-203C-487A-BB95-BAE7BABA3C8B}" sibTransId="{8FABE1C5-F694-45E1-8781-728F7E84EFF2}"/>
    <dgm:cxn modelId="{60854290-F821-49AD-812A-28FC31BFB7FF}" type="presOf" srcId="{8072829D-6363-4AC9-B161-4045DC456C4E}" destId="{ED62BC56-C7D9-47DA-B626-66AB18968939}" srcOrd="1" destOrd="0" presId="urn:microsoft.com/office/officeart/2005/8/layout/pyramid1"/>
    <dgm:cxn modelId="{450A1997-0A64-468D-9CF5-E9117F29FFBC}" srcId="{7DE5B373-E1ED-42C5-9D91-9FC6503AF9BB}" destId="{C8AAF3BA-2068-4A72-9245-A2D1C491EA94}" srcOrd="0" destOrd="0" parTransId="{F0EDEA8C-7C74-4DEC-B835-08DD157892B2}" sibTransId="{E8147712-EC17-4220-BFB0-00FCB089104E}"/>
    <dgm:cxn modelId="{61EA41A7-9A8E-4953-A0A4-E57EE2EF8279}" type="presOf" srcId="{EB941CD6-DAE3-45B1-8107-4DD2359FE18A}" destId="{2698A098-48D2-4318-A263-BCFAE10AC614}" srcOrd="1" destOrd="0" presId="urn:microsoft.com/office/officeart/2005/8/layout/pyramid1"/>
    <dgm:cxn modelId="{EFA783CB-AF9C-40D5-9B7C-E4235FAFDA8E}" type="presOf" srcId="{C8AAF3BA-2068-4A72-9245-A2D1C491EA94}" destId="{AD2F7A8E-60F3-4A35-9E07-32DF112810FC}" srcOrd="1" destOrd="0" presId="urn:microsoft.com/office/officeart/2005/8/layout/pyramid1"/>
    <dgm:cxn modelId="{99CE68CD-8A87-4B64-BA25-803550A6C504}" type="presOf" srcId="{C8AAF3BA-2068-4A72-9245-A2D1C491EA94}" destId="{EB30B9FE-6B19-4020-86DC-E7E593E4BB46}" srcOrd="0" destOrd="0" presId="urn:microsoft.com/office/officeart/2005/8/layout/pyramid1"/>
    <dgm:cxn modelId="{5A0EDDF2-3B97-4D6E-B4BD-D807F3F645CE}" srcId="{2D6FF230-01AD-4806-8A1B-5235A5F9C5CF}" destId="{EB941CD6-DAE3-45B1-8107-4DD2359FE18A}" srcOrd="0" destOrd="0" parTransId="{3F53B2D6-35AE-4259-879C-F638D1629692}" sibTransId="{C7EF7522-69C0-4E63-9374-8A3E57880B8C}"/>
    <dgm:cxn modelId="{3E7CE0FC-11D9-49BF-AA1B-F0A5A5E3A0A8}" type="presOf" srcId="{2D6FF230-01AD-4806-8A1B-5235A5F9C5CF}" destId="{EA407C7E-9B59-4C7A-8705-5B352224DE77}" srcOrd="1" destOrd="0" presId="urn:microsoft.com/office/officeart/2005/8/layout/pyramid1"/>
    <dgm:cxn modelId="{3E660964-2D7A-4534-819C-96A8C0AF2E61}" type="presParOf" srcId="{6E7774C8-DCB2-4F8A-B28D-460547637611}" destId="{9E024323-F97B-40B2-85F7-91AB8FF6F200}" srcOrd="0" destOrd="0" presId="urn:microsoft.com/office/officeart/2005/8/layout/pyramid1"/>
    <dgm:cxn modelId="{397DD9A5-3200-45FA-96FE-D665C8575283}" type="presParOf" srcId="{9E024323-F97B-40B2-85F7-91AB8FF6F200}" destId="{EB30B9FE-6B19-4020-86DC-E7E593E4BB46}" srcOrd="0" destOrd="0" presId="urn:microsoft.com/office/officeart/2005/8/layout/pyramid1"/>
    <dgm:cxn modelId="{5DCB234C-99F5-4E3F-B5BA-CED67640B4B1}" type="presParOf" srcId="{9E024323-F97B-40B2-85F7-91AB8FF6F200}" destId="{AD2F7A8E-60F3-4A35-9E07-32DF112810FC}" srcOrd="1" destOrd="0" presId="urn:microsoft.com/office/officeart/2005/8/layout/pyramid1"/>
    <dgm:cxn modelId="{DD71E56C-ACCC-4590-8B85-F300E192FCE5}" type="presParOf" srcId="{9E024323-F97B-40B2-85F7-91AB8FF6F200}" destId="{52D95F46-580C-435E-8188-AB6296AAFF66}" srcOrd="2" destOrd="0" presId="urn:microsoft.com/office/officeart/2005/8/layout/pyramid1"/>
    <dgm:cxn modelId="{B0D405B8-55CA-4AD7-B0CC-05618F9122BF}" type="presParOf" srcId="{9E024323-F97B-40B2-85F7-91AB8FF6F200}" destId="{DE4E8F67-9504-48D1-8633-7B5111F41ED8}" srcOrd="3" destOrd="0" presId="urn:microsoft.com/office/officeart/2005/8/layout/pyramid1"/>
    <dgm:cxn modelId="{857F97FE-855C-4B0A-AB26-0F240FCF4299}" type="presParOf" srcId="{6E7774C8-DCB2-4F8A-B28D-460547637611}" destId="{B6647611-A67E-4212-86CF-D8043A3D247F}" srcOrd="1" destOrd="0" presId="urn:microsoft.com/office/officeart/2005/8/layout/pyramid1"/>
    <dgm:cxn modelId="{F97097C7-8620-4526-9EA7-7C1E52996CFA}" type="presParOf" srcId="{B6647611-A67E-4212-86CF-D8043A3D247F}" destId="{3DC2BFBF-5B68-42C1-BB62-8CF49521E993}" srcOrd="0" destOrd="0" presId="urn:microsoft.com/office/officeart/2005/8/layout/pyramid1"/>
    <dgm:cxn modelId="{F31E2743-8C1B-4F81-A662-E3F09C283557}" type="presParOf" srcId="{B6647611-A67E-4212-86CF-D8043A3D247F}" destId="{2698A098-48D2-4318-A263-BCFAE10AC614}" srcOrd="1" destOrd="0" presId="urn:microsoft.com/office/officeart/2005/8/layout/pyramid1"/>
    <dgm:cxn modelId="{5A9BB7D4-7846-4D13-961B-44B3F3E3B449}" type="presParOf" srcId="{B6647611-A67E-4212-86CF-D8043A3D247F}" destId="{22A5CF03-1034-4B01-853C-F12738412919}" srcOrd="2" destOrd="0" presId="urn:microsoft.com/office/officeart/2005/8/layout/pyramid1"/>
    <dgm:cxn modelId="{D9E85D2E-1649-41E6-A29A-AF8CBBBFAE36}" type="presParOf" srcId="{B6647611-A67E-4212-86CF-D8043A3D247F}" destId="{EA407C7E-9B59-4C7A-8705-5B352224DE77}" srcOrd="3" destOrd="0" presId="urn:microsoft.com/office/officeart/2005/8/layout/pyramid1"/>
    <dgm:cxn modelId="{AEF49DD9-9A4A-4EBD-A6BC-02270A5882F1}" type="presParOf" srcId="{6E7774C8-DCB2-4F8A-B28D-460547637611}" destId="{93F23130-E6A4-47CB-B49C-A270B863B8DE}" srcOrd="2" destOrd="0" presId="urn:microsoft.com/office/officeart/2005/8/layout/pyramid1"/>
    <dgm:cxn modelId="{56D76BA3-5C3A-4FF8-84B6-2BA668654403}" type="presParOf" srcId="{93F23130-E6A4-47CB-B49C-A270B863B8DE}" destId="{25014B59-B648-4C72-81EF-2DD7D9CBA578}" srcOrd="0" destOrd="0" presId="urn:microsoft.com/office/officeart/2005/8/layout/pyramid1"/>
    <dgm:cxn modelId="{27376A15-7C51-4132-ADC4-B808ECAC8033}" type="presParOf" srcId="{93F23130-E6A4-47CB-B49C-A270B863B8DE}" destId="{3E052AC8-E4C9-4853-BC07-A8E2F8335D9E}" srcOrd="1" destOrd="0" presId="urn:microsoft.com/office/officeart/2005/8/layout/pyramid1"/>
    <dgm:cxn modelId="{1537C92C-9563-44D2-9A96-97B9EAA2DA4D}" type="presParOf" srcId="{93F23130-E6A4-47CB-B49C-A270B863B8DE}" destId="{8CE367D2-4A5A-450F-8E90-9B5E92452011}" srcOrd="2" destOrd="0" presId="urn:microsoft.com/office/officeart/2005/8/layout/pyramid1"/>
    <dgm:cxn modelId="{C116741E-170C-4A93-855E-5498FEEF92B1}" type="presParOf" srcId="{93F23130-E6A4-47CB-B49C-A270B863B8DE}" destId="{ED62BC56-C7D9-47DA-B626-66AB18968939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long-run relative frequencies </a:t>
          </a:r>
          <a:r>
            <a:rPr lang="en-US" b="0" dirty="0"/>
            <a:t>determined by observation.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h𝑒𝑎𝑑𝑠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US" dirty="0"/>
                <a:t>is estimated as the proportion of the time the coin will come up heads</a:t>
              </a:r>
            </a:p>
          </dgm:t>
        </dgm:pt>
      </mc:Choice>
      <mc:Fallback xmlns="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:r>
                <a:rPr lang="en-US" i="0" dirty="0">
                  <a:latin typeface="Cambria Math" panose="02040503050406030204" pitchFamily="18" charset="0"/>
                </a:rPr>
                <a:t>, 𝑃(ℎ𝑒𝑎𝑑𝑠) </a:t>
              </a:r>
              <a:r>
                <a:rPr lang="en-US" dirty="0"/>
                <a:t>is estimated as the proportion of the time the coin will come up heads</a:t>
              </a:r>
            </a:p>
          </dgm:t>
        </dgm:pt>
      </mc:Fallback>
    </mc:AlternateConten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b="1" dirty="0"/>
            <a:t>Reference class problem</a:t>
          </a:r>
          <a:r>
            <a:rPr lang="en-US" dirty="0"/>
            <a:t>. 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degrees of belief</a:t>
          </a:r>
          <a:r>
            <a:rPr lang="en-US" b="0" dirty="0"/>
            <a:t> based on prior knowledge and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Assign belief values to statements without evidence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Update our degrees of belief given observations = </a:t>
          </a:r>
          <a:r>
            <a:rPr lang="en-US" b="1" dirty="0"/>
            <a:t>Learning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dgm:pt modelId="{E9431F6C-27EA-4482-9D30-3CDDA2A6C54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degrees of belief</a:t>
          </a:r>
          <a:r>
            <a:rPr lang="en-US" b="0" dirty="0"/>
            <a:t> based on prior knowledge and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Assign belief values to statements without evidence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Update our degrees of belief given observations = </a:t>
          </a:r>
          <a:r>
            <a:rPr lang="en-US" b="1" dirty="0"/>
            <a:t>Learning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0ED10F-CCE6-4175-8C28-5295A8C987E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B5DE7C2-BAE6-4FF9-8C0A-034B8310907D}">
      <dgm:prSet phldrT="[Text]"/>
      <dgm:spPr/>
      <dgm:t>
        <a:bodyPr/>
        <a:lstStyle/>
        <a:p>
          <a:r>
            <a:rPr lang="en-US" dirty="0"/>
            <a:t>Estimate Joint Probability Distribution</a:t>
          </a:r>
        </a:p>
      </dgm:t>
      <dgm:extLst>
        <a:ext uri="{E40237B7-FDA0-4F09-8148-C483321AD2D9}">
          <dgm14:cNvPr xmlns:dgm14="http://schemas.microsoft.com/office/drawing/2010/diagram" id="0" name="" descr="The approach is to Estimate the Joint Probability Distribution, then Calculate Marginal and Conditional Probabilities, and finally Apply Bayes’ Theorem."/>
        </a:ext>
      </dgm:extLst>
    </dgm:pt>
    <dgm:pt modelId="{A27B7B81-AD36-4C37-8EFA-F88E75F43FAA}" type="parTrans" cxnId="{93B8B6C6-BECB-4E6F-A5AF-F80FC787FEDD}">
      <dgm:prSet/>
      <dgm:spPr/>
      <dgm:t>
        <a:bodyPr/>
        <a:lstStyle/>
        <a:p>
          <a:endParaRPr lang="en-US"/>
        </a:p>
      </dgm:t>
    </dgm:pt>
    <dgm:pt modelId="{65D9FD35-4D4C-4180-A215-EC94B43AE499}" type="sibTrans" cxnId="{93B8B6C6-BECB-4E6F-A5AF-F80FC787FEDD}">
      <dgm:prSet/>
      <dgm:spPr/>
      <dgm:t>
        <a:bodyPr/>
        <a:lstStyle/>
        <a:p>
          <a:endParaRPr lang="en-US"/>
        </a:p>
      </dgm:t>
    </dgm:pt>
    <dgm:pt modelId="{10767C08-600B-4057-BB78-5A5CC483E927}">
      <dgm:prSet phldrT="[Text]"/>
      <dgm:spPr/>
      <dgm:t>
        <a:bodyPr/>
        <a:lstStyle/>
        <a:p>
          <a:r>
            <a:rPr lang="en-US" dirty="0"/>
            <a:t>Calculate Marginal and Conditional Probabilities</a:t>
          </a:r>
        </a:p>
      </dgm:t>
      <dgm:extLst>
        <a:ext uri="{E40237B7-FDA0-4F09-8148-C483321AD2D9}">
          <dgm14:cNvPr xmlns:dgm14="http://schemas.microsoft.com/office/drawing/2010/diagram" id="0" name="" descr="The approach is to Estimate the Joint Probability Distribution, then Calculate Marginal and Conditional Probabilities, and finally Apply Bayes’ Theorem."/>
        </a:ext>
      </dgm:extLst>
    </dgm:pt>
    <dgm:pt modelId="{21DC7555-1DED-4FCF-BE62-13BB6D0C607C}" type="parTrans" cxnId="{B82E72AA-4B69-4104-8094-81FF9429A494}">
      <dgm:prSet/>
      <dgm:spPr/>
      <dgm:t>
        <a:bodyPr/>
        <a:lstStyle/>
        <a:p>
          <a:endParaRPr lang="en-US"/>
        </a:p>
      </dgm:t>
    </dgm:pt>
    <dgm:pt modelId="{294141BC-6A32-4D16-9885-C28A4416677A}" type="sibTrans" cxnId="{B82E72AA-4B69-4104-8094-81FF9429A494}">
      <dgm:prSet/>
      <dgm:spPr/>
      <dgm:t>
        <a:bodyPr/>
        <a:lstStyle/>
        <a:p>
          <a:endParaRPr lang="en-US"/>
        </a:p>
      </dgm:t>
    </dgm:pt>
    <dgm:pt modelId="{DA107D9E-3955-4F24-AC9A-DCABD02DF620}">
      <dgm:prSet phldrT="[Text]"/>
      <dgm:spPr/>
      <dgm:t>
        <a:bodyPr/>
        <a:lstStyle/>
        <a:p>
          <a:r>
            <a:rPr lang="en-US" dirty="0"/>
            <a:t>Apply Bayes’ Theorem</a:t>
          </a:r>
        </a:p>
      </dgm:t>
      <dgm:extLst>
        <a:ext uri="{E40237B7-FDA0-4F09-8148-C483321AD2D9}">
          <dgm14:cNvPr xmlns:dgm14="http://schemas.microsoft.com/office/drawing/2010/diagram" id="0" name="" descr="The approach is to Estimate the Joint Probability Distribution, then Calculate Marginal and Conditional Probabilities, and finally Apply Bayes’ Theorem."/>
        </a:ext>
      </dgm:extLst>
    </dgm:pt>
    <dgm:pt modelId="{E2D028C7-8FCF-4B0E-AF15-DBBD7AEF38D6}" type="parTrans" cxnId="{A13F3798-6AEF-4D6A-9612-0200748F661F}">
      <dgm:prSet/>
      <dgm:spPr/>
      <dgm:t>
        <a:bodyPr/>
        <a:lstStyle/>
        <a:p>
          <a:endParaRPr lang="en-US"/>
        </a:p>
      </dgm:t>
    </dgm:pt>
    <dgm:pt modelId="{E1B8748D-0F51-4D4B-BABB-6E8518D66808}" type="sibTrans" cxnId="{A13F3798-6AEF-4D6A-9612-0200748F661F}">
      <dgm:prSet/>
      <dgm:spPr/>
      <dgm:t>
        <a:bodyPr/>
        <a:lstStyle/>
        <a:p>
          <a:endParaRPr lang="en-US"/>
        </a:p>
      </dgm:t>
    </dgm:pt>
    <dgm:pt modelId="{C62FAFD0-125F-48D1-B679-BC6D027CEAFD}" type="pres">
      <dgm:prSet presAssocID="{8B0ED10F-CCE6-4175-8C28-5295A8C987E4}" presName="Name0" presStyleCnt="0">
        <dgm:presLayoutVars>
          <dgm:dir/>
          <dgm:animLvl val="lvl"/>
          <dgm:resizeHandles val="exact"/>
        </dgm:presLayoutVars>
      </dgm:prSet>
      <dgm:spPr/>
    </dgm:pt>
    <dgm:pt modelId="{248ADE29-0BEB-42E0-AA8D-45B163120F86}" type="pres">
      <dgm:prSet presAssocID="{FB5DE7C2-BAE6-4FF9-8C0A-034B8310907D}" presName="parTxOnly" presStyleLbl="node1" presStyleIdx="0" presStyleCnt="3" custScaleY="76184">
        <dgm:presLayoutVars>
          <dgm:chMax val="0"/>
          <dgm:chPref val="0"/>
          <dgm:bulletEnabled val="1"/>
        </dgm:presLayoutVars>
      </dgm:prSet>
      <dgm:spPr/>
    </dgm:pt>
    <dgm:pt modelId="{9F7EC099-00B0-4748-AEA2-63A8FA1351C0}" type="pres">
      <dgm:prSet presAssocID="{65D9FD35-4D4C-4180-A215-EC94B43AE499}" presName="parTxOnlySpace" presStyleCnt="0"/>
      <dgm:spPr/>
    </dgm:pt>
    <dgm:pt modelId="{ED50BBED-D389-4BF4-B3AE-70039425D437}" type="pres">
      <dgm:prSet presAssocID="{10767C08-600B-4057-BB78-5A5CC483E927}" presName="parTxOnly" presStyleLbl="node1" presStyleIdx="1" presStyleCnt="3" custScaleY="76184">
        <dgm:presLayoutVars>
          <dgm:chMax val="0"/>
          <dgm:chPref val="0"/>
          <dgm:bulletEnabled val="1"/>
        </dgm:presLayoutVars>
      </dgm:prSet>
      <dgm:spPr/>
    </dgm:pt>
    <dgm:pt modelId="{51486350-4092-4169-AB5D-F758DC364848}" type="pres">
      <dgm:prSet presAssocID="{294141BC-6A32-4D16-9885-C28A4416677A}" presName="parTxOnlySpace" presStyleCnt="0"/>
      <dgm:spPr/>
    </dgm:pt>
    <dgm:pt modelId="{ACDC72BE-1F9B-416E-B33C-26F17CA6A98C}" type="pres">
      <dgm:prSet presAssocID="{DA107D9E-3955-4F24-AC9A-DCABD02DF620}" presName="parTxOnly" presStyleLbl="node1" presStyleIdx="2" presStyleCnt="3" custScaleY="76184">
        <dgm:presLayoutVars>
          <dgm:chMax val="0"/>
          <dgm:chPref val="0"/>
          <dgm:bulletEnabled val="1"/>
        </dgm:presLayoutVars>
      </dgm:prSet>
      <dgm:spPr/>
    </dgm:pt>
  </dgm:ptLst>
  <dgm:cxnLst>
    <dgm:cxn modelId="{A967B624-8171-4DE2-A562-6D1CBE8BD63F}" type="presOf" srcId="{FB5DE7C2-BAE6-4FF9-8C0A-034B8310907D}" destId="{248ADE29-0BEB-42E0-AA8D-45B163120F86}" srcOrd="0" destOrd="0" presId="urn:microsoft.com/office/officeart/2005/8/layout/chevron1"/>
    <dgm:cxn modelId="{79A7D62C-6AEE-459F-B2F3-C129C4C0F675}" type="presOf" srcId="{DA107D9E-3955-4F24-AC9A-DCABD02DF620}" destId="{ACDC72BE-1F9B-416E-B33C-26F17CA6A98C}" srcOrd="0" destOrd="0" presId="urn:microsoft.com/office/officeart/2005/8/layout/chevron1"/>
    <dgm:cxn modelId="{4874965E-F87B-4183-B317-2F47202F483E}" type="presOf" srcId="{8B0ED10F-CCE6-4175-8C28-5295A8C987E4}" destId="{C62FAFD0-125F-48D1-B679-BC6D027CEAFD}" srcOrd="0" destOrd="0" presId="urn:microsoft.com/office/officeart/2005/8/layout/chevron1"/>
    <dgm:cxn modelId="{A13F3798-6AEF-4D6A-9612-0200748F661F}" srcId="{8B0ED10F-CCE6-4175-8C28-5295A8C987E4}" destId="{DA107D9E-3955-4F24-AC9A-DCABD02DF620}" srcOrd="2" destOrd="0" parTransId="{E2D028C7-8FCF-4B0E-AF15-DBBD7AEF38D6}" sibTransId="{E1B8748D-0F51-4D4B-BABB-6E8518D66808}"/>
    <dgm:cxn modelId="{B82E72AA-4B69-4104-8094-81FF9429A494}" srcId="{8B0ED10F-CCE6-4175-8C28-5295A8C987E4}" destId="{10767C08-600B-4057-BB78-5A5CC483E927}" srcOrd="1" destOrd="0" parTransId="{21DC7555-1DED-4FCF-BE62-13BB6D0C607C}" sibTransId="{294141BC-6A32-4D16-9885-C28A4416677A}"/>
    <dgm:cxn modelId="{93B8B6C6-BECB-4E6F-A5AF-F80FC787FEDD}" srcId="{8B0ED10F-CCE6-4175-8C28-5295A8C987E4}" destId="{FB5DE7C2-BAE6-4FF9-8C0A-034B8310907D}" srcOrd="0" destOrd="0" parTransId="{A27B7B81-AD36-4C37-8EFA-F88E75F43FAA}" sibTransId="{65D9FD35-4D4C-4180-A215-EC94B43AE499}"/>
    <dgm:cxn modelId="{E95A49CA-F5D9-4E6C-9F1B-CE52BF728441}" type="presOf" srcId="{10767C08-600B-4057-BB78-5A5CC483E927}" destId="{ED50BBED-D389-4BF4-B3AE-70039425D437}" srcOrd="0" destOrd="0" presId="urn:microsoft.com/office/officeart/2005/8/layout/chevron1"/>
    <dgm:cxn modelId="{EA03F4D5-EFA1-4B2D-B34D-39994AE54735}" type="presParOf" srcId="{C62FAFD0-125F-48D1-B679-BC6D027CEAFD}" destId="{248ADE29-0BEB-42E0-AA8D-45B163120F86}" srcOrd="0" destOrd="0" presId="urn:microsoft.com/office/officeart/2005/8/layout/chevron1"/>
    <dgm:cxn modelId="{08C78920-0030-4AAC-9024-DB38E272A94B}" type="presParOf" srcId="{C62FAFD0-125F-48D1-B679-BC6D027CEAFD}" destId="{9F7EC099-00B0-4748-AEA2-63A8FA1351C0}" srcOrd="1" destOrd="0" presId="urn:microsoft.com/office/officeart/2005/8/layout/chevron1"/>
    <dgm:cxn modelId="{A69647E7-B258-4314-B4D0-C7C99F66D5C1}" type="presParOf" srcId="{C62FAFD0-125F-48D1-B679-BC6D027CEAFD}" destId="{ED50BBED-D389-4BF4-B3AE-70039425D437}" srcOrd="2" destOrd="0" presId="urn:microsoft.com/office/officeart/2005/8/layout/chevron1"/>
    <dgm:cxn modelId="{76175032-8E49-4852-BC55-131B8E1874A7}" type="presParOf" srcId="{C62FAFD0-125F-48D1-B679-BC6D027CEAFD}" destId="{51486350-4092-4169-AB5D-F758DC364848}" srcOrd="3" destOrd="0" presId="urn:microsoft.com/office/officeart/2005/8/layout/chevron1"/>
    <dgm:cxn modelId="{3D9B8A20-2A86-4FA4-B9B2-4966D552E456}" type="presParOf" srcId="{C62FAFD0-125F-48D1-B679-BC6D027CEAFD}" destId="{ACDC72BE-1F9B-416E-B33C-26F17CA6A9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 dirty="0"/>
            <a:t>Domain values must be mutually exclusive and exhaustive.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 </m:t>
                  </m:r>
                </m:oMath>
              </a14:m>
              <a:r>
                <a:rPr lang="en-US" dirty="0"/>
                <a:t>{True, False}</a:t>
              </a:r>
            </a:p>
          </dgm:t>
        </dgm:pt>
      </mc:Choice>
      <mc:Fallback xmlns="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 </a:t>
              </a:r>
              <a:r>
                <a:rPr lang="en-US" dirty="0"/>
                <a:t>{True, False}</a:t>
              </a:r>
            </a:p>
          </dgm:t>
        </dgm:pt>
      </mc:Fallback>
    </mc:AlternateConten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{Sunny, Cloudy, Rainy, Snow}</a:t>
              </a:r>
            </a:p>
          </dgm:t>
        </dgm:pt>
      </mc:Choice>
      <mc:Fallback xmlns="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{Sunny, Cloudy, Rainy, Snow}</a:t>
              </a:r>
            </a:p>
          </dgm:t>
        </dgm:pt>
      </mc:Fallback>
    </mc:AlternateConten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{(1,1), (1,2), … (6,6)}</a:t>
              </a:r>
            </a:p>
          </dgm:t>
        </dgm:pt>
      </mc:Choice>
      <mc:Fallback xmlns="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{(1,1), (1,2), … (6,6)}</a:t>
              </a:r>
            </a:p>
          </dgm:t>
        </dgm:pt>
      </mc:Fallback>
    </mc:AlternateConten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[0, 200]</a:t>
              </a:r>
            </a:p>
          </dgm:t>
        </dgm:pt>
      </mc:Choice>
      <mc:Fallback xmlns="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[0, 200]</a:t>
              </a:r>
            </a:p>
          </dgm:t>
        </dgm:pt>
      </mc:Fallback>
    </mc:AlternateConten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endParaRPr lang="en-US" dirty="0"/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Random variables are denoted by capital letters and We describe the uncertain state of the world."/>
        </a:ext>
      </dgm:extLs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/>
      <dgm:t>
        <a:bodyPr/>
        <a:lstStyle/>
        <a:p>
          <a:r>
            <a:rPr lang="en-US" dirty="0"/>
            <a:t>Random variables take on values in a </a:t>
          </a:r>
          <a:r>
            <a:rPr lang="en-US" i="1" dirty="0"/>
            <a:t>domain D.</a:t>
          </a:r>
          <a:endParaRPr lang="en-US" dirty="0"/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dgm:pt modelId="{39DEBE96-055E-43ED-AFA0-E2C95D06085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dgm:pt modelId="{76B2ED05-B949-4543-B6ED-B0C334FE8E0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dgm:pt modelId="{02C00A6E-D0D4-41E1-9240-9537241083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dgm:pt modelId="{4865971F-6D15-40B6-942D-84DDA184006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Random variables are denoted by capital letters and We describe the uncertain state of the world."/>
        </a:ext>
      </dgm:extLs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4C195-A9F0-4F0D-A6D2-0DD1520FF8CB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C918E-2348-45D8-9BB6-36FC3910AEE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Making Decisions under Uncertainty</a:t>
          </a:r>
        </a:p>
      </dsp:txBody>
      <dsp:txXfrm>
        <a:off x="77438" y="1379374"/>
        <a:ext cx="1367394" cy="1592589"/>
      </dsp:txXfrm>
    </dsp:sp>
    <dsp:sp modelId="{E8E5824E-00F1-481C-89D2-BEE940CDB516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Probability Theory and Bayes’ Rule</a:t>
          </a:r>
        </a:p>
      </dsp:txBody>
      <dsp:txXfrm>
        <a:off x="1668545" y="1379374"/>
        <a:ext cx="1367394" cy="1592589"/>
      </dsp:txXfrm>
    </dsp:sp>
    <dsp:sp modelId="{FE566455-4387-4F3B-93FD-63039231E455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Independence between Events</a:t>
          </a:r>
        </a:p>
      </dsp:txBody>
      <dsp:txXfrm>
        <a:off x="3259652" y="1379374"/>
        <a:ext cx="1367394" cy="1592589"/>
      </dsp:txXfrm>
    </dsp:sp>
    <dsp:sp modelId="{FC3C55A0-84B2-4F6E-AB59-77725D722C40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Bayesian Decision Making</a:t>
          </a:r>
        </a:p>
      </dsp:txBody>
      <dsp:txXfrm>
        <a:off x="4850760" y="1379374"/>
        <a:ext cx="1367394" cy="1592589"/>
      </dsp:txXfrm>
    </dsp:sp>
    <dsp:sp modelId="{06064AD5-8D7F-4BDF-925D-EFA8045701F9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Example: Naïve Bayesian Classifier</a:t>
          </a:r>
        </a:p>
      </dsp:txBody>
      <dsp:txXfrm>
        <a:off x="6441867" y="1379374"/>
        <a:ext cx="1367394" cy="1592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0B9FE-6B19-4020-86DC-E7E593E4BB46}">
      <dsp:nvSpPr>
        <dsp:cNvPr id="0" name=""/>
        <dsp:cNvSpPr/>
      </dsp:nvSpPr>
      <dsp:spPr>
        <a:xfrm rot="10800000">
          <a:off x="2681478" y="0"/>
          <a:ext cx="5205221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Intrinsically random behavior</a:t>
          </a:r>
        </a:p>
      </dsp:txBody>
      <dsp:txXfrm rot="10800000">
        <a:off x="3575304" y="0"/>
        <a:ext cx="4311396" cy="1220787"/>
      </dsp:txXfrm>
    </dsp:sp>
    <dsp:sp modelId="{52D95F46-580C-435E-8188-AB6296AAFF66}">
      <dsp:nvSpPr>
        <dsp:cNvPr id="0" name=""/>
        <dsp:cNvSpPr/>
      </dsp:nvSpPr>
      <dsp:spPr>
        <a:xfrm>
          <a:off x="1787651" y="0"/>
          <a:ext cx="1787652" cy="1220787"/>
        </a:xfrm>
        <a:prstGeom prst="trapezoid">
          <a:avLst>
            <a:gd name="adj" fmla="val 7321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Randomness</a:t>
          </a:r>
        </a:p>
      </dsp:txBody>
      <dsp:txXfrm>
        <a:off x="1787651" y="0"/>
        <a:ext cx="1787652" cy="1220787"/>
      </dsp:txXfrm>
    </dsp:sp>
    <dsp:sp modelId="{3DC2BFBF-5B68-42C1-BB62-8CF49521E993}">
      <dsp:nvSpPr>
        <dsp:cNvPr id="0" name=""/>
        <dsp:cNvSpPr/>
      </dsp:nvSpPr>
      <dsp:spPr>
        <a:xfrm rot="10800000">
          <a:off x="3575304" y="1220787"/>
          <a:ext cx="4311396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Lack of explicit theories, relevant facts, observability, etc.</a:t>
          </a:r>
        </a:p>
      </dsp:txBody>
      <dsp:txXfrm rot="10800000">
        <a:off x="4469129" y="1220787"/>
        <a:ext cx="3417570" cy="1220787"/>
      </dsp:txXfrm>
    </dsp:sp>
    <dsp:sp modelId="{22A5CF03-1034-4B01-853C-F12738412919}">
      <dsp:nvSpPr>
        <dsp:cNvPr id="0" name=""/>
        <dsp:cNvSpPr/>
      </dsp:nvSpPr>
      <dsp:spPr>
        <a:xfrm>
          <a:off x="893825" y="1220787"/>
          <a:ext cx="3575304" cy="1220787"/>
        </a:xfrm>
        <a:prstGeom prst="trapezoid">
          <a:avLst>
            <a:gd name="adj" fmla="val 7321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Ignorance</a:t>
          </a:r>
        </a:p>
      </dsp:txBody>
      <dsp:txXfrm>
        <a:off x="1519504" y="1220787"/>
        <a:ext cx="2323947" cy="1220787"/>
      </dsp:txXfrm>
    </dsp:sp>
    <dsp:sp modelId="{25014B59-B648-4C72-81EF-2DD7D9CBA578}">
      <dsp:nvSpPr>
        <dsp:cNvPr id="0" name=""/>
        <dsp:cNvSpPr/>
      </dsp:nvSpPr>
      <dsp:spPr>
        <a:xfrm rot="10800000">
          <a:off x="4469129" y="2441575"/>
          <a:ext cx="3417570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Failure to enumerate exceptions, qualifications, etc.</a:t>
          </a:r>
        </a:p>
      </dsp:txBody>
      <dsp:txXfrm rot="10800000">
        <a:off x="5362955" y="2441575"/>
        <a:ext cx="2523744" cy="1220787"/>
      </dsp:txXfrm>
    </dsp:sp>
    <dsp:sp modelId="{8CE367D2-4A5A-450F-8E90-9B5E92452011}">
      <dsp:nvSpPr>
        <dsp:cNvPr id="0" name=""/>
        <dsp:cNvSpPr/>
      </dsp:nvSpPr>
      <dsp:spPr>
        <a:xfrm>
          <a:off x="0" y="2441575"/>
          <a:ext cx="5362955" cy="1220787"/>
        </a:xfrm>
        <a:prstGeom prst="trapezoid">
          <a:avLst>
            <a:gd name="adj" fmla="val 7321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Laziness</a:t>
          </a:r>
        </a:p>
      </dsp:txBody>
      <dsp:txXfrm>
        <a:off x="938517" y="2441575"/>
        <a:ext cx="3485921" cy="1220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1CEAA-8A87-4F4A-8191-6187AB9060CC}">
      <dsp:nvSpPr>
        <dsp:cNvPr id="0" name=""/>
        <dsp:cNvSpPr/>
      </dsp:nvSpPr>
      <dsp:spPr>
        <a:xfrm>
          <a:off x="0" y="372736"/>
          <a:ext cx="7448550" cy="246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090" tIns="354076" rIns="57809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0" kern="1200" dirty="0"/>
            <a:t>Probabilities are </a:t>
          </a:r>
          <a:r>
            <a:rPr lang="en-US" sz="1700" b="1" kern="1200" dirty="0"/>
            <a:t>long-run relative frequencies </a:t>
          </a:r>
          <a:r>
            <a:rPr lang="en-US" sz="1700" b="0" kern="1200" dirty="0"/>
            <a:t>determined by observation.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For example, if we toss a coin </a:t>
          </a:r>
          <a:r>
            <a:rPr lang="en-US" sz="1700" b="1" kern="1200" dirty="0"/>
            <a:t>many times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𝑃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h𝑒𝑎𝑑𝑠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US" sz="1700" kern="1200" dirty="0"/>
            <a:t>is estimated as the proportion of the time the coin will come up heads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sz="1700" b="1" kern="1200" dirty="0"/>
            <a:t>Reference class problem</a:t>
          </a:r>
          <a:r>
            <a:rPr lang="en-US" sz="1700" kern="1200" dirty="0"/>
            <a:t>. </a:t>
          </a:r>
        </a:p>
      </dsp:txBody>
      <dsp:txXfrm>
        <a:off x="0" y="372736"/>
        <a:ext cx="7448550" cy="2463300"/>
      </dsp:txXfrm>
    </dsp:sp>
    <dsp:sp modelId="{AB4ABA34-3E08-47C9-AA77-FAE853E5389A}">
      <dsp:nvSpPr>
        <dsp:cNvPr id="0" name=""/>
        <dsp:cNvSpPr/>
      </dsp:nvSpPr>
      <dsp:spPr>
        <a:xfrm>
          <a:off x="372427" y="121816"/>
          <a:ext cx="5213985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76" tIns="0" rIns="1970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Frequentism (Objective; Positivist)</a:t>
          </a:r>
          <a:endParaRPr lang="en-US" sz="1700" kern="1200" dirty="0"/>
        </a:p>
      </dsp:txBody>
      <dsp:txXfrm>
        <a:off x="396925" y="146314"/>
        <a:ext cx="5164989" cy="452844"/>
      </dsp:txXfrm>
    </dsp:sp>
    <dsp:sp modelId="{E3E80759-9233-4547-B2D2-6AC2A5545E73}">
      <dsp:nvSpPr>
        <dsp:cNvPr id="0" name=""/>
        <dsp:cNvSpPr/>
      </dsp:nvSpPr>
      <dsp:spPr>
        <a:xfrm>
          <a:off x="0" y="3178756"/>
          <a:ext cx="7448550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62821"/>
              <a:satOff val="-296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090" tIns="354076" rIns="57809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0" kern="1200" dirty="0"/>
            <a:t>Probabilities are </a:t>
          </a:r>
          <a:r>
            <a:rPr lang="en-US" sz="1700" b="1" kern="1200" dirty="0"/>
            <a:t>degrees of belief</a:t>
          </a:r>
          <a:r>
            <a:rPr lang="en-US" sz="1700" b="0" kern="1200" dirty="0"/>
            <a:t> based on prior knowledge and updated by evidence.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Provides tools to: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Assign belief values to statements without evidence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Update our degrees of belief given observations = </a:t>
          </a:r>
          <a:r>
            <a:rPr lang="en-US" sz="1700" b="1" kern="1200" dirty="0"/>
            <a:t>Learning</a:t>
          </a:r>
        </a:p>
      </dsp:txBody>
      <dsp:txXfrm>
        <a:off x="0" y="3178756"/>
        <a:ext cx="7448550" cy="1820700"/>
      </dsp:txXfrm>
    </dsp:sp>
    <dsp:sp modelId="{A073672D-5AF0-4362-A734-A2B74FC9D972}">
      <dsp:nvSpPr>
        <dsp:cNvPr id="0" name=""/>
        <dsp:cNvSpPr/>
      </dsp:nvSpPr>
      <dsp:spPr>
        <a:xfrm>
          <a:off x="372427" y="2927836"/>
          <a:ext cx="5213985" cy="501840"/>
        </a:xfrm>
        <a:prstGeom prst="roundRect">
          <a:avLst/>
        </a:prstGeom>
        <a:solidFill>
          <a:schemeClr val="accent5">
            <a:hueOff val="-12162821"/>
            <a:satOff val="-296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76" tIns="0" rIns="1970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Bayesian Statistics (Subjective)</a:t>
          </a:r>
          <a:endParaRPr lang="en-US" sz="1700" kern="1200" dirty="0"/>
        </a:p>
      </dsp:txBody>
      <dsp:txXfrm>
        <a:off x="396925" y="2952334"/>
        <a:ext cx="5164989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DE29-0BEB-42E0-AA8D-45B163120F86}">
      <dsp:nvSpPr>
        <dsp:cNvPr id="0" name=""/>
        <dsp:cNvSpPr/>
      </dsp:nvSpPr>
      <dsp:spPr>
        <a:xfrm>
          <a:off x="2052" y="990596"/>
          <a:ext cx="2500547" cy="76200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Estimate Joint Probability Distribution</a:t>
          </a:r>
        </a:p>
      </dsp:txBody>
      <dsp:txXfrm>
        <a:off x="383055" y="990596"/>
        <a:ext cx="1738541" cy="762006"/>
      </dsp:txXfrm>
    </dsp:sp>
    <dsp:sp modelId="{ED50BBED-D389-4BF4-B3AE-70039425D437}">
      <dsp:nvSpPr>
        <dsp:cNvPr id="0" name=""/>
        <dsp:cNvSpPr/>
      </dsp:nvSpPr>
      <dsp:spPr>
        <a:xfrm>
          <a:off x="2252545" y="990596"/>
          <a:ext cx="2500547" cy="7620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Calculate Marginal and Conditional Probabilities</a:t>
          </a:r>
        </a:p>
      </dsp:txBody>
      <dsp:txXfrm>
        <a:off x="2633548" y="990596"/>
        <a:ext cx="1738541" cy="762006"/>
      </dsp:txXfrm>
    </dsp:sp>
    <dsp:sp modelId="{ACDC72BE-1F9B-416E-B33C-26F17CA6A98C}">
      <dsp:nvSpPr>
        <dsp:cNvPr id="0" name=""/>
        <dsp:cNvSpPr/>
      </dsp:nvSpPr>
      <dsp:spPr>
        <a:xfrm>
          <a:off x="4503038" y="990596"/>
          <a:ext cx="2500547" cy="7620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Apply Bayes’ Theorem</a:t>
          </a:r>
        </a:p>
      </dsp:txBody>
      <dsp:txXfrm>
        <a:off x="4884041" y="990596"/>
        <a:ext cx="1738541" cy="762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A3009-F82D-42E0-A48F-3B0115E6848C}">
      <dsp:nvSpPr>
        <dsp:cNvPr id="0" name=""/>
        <dsp:cNvSpPr/>
      </dsp:nvSpPr>
      <dsp:spPr>
        <a:xfrm>
          <a:off x="0" y="241499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describe the (uncertain) state of the world using </a:t>
          </a:r>
          <a:r>
            <a:rPr lang="en-US" sz="1600" i="1" kern="1200" dirty="0"/>
            <a:t>random variables.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are denoted by capital letters.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: </a:t>
          </a:r>
          <a:r>
            <a:rPr lang="en-US" sz="1600" i="1" kern="1200" dirty="0"/>
            <a:t>Is it raining?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W</a:t>
          </a:r>
          <a:r>
            <a:rPr lang="en-US" sz="1600" kern="1200"/>
            <a:t>:</a:t>
          </a:r>
          <a:r>
            <a:rPr lang="en-US" sz="1600" i="1" kern="1200"/>
            <a:t> What’s the weather?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: </a:t>
          </a:r>
          <a:r>
            <a:rPr lang="en-US" sz="1600" i="1" kern="1200" dirty="0"/>
            <a:t>What is the outcome of rolling two dice?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: </a:t>
          </a:r>
          <a:r>
            <a:rPr lang="en-US" sz="1600" i="1" kern="1200" dirty="0"/>
            <a:t>What is the speed of my car (in MPH)?</a:t>
          </a:r>
          <a:endParaRPr lang="en-US" sz="1600" kern="1200" dirty="0"/>
        </a:p>
      </dsp:txBody>
      <dsp:txXfrm>
        <a:off x="0" y="241499"/>
        <a:ext cx="7886700" cy="2268000"/>
      </dsp:txXfrm>
    </dsp:sp>
    <dsp:sp modelId="{0C5B6179-2479-455B-81DF-A00B8BE6707B}">
      <dsp:nvSpPr>
        <dsp:cNvPr id="0" name=""/>
        <dsp:cNvSpPr/>
      </dsp:nvSpPr>
      <dsp:spPr>
        <a:xfrm>
          <a:off x="394335" y="5339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Variable</a:t>
          </a:r>
        </a:p>
      </dsp:txBody>
      <dsp:txXfrm>
        <a:off x="417392" y="28396"/>
        <a:ext cx="5474576" cy="426206"/>
      </dsp:txXfrm>
    </dsp:sp>
    <dsp:sp modelId="{D1D1B0B2-DDE4-4289-A28E-048C74CB9A65}">
      <dsp:nvSpPr>
        <dsp:cNvPr id="0" name=""/>
        <dsp:cNvSpPr/>
      </dsp:nvSpPr>
      <dsp:spPr>
        <a:xfrm>
          <a:off x="0" y="2832060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take on values in a </a:t>
          </a:r>
          <a:r>
            <a:rPr lang="en-US" sz="1600" i="1" kern="1200" dirty="0"/>
            <a:t>domain D.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Domain values must be mutually exclusive and exhaustive.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 </m:t>
              </m:r>
            </m:oMath>
          </a14:m>
          <a:r>
            <a:rPr lang="en-US" sz="1600" kern="1200" dirty="0"/>
            <a:t>{True, False}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W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{Sunny, Cloudy, Rainy, Snow}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{(1,1), (1,2), … (6,6)}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[0, 200]</a:t>
          </a:r>
        </a:p>
      </dsp:txBody>
      <dsp:txXfrm>
        <a:off x="0" y="2832060"/>
        <a:ext cx="7886700" cy="2268000"/>
      </dsp:txXfrm>
    </dsp:sp>
    <dsp:sp modelId="{EF88D9D5-BFDD-4E17-BD8A-6DF000B38C0B}">
      <dsp:nvSpPr>
        <dsp:cNvPr id="0" name=""/>
        <dsp:cNvSpPr/>
      </dsp:nvSpPr>
      <dsp:spPr>
        <a:xfrm>
          <a:off x="394335" y="2595900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Domain</a:t>
          </a:r>
        </a:p>
      </dsp:txBody>
      <dsp:txXfrm>
        <a:off x="417392" y="2618957"/>
        <a:ext cx="547457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56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78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0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22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18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61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95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8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2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91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4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3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4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8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5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4529257@N03" TargetMode="External"/><Relationship Id="rId4" Type="http://schemas.openxmlformats.org/officeDocument/2006/relationships/hyperlink" Target="https://www.flickr.com/photos/14529257@N03/564944274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1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3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0.png"/><Relationship Id="rId7" Type="http://schemas.openxmlformats.org/officeDocument/2006/relationships/image" Target="../media/image48.png"/><Relationship Id="rId12" Type="http://schemas.openxmlformats.org/officeDocument/2006/relationships/image" Target="../media/image42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1.png"/><Relationship Id="rId10" Type="http://schemas.openxmlformats.org/officeDocument/2006/relationships/image" Target="../media/image51.png"/><Relationship Id="rId4" Type="http://schemas.openxmlformats.org/officeDocument/2006/relationships/image" Target="../media/image460.png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ce">
            <a:extLst>
              <a:ext uri="{FF2B5EF4-FFF2-40B4-BE49-F238E27FC236}">
                <a16:creationId xmlns:a16="http://schemas.microsoft.com/office/drawing/2014/main" id="{DDDC5F6C-6430-4F09-8FE6-D98CDB86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r="2829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Quantifying Uncertainty: Probabilities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/>
              <a:t>AIMA Chapter 12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Slides by Michael Hahsler </a:t>
            </a:r>
            <a:br>
              <a:rPr lang="en-US" sz="17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	</a:t>
            </a:r>
            <a:endParaRPr lang="en-US" sz="1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676F0-DD16-4C8B-8F87-437EEFFB8C36}"/>
              </a:ext>
            </a:extLst>
          </p:cNvPr>
          <p:cNvSpPr txBox="1"/>
          <p:nvPr/>
        </p:nvSpPr>
        <p:spPr>
          <a:xfrm>
            <a:off x="5270223" y="6350693"/>
            <a:ext cx="20559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Cover image: "Dice"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b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</a:b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by </a:t>
            </a:r>
            <a:r>
              <a:rPr lang="en-US" sz="1200" b="0" i="0" u="sng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A Johnson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83392E-78FD-9336-746C-64B1E485C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8994" y="6324600"/>
            <a:ext cx="3817727" cy="430887"/>
            <a:chOff x="418994" y="6324600"/>
            <a:chExt cx="3817727" cy="430887"/>
          </a:xfrm>
        </p:grpSpPr>
        <p:pic>
          <p:nvPicPr>
            <p:cNvPr id="14" name="Picture 4" descr="Creative Commons License">
              <a:extLst>
                <a:ext uri="{FF2B5EF4-FFF2-40B4-BE49-F238E27FC236}">
                  <a16:creationId xmlns:a16="http://schemas.microsoft.com/office/drawing/2014/main" id="{05BC3E25-3E06-4E87-A113-29A9BDF70F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94" y="6433889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44AF6E-1D90-41A4-887D-B88AFE69D303}"/>
                </a:ext>
              </a:extLst>
            </p:cNvPr>
            <p:cNvSpPr txBox="1"/>
            <p:nvPr/>
          </p:nvSpPr>
          <p:spPr>
            <a:xfrm>
              <a:off x="1219200" y="6324600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</a:rPr>
                <a:t>.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8833B8E-46AE-362B-6EC1-611850271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56393" y="5243763"/>
            <a:ext cx="1218146" cy="1440289"/>
            <a:chOff x="7151029" y="4191000"/>
            <a:chExt cx="1688171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47ED9E-77A9-AFED-CE49-2DFF73A2009F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13FCA2FC-4EF0-2DF3-7343-E8F4CC0C6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2FB1B9-822E-4BC1-6769-C8346C2B3D60}"/>
                </a:ext>
              </a:extLst>
            </p:cNvPr>
            <p:cNvSpPr/>
            <p:nvPr/>
          </p:nvSpPr>
          <p:spPr>
            <a:xfrm>
              <a:off x="7151029" y="5812970"/>
              <a:ext cx="1676400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</a:t>
            </a:r>
            <a:r>
              <a:rPr lang="en-US" sz="2000" b="1" dirty="0"/>
              <a:t>0.014</a:t>
            </a:r>
            <a:r>
              <a:rPr lang="en-US" sz="2000" dirty="0"/>
              <a:t>). Unfortunately, the </a:t>
            </a:r>
            <a:r>
              <a:rPr lang="en-US" sz="2000" b="1" dirty="0"/>
              <a:t>weatherman has predicted rain </a:t>
            </a:r>
            <a:r>
              <a:rPr lang="en-US" sz="2000" dirty="0"/>
              <a:t>for tomorrow. When it actually rains, the weatherman correctly forecasts rain 90% of the time. When it doesn't rain, he incorrectly forecasts rain 10% of the time. What is Marie’s belief for the </a:t>
            </a:r>
            <a:r>
              <a:rPr lang="en-US" sz="2000" b="1" dirty="0"/>
              <a:t>probability that it will rain </a:t>
            </a:r>
            <a:r>
              <a:rPr lang="en-US" sz="2000" dirty="0"/>
              <a:t>on her wedding day?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632167" y="4285112"/>
                <a:ext cx="6654554" cy="214274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0.9∗0.014+0.1∗0.986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167" y="4285112"/>
                <a:ext cx="6654554" cy="214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6BCD37-224C-47B4-8065-E8A1C50278CB}"/>
              </a:ext>
            </a:extLst>
          </p:cNvPr>
          <p:cNvSpPr txBox="1"/>
          <p:nvPr/>
        </p:nvSpPr>
        <p:spPr>
          <a:xfrm>
            <a:off x="5067300" y="5547839"/>
            <a:ext cx="3886199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weather forecast changes her belief from 0.014 to 0.111. She thinks now that the chance of rain tomorrow is now about 10-times larger!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D93B597-AC82-6592-BA41-A1391D051F7D}"/>
                  </a:ext>
                </a:extLst>
              </p:cNvPr>
              <p:cNvSpPr/>
              <p:nvPr/>
            </p:nvSpPr>
            <p:spPr>
              <a:xfrm>
                <a:off x="7010400" y="1182906"/>
                <a:ext cx="1905001" cy="530225"/>
              </a:xfrm>
              <a:prstGeom prst="wedgeRectCallout">
                <a:avLst>
                  <a:gd name="adj1" fmla="val -41933"/>
                  <a:gd name="adj2" fmla="val 128815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 Probability of rain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D93B597-AC82-6592-BA41-A1391D051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182906"/>
                <a:ext cx="1905001" cy="530225"/>
              </a:xfrm>
              <a:prstGeom prst="wedgeRectCallout">
                <a:avLst>
                  <a:gd name="adj1" fmla="val -41933"/>
                  <a:gd name="adj2" fmla="val 128815"/>
                </a:avLst>
              </a:prstGeom>
              <a:blipFill>
                <a:blip r:embed="rId4"/>
                <a:stretch>
                  <a:fillRect t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6B1FE01-9E80-3E7D-22E8-79A3B5C45B4F}"/>
                  </a:ext>
                </a:extLst>
              </p:cNvPr>
              <p:cNvSpPr/>
              <p:nvPr/>
            </p:nvSpPr>
            <p:spPr>
              <a:xfrm>
                <a:off x="3733800" y="1295400"/>
                <a:ext cx="1271833" cy="530225"/>
              </a:xfrm>
              <a:prstGeom prst="wedgeRectCallout">
                <a:avLst>
                  <a:gd name="adj1" fmla="val 38017"/>
                  <a:gd name="adj2" fmla="val 174811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New Evidence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6B1FE01-9E80-3E7D-22E8-79A3B5C45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295400"/>
                <a:ext cx="1271833" cy="530225"/>
              </a:xfrm>
              <a:prstGeom prst="wedgeRectCallout">
                <a:avLst>
                  <a:gd name="adj1" fmla="val 38017"/>
                  <a:gd name="adj2" fmla="val 174811"/>
                </a:avLst>
              </a:prstGeom>
              <a:blipFill>
                <a:blip r:embed="rId5"/>
                <a:stretch>
                  <a:fillRect l="-476" t="-7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58C1F05-0A2F-3A6E-DB30-49AA4752C51E}"/>
                  </a:ext>
                </a:extLst>
              </p:cNvPr>
              <p:cNvSpPr/>
              <p:nvPr/>
            </p:nvSpPr>
            <p:spPr>
              <a:xfrm>
                <a:off x="6324600" y="3736181"/>
                <a:ext cx="2461173" cy="657248"/>
              </a:xfrm>
              <a:prstGeom prst="wedgeRectCallout">
                <a:avLst>
                  <a:gd name="adj1" fmla="val -102194"/>
                  <a:gd name="adj2" fmla="val -93713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Posterior Probability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)?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58C1F05-0A2F-3A6E-DB30-49AA4752C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736181"/>
                <a:ext cx="2461173" cy="657248"/>
              </a:xfrm>
              <a:prstGeom prst="wedgeRectCallout">
                <a:avLst>
                  <a:gd name="adj1" fmla="val -102194"/>
                  <a:gd name="adj2" fmla="val -93713"/>
                </a:avLst>
              </a:prstGeom>
              <a:blipFill>
                <a:blip r:embed="rId6"/>
                <a:stretch>
                  <a:fillRect b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/>
              <p:nvPr/>
            </p:nvSpPr>
            <p:spPr bwMode="auto">
              <a:xfrm>
                <a:off x="674945" y="3581352"/>
                <a:ext cx="3563937" cy="65724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945" y="3581352"/>
                <a:ext cx="3563937" cy="6572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18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C44E-FBDF-4D1A-AD17-78B67D35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/>
          <a:lstStyle/>
          <a:p>
            <a:r>
              <a:rPr lang="en-US" dirty="0"/>
              <a:t>Issue With Applying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362" y="3352800"/>
                <a:ext cx="7886700" cy="26670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Issue: The joint probability table is typically way too large!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 with a domain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each, we have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a problem for </a:t>
                </a:r>
              </a:p>
              <a:p>
                <a:pPr lvl="1"/>
                <a:r>
                  <a:rPr lang="en-US" b="1" dirty="0"/>
                  <a:t>storing</a:t>
                </a:r>
                <a:r>
                  <a:rPr lang="en-US" dirty="0"/>
                  <a:t> the table, and</a:t>
                </a:r>
              </a:p>
              <a:p>
                <a:pPr lvl="1"/>
                <a:r>
                  <a:rPr lang="en-US" b="1" dirty="0"/>
                  <a:t>estimating</a:t>
                </a:r>
                <a:r>
                  <a:rPr lang="en-US" dirty="0"/>
                  <a:t> the probabilities from data (we need lots of data).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Solution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Decomposition of joint probability distributions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dirty="0"/>
                  <a:t> and conditional independence between events.  </a:t>
                </a:r>
              </a:p>
              <a:p>
                <a:r>
                  <a:rPr lang="en-US" dirty="0"/>
                  <a:t>A large table can be broken into several much smaller tables.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362" y="3352800"/>
                <a:ext cx="7886700" cy="2667000"/>
              </a:xfrm>
              <a:blipFill>
                <a:blip r:embed="rId2"/>
                <a:stretch>
                  <a:fillRect l="-696" t="-3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 descr="The approach is to Estimate the Joint Probability Distribution, then Calculate Marginal and Conditional Probabilities, and finally Apply Bayes’ Theorem.">
            <a:extLst>
              <a:ext uri="{FF2B5EF4-FFF2-40B4-BE49-F238E27FC236}">
                <a16:creationId xmlns:a16="http://schemas.microsoft.com/office/drawing/2014/main" id="{B1C490AD-3D97-476A-B756-9921AD4B4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951858"/>
              </p:ext>
            </p:extLst>
          </p:nvPr>
        </p:nvGraphicFramePr>
        <p:xfrm>
          <a:off x="838200" y="838200"/>
          <a:ext cx="7005638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81CDC1-FB17-F666-074B-2533E6E1CD7D}"/>
              </a:ext>
            </a:extLst>
          </p:cNvPr>
          <p:cNvSpPr txBox="1"/>
          <p:nvPr/>
        </p:nvSpPr>
        <p:spPr>
          <a:xfrm>
            <a:off x="675763" y="13704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8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Between Events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Two events A and B are </a:t>
                </a:r>
                <a:r>
                  <a:rPr lang="en-US" sz="2000" b="1" dirty="0"/>
                  <a:t>independent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) if and only if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This is equivalent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</m:t>
                    </m:r>
                  </m:oMath>
                </a14:m>
                <a:r>
                  <a:rPr lang="en-US" sz="2000" dirty="0">
                    <a:sym typeface="Symbo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Independence is an important </a:t>
                </a:r>
                <a:r>
                  <a:rPr lang="en-US" sz="2000" b="1" dirty="0">
                    <a:sym typeface="Symbol"/>
                  </a:rPr>
                  <a:t>simplifying assumption for modeling</a:t>
                </a:r>
                <a:r>
                  <a:rPr lang="en-US" sz="2000" dirty="0">
                    <a:sym typeface="Symbol"/>
                  </a:rPr>
                  <a:t>, e.g., </a:t>
                </a:r>
                <a:r>
                  <a:rPr lang="en-US" sz="2000" i="1" dirty="0">
                    <a:sym typeface="Symbol"/>
                  </a:rPr>
                  <a:t>Cavity</a:t>
                </a:r>
                <a:r>
                  <a:rPr lang="en-US" sz="2000" dirty="0">
                    <a:sym typeface="Symbol"/>
                  </a:rPr>
                  <a:t> and </a:t>
                </a:r>
                <a:r>
                  <a:rPr lang="en-US" sz="2000" i="1" dirty="0">
                    <a:sym typeface="Symbol"/>
                  </a:rPr>
                  <a:t>Weather</a:t>
                </a:r>
                <a:r>
                  <a:rPr lang="en-US" sz="2000" dirty="0">
                    <a:sym typeface="Symbol"/>
                  </a:rPr>
                  <a:t> can be assumed to be independent</a:t>
                </a: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  <a:blipFill>
                <a:blip r:embed="rId3"/>
                <a:stretch>
                  <a:fillRect l="-696" t="-2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showing that the random variable weather is independent of all other variables.">
            <a:extLst>
              <a:ext uri="{FF2B5EF4-FFF2-40B4-BE49-F238E27FC236}">
                <a16:creationId xmlns:a16="http://schemas.microsoft.com/office/drawing/2014/main" id="{F55CB37F-22AF-4F04-950C-67FCE51FE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40" r="47291"/>
          <a:stretch/>
        </p:blipFill>
        <p:spPr>
          <a:xfrm>
            <a:off x="2819400" y="3657600"/>
            <a:ext cx="3303652" cy="221078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15B1308-4DB9-B4F7-D7DE-6D1C949F851D}"/>
              </a:ext>
            </a:extLst>
          </p:cNvPr>
          <p:cNvGrpSpPr/>
          <p:nvPr/>
        </p:nvGrpSpPr>
        <p:grpSpPr>
          <a:xfrm>
            <a:off x="1133147" y="6010042"/>
            <a:ext cx="6029653" cy="652653"/>
            <a:chOff x="1133147" y="6010042"/>
            <a:chExt cx="6029653" cy="6526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8D0288-B622-46EF-A06A-3FE42FBACEEA}"/>
                </a:ext>
              </a:extLst>
            </p:cNvPr>
            <p:cNvSpPr txBox="1"/>
            <p:nvPr/>
          </p:nvSpPr>
          <p:spPr>
            <a:xfrm>
              <a:off x="1133147" y="6108697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EE3BA8-674B-4643-938C-36745FAD1ECE}"/>
                </a:ext>
              </a:extLst>
            </p:cNvPr>
            <p:cNvSpPr/>
            <p:nvPr/>
          </p:nvSpPr>
          <p:spPr>
            <a:xfrm>
              <a:off x="3064049" y="6010042"/>
              <a:ext cx="4098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66FF"/>
                  </a:solidFill>
                  <a:sym typeface="Symbol"/>
                </a:rPr>
                <a:t>P</a:t>
              </a:r>
              <a:r>
                <a:rPr lang="en-US" dirty="0">
                  <a:solidFill>
                    <a:srgbClr val="0066FF"/>
                  </a:solidFill>
                  <a:sym typeface="Symbol"/>
                </a:rPr>
                <a:t>(Cavity, Weather) = </a:t>
              </a:r>
              <a:r>
                <a:rPr lang="en-US" b="1" dirty="0">
                  <a:solidFill>
                    <a:srgbClr val="0066FF"/>
                  </a:solidFill>
                  <a:sym typeface="Symbol"/>
                </a:rPr>
                <a:t>P</a:t>
              </a:r>
              <a:r>
                <a:rPr lang="en-US" dirty="0">
                  <a:solidFill>
                    <a:srgbClr val="0066FF"/>
                  </a:solidFill>
                  <a:sym typeface="Symbol"/>
                </a:rPr>
                <a:t>(Cavity)P(Weather) 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815721-3D74-4113-A715-38247503DFEF}"/>
                </a:ext>
              </a:extLst>
            </p:cNvPr>
            <p:cNvSpPr/>
            <p:nvPr/>
          </p:nvSpPr>
          <p:spPr>
            <a:xfrm>
              <a:off x="3064049" y="6293363"/>
              <a:ext cx="3141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66FF"/>
                  </a:solidFill>
                  <a:sym typeface="Symbol"/>
                </a:rPr>
                <a:t>P</a:t>
              </a:r>
              <a:r>
                <a:rPr lang="en-US" dirty="0">
                  <a:solidFill>
                    <a:srgbClr val="0066FF"/>
                  </a:solidFill>
                  <a:sym typeface="Symbol"/>
                </a:rPr>
                <a:t>(Cavity | Weather) = </a:t>
              </a:r>
              <a:r>
                <a:rPr lang="en-US" b="1" dirty="0">
                  <a:solidFill>
                    <a:srgbClr val="0066FF"/>
                  </a:solidFill>
                  <a:sym typeface="Symbol"/>
                </a:rPr>
                <a:t>P</a:t>
              </a:r>
              <a:r>
                <a:rPr lang="en-US" dirty="0">
                  <a:solidFill>
                    <a:srgbClr val="0066FF"/>
                  </a:solidFill>
                  <a:sym typeface="Symbol"/>
                </a:rPr>
                <a:t>(Cavity) </a:t>
              </a:r>
              <a:endParaRPr lang="en-US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ED7228F-8FA2-4F66-9741-5C06C71B6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67000" y="6085213"/>
              <a:ext cx="381000" cy="4679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574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96B-0FF7-462D-95B2-0D158BB1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 With 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Independence: </a:t>
                </a:r>
                <a:r>
                  <a:rPr lang="en-US" dirty="0"/>
                  <a:t>The joint probability can be decomposed into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,…,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 </m:t>
                      </m:r>
                    </m:oMath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×…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𝑛</m:t>
                          </m:r>
                        </m:sup>
                        <m:e>
                          <m:r>
                            <a:rPr lang="en-US" b="1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𝑷</m:t>
                          </m:r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joint probability is a table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entries (all combinations of heads and tails).</a:t>
                </a:r>
              </a:p>
              <a:p>
                <a:r>
                  <a:rPr lang="en-US" dirty="0"/>
                  <a:t>Independence reduces the numbers needed to specify the joint distribution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probabilities (one for each coin). </a:t>
                </a:r>
              </a:p>
              <a:p>
                <a:r>
                  <a:rPr lang="en-US" dirty="0"/>
                  <a:t>If we have identical (</a:t>
                </a:r>
                <a:r>
                  <a:rPr lang="en-US" dirty="0" err="1"/>
                  <a:t>iid</a:t>
                </a:r>
                <a:r>
                  <a:rPr lang="en-US" dirty="0"/>
                  <a:t>) coins, then we even only need 2 numbers, the probability of H and the number of coins.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2"/>
                <a:stretch>
                  <a:fillRect l="-838" t="-140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9409697-FEFF-993A-3E70-7798AAC6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80079"/>
            <a:ext cx="2587943" cy="2724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5A8A391-11FF-D4F4-C6A4-88A9AE9E7C6F}"/>
                  </a:ext>
                </a:extLst>
              </p:cNvPr>
              <p:cNvSpPr/>
              <p:nvPr/>
            </p:nvSpPr>
            <p:spPr>
              <a:xfrm>
                <a:off x="2971800" y="2209800"/>
                <a:ext cx="1676400" cy="304800"/>
              </a:xfrm>
              <a:prstGeom prst="wedgeRectCallout">
                <a:avLst>
                  <a:gd name="adj1" fmla="val -92984"/>
                  <a:gd name="adj2" fmla="val 123802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entries</a:t>
                </a:r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5A8A391-11FF-D4F4-C6A4-88A9AE9E7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209800"/>
                <a:ext cx="1676400" cy="304800"/>
              </a:xfrm>
              <a:prstGeom prst="wedgeRectCallout">
                <a:avLst>
                  <a:gd name="adj1" fmla="val -92984"/>
                  <a:gd name="adj2" fmla="val 123802"/>
                </a:avLst>
              </a:prstGeom>
              <a:blipFill>
                <a:blip r:embed="rId4"/>
                <a:stretch>
                  <a:fillRect t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116E846-6228-CC8E-EECD-F3BB98B98D33}"/>
                  </a:ext>
                </a:extLst>
              </p:cNvPr>
              <p:cNvSpPr/>
              <p:nvPr/>
            </p:nvSpPr>
            <p:spPr>
              <a:xfrm>
                <a:off x="4876800" y="2590800"/>
                <a:ext cx="1524000" cy="304800"/>
              </a:xfrm>
              <a:prstGeom prst="wedgeRectCallout">
                <a:avLst>
                  <a:gd name="adj1" fmla="val -36781"/>
                  <a:gd name="adj2" fmla="val 135194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entries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116E846-6228-CC8E-EECD-F3BB98B98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590800"/>
                <a:ext cx="1524000" cy="304800"/>
              </a:xfrm>
              <a:prstGeom prst="wedgeRectCallout">
                <a:avLst>
                  <a:gd name="adj1" fmla="val -36781"/>
                  <a:gd name="adj2" fmla="val 135194"/>
                </a:avLst>
              </a:prstGeom>
              <a:blipFill>
                <a:blip r:embed="rId5"/>
                <a:stretch>
                  <a:fillRect t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27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>
                    <a:sym typeface="Symbol"/>
                  </a:rPr>
                  <a:t>Conditional independence</a:t>
                </a:r>
                <a:r>
                  <a:rPr lang="en-US" sz="2400" dirty="0">
                    <a:sym typeface="Symbol"/>
                  </a:rPr>
                  <a:t>: A and B are </a:t>
                </a:r>
                <a:r>
                  <a:rPr lang="en-US" sz="2400" i="1" dirty="0">
                    <a:sym typeface="Symbol"/>
                  </a:rPr>
                  <a:t>conditionally independent</a:t>
                </a:r>
                <a:r>
                  <a:rPr lang="en-US" sz="2400" dirty="0">
                    <a:sym typeface="Symbol"/>
                  </a:rPr>
                  <a:t> given C (i.e., we know the value of C) </a:t>
                </a:r>
                <a:r>
                  <a:rPr lang="en-US" sz="2400" dirty="0" err="1">
                    <a:sym typeface="Symbol"/>
                  </a:rPr>
                  <a:t>iff</a:t>
                </a:r>
                <a:r>
                  <a:rPr lang="en-US" sz="2400" dirty="0">
                    <a:sym typeface="Symbol"/>
                  </a:rPr>
                  <a:t>  </a:t>
                </a:r>
              </a:p>
              <a:p>
                <a:endParaRPr lang="en-US" sz="2400" dirty="0">
                  <a:sym typeface="Symbol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,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Symbol"/>
                  </a:rPr>
                  <a:t>Example: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If the patient has a cavity, the probability that the probe catches does not depend on whether he/she has a toothache</a:t>
                </a:r>
              </a:p>
              <a:p>
                <a:pPr lvl="1">
                  <a:buFontTx/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Toothache,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  <a:endParaRPr lang="en-US" sz="2000" dirty="0"/>
              </a:p>
              <a:p>
                <a:r>
                  <a:rPr lang="en-US" sz="2000" dirty="0"/>
                  <a:t>Therefore</a:t>
                </a:r>
                <a:r>
                  <a:rPr lang="en-US" sz="2000" i="1" dirty="0"/>
                  <a:t>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conditionally independent</a:t>
                </a:r>
                <a:r>
                  <a:rPr lang="en-US" sz="2000" dirty="0"/>
                  <a:t>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r>
                  <a:rPr lang="en-US" sz="2000" dirty="0"/>
                  <a:t>Likewise,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conditionally independent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pPr>
                  <a:buNone/>
                </a:pPr>
                <a:r>
                  <a:rPr lang="en-US" sz="2000" i="1" dirty="0">
                    <a:solidFill>
                      <a:srgbClr val="0066FF"/>
                    </a:solidFill>
                  </a:rPr>
                  <a:t>	 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Catch,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  <a:blipFill>
                <a:blip r:embed="rId3"/>
                <a:stretch>
                  <a:fillRect l="-850" t="-2130" r="-309" b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 descr="A graph showing that toothache and catch depend on cavity.">
            <a:extLst>
              <a:ext uri="{FF2B5EF4-FFF2-40B4-BE49-F238E27FC236}">
                <a16:creationId xmlns:a16="http://schemas.microsoft.com/office/drawing/2014/main" id="{09C650BD-ADE0-45F2-AA6B-87C5538D0D0C}"/>
              </a:ext>
            </a:extLst>
          </p:cNvPr>
          <p:cNvGrpSpPr/>
          <p:nvPr/>
        </p:nvGrpSpPr>
        <p:grpSpPr>
          <a:xfrm>
            <a:off x="2819400" y="3441539"/>
            <a:ext cx="3276600" cy="815392"/>
            <a:chOff x="5029200" y="3352800"/>
            <a:chExt cx="3276600" cy="8153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BE76A-3E9A-4557-8BD9-F23C092B8B10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26403-254B-47A6-AF3F-9B885500DE74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BF4BC5-A939-4EDB-8C93-DCE74323EAC4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D88FA-99FA-42C2-9226-DDC593BB68D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A12603-8908-4F21-AA00-026721A772BE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CC6-CF66-457C-ABF8-C0E6513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 With 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5699"/>
                <a:ext cx="7600950" cy="460717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Conditional independence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simplifies the chain rule:</a:t>
                </a:r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</a:p>
              <a:p>
                <a:pPr>
                  <a:buFontTx/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(Toothache,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Cavity)</a:t>
                </a:r>
              </a:p>
              <a:p>
                <a:endParaRPr lang="en-US" dirty="0"/>
              </a:p>
              <a:p>
                <a:r>
                  <a:rPr lang="en-US" dirty="0"/>
                  <a:t>In many practical applications, conditional independence reduces the space requirements significantly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This makes Bayesian Networks (in the next chapter) so useful.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5699"/>
                <a:ext cx="7600950" cy="4607175"/>
              </a:xfrm>
              <a:blipFill>
                <a:blip r:embed="rId2"/>
                <a:stretch>
                  <a:fillRect l="-802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 descr="A graph showing that toothache and catch depend on cavity.">
            <a:extLst>
              <a:ext uri="{FF2B5EF4-FFF2-40B4-BE49-F238E27FC236}">
                <a16:creationId xmlns:a16="http://schemas.microsoft.com/office/drawing/2014/main" id="{DA4A5542-5976-4F98-A05F-28FF9D9CB56A}"/>
              </a:ext>
            </a:extLst>
          </p:cNvPr>
          <p:cNvGrpSpPr/>
          <p:nvPr/>
        </p:nvGrpSpPr>
        <p:grpSpPr>
          <a:xfrm>
            <a:off x="5257800" y="1546808"/>
            <a:ext cx="3276600" cy="815392"/>
            <a:chOff x="5638800" y="1546808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8A255B-0EC3-4108-B28C-A40BC73D03B1}"/>
                </a:ext>
              </a:extLst>
            </p:cNvPr>
            <p:cNvSpPr/>
            <p:nvPr/>
          </p:nvSpPr>
          <p:spPr>
            <a:xfrm>
              <a:off x="5638800" y="1825540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CA885-C0D2-4624-8C60-97ADC2DE1650}"/>
                </a:ext>
              </a:extLst>
            </p:cNvPr>
            <p:cNvSpPr/>
            <p:nvPr/>
          </p:nvSpPr>
          <p:spPr>
            <a:xfrm>
              <a:off x="7315200" y="1546808"/>
              <a:ext cx="1600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A869-0635-464F-A566-B564708C6DD2}"/>
                </a:ext>
              </a:extLst>
            </p:cNvPr>
            <p:cNvSpPr/>
            <p:nvPr/>
          </p:nvSpPr>
          <p:spPr>
            <a:xfrm>
              <a:off x="7422822" y="2083468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420DE4-F7C8-4C10-9B20-8B8C54193E2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858000" y="1686174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E4F0A4-3DA0-4BEF-B897-04DC0AF5F424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858000" y="1964906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7255E-7159-45FC-AA1E-E48A77B9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15000" y="2299282"/>
            <a:ext cx="990600" cy="1271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57D09-BB12-413C-A655-6D7C293A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34000" y="3678097"/>
            <a:ext cx="533400" cy="152400"/>
            <a:chOff x="5105400" y="3505200"/>
            <a:chExt cx="533400" cy="304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DE84-B2BA-4D0F-9054-E8E4C1E251D6}"/>
                </a:ext>
              </a:extLst>
            </p:cNvPr>
            <p:cNvCxnSpPr/>
            <p:nvPr/>
          </p:nvCxnSpPr>
          <p:spPr>
            <a:xfrm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BBFC-2719-463F-BD0D-B36A17A1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C570D295-0CFE-FFA3-0248-34C2A6CEB189}"/>
                  </a:ext>
                </a:extLst>
              </p:cNvPr>
              <p:cNvSpPr/>
              <p:nvPr/>
            </p:nvSpPr>
            <p:spPr>
              <a:xfrm>
                <a:off x="3525673" y="2514600"/>
                <a:ext cx="1330653" cy="495803"/>
              </a:xfrm>
              <a:prstGeom prst="wedgeRectCallout">
                <a:avLst>
                  <a:gd name="adj1" fmla="val -90866"/>
                  <a:gd name="adj2" fmla="val 109281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r>
                  <a:rPr lang="en-US" sz="1600" dirty="0"/>
                  <a:t>entries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C570D295-0CFE-FFA3-0248-34C2A6CEB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73" y="2514600"/>
                <a:ext cx="1330653" cy="495803"/>
              </a:xfrm>
              <a:prstGeom prst="wedgeRectCallout">
                <a:avLst>
                  <a:gd name="adj1" fmla="val -90866"/>
                  <a:gd name="adj2" fmla="val 109281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C2556C5-A418-EBF3-BB39-6270053F5BB1}"/>
                  </a:ext>
                </a:extLst>
              </p:cNvPr>
              <p:cNvSpPr/>
              <p:nvPr/>
            </p:nvSpPr>
            <p:spPr>
              <a:xfrm>
                <a:off x="7203747" y="3999998"/>
                <a:ext cx="1330653" cy="495803"/>
              </a:xfrm>
              <a:prstGeom prst="wedgeRectCallout">
                <a:avLst>
                  <a:gd name="adj1" fmla="val -135228"/>
                  <a:gd name="adj2" fmla="val -40130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1+2+2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en-US" sz="1600" dirty="0"/>
                  <a:t>entries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C2556C5-A418-EBF3-BB39-6270053F5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747" y="3999998"/>
                <a:ext cx="1330653" cy="495803"/>
              </a:xfrm>
              <a:prstGeom prst="wedgeRectCallout">
                <a:avLst>
                  <a:gd name="adj1" fmla="val -135228"/>
                  <a:gd name="adj2" fmla="val -40130"/>
                </a:avLst>
              </a:prstGeom>
              <a:blipFill>
                <a:blip r:embed="rId4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30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Uncertainty Reigns Supreme for Fixed-Income Investors in 2015 | CFA  Institute Enterprising Investor">
            <a:extLst>
              <a:ext uri="{FF2B5EF4-FFF2-40B4-BE49-F238E27FC236}">
                <a16:creationId xmlns:a16="http://schemas.microsoft.com/office/drawing/2014/main" id="{B9B2A075-F2D3-44D8-81EC-37A25B4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53" y="-533400"/>
            <a:ext cx="933450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24DE5E-4E5F-49A4-B0FD-A1DB2632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867400"/>
            <a:ext cx="7886700" cy="8715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Bayesian Decision Making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700" b="1" dirty="0" err="1">
                <a:solidFill>
                  <a:schemeClr val="bg1"/>
                </a:solidFill>
              </a:rPr>
              <a:t>Making</a:t>
            </a:r>
            <a:r>
              <a:rPr lang="en-US" sz="2700" b="1" dirty="0">
                <a:solidFill>
                  <a:schemeClr val="bg1"/>
                </a:solidFill>
              </a:rPr>
              <a:t> Decisions Under Uncertainty Based on Evidence</a:t>
            </a:r>
          </a:p>
        </p:txBody>
      </p:sp>
    </p:spTree>
    <p:extLst>
      <p:ext uri="{BB962C8B-B14F-4D97-AF65-F5344CB8AC3E}">
        <p14:creationId xmlns:p14="http://schemas.microsoft.com/office/powerpoint/2010/main" val="42330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C18E71-110D-4FB6-A411-14268735D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6" y="603623"/>
            <a:ext cx="5395624" cy="1336817"/>
          </a:xfrm>
        </p:spPr>
        <p:txBody>
          <a:bodyPr>
            <a:normAutofit/>
          </a:bodyPr>
          <a:lstStyle/>
          <a:p>
            <a:r>
              <a:rPr lang="en-US"/>
              <a:t>Probabilistic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2775" y="1828800"/>
                <a:ext cx="5292674" cy="44696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Suppose the agent must guess the value of an unobserved </a:t>
                </a:r>
                <a:r>
                  <a:rPr lang="en-US" sz="1800" i="1" dirty="0"/>
                  <a:t>query variable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given some observed </a:t>
                </a:r>
                <a:r>
                  <a:rPr lang="en-US" sz="1800" i="1" dirty="0"/>
                  <a:t>evidence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 we assume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probabilistically causes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Example: </a:t>
                </a:r>
              </a:p>
              <a:p>
                <a:pPr marL="342900" lvl="1" indent="0">
                  <a:buNone/>
                </a:pP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{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giraffe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hippo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dirty="0"/>
                  <a:t>e = image features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What is the best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Notation: We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/>
                  <a:t> for an estimate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for the best estimate.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775" y="1828800"/>
                <a:ext cx="5292674" cy="4469642"/>
              </a:xfrm>
              <a:blipFill>
                <a:blip r:embed="rId3"/>
                <a:stretch>
                  <a:fillRect l="-1037" t="-1228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A922FF-5D1B-444A-AA3F-33B14B877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7950" y="0"/>
            <a:ext cx="2686050" cy="6858000"/>
          </a:xfrm>
          <a:custGeom>
            <a:avLst/>
            <a:gdLst>
              <a:gd name="connsiteX0" fmla="*/ 103528 w 3531060"/>
              <a:gd name="connsiteY0" fmla="*/ 0 h 6858000"/>
              <a:gd name="connsiteX1" fmla="*/ 3531060 w 3531060"/>
              <a:gd name="connsiteY1" fmla="*/ 0 h 6858000"/>
              <a:gd name="connsiteX2" fmla="*/ 3531060 w 3531060"/>
              <a:gd name="connsiteY2" fmla="*/ 6858000 h 6858000"/>
              <a:gd name="connsiteX3" fmla="*/ 11227 w 3531060"/>
              <a:gd name="connsiteY3" fmla="*/ 6858000 h 6858000"/>
              <a:gd name="connsiteX4" fmla="*/ 13007 w 3531060"/>
              <a:gd name="connsiteY4" fmla="*/ 6830689 h 6858000"/>
              <a:gd name="connsiteX5" fmla="*/ 13816 w 3531060"/>
              <a:gd name="connsiteY5" fmla="*/ 6805387 h 6858000"/>
              <a:gd name="connsiteX6" fmla="*/ 6804 w 3531060"/>
              <a:gd name="connsiteY6" fmla="*/ 6745068 h 6858000"/>
              <a:gd name="connsiteX7" fmla="*/ 0 w 3531060"/>
              <a:gd name="connsiteY7" fmla="*/ 6729489 h 6858000"/>
              <a:gd name="connsiteX8" fmla="*/ 2954 w 3531060"/>
              <a:gd name="connsiteY8" fmla="*/ 6720173 h 6858000"/>
              <a:gd name="connsiteX9" fmla="*/ 5781 w 3531060"/>
              <a:gd name="connsiteY9" fmla="*/ 6647880 h 6858000"/>
              <a:gd name="connsiteX10" fmla="*/ 18369 w 3531060"/>
              <a:gd name="connsiteY10" fmla="*/ 6601567 h 6858000"/>
              <a:gd name="connsiteX11" fmla="*/ 23416 w 3531060"/>
              <a:gd name="connsiteY11" fmla="*/ 6560762 h 6858000"/>
              <a:gd name="connsiteX12" fmla="*/ 18598 w 3531060"/>
              <a:gd name="connsiteY12" fmla="*/ 6513714 h 6858000"/>
              <a:gd name="connsiteX13" fmla="*/ 59435 w 3531060"/>
              <a:gd name="connsiteY13" fmla="*/ 6445731 h 6858000"/>
              <a:gd name="connsiteX14" fmla="*/ 63794 w 3531060"/>
              <a:gd name="connsiteY14" fmla="*/ 6393381 h 6858000"/>
              <a:gd name="connsiteX15" fmla="*/ 106081 w 3531060"/>
              <a:gd name="connsiteY15" fmla="*/ 6308405 h 6858000"/>
              <a:gd name="connsiteX16" fmla="*/ 113316 w 3531060"/>
              <a:gd name="connsiteY16" fmla="*/ 6212827 h 6858000"/>
              <a:gd name="connsiteX17" fmla="*/ 254196 w 3531060"/>
              <a:gd name="connsiteY17" fmla="*/ 5897402 h 6858000"/>
              <a:gd name="connsiteX18" fmla="*/ 262830 w 3531060"/>
              <a:gd name="connsiteY18" fmla="*/ 5814193 h 6858000"/>
              <a:gd name="connsiteX19" fmla="*/ 280557 w 3531060"/>
              <a:gd name="connsiteY19" fmla="*/ 5702062 h 6858000"/>
              <a:gd name="connsiteX20" fmla="*/ 297372 w 3531060"/>
              <a:gd name="connsiteY20" fmla="*/ 5654420 h 6858000"/>
              <a:gd name="connsiteX21" fmla="*/ 335148 w 3531060"/>
              <a:gd name="connsiteY21" fmla="*/ 5528164 h 6858000"/>
              <a:gd name="connsiteX22" fmla="*/ 360460 w 3531060"/>
              <a:gd name="connsiteY22" fmla="*/ 5405598 h 6858000"/>
              <a:gd name="connsiteX23" fmla="*/ 397460 w 3531060"/>
              <a:gd name="connsiteY23" fmla="*/ 5273144 h 6858000"/>
              <a:gd name="connsiteX24" fmla="*/ 494993 w 3531060"/>
              <a:gd name="connsiteY24" fmla="*/ 4964102 h 6858000"/>
              <a:gd name="connsiteX25" fmla="*/ 568696 w 3531060"/>
              <a:gd name="connsiteY25" fmla="*/ 4673314 h 6858000"/>
              <a:gd name="connsiteX26" fmla="*/ 564053 w 3531060"/>
              <a:gd name="connsiteY26" fmla="*/ 4444162 h 6858000"/>
              <a:gd name="connsiteX27" fmla="*/ 562482 w 3531060"/>
              <a:gd name="connsiteY27" fmla="*/ 4238831 h 6858000"/>
              <a:gd name="connsiteX28" fmla="*/ 566528 w 3531060"/>
              <a:gd name="connsiteY28" fmla="*/ 4167684 h 6858000"/>
              <a:gd name="connsiteX29" fmla="*/ 565861 w 3531060"/>
              <a:gd name="connsiteY29" fmla="*/ 4066422 h 6858000"/>
              <a:gd name="connsiteX30" fmla="*/ 535898 w 3531060"/>
              <a:gd name="connsiteY30" fmla="*/ 3956159 h 6858000"/>
              <a:gd name="connsiteX31" fmla="*/ 529864 w 3531060"/>
              <a:gd name="connsiteY31" fmla="*/ 3827475 h 6858000"/>
              <a:gd name="connsiteX32" fmla="*/ 529398 w 3531060"/>
              <a:gd name="connsiteY32" fmla="*/ 3731753 h 6858000"/>
              <a:gd name="connsiteX33" fmla="*/ 516932 w 3531060"/>
              <a:gd name="connsiteY33" fmla="*/ 3591228 h 6858000"/>
              <a:gd name="connsiteX34" fmla="*/ 516408 w 3531060"/>
              <a:gd name="connsiteY34" fmla="*/ 3470066 h 6858000"/>
              <a:gd name="connsiteX35" fmla="*/ 503912 w 3531060"/>
              <a:gd name="connsiteY35" fmla="*/ 3378353 h 6858000"/>
              <a:gd name="connsiteX36" fmla="*/ 510998 w 3531060"/>
              <a:gd name="connsiteY36" fmla="*/ 3426234 h 6858000"/>
              <a:gd name="connsiteX37" fmla="*/ 493021 w 3531060"/>
              <a:gd name="connsiteY37" fmla="*/ 3298102 h 6858000"/>
              <a:gd name="connsiteX38" fmla="*/ 476639 w 3531060"/>
              <a:gd name="connsiteY38" fmla="*/ 3237723 h 6858000"/>
              <a:gd name="connsiteX39" fmla="*/ 495722 w 3531060"/>
              <a:gd name="connsiteY39" fmla="*/ 3171637 h 6858000"/>
              <a:gd name="connsiteX40" fmla="*/ 450994 w 3531060"/>
              <a:gd name="connsiteY40" fmla="*/ 3065288 h 6858000"/>
              <a:gd name="connsiteX41" fmla="*/ 421746 w 3531060"/>
              <a:gd name="connsiteY41" fmla="*/ 2897536 h 6858000"/>
              <a:gd name="connsiteX42" fmla="*/ 385928 w 3531060"/>
              <a:gd name="connsiteY42" fmla="*/ 2840607 h 6858000"/>
              <a:gd name="connsiteX43" fmla="*/ 352690 w 3531060"/>
              <a:gd name="connsiteY43" fmla="*/ 2704145 h 6858000"/>
              <a:gd name="connsiteX44" fmla="*/ 327326 w 3531060"/>
              <a:gd name="connsiteY44" fmla="*/ 2596651 h 6858000"/>
              <a:gd name="connsiteX45" fmla="*/ 316968 w 3531060"/>
              <a:gd name="connsiteY45" fmla="*/ 2569830 h 6858000"/>
              <a:gd name="connsiteX46" fmla="*/ 291337 w 3531060"/>
              <a:gd name="connsiteY46" fmla="*/ 2512570 h 6858000"/>
              <a:gd name="connsiteX47" fmla="*/ 296082 w 3531060"/>
              <a:gd name="connsiteY47" fmla="*/ 2497590 h 6858000"/>
              <a:gd name="connsiteX48" fmla="*/ 296084 w 3531060"/>
              <a:gd name="connsiteY48" fmla="*/ 2497483 h 6858000"/>
              <a:gd name="connsiteX49" fmla="*/ 294022 w 3531060"/>
              <a:gd name="connsiteY49" fmla="*/ 2484247 h 6858000"/>
              <a:gd name="connsiteX50" fmla="*/ 292784 w 3531060"/>
              <a:gd name="connsiteY50" fmla="*/ 2486499 h 6858000"/>
              <a:gd name="connsiteX51" fmla="*/ 275200 w 3531060"/>
              <a:gd name="connsiteY51" fmla="*/ 2427557 h 6858000"/>
              <a:gd name="connsiteX52" fmla="*/ 286266 w 3531060"/>
              <a:gd name="connsiteY52" fmla="*/ 2384112 h 6858000"/>
              <a:gd name="connsiteX53" fmla="*/ 263813 w 3531060"/>
              <a:gd name="connsiteY53" fmla="*/ 2270223 h 6858000"/>
              <a:gd name="connsiteX54" fmla="*/ 238402 w 3531060"/>
              <a:gd name="connsiteY54" fmla="*/ 2198449 h 6858000"/>
              <a:gd name="connsiteX55" fmla="*/ 235318 w 3531060"/>
              <a:gd name="connsiteY55" fmla="*/ 2195917 h 6858000"/>
              <a:gd name="connsiteX56" fmla="*/ 230374 w 3531060"/>
              <a:gd name="connsiteY56" fmla="*/ 2180424 h 6858000"/>
              <a:gd name="connsiteX57" fmla="*/ 218180 w 3531060"/>
              <a:gd name="connsiteY57" fmla="*/ 2103866 h 6858000"/>
              <a:gd name="connsiteX58" fmla="*/ 215674 w 3531060"/>
              <a:gd name="connsiteY58" fmla="*/ 2091957 h 6858000"/>
              <a:gd name="connsiteX59" fmla="*/ 205319 w 3531060"/>
              <a:gd name="connsiteY59" fmla="*/ 2010962 h 6858000"/>
              <a:gd name="connsiteX60" fmla="*/ 203437 w 3531060"/>
              <a:gd name="connsiteY60" fmla="*/ 1997565 h 6858000"/>
              <a:gd name="connsiteX61" fmla="*/ 199907 w 3531060"/>
              <a:gd name="connsiteY61" fmla="*/ 1995657 h 6858000"/>
              <a:gd name="connsiteX62" fmla="*/ 199391 w 3531060"/>
              <a:gd name="connsiteY62" fmla="*/ 1990646 h 6858000"/>
              <a:gd name="connsiteX63" fmla="*/ 208753 w 3531060"/>
              <a:gd name="connsiteY63" fmla="*/ 1964565 h 6858000"/>
              <a:gd name="connsiteX64" fmla="*/ 205295 w 3531060"/>
              <a:gd name="connsiteY64" fmla="*/ 1849539 h 6858000"/>
              <a:gd name="connsiteX65" fmla="*/ 215900 w 3531060"/>
              <a:gd name="connsiteY65" fmla="*/ 1739005 h 6858000"/>
              <a:gd name="connsiteX66" fmla="*/ 214116 w 3531060"/>
              <a:gd name="connsiteY66" fmla="*/ 1572143 h 6858000"/>
              <a:gd name="connsiteX67" fmla="*/ 171292 w 3531060"/>
              <a:gd name="connsiteY67" fmla="*/ 1394445 h 6858000"/>
              <a:gd name="connsiteX68" fmla="*/ 147310 w 3531060"/>
              <a:gd name="connsiteY68" fmla="*/ 1368244 h 6858000"/>
              <a:gd name="connsiteX69" fmla="*/ 136918 w 3531060"/>
              <a:gd name="connsiteY69" fmla="*/ 1304100 h 6858000"/>
              <a:gd name="connsiteX70" fmla="*/ 133350 w 3531060"/>
              <a:gd name="connsiteY70" fmla="*/ 1266991 h 6858000"/>
              <a:gd name="connsiteX71" fmla="*/ 120972 w 3531060"/>
              <a:gd name="connsiteY71" fmla="*/ 1165753 h 6858000"/>
              <a:gd name="connsiteX72" fmla="*/ 123458 w 3531060"/>
              <a:gd name="connsiteY72" fmla="*/ 1076447 h 6858000"/>
              <a:gd name="connsiteX73" fmla="*/ 97854 w 3531060"/>
              <a:gd name="connsiteY73" fmla="*/ 1017164 h 6858000"/>
              <a:gd name="connsiteX74" fmla="*/ 87953 w 3531060"/>
              <a:gd name="connsiteY74" fmla="*/ 994620 h 6858000"/>
              <a:gd name="connsiteX75" fmla="*/ 88632 w 3531060"/>
              <a:gd name="connsiteY75" fmla="*/ 989015 h 6858000"/>
              <a:gd name="connsiteX76" fmla="*/ 88620 w 3531060"/>
              <a:gd name="connsiteY76" fmla="*/ 980586 h 6858000"/>
              <a:gd name="connsiteX77" fmla="*/ 88469 w 3531060"/>
              <a:gd name="connsiteY77" fmla="*/ 980346 h 6858000"/>
              <a:gd name="connsiteX78" fmla="*/ 88753 w 3531060"/>
              <a:gd name="connsiteY78" fmla="*/ 972517 h 6858000"/>
              <a:gd name="connsiteX79" fmla="*/ 92049 w 3531060"/>
              <a:gd name="connsiteY79" fmla="*/ 934639 h 6858000"/>
              <a:gd name="connsiteX80" fmla="*/ 75170 w 3531060"/>
              <a:gd name="connsiteY80" fmla="*/ 858806 h 6858000"/>
              <a:gd name="connsiteX81" fmla="*/ 73032 w 3531060"/>
              <a:gd name="connsiteY81" fmla="*/ 847069 h 6858000"/>
              <a:gd name="connsiteX82" fmla="*/ 72378 w 3531060"/>
              <a:gd name="connsiteY82" fmla="*/ 846222 h 6858000"/>
              <a:gd name="connsiteX83" fmla="*/ 79554 w 3531060"/>
              <a:gd name="connsiteY83" fmla="*/ 769298 h 6858000"/>
              <a:gd name="connsiteX84" fmla="*/ 81564 w 3531060"/>
              <a:gd name="connsiteY84" fmla="*/ 766224 h 6858000"/>
              <a:gd name="connsiteX85" fmla="*/ 82266 w 3531060"/>
              <a:gd name="connsiteY85" fmla="*/ 747981 h 6858000"/>
              <a:gd name="connsiteX86" fmla="*/ 81702 w 3531060"/>
              <a:gd name="connsiteY86" fmla="*/ 745740 h 6858000"/>
              <a:gd name="connsiteX87" fmla="*/ 103923 w 3531060"/>
              <a:gd name="connsiteY87" fmla="*/ 677309 h 6858000"/>
              <a:gd name="connsiteX88" fmla="*/ 104946 w 3531060"/>
              <a:gd name="connsiteY88" fmla="*/ 620242 h 6858000"/>
              <a:gd name="connsiteX89" fmla="*/ 112314 w 3531060"/>
              <a:gd name="connsiteY89" fmla="*/ 507811 h 6858000"/>
              <a:gd name="connsiteX90" fmla="*/ 120754 w 3531060"/>
              <a:gd name="connsiteY90" fmla="*/ 390502 h 6858000"/>
              <a:gd name="connsiteX91" fmla="*/ 96054 w 3531060"/>
              <a:gd name="connsiteY91" fmla="*/ 236774 h 6858000"/>
              <a:gd name="connsiteX92" fmla="*/ 100614 w 3531060"/>
              <a:gd name="connsiteY92" fmla="*/ 106394 h 6858000"/>
              <a:gd name="connsiteX93" fmla="*/ 96438 w 3531060"/>
              <a:gd name="connsiteY93" fmla="*/ 51592 h 6858000"/>
              <a:gd name="connsiteX94" fmla="*/ 104784 w 3531060"/>
              <a:gd name="connsiteY94" fmla="*/ 60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531060" h="6858000">
                <a:moveTo>
                  <a:pt x="103528" y="0"/>
                </a:moveTo>
                <a:lnTo>
                  <a:pt x="3531060" y="0"/>
                </a:lnTo>
                <a:lnTo>
                  <a:pt x="3531060" y="6858000"/>
                </a:lnTo>
                <a:lnTo>
                  <a:pt x="11227" y="6858000"/>
                </a:lnTo>
                <a:lnTo>
                  <a:pt x="13007" y="6830689"/>
                </a:lnTo>
                <a:cubicBezTo>
                  <a:pt x="13519" y="6821195"/>
                  <a:pt x="13839" y="6812491"/>
                  <a:pt x="13816" y="6805387"/>
                </a:cubicBezTo>
                <a:cubicBezTo>
                  <a:pt x="15254" y="6794161"/>
                  <a:pt x="9459" y="6753337"/>
                  <a:pt x="6804" y="6745068"/>
                </a:cubicBezTo>
                <a:lnTo>
                  <a:pt x="0" y="6729489"/>
                </a:lnTo>
                <a:lnTo>
                  <a:pt x="2954" y="6720173"/>
                </a:lnTo>
                <a:cubicBezTo>
                  <a:pt x="4526" y="6681672"/>
                  <a:pt x="-2520" y="6667698"/>
                  <a:pt x="5781" y="6647880"/>
                </a:cubicBezTo>
                <a:cubicBezTo>
                  <a:pt x="8350" y="6628113"/>
                  <a:pt x="15430" y="6616086"/>
                  <a:pt x="18369" y="6601567"/>
                </a:cubicBezTo>
                <a:cubicBezTo>
                  <a:pt x="15090" y="6579062"/>
                  <a:pt x="27561" y="6584422"/>
                  <a:pt x="23416" y="6560762"/>
                </a:cubicBezTo>
                <a:cubicBezTo>
                  <a:pt x="13805" y="6562800"/>
                  <a:pt x="26779" y="6518102"/>
                  <a:pt x="18598" y="6513714"/>
                </a:cubicBezTo>
                <a:cubicBezTo>
                  <a:pt x="31032" y="6499191"/>
                  <a:pt x="54928" y="6469276"/>
                  <a:pt x="59435" y="6445731"/>
                </a:cubicBezTo>
                <a:cubicBezTo>
                  <a:pt x="64302" y="6435600"/>
                  <a:pt x="68176" y="6406542"/>
                  <a:pt x="63794" y="6393381"/>
                </a:cubicBezTo>
                <a:cubicBezTo>
                  <a:pt x="87384" y="6347124"/>
                  <a:pt x="95956" y="6355867"/>
                  <a:pt x="106081" y="6308405"/>
                </a:cubicBezTo>
                <a:cubicBezTo>
                  <a:pt x="113812" y="6278148"/>
                  <a:pt x="101282" y="6242621"/>
                  <a:pt x="113316" y="6212827"/>
                </a:cubicBezTo>
                <a:cubicBezTo>
                  <a:pt x="156730" y="6067155"/>
                  <a:pt x="232746" y="6024676"/>
                  <a:pt x="254196" y="5897402"/>
                </a:cubicBezTo>
                <a:cubicBezTo>
                  <a:pt x="278709" y="5861657"/>
                  <a:pt x="256257" y="5849960"/>
                  <a:pt x="262830" y="5814193"/>
                </a:cubicBezTo>
                <a:cubicBezTo>
                  <a:pt x="292627" y="5729321"/>
                  <a:pt x="262967" y="5779716"/>
                  <a:pt x="280557" y="5702062"/>
                </a:cubicBezTo>
                <a:cubicBezTo>
                  <a:pt x="301001" y="5690324"/>
                  <a:pt x="289062" y="5671797"/>
                  <a:pt x="297372" y="5654420"/>
                </a:cubicBezTo>
                <a:cubicBezTo>
                  <a:pt x="310717" y="5602328"/>
                  <a:pt x="319320" y="5592033"/>
                  <a:pt x="335148" y="5528164"/>
                </a:cubicBezTo>
                <a:cubicBezTo>
                  <a:pt x="331779" y="5417827"/>
                  <a:pt x="359342" y="5444441"/>
                  <a:pt x="360460" y="5405598"/>
                </a:cubicBezTo>
                <a:cubicBezTo>
                  <a:pt x="382241" y="5333681"/>
                  <a:pt x="391308" y="5299039"/>
                  <a:pt x="397460" y="5273144"/>
                </a:cubicBezTo>
                <a:cubicBezTo>
                  <a:pt x="403590" y="5241156"/>
                  <a:pt x="498677" y="5031223"/>
                  <a:pt x="494993" y="4964102"/>
                </a:cubicBezTo>
                <a:cubicBezTo>
                  <a:pt x="509257" y="4834400"/>
                  <a:pt x="557982" y="4859515"/>
                  <a:pt x="568696" y="4673314"/>
                </a:cubicBezTo>
                <a:cubicBezTo>
                  <a:pt x="562875" y="4576630"/>
                  <a:pt x="603384" y="4599723"/>
                  <a:pt x="564053" y="4444162"/>
                </a:cubicBezTo>
                <a:cubicBezTo>
                  <a:pt x="584088" y="4367766"/>
                  <a:pt x="539882" y="4356597"/>
                  <a:pt x="562482" y="4238831"/>
                </a:cubicBezTo>
                <a:cubicBezTo>
                  <a:pt x="563771" y="4228532"/>
                  <a:pt x="565115" y="4176012"/>
                  <a:pt x="566528" y="4167684"/>
                </a:cubicBezTo>
                <a:cubicBezTo>
                  <a:pt x="564092" y="4133380"/>
                  <a:pt x="570965" y="4101677"/>
                  <a:pt x="565861" y="4066422"/>
                </a:cubicBezTo>
                <a:cubicBezTo>
                  <a:pt x="560756" y="4031167"/>
                  <a:pt x="538898" y="3990412"/>
                  <a:pt x="535898" y="3956159"/>
                </a:cubicBezTo>
                <a:cubicBezTo>
                  <a:pt x="531004" y="3900312"/>
                  <a:pt x="534822" y="3857908"/>
                  <a:pt x="529864" y="3827475"/>
                </a:cubicBezTo>
                <a:cubicBezTo>
                  <a:pt x="531280" y="3816371"/>
                  <a:pt x="529214" y="3754146"/>
                  <a:pt x="529398" y="3731753"/>
                </a:cubicBezTo>
                <a:cubicBezTo>
                  <a:pt x="528440" y="3695632"/>
                  <a:pt x="516799" y="3663823"/>
                  <a:pt x="516932" y="3591228"/>
                </a:cubicBezTo>
                <a:cubicBezTo>
                  <a:pt x="516182" y="3570529"/>
                  <a:pt x="515070" y="3493177"/>
                  <a:pt x="516408" y="3470066"/>
                </a:cubicBezTo>
                <a:cubicBezTo>
                  <a:pt x="518516" y="3452307"/>
                  <a:pt x="501804" y="3396112"/>
                  <a:pt x="503912" y="3378353"/>
                </a:cubicBezTo>
                <a:lnTo>
                  <a:pt x="510998" y="3426234"/>
                </a:lnTo>
                <a:lnTo>
                  <a:pt x="493021" y="3298102"/>
                </a:lnTo>
                <a:cubicBezTo>
                  <a:pt x="493214" y="3294338"/>
                  <a:pt x="479452" y="3243952"/>
                  <a:pt x="476639" y="3237723"/>
                </a:cubicBezTo>
                <a:cubicBezTo>
                  <a:pt x="477369" y="3215695"/>
                  <a:pt x="494992" y="3193666"/>
                  <a:pt x="495722" y="3171637"/>
                </a:cubicBezTo>
                <a:cubicBezTo>
                  <a:pt x="481856" y="3119765"/>
                  <a:pt x="465452" y="3125243"/>
                  <a:pt x="450994" y="3065288"/>
                </a:cubicBezTo>
                <a:cubicBezTo>
                  <a:pt x="450473" y="3010398"/>
                  <a:pt x="430414" y="2952609"/>
                  <a:pt x="421746" y="2897536"/>
                </a:cubicBezTo>
                <a:cubicBezTo>
                  <a:pt x="400922" y="2881359"/>
                  <a:pt x="396356" y="2866991"/>
                  <a:pt x="385928" y="2840607"/>
                </a:cubicBezTo>
                <a:lnTo>
                  <a:pt x="352690" y="2704145"/>
                </a:lnTo>
                <a:cubicBezTo>
                  <a:pt x="340107" y="2662486"/>
                  <a:pt x="333280" y="2619036"/>
                  <a:pt x="327326" y="2596651"/>
                </a:cubicBezTo>
                <a:cubicBezTo>
                  <a:pt x="320226" y="2593515"/>
                  <a:pt x="322845" y="2562919"/>
                  <a:pt x="316968" y="2569830"/>
                </a:cubicBezTo>
                <a:cubicBezTo>
                  <a:pt x="318605" y="2548205"/>
                  <a:pt x="298030" y="2527006"/>
                  <a:pt x="291337" y="2512570"/>
                </a:cubicBezTo>
                <a:lnTo>
                  <a:pt x="296082" y="2497590"/>
                </a:lnTo>
                <a:cubicBezTo>
                  <a:pt x="296082" y="2497555"/>
                  <a:pt x="296082" y="2497521"/>
                  <a:pt x="296084" y="2497483"/>
                </a:cubicBezTo>
                <a:cubicBezTo>
                  <a:pt x="296167" y="2488909"/>
                  <a:pt x="295802" y="2483236"/>
                  <a:pt x="294022" y="2484247"/>
                </a:cubicBezTo>
                <a:lnTo>
                  <a:pt x="292784" y="2486499"/>
                </a:lnTo>
                <a:lnTo>
                  <a:pt x="275200" y="2427557"/>
                </a:lnTo>
                <a:lnTo>
                  <a:pt x="286266" y="2384112"/>
                </a:lnTo>
                <a:cubicBezTo>
                  <a:pt x="281552" y="2356889"/>
                  <a:pt x="268975" y="2302167"/>
                  <a:pt x="263813" y="2270223"/>
                </a:cubicBezTo>
                <a:cubicBezTo>
                  <a:pt x="260813" y="2252348"/>
                  <a:pt x="240336" y="2209833"/>
                  <a:pt x="238402" y="2198449"/>
                </a:cubicBezTo>
                <a:lnTo>
                  <a:pt x="235318" y="2195917"/>
                </a:lnTo>
                <a:lnTo>
                  <a:pt x="230374" y="2180424"/>
                </a:lnTo>
                <a:lnTo>
                  <a:pt x="218180" y="2103866"/>
                </a:lnTo>
                <a:lnTo>
                  <a:pt x="215674" y="2091957"/>
                </a:lnTo>
                <a:cubicBezTo>
                  <a:pt x="213530" y="2076472"/>
                  <a:pt x="207358" y="2026694"/>
                  <a:pt x="205319" y="2010962"/>
                </a:cubicBezTo>
                <a:cubicBezTo>
                  <a:pt x="205156" y="2005218"/>
                  <a:pt x="204594" y="2000520"/>
                  <a:pt x="203437" y="1997565"/>
                </a:cubicBezTo>
                <a:lnTo>
                  <a:pt x="199907" y="1995657"/>
                </a:lnTo>
                <a:cubicBezTo>
                  <a:pt x="199736" y="1993986"/>
                  <a:pt x="199562" y="1992316"/>
                  <a:pt x="199391" y="1990646"/>
                </a:cubicBezTo>
                <a:lnTo>
                  <a:pt x="208753" y="1964565"/>
                </a:lnTo>
                <a:cubicBezTo>
                  <a:pt x="217880" y="1924146"/>
                  <a:pt x="220709" y="1860908"/>
                  <a:pt x="205295" y="1849539"/>
                </a:cubicBezTo>
                <a:cubicBezTo>
                  <a:pt x="201352" y="1822143"/>
                  <a:pt x="217642" y="1765000"/>
                  <a:pt x="215900" y="1739005"/>
                </a:cubicBezTo>
                <a:cubicBezTo>
                  <a:pt x="215305" y="1683384"/>
                  <a:pt x="214710" y="1627764"/>
                  <a:pt x="214116" y="1572143"/>
                </a:cubicBezTo>
                <a:lnTo>
                  <a:pt x="171292" y="1394445"/>
                </a:lnTo>
                <a:lnTo>
                  <a:pt x="147310" y="1368244"/>
                </a:lnTo>
                <a:cubicBezTo>
                  <a:pt x="150887" y="1343046"/>
                  <a:pt x="142396" y="1338329"/>
                  <a:pt x="136918" y="1304100"/>
                </a:cubicBezTo>
                <a:cubicBezTo>
                  <a:pt x="140988" y="1289635"/>
                  <a:pt x="138268" y="1278156"/>
                  <a:pt x="133350" y="1266991"/>
                </a:cubicBezTo>
                <a:cubicBezTo>
                  <a:pt x="133212" y="1233548"/>
                  <a:pt x="125209" y="1203243"/>
                  <a:pt x="120972" y="1165753"/>
                </a:cubicBezTo>
                <a:cubicBezTo>
                  <a:pt x="124590" y="1125005"/>
                  <a:pt x="127933" y="1116514"/>
                  <a:pt x="123458" y="1076447"/>
                </a:cubicBezTo>
                <a:lnTo>
                  <a:pt x="97854" y="1017164"/>
                </a:lnTo>
                <a:lnTo>
                  <a:pt x="87953" y="994620"/>
                </a:lnTo>
                <a:lnTo>
                  <a:pt x="88632" y="989015"/>
                </a:lnTo>
                <a:cubicBezTo>
                  <a:pt x="88926" y="985113"/>
                  <a:pt x="88892" y="982471"/>
                  <a:pt x="88620" y="980586"/>
                </a:cubicBezTo>
                <a:lnTo>
                  <a:pt x="88469" y="980346"/>
                </a:lnTo>
                <a:cubicBezTo>
                  <a:pt x="88563" y="977736"/>
                  <a:pt x="88658" y="975127"/>
                  <a:pt x="88753" y="972517"/>
                </a:cubicBezTo>
                <a:cubicBezTo>
                  <a:pt x="89577" y="959384"/>
                  <a:pt x="90705" y="946679"/>
                  <a:pt x="92049" y="934639"/>
                </a:cubicBezTo>
                <a:cubicBezTo>
                  <a:pt x="89786" y="915687"/>
                  <a:pt x="78339" y="873402"/>
                  <a:pt x="75170" y="858806"/>
                </a:cubicBezTo>
                <a:cubicBezTo>
                  <a:pt x="75311" y="853363"/>
                  <a:pt x="74422" y="849791"/>
                  <a:pt x="73032" y="847069"/>
                </a:cubicBezTo>
                <a:lnTo>
                  <a:pt x="72378" y="846222"/>
                </a:lnTo>
                <a:lnTo>
                  <a:pt x="79554" y="769298"/>
                </a:lnTo>
                <a:lnTo>
                  <a:pt x="81564" y="766224"/>
                </a:lnTo>
                <a:cubicBezTo>
                  <a:pt x="82786" y="762689"/>
                  <a:pt x="83312" y="757352"/>
                  <a:pt x="82266" y="747981"/>
                </a:cubicBezTo>
                <a:lnTo>
                  <a:pt x="81702" y="745740"/>
                </a:lnTo>
                <a:lnTo>
                  <a:pt x="103923" y="677309"/>
                </a:lnTo>
                <a:cubicBezTo>
                  <a:pt x="105299" y="672730"/>
                  <a:pt x="102678" y="623245"/>
                  <a:pt x="104946" y="620242"/>
                </a:cubicBezTo>
                <a:cubicBezTo>
                  <a:pt x="92830" y="565919"/>
                  <a:pt x="114403" y="564337"/>
                  <a:pt x="112314" y="507811"/>
                </a:cubicBezTo>
                <a:cubicBezTo>
                  <a:pt x="111846" y="486024"/>
                  <a:pt x="112944" y="445088"/>
                  <a:pt x="120754" y="390502"/>
                </a:cubicBezTo>
                <a:cubicBezTo>
                  <a:pt x="118044" y="345330"/>
                  <a:pt x="97534" y="291126"/>
                  <a:pt x="96054" y="236774"/>
                </a:cubicBezTo>
                <a:cubicBezTo>
                  <a:pt x="94028" y="198301"/>
                  <a:pt x="94008" y="171041"/>
                  <a:pt x="100614" y="106394"/>
                </a:cubicBezTo>
                <a:cubicBezTo>
                  <a:pt x="84650" y="66832"/>
                  <a:pt x="99424" y="89628"/>
                  <a:pt x="96438" y="51592"/>
                </a:cubicBezTo>
                <a:cubicBezTo>
                  <a:pt x="111136" y="65057"/>
                  <a:pt x="88198" y="4390"/>
                  <a:pt x="104784" y="600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842F084-28AE-458A-9633-FBC3E2A69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632" y="607951"/>
            <a:ext cx="1848310" cy="178085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Giraffe with solid fill">
            <a:extLst>
              <a:ext uri="{FF2B5EF4-FFF2-40B4-BE49-F238E27FC236}">
                <a16:creationId xmlns:a16="http://schemas.microsoft.com/office/drawing/2014/main" id="{C87B46C0-B740-C2A6-C508-BCFD33DEE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1558" y="795345"/>
            <a:ext cx="1412612" cy="141261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6B38427-698A-4037-8803-2E4F11C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38" y="2612543"/>
            <a:ext cx="1848311" cy="178085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0CA5ED4B-E306-4431-876E-C91851D3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4876">
            <a:off x="7954965" y="2368283"/>
            <a:ext cx="902412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Zebra with solid fill">
            <a:extLst>
              <a:ext uri="{FF2B5EF4-FFF2-40B4-BE49-F238E27FC236}">
                <a16:creationId xmlns:a16="http://schemas.microsoft.com/office/drawing/2014/main" id="{8FEE45B9-75E9-0148-1D6F-727B4D228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9257" y="2800351"/>
            <a:ext cx="1443872" cy="1443872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678D8D-0F79-43DA-8E1A-D0F97435B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4100" y="4517935"/>
            <a:ext cx="1848311" cy="178050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Hippo with solid fill">
            <a:extLst>
              <a:ext uri="{FF2B5EF4-FFF2-40B4-BE49-F238E27FC236}">
                <a16:creationId xmlns:a16="http://schemas.microsoft.com/office/drawing/2014/main" id="{FFD5ECEE-A92E-8DF9-49F9-6486102F59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1949" y="4701882"/>
            <a:ext cx="1412612" cy="141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0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The Optimal Bayes Decision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</p:spPr>
            <p:txBody>
              <a:bodyPr>
                <a:normAutofit fontScale="92500"/>
              </a:bodyPr>
              <a:lstStyle/>
              <a:p>
                <a:pPr marL="457200" indent="-457200"/>
                <a:r>
                  <a:rPr lang="en-US" sz="2400" b="1" dirty="0"/>
                  <a:t>Assumption: </a:t>
                </a:r>
                <a:r>
                  <a:rPr lang="en-US" sz="2400" dirty="0"/>
                  <a:t>The agent has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loss function</a:t>
                </a:r>
                <a:r>
                  <a:rPr lang="en-US" sz="2400" dirty="0"/>
                  <a:t>, which is 0 if the 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is guessed correctly, and 1 otherwise.</a:t>
                </a:r>
              </a:p>
              <a:p>
                <a:pPr marL="457200" indent="-457200"/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.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57200" indent="-457200"/>
                <a:endParaRPr lang="en-US" sz="2400" dirty="0"/>
              </a:p>
              <a:p>
                <a:pPr marL="457200" indent="-457200"/>
                <a:r>
                  <a:rPr lang="en-US" sz="2400" dirty="0"/>
                  <a:t>The value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that minimizes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expected loss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one that has the greatest posterior probability given the evidence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br>
                  <a:rPr lang="en-US" sz="2400" dirty="0"/>
                </a:br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solidFill>
                      <a:srgbClr val="0066FF"/>
                    </a:solidFill>
                  </a:rPr>
                </a:b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457200" indent="-457200"/>
                <a:r>
                  <a:rPr lang="en-US" sz="2400" dirty="0"/>
                  <a:t>This is called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MAP</a:t>
                </a:r>
                <a:r>
                  <a:rPr lang="en-US" sz="2400" dirty="0"/>
                  <a:t> (maximum a posteriori) decision. </a:t>
                </a:r>
                <a:br>
                  <a:rPr lang="en-US" sz="2400" dirty="0"/>
                </a:br>
                <a:r>
                  <a:rPr lang="en-US" sz="2400" b="1" dirty="0"/>
                  <a:t>The MAP decision is optimal for 0-1 loss!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  <a:blipFill>
                <a:blip r:embed="rId3"/>
                <a:stretch>
                  <a:fillRect l="-927" t="-1704" r="-1236" b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8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Maximum A Posteriori Decision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31099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Use the value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US" sz="2800" dirty="0">
                    <a:solidFill>
                      <a:srgbClr val="FF0000"/>
                    </a:solidFill>
                  </a:rPr>
                </a:br>
                <a:br>
                  <a:rPr lang="en-US" sz="2800" dirty="0"/>
                </a:br>
                <a:endParaRPr lang="en-US" sz="1000" dirty="0"/>
              </a:p>
              <a:p>
                <a:pPr marL="0" indent="0">
                  <a:buNone/>
                </a:pPr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         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3109910"/>
              </a:xfrm>
              <a:blipFill>
                <a:blip r:embed="rId3"/>
                <a:stretch>
                  <a:fillRect l="-1546" t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F3E84B4-AE12-102C-89EC-5B3D5F59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49203" y="2729617"/>
            <a:ext cx="1521442" cy="652647"/>
            <a:chOff x="5656232" y="2622681"/>
            <a:chExt cx="1521442" cy="65264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416C4A35-AEA5-4CA2-A1F5-570076182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 flipH="1">
              <a:off x="6308178" y="2863277"/>
              <a:ext cx="217550" cy="606552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22BC84-A96B-4B2F-B320-4C152D9BBA20}"/>
                </a:ext>
              </a:extLst>
            </p:cNvPr>
            <p:cNvSpPr txBox="1"/>
            <p:nvPr/>
          </p:nvSpPr>
          <p:spPr>
            <a:xfrm>
              <a:off x="5656232" y="2622681"/>
              <a:ext cx="1521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Prior Prob.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A1947C6-3C0B-F430-D8A3-6CD62B0A8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57400" y="2849380"/>
            <a:ext cx="2047099" cy="749772"/>
            <a:chOff x="2126214" y="2743200"/>
            <a:chExt cx="2047099" cy="749772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2CFBA34E-A898-4B8E-BC31-207786DD8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 flipV="1">
              <a:off x="3000955" y="2912527"/>
              <a:ext cx="297620" cy="86327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CC323A-2B5B-4A80-B64B-20685B18B124}"/>
                </a:ext>
              </a:extLst>
            </p:cNvPr>
            <p:cNvSpPr txBox="1"/>
            <p:nvPr/>
          </p:nvSpPr>
          <p:spPr>
            <a:xfrm>
              <a:off x="2126214" y="2743200"/>
              <a:ext cx="2047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Posterior Prob.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B6AB99-E425-24AE-EFB8-FE6B65359F92}"/>
              </a:ext>
            </a:extLst>
          </p:cNvPr>
          <p:cNvGrpSpPr/>
          <p:nvPr/>
        </p:nvGrpSpPr>
        <p:grpSpPr>
          <a:xfrm>
            <a:off x="400050" y="5181600"/>
            <a:ext cx="8286750" cy="1322929"/>
            <a:chOff x="400050" y="5181600"/>
            <a:chExt cx="8286750" cy="132292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C319BAC-9EF6-A219-9D74-43EDB9D0D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489700" y="5818729"/>
              <a:ext cx="1471878" cy="685800"/>
              <a:chOff x="6489700" y="5818729"/>
              <a:chExt cx="1471878" cy="685800"/>
            </a:xfrm>
          </p:grpSpPr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623ABAC1-8523-4AC7-83B4-557F0AF07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7039300" y="5445605"/>
                <a:ext cx="228602" cy="974850"/>
              </a:xfrm>
              <a:prstGeom prst="righ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9F6D16-48D6-49A8-8E20-473182579280}"/>
                  </a:ext>
                </a:extLst>
              </p:cNvPr>
              <p:cNvSpPr txBox="1"/>
              <p:nvPr/>
            </p:nvSpPr>
            <p:spPr>
              <a:xfrm>
                <a:off x="6489700" y="6042864"/>
                <a:ext cx="1471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likelihood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1EEE147-DAF6-485C-8FE2-3E8FC35B0C25}"/>
                    </a:ext>
                  </a:extLst>
                </p:cNvPr>
                <p:cNvSpPr/>
                <p:nvPr/>
              </p:nvSpPr>
              <p:spPr>
                <a:xfrm>
                  <a:off x="628650" y="5334000"/>
                  <a:ext cx="3775198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buNone/>
                  </a:pPr>
                  <a:r>
                    <a:rPr lang="en-US" sz="2000" dirty="0"/>
                    <a:t>For comparison: the frequentist maximum likelihood decision ignores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1EEE147-DAF6-485C-8FE2-3E8FC35B0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5334000"/>
                  <a:ext cx="3775198" cy="1015663"/>
                </a:xfrm>
                <a:prstGeom prst="rect">
                  <a:avLst/>
                </a:prstGeom>
                <a:blipFill>
                  <a:blip r:embed="rId4"/>
                  <a:stretch>
                    <a:fillRect l="-1616"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Object 2">
                  <a:extLst>
                    <a:ext uri="{FF2B5EF4-FFF2-40B4-BE49-F238E27FC236}">
                      <a16:creationId xmlns:a16="http://schemas.microsoft.com/office/drawing/2014/main" id="{741410FA-E26A-450C-824A-46A5A7E68285}"/>
                    </a:ext>
                  </a:extLst>
                </p:cNvPr>
                <p:cNvSpPr txBox="1"/>
                <p:nvPr/>
              </p:nvSpPr>
              <p:spPr bwMode="auto">
                <a:xfrm>
                  <a:off x="4724400" y="5410200"/>
                  <a:ext cx="3237178" cy="637129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2" name="Object 2">
                  <a:extLst>
                    <a:ext uri="{FF2B5EF4-FFF2-40B4-BE49-F238E27FC236}">
                      <a16:creationId xmlns:a16="http://schemas.microsoft.com/office/drawing/2014/main" id="{741410FA-E26A-450C-824A-46A5A7E68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24400" y="5410200"/>
                  <a:ext cx="3237178" cy="63712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86D493-C781-4620-B42D-483688A63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00050" y="5181600"/>
              <a:ext cx="8286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63923" y="3537979"/>
                <a:ext cx="1752994" cy="902172"/>
              </a:xfrm>
              <a:prstGeom prst="wedgeRectCallout">
                <a:avLst>
                  <a:gd name="adj1" fmla="val -100920"/>
                  <a:gd name="adj2" fmla="val 5215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is fixed for a given example.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923" y="3537979"/>
                <a:ext cx="1752994" cy="902172"/>
              </a:xfrm>
              <a:prstGeom prst="wedgeRectCallout">
                <a:avLst>
                  <a:gd name="adj1" fmla="val -100920"/>
                  <a:gd name="adj2" fmla="val 5215"/>
                </a:avLst>
              </a:prstGeom>
              <a:blipFill>
                <a:blip r:embed="rId7"/>
                <a:stretch>
                  <a:fillRect r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06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A84F-7178-4E19-A3E7-3440EE6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238EBBB-C40E-49A2-AEE3-55232539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17100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4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77532" y="1690688"/>
                <a:ext cx="6961168" cy="463391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dog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cat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stripes</a:t>
                </a: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stripes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stripes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/>
                </a:br>
                <a:endParaRPr lang="en-US" sz="9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likelihood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stripes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zebra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highest. But the decision also depends on the prior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i="0" dirty="0" smtClean="0">
                            <a:latin typeface="Cambria Math" panose="02040503050406030204" pitchFamily="18" charset="0"/>
                          </a:rPr>
                          <m:t>zebra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the chance that we see a zebra. </a:t>
                </a:r>
              </a:p>
              <a:p>
                <a:pPr marL="0" indent="0">
                  <a:buNone/>
                </a:pPr>
                <a:r>
                  <a:rPr lang="en-US" sz="2400" dirty="0"/>
                  <a:t>The likelihood for cats having stripes may be smaller, but the prior probability of seeing a cat is much higher.  Cat may have a larger posterior probability!</a:t>
                </a:r>
              </a:p>
              <a:p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532" y="1690688"/>
                <a:ext cx="6961168" cy="4633911"/>
              </a:xfrm>
              <a:blipFill>
                <a:blip r:embed="rId3"/>
                <a:stretch>
                  <a:fillRect l="-876" t="-2368" b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33A0464-F2C5-59B1-C579-0645A9C4A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8800" y="2514600"/>
            <a:ext cx="1740733" cy="573040"/>
            <a:chOff x="2583414" y="3096186"/>
            <a:chExt cx="1740733" cy="573040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EBB7A957-E244-4973-8948-BF4448834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 flipV="1">
              <a:off x="3315204" y="3149361"/>
              <a:ext cx="245275" cy="794456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4DDDB7-EC02-48C9-BA06-67476E7B34C3}"/>
                </a:ext>
              </a:extLst>
            </p:cNvPr>
            <p:cNvSpPr txBox="1"/>
            <p:nvPr/>
          </p:nvSpPr>
          <p:spPr>
            <a:xfrm>
              <a:off x="2583414" y="3096186"/>
              <a:ext cx="17407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Posterior Prob.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1192EF0-AB1D-CF5B-7E65-973B3DFAC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62234" y="4058808"/>
            <a:ext cx="1197507" cy="471845"/>
            <a:chOff x="5486400" y="4587342"/>
            <a:chExt cx="1197507" cy="4718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27124F-E976-47A6-A8BA-8A987054D4ED}"/>
                </a:ext>
              </a:extLst>
            </p:cNvPr>
            <p:cNvSpPr txBox="1"/>
            <p:nvPr/>
          </p:nvSpPr>
          <p:spPr>
            <a:xfrm>
              <a:off x="5486400" y="4659077"/>
              <a:ext cx="1197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likelihood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4D7558-B4B4-4665-A713-2A71C971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512459" y="4587342"/>
              <a:ext cx="11714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30E4B6B-D8C3-7DBB-2F19-0B6E15B6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88502" y="4038600"/>
            <a:ext cx="1301062" cy="502939"/>
            <a:chOff x="6765575" y="4516198"/>
            <a:chExt cx="1301062" cy="502939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A9A41499-03F7-4E86-822F-191DC881F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7109828" y="4340570"/>
              <a:ext cx="208202" cy="55945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4AF6B8-9F70-465A-8264-5BB742A8946E}"/>
                </a:ext>
              </a:extLst>
            </p:cNvPr>
            <p:cNvSpPr txBox="1"/>
            <p:nvPr/>
          </p:nvSpPr>
          <p:spPr>
            <a:xfrm>
              <a:off x="6765575" y="4619027"/>
              <a:ext cx="13010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Prior Prob.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9C0C33-0483-FEDE-B6AE-A6B713B14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56766" y="225757"/>
            <a:ext cx="1440518" cy="1681411"/>
            <a:chOff x="7417494" y="583612"/>
            <a:chExt cx="1662186" cy="1910011"/>
          </a:xfrm>
        </p:grpSpPr>
        <p:pic>
          <p:nvPicPr>
            <p:cNvPr id="4" name="Graphic 3" descr="Zebra with solid fill">
              <a:extLst>
                <a:ext uri="{FF2B5EF4-FFF2-40B4-BE49-F238E27FC236}">
                  <a16:creationId xmlns:a16="http://schemas.microsoft.com/office/drawing/2014/main" id="{81BEC40C-50C0-5185-537E-5799423F2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17494" y="831437"/>
              <a:ext cx="1662186" cy="1662186"/>
            </a:xfrm>
            <a:prstGeom prst="rect">
              <a:avLst/>
            </a:prstGeom>
          </p:spPr>
        </p:pic>
        <p:pic>
          <p:nvPicPr>
            <p:cNvPr id="7" name="Graphic 6" descr="Cat with solid fill">
              <a:extLst>
                <a:ext uri="{FF2B5EF4-FFF2-40B4-BE49-F238E27FC236}">
                  <a16:creationId xmlns:a16="http://schemas.microsoft.com/office/drawing/2014/main" id="{656CB3D8-5883-B7BA-62CF-88DD15E0B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48600" y="583612"/>
              <a:ext cx="495650" cy="495650"/>
            </a:xfrm>
            <a:prstGeom prst="rect">
              <a:avLst/>
            </a:prstGeom>
          </p:spPr>
        </p:pic>
        <p:pic>
          <p:nvPicPr>
            <p:cNvPr id="9" name="Graphic 8" descr="Dog with solid fill">
              <a:extLst>
                <a:ext uri="{FF2B5EF4-FFF2-40B4-BE49-F238E27FC236}">
                  <a16:creationId xmlns:a16="http://schemas.microsoft.com/office/drawing/2014/main" id="{5CD5BC1F-56E9-7EB5-BFFE-612EC2F6B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38700" y="73872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110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, …,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400" dirty="0">
                    <a:sym typeface="Symbol"/>
                  </a:rPr>
                  <a:t>that we want to use to decide on an underlying hypothesis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The MAP decision involves estimating</a:t>
                </a:r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,…, 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If each feature can take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</m:oMath>
                </a14:m>
                <a:r>
                  <a:rPr lang="en-US" sz="2400" dirty="0">
                    <a:sym typeface="Symbol"/>
                  </a:rPr>
                  <a:t> values, how many entries are in the joint probability table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?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The table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 entries! </a:t>
                </a:r>
                <a:br>
                  <a:rPr lang="en-US" sz="2400" dirty="0">
                    <a:sym typeface="Symbol"/>
                  </a:rPr>
                </a:br>
                <a:r>
                  <a:rPr lang="en-US" sz="2400" dirty="0">
                    <a:sym typeface="Symbol"/>
                  </a:rPr>
                  <a:t>What if we have 1000s of features?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2241" r="-1700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F14386E-58BC-3FA0-459B-0DA0B5D98BD0}"/>
                  </a:ext>
                </a:extLst>
              </p:cNvPr>
              <p:cNvSpPr/>
              <p:nvPr/>
            </p:nvSpPr>
            <p:spPr>
              <a:xfrm>
                <a:off x="5257800" y="681037"/>
                <a:ext cx="2590800" cy="6858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F14386E-58BC-3FA0-459B-0DA0B5D98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681037"/>
                <a:ext cx="2590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86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7351"/>
                <a:ext cx="7981950" cy="4667249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want to use the MAP decision which involves estimating</a:t>
                </a:r>
                <a:br>
                  <a:rPr lang="en-US" sz="2400" dirty="0">
                    <a:sym typeface="Symbol"/>
                  </a:rPr>
                </a:br>
                <a:br>
                  <a:rPr lang="en-US" sz="2400" dirty="0">
                    <a:sym typeface="Symbol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,…, 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func>
                  </m:oMath>
                </a14:m>
                <a:endParaRPr lang="en-US" sz="2400" dirty="0">
                  <a:sym typeface="Symbol"/>
                </a:endParaRPr>
              </a:p>
              <a:p>
                <a:endParaRPr lang="en-US" sz="2400" b="1" dirty="0">
                  <a:sym typeface="Symbol"/>
                </a:endParaRPr>
              </a:p>
              <a:p>
                <a:r>
                  <a:rPr lang="en-US" sz="2400" b="1" dirty="0">
                    <a:sym typeface="Symbol"/>
                  </a:rPr>
                  <a:t>Issue</a:t>
                </a:r>
                <a:r>
                  <a:rPr lang="en-US" sz="2400" dirty="0">
                    <a:sym typeface="Symbol"/>
                  </a:rPr>
                  <a:t>: The likelihood table size grows exponentially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.</m:t>
                    </m:r>
                  </m:oMath>
                </a14:m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can make the </a:t>
                </a:r>
                <a:r>
                  <a:rPr lang="en-US" sz="2400" b="1" dirty="0">
                    <a:solidFill>
                      <a:srgbClr val="FF0000"/>
                    </a:solidFill>
                    <a:sym typeface="Symbol"/>
                  </a:rPr>
                  <a:t>simplifying assumption </a:t>
                </a:r>
                <a:r>
                  <a:rPr lang="en-US" sz="2400" dirty="0">
                    <a:sym typeface="Symbol"/>
                  </a:rPr>
                  <a:t>that the different </a:t>
                </a:r>
                <a:r>
                  <a:rPr lang="en-US" sz="2400" b="1" dirty="0">
                    <a:sym typeface="Symbol"/>
                  </a:rPr>
                  <a:t>features are conditionally independent </a:t>
                </a:r>
                <a:r>
                  <a:rPr lang="en-US" sz="2400" b="1" i="1" dirty="0">
                    <a:sym typeface="Symbol"/>
                  </a:rPr>
                  <a:t>given the hypothesis.</a:t>
                </a:r>
                <a:br>
                  <a:rPr lang="en-US" sz="2400" b="1" i="1" dirty="0">
                    <a:sym typeface="Symbol"/>
                  </a:rPr>
                </a:br>
                <a:br>
                  <a:rPr lang="en-US" sz="2400" b="1" i="1" dirty="0">
                    <a:sym typeface="Symbol"/>
                  </a:rPr>
                </a:br>
                <a:r>
                  <a:rPr lang="en-US" sz="2400" dirty="0">
                    <a:sym typeface="Symbol"/>
                  </a:rPr>
                  <a:t>This reduces the joint probability distribution table size to </a:t>
                </a:r>
                <a:br>
                  <a:rPr lang="en-US" sz="2400" dirty="0">
                    <a:sym typeface="Symbol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ym typeface="Symbol"/>
                </a:endParaRPr>
              </a:p>
              <a:p>
                <a:endParaRPr lang="en-US" sz="2700" dirty="0">
                  <a:sym typeface="Symbol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7351"/>
                <a:ext cx="7981950" cy="4667249"/>
              </a:xfrm>
              <a:blipFill>
                <a:blip r:embed="rId3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BAA370B-F5F2-C6AF-4474-B1410B072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29200" y="365126"/>
            <a:ext cx="2514600" cy="1093791"/>
            <a:chOff x="4724400" y="277016"/>
            <a:chExt cx="2514600" cy="1093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DA86A32-FCA7-D5AD-30E2-3FC49EC7514D}"/>
                    </a:ext>
                  </a:extLst>
                </p:cNvPr>
                <p:cNvSpPr/>
                <p:nvPr/>
              </p:nvSpPr>
              <p:spPr>
                <a:xfrm>
                  <a:off x="4724400" y="990599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DA86A32-FCA7-D5AD-30E2-3FC49EC75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990599"/>
                  <a:ext cx="381000" cy="380207"/>
                </a:xfrm>
                <a:prstGeom prst="ellipse">
                  <a:avLst/>
                </a:prstGeom>
                <a:blipFill>
                  <a:blip r:embed="rId4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4119B8A-6A37-395E-A72A-18636C00EDDC}"/>
                    </a:ext>
                  </a:extLst>
                </p:cNvPr>
                <p:cNvSpPr/>
                <p:nvPr/>
              </p:nvSpPr>
              <p:spPr>
                <a:xfrm>
                  <a:off x="5522209" y="990599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4119B8A-6A37-395E-A72A-18636C00ED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2209" y="990599"/>
                  <a:ext cx="381000" cy="380207"/>
                </a:xfrm>
                <a:prstGeom prst="ellipse">
                  <a:avLst/>
                </a:prstGeom>
                <a:blipFill>
                  <a:blip r:embed="rId5"/>
                  <a:stretch>
                    <a:fillRect l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537CF07-1FFC-9B6F-004E-BF6C4C1CEDBF}"/>
                    </a:ext>
                  </a:extLst>
                </p:cNvPr>
                <p:cNvSpPr/>
                <p:nvPr/>
              </p:nvSpPr>
              <p:spPr>
                <a:xfrm>
                  <a:off x="6858000" y="990600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537CF07-1FFC-9B6F-004E-BF6C4C1CED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990600"/>
                  <a:ext cx="381000" cy="380207"/>
                </a:xfrm>
                <a:prstGeom prst="ellipse">
                  <a:avLst/>
                </a:prstGeom>
                <a:blipFill>
                  <a:blip r:embed="rId6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F22F5D-25DA-1016-4F59-3DFE1D5C4249}"/>
                </a:ext>
              </a:extLst>
            </p:cNvPr>
            <p:cNvSpPr txBox="1"/>
            <p:nvPr/>
          </p:nvSpPr>
          <p:spPr>
            <a:xfrm>
              <a:off x="6164038" y="847586"/>
              <a:ext cx="43313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E6C63E0-A013-0F29-F217-E223E4879BD4}"/>
                    </a:ext>
                  </a:extLst>
                </p:cNvPr>
                <p:cNvSpPr/>
                <p:nvPr/>
              </p:nvSpPr>
              <p:spPr>
                <a:xfrm>
                  <a:off x="5903209" y="277016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E6C63E0-A013-0F29-F217-E223E4879B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209" y="277016"/>
                  <a:ext cx="381000" cy="38020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FF2037A-8310-7DEA-7CFD-794172BB0CF6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 flipH="1">
              <a:off x="4914900" y="657223"/>
              <a:ext cx="1178809" cy="333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BD33C7-56CB-BED9-662E-44661E06F591}"/>
                </a:ext>
              </a:extLst>
            </p:cNvPr>
            <p:cNvCxnSpPr>
              <a:cxnSpLocks/>
              <a:stCxn id="8" idx="4"/>
              <a:endCxn id="5" idx="0"/>
            </p:cNvCxnSpPr>
            <p:nvPr/>
          </p:nvCxnSpPr>
          <p:spPr>
            <a:xfrm flipH="1">
              <a:off x="5712709" y="657223"/>
              <a:ext cx="381000" cy="333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4F45F09-D4B6-1308-82F1-BF602D70DB1B}"/>
                </a:ext>
              </a:extLst>
            </p:cNvPr>
            <p:cNvCxnSpPr>
              <a:cxnSpLocks/>
              <a:stCxn id="8" idx="4"/>
              <a:endCxn id="6" idx="0"/>
            </p:cNvCxnSpPr>
            <p:nvPr/>
          </p:nvCxnSpPr>
          <p:spPr>
            <a:xfrm>
              <a:off x="6093709" y="657223"/>
              <a:ext cx="954791" cy="333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169340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0543" y="4924623"/>
                <a:ext cx="7886700" cy="106199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need the following:</a:t>
                </a:r>
              </a:p>
              <a:p>
                <a:r>
                  <a:rPr lang="en-US" sz="2400" dirty="0"/>
                  <a:t>Define features of the message.</a:t>
                </a:r>
              </a:p>
              <a:p>
                <a:r>
                  <a:rPr lang="en-US" sz="2400" dirty="0"/>
                  <a:t>Estimate the parameters to make a MAP decision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400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which minimizes the classification error (0-1 loss)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543" y="4924623"/>
                <a:ext cx="7886700" cy="1061993"/>
              </a:xfrm>
              <a:blipFill>
                <a:blip r:embed="rId3"/>
                <a:stretch>
                  <a:fillRect l="-464" t="-8621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2" name="Picture 6" descr="Two spam email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512894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 descr="A non-spam email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2046294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phic 5" descr="Email with solid fill">
            <a:extLst>
              <a:ext uri="{FF2B5EF4-FFF2-40B4-BE49-F238E27FC236}">
                <a16:creationId xmlns:a16="http://schemas.microsoft.com/office/drawing/2014/main" id="{1F57A763-344B-3B73-95B8-DBB1A552C3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89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9645"/>
          </a:xfrm>
        </p:spPr>
        <p:txBody>
          <a:bodyPr/>
          <a:lstStyle/>
          <a:p>
            <a:r>
              <a:rPr lang="en-US" dirty="0"/>
              <a:t>Message Features: </a:t>
            </a:r>
            <a:br>
              <a:rPr lang="en-US" dirty="0"/>
            </a:br>
            <a:r>
              <a:rPr lang="en-US" dirty="0"/>
              <a:t>Bag of Words from NLP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209181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Model a document as a vector of binary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Each random variable represents if a specific word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is 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) or not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)  in the message.</a:t>
                </a:r>
              </a:p>
              <a:p>
                <a:r>
                  <a:rPr lang="en-US" sz="2000" dirty="0"/>
                  <a:t>Simplifications used by bag-of-words:</a:t>
                </a:r>
              </a:p>
              <a:p>
                <a:pPr lvl="1"/>
                <a:r>
                  <a:rPr lang="en-US" sz="1700" dirty="0"/>
                  <a:t>The order of the words in the message is ignored.</a:t>
                </a:r>
              </a:p>
              <a:p>
                <a:pPr lvl="1"/>
                <a:r>
                  <a:rPr lang="en-US" sz="1700" dirty="0"/>
                  <a:t>How often a word is repeated is ignored.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2091819"/>
              </a:xfrm>
              <a:blipFill>
                <a:blip r:embed="rId3"/>
                <a:stretch>
                  <a:fillRect l="-696" t="-3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>
            <a:extLst>
              <a:ext uri="{FF2B5EF4-FFF2-40B4-BE49-F238E27FC236}">
                <a16:creationId xmlns:a16="http://schemas.microsoft.com/office/drawing/2014/main" id="{D4FC49FB-77BB-C276-A0FD-0B7541DCC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7" y="36576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phic 5" descr="Email with solid fill">
            <a:extLst>
              <a:ext uri="{FF2B5EF4-FFF2-40B4-BE49-F238E27FC236}">
                <a16:creationId xmlns:a16="http://schemas.microsoft.com/office/drawing/2014/main" id="{9FC043C7-555B-6E24-1F32-D76609344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7406FDDE-DF88-7A82-BD3D-D36AA18BE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8787" y="41910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7731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 Using Words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We use the naïve simplifying assumption that each word is conditionally independent of the others given the message class (h = spam or not spam):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message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Now we can calculate the a posteriori probability after the evidence of the message as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)∝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4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BBFD6A7-9CE8-29AD-2869-4116AC86D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72410" y="5283926"/>
            <a:ext cx="692818" cy="583644"/>
            <a:chOff x="4239418" y="5562729"/>
            <a:chExt cx="692818" cy="583644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41A433A-A2CE-4FE9-B82A-36EE25315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4481319" y="5381413"/>
              <a:ext cx="228473" cy="59110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604DB3-EDDF-410D-B9FD-383A29FC312F}"/>
                </a:ext>
              </a:extLst>
            </p:cNvPr>
            <p:cNvSpPr txBox="1"/>
            <p:nvPr/>
          </p:nvSpPr>
          <p:spPr>
            <a:xfrm>
              <a:off x="4239418" y="5746263"/>
              <a:ext cx="6928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prior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31D12-A354-F33D-172C-4A9A22CC1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05086" y="5301424"/>
            <a:ext cx="1634332" cy="548648"/>
            <a:chOff x="2182529" y="5619755"/>
            <a:chExt cx="1634332" cy="548648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1F821044-8182-47BB-9180-22B1E098F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2918625" y="4883659"/>
              <a:ext cx="162140" cy="1634332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08E2D3-BAD7-4085-AF80-A8E2AF09CE25}"/>
                </a:ext>
              </a:extLst>
            </p:cNvPr>
            <p:cNvSpPr txBox="1"/>
            <p:nvPr/>
          </p:nvSpPr>
          <p:spPr>
            <a:xfrm>
              <a:off x="2453306" y="5768293"/>
              <a:ext cx="1137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posterior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48B00C-6AAB-6AA4-E884-A7307FE09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39418" y="5292369"/>
            <a:ext cx="3316424" cy="1107979"/>
            <a:chOff x="4317569" y="5715128"/>
            <a:chExt cx="3316424" cy="1107979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F4AB5F63-A30D-42DD-8902-C2C02FFDE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5861545" y="5175745"/>
              <a:ext cx="228472" cy="130723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A91701-80E9-4B12-B0C0-F85539E994A7}"/>
                </a:ext>
              </a:extLst>
            </p:cNvPr>
            <p:cNvSpPr txBox="1"/>
            <p:nvPr/>
          </p:nvSpPr>
          <p:spPr>
            <a:xfrm>
              <a:off x="4317569" y="5930555"/>
              <a:ext cx="331642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likelihoods </a:t>
              </a:r>
              <a:br>
                <a:rPr lang="en-US" sz="2000" dirty="0">
                  <a:solidFill>
                    <a:srgbClr val="FF0000"/>
                  </a:solidFill>
                </a:rPr>
              </a:br>
              <a:r>
                <a:rPr lang="en-US" sz="1600" dirty="0">
                  <a:solidFill>
                    <a:srgbClr val="FF0000"/>
                  </a:solidFill>
                </a:rPr>
                <a:t>(presents and </a:t>
              </a:r>
              <a:br>
                <a:rPr lang="en-US" sz="1600" dirty="0">
                  <a:solidFill>
                    <a:srgbClr val="FF0000"/>
                  </a:solidFill>
                </a:rPr>
              </a:br>
              <a:r>
                <a:rPr lang="en-US" sz="1600" dirty="0">
                  <a:solidFill>
                    <a:srgbClr val="FF0000"/>
                  </a:solidFill>
                </a:rPr>
                <a:t>absence of words)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A556595-A64A-516F-31FC-8ACA61F66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500E1F-3A83-171A-67C3-8E1CC1385863}"/>
                  </a:ext>
                </a:extLst>
              </p:cNvPr>
              <p:cNvSpPr txBox="1"/>
              <p:nvPr/>
            </p:nvSpPr>
            <p:spPr>
              <a:xfrm>
                <a:off x="7298667" y="4960504"/>
                <a:ext cx="1518943" cy="95410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Note: It is only proportional since we do not divide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500E1F-3A83-171A-67C3-8E1CC1385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667" y="4960504"/>
                <a:ext cx="1518943" cy="954107"/>
              </a:xfrm>
              <a:prstGeom prst="rect">
                <a:avLst/>
              </a:prstGeom>
              <a:blipFill>
                <a:blip r:embed="rId6"/>
                <a:stretch>
                  <a:fillRect l="-794" t="-629" r="-1984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002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Filter:</a:t>
            </a:r>
            <a:br>
              <a:rPr lang="en-US" dirty="0"/>
            </a:br>
            <a:r>
              <a:rPr lang="en-US" dirty="0"/>
              <a:t>Model and Decision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8800"/>
                <a:ext cx="7886700" cy="4267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Model</a:t>
                </a:r>
                <a:br>
                  <a:rPr lang="en-US" sz="19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</m:oMath>
                  </m:oMathPara>
                </a14:m>
                <a:endParaRPr lang="en-US" sz="19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(¬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Decision: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rgma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𝑚𝑒𝑠𝑠𝑎𝑔𝑒</m:t>
                        </m:r>
                      </m:e>
                    </m:d>
                  </m:oMath>
                </a14:m>
                <a:br>
                  <a:rPr lang="en-US" b="0" dirty="0">
                    <a:solidFill>
                      <a:srgbClr val="000000"/>
                    </a:solidFill>
                  </a:rPr>
                </a:br>
                <a:br>
                  <a:rPr lang="en-US" b="0" dirty="0">
                    <a:solidFill>
                      <a:srgbClr val="000000"/>
                    </a:solidFill>
                  </a:rPr>
                </a:br>
                <a:r>
                  <a:rPr lang="en-US" b="0" dirty="0">
                    <a:solidFill>
                      <a:srgbClr val="000000"/>
                    </a:solidFill>
                  </a:rPr>
                  <a:t>	that means predict </a:t>
                </a:r>
                <a:r>
                  <a:rPr lang="en-US" dirty="0"/>
                  <a:t>spam 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Needed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800"/>
                <a:ext cx="7886700" cy="4267200"/>
              </a:xfrm>
              <a:blipFill>
                <a:blip r:embed="rId3"/>
                <a:stretch>
                  <a:fillRect l="-927" t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Email with solid fill">
            <a:extLst>
              <a:ext uri="{FF2B5EF4-FFF2-40B4-BE49-F238E27FC236}">
                <a16:creationId xmlns:a16="http://schemas.microsoft.com/office/drawing/2014/main" id="{9488CBD7-E34C-F8B3-6D90-3EF2A2472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5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/>
              <a:t>Naïve Bayes Spam Filter: </a:t>
            </a:r>
            <a:br>
              <a:rPr lang="en-US" dirty="0"/>
            </a:br>
            <a:r>
              <a:rPr lang="en-US" dirty="0"/>
              <a:t>Parameter Estimation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9B5E3-4E23-6050-489B-BE60DBE515D9}"/>
              </a:ext>
            </a:extLst>
          </p:cNvPr>
          <p:cNvSpPr txBox="1"/>
          <p:nvPr/>
        </p:nvSpPr>
        <p:spPr>
          <a:xfrm>
            <a:off x="619053" y="1279950"/>
            <a:ext cx="242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in training data: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9DBF9F-7EAB-769C-0296-4AB163C35F3D}"/>
                  </a:ext>
                </a:extLst>
              </p:cNvPr>
              <p:cNvSpPr txBox="1"/>
              <p:nvPr/>
            </p:nvSpPr>
            <p:spPr>
              <a:xfrm>
                <a:off x="1367019" y="1570368"/>
                <a:ext cx="4737386" cy="511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+#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𝑐𝑙𝑎𝑠𝑠𝑒𝑠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9DBF9F-7EAB-769C-0296-4AB163C35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19" y="1570368"/>
                <a:ext cx="4737386" cy="5113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638E7A-D662-802B-0477-3E8F38C59432}"/>
                  </a:ext>
                </a:extLst>
              </p:cNvPr>
              <p:cNvSpPr txBox="1"/>
              <p:nvPr/>
            </p:nvSpPr>
            <p:spPr>
              <a:xfrm>
                <a:off x="628650" y="2165589"/>
                <a:ext cx="6598986" cy="511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=1 |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𝑐𝑜𝑛𝑡𝑎𝑖𝑛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+#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𝑐𝑙𝑎𝑠𝑠𝑒𝑠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638E7A-D662-802B-0477-3E8F38C59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165589"/>
                <a:ext cx="6598986" cy="5113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Prior</a:t>
                </a:r>
                <a:r>
                  <a:rPr lang="en-US" b="1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  <a:blipFill>
                <a:blip r:embed="rId6"/>
                <a:stretch>
                  <a:fillRect l="-4545" t="-10000" r="-151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62000" y="3490033"/>
            <a:ext cx="1976823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spam:  0.33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¬spam:  0.67 </a:t>
            </a:r>
          </a:p>
        </p:txBody>
      </p:sp>
      <p:pic>
        <p:nvPicPr>
          <p:cNvPr id="110595" name="Picture 3" descr="Two tables with estimated probabilities for words given spam and no spam, respectively."/>
          <p:cNvPicPr>
            <a:picLocks noChangeAspect="1" noChangeArrowheads="1"/>
          </p:cNvPicPr>
          <p:nvPr/>
        </p:nvPicPr>
        <p:blipFill>
          <a:blip r:embed="rId7" cstate="print"/>
          <a:srcRect l="23456"/>
          <a:stretch>
            <a:fillRect/>
          </a:stretch>
        </p:blipFill>
        <p:spPr bwMode="auto">
          <a:xfrm>
            <a:off x="2929172" y="3337633"/>
            <a:ext cx="5452828" cy="26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961700" y="3043012"/>
                <a:ext cx="2864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 |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700" y="3043012"/>
                <a:ext cx="2864310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3242733" y="3024314"/>
                <a:ext cx="26398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1</m:t>
                      </m:r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33" y="3024314"/>
                <a:ext cx="263989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535831E-6D76-498E-ABDE-F4BEC633FAD9}"/>
              </a:ext>
            </a:extLst>
          </p:cNvPr>
          <p:cNvSpPr txBox="1"/>
          <p:nvPr/>
        </p:nvSpPr>
        <p:spPr>
          <a:xfrm>
            <a:off x="0" y="5998396"/>
            <a:ext cx="262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likelihoods for the absence of words: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/>
              <p:nvPr/>
            </p:nvSpPr>
            <p:spPr>
              <a:xfrm>
                <a:off x="2590799" y="6010870"/>
                <a:ext cx="640080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= 0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= 1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66FF"/>
                  </a:solidFill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= 0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= 1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0066FF"/>
                    </a:solidFill>
                    <a:cs typeface="Times New Roman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9" y="6010870"/>
                <a:ext cx="6400801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1169DE4E-0097-A129-BA92-AC04C2D8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4009" y="1382835"/>
            <a:ext cx="1782001" cy="575674"/>
          </a:xfrm>
          <a:prstGeom prst="wedgeRoundRectCallout">
            <a:avLst>
              <a:gd name="adj1" fmla="val -48448"/>
              <a:gd name="adj2" fmla="val 85401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Smoothing for low counts.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82AA5FB-9A46-B3F2-86A2-F871DCE5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74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63391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dirty="0"/>
              <a:t>Decision theory</a:t>
            </a:r>
          </a:p>
          <a:p>
            <a:pPr marL="342900" lvl="1" indent="0">
              <a:buNone/>
            </a:pPr>
            <a:br>
              <a:rPr lang="en-US" sz="2500" dirty="0"/>
            </a:br>
            <a:r>
              <a:rPr lang="en-US" sz="2500" dirty="0"/>
              <a:t>To make decisions under uncertainty requires:</a:t>
            </a:r>
            <a:endParaRPr lang="en-US" sz="2200" dirty="0"/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Estimating probabilities of outcomes for different actions.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Assign utility to outcomes.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Choose the action with the largest expected utility.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Bayes’ decision making adds the use of evidence</a:t>
            </a:r>
          </a:p>
          <a:p>
            <a:pPr marL="342900" lvl="1" indent="0">
              <a:buNone/>
            </a:pPr>
            <a:br>
              <a:rPr lang="en-US" sz="2500" dirty="0"/>
            </a:br>
            <a:r>
              <a:rPr lang="en-US" sz="2500" dirty="0"/>
              <a:t>Choose the most likely outcome by minimizing the expected 0-1 loss. Required steps: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Estimate prior probabilities of outcomes and the likelihood of seeing evidence given different outcomes.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Use the evidence to update the probability of the outcome. 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Apply the MAP decision rule to determine the most likely outcome.</a:t>
            </a:r>
          </a:p>
          <a:p>
            <a:pPr marL="800100" lvl="1" indent="-457200">
              <a:buFont typeface="+mj-lt"/>
              <a:buAutoNum type="arabicPeriod"/>
            </a:pPr>
            <a:endParaRPr lang="en-US" sz="2500" dirty="0"/>
          </a:p>
          <a:p>
            <a:pPr lvl="1"/>
            <a:r>
              <a:rPr lang="en-US" sz="2500" dirty="0"/>
              <a:t>A general framework for learning functions and decision rules from data is the goal of </a:t>
            </a:r>
            <a:r>
              <a:rPr lang="en-US" sz="2500" b="1" dirty="0">
                <a:solidFill>
                  <a:srgbClr val="FF0000"/>
                </a:solidFill>
              </a:rPr>
              <a:t>Machine Learning</a:t>
            </a:r>
            <a:r>
              <a:rPr lang="en-US" sz="2500" dirty="0"/>
              <a:t>.</a:t>
            </a:r>
          </a:p>
          <a:p>
            <a:pPr lvl="1"/>
            <a:r>
              <a:rPr lang="en-US" sz="2500" dirty="0"/>
              <a:t>The issue is that we need to define/learn the complete joint probability distribution! Much of ML is about overcoming this issue using simplifications like the naïve Bayes model.</a:t>
            </a:r>
          </a:p>
        </p:txBody>
      </p:sp>
    </p:spTree>
    <p:extLst>
      <p:ext uri="{BB962C8B-B14F-4D97-AF65-F5344CB8AC3E}">
        <p14:creationId xmlns:p14="http://schemas.microsoft.com/office/powerpoint/2010/main" val="22034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6887-F379-4B59-972B-1411DE8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Appendix: A Quick Review of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9AE2-886E-43FC-9F1E-0A79D11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90" y="4013164"/>
            <a:ext cx="3153009" cy="25400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variables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Joint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Marginal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Bayes’ Rule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Independence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>
            <a:extLst>
              <a:ext uri="{FF2B5EF4-FFF2-40B4-BE49-F238E27FC236}">
                <a16:creationId xmlns:a16="http://schemas.microsoft.com/office/drawing/2014/main" id="{2FA39A30-6C30-4503-929B-E9A9C60F3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3553" r="13326" b="1"/>
          <a:stretch/>
        </p:blipFill>
        <p:spPr bwMode="auto">
          <a:xfrm>
            <a:off x="4572000" y="1427594"/>
            <a:ext cx="4094602" cy="40037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27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517526"/>
            <a:ext cx="7886700" cy="1006474"/>
          </a:xfrm>
        </p:spPr>
        <p:txBody>
          <a:bodyPr>
            <a:normAutofit/>
          </a:bodyPr>
          <a:lstStyle/>
          <a:p>
            <a:r>
              <a:rPr lang="en-US" sz="3200" dirty="0"/>
              <a:t>Example: Catching a Flight with a Logical Agent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 action </a:t>
            </a:r>
            <a:r>
              <a:rPr lang="en-US" sz="1800" i="1" dirty="0">
                <a:solidFill>
                  <a:srgbClr val="0066FF"/>
                </a:solidFill>
              </a:rPr>
              <a:t>A</a:t>
            </a:r>
            <a:r>
              <a:rPr lang="en-US" sz="1800" i="1" baseline="-25000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= leave for airport </a:t>
            </a:r>
            <a:r>
              <a:rPr lang="en-US" sz="1800" i="1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minutes before flight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Question</a:t>
            </a:r>
            <a:r>
              <a:rPr lang="en-US" sz="1800" dirty="0"/>
              <a:t>: Will </a:t>
            </a:r>
            <a:r>
              <a:rPr lang="en-US" sz="1800" i="1" dirty="0"/>
              <a:t>A</a:t>
            </a:r>
            <a:r>
              <a:rPr lang="en-US" sz="1800" i="1" baseline="-25000" dirty="0"/>
              <a:t>t</a:t>
            </a:r>
            <a:r>
              <a:rPr lang="en-US" sz="1800" dirty="0"/>
              <a:t> get me there on time?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Problems</a:t>
            </a:r>
            <a:r>
              <a:rPr lang="en-US" sz="1800" dirty="0"/>
              <a:t>:</a:t>
            </a:r>
          </a:p>
          <a:p>
            <a:pPr marL="746125" lvl="2" indent="-346075"/>
            <a:r>
              <a:rPr lang="en-US" sz="1600" dirty="0"/>
              <a:t>Partial observability (road state, other drivers' plans, etc.)</a:t>
            </a:r>
          </a:p>
          <a:p>
            <a:pPr marL="746125" lvl="2" indent="-346075"/>
            <a:r>
              <a:rPr lang="en-US" sz="1600" dirty="0"/>
              <a:t>Noisy sensors (traffic reports)</a:t>
            </a:r>
          </a:p>
          <a:p>
            <a:pPr marL="746125" lvl="2" indent="-346075"/>
            <a:r>
              <a:rPr lang="en-US" sz="1600" dirty="0"/>
              <a:t>Uncertainty in action outcomes (flat tire, etc.)</a:t>
            </a:r>
          </a:p>
          <a:p>
            <a:pPr marL="746125" lvl="2" indent="-346075"/>
            <a:r>
              <a:rPr lang="en-US" sz="1600" dirty="0"/>
              <a:t>Complexity of modeling and predicting traffic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Logical leads to the following conclusions:</a:t>
            </a:r>
          </a:p>
          <a:p>
            <a:pPr marL="1146175" lvl="2" indent="-346075"/>
            <a:r>
              <a:rPr lang="en-US" sz="1600" i="1" dirty="0"/>
              <a:t>A</a:t>
            </a:r>
            <a:r>
              <a:rPr lang="en-US" sz="1600" i="1" baseline="-25000" dirty="0"/>
              <a:t>25</a:t>
            </a:r>
            <a:r>
              <a:rPr lang="en-US" sz="1600" dirty="0"/>
              <a:t> will get me there on time if there is no accident on the bridge and it doesn't rain and my tires remain intact, etc., etc.</a:t>
            </a:r>
          </a:p>
          <a:p>
            <a:pPr marL="1146175" lvl="2" indent="-346075"/>
            <a:r>
              <a:rPr lang="en-US" sz="1600" i="1" dirty="0" err="1"/>
              <a:t>A</a:t>
            </a:r>
            <a:r>
              <a:rPr lang="en-US" sz="1600" i="1" baseline="-25000" dirty="0" err="1"/>
              <a:t>Inf</a:t>
            </a:r>
            <a:r>
              <a:rPr lang="en-US" sz="1600" dirty="0"/>
              <a:t> guarantees to get there in time, but who lives forever?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5536817-0976-4BD1-9A3F-5E9BF4C3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234A52-9A2F-A3E2-A294-8A30F6E77A49}"/>
              </a:ext>
            </a:extLst>
          </p:cNvPr>
          <p:cNvSpPr txBox="1"/>
          <p:nvPr/>
        </p:nvSpPr>
        <p:spPr>
          <a:xfrm>
            <a:off x="657225" y="5791200"/>
            <a:ext cx="7886700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Logic creates conclusions that are too weak for effective decision making!</a:t>
            </a:r>
            <a:br>
              <a:rPr lang="en-US" sz="1800" dirty="0"/>
            </a:br>
            <a:r>
              <a:rPr lang="en-US" sz="1800" dirty="0"/>
              <a:t>Uncertainty is really bad for logical agents!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 descr="Random variables are denoted by capital letters and We describe the uncertain state of the world.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572895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 descr="Random variables are denoted by capital letters and We describe the uncertain state of the world.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572895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Propositions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58216-1A3D-406A-8445-3BE3E5D3832A}"/>
              </a:ext>
            </a:extLst>
          </p:cNvPr>
          <p:cNvSpPr/>
          <p:nvPr/>
        </p:nvSpPr>
        <p:spPr>
          <a:xfrm>
            <a:off x="628650" y="148405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Probabilistic statements are defined over </a:t>
            </a:r>
            <a:r>
              <a:rPr lang="en-US" sz="2000" b="1" dirty="0">
                <a:solidFill>
                  <a:srgbClr val="FF0000"/>
                </a:solidFill>
              </a:rPr>
              <a:t>events</a:t>
            </a:r>
            <a:r>
              <a:rPr lang="en-US" sz="2000" dirty="0"/>
              <a:t>, world states or sets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weather is either cloudy or 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sum of the two dice rolls is 11”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“My car is going between 30 and 50 miles per hour”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0E5AB-70A7-4650-A11C-058E2385AD06}"/>
              </a:ext>
            </a:extLst>
          </p:cNvPr>
          <p:cNvSpPr/>
          <p:nvPr/>
        </p:nvSpPr>
        <p:spPr>
          <a:xfrm>
            <a:off x="5334000" y="1484055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Events are described using </a:t>
            </a:r>
            <a:r>
              <a:rPr lang="en-US" sz="2000" b="1" dirty="0">
                <a:solidFill>
                  <a:srgbClr val="FF0000"/>
                </a:solidFill>
              </a:rPr>
              <a:t>propositions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R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W = “Cloudy”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 W = “Snowy”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 {(5,6), (6,5)}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  <a:sym typeface="Symbol"/>
              </a:rPr>
              <a:t>30  S  50</a:t>
            </a:r>
            <a:endParaRPr lang="en-US" sz="2000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Notation</a:t>
                </a:r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for short, is the probability of the event that random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has taken on the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propositions it means the probability of the set of possible worlds in which the proposition holds.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  <a:blipFill>
                <a:blip r:embed="rId3"/>
                <a:stretch>
                  <a:fillRect l="-1159" t="-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7E558AD9-89C1-4336-A973-FDB96C93A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6800" y="2398455"/>
            <a:ext cx="381000" cy="88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Kolmogorov’s 3 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axioms are sufficient to define probability theory: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Probabilities are non-negative real numbers.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that at least one atomic event happens is 1.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of mutually exclusive events is additive.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leads to important properties (A and B are sets of events):</a:t>
                </a:r>
              </a:p>
              <a:p>
                <a:pPr lvl="1"/>
                <a:r>
                  <a:rPr lang="en-US" sz="2100" dirty="0"/>
                  <a:t>Numeric bound: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Monotonicity: if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 then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1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100" dirty="0"/>
                  <a:t>Addition law: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Probability of the empty set: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Complement rule: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sz="2100" dirty="0">
                  <a:cs typeface="Times New Roman"/>
                </a:endParaRPr>
              </a:p>
              <a:p>
                <a:r>
                  <a:rPr lang="en-US" sz="2400" dirty="0">
                    <a:cs typeface="Times New Roman"/>
                  </a:rPr>
                  <a:t>Continuous variables need in addition the definition of density functions.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>
                <a:blip r:embed="rId3"/>
                <a:stretch>
                  <a:fillRect l="-983" t="-22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54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Atomic event:</a:t>
            </a:r>
            <a:r>
              <a:rPr lang="en-US" sz="2400" dirty="0"/>
              <a:t> a complete specification of the state of the world, or a complete assignment of domain values </a:t>
            </a:r>
            <a:r>
              <a:rPr lang="en-US" sz="2400" b="1" dirty="0"/>
              <a:t>to all random variables.</a:t>
            </a:r>
          </a:p>
          <a:p>
            <a:endParaRPr lang="en-US" sz="2400" dirty="0"/>
          </a:p>
          <a:p>
            <a:r>
              <a:rPr lang="en-US" sz="2300" dirty="0"/>
              <a:t>Atomic events are mutually exclusive and exhaustive.</a:t>
            </a:r>
            <a:br>
              <a:rPr lang="en-US" sz="2300" dirty="0"/>
            </a:br>
            <a:endParaRPr lang="en-US" sz="2300" dirty="0"/>
          </a:p>
          <a:p>
            <a:r>
              <a:rPr lang="en-US" sz="2400" dirty="0"/>
              <a:t>E.g., if the world consists of only two Boolean variables </a:t>
            </a:r>
            <a:r>
              <a:rPr lang="en-US" sz="2400" i="1" dirty="0"/>
              <a:t>Cavity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r>
              <a:rPr lang="en-US" sz="2400" dirty="0"/>
              <a:t>, then there are 4 distinct atomic events: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000" i="1" dirty="0">
                <a:solidFill>
                  <a:srgbClr val="0066FF"/>
                </a:solidFill>
              </a:rPr>
              <a:t>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400" i="1" dirty="0">
                <a:solidFill>
                  <a:srgbClr val="0066FF"/>
                </a:solidFill>
              </a:rPr>
            </a:br>
            <a:endParaRPr lang="en-US"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/>
                  <a:t>joint distribution </a:t>
                </a:r>
                <a:r>
                  <a:rPr lang="en-US" sz="2400" dirty="0"/>
                  <a:t>is an assignment of probabilities to every possible atomic event.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probability</a:t>
                </a:r>
                <a:r>
                  <a:rPr lang="en-US" sz="2400" dirty="0"/>
                  <a:t> that random variable X takes on value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distribution of probabilities </a:t>
                </a:r>
                <a:r>
                  <a:rPr lang="en-US" sz="2400" dirty="0"/>
                  <a:t>for all possible values of X. Often we are lazy or forget to make P bold.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1159" t="-261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02389"/>
              </p:ext>
            </p:extLst>
          </p:nvPr>
        </p:nvGraphicFramePr>
        <p:xfrm>
          <a:off x="1524000" y="2514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2B9DE4-24F5-4019-A8E2-88DD10A3B9C3}"/>
              </a:ext>
            </a:extLst>
          </p:cNvPr>
          <p:cNvSpPr txBox="1"/>
          <p:nvPr/>
        </p:nvSpPr>
        <p:spPr>
          <a:xfrm>
            <a:off x="5486400" y="436880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Sum: 1.00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Sometimes we are only interested in one variable. This is called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3"/>
                <a:stretch>
                  <a:fillRect l="-1391" t="-15873" r="-85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531030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BE8E35-AE58-4F9E-A611-A9BCC14936FD}"/>
              </a:ext>
            </a:extLst>
          </p:cNvPr>
          <p:cNvSpPr txBox="1"/>
          <p:nvPr/>
        </p:nvSpPr>
        <p:spPr>
          <a:xfrm rot="16200000">
            <a:off x="-114596" y="5445175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82791"/>
              </p:ext>
            </p:extLst>
          </p:nvPr>
        </p:nvGraphicFramePr>
        <p:xfrm>
          <a:off x="1066800" y="521208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45356"/>
              </p:ext>
            </p:extLst>
          </p:nvPr>
        </p:nvGraphicFramePr>
        <p:xfrm>
          <a:off x="4648200" y="521208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  <a:p>
                <a:endParaRPr lang="en-US" sz="2800" dirty="0"/>
              </a:p>
              <a:p>
                <a:endParaRPr lang="en-US" sz="2800" b="1" dirty="0"/>
              </a:p>
              <a:p>
                <a:r>
                  <a:rPr lang="en-US" sz="2800" b="1" dirty="0"/>
                  <a:t>General rule</a:t>
                </a:r>
                <a:r>
                  <a:rPr lang="en-US" sz="2800" dirty="0"/>
                  <a:t>: to 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800" dirty="0"/>
                  <a:t>sum the probabilities of all atomic events where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 This is called “summing out” or marginalization.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841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8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841375"/>
              </a:xfrm>
              <a:blipFill>
                <a:blip r:embed="rId3"/>
                <a:stretch>
                  <a:fillRect l="-1546" t="-15827" b="-12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51619"/>
              </p:ext>
            </p:extLst>
          </p:nvPr>
        </p:nvGraphicFramePr>
        <p:xfrm>
          <a:off x="15240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BDA17-ACE7-414C-81E6-9AC51D6979EE}"/>
              </a:ext>
            </a:extLst>
          </p:cNvPr>
          <p:cNvSpPr txBox="1"/>
          <p:nvPr/>
        </p:nvSpPr>
        <p:spPr>
          <a:xfrm rot="16200000">
            <a:off x="-167416" y="5462560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92177"/>
              </p:ext>
            </p:extLst>
          </p:nvPr>
        </p:nvGraphicFramePr>
        <p:xfrm>
          <a:off x="857250" y="523240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0.8+0.1 =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0.05+0.05=0.1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38897"/>
              </p:ext>
            </p:extLst>
          </p:nvPr>
        </p:nvGraphicFramePr>
        <p:xfrm>
          <a:off x="4876800" y="5232400"/>
          <a:ext cx="3962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0.8+0.0.5=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0.1+0.05=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655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r>
                  <a:rPr lang="en-US" sz="2400" dirty="0"/>
                  <a:t>Probability of cavity given toothache: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Cavity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Toothache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any two events A and B,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005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B4A36D3-ADA8-6328-4814-A6A25DE5D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27317" y="3733800"/>
            <a:ext cx="4358668" cy="2819400"/>
            <a:chOff x="2427317" y="3733800"/>
            <a:chExt cx="4358668" cy="2819400"/>
          </a:xfrm>
        </p:grpSpPr>
        <p:sp>
          <p:nvSpPr>
            <p:cNvPr id="8" name="Oval 7"/>
            <p:cNvSpPr/>
            <p:nvPr/>
          </p:nvSpPr>
          <p:spPr>
            <a:xfrm>
              <a:off x="2895600" y="4572000"/>
              <a:ext cx="1981200" cy="19812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62400" y="4572000"/>
              <a:ext cx="1981200" cy="19812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427317" y="4495800"/>
                  <a:ext cx="9069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17" y="4495800"/>
                  <a:ext cx="906915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2013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867400" y="4495800"/>
                  <a:ext cx="9185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4495800"/>
                  <a:ext cx="918585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333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86200" y="3733800"/>
                  <a:ext cx="12309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sym typeface="Symbol"/>
                          </a:rPr>
                          <m:t>𝐵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733800"/>
                  <a:ext cx="1230978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995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12" idx="2"/>
            </p:cNvCxnSpPr>
            <p:nvPr/>
          </p:nvCxnSpPr>
          <p:spPr>
            <a:xfrm flipH="1">
              <a:off x="4267206" y="4195465"/>
              <a:ext cx="234483" cy="14433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4B894-70C8-4CED-A635-B592CAC23D69}"/>
              </a:ext>
            </a:extLst>
          </p:cNvPr>
          <p:cNvSpPr txBox="1"/>
          <p:nvPr/>
        </p:nvSpPr>
        <p:spPr>
          <a:xfrm rot="16200000">
            <a:off x="-135115" y="196163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40042"/>
              </p:ext>
            </p:extLst>
          </p:nvPr>
        </p:nvGraphicFramePr>
        <p:xfrm>
          <a:off x="1175266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1FD2F6-C2A1-4619-906B-F7E141635318}"/>
              </a:ext>
            </a:extLst>
          </p:cNvPr>
          <p:cNvSpPr txBox="1"/>
          <p:nvPr/>
        </p:nvSpPr>
        <p:spPr>
          <a:xfrm rot="16200000">
            <a:off x="37121" y="3581789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30827"/>
              </p:ext>
            </p:extLst>
          </p:nvPr>
        </p:nvGraphicFramePr>
        <p:xfrm>
          <a:off x="1179732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657902"/>
              </p:ext>
            </p:extLst>
          </p:nvPr>
        </p:nvGraphicFramePr>
        <p:xfrm>
          <a:off x="4761132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0.05 / 0.85 = 0.059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0.1 / 0.15 = 0.667</a:t>
            </a:r>
          </a:p>
          <a:p>
            <a:pPr lvl="1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Example: Catching a Flight</a:t>
            </a:r>
            <a:br>
              <a:rPr lang="en-US" sz="3600" dirty="0"/>
            </a:br>
            <a:r>
              <a:rPr lang="en-US" sz="3600" dirty="0"/>
              <a:t>Making a Decision Under Uncertainty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447801"/>
                <a:ext cx="7886700" cy="48006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Probabilities</a:t>
                </a:r>
                <a:r>
                  <a:rPr lang="en-US" dirty="0"/>
                  <a:t>: Suppose the agent believes the following: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0.04 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0.80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1440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0.9999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dirty="0"/>
                  <a:t>Depends also on </a:t>
                </a:r>
                <a:r>
                  <a:rPr lang="en-US" b="1" dirty="0">
                    <a:solidFill>
                      <a:srgbClr val="FF0000"/>
                    </a:solidFill>
                  </a:rPr>
                  <a:t>preferences</a:t>
                </a:r>
                <a:r>
                  <a:rPr lang="en-US" dirty="0"/>
                  <a:t> for missing flight vs. time spent waiting.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Utility theory </a:t>
                </a:r>
                <a:r>
                  <a:rPr lang="en-US" dirty="0"/>
                  <a:t>represents preferences for actions using a </a:t>
                </a:r>
                <a:br>
                  <a:rPr lang="en-US" dirty="0"/>
                </a:br>
                <a:r>
                  <a:rPr lang="en-US" dirty="0"/>
                  <a:t>utility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.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Decision Theory = Probability Theory + Utility Theory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agent should choose the action that maximizes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expected utility</a:t>
                </a:r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[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𝑠𝑢𝑐𝑐𝑒𝑒𝑑𝑠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𝑠𝑢𝑐𝑐𝑒𝑒𝑑𝑠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𝑓𝑎𝑖𝑙𝑠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𝑓𝑎𝑖𝑙𝑠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]</m:t>
                      </m:r>
                    </m:oMath>
                  </m:oMathPara>
                </a14:m>
                <a:endParaRPr lang="en-US" sz="1900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1"/>
                <a:ext cx="7886700" cy="4800600"/>
              </a:xfrm>
              <a:blipFill>
                <a:blip r:embed="rId3"/>
                <a:stretch>
                  <a:fillRect l="-696"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E110CFA9-A60C-4CF9-AA46-896F9F08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7481"/>
              </p:ext>
            </p:extLst>
          </p:nvPr>
        </p:nvGraphicFramePr>
        <p:xfrm>
          <a:off x="838200" y="1155783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25181"/>
            <a:ext cx="8229600" cy="6228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85631"/>
              </p:ext>
            </p:extLst>
          </p:nvPr>
        </p:nvGraphicFramePr>
        <p:xfrm>
          <a:off x="304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 | Toothache = true)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2623"/>
              </p:ext>
            </p:extLst>
          </p:nvPr>
        </p:nvGraphicFramePr>
        <p:xfrm>
          <a:off x="4724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 | Toothache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23555"/>
              </p:ext>
            </p:extLst>
          </p:nvPr>
        </p:nvGraphicFramePr>
        <p:xfrm>
          <a:off x="304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 | Cavity = true)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34606"/>
              </p:ext>
            </p:extLst>
          </p:nvPr>
        </p:nvGraphicFramePr>
        <p:xfrm>
          <a:off x="4724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 |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/>
              <a:t>Normalization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6638"/>
                <a:ext cx="8229600" cy="80830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To get the whole conditional distribution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at once, select all entries in the joint distribution matching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renormalize them to sum to one.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6638"/>
                <a:ext cx="8229600" cy="808304"/>
              </a:xfrm>
              <a:blipFill>
                <a:blip r:embed="rId3"/>
                <a:stretch>
                  <a:fillRect l="-667" t="-7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83867"/>
              </p:ext>
            </p:extLst>
          </p:nvPr>
        </p:nvGraphicFramePr>
        <p:xfrm>
          <a:off x="685800" y="1985673"/>
          <a:ext cx="6096000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1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1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00200" y="374994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tx1"/>
                </a:solidFill>
              </a:rPr>
              <a:t>Select P(X, Y = y)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79332"/>
              </p:ext>
            </p:extLst>
          </p:nvPr>
        </p:nvGraphicFramePr>
        <p:xfrm>
          <a:off x="685800" y="4119273"/>
          <a:ext cx="4114800" cy="8915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dirty="0"/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/>
                        <a:t>Toothache=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/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blipFill>
                <a:blip r:embed="rId6"/>
                <a:stretch>
                  <a:fillRect l="-17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aseline="0" dirty="0">
                    <a:solidFill>
                      <a:schemeClr val="tx1"/>
                    </a:solidFill>
                  </a:rPr>
                  <a:t>Renormalize sum</a:t>
                </a:r>
                <a:r>
                  <a:rPr lang="en-US" dirty="0">
                    <a:solidFill>
                      <a:schemeClr val="tx1"/>
                    </a:solidFill>
                  </a:rPr>
                  <a:t> to 1 (=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  <a:blipFill>
                <a:blip r:embed="rId4"/>
                <a:stretch>
                  <a:fillRect l="-1248" t="-10000" r="-2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3766"/>
              </p:ext>
            </p:extLst>
          </p:nvPr>
        </p:nvGraphicFramePr>
        <p:xfrm>
          <a:off x="685800" y="5567073"/>
          <a:ext cx="4114800" cy="8915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P(Toothache |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Toothache=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5400" y="3726605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5400" y="518607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/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	with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  <a:blipFill>
                <a:blip r:embed="rId5"/>
                <a:stretch>
                  <a:fillRect l="-1523" t="-2941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193A777-9AA9-412C-97BE-4C934E77F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6800" y="4500273"/>
            <a:ext cx="228600" cy="545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BD9722-CC31-47C7-ABC6-79DC691774B4}"/>
              </a:ext>
            </a:extLst>
          </p:cNvPr>
          <p:cNvSpPr/>
          <p:nvPr/>
        </p:nvSpPr>
        <p:spPr>
          <a:xfrm>
            <a:off x="685800" y="1548646"/>
            <a:ext cx="487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dirty="0"/>
              <a:t>Probabilistic assertions summarize effects of:</a:t>
            </a:r>
          </a:p>
        </p:txBody>
      </p:sp>
      <p:graphicFrame>
        <p:nvGraphicFramePr>
          <p:cNvPr id="5" name="Content Placeholder 4" descr="Uncertainty can come form randomness, igrnorance or laziness.">
            <a:extLst>
              <a:ext uri="{FF2B5EF4-FFF2-40B4-BE49-F238E27FC236}">
                <a16:creationId xmlns:a16="http://schemas.microsoft.com/office/drawing/2014/main" id="{E62D95E5-F9D8-488B-B143-738E4076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487054"/>
              </p:ext>
            </p:extLst>
          </p:nvPr>
        </p:nvGraphicFramePr>
        <p:xfrm>
          <a:off x="628650" y="2133600"/>
          <a:ext cx="78867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36C7DCE-712A-4FA3-B0BD-C53D039B247B}"/>
              </a:ext>
            </a:extLst>
          </p:cNvPr>
          <p:cNvSpPr txBox="1"/>
          <p:nvPr/>
        </p:nvSpPr>
        <p:spPr>
          <a:xfrm>
            <a:off x="457200" y="603923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  <a:r>
              <a:rPr lang="en-US" sz="2400" dirty="0"/>
              <a:t>: What is the source of uncertainty for a coin toss?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 descr="Frequentists define probabilities as long-run relative frequencies. In Bayesian statistics, probabilities are subjective degrees of belief based on evidence. 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521329"/>
                  </p:ext>
                </p:extLst>
              </p:nvPr>
            </p:nvGraphicFramePr>
            <p:xfrm>
              <a:off x="628650" y="1371600"/>
              <a:ext cx="744855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 descr="Frequentists define probabilities as long-run relative frequencies. In Bayesian statistics, probabilities are subjective degrees of belief based on evidence. 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521329"/>
                  </p:ext>
                </p:extLst>
              </p:nvPr>
            </p:nvGraphicFramePr>
            <p:xfrm>
              <a:off x="628650" y="1371600"/>
              <a:ext cx="744855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8682CC-359D-15CD-354D-FE352EC3BC12}"/>
              </a:ext>
            </a:extLst>
          </p:cNvPr>
          <p:cNvSpPr txBox="1"/>
          <p:nvPr/>
        </p:nvSpPr>
        <p:spPr>
          <a:xfrm rot="16200000">
            <a:off x="7174023" y="2655778"/>
            <a:ext cx="245268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Good if we have </a:t>
            </a:r>
            <a:br>
              <a:rPr lang="en-US" dirty="0"/>
            </a:br>
            <a:r>
              <a:rPr lang="en-US" dirty="0"/>
              <a:t>lots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90A40-7DF0-3E6A-4754-E5F42C126E50}"/>
              </a:ext>
            </a:extLst>
          </p:cNvPr>
          <p:cNvSpPr txBox="1"/>
          <p:nvPr/>
        </p:nvSpPr>
        <p:spPr>
          <a:xfrm rot="16200000">
            <a:off x="7400644" y="5162188"/>
            <a:ext cx="201503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Good for little data </a:t>
            </a:r>
            <a:br>
              <a:rPr lang="en-US" dirty="0"/>
            </a:br>
            <a:r>
              <a:rPr lang="en-US" dirty="0"/>
              <a:t>and  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Theory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548187"/>
              </a:xfrm>
            </p:spPr>
            <p:txBody>
              <a:bodyPr>
                <a:no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Notation</a:t>
                </a:r>
                <a:r>
                  <a:rPr lang="en-US" sz="1800" b="0" dirty="0"/>
                  <a:t>: 	</a:t>
                </a:r>
                <a:r>
                  <a:rPr lang="en-US" sz="1800" dirty="0"/>
                  <a:t>Prob. of an event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                  	Prob. distribution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Product rule	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Chain rule		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>
                  <a:rPr lang="en-US" sz="1800" b="0" i="0" dirty="0">
                    <a:latin typeface="Cambria Math" panose="02040503050406030204" pitchFamily="18" charset="0"/>
                  </a:rPr>
                </a:br>
                <a:r>
                  <a:rPr lang="en-US" sz="1800" b="0" i="0" dirty="0">
                    <a:latin typeface="Cambria Math" panose="02040503050406030204" pitchFamily="18" charset="0"/>
                  </a:rPr>
                  <a:t>				     	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0" dirty="0"/>
                  <a:t> 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Conditional probability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Independence</a:t>
                </a:r>
              </a:p>
              <a:p>
                <a:pPr lvl="1">
                  <a:buFont typeface="Wingdings" charset="0"/>
                  <a:buChar char="§"/>
                  <a:defRPr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independent (written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if and only if: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548187"/>
              </a:xfrm>
              <a:blipFill>
                <a:blip r:embed="rId3"/>
                <a:stretch>
                  <a:fillRect l="-464" t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Update: 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6762750" cy="466724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</a:t>
                </a:r>
                <a:r>
                  <a:rPr lang="en-US" sz="2400" b="1" dirty="0"/>
                  <a:t>product rule</a:t>
                </a:r>
                <a:r>
                  <a:rPr lang="en-US" sz="2400" dirty="0"/>
                  <a:t> gives us two ways to factor a joint distribution for events x and 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Therefore</a:t>
                </a:r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3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8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200" dirty="0"/>
                  <a:t>Why is this useful?</a:t>
                </a:r>
              </a:p>
              <a:p>
                <a:pPr lvl="1"/>
                <a:r>
                  <a:rPr lang="en-US" sz="2200" dirty="0"/>
                  <a:t>We can update our beliefs about an event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based on new evidence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200" dirty="0"/>
                  <a:t>).</a:t>
                </a:r>
              </a:p>
              <a:p>
                <a:pPr lvl="1"/>
                <a:r>
                  <a:rPr lang="en-US" sz="2200" dirty="0"/>
                  <a:t>We can get </a:t>
                </a:r>
                <a:r>
                  <a:rPr lang="en-US" sz="2200" i="1" dirty="0"/>
                  <a:t>diagnostic probability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from </a:t>
                </a:r>
                <a:r>
                  <a:rPr lang="en-US" sz="2200" i="1" dirty="0"/>
                  <a:t>causal probability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lvl="1"/>
                <a:endParaRPr lang="en-US" sz="2200" dirty="0"/>
              </a:p>
              <a:p>
                <a:pPr marL="0" indent="0">
                  <a:buNone/>
                </a:pPr>
                <a:r>
                  <a:rPr lang="en-US" sz="2500" dirty="0"/>
                  <a:t>Written as distributions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6762750" cy="4667249"/>
              </a:xfrm>
              <a:blipFill>
                <a:blip r:embed="rId4"/>
                <a:stretch>
                  <a:fillRect l="-1081" t="-2350" r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43800" y="4572000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Rev. Thomas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Bayes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8486" y="2906784"/>
            <a:ext cx="1256353" cy="313824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6400" y="2821405"/>
            <a:ext cx="1686730" cy="277979"/>
          </a:xfrm>
          <a:prstGeom prst="wedgeRectCallout">
            <a:avLst>
              <a:gd name="adj1" fmla="val 31262"/>
              <a:gd name="adj2" fmla="val 1266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  <p:extLst>
      <p:ext uri="{BB962C8B-B14F-4D97-AF65-F5344CB8AC3E}">
        <p14:creationId xmlns:p14="http://schemas.microsoft.com/office/powerpoint/2010/main" val="60744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Marie’s belief for the probability that it will rain on her wedding day? </a:t>
            </a:r>
          </a:p>
        </p:txBody>
      </p:sp>
    </p:spTree>
    <p:extLst>
      <p:ext uri="{BB962C8B-B14F-4D97-AF65-F5344CB8AC3E}">
        <p14:creationId xmlns:p14="http://schemas.microsoft.com/office/powerpoint/2010/main" val="297632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3940</TotalTime>
  <Words>4161</Words>
  <Application>Microsoft Office PowerPoint</Application>
  <PresentationFormat>On-screen Show (4:3)</PresentationFormat>
  <Paragraphs>535</Paragraphs>
  <Slides>41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ＭＳ Ｐゴシック</vt:lpstr>
      <vt:lpstr>Arial</vt:lpstr>
      <vt:lpstr>Calibri</vt:lpstr>
      <vt:lpstr>Calibri Light</vt:lpstr>
      <vt:lpstr>Cambria Math</vt:lpstr>
      <vt:lpstr>Courier New</vt:lpstr>
      <vt:lpstr>Source Sans Pro</vt:lpstr>
      <vt:lpstr>Source Sans Pro</vt:lpstr>
      <vt:lpstr>Symbol</vt:lpstr>
      <vt:lpstr>Times New Roman</vt:lpstr>
      <vt:lpstr>Wingdings</vt:lpstr>
      <vt:lpstr>Office Theme</vt:lpstr>
      <vt:lpstr>CS 5/7320  Artificial Intelligence  Quantifying Uncertainty: Probabilities  AIMA Chapter 12</vt:lpstr>
      <vt:lpstr>Contents</vt:lpstr>
      <vt:lpstr>Example: Catching a Flight with a Logical Agent</vt:lpstr>
      <vt:lpstr>Example: Catching a Flight Making a Decision Under Uncertainty</vt:lpstr>
      <vt:lpstr>Sources of Uncertainty</vt:lpstr>
      <vt:lpstr>What are Probabilities?</vt:lpstr>
      <vt:lpstr>Probability Theory Recap</vt:lpstr>
      <vt:lpstr>Bayesian Update: Bayes’ Rule</vt:lpstr>
      <vt:lpstr>Problem: Getting Married in the Desert</vt:lpstr>
      <vt:lpstr>Example: Getting Married in the Desert</vt:lpstr>
      <vt:lpstr>Issue With Applying Bayes’ Theorem</vt:lpstr>
      <vt:lpstr>Independence Between Events</vt:lpstr>
      <vt:lpstr>Decomposition of the Joint Probability Distribution With Independence</vt:lpstr>
      <vt:lpstr>Conditional Independence</vt:lpstr>
      <vt:lpstr>Decomposition of the Joint Probability Distribution With Conditional Independence</vt:lpstr>
      <vt:lpstr>Bayesian Decision Making Making Decisions Under Uncertainty Based on Evidence</vt:lpstr>
      <vt:lpstr>Probabilistic Inference</vt:lpstr>
      <vt:lpstr>The Optimal Bayes Decision Rule</vt:lpstr>
      <vt:lpstr>MAP: Maximum A Posteriori Decision</vt:lpstr>
      <vt:lpstr>MAP: Example</vt:lpstr>
      <vt:lpstr>Bayes Classifier</vt:lpstr>
      <vt:lpstr>Naïve Bayes Model</vt:lpstr>
      <vt:lpstr>Example: Naïve Bayes Spam Filter</vt:lpstr>
      <vt:lpstr>Message Features:  Bag of Words from NLP</vt:lpstr>
      <vt:lpstr>Naïve Bayes Spam Filter Using Words</vt:lpstr>
      <vt:lpstr>Naïve Bayes Spam Filter: Model and Decision</vt:lpstr>
      <vt:lpstr>Naïve Bayes Spam Filter:  Parameter Estimation</vt:lpstr>
      <vt:lpstr>Summary</vt:lpstr>
      <vt:lpstr>Appendix: A Quick Review of Probability Theory</vt:lpstr>
      <vt:lpstr>Random Variables</vt:lpstr>
      <vt:lpstr>Events and Propositions</vt:lpstr>
      <vt:lpstr>Kolmogorov’s 3 Axioms of Probability</vt:lpstr>
      <vt:lpstr>Atomic Events</vt:lpstr>
      <vt:lpstr>Joint Probability Distributions</vt:lpstr>
      <vt:lpstr>Marginal Probability Distributions</vt:lpstr>
      <vt:lpstr>Marginal Probability Distributions 2</vt:lpstr>
      <vt:lpstr>Marginal Probability Distributions 3</vt:lpstr>
      <vt:lpstr>Conditional Probability</vt:lpstr>
      <vt:lpstr>Conditional Probability 2</vt:lpstr>
      <vt:lpstr>Conditional Distributions</vt:lpstr>
      <vt:lpstr>Normalization Trick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Hahsler, Michael</cp:lastModifiedBy>
  <cp:revision>64</cp:revision>
  <dcterms:created xsi:type="dcterms:W3CDTF">2020-12-02T20:47:32Z</dcterms:created>
  <dcterms:modified xsi:type="dcterms:W3CDTF">2025-04-04T21:10:40Z</dcterms:modified>
</cp:coreProperties>
</file>