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371" r:id="rId3"/>
    <p:sldId id="372" r:id="rId4"/>
    <p:sldId id="367" r:id="rId5"/>
    <p:sldId id="369" r:id="rId6"/>
    <p:sldId id="260" r:id="rId7"/>
    <p:sldId id="261" r:id="rId8"/>
    <p:sldId id="366" r:id="rId9"/>
    <p:sldId id="355" r:id="rId10"/>
    <p:sldId id="360" r:id="rId11"/>
    <p:sldId id="324" r:id="rId12"/>
    <p:sldId id="300" r:id="rId13"/>
    <p:sldId id="325" r:id="rId14"/>
    <p:sldId id="3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99CCBBF-DF0D-4924-961F-3B4895462959}">
          <p14:sldIdLst>
            <p14:sldId id="256"/>
            <p14:sldId id="371"/>
            <p14:sldId id="372"/>
            <p14:sldId id="367"/>
            <p14:sldId id="369"/>
            <p14:sldId id="260"/>
          </p14:sldIdLst>
        </p14:section>
        <p14:section name="Decision Networks" id="{0385A3CB-0A88-4DB5-AA15-C0C431811CB5}">
          <p14:sldIdLst>
            <p14:sldId id="261"/>
            <p14:sldId id="366"/>
            <p14:sldId id="355"/>
            <p14:sldId id="360"/>
            <p14:sldId id="324"/>
            <p14:sldId id="300"/>
            <p14:sldId id="325"/>
            <p14:sldId id="3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94591" autoAdjust="0"/>
  </p:normalViewPr>
  <p:slideViewPr>
    <p:cSldViewPr snapToGrid="0">
      <p:cViewPr>
        <p:scale>
          <a:sx n="124" d="100"/>
          <a:sy n="124" d="100"/>
        </p:scale>
        <p:origin x="1720" y="7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EBFA66AB-4E13-45E4-A78F-850A4110FE5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83F6169-AF8C-41D4-AA32-B395F657D917}">
      <dgm:prSet custT="1"/>
      <dgm:spPr/>
      <dgm:t>
        <a:bodyPr/>
        <a:lstStyle/>
        <a:p>
          <a:pPr algn="l"/>
          <a:r>
            <a:rPr lang="en-US" sz="2400" dirty="0"/>
            <a:t>Decision theory = </a:t>
          </a:r>
          <a:br>
            <a:rPr lang="en-US" sz="2400" dirty="0"/>
          </a:br>
          <a:r>
            <a:rPr lang="en-US" sz="2400" dirty="0"/>
            <a:t>            Probability theory </a:t>
          </a:r>
          <a:r>
            <a:rPr lang="en-US" sz="1200" dirty="0"/>
            <a:t>(evidence &amp; belief) </a:t>
          </a:r>
          <a:br>
            <a:rPr lang="en-US" sz="2400" dirty="0"/>
          </a:br>
          <a:r>
            <a:rPr lang="en-US" sz="2400" dirty="0"/>
            <a:t>                              +</a:t>
          </a:r>
          <a:br>
            <a:rPr lang="en-US" sz="2400" dirty="0"/>
          </a:br>
          <a:r>
            <a:rPr lang="en-US" sz="2400" dirty="0"/>
            <a:t>                   Utility theory   </a:t>
          </a:r>
          <a:r>
            <a:rPr lang="en-US" sz="1100" dirty="0"/>
            <a:t>(want)   </a:t>
          </a:r>
          <a:endParaRPr lang="en-US" sz="2400" dirty="0"/>
        </a:p>
      </dgm:t>
    </dgm:pt>
    <dgm:pt modelId="{39EE2D99-3E96-4FB9-89F1-A1AEB417283A}" type="parTrans" cxnId="{40732D54-86CE-4ED1-91AE-68A5EC4A2DB4}">
      <dgm:prSet/>
      <dgm:spPr/>
      <dgm:t>
        <a:bodyPr/>
        <a:lstStyle/>
        <a:p>
          <a:endParaRPr lang="en-US"/>
        </a:p>
      </dgm:t>
    </dgm:pt>
    <dgm:pt modelId="{8F487C6E-FE1C-458F-A3D4-158516ADB642}" type="sibTrans" cxnId="{40732D54-86CE-4ED1-91AE-68A5EC4A2DB4}">
      <dgm:prSet/>
      <dgm:spPr/>
      <dgm:t>
        <a:bodyPr/>
        <a:lstStyle/>
        <a:p>
          <a:endParaRPr lang="en-US"/>
        </a:p>
      </dgm:t>
    </dgm:pt>
    <dgm:pt modelId="{A5BFB635-7BC1-46FA-83AC-07ECAED4CA93}" type="pres">
      <dgm:prSet presAssocID="{EBFA66AB-4E13-45E4-A78F-850A4110FE58}" presName="linear" presStyleCnt="0">
        <dgm:presLayoutVars>
          <dgm:animLvl val="lvl"/>
          <dgm:resizeHandles val="exact"/>
        </dgm:presLayoutVars>
      </dgm:prSet>
      <dgm:spPr/>
    </dgm:pt>
    <dgm:pt modelId="{E03ED346-3F6C-4C54-AEDB-C2619BEA4A2D}" type="pres">
      <dgm:prSet presAssocID="{D83F6169-AF8C-41D4-AA32-B395F657D917}" presName="parentText" presStyleLbl="node1" presStyleIdx="0" presStyleCnt="1" custScaleX="60941" custLinFactNeighborX="11240" custLinFactNeighborY="-1256">
        <dgm:presLayoutVars>
          <dgm:chMax val="0"/>
          <dgm:bulletEnabled val="1"/>
        </dgm:presLayoutVars>
      </dgm:prSet>
      <dgm:spPr/>
    </dgm:pt>
  </dgm:ptLst>
  <dgm:cxnLst>
    <dgm:cxn modelId="{40732D54-86CE-4ED1-91AE-68A5EC4A2DB4}" srcId="{EBFA66AB-4E13-45E4-A78F-850A4110FE58}" destId="{D83F6169-AF8C-41D4-AA32-B395F657D917}" srcOrd="0" destOrd="0" parTransId="{39EE2D99-3E96-4FB9-89F1-A1AEB417283A}" sibTransId="{8F487C6E-FE1C-458F-A3D4-158516ADB642}"/>
    <dgm:cxn modelId="{EF804998-E1EA-4448-942C-C34424412F6B}" type="presOf" srcId="{EBFA66AB-4E13-45E4-A78F-850A4110FE58}" destId="{A5BFB635-7BC1-46FA-83AC-07ECAED4CA93}" srcOrd="0" destOrd="0" presId="urn:microsoft.com/office/officeart/2005/8/layout/vList2"/>
    <dgm:cxn modelId="{318CF1CB-21DA-4E82-A9C2-14EE5D97447A}" type="presOf" srcId="{D83F6169-AF8C-41D4-AA32-B395F657D917}" destId="{E03ED346-3F6C-4C54-AEDB-C2619BEA4A2D}" srcOrd="0" destOrd="0" presId="urn:microsoft.com/office/officeart/2005/8/layout/vList2"/>
    <dgm:cxn modelId="{F5AB0982-9263-4316-937F-0688B6B74167}" type="presParOf" srcId="{A5BFB635-7BC1-46FA-83AC-07ECAED4CA93}" destId="{E03ED346-3F6C-4C54-AEDB-C2619BEA4A2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782EE5-D5A5-41AB-82D5-FCD2F6B9477D}"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C26BB2FF-C906-4E22-A6EC-233212A62950}">
      <dgm:prSet custT="1"/>
      <dgm:spPr/>
      <dgm:t>
        <a:bodyPr/>
        <a:lstStyle/>
        <a:p>
          <a:r>
            <a:rPr lang="en-US" sz="1600" dirty="0"/>
            <a:t>Decision networks are an extension of Bayes nets that add actions and utility to compactly specify the joint probability.</a:t>
          </a:r>
          <a:br>
            <a:rPr lang="en-US" sz="1600" dirty="0"/>
          </a:br>
          <a:br>
            <a:rPr lang="en-US" sz="1600" dirty="0"/>
          </a:br>
          <a:r>
            <a:rPr lang="en-US" sz="1600" dirty="0"/>
            <a:t>The network is used to calculate the expected utility of actions.</a:t>
          </a:r>
        </a:p>
      </dgm:t>
    </dgm:pt>
    <dgm:pt modelId="{3C707E6B-0E6D-4087-A105-339E8A3A8C4E}" type="parTrans" cxnId="{DFA7599E-4220-4E8E-992F-244CC91DE7DB}">
      <dgm:prSet/>
      <dgm:spPr/>
      <dgm:t>
        <a:bodyPr/>
        <a:lstStyle/>
        <a:p>
          <a:endParaRPr lang="en-US" sz="2800"/>
        </a:p>
      </dgm:t>
    </dgm:pt>
    <dgm:pt modelId="{FF7E560D-B2C8-4DD8-AEB5-56CD45ED21ED}" type="sibTrans" cxnId="{DFA7599E-4220-4E8E-992F-244CC91DE7DB}">
      <dgm:prSet/>
      <dgm:spPr/>
      <dgm:t>
        <a:bodyPr/>
        <a:lstStyle/>
        <a:p>
          <a:endParaRPr lang="en-US" sz="2800"/>
        </a:p>
      </dgm:t>
    </dgm:pt>
    <dgm:pt modelId="{776FEDDB-1174-4464-B2E4-FA739D5B959F}">
      <dgm:prSet custT="1"/>
      <dgm:spPr/>
      <dgm:t>
        <a:bodyPr/>
        <a:lstStyle/>
        <a:p>
          <a:r>
            <a:rPr lang="en-US" sz="1600" dirty="0"/>
            <a:t>Decision networks can be used to make simple repeated  decisions in a stochastic, partially observable, and episodic environment.</a:t>
          </a:r>
        </a:p>
      </dgm:t>
      <dgm:extLst>
        <a:ext uri="{E40237B7-FDA0-4F09-8148-C483321AD2D9}">
          <dgm14:cNvPr xmlns:dgm14="http://schemas.microsoft.com/office/drawing/2010/diagram" id="0" name="" descr="Decision networks are an extension of Bayes nets that add actions and utility to compactly specify the joint probability. Decision networks can be used to make simple repeated  decisions in a stochastic, partially observable, and episodic environment."/>
        </a:ext>
      </dgm:extLst>
    </dgm:pt>
    <dgm:pt modelId="{5B489C86-A9EF-4A6B-AE85-4A43C5C7BEED}" type="parTrans" cxnId="{EE8FAA37-8287-4532-B476-0250AE80FD14}">
      <dgm:prSet/>
      <dgm:spPr/>
      <dgm:t>
        <a:bodyPr/>
        <a:lstStyle/>
        <a:p>
          <a:endParaRPr lang="en-US" sz="2800"/>
        </a:p>
      </dgm:t>
    </dgm:pt>
    <dgm:pt modelId="{B876186D-7845-4A3C-AA0E-D6B6D5C0221E}" type="sibTrans" cxnId="{EE8FAA37-8287-4532-B476-0250AE80FD14}">
      <dgm:prSet/>
      <dgm:spPr/>
      <dgm:t>
        <a:bodyPr/>
        <a:lstStyle/>
        <a:p>
          <a:endParaRPr lang="en-US" sz="2800"/>
        </a:p>
      </dgm:t>
    </dgm:pt>
    <dgm:pt modelId="{7CF44FC0-F424-477B-B429-4FE89D17C20E}">
      <dgm:prSet custT="1"/>
      <dgm:spPr/>
      <dgm:t>
        <a:bodyPr/>
        <a:lstStyle/>
        <a:p>
          <a:r>
            <a:rPr lang="en-US" sz="1600" b="1" dirty="0"/>
            <a:t>Sequential decision-making </a:t>
          </a:r>
          <a:r>
            <a:rPr lang="en-US" sz="1600" dirty="0"/>
            <a:t>deals with decisions that influence each other and are made over time. This is a more complex decision problem and needs different methods like</a:t>
          </a:r>
          <a:br>
            <a:rPr lang="en-US" sz="1600" dirty="0"/>
          </a:br>
          <a:r>
            <a:rPr lang="en-US" sz="1600" b="1" dirty="0"/>
            <a:t>Markov Decision Processes.</a:t>
          </a:r>
        </a:p>
      </dgm:t>
    </dgm:pt>
    <dgm:pt modelId="{A9A9C7A1-9734-4BDC-9AB0-51F10AD91B43}" type="parTrans" cxnId="{9A25E951-8ADB-42FC-917D-4E56F2D37112}">
      <dgm:prSet/>
      <dgm:spPr/>
      <dgm:t>
        <a:bodyPr/>
        <a:lstStyle/>
        <a:p>
          <a:endParaRPr lang="en-US" sz="2800"/>
        </a:p>
      </dgm:t>
    </dgm:pt>
    <dgm:pt modelId="{B95CE5A9-E3F2-443F-8E1F-05D96776E1CC}" type="sibTrans" cxnId="{9A25E951-8ADB-42FC-917D-4E56F2D37112}">
      <dgm:prSet/>
      <dgm:spPr/>
      <dgm:t>
        <a:bodyPr/>
        <a:lstStyle/>
        <a:p>
          <a:endParaRPr lang="en-US" sz="2800"/>
        </a:p>
      </dgm:t>
    </dgm:pt>
    <dgm:pt modelId="{BE4947EE-8CC4-4A3E-9518-7945ED35C8DE}" type="pres">
      <dgm:prSet presAssocID="{10782EE5-D5A5-41AB-82D5-FCD2F6B9477D}" presName="root" presStyleCnt="0">
        <dgm:presLayoutVars>
          <dgm:dir/>
          <dgm:resizeHandles val="exact"/>
        </dgm:presLayoutVars>
      </dgm:prSet>
      <dgm:spPr/>
    </dgm:pt>
    <dgm:pt modelId="{F0210FC4-A063-458C-AD61-1ACDD2FAE405}" type="pres">
      <dgm:prSet presAssocID="{10782EE5-D5A5-41AB-82D5-FCD2F6B9477D}" presName="container" presStyleCnt="0">
        <dgm:presLayoutVars>
          <dgm:dir/>
          <dgm:resizeHandles val="exact"/>
        </dgm:presLayoutVars>
      </dgm:prSet>
      <dgm:spPr/>
    </dgm:pt>
    <dgm:pt modelId="{4260C87F-9DED-4C62-AEFE-22C92EC92BF9}" type="pres">
      <dgm:prSet presAssocID="{C26BB2FF-C906-4E22-A6EC-233212A62950}" presName="compNode" presStyleCnt="0"/>
      <dgm:spPr/>
    </dgm:pt>
    <dgm:pt modelId="{AA67B062-59FB-4666-9440-307F0BFC5AFD}" type="pres">
      <dgm:prSet presAssocID="{C26BB2FF-C906-4E22-A6EC-233212A62950}" presName="iconBgRect" presStyleLbl="bgShp" presStyleIdx="0" presStyleCnt="3"/>
      <dgm:spPr/>
    </dgm:pt>
    <dgm:pt modelId="{589AA065-D3D8-42B1-82BE-1EA9E28FD559}" type="pres">
      <dgm:prSet presAssocID="{C26BB2FF-C906-4E22-A6EC-233212A6295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Flowchart with solid fill"/>
        </a:ext>
      </dgm:extLst>
    </dgm:pt>
    <dgm:pt modelId="{53E164E0-8775-441C-A8F4-37838D198579}" type="pres">
      <dgm:prSet presAssocID="{C26BB2FF-C906-4E22-A6EC-233212A62950}" presName="spaceRect" presStyleCnt="0"/>
      <dgm:spPr/>
    </dgm:pt>
    <dgm:pt modelId="{D6A9BC1F-0B50-4E5D-BCFF-97CE49884BFB}" type="pres">
      <dgm:prSet presAssocID="{C26BB2FF-C906-4E22-A6EC-233212A62950}" presName="textRect" presStyleLbl="revTx" presStyleIdx="0" presStyleCnt="3">
        <dgm:presLayoutVars>
          <dgm:chMax val="1"/>
          <dgm:chPref val="1"/>
        </dgm:presLayoutVars>
      </dgm:prSet>
      <dgm:spPr/>
    </dgm:pt>
    <dgm:pt modelId="{8523E156-AEB0-4B0B-8118-A6541FB341A9}" type="pres">
      <dgm:prSet presAssocID="{FF7E560D-B2C8-4DD8-AEB5-56CD45ED21ED}" presName="sibTrans" presStyleLbl="sibTrans2D1" presStyleIdx="0" presStyleCnt="0"/>
      <dgm:spPr/>
    </dgm:pt>
    <dgm:pt modelId="{270782BB-6639-4408-92A9-0A6A9FC5DCE1}" type="pres">
      <dgm:prSet presAssocID="{776FEDDB-1174-4464-B2E4-FA739D5B959F}" presName="compNode" presStyleCnt="0"/>
      <dgm:spPr/>
    </dgm:pt>
    <dgm:pt modelId="{274D01AF-7E1D-4F6B-B7CE-84ABA9C40DDF}" type="pres">
      <dgm:prSet presAssocID="{776FEDDB-1174-4464-B2E4-FA739D5B959F}" presName="iconBgRect" presStyleLbl="bgShp" presStyleIdx="1" presStyleCnt="3"/>
      <dgm:spPr/>
    </dgm:pt>
    <dgm:pt modelId="{27B4153F-65A2-4402-B7B7-3CA54064BEA4}" type="pres">
      <dgm:prSet presAssocID="{776FEDDB-1174-4464-B2E4-FA739D5B959F}"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Fork In Road with solid fill"/>
        </a:ext>
      </dgm:extLst>
    </dgm:pt>
    <dgm:pt modelId="{F2F4A61C-4ADF-426E-9771-58DBA3FD43E9}" type="pres">
      <dgm:prSet presAssocID="{776FEDDB-1174-4464-B2E4-FA739D5B959F}" presName="spaceRect" presStyleCnt="0"/>
      <dgm:spPr/>
    </dgm:pt>
    <dgm:pt modelId="{D4CF207E-0781-4174-8817-8129243397D4}" type="pres">
      <dgm:prSet presAssocID="{776FEDDB-1174-4464-B2E4-FA739D5B959F}" presName="textRect" presStyleLbl="revTx" presStyleIdx="1" presStyleCnt="3">
        <dgm:presLayoutVars>
          <dgm:chMax val="1"/>
          <dgm:chPref val="1"/>
        </dgm:presLayoutVars>
      </dgm:prSet>
      <dgm:spPr/>
    </dgm:pt>
    <dgm:pt modelId="{EE3396AA-22E1-45A9-BB47-15DADB68FCAB}" type="pres">
      <dgm:prSet presAssocID="{B876186D-7845-4A3C-AA0E-D6B6D5C0221E}" presName="sibTrans" presStyleLbl="sibTrans2D1" presStyleIdx="0" presStyleCnt="0"/>
      <dgm:spPr/>
    </dgm:pt>
    <dgm:pt modelId="{8D9AEBE1-21A5-4C5E-98F9-BC3A98BAEDEB}" type="pres">
      <dgm:prSet presAssocID="{7CF44FC0-F424-477B-B429-4FE89D17C20E}" presName="compNode" presStyleCnt="0"/>
      <dgm:spPr/>
    </dgm:pt>
    <dgm:pt modelId="{4C50F3B8-31AB-4A97-9BFF-CA0E37AA3BBA}" type="pres">
      <dgm:prSet presAssocID="{7CF44FC0-F424-477B-B429-4FE89D17C20E}" presName="iconBgRect" presStyleLbl="bgShp" presStyleIdx="2" presStyleCnt="3"/>
      <dgm:spPr/>
    </dgm:pt>
    <dgm:pt modelId="{B82EE8DA-9D8D-4F96-9A16-764DFBC82143}" type="pres">
      <dgm:prSet presAssocID="{7CF44FC0-F424-477B-B429-4FE89D17C20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orkflow"/>
        </a:ext>
      </dgm:extLst>
    </dgm:pt>
    <dgm:pt modelId="{0A096303-8DF8-46A8-9B2F-A1F83547D41F}" type="pres">
      <dgm:prSet presAssocID="{7CF44FC0-F424-477B-B429-4FE89D17C20E}" presName="spaceRect" presStyleCnt="0"/>
      <dgm:spPr/>
    </dgm:pt>
    <dgm:pt modelId="{6BCC4ED8-8CEB-4F93-8A37-E489BBF69936}" type="pres">
      <dgm:prSet presAssocID="{7CF44FC0-F424-477B-B429-4FE89D17C20E}" presName="textRect" presStyleLbl="revTx" presStyleIdx="2" presStyleCnt="3">
        <dgm:presLayoutVars>
          <dgm:chMax val="1"/>
          <dgm:chPref val="1"/>
        </dgm:presLayoutVars>
      </dgm:prSet>
      <dgm:spPr/>
    </dgm:pt>
  </dgm:ptLst>
  <dgm:cxnLst>
    <dgm:cxn modelId="{6E332F2B-8537-455E-84AD-42150FD430FB}" type="presOf" srcId="{FF7E560D-B2C8-4DD8-AEB5-56CD45ED21ED}" destId="{8523E156-AEB0-4B0B-8118-A6541FB341A9}" srcOrd="0" destOrd="0" presId="urn:microsoft.com/office/officeart/2018/2/layout/IconCircleList"/>
    <dgm:cxn modelId="{91A5A034-6B0E-4F90-B5F8-085D710C8516}" type="presOf" srcId="{10782EE5-D5A5-41AB-82D5-FCD2F6B9477D}" destId="{BE4947EE-8CC4-4A3E-9518-7945ED35C8DE}" srcOrd="0" destOrd="0" presId="urn:microsoft.com/office/officeart/2018/2/layout/IconCircleList"/>
    <dgm:cxn modelId="{EE8FAA37-8287-4532-B476-0250AE80FD14}" srcId="{10782EE5-D5A5-41AB-82D5-FCD2F6B9477D}" destId="{776FEDDB-1174-4464-B2E4-FA739D5B959F}" srcOrd="1" destOrd="0" parTransId="{5B489C86-A9EF-4A6B-AE85-4A43C5C7BEED}" sibTransId="{B876186D-7845-4A3C-AA0E-D6B6D5C0221E}"/>
    <dgm:cxn modelId="{758E053F-61AD-4891-A8EE-B37CA8DA21F4}" type="presOf" srcId="{B876186D-7845-4A3C-AA0E-D6B6D5C0221E}" destId="{EE3396AA-22E1-45A9-BB47-15DADB68FCAB}" srcOrd="0" destOrd="0" presId="urn:microsoft.com/office/officeart/2018/2/layout/IconCircleList"/>
    <dgm:cxn modelId="{9A25E951-8ADB-42FC-917D-4E56F2D37112}" srcId="{10782EE5-D5A5-41AB-82D5-FCD2F6B9477D}" destId="{7CF44FC0-F424-477B-B429-4FE89D17C20E}" srcOrd="2" destOrd="0" parTransId="{A9A9C7A1-9734-4BDC-9AB0-51F10AD91B43}" sibTransId="{B95CE5A9-E3F2-443F-8E1F-05D96776E1CC}"/>
    <dgm:cxn modelId="{EFF28174-CA0F-4B6C-9595-63750AFEF830}" type="presOf" srcId="{776FEDDB-1174-4464-B2E4-FA739D5B959F}" destId="{D4CF207E-0781-4174-8817-8129243397D4}" srcOrd="0" destOrd="0" presId="urn:microsoft.com/office/officeart/2018/2/layout/IconCircleList"/>
    <dgm:cxn modelId="{6444CA9C-1105-4192-A711-E177BBABE3D0}" type="presOf" srcId="{7CF44FC0-F424-477B-B429-4FE89D17C20E}" destId="{6BCC4ED8-8CEB-4F93-8A37-E489BBF69936}" srcOrd="0" destOrd="0" presId="urn:microsoft.com/office/officeart/2018/2/layout/IconCircleList"/>
    <dgm:cxn modelId="{DFA7599E-4220-4E8E-992F-244CC91DE7DB}" srcId="{10782EE5-D5A5-41AB-82D5-FCD2F6B9477D}" destId="{C26BB2FF-C906-4E22-A6EC-233212A62950}" srcOrd="0" destOrd="0" parTransId="{3C707E6B-0E6D-4087-A105-339E8A3A8C4E}" sibTransId="{FF7E560D-B2C8-4DD8-AEB5-56CD45ED21ED}"/>
    <dgm:cxn modelId="{F172E4BD-181E-4964-A779-DBE89DCE2982}" type="presOf" srcId="{C26BB2FF-C906-4E22-A6EC-233212A62950}" destId="{D6A9BC1F-0B50-4E5D-BCFF-97CE49884BFB}" srcOrd="0" destOrd="0" presId="urn:microsoft.com/office/officeart/2018/2/layout/IconCircleList"/>
    <dgm:cxn modelId="{441F8B76-D804-4069-B36A-5FDAE538ED06}" type="presParOf" srcId="{BE4947EE-8CC4-4A3E-9518-7945ED35C8DE}" destId="{F0210FC4-A063-458C-AD61-1ACDD2FAE405}" srcOrd="0" destOrd="0" presId="urn:microsoft.com/office/officeart/2018/2/layout/IconCircleList"/>
    <dgm:cxn modelId="{8E621413-7FB4-4EA8-B2F1-4333E31945AE}" type="presParOf" srcId="{F0210FC4-A063-458C-AD61-1ACDD2FAE405}" destId="{4260C87F-9DED-4C62-AEFE-22C92EC92BF9}" srcOrd="0" destOrd="0" presId="urn:microsoft.com/office/officeart/2018/2/layout/IconCircleList"/>
    <dgm:cxn modelId="{B259A17B-8233-4AD7-A8CC-435B7EEA741F}" type="presParOf" srcId="{4260C87F-9DED-4C62-AEFE-22C92EC92BF9}" destId="{AA67B062-59FB-4666-9440-307F0BFC5AFD}" srcOrd="0" destOrd="0" presId="urn:microsoft.com/office/officeart/2018/2/layout/IconCircleList"/>
    <dgm:cxn modelId="{4E9E0AE8-1C3B-47AF-AB5C-D714E47E508E}" type="presParOf" srcId="{4260C87F-9DED-4C62-AEFE-22C92EC92BF9}" destId="{589AA065-D3D8-42B1-82BE-1EA9E28FD559}" srcOrd="1" destOrd="0" presId="urn:microsoft.com/office/officeart/2018/2/layout/IconCircleList"/>
    <dgm:cxn modelId="{DA10D985-779C-46AD-B9A7-66EEAC1468F8}" type="presParOf" srcId="{4260C87F-9DED-4C62-AEFE-22C92EC92BF9}" destId="{53E164E0-8775-441C-A8F4-37838D198579}" srcOrd="2" destOrd="0" presId="urn:microsoft.com/office/officeart/2018/2/layout/IconCircleList"/>
    <dgm:cxn modelId="{BEAEC25B-858E-48A6-8DC5-33B9342AA240}" type="presParOf" srcId="{4260C87F-9DED-4C62-AEFE-22C92EC92BF9}" destId="{D6A9BC1F-0B50-4E5D-BCFF-97CE49884BFB}" srcOrd="3" destOrd="0" presId="urn:microsoft.com/office/officeart/2018/2/layout/IconCircleList"/>
    <dgm:cxn modelId="{2FF62A1D-3A74-42E6-9607-41B820CAB33C}" type="presParOf" srcId="{F0210FC4-A063-458C-AD61-1ACDD2FAE405}" destId="{8523E156-AEB0-4B0B-8118-A6541FB341A9}" srcOrd="1" destOrd="0" presId="urn:microsoft.com/office/officeart/2018/2/layout/IconCircleList"/>
    <dgm:cxn modelId="{C8BAE0E4-D833-4C8C-9C57-4BF8A94F54F4}" type="presParOf" srcId="{F0210FC4-A063-458C-AD61-1ACDD2FAE405}" destId="{270782BB-6639-4408-92A9-0A6A9FC5DCE1}" srcOrd="2" destOrd="0" presId="urn:microsoft.com/office/officeart/2018/2/layout/IconCircleList"/>
    <dgm:cxn modelId="{491F4274-0A93-4A2F-9CC8-75D08322FA37}" type="presParOf" srcId="{270782BB-6639-4408-92A9-0A6A9FC5DCE1}" destId="{274D01AF-7E1D-4F6B-B7CE-84ABA9C40DDF}" srcOrd="0" destOrd="0" presId="urn:microsoft.com/office/officeart/2018/2/layout/IconCircleList"/>
    <dgm:cxn modelId="{5C8BB3B5-D82B-49B5-8A8C-A0581B1A71B7}" type="presParOf" srcId="{270782BB-6639-4408-92A9-0A6A9FC5DCE1}" destId="{27B4153F-65A2-4402-B7B7-3CA54064BEA4}" srcOrd="1" destOrd="0" presId="urn:microsoft.com/office/officeart/2018/2/layout/IconCircleList"/>
    <dgm:cxn modelId="{04A2B54D-5165-4EBC-BAA1-768E564A67D4}" type="presParOf" srcId="{270782BB-6639-4408-92A9-0A6A9FC5DCE1}" destId="{F2F4A61C-4ADF-426E-9771-58DBA3FD43E9}" srcOrd="2" destOrd="0" presId="urn:microsoft.com/office/officeart/2018/2/layout/IconCircleList"/>
    <dgm:cxn modelId="{27B79646-1B88-4553-91BD-4EF185737EC7}" type="presParOf" srcId="{270782BB-6639-4408-92A9-0A6A9FC5DCE1}" destId="{D4CF207E-0781-4174-8817-8129243397D4}" srcOrd="3" destOrd="0" presId="urn:microsoft.com/office/officeart/2018/2/layout/IconCircleList"/>
    <dgm:cxn modelId="{1A3B42BF-A3F6-4DE1-8AC1-42995B787DD7}" type="presParOf" srcId="{F0210FC4-A063-458C-AD61-1ACDD2FAE405}" destId="{EE3396AA-22E1-45A9-BB47-15DADB68FCAB}" srcOrd="3" destOrd="0" presId="urn:microsoft.com/office/officeart/2018/2/layout/IconCircleList"/>
    <dgm:cxn modelId="{E1979801-F7B2-4F67-92B9-74ADA01F22AC}" type="presParOf" srcId="{F0210FC4-A063-458C-AD61-1ACDD2FAE405}" destId="{8D9AEBE1-21A5-4C5E-98F9-BC3A98BAEDEB}" srcOrd="4" destOrd="0" presId="urn:microsoft.com/office/officeart/2018/2/layout/IconCircleList"/>
    <dgm:cxn modelId="{AF1C804A-DE5A-414B-BF34-E63F17AFC18B}" type="presParOf" srcId="{8D9AEBE1-21A5-4C5E-98F9-BC3A98BAEDEB}" destId="{4C50F3B8-31AB-4A97-9BFF-CA0E37AA3BBA}" srcOrd="0" destOrd="0" presId="urn:microsoft.com/office/officeart/2018/2/layout/IconCircleList"/>
    <dgm:cxn modelId="{1BB01301-6BDF-4F6B-84CB-2D21E45FFB89}" type="presParOf" srcId="{8D9AEBE1-21A5-4C5E-98F9-BC3A98BAEDEB}" destId="{B82EE8DA-9D8D-4F96-9A16-764DFBC82143}" srcOrd="1" destOrd="0" presId="urn:microsoft.com/office/officeart/2018/2/layout/IconCircleList"/>
    <dgm:cxn modelId="{1ADBA15E-2152-4E58-B4BA-E69DAB597EB9}" type="presParOf" srcId="{8D9AEBE1-21A5-4C5E-98F9-BC3A98BAEDEB}" destId="{0A096303-8DF8-46A8-9B2F-A1F83547D41F}" srcOrd="2" destOrd="0" presId="urn:microsoft.com/office/officeart/2018/2/layout/IconCircleList"/>
    <dgm:cxn modelId="{A66CDC30-E5F4-4DEF-A5DC-1F7390C27253}" type="presParOf" srcId="{8D9AEBE1-21A5-4C5E-98F9-BC3A98BAEDEB}" destId="{6BCC4ED8-8CEB-4F93-8A37-E489BBF6993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3ED346-3F6C-4C54-AEDB-C2619BEA4A2D}">
      <dsp:nvSpPr>
        <dsp:cNvPr id="0" name=""/>
        <dsp:cNvSpPr/>
      </dsp:nvSpPr>
      <dsp:spPr>
        <a:xfrm>
          <a:off x="2514254" y="551584"/>
          <a:ext cx="4979645" cy="17111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Decision theory = </a:t>
          </a:r>
          <a:br>
            <a:rPr lang="en-US" sz="2400" kern="1200" dirty="0"/>
          </a:br>
          <a:r>
            <a:rPr lang="en-US" sz="2400" kern="1200" dirty="0"/>
            <a:t>            Probability theory </a:t>
          </a:r>
          <a:r>
            <a:rPr lang="en-US" sz="1200" kern="1200" dirty="0"/>
            <a:t>(evidence &amp; belief) </a:t>
          </a:r>
          <a:br>
            <a:rPr lang="en-US" sz="2400" kern="1200" dirty="0"/>
          </a:br>
          <a:r>
            <a:rPr lang="en-US" sz="2400" kern="1200" dirty="0"/>
            <a:t>                              +</a:t>
          </a:r>
          <a:br>
            <a:rPr lang="en-US" sz="2400" kern="1200" dirty="0"/>
          </a:br>
          <a:r>
            <a:rPr lang="en-US" sz="2400" kern="1200" dirty="0"/>
            <a:t>                   Utility theory   </a:t>
          </a:r>
          <a:r>
            <a:rPr lang="en-US" sz="1100" kern="1200" dirty="0"/>
            <a:t>(want)   </a:t>
          </a:r>
          <a:endParaRPr lang="en-US" sz="2400" kern="1200" dirty="0"/>
        </a:p>
      </dsp:txBody>
      <dsp:txXfrm>
        <a:off x="2597784" y="635114"/>
        <a:ext cx="4812585" cy="15440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67B062-59FB-4666-9440-307F0BFC5AFD}">
      <dsp:nvSpPr>
        <dsp:cNvPr id="0" name=""/>
        <dsp:cNvSpPr/>
      </dsp:nvSpPr>
      <dsp:spPr>
        <a:xfrm>
          <a:off x="82613" y="1727046"/>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9AA065-D3D8-42B1-82BE-1EA9E28FD559}">
      <dsp:nvSpPr>
        <dsp:cNvPr id="0" name=""/>
        <dsp:cNvSpPr/>
      </dsp:nvSpPr>
      <dsp:spPr>
        <a:xfrm>
          <a:off x="271034" y="1915467"/>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A9BC1F-0B50-4E5D-BCFF-97CE49884BFB}">
      <dsp:nvSpPr>
        <dsp:cNvPr id="0" name=""/>
        <dsp:cNvSpPr/>
      </dsp:nvSpPr>
      <dsp:spPr>
        <a:xfrm>
          <a:off x="1172126"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t>Decision networks are an extension of Bayes nets that add actions and utility to compactly specify the joint probability.</a:t>
          </a:r>
          <a:br>
            <a:rPr lang="en-US" sz="1600" kern="1200" dirty="0"/>
          </a:br>
          <a:br>
            <a:rPr lang="en-US" sz="1600" kern="1200" dirty="0"/>
          </a:br>
          <a:r>
            <a:rPr lang="en-US" sz="1600" kern="1200" dirty="0"/>
            <a:t>The network is used to calculate the expected utility of actions.</a:t>
          </a:r>
        </a:p>
      </dsp:txBody>
      <dsp:txXfrm>
        <a:off x="1172126" y="1727046"/>
        <a:ext cx="2114937" cy="897246"/>
      </dsp:txXfrm>
    </dsp:sp>
    <dsp:sp modelId="{274D01AF-7E1D-4F6B-B7CE-84ABA9C40DDF}">
      <dsp:nvSpPr>
        <dsp:cNvPr id="0" name=""/>
        <dsp:cNvSpPr/>
      </dsp:nvSpPr>
      <dsp:spPr>
        <a:xfrm>
          <a:off x="3655575" y="1727046"/>
          <a:ext cx="897246" cy="8972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B4153F-65A2-4402-B7B7-3CA54064BEA4}">
      <dsp:nvSpPr>
        <dsp:cNvPr id="0" name=""/>
        <dsp:cNvSpPr/>
      </dsp:nvSpPr>
      <dsp:spPr>
        <a:xfrm>
          <a:off x="3843996" y="1915467"/>
          <a:ext cx="520402" cy="52040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CF207E-0781-4174-8817-8129243397D4}">
      <dsp:nvSpPr>
        <dsp:cNvPr id="0" name=""/>
        <dsp:cNvSpPr/>
      </dsp:nvSpPr>
      <dsp:spPr>
        <a:xfrm>
          <a:off x="4745088"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t>Decision networks can be used to make simple repeated  decisions in a stochastic, partially observable, and episodic environment.</a:t>
          </a:r>
        </a:p>
      </dsp:txBody>
      <dsp:txXfrm>
        <a:off x="4745088" y="1727046"/>
        <a:ext cx="2114937" cy="897246"/>
      </dsp:txXfrm>
    </dsp:sp>
    <dsp:sp modelId="{4C50F3B8-31AB-4A97-9BFF-CA0E37AA3BBA}">
      <dsp:nvSpPr>
        <dsp:cNvPr id="0" name=""/>
        <dsp:cNvSpPr/>
      </dsp:nvSpPr>
      <dsp:spPr>
        <a:xfrm>
          <a:off x="7228536" y="1727046"/>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2EE8DA-9D8D-4F96-9A16-764DFBC82143}">
      <dsp:nvSpPr>
        <dsp:cNvPr id="0" name=""/>
        <dsp:cNvSpPr/>
      </dsp:nvSpPr>
      <dsp:spPr>
        <a:xfrm>
          <a:off x="7416958" y="1915467"/>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CC4ED8-8CEB-4F93-8A37-E489BBF69936}">
      <dsp:nvSpPr>
        <dsp:cNvPr id="0" name=""/>
        <dsp:cNvSpPr/>
      </dsp:nvSpPr>
      <dsp:spPr>
        <a:xfrm>
          <a:off x="8318049"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1" kern="1200" dirty="0"/>
            <a:t>Sequential decision-making </a:t>
          </a:r>
          <a:r>
            <a:rPr lang="en-US" sz="1600" kern="1200" dirty="0"/>
            <a:t>deals with decisions that influence each other and are made over time. This is a more complex decision problem and needs different methods like</a:t>
          </a:r>
          <a:br>
            <a:rPr lang="en-US" sz="1600" kern="1200" dirty="0"/>
          </a:br>
          <a:r>
            <a:rPr lang="en-US" sz="1600" b="1" kern="1200" dirty="0"/>
            <a:t>Markov Decision Processes.</a:t>
          </a:r>
        </a:p>
      </dsp:txBody>
      <dsp:txXfrm>
        <a:off x="8318049" y="1727046"/>
        <a:ext cx="2114937" cy="89724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FB1A35-FCF7-4D0C-AE83-400D24256912}" type="datetimeFigureOut">
              <a:rPr lang="en-US" smtClean="0"/>
              <a:t>4/16/2025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B403C-2C5F-49E9-8B82-2DC3ACA22DC6}" type="slidenum">
              <a:rPr lang="en-US" smtClean="0"/>
              <a:t>‹#›</a:t>
            </a:fld>
            <a:endParaRPr lang="en-US"/>
          </a:p>
        </p:txBody>
      </p:sp>
    </p:spTree>
    <p:extLst>
      <p:ext uri="{BB962C8B-B14F-4D97-AF65-F5344CB8AC3E}">
        <p14:creationId xmlns:p14="http://schemas.microsoft.com/office/powerpoint/2010/main" val="3839279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xfrm>
            <a:off x="138113" y="768350"/>
            <a:ext cx="6823075" cy="3838575"/>
          </a:xfrm>
          <a:ln/>
        </p:spPr>
      </p:sp>
      <p:sp>
        <p:nvSpPr>
          <p:cNvPr id="184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Calibri" panose="020F0502020204030204" pitchFamily="34" charset="0"/>
                <a:ea typeface="ＭＳ Ｐゴシック" pitchFamily="34" charset="-128"/>
              </a:rPr>
              <a:t>There exists a ghostbusters demo</a:t>
            </a:r>
          </a:p>
        </p:txBody>
      </p:sp>
      <p:sp>
        <p:nvSpPr>
          <p:cNvPr id="184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itchFamily="34" charset="0"/>
                <a:ea typeface="ＭＳ Ｐゴシック" pitchFamily="34" charset="-128"/>
              </a:defRPr>
            </a:lvl1pPr>
            <a:lvl2pPr marL="742950" indent="-285750" defTabSz="966788" eaLnBrk="0" hangingPunct="0">
              <a:defRPr sz="2400">
                <a:solidFill>
                  <a:schemeClr val="tx1"/>
                </a:solidFill>
                <a:latin typeface="Arial" pitchFamily="34" charset="0"/>
                <a:ea typeface="ＭＳ Ｐゴシック" pitchFamily="34" charset="-128"/>
              </a:defRPr>
            </a:lvl2pPr>
            <a:lvl3pPr marL="1143000" indent="-228600" defTabSz="966788" eaLnBrk="0" hangingPunct="0">
              <a:defRPr sz="2400">
                <a:solidFill>
                  <a:schemeClr val="tx1"/>
                </a:solidFill>
                <a:latin typeface="Arial" pitchFamily="34" charset="0"/>
                <a:ea typeface="ＭＳ Ｐゴシック" pitchFamily="34" charset="-128"/>
              </a:defRPr>
            </a:lvl3pPr>
            <a:lvl4pPr marL="1600200" indent="-228600" defTabSz="966788" eaLnBrk="0" hangingPunct="0">
              <a:defRPr sz="2400">
                <a:solidFill>
                  <a:schemeClr val="tx1"/>
                </a:solidFill>
                <a:latin typeface="Arial" pitchFamily="34" charset="0"/>
                <a:ea typeface="ＭＳ Ｐゴシック" pitchFamily="34" charset="-128"/>
              </a:defRPr>
            </a:lvl4pPr>
            <a:lvl5pPr marL="2057400" indent="-228600" defTabSz="966788" eaLnBrk="0" hangingPunct="0">
              <a:defRPr sz="24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999ECC27-508E-4753-97C7-4AB399A8CBA1}" type="slidenum">
              <a:rPr lang="en-US" sz="1300">
                <a:latin typeface="Calibri" panose="020F0502020204030204" pitchFamily="34" charset="0"/>
              </a:rPr>
              <a:pPr eaLnBrk="1" hangingPunct="1"/>
              <a:t>8</a:t>
            </a:fld>
            <a:endParaRPr lang="en-US" sz="1300" dirty="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xfrm>
            <a:off x="138113" y="768350"/>
            <a:ext cx="6823075" cy="3838575"/>
          </a:xfrm>
          <a:ln/>
        </p:spPr>
      </p:sp>
      <p:sp>
        <p:nvSpPr>
          <p:cNvPr id="184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Calibri" panose="020F0502020204030204" pitchFamily="34" charset="0"/>
                <a:ea typeface="ＭＳ Ｐゴシック" pitchFamily="34" charset="-128"/>
              </a:rPr>
              <a:t>There exists a ghostbusters demo</a:t>
            </a:r>
          </a:p>
        </p:txBody>
      </p:sp>
      <p:sp>
        <p:nvSpPr>
          <p:cNvPr id="184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itchFamily="34" charset="0"/>
                <a:ea typeface="ＭＳ Ｐゴシック" pitchFamily="34" charset="-128"/>
              </a:defRPr>
            </a:lvl1pPr>
            <a:lvl2pPr marL="742950" indent="-285750" defTabSz="966788" eaLnBrk="0" hangingPunct="0">
              <a:defRPr sz="2400">
                <a:solidFill>
                  <a:schemeClr val="tx1"/>
                </a:solidFill>
                <a:latin typeface="Arial" pitchFamily="34" charset="0"/>
                <a:ea typeface="ＭＳ Ｐゴシック" pitchFamily="34" charset="-128"/>
              </a:defRPr>
            </a:lvl2pPr>
            <a:lvl3pPr marL="1143000" indent="-228600" defTabSz="966788" eaLnBrk="0" hangingPunct="0">
              <a:defRPr sz="2400">
                <a:solidFill>
                  <a:schemeClr val="tx1"/>
                </a:solidFill>
                <a:latin typeface="Arial" pitchFamily="34" charset="0"/>
                <a:ea typeface="ＭＳ Ｐゴシック" pitchFamily="34" charset="-128"/>
              </a:defRPr>
            </a:lvl3pPr>
            <a:lvl4pPr marL="1600200" indent="-228600" defTabSz="966788" eaLnBrk="0" hangingPunct="0">
              <a:defRPr sz="2400">
                <a:solidFill>
                  <a:schemeClr val="tx1"/>
                </a:solidFill>
                <a:latin typeface="Arial" pitchFamily="34" charset="0"/>
                <a:ea typeface="ＭＳ Ｐゴシック" pitchFamily="34" charset="-128"/>
              </a:defRPr>
            </a:lvl4pPr>
            <a:lvl5pPr marL="2057400" indent="-228600" defTabSz="966788" eaLnBrk="0" hangingPunct="0">
              <a:defRPr sz="24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999ECC27-508E-4753-97C7-4AB399A8CBA1}" type="slidenum">
              <a:rPr lang="en-US" sz="1300">
                <a:latin typeface="Calibri" panose="020F0502020204030204" pitchFamily="34" charset="0"/>
              </a:rPr>
              <a:pPr eaLnBrk="1" hangingPunct="1"/>
              <a:t>9</a:t>
            </a:fld>
            <a:endParaRPr lang="en-US" sz="1300" dirty="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xfrm>
            <a:off x="138113" y="768350"/>
            <a:ext cx="6823075" cy="3838575"/>
          </a:xfrm>
          <a:ln/>
        </p:spPr>
      </p:sp>
      <p:sp>
        <p:nvSpPr>
          <p:cNvPr id="184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Calibri" panose="020F0502020204030204" pitchFamily="34" charset="0"/>
                <a:ea typeface="ＭＳ Ｐゴシック" pitchFamily="34" charset="-128"/>
              </a:rPr>
              <a:t>There exists a ghostbusters demo</a:t>
            </a:r>
          </a:p>
        </p:txBody>
      </p:sp>
      <p:sp>
        <p:nvSpPr>
          <p:cNvPr id="184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itchFamily="34" charset="0"/>
                <a:ea typeface="ＭＳ Ｐゴシック" pitchFamily="34" charset="-128"/>
              </a:defRPr>
            </a:lvl1pPr>
            <a:lvl2pPr marL="742950" indent="-285750" defTabSz="966788" eaLnBrk="0" hangingPunct="0">
              <a:defRPr sz="2400">
                <a:solidFill>
                  <a:schemeClr val="tx1"/>
                </a:solidFill>
                <a:latin typeface="Arial" pitchFamily="34" charset="0"/>
                <a:ea typeface="ＭＳ Ｐゴシック" pitchFamily="34" charset="-128"/>
              </a:defRPr>
            </a:lvl2pPr>
            <a:lvl3pPr marL="1143000" indent="-228600" defTabSz="966788" eaLnBrk="0" hangingPunct="0">
              <a:defRPr sz="2400">
                <a:solidFill>
                  <a:schemeClr val="tx1"/>
                </a:solidFill>
                <a:latin typeface="Arial" pitchFamily="34" charset="0"/>
                <a:ea typeface="ＭＳ Ｐゴシック" pitchFamily="34" charset="-128"/>
              </a:defRPr>
            </a:lvl3pPr>
            <a:lvl4pPr marL="1600200" indent="-228600" defTabSz="966788" eaLnBrk="0" hangingPunct="0">
              <a:defRPr sz="2400">
                <a:solidFill>
                  <a:schemeClr val="tx1"/>
                </a:solidFill>
                <a:latin typeface="Arial" pitchFamily="34" charset="0"/>
                <a:ea typeface="ＭＳ Ｐゴシック" pitchFamily="34" charset="-128"/>
              </a:defRPr>
            </a:lvl4pPr>
            <a:lvl5pPr marL="2057400" indent="-228600" defTabSz="966788" eaLnBrk="0" hangingPunct="0">
              <a:defRPr sz="24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999ECC27-508E-4753-97C7-4AB399A8CBA1}" type="slidenum">
              <a:rPr lang="en-US" sz="1300">
                <a:latin typeface="Calibri" panose="020F0502020204030204" pitchFamily="34" charset="0"/>
              </a:rPr>
              <a:pPr eaLnBrk="1" hangingPunct="1"/>
              <a:t>10</a:t>
            </a:fld>
            <a:endParaRPr lang="en-US" sz="13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D2DC8-6013-440E-A5C3-9A28A4C31E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273193-ECE1-4D97-9D5C-5036A64B0B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865869-DF42-4FAE-993E-E44C6DE92A30}"/>
              </a:ext>
            </a:extLst>
          </p:cNvPr>
          <p:cNvSpPr>
            <a:spLocks noGrp="1"/>
          </p:cNvSpPr>
          <p:nvPr>
            <p:ph type="dt" sz="half" idx="10"/>
          </p:nvPr>
        </p:nvSpPr>
        <p:spPr/>
        <p:txBody>
          <a:bodyPr/>
          <a:lstStyle/>
          <a:p>
            <a:fld id="{16A8CD98-EF2C-4EFD-A320-0FD1E700AB34}" type="datetimeFigureOut">
              <a:rPr lang="en-US" smtClean="0"/>
              <a:t>4/16/2025</a:t>
            </a:fld>
            <a:endParaRPr lang="en-US"/>
          </a:p>
        </p:txBody>
      </p:sp>
      <p:sp>
        <p:nvSpPr>
          <p:cNvPr id="5" name="Footer Placeholder 4">
            <a:extLst>
              <a:ext uri="{FF2B5EF4-FFF2-40B4-BE49-F238E27FC236}">
                <a16:creationId xmlns:a16="http://schemas.microsoft.com/office/drawing/2014/main" id="{8CA2495C-51B2-430B-AA12-C567EC90EE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CC6E8-C22D-4900-923F-D2899225E8C5}"/>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121193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44708-3103-4594-B9F3-953A947CB1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864D6F-89A2-496D-9449-125DFEDD34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AFD702-F0EE-4086-BAB9-341F84A930B5}"/>
              </a:ext>
            </a:extLst>
          </p:cNvPr>
          <p:cNvSpPr>
            <a:spLocks noGrp="1"/>
          </p:cNvSpPr>
          <p:nvPr>
            <p:ph type="dt" sz="half" idx="10"/>
          </p:nvPr>
        </p:nvSpPr>
        <p:spPr/>
        <p:txBody>
          <a:bodyPr/>
          <a:lstStyle/>
          <a:p>
            <a:fld id="{16A8CD98-EF2C-4EFD-A320-0FD1E700AB34}" type="datetimeFigureOut">
              <a:rPr lang="en-US" smtClean="0"/>
              <a:t>4/16/2025</a:t>
            </a:fld>
            <a:endParaRPr lang="en-US"/>
          </a:p>
        </p:txBody>
      </p:sp>
      <p:sp>
        <p:nvSpPr>
          <p:cNvPr id="5" name="Footer Placeholder 4">
            <a:extLst>
              <a:ext uri="{FF2B5EF4-FFF2-40B4-BE49-F238E27FC236}">
                <a16:creationId xmlns:a16="http://schemas.microsoft.com/office/drawing/2014/main" id="{97CB482C-54DA-4568-A790-82F65FE947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24132D-AA0F-4C1C-8F2C-1EB562CDF9E3}"/>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315328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087AC-A253-419E-AEF5-F63D86FC1F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5A933E-C826-4145-80CE-26D4BF1DCE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760795-FABE-4BEF-947E-89048982B240}"/>
              </a:ext>
            </a:extLst>
          </p:cNvPr>
          <p:cNvSpPr>
            <a:spLocks noGrp="1"/>
          </p:cNvSpPr>
          <p:nvPr>
            <p:ph type="dt" sz="half" idx="10"/>
          </p:nvPr>
        </p:nvSpPr>
        <p:spPr/>
        <p:txBody>
          <a:bodyPr/>
          <a:lstStyle/>
          <a:p>
            <a:fld id="{16A8CD98-EF2C-4EFD-A320-0FD1E700AB34}" type="datetimeFigureOut">
              <a:rPr lang="en-US" smtClean="0"/>
              <a:t>4/16/2025</a:t>
            </a:fld>
            <a:endParaRPr lang="en-US"/>
          </a:p>
        </p:txBody>
      </p:sp>
      <p:sp>
        <p:nvSpPr>
          <p:cNvPr id="5" name="Footer Placeholder 4">
            <a:extLst>
              <a:ext uri="{FF2B5EF4-FFF2-40B4-BE49-F238E27FC236}">
                <a16:creationId xmlns:a16="http://schemas.microsoft.com/office/drawing/2014/main" id="{90D8C514-6916-4E63-BB98-EC06B4B99E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163ED6-5264-423C-859C-8143B66FBE61}"/>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2545717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99A4F-1ADC-470E-B3F3-DE7816ACAE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15372D-B767-499F-A6A4-42CFBA0097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2575F3-5C6E-4203-998B-117F9FBB2BD2}"/>
              </a:ext>
            </a:extLst>
          </p:cNvPr>
          <p:cNvSpPr>
            <a:spLocks noGrp="1"/>
          </p:cNvSpPr>
          <p:nvPr>
            <p:ph type="dt" sz="half" idx="10"/>
          </p:nvPr>
        </p:nvSpPr>
        <p:spPr/>
        <p:txBody>
          <a:bodyPr/>
          <a:lstStyle/>
          <a:p>
            <a:fld id="{16A8CD98-EF2C-4EFD-A320-0FD1E700AB34}" type="datetimeFigureOut">
              <a:rPr lang="en-US" smtClean="0"/>
              <a:t>4/16/2025</a:t>
            </a:fld>
            <a:endParaRPr lang="en-US"/>
          </a:p>
        </p:txBody>
      </p:sp>
      <p:sp>
        <p:nvSpPr>
          <p:cNvPr id="5" name="Footer Placeholder 4">
            <a:extLst>
              <a:ext uri="{FF2B5EF4-FFF2-40B4-BE49-F238E27FC236}">
                <a16:creationId xmlns:a16="http://schemas.microsoft.com/office/drawing/2014/main" id="{E4A5E037-345E-4353-AECB-D63957C54D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F62ED5-7756-496C-AAD1-5B94F9DFE888}"/>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2908376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A5478-43B2-4DFF-A93A-3B982AB816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0C41C3-4F75-4F38-BB44-F955186F2F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B3AE88-53DE-46D3-B5F4-4073EA40D681}"/>
              </a:ext>
            </a:extLst>
          </p:cNvPr>
          <p:cNvSpPr>
            <a:spLocks noGrp="1"/>
          </p:cNvSpPr>
          <p:nvPr>
            <p:ph type="dt" sz="half" idx="10"/>
          </p:nvPr>
        </p:nvSpPr>
        <p:spPr/>
        <p:txBody>
          <a:bodyPr/>
          <a:lstStyle/>
          <a:p>
            <a:fld id="{16A8CD98-EF2C-4EFD-A320-0FD1E700AB34}" type="datetimeFigureOut">
              <a:rPr lang="en-US" smtClean="0"/>
              <a:t>4/16/2025</a:t>
            </a:fld>
            <a:endParaRPr lang="en-US"/>
          </a:p>
        </p:txBody>
      </p:sp>
      <p:sp>
        <p:nvSpPr>
          <p:cNvPr id="5" name="Footer Placeholder 4">
            <a:extLst>
              <a:ext uri="{FF2B5EF4-FFF2-40B4-BE49-F238E27FC236}">
                <a16:creationId xmlns:a16="http://schemas.microsoft.com/office/drawing/2014/main" id="{8B3083A1-9ADD-4DA6-9A68-2C28A66575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054B83-0616-4450-A1F2-106F5895B7DC}"/>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816091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D975-1924-43F9-97AD-3F5E1679EB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12C8E0-8840-4C07-9DFF-C3B0A26E71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6E872D-F004-4C7A-93A5-B831FAA80C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B8D361-F175-4D6B-99F6-38CF7CF94F78}"/>
              </a:ext>
            </a:extLst>
          </p:cNvPr>
          <p:cNvSpPr>
            <a:spLocks noGrp="1"/>
          </p:cNvSpPr>
          <p:nvPr>
            <p:ph type="dt" sz="half" idx="10"/>
          </p:nvPr>
        </p:nvSpPr>
        <p:spPr/>
        <p:txBody>
          <a:bodyPr/>
          <a:lstStyle/>
          <a:p>
            <a:fld id="{16A8CD98-EF2C-4EFD-A320-0FD1E700AB34}" type="datetimeFigureOut">
              <a:rPr lang="en-US" smtClean="0"/>
              <a:t>4/16/2025</a:t>
            </a:fld>
            <a:endParaRPr lang="en-US"/>
          </a:p>
        </p:txBody>
      </p:sp>
      <p:sp>
        <p:nvSpPr>
          <p:cNvPr id="6" name="Footer Placeholder 5">
            <a:extLst>
              <a:ext uri="{FF2B5EF4-FFF2-40B4-BE49-F238E27FC236}">
                <a16:creationId xmlns:a16="http://schemas.microsoft.com/office/drawing/2014/main" id="{0922681F-EB7C-4EED-A5F6-1C3D15CB4E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DD1535-2DEB-4094-9D11-3C4C40DAB1A0}"/>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3669397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F34CC-AAE6-44EF-A7B8-A79310A64F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A9D4E0-5A0C-4B20-877F-D3965DB322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A143D6-6CFA-4725-A599-C5DE208E35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2ACA74-615F-4D29-A28B-5624260CF0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632056-878F-4889-A402-3D711ABF5D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336A5D-23C0-4A04-863D-64C9FB32E9D6}"/>
              </a:ext>
            </a:extLst>
          </p:cNvPr>
          <p:cNvSpPr>
            <a:spLocks noGrp="1"/>
          </p:cNvSpPr>
          <p:nvPr>
            <p:ph type="dt" sz="half" idx="10"/>
          </p:nvPr>
        </p:nvSpPr>
        <p:spPr/>
        <p:txBody>
          <a:bodyPr/>
          <a:lstStyle/>
          <a:p>
            <a:fld id="{16A8CD98-EF2C-4EFD-A320-0FD1E700AB34}" type="datetimeFigureOut">
              <a:rPr lang="en-US" smtClean="0"/>
              <a:t>4/16/2025</a:t>
            </a:fld>
            <a:endParaRPr lang="en-US"/>
          </a:p>
        </p:txBody>
      </p:sp>
      <p:sp>
        <p:nvSpPr>
          <p:cNvPr id="8" name="Footer Placeholder 7">
            <a:extLst>
              <a:ext uri="{FF2B5EF4-FFF2-40B4-BE49-F238E27FC236}">
                <a16:creationId xmlns:a16="http://schemas.microsoft.com/office/drawing/2014/main" id="{64B30184-0B50-413E-B583-EA32B599BE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DCB51E-415D-41DD-9AAD-036E846472B7}"/>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713082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D837C-E113-4255-AE8F-EE598092C6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F83116-E1D0-4E8C-906C-6CA1AD6EE3FA}"/>
              </a:ext>
            </a:extLst>
          </p:cNvPr>
          <p:cNvSpPr>
            <a:spLocks noGrp="1"/>
          </p:cNvSpPr>
          <p:nvPr>
            <p:ph type="dt" sz="half" idx="10"/>
          </p:nvPr>
        </p:nvSpPr>
        <p:spPr/>
        <p:txBody>
          <a:bodyPr/>
          <a:lstStyle/>
          <a:p>
            <a:fld id="{16A8CD98-EF2C-4EFD-A320-0FD1E700AB34}" type="datetimeFigureOut">
              <a:rPr lang="en-US" smtClean="0"/>
              <a:t>4/16/2025</a:t>
            </a:fld>
            <a:endParaRPr lang="en-US"/>
          </a:p>
        </p:txBody>
      </p:sp>
      <p:sp>
        <p:nvSpPr>
          <p:cNvPr id="4" name="Footer Placeholder 3">
            <a:extLst>
              <a:ext uri="{FF2B5EF4-FFF2-40B4-BE49-F238E27FC236}">
                <a16:creationId xmlns:a16="http://schemas.microsoft.com/office/drawing/2014/main" id="{391DD229-DADE-42AF-9A03-100066E1C6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D70A57-2681-4717-90B5-A42A38829C75}"/>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2840232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F9B99B-15ED-43B9-A76D-0A21BD8A022C}"/>
              </a:ext>
            </a:extLst>
          </p:cNvPr>
          <p:cNvSpPr>
            <a:spLocks noGrp="1"/>
          </p:cNvSpPr>
          <p:nvPr>
            <p:ph type="dt" sz="half" idx="10"/>
          </p:nvPr>
        </p:nvSpPr>
        <p:spPr/>
        <p:txBody>
          <a:bodyPr/>
          <a:lstStyle/>
          <a:p>
            <a:fld id="{16A8CD98-EF2C-4EFD-A320-0FD1E700AB34}" type="datetimeFigureOut">
              <a:rPr lang="en-US" smtClean="0"/>
              <a:t>4/16/2025</a:t>
            </a:fld>
            <a:endParaRPr lang="en-US"/>
          </a:p>
        </p:txBody>
      </p:sp>
      <p:sp>
        <p:nvSpPr>
          <p:cNvPr id="3" name="Footer Placeholder 2">
            <a:extLst>
              <a:ext uri="{FF2B5EF4-FFF2-40B4-BE49-F238E27FC236}">
                <a16:creationId xmlns:a16="http://schemas.microsoft.com/office/drawing/2014/main" id="{545D4F5B-BC87-4DA5-901E-7C26198B06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51F5E8-69AA-4001-A581-08933E606B77}"/>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1212230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9F062-57DF-4787-AA7C-463180E908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C1FB43-7A40-41C0-9AE5-AAEA93E8F0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A0C495-CE35-4694-A043-460B7E9BCA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B10D10-9C0B-41D3-B6D2-728B3FED0C43}"/>
              </a:ext>
            </a:extLst>
          </p:cNvPr>
          <p:cNvSpPr>
            <a:spLocks noGrp="1"/>
          </p:cNvSpPr>
          <p:nvPr>
            <p:ph type="dt" sz="half" idx="10"/>
          </p:nvPr>
        </p:nvSpPr>
        <p:spPr/>
        <p:txBody>
          <a:bodyPr/>
          <a:lstStyle/>
          <a:p>
            <a:fld id="{16A8CD98-EF2C-4EFD-A320-0FD1E700AB34}" type="datetimeFigureOut">
              <a:rPr lang="en-US" smtClean="0"/>
              <a:t>4/16/2025</a:t>
            </a:fld>
            <a:endParaRPr lang="en-US"/>
          </a:p>
        </p:txBody>
      </p:sp>
      <p:sp>
        <p:nvSpPr>
          <p:cNvPr id="6" name="Footer Placeholder 5">
            <a:extLst>
              <a:ext uri="{FF2B5EF4-FFF2-40B4-BE49-F238E27FC236}">
                <a16:creationId xmlns:a16="http://schemas.microsoft.com/office/drawing/2014/main" id="{CC072D48-D426-44BB-8207-BC98C6F5D0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8BE1CB-80F2-46EB-AF5D-7154C60D841C}"/>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3794308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00E47-7EA9-4FC5-A34B-B42177299F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570FFE-6F5B-494F-9F82-943A5B659F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5FC19E-5FCC-47CA-B8C3-7AE76DE767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F4B57C-D120-44FC-8668-23054E844648}"/>
              </a:ext>
            </a:extLst>
          </p:cNvPr>
          <p:cNvSpPr>
            <a:spLocks noGrp="1"/>
          </p:cNvSpPr>
          <p:nvPr>
            <p:ph type="dt" sz="half" idx="10"/>
          </p:nvPr>
        </p:nvSpPr>
        <p:spPr/>
        <p:txBody>
          <a:bodyPr/>
          <a:lstStyle/>
          <a:p>
            <a:fld id="{16A8CD98-EF2C-4EFD-A320-0FD1E700AB34}" type="datetimeFigureOut">
              <a:rPr lang="en-US" smtClean="0"/>
              <a:t>4/16/2025</a:t>
            </a:fld>
            <a:endParaRPr lang="en-US"/>
          </a:p>
        </p:txBody>
      </p:sp>
      <p:sp>
        <p:nvSpPr>
          <p:cNvPr id="6" name="Footer Placeholder 5">
            <a:extLst>
              <a:ext uri="{FF2B5EF4-FFF2-40B4-BE49-F238E27FC236}">
                <a16:creationId xmlns:a16="http://schemas.microsoft.com/office/drawing/2014/main" id="{FFB09498-B00F-4353-A5E2-761003510B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662925-6248-44B7-8434-6E8BB2206607}"/>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2605390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FE73F7-E8B3-476D-9186-BF2A9A10BE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ABE506-06D9-4E31-846B-7B5426A888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B6E40C-9BA5-4DE7-B038-FE1B1BBF72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A8CD98-EF2C-4EFD-A320-0FD1E700AB34}" type="datetimeFigureOut">
              <a:rPr lang="en-US" smtClean="0"/>
              <a:t>4/16/2025</a:t>
            </a:fld>
            <a:endParaRPr lang="en-US"/>
          </a:p>
        </p:txBody>
      </p:sp>
      <p:sp>
        <p:nvSpPr>
          <p:cNvPr id="5" name="Footer Placeholder 4">
            <a:extLst>
              <a:ext uri="{FF2B5EF4-FFF2-40B4-BE49-F238E27FC236}">
                <a16:creationId xmlns:a16="http://schemas.microsoft.com/office/drawing/2014/main" id="{C9941916-3AFF-4C06-8F80-5AA7FB1A97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45F873-DD38-40FC-8BBF-FA0D24BE25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5C6A71-5A9D-496B-85A4-382D652E28A0}" type="slidenum">
              <a:rPr lang="en-US" smtClean="0"/>
              <a:t>‹#›</a:t>
            </a:fld>
            <a:endParaRPr lang="en-US"/>
          </a:p>
        </p:txBody>
      </p:sp>
    </p:spTree>
    <p:extLst>
      <p:ext uri="{BB962C8B-B14F-4D97-AF65-F5344CB8AC3E}">
        <p14:creationId xmlns:p14="http://schemas.microsoft.com/office/powerpoint/2010/main" val="2314485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creativecommons.org/licenses/by-sa/4.0/"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12"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38.png"/><Relationship Id="rId11" Type="http://schemas.openxmlformats.org/officeDocument/2006/relationships/image" Target="../media/image39.png"/><Relationship Id="rId10" Type="http://schemas.openxmlformats.org/officeDocument/2006/relationships/image" Target="../media/image37.png"/><Relationship Id="rId9"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5.png"/><Relationship Id="rId2" Type="http://schemas.openxmlformats.org/officeDocument/2006/relationships/image" Target="../media/image41.png"/><Relationship Id="rId1" Type="http://schemas.openxmlformats.org/officeDocument/2006/relationships/slideLayout" Target="../slideLayouts/slideLayout6.xml"/><Relationship Id="rId6" Type="http://schemas.openxmlformats.org/officeDocument/2006/relationships/image" Target="../media/image34.png"/><Relationship Id="rId5" Type="http://schemas.openxmlformats.org/officeDocument/2006/relationships/image" Target="../media/image44.png"/><Relationship Id="rId4" Type="http://schemas.openxmlformats.org/officeDocument/2006/relationships/image" Target="../media/image43.png"/></Relationships>
</file>

<file path=ppt/slides/_rels/slide12.xml.rels><?xml version="1.0" encoding="UTF-8" standalone="yes"?>
<Relationships xmlns="http://schemas.openxmlformats.org/package/2006/relationships"><Relationship Id="rId8" Type="http://schemas.openxmlformats.org/officeDocument/2006/relationships/image" Target="../media/image47.png"/><Relationship Id="rId18" Type="http://schemas.openxmlformats.org/officeDocument/2006/relationships/image" Target="../media/image51.png"/><Relationship Id="rId17" Type="http://schemas.openxmlformats.org/officeDocument/2006/relationships/image" Target="../media/image50.png"/><Relationship Id="rId2" Type="http://schemas.openxmlformats.org/officeDocument/2006/relationships/image" Target="../media/image46.png"/><Relationship Id="rId16" Type="http://schemas.openxmlformats.org/officeDocument/2006/relationships/image" Target="../media/image49.png"/><Relationship Id="rId1" Type="http://schemas.openxmlformats.org/officeDocument/2006/relationships/slideLayout" Target="../slideLayouts/slideLayout6.xml"/><Relationship Id="rId15" Type="http://schemas.openxmlformats.org/officeDocument/2006/relationships/image" Target="../media/image54.png"/><Relationship Id="rId9" Type="http://schemas.openxmlformats.org/officeDocument/2006/relationships/image" Target="../media/image48.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10.png"/><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5.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6.png"/><Relationship Id="rId3" Type="http://schemas.openxmlformats.org/officeDocument/2006/relationships/image" Target="../media/image18.png"/><Relationship Id="rId7" Type="http://schemas.openxmlformats.org/officeDocument/2006/relationships/image" Target="../media/image23.png"/><Relationship Id="rId12" Type="http://schemas.openxmlformats.org/officeDocument/2006/relationships/image" Target="../media/image26.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2.svg"/><Relationship Id="rId11" Type="http://schemas.openxmlformats.org/officeDocument/2006/relationships/image" Target="../media/image4.png"/><Relationship Id="rId5" Type="http://schemas.openxmlformats.org/officeDocument/2006/relationships/image" Target="../media/image21.png"/><Relationship Id="rId10" Type="http://schemas.openxmlformats.org/officeDocument/2006/relationships/image" Target="../media/image310.png"/><Relationship Id="rId4" Type="http://schemas.openxmlformats.org/officeDocument/2006/relationships/image" Target="../media/image19.svg"/><Relationship Id="rId9" Type="http://schemas.openxmlformats.org/officeDocument/2006/relationships/image" Target="../media/image25.png"/></Relationships>
</file>

<file path=ppt/slides/_rels/slide6.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21.png"/><Relationship Id="rId7" Type="http://schemas.openxmlformats.org/officeDocument/2006/relationships/image" Target="../media/image1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2.svg"/></Relationships>
</file>

<file path=ppt/slides/_rels/slide7.xml.rels><?xml version="1.0" encoding="UTF-8" standalone="yes"?>
<Relationships xmlns="http://schemas.openxmlformats.org/package/2006/relationships"><Relationship Id="rId2" Type="http://schemas.openxmlformats.org/officeDocument/2006/relationships/hyperlink" Target="http://ai.berkeley.edu/"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prove Your Decision-Making, Improve Your Leadership – Merit ...">
            <a:extLst>
              <a:ext uri="{FF2B5EF4-FFF2-40B4-BE49-F238E27FC236}">
                <a16:creationId xmlns:a16="http://schemas.microsoft.com/office/drawing/2014/main" id="{AA5C85F2-0790-4F64-ADC8-31BBA3666EE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796"/>
          <a:stretch/>
        </p:blipFill>
        <p:spPr bwMode="auto">
          <a:xfrm>
            <a:off x="4971501" y="410620"/>
            <a:ext cx="7215097" cy="5708138"/>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01CAAD-275E-4803-9D12-85C93EFB0656}"/>
              </a:ext>
            </a:extLst>
          </p:cNvPr>
          <p:cNvSpPr>
            <a:spLocks noGrp="1"/>
          </p:cNvSpPr>
          <p:nvPr>
            <p:ph type="ctrTitle"/>
          </p:nvPr>
        </p:nvSpPr>
        <p:spPr>
          <a:xfrm>
            <a:off x="477980" y="1122363"/>
            <a:ext cx="4707084" cy="3204134"/>
          </a:xfrm>
        </p:spPr>
        <p:txBody>
          <a:bodyPr anchor="b">
            <a:noAutofit/>
          </a:bodyPr>
          <a:lstStyle/>
          <a:p>
            <a:pPr algn="l"/>
            <a:r>
              <a:rPr lang="en-US" sz="3600" b="1" dirty="0"/>
              <a:t>CS 5/7320 </a:t>
            </a:r>
            <a:br>
              <a:rPr lang="en-US" sz="3600" b="1" dirty="0"/>
            </a:br>
            <a:r>
              <a:rPr lang="en-US" sz="3600" b="1" dirty="0"/>
              <a:t>Artificial Intelligence </a:t>
            </a:r>
            <a:br>
              <a:rPr lang="en-US" sz="3600" b="1" dirty="0"/>
            </a:br>
            <a:br>
              <a:rPr lang="en-US" sz="3600" b="1" dirty="0"/>
            </a:br>
            <a:r>
              <a:rPr lang="en-US" sz="3600" b="1" dirty="0"/>
              <a:t>Making Simple Decisions</a:t>
            </a:r>
            <a:br>
              <a:rPr lang="en-US" sz="3600" b="1" dirty="0"/>
            </a:br>
            <a:r>
              <a:rPr lang="en-US" sz="3600" b="1" dirty="0"/>
              <a:t>(Decision Networks)</a:t>
            </a:r>
            <a:br>
              <a:rPr lang="en-US" sz="3600" b="1" dirty="0"/>
            </a:br>
            <a:r>
              <a:rPr lang="en-US" sz="3600" b="1" dirty="0"/>
              <a:t>AIMA Chapter 16</a:t>
            </a:r>
          </a:p>
        </p:txBody>
      </p:sp>
      <p:sp>
        <p:nvSpPr>
          <p:cNvPr id="3" name="Subtitle 2">
            <a:extLst>
              <a:ext uri="{FF2B5EF4-FFF2-40B4-BE49-F238E27FC236}">
                <a16:creationId xmlns:a16="http://schemas.microsoft.com/office/drawing/2014/main" id="{2B2A3490-0319-44DA-BDCE-5CFABA350CE0}"/>
              </a:ext>
            </a:extLst>
          </p:cNvPr>
          <p:cNvSpPr>
            <a:spLocks noGrp="1"/>
          </p:cNvSpPr>
          <p:nvPr>
            <p:ph type="subTitle" idx="1"/>
          </p:nvPr>
        </p:nvSpPr>
        <p:spPr>
          <a:xfrm>
            <a:off x="477980" y="4872922"/>
            <a:ext cx="4023359" cy="1208141"/>
          </a:xfrm>
        </p:spPr>
        <p:txBody>
          <a:bodyPr>
            <a:normAutofit/>
          </a:bodyPr>
          <a:lstStyle/>
          <a:p>
            <a:pPr algn="l"/>
            <a:r>
              <a:rPr lang="en-US" sz="1800" dirty="0"/>
              <a:t>Introduction slides by Michael Hahsler</a:t>
            </a:r>
          </a:p>
          <a:p>
            <a:pPr algn="l"/>
            <a:r>
              <a:rPr lang="en-US" sz="1800" dirty="0"/>
              <a:t>Decision network slides by </a:t>
            </a:r>
            <a:br>
              <a:rPr lang="en-US" sz="1800" dirty="0"/>
            </a:br>
            <a:r>
              <a:rPr lang="en-US" sz="1800" kern="1200" dirty="0">
                <a:solidFill>
                  <a:schemeClr val="tx1"/>
                </a:solidFill>
                <a:latin typeface="+mn-lt"/>
                <a:ea typeface="+mn-ea"/>
                <a:cs typeface="+mn-cs"/>
              </a:rPr>
              <a:t>Dan Klein and Pieter </a:t>
            </a:r>
            <a:r>
              <a:rPr lang="en-US" sz="1800" kern="1200" dirty="0" err="1">
                <a:solidFill>
                  <a:schemeClr val="tx1"/>
                </a:solidFill>
                <a:latin typeface="+mn-lt"/>
                <a:ea typeface="+mn-ea"/>
                <a:cs typeface="+mn-cs"/>
              </a:rPr>
              <a:t>Abbeel</a:t>
            </a:r>
            <a:endParaRPr lang="en-US" sz="1800" dirty="0"/>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id="{3E93D495-25FD-06CE-2E00-F856937465C3}"/>
              </a:ext>
              <a:ext uri="{C183D7F6-B498-43B3-948B-1728B52AA6E4}">
                <adec:decorative xmlns:adec="http://schemas.microsoft.com/office/drawing/2017/decorative" val="1"/>
              </a:ext>
            </a:extLst>
          </p:cNvPr>
          <p:cNvGrpSpPr/>
          <p:nvPr/>
        </p:nvGrpSpPr>
        <p:grpSpPr>
          <a:xfrm>
            <a:off x="10616913" y="5113187"/>
            <a:ext cx="1209652" cy="1440289"/>
            <a:chOff x="7162800" y="4191000"/>
            <a:chExt cx="1676400" cy="1981200"/>
          </a:xfrm>
        </p:grpSpPr>
        <p:sp>
          <p:nvSpPr>
            <p:cNvPr id="5" name="Rectangle 4">
              <a:extLst>
                <a:ext uri="{FF2B5EF4-FFF2-40B4-BE49-F238E27FC236}">
                  <a16:creationId xmlns:a16="http://schemas.microsoft.com/office/drawing/2014/main" id="{9A363A38-967D-02D2-4734-2DEBEEAB1924}"/>
                </a:ext>
              </a:extLst>
            </p:cNvPr>
            <p:cNvSpPr/>
            <p:nvPr/>
          </p:nvSpPr>
          <p:spPr>
            <a:xfrm>
              <a:off x="7162800" y="4191000"/>
              <a:ext cx="1676400" cy="1981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 name="Picture 5" descr="A qr code with black dots&#10;&#10;Description automatically generated">
              <a:extLst>
                <a:ext uri="{FF2B5EF4-FFF2-40B4-BE49-F238E27FC236}">
                  <a16:creationId xmlns:a16="http://schemas.microsoft.com/office/drawing/2014/main" id="{2625D29F-0F87-D54C-0271-A2CFBB417C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4684" y="4213372"/>
              <a:ext cx="1632631" cy="1632630"/>
            </a:xfrm>
            <a:prstGeom prst="rect">
              <a:avLst/>
            </a:prstGeom>
          </p:spPr>
        </p:pic>
        <p:sp>
          <p:nvSpPr>
            <p:cNvPr id="7" name="Rectangle 6">
              <a:extLst>
                <a:ext uri="{FF2B5EF4-FFF2-40B4-BE49-F238E27FC236}">
                  <a16:creationId xmlns:a16="http://schemas.microsoft.com/office/drawing/2014/main" id="{1DF60618-AD32-FC6C-98B1-8BCA0A5B3819}"/>
                </a:ext>
              </a:extLst>
            </p:cNvPr>
            <p:cNvSpPr/>
            <p:nvPr/>
          </p:nvSpPr>
          <p:spPr>
            <a:xfrm>
              <a:off x="7162800" y="5812970"/>
              <a:ext cx="1664628" cy="35923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t>Online Material</a:t>
              </a:r>
            </a:p>
          </p:txBody>
        </p:sp>
      </p:grpSp>
      <p:grpSp>
        <p:nvGrpSpPr>
          <p:cNvPr id="11" name="Group 10">
            <a:extLst>
              <a:ext uri="{FF2B5EF4-FFF2-40B4-BE49-F238E27FC236}">
                <a16:creationId xmlns:a16="http://schemas.microsoft.com/office/drawing/2014/main" id="{58331EDE-1CA8-E5FB-B708-E783259A1612}"/>
              </a:ext>
            </a:extLst>
          </p:cNvPr>
          <p:cNvGrpSpPr/>
          <p:nvPr/>
        </p:nvGrpSpPr>
        <p:grpSpPr>
          <a:xfrm>
            <a:off x="579853" y="6122589"/>
            <a:ext cx="3967260" cy="430887"/>
            <a:chOff x="269461" y="6324600"/>
            <a:chExt cx="3967260" cy="430887"/>
          </a:xfrm>
        </p:grpSpPr>
        <p:sp>
          <p:nvSpPr>
            <p:cNvPr id="12" name="TextBox 11">
              <a:extLst>
                <a:ext uri="{FF2B5EF4-FFF2-40B4-BE49-F238E27FC236}">
                  <a16:creationId xmlns:a16="http://schemas.microsoft.com/office/drawing/2014/main" id="{8A9BE7C4-74C8-EC01-0F16-5763EED2CDC7}"/>
                </a:ext>
              </a:extLst>
            </p:cNvPr>
            <p:cNvSpPr txBox="1"/>
            <p:nvPr/>
          </p:nvSpPr>
          <p:spPr>
            <a:xfrm>
              <a:off x="1219200" y="6324600"/>
              <a:ext cx="3017521" cy="430887"/>
            </a:xfrm>
            <a:prstGeom prst="rect">
              <a:avLst/>
            </a:prstGeom>
            <a:noFill/>
          </p:spPr>
          <p:txBody>
            <a:bodyPr wrap="square">
              <a:spAutoFit/>
            </a:bodyPr>
            <a:lstStyle/>
            <a:p>
              <a:r>
                <a:rPr lang="en-US" sz="1100" b="0" i="0" dirty="0">
                  <a:solidFill>
                    <a:schemeClr val="tx1">
                      <a:lumMod val="50000"/>
                    </a:schemeClr>
                  </a:solidFill>
                  <a:effectLst/>
                  <a:latin typeface="Calibri" panose="020F0502020204030204" pitchFamily="34" charset="0"/>
                </a:rPr>
                <a:t>This work is licensed under a </a:t>
              </a:r>
              <a:r>
                <a:rPr lang="en-US" sz="1100" b="0" i="0" strike="noStrike" dirty="0">
                  <a:solidFill>
                    <a:schemeClr val="tx1">
                      <a:lumMod val="50000"/>
                    </a:schemeClr>
                  </a:solidFill>
                  <a:effectLst/>
                  <a:latin typeface="Calibri" panose="020F0502020204030204" pitchFamily="34" charset="0"/>
                  <a:hlinkClick r:id="rId4">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Calibri" panose="020F0502020204030204" pitchFamily="34" charset="0"/>
                  <a:hlinkClick r:id="rId4">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Calibri" panose="020F0502020204030204" pitchFamily="34" charset="0"/>
                  <a:hlinkClick r:id="rId4">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Calibri" panose="020F0502020204030204" pitchFamily="34" charset="0"/>
                </a:rPr>
                <a:t>.</a:t>
              </a:r>
              <a:endParaRPr lang="en-US" sz="1100" dirty="0">
                <a:solidFill>
                  <a:schemeClr val="tx1">
                    <a:lumMod val="50000"/>
                  </a:schemeClr>
                </a:solidFill>
              </a:endParaRPr>
            </a:p>
          </p:txBody>
        </p:sp>
        <p:pic>
          <p:nvPicPr>
            <p:cNvPr id="13" name="Picture 2">
              <a:extLst>
                <a:ext uri="{FF2B5EF4-FFF2-40B4-BE49-F238E27FC236}">
                  <a16:creationId xmlns:a16="http://schemas.microsoft.com/office/drawing/2014/main" id="{0C27022D-8DAB-6367-BEDC-C4EE0B0FB4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461" y="6372959"/>
              <a:ext cx="888838" cy="31109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15007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r>
              <a:rPr lang="en-US" dirty="0">
                <a:latin typeface="Calibri"/>
                <a:ea typeface="ＭＳ Ｐゴシック" pitchFamily="34" charset="-128"/>
                <a:cs typeface="Calibri"/>
              </a:rPr>
              <a:t>Decision Network without Forecast</a:t>
            </a:r>
          </a:p>
        </p:txBody>
      </p:sp>
      <mc:AlternateContent xmlns:mc="http://schemas.openxmlformats.org/markup-compatibility/2006" xmlns:a14="http://schemas.microsoft.com/office/drawing/2010/main">
        <mc:Choice Requires="a14">
          <p:graphicFrame>
            <p:nvGraphicFramePr>
              <p:cNvPr id="17" name="Group 10"/>
              <p:cNvGraphicFramePr>
                <a:graphicFrameLocks noGrp="1"/>
              </p:cNvGraphicFramePr>
              <p:nvPr>
                <p:extLst>
                  <p:ext uri="{D42A27DB-BD31-4B8C-83A1-F6EECF244321}">
                    <p14:modId xmlns:p14="http://schemas.microsoft.com/office/powerpoint/2010/main" val="3881269482"/>
                  </p:ext>
                </p:extLst>
              </p:nvPr>
            </p:nvGraphicFramePr>
            <p:xfrm>
              <a:off x="5663377" y="4357688"/>
              <a:ext cx="1828800" cy="1189038"/>
            </p:xfrm>
            <a:graphic>
              <a:graphicData uri="http://schemas.openxmlformats.org/drawingml/2006/table">
                <a:tbl>
                  <a:tblPr firstRow="1">
                    <a:tableStyleId>{69C7853C-536D-4A76-A0AE-DD22124D55A5}</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𝑊</m:t>
                                </m:r>
                              </m:oMath>
                            </m:oMathPara>
                          </a14:m>
                          <a:endParaRPr lang="en-US" dirty="0"/>
                        </a:p>
                      </a:txBody>
                      <a:tcPr marT="45732" marB="4573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𝑃</m:t>
                                </m:r>
                                <m:r>
                                  <a:rPr lang="en-US" b="0" dirty="0" smtClean="0">
                                    <a:latin typeface="Cambria Math" panose="02040503050406030204" pitchFamily="18" charset="0"/>
                                  </a:rPr>
                                  <m:t>(</m:t>
                                </m:r>
                                <m:r>
                                  <a:rPr lang="en-US" b="0" dirty="0" smtClean="0">
                                    <a:latin typeface="Cambria Math" panose="02040503050406030204" pitchFamily="18" charset="0"/>
                                  </a:rPr>
                                  <m:t>𝑊</m:t>
                                </m:r>
                                <m:r>
                                  <a:rPr lang="en-US" b="0" dirty="0" smtClean="0">
                                    <a:latin typeface="Cambria Math" panose="02040503050406030204" pitchFamily="18" charset="0"/>
                                  </a:rPr>
                                  <m:t>)</m:t>
                                </m:r>
                              </m:oMath>
                            </m:oMathPara>
                          </a14:m>
                          <a:endParaRPr lang="en-US" dirty="0"/>
                        </a:p>
                      </a:txBody>
                      <a:tcPr marT="45732" marB="45732" horzOverflow="overflow"/>
                    </a:tc>
                    <a:extLst>
                      <a:ext uri="{0D108BD9-81ED-4DB2-BD59-A6C34878D82A}">
                        <a16:rowId xmlns:a16="http://schemas.microsoft.com/office/drawing/2014/main" val="10000"/>
                      </a:ext>
                    </a:extLst>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marT="45732" marB="4573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0</m:t>
                                </m:r>
                                <m:r>
                                  <a:rPr lang="en-US" b="0" dirty="0" smtClean="0">
                                    <a:latin typeface="Cambria Math" panose="02040503050406030204" pitchFamily="18" charset="0"/>
                                  </a:rPr>
                                  <m:t>.</m:t>
                                </m:r>
                                <m:r>
                                  <a:rPr lang="en-US" b="0" dirty="0" smtClean="0">
                                    <a:latin typeface="Cambria Math" panose="02040503050406030204" pitchFamily="18" charset="0"/>
                                  </a:rPr>
                                  <m:t>7</m:t>
                                </m:r>
                              </m:oMath>
                            </m:oMathPara>
                          </a14:m>
                          <a:endParaRPr lang="en-US" dirty="0"/>
                        </a:p>
                      </a:txBody>
                      <a:tcPr marT="45732" marB="45732" horzOverflow="overflow"/>
                    </a:tc>
                    <a:extLst>
                      <a:ext uri="{0D108BD9-81ED-4DB2-BD59-A6C34878D82A}">
                        <a16:rowId xmlns:a16="http://schemas.microsoft.com/office/drawing/2014/main" val="10001"/>
                      </a:ext>
                    </a:extLst>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rain</a:t>
                          </a:r>
                        </a:p>
                      </a:txBody>
                      <a:tcPr marT="45732" marB="4573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0</m:t>
                                </m:r>
                                <m:r>
                                  <a:rPr lang="en-US" b="0" dirty="0" smtClean="0">
                                    <a:latin typeface="Cambria Math" panose="02040503050406030204" pitchFamily="18" charset="0"/>
                                  </a:rPr>
                                  <m:t>.</m:t>
                                </m:r>
                                <m:r>
                                  <a:rPr lang="en-US" b="0" dirty="0" smtClean="0">
                                    <a:latin typeface="Cambria Math" panose="02040503050406030204" pitchFamily="18" charset="0"/>
                                  </a:rPr>
                                  <m:t>3</m:t>
                                </m:r>
                              </m:oMath>
                            </m:oMathPara>
                          </a14:m>
                          <a:endParaRPr lang="en-US" dirty="0"/>
                        </a:p>
                      </a:txBody>
                      <a:tcPr marT="45732" marB="45732" horzOverflow="overflow"/>
                    </a:tc>
                    <a:extLst>
                      <a:ext uri="{0D108BD9-81ED-4DB2-BD59-A6C34878D82A}">
                        <a16:rowId xmlns:a16="http://schemas.microsoft.com/office/drawing/2014/main" val="10002"/>
                      </a:ext>
                    </a:extLst>
                  </a:tr>
                </a:tbl>
              </a:graphicData>
            </a:graphic>
          </p:graphicFrame>
        </mc:Choice>
        <mc:Fallback xmlns="">
          <p:graphicFrame>
            <p:nvGraphicFramePr>
              <p:cNvPr id="17" name="Group 10"/>
              <p:cNvGraphicFramePr>
                <a:graphicFrameLocks noGrp="1"/>
              </p:cNvGraphicFramePr>
              <p:nvPr>
                <p:extLst>
                  <p:ext uri="{D42A27DB-BD31-4B8C-83A1-F6EECF244321}">
                    <p14:modId xmlns:p14="http://schemas.microsoft.com/office/powerpoint/2010/main" val="3881269482"/>
                  </p:ext>
                </p:extLst>
              </p:nvPr>
            </p:nvGraphicFramePr>
            <p:xfrm>
              <a:off x="5663377" y="4357688"/>
              <a:ext cx="1828800" cy="1189038"/>
            </p:xfrm>
            <a:graphic>
              <a:graphicData uri="http://schemas.openxmlformats.org/drawingml/2006/table">
                <a:tbl>
                  <a:tblPr firstRow="1">
                    <a:tableStyleId>{69C7853C-536D-4A76-A0AE-DD22124D55A5}</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96346">
                    <a:tc>
                      <a:txBody>
                        <a:bodyPr/>
                        <a:lstStyle/>
                        <a:p>
                          <a:endParaRPr lang="en-US"/>
                        </a:p>
                      </a:txBody>
                      <a:tcPr marT="45732" marB="45732" horzOverflow="overflow">
                        <a:blipFill>
                          <a:blip r:embed="rId3"/>
                          <a:stretch>
                            <a:fillRect l="-662" r="-100000" b="-218462"/>
                          </a:stretch>
                        </a:blipFill>
                      </a:tcPr>
                    </a:tc>
                    <a:tc>
                      <a:txBody>
                        <a:bodyPr/>
                        <a:lstStyle/>
                        <a:p>
                          <a:endParaRPr lang="en-US"/>
                        </a:p>
                      </a:txBody>
                      <a:tcPr marT="45732" marB="45732" horzOverflow="overflow">
                        <a:blipFill>
                          <a:blip r:embed="rId3"/>
                          <a:stretch>
                            <a:fillRect l="-101333" r="-667" b="-218462"/>
                          </a:stretch>
                        </a:blipFill>
                      </a:tcPr>
                    </a:tc>
                    <a:extLst>
                      <a:ext uri="{0D108BD9-81ED-4DB2-BD59-A6C34878D82A}">
                        <a16:rowId xmlns:a16="http://schemas.microsoft.com/office/drawing/2014/main" val="10000"/>
                      </a:ext>
                    </a:extLst>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marT="45732" marB="45732" horzOverflow="overflow"/>
                    </a:tc>
                    <a:tc>
                      <a:txBody>
                        <a:bodyPr/>
                        <a:lstStyle/>
                        <a:p>
                          <a:endParaRPr lang="en-US"/>
                        </a:p>
                      </a:txBody>
                      <a:tcPr marT="45732" marB="45732" horzOverflow="overflow">
                        <a:blipFill>
                          <a:blip r:embed="rId3"/>
                          <a:stretch>
                            <a:fillRect l="-101333" t="-98485" r="-667" b="-115152"/>
                          </a:stretch>
                        </a:blipFill>
                      </a:tcPr>
                    </a:tc>
                    <a:extLst>
                      <a:ext uri="{0D108BD9-81ED-4DB2-BD59-A6C34878D82A}">
                        <a16:rowId xmlns:a16="http://schemas.microsoft.com/office/drawing/2014/main" val="10001"/>
                      </a:ext>
                    </a:extLst>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rain</a:t>
                          </a:r>
                        </a:p>
                      </a:txBody>
                      <a:tcPr marT="45732" marB="45732" horzOverflow="overflow"/>
                    </a:tc>
                    <a:tc>
                      <a:txBody>
                        <a:bodyPr/>
                        <a:lstStyle/>
                        <a:p>
                          <a:endParaRPr lang="en-US"/>
                        </a:p>
                      </a:txBody>
                      <a:tcPr marT="45732" marB="45732" horzOverflow="overflow">
                        <a:blipFill>
                          <a:blip r:embed="rId3"/>
                          <a:stretch>
                            <a:fillRect l="-101333" t="-201538" r="-667" b="-16923"/>
                          </a:stretch>
                        </a:blipFill>
                      </a:tcPr>
                    </a:tc>
                    <a:extLst>
                      <a:ext uri="{0D108BD9-81ED-4DB2-BD59-A6C34878D82A}">
                        <a16:rowId xmlns:a16="http://schemas.microsoft.com/office/drawing/2014/main" val="1000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7" name="Group 25"/>
              <p:cNvGraphicFramePr>
                <a:graphicFrameLocks noGrp="1"/>
              </p:cNvGraphicFramePr>
              <p:nvPr>
                <p:extLst>
                  <p:ext uri="{D42A27DB-BD31-4B8C-83A1-F6EECF244321}">
                    <p14:modId xmlns:p14="http://schemas.microsoft.com/office/powerpoint/2010/main" val="3260176435"/>
                  </p:ext>
                </p:extLst>
              </p:nvPr>
            </p:nvGraphicFramePr>
            <p:xfrm>
              <a:off x="8277474" y="4267735"/>
              <a:ext cx="3505200" cy="1862139"/>
            </p:xfrm>
            <a:graphic>
              <a:graphicData uri="http://schemas.openxmlformats.org/drawingml/2006/table">
                <a:tbl>
                  <a:tblPr firstRow="1">
                    <a:tableStyleId>{69C7853C-536D-4A76-A0AE-DD22124D55A5}</a:tableStyleId>
                  </a:tblPr>
                  <a:tblGrid>
                    <a:gridCol w="1168400">
                      <a:extLst>
                        <a:ext uri="{9D8B030D-6E8A-4147-A177-3AD203B41FA5}">
                          <a16:colId xmlns:a16="http://schemas.microsoft.com/office/drawing/2014/main" val="20000"/>
                        </a:ext>
                      </a:extLst>
                    </a:gridCol>
                    <a:gridCol w="746792">
                      <a:extLst>
                        <a:ext uri="{9D8B030D-6E8A-4147-A177-3AD203B41FA5}">
                          <a16:colId xmlns:a16="http://schemas.microsoft.com/office/drawing/2014/main" val="20001"/>
                        </a:ext>
                      </a:extLst>
                    </a:gridCol>
                    <a:gridCol w="1590008">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smtClean="0">
                                    <a:latin typeface="Cambria Math" panose="02040503050406030204" pitchFamily="18" charset="0"/>
                                  </a:rPr>
                                  <m:t>𝐴</m:t>
                                </m:r>
                              </m:oMath>
                            </m:oMathPara>
                          </a14:m>
                          <a:endParaRPr lang="en-US" dirty="0"/>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smtClean="0">
                                    <a:latin typeface="Cambria Math" panose="02040503050406030204" pitchFamily="18" charset="0"/>
                                  </a:rPr>
                                  <m:t>𝑊</m:t>
                                </m:r>
                              </m:oMath>
                            </m:oMathPara>
                          </a14:m>
                          <a:endParaRPr lang="en-US" dirty="0"/>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𝑈</m:t>
                                </m:r>
                                <m:r>
                                  <a:rPr lang="en-US" b="0" dirty="0" smtClean="0">
                                    <a:latin typeface="Cambria Math" panose="02040503050406030204" pitchFamily="18" charset="0"/>
                                  </a:rPr>
                                  <m:t>(</m:t>
                                </m:r>
                                <m:r>
                                  <a:rPr lang="en-US" b="0" dirty="0" smtClean="0">
                                    <a:latin typeface="Cambria Math" panose="02040503050406030204" pitchFamily="18" charset="0"/>
                                  </a:rPr>
                                  <m:t>𝐴</m:t>
                                </m:r>
                                <m:r>
                                  <a:rPr lang="en-US" b="0" dirty="0" smtClean="0">
                                    <a:latin typeface="Cambria Math" panose="02040503050406030204" pitchFamily="18" charset="0"/>
                                  </a:rPr>
                                  <m:t>,</m:t>
                                </m:r>
                                <m:r>
                                  <a:rPr lang="en-US" b="0" dirty="0" smtClean="0">
                                    <a:latin typeface="Cambria Math" panose="02040503050406030204" pitchFamily="18" charset="0"/>
                                  </a:rPr>
                                  <m:t>𝑊</m:t>
                                </m:r>
                                <m:r>
                                  <a:rPr lang="en-US" b="0" dirty="0" smtClean="0">
                                    <a:latin typeface="Cambria Math" panose="02040503050406030204" pitchFamily="18" charset="0"/>
                                  </a:rPr>
                                  <m:t>)</m:t>
                                </m:r>
                              </m:oMath>
                            </m:oMathPara>
                          </a14:m>
                          <a:endParaRPr lang="en-US" dirty="0"/>
                        </a:p>
                      </a:txBody>
                      <a:tcPr horzOverflow="overflow"/>
                    </a:tc>
                    <a:extLst>
                      <a:ext uri="{0D108BD9-81ED-4DB2-BD59-A6C34878D82A}">
                        <a16:rowId xmlns:a16="http://schemas.microsoft.com/office/drawing/2014/main" val="10000"/>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leave</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100</m:t>
                                </m:r>
                              </m:oMath>
                            </m:oMathPara>
                          </a14:m>
                          <a:endParaRPr lang="en-US" dirty="0"/>
                        </a:p>
                      </a:txBody>
                      <a:tcPr horzOverflow="overflow"/>
                    </a:tc>
                    <a:extLst>
                      <a:ext uri="{0D108BD9-81ED-4DB2-BD59-A6C34878D82A}">
                        <a16:rowId xmlns:a16="http://schemas.microsoft.com/office/drawing/2014/main" val="10001"/>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a:t>leave</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rain</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0</m:t>
                                </m:r>
                              </m:oMath>
                            </m:oMathPara>
                          </a14:m>
                          <a:endParaRPr lang="en-US" dirty="0"/>
                        </a:p>
                      </a:txBody>
                      <a:tcPr horzOverflow="overflow"/>
                    </a:tc>
                    <a:extLst>
                      <a:ext uri="{0D108BD9-81ED-4DB2-BD59-A6C34878D82A}">
                        <a16:rowId xmlns:a16="http://schemas.microsoft.com/office/drawing/2014/main" val="10002"/>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a:t>take</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20</m:t>
                                </m:r>
                              </m:oMath>
                            </m:oMathPara>
                          </a14:m>
                          <a:endParaRPr lang="en-US" dirty="0"/>
                        </a:p>
                      </a:txBody>
                      <a:tcPr horzOverflow="overflow"/>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take</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rain</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70</m:t>
                                </m:r>
                              </m:oMath>
                            </m:oMathPara>
                          </a14:m>
                          <a:endParaRPr lang="en-US" dirty="0"/>
                        </a:p>
                      </a:txBody>
                      <a:tcPr horzOverflow="overflow"/>
                    </a:tc>
                    <a:extLst>
                      <a:ext uri="{0D108BD9-81ED-4DB2-BD59-A6C34878D82A}">
                        <a16:rowId xmlns:a16="http://schemas.microsoft.com/office/drawing/2014/main" val="10004"/>
                      </a:ext>
                    </a:extLst>
                  </a:tr>
                </a:tbl>
              </a:graphicData>
            </a:graphic>
          </p:graphicFrame>
        </mc:Choice>
        <mc:Fallback xmlns="">
          <p:graphicFrame>
            <p:nvGraphicFramePr>
              <p:cNvPr id="27" name="Group 25"/>
              <p:cNvGraphicFramePr>
                <a:graphicFrameLocks noGrp="1"/>
              </p:cNvGraphicFramePr>
              <p:nvPr>
                <p:extLst>
                  <p:ext uri="{D42A27DB-BD31-4B8C-83A1-F6EECF244321}">
                    <p14:modId xmlns:p14="http://schemas.microsoft.com/office/powerpoint/2010/main" val="3260176435"/>
                  </p:ext>
                </p:extLst>
              </p:nvPr>
            </p:nvGraphicFramePr>
            <p:xfrm>
              <a:off x="8277474" y="4267735"/>
              <a:ext cx="3505200" cy="1862139"/>
            </p:xfrm>
            <a:graphic>
              <a:graphicData uri="http://schemas.openxmlformats.org/drawingml/2006/table">
                <a:tbl>
                  <a:tblPr firstRow="1">
                    <a:tableStyleId>{69C7853C-536D-4A76-A0AE-DD22124D55A5}</a:tableStyleId>
                  </a:tblPr>
                  <a:tblGrid>
                    <a:gridCol w="1168400">
                      <a:extLst>
                        <a:ext uri="{9D8B030D-6E8A-4147-A177-3AD203B41FA5}">
                          <a16:colId xmlns:a16="http://schemas.microsoft.com/office/drawing/2014/main" val="20000"/>
                        </a:ext>
                      </a:extLst>
                    </a:gridCol>
                    <a:gridCol w="746792">
                      <a:extLst>
                        <a:ext uri="{9D8B030D-6E8A-4147-A177-3AD203B41FA5}">
                          <a16:colId xmlns:a16="http://schemas.microsoft.com/office/drawing/2014/main" val="20001"/>
                        </a:ext>
                      </a:extLst>
                    </a:gridCol>
                    <a:gridCol w="1590008">
                      <a:extLst>
                        <a:ext uri="{9D8B030D-6E8A-4147-A177-3AD203B41FA5}">
                          <a16:colId xmlns:a16="http://schemas.microsoft.com/office/drawing/2014/main" val="20002"/>
                        </a:ext>
                      </a:extLst>
                    </a:gridCol>
                  </a:tblGrid>
                  <a:tr h="381000">
                    <a:tc>
                      <a:txBody>
                        <a:bodyPr/>
                        <a:lstStyle/>
                        <a:p>
                          <a:endParaRPr lang="en-US"/>
                        </a:p>
                      </a:txBody>
                      <a:tcPr horzOverflow="overflow">
                        <a:blipFill>
                          <a:blip r:embed="rId8"/>
                          <a:stretch>
                            <a:fillRect t="-1587" r="-201042" b="-409524"/>
                          </a:stretch>
                        </a:blipFill>
                      </a:tcPr>
                    </a:tc>
                    <a:tc>
                      <a:txBody>
                        <a:bodyPr/>
                        <a:lstStyle/>
                        <a:p>
                          <a:endParaRPr lang="en-US"/>
                        </a:p>
                      </a:txBody>
                      <a:tcPr horzOverflow="overflow">
                        <a:blipFill>
                          <a:blip r:embed="rId8"/>
                          <a:stretch>
                            <a:fillRect l="-156098" t="-1587" r="-213821" b="-409524"/>
                          </a:stretch>
                        </a:blipFill>
                      </a:tcPr>
                    </a:tc>
                    <a:tc>
                      <a:txBody>
                        <a:bodyPr/>
                        <a:lstStyle/>
                        <a:p>
                          <a:endParaRPr lang="en-US"/>
                        </a:p>
                      </a:txBody>
                      <a:tcPr horzOverflow="overflow">
                        <a:blipFill>
                          <a:blip r:embed="rId8"/>
                          <a:stretch>
                            <a:fillRect l="-120690" t="-1587" r="-766" b="-409524"/>
                          </a:stretch>
                        </a:blipFill>
                      </a:tcPr>
                    </a:tc>
                    <a:extLst>
                      <a:ext uri="{0D108BD9-81ED-4DB2-BD59-A6C34878D82A}">
                        <a16:rowId xmlns:a16="http://schemas.microsoft.com/office/drawing/2014/main" val="10000"/>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leave</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horzOverflow="overflow"/>
                    </a:tc>
                    <a:tc>
                      <a:txBody>
                        <a:bodyPr/>
                        <a:lstStyle/>
                        <a:p>
                          <a:endParaRPr lang="en-US"/>
                        </a:p>
                      </a:txBody>
                      <a:tcPr horzOverflow="overflow">
                        <a:blipFill>
                          <a:blip r:embed="rId8"/>
                          <a:stretch>
                            <a:fillRect l="-120690" t="-106667" r="-766" b="-330000"/>
                          </a:stretch>
                        </a:blipFill>
                      </a:tcPr>
                    </a:tc>
                    <a:extLst>
                      <a:ext uri="{0D108BD9-81ED-4DB2-BD59-A6C34878D82A}">
                        <a16:rowId xmlns:a16="http://schemas.microsoft.com/office/drawing/2014/main" val="10001"/>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a:t>leave</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rain</a:t>
                          </a:r>
                        </a:p>
                      </a:txBody>
                      <a:tcPr horzOverflow="overflow"/>
                    </a:tc>
                    <a:tc>
                      <a:txBody>
                        <a:bodyPr/>
                        <a:lstStyle/>
                        <a:p>
                          <a:endParaRPr lang="en-US"/>
                        </a:p>
                      </a:txBody>
                      <a:tcPr horzOverflow="overflow">
                        <a:blipFill>
                          <a:blip r:embed="rId8"/>
                          <a:stretch>
                            <a:fillRect l="-120690" t="-203279" r="-766" b="-224590"/>
                          </a:stretch>
                        </a:blipFill>
                      </a:tcPr>
                    </a:tc>
                    <a:extLst>
                      <a:ext uri="{0D108BD9-81ED-4DB2-BD59-A6C34878D82A}">
                        <a16:rowId xmlns:a16="http://schemas.microsoft.com/office/drawing/2014/main" val="10002"/>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a:t>take</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horzOverflow="overflow"/>
                    </a:tc>
                    <a:tc>
                      <a:txBody>
                        <a:bodyPr/>
                        <a:lstStyle/>
                        <a:p>
                          <a:endParaRPr lang="en-US"/>
                        </a:p>
                      </a:txBody>
                      <a:tcPr horzOverflow="overflow">
                        <a:blipFill>
                          <a:blip r:embed="rId8"/>
                          <a:stretch>
                            <a:fillRect l="-120690" t="-303279" r="-766" b="-124590"/>
                          </a:stretch>
                        </a:blip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take</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rain</a:t>
                          </a:r>
                        </a:p>
                      </a:txBody>
                      <a:tcPr horzOverflow="overflow"/>
                    </a:tc>
                    <a:tc>
                      <a:txBody>
                        <a:bodyPr/>
                        <a:lstStyle/>
                        <a:p>
                          <a:endParaRPr lang="en-US"/>
                        </a:p>
                      </a:txBody>
                      <a:tcPr horzOverflow="overflow">
                        <a:blipFill>
                          <a:blip r:embed="rId8"/>
                          <a:stretch>
                            <a:fillRect l="-120690" t="-403279" r="-766" b="-24590"/>
                          </a:stretch>
                        </a:blipFill>
                      </a:tcP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19" name="Text Box 52"/>
              <p:cNvSpPr txBox="1">
                <a:spLocks noChangeArrowheads="1"/>
              </p:cNvSpPr>
              <p:nvPr/>
            </p:nvSpPr>
            <p:spPr bwMode="auto">
              <a:xfrm>
                <a:off x="959003" y="1447800"/>
                <a:ext cx="4652525" cy="142385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a:latin typeface="Calibri"/>
                    <a:cs typeface="Calibri"/>
                  </a:rPr>
                  <a:t>Action: Umbrella = leave</a:t>
                </a:r>
              </a:p>
              <a:p>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EU</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leave</m:t>
                          </m:r>
                        </m:e>
                      </m:d>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𝑤</m:t>
                          </m:r>
                        </m:sub>
                        <m:sup/>
                        <m:e>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𝑤</m:t>
                              </m:r>
                            </m:e>
                          </m:d>
                          <m:r>
                            <a:rPr lang="en-US" sz="2000" b="0" i="1" smtClean="0">
                              <a:latin typeface="Cambria Math" panose="02040503050406030204" pitchFamily="18" charset="0"/>
                            </a:rPr>
                            <m:t>𝑈</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leave</m:t>
                              </m:r>
                              <m:r>
                                <a:rPr lang="en-US" sz="2000" b="0" i="1" smtClean="0">
                                  <a:latin typeface="Cambria Math" panose="02040503050406030204" pitchFamily="18" charset="0"/>
                                </a:rPr>
                                <m:t>,</m:t>
                              </m:r>
                              <m:r>
                                <a:rPr lang="en-US" sz="2000" b="0" i="1" smtClean="0">
                                  <a:latin typeface="Cambria Math" panose="02040503050406030204" pitchFamily="18" charset="0"/>
                                </a:rPr>
                                <m:t>𝑤</m:t>
                              </m:r>
                            </m:e>
                          </m:d>
                        </m:e>
                      </m:nary>
                    </m:oMath>
                  </m:oMathPara>
                </a14:m>
                <a:endParaRPr lang="en-US" sz="2000" dirty="0">
                  <a:latin typeface="Calibri" panose="020F0502020204030204" pitchFamily="34" charset="0"/>
                  <a:ea typeface="Cambria Math" panose="02040503050406030204" pitchFamily="18" charset="0"/>
                </a:endParaRPr>
              </a:p>
              <a:p>
                <a:r>
                  <a:rPr lang="en-US" sz="2000" b="0" dirty="0">
                    <a:latin typeface="Calibri" panose="020F0502020204030204" pitchFamily="34" charset="0"/>
                    <a:ea typeface="Cambria Math" panose="02040503050406030204" pitchFamily="18" charset="0"/>
                  </a:rPr>
                  <a:t>	       </a:t>
                </a:r>
                <a14:m>
                  <m:oMath xmlns:m="http://schemas.openxmlformats.org/officeDocument/2006/math">
                    <m:r>
                      <a:rPr lang="en-US" sz="2000" b="0" i="0" smtClean="0">
                        <a:latin typeface="Cambria Math" panose="02040503050406030204" pitchFamily="18" charset="0"/>
                        <a:ea typeface="Cambria Math" panose="02040503050406030204" pitchFamily="18" charset="0"/>
                      </a:rPr>
                      <m:t>   =</m:t>
                    </m:r>
                    <m:r>
                      <a:rPr lang="en-US" sz="2000" b="0" i="0" smtClean="0">
                        <a:latin typeface="Cambria Math" panose="02040503050406030204" pitchFamily="18" charset="0"/>
                        <a:ea typeface="Cambria Math" panose="02040503050406030204" pitchFamily="18" charset="0"/>
                      </a:rPr>
                      <m:t>0</m:t>
                    </m:r>
                    <m:r>
                      <a:rPr lang="en-US" sz="2000" b="0" i="0" smtClean="0">
                        <a:latin typeface="Cambria Math" panose="02040503050406030204" pitchFamily="18" charset="0"/>
                        <a:ea typeface="Cambria Math" panose="02040503050406030204" pitchFamily="18" charset="0"/>
                      </a:rPr>
                      <m:t>.</m:t>
                    </m:r>
                    <m:r>
                      <a:rPr lang="en-US" sz="2000" b="0" i="0" smtClean="0">
                        <a:latin typeface="Cambria Math" panose="02040503050406030204" pitchFamily="18" charset="0"/>
                        <a:ea typeface="Cambria Math" panose="02040503050406030204" pitchFamily="18" charset="0"/>
                      </a:rPr>
                      <m:t>7</m:t>
                    </m:r>
                    <m:r>
                      <a:rPr lang="en-US" sz="2000" b="0" i="1" smtClean="0">
                        <a:latin typeface="Cambria Math" panose="02040503050406030204" pitchFamily="18" charset="0"/>
                        <a:ea typeface="Cambria Math" panose="02040503050406030204" pitchFamily="18" charset="0"/>
                      </a:rPr>
                      <m:t>∙</m:t>
                    </m:r>
                    <m:r>
                      <a:rPr lang="en-US" sz="2000" b="0" i="0" smtClean="0">
                        <a:latin typeface="Cambria Math" panose="02040503050406030204" pitchFamily="18" charset="0"/>
                        <a:ea typeface="Cambria Math" panose="02040503050406030204" pitchFamily="18" charset="0"/>
                      </a:rPr>
                      <m:t>100</m:t>
                    </m:r>
                    <m:r>
                      <a:rPr lang="en-US" sz="2000" b="0" i="0" smtClean="0">
                        <a:latin typeface="Cambria Math" panose="02040503050406030204" pitchFamily="18" charset="0"/>
                        <a:ea typeface="Cambria Math" panose="02040503050406030204" pitchFamily="18" charset="0"/>
                      </a:rPr>
                      <m:t>+</m:t>
                    </m:r>
                    <m:r>
                      <a:rPr lang="en-US" sz="2000" b="0" i="0" smtClean="0">
                        <a:latin typeface="Cambria Math" panose="02040503050406030204" pitchFamily="18" charset="0"/>
                        <a:ea typeface="Cambria Math" panose="02040503050406030204" pitchFamily="18" charset="0"/>
                      </a:rPr>
                      <m:t>0</m:t>
                    </m:r>
                    <m:r>
                      <a:rPr lang="en-US" sz="2000" b="0" i="0" smtClean="0">
                        <a:latin typeface="Cambria Math" panose="02040503050406030204" pitchFamily="18" charset="0"/>
                        <a:ea typeface="Cambria Math" panose="02040503050406030204" pitchFamily="18" charset="0"/>
                      </a:rPr>
                      <m:t>.</m:t>
                    </m:r>
                    <m:r>
                      <a:rPr lang="en-US" sz="2000" b="0" i="0" smtClean="0">
                        <a:latin typeface="Cambria Math" panose="02040503050406030204" pitchFamily="18" charset="0"/>
                        <a:ea typeface="Cambria Math" panose="02040503050406030204" pitchFamily="18" charset="0"/>
                      </a:rPr>
                      <m:t>3</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70</m:t>
                    </m:r>
                  </m:oMath>
                </a14:m>
                <a:endParaRPr lang="en-US" sz="2000" dirty="0">
                  <a:latin typeface="Calibri" panose="020F0502020204030204" pitchFamily="34" charset="0"/>
                </a:endParaRPr>
              </a:p>
            </p:txBody>
          </p:sp>
        </mc:Choice>
        <mc:Fallback xmlns="">
          <p:sp>
            <p:nvSpPr>
              <p:cNvPr id="19" name="Text Box 52"/>
              <p:cNvSpPr txBox="1">
                <a:spLocks noRot="1" noChangeAspect="1" noMove="1" noResize="1" noEditPoints="1" noAdjustHandles="1" noChangeArrowheads="1" noChangeShapeType="1" noTextEdit="1"/>
              </p:cNvSpPr>
              <p:nvPr/>
            </p:nvSpPr>
            <p:spPr bwMode="auto">
              <a:xfrm>
                <a:off x="959003" y="1447800"/>
                <a:ext cx="4652525" cy="1423851"/>
              </a:xfrm>
              <a:prstGeom prst="rect">
                <a:avLst/>
              </a:prstGeom>
              <a:blipFill>
                <a:blip r:embed="rId9"/>
                <a:stretch>
                  <a:fillRect l="-1047" t="-257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 Box 53"/>
              <p:cNvSpPr txBox="1">
                <a:spLocks noChangeArrowheads="1"/>
              </p:cNvSpPr>
              <p:nvPr/>
            </p:nvSpPr>
            <p:spPr bwMode="auto">
              <a:xfrm>
                <a:off x="959003" y="3276600"/>
                <a:ext cx="4570143" cy="183935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a:latin typeface="Calibri"/>
                    <a:cs typeface="Calibri"/>
                  </a:rPr>
                  <a:t>Action: Umbrella = take</a:t>
                </a:r>
              </a:p>
              <a:p>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EU</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take</m:t>
                          </m:r>
                        </m:e>
                      </m:d>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𝑤</m:t>
                          </m:r>
                        </m:sub>
                        <m:sup/>
                        <m:e>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𝑤</m:t>
                              </m:r>
                            </m:e>
                          </m:d>
                          <m:r>
                            <a:rPr lang="en-US" sz="2000" b="0" i="1" smtClean="0">
                              <a:latin typeface="Cambria Math" panose="02040503050406030204" pitchFamily="18" charset="0"/>
                            </a:rPr>
                            <m:t>𝑈</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take</m:t>
                              </m:r>
                              <m:r>
                                <a:rPr lang="en-US" sz="2000" b="0" i="1" smtClean="0">
                                  <a:latin typeface="Cambria Math" panose="02040503050406030204" pitchFamily="18" charset="0"/>
                                </a:rPr>
                                <m:t>,</m:t>
                              </m:r>
                              <m:r>
                                <a:rPr lang="en-US" sz="2000" b="0" i="1" smtClean="0">
                                  <a:latin typeface="Cambria Math" panose="02040503050406030204" pitchFamily="18" charset="0"/>
                                </a:rPr>
                                <m:t>𝑤</m:t>
                              </m:r>
                            </m:e>
                          </m:d>
                        </m:e>
                      </m:nary>
                    </m:oMath>
                  </m:oMathPara>
                </a14:m>
                <a:endParaRPr lang="en-US" sz="2000" dirty="0">
                  <a:latin typeface="Calibri" panose="020F0502020204030204" pitchFamily="34" charset="0"/>
                  <a:ea typeface="Cambria Math" panose="02040503050406030204" pitchFamily="18" charset="0"/>
                </a:endParaRPr>
              </a:p>
              <a:p>
                <a:r>
                  <a:rPr lang="en-US" sz="2000" b="0" dirty="0">
                    <a:latin typeface="Calibri" panose="020F0502020204030204" pitchFamily="34" charset="0"/>
                    <a:ea typeface="Cambria Math" panose="02040503050406030204" pitchFamily="18" charset="0"/>
                  </a:rPr>
                  <a:t>	       </a:t>
                </a:r>
                <a14:m>
                  <m:oMath xmlns:m="http://schemas.openxmlformats.org/officeDocument/2006/math">
                    <m:r>
                      <a:rPr lang="en-US" sz="2000" b="0" i="0" smtClean="0">
                        <a:latin typeface="Cambria Math" panose="02040503050406030204" pitchFamily="18" charset="0"/>
                        <a:ea typeface="Cambria Math" panose="02040503050406030204" pitchFamily="18" charset="0"/>
                      </a:rPr>
                      <m:t>   =</m:t>
                    </m:r>
                    <m:r>
                      <a:rPr lang="en-US" sz="2000" b="0" i="0" smtClean="0">
                        <a:latin typeface="Cambria Math" panose="02040503050406030204" pitchFamily="18" charset="0"/>
                        <a:ea typeface="Cambria Math" panose="02040503050406030204" pitchFamily="18" charset="0"/>
                      </a:rPr>
                      <m:t>0</m:t>
                    </m:r>
                    <m:r>
                      <a:rPr lang="en-US" sz="2000" b="0" i="0" smtClean="0">
                        <a:latin typeface="Cambria Math" panose="02040503050406030204" pitchFamily="18" charset="0"/>
                        <a:ea typeface="Cambria Math" panose="02040503050406030204" pitchFamily="18" charset="0"/>
                      </a:rPr>
                      <m:t>.</m:t>
                    </m:r>
                    <m:r>
                      <a:rPr lang="en-US" sz="2000" b="0" i="0" smtClean="0">
                        <a:latin typeface="Cambria Math" panose="02040503050406030204" pitchFamily="18" charset="0"/>
                        <a:ea typeface="Cambria Math" panose="02040503050406030204" pitchFamily="18" charset="0"/>
                      </a:rPr>
                      <m:t>7</m:t>
                    </m:r>
                    <m:r>
                      <a:rPr lang="en-US" sz="2000" b="0" i="1" smtClean="0">
                        <a:latin typeface="Cambria Math" panose="02040503050406030204" pitchFamily="18" charset="0"/>
                        <a:ea typeface="Cambria Math" panose="02040503050406030204" pitchFamily="18" charset="0"/>
                      </a:rPr>
                      <m:t>∙</m:t>
                    </m:r>
                    <m:r>
                      <a:rPr lang="en-US" sz="2000" b="0" i="0" smtClean="0">
                        <a:latin typeface="Cambria Math" panose="02040503050406030204" pitchFamily="18" charset="0"/>
                        <a:ea typeface="Cambria Math" panose="02040503050406030204" pitchFamily="18" charset="0"/>
                      </a:rPr>
                      <m:t>20</m:t>
                    </m:r>
                    <m:r>
                      <a:rPr lang="en-US" sz="2000" b="0" i="0" smtClean="0">
                        <a:latin typeface="Cambria Math" panose="02040503050406030204" pitchFamily="18" charset="0"/>
                        <a:ea typeface="Cambria Math" panose="02040503050406030204" pitchFamily="18" charset="0"/>
                      </a:rPr>
                      <m:t>+</m:t>
                    </m:r>
                    <m:r>
                      <a:rPr lang="en-US" sz="2000" b="0" i="0" smtClean="0">
                        <a:latin typeface="Cambria Math" panose="02040503050406030204" pitchFamily="18" charset="0"/>
                        <a:ea typeface="Cambria Math" panose="02040503050406030204" pitchFamily="18" charset="0"/>
                      </a:rPr>
                      <m:t>0</m:t>
                    </m:r>
                    <m:r>
                      <a:rPr lang="en-US" sz="2000" b="0" i="0" smtClean="0">
                        <a:latin typeface="Cambria Math" panose="02040503050406030204" pitchFamily="18" charset="0"/>
                        <a:ea typeface="Cambria Math" panose="02040503050406030204" pitchFamily="18" charset="0"/>
                      </a:rPr>
                      <m:t>.</m:t>
                    </m:r>
                    <m:r>
                      <a:rPr lang="en-US" sz="2000" b="0" i="0" smtClean="0">
                        <a:latin typeface="Cambria Math" panose="02040503050406030204" pitchFamily="18" charset="0"/>
                        <a:ea typeface="Cambria Math" panose="02040503050406030204" pitchFamily="18" charset="0"/>
                      </a:rPr>
                      <m:t>3</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70</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35</m:t>
                    </m:r>
                  </m:oMath>
                </a14:m>
                <a:endParaRPr lang="en-US" sz="2000" dirty="0">
                  <a:latin typeface="Calibri" panose="020F0502020204030204" pitchFamily="34" charset="0"/>
                </a:endParaRPr>
              </a:p>
              <a:p>
                <a:pPr eaLnBrk="1" hangingPunct="1">
                  <a:spcBef>
                    <a:spcPct val="50000"/>
                  </a:spcBef>
                </a:pPr>
                <a:endParaRPr lang="en-US" sz="1800" dirty="0">
                  <a:latin typeface="Calibri"/>
                  <a:cs typeface="Calibri"/>
                </a:endParaRPr>
              </a:p>
            </p:txBody>
          </p:sp>
        </mc:Choice>
        <mc:Fallback xmlns="">
          <p:sp>
            <p:nvSpPr>
              <p:cNvPr id="20" name="Text Box 53"/>
              <p:cNvSpPr txBox="1">
                <a:spLocks noRot="1" noChangeAspect="1" noMove="1" noResize="1" noEditPoints="1" noAdjustHandles="1" noChangeArrowheads="1" noChangeShapeType="1" noTextEdit="1"/>
              </p:cNvSpPr>
              <p:nvPr/>
            </p:nvSpPr>
            <p:spPr bwMode="auto">
              <a:xfrm>
                <a:off x="959003" y="3276600"/>
                <a:ext cx="4570143" cy="1839350"/>
              </a:xfrm>
              <a:prstGeom prst="rect">
                <a:avLst/>
              </a:prstGeom>
              <a:blipFill>
                <a:blip r:embed="rId10"/>
                <a:stretch>
                  <a:fillRect l="-1067" t="-199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 Box 62"/>
              <p:cNvSpPr txBox="1">
                <a:spLocks noChangeArrowheads="1"/>
              </p:cNvSpPr>
              <p:nvPr/>
            </p:nvSpPr>
            <p:spPr bwMode="auto">
              <a:xfrm>
                <a:off x="959003" y="5500688"/>
                <a:ext cx="4798743" cy="7317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a:latin typeface="Calibri"/>
                    <a:cs typeface="Calibri"/>
                  </a:rPr>
                  <a:t>Optimal decision </a:t>
                </a:r>
                <a14:m>
                  <m:oMath xmlns:m="http://schemas.openxmlformats.org/officeDocument/2006/math">
                    <m:sSup>
                      <m:sSupPr>
                        <m:ctrlPr>
                          <a:rPr lang="en-US" sz="1800" b="0" i="1" smtClean="0">
                            <a:latin typeface="Cambria Math" panose="02040503050406030204" pitchFamily="18" charset="0"/>
                            <a:cs typeface="Calibri"/>
                          </a:rPr>
                        </m:ctrlPr>
                      </m:sSupPr>
                      <m:e>
                        <m:r>
                          <a:rPr lang="en-US" sz="1800" b="0" i="1" smtClean="0">
                            <a:latin typeface="Cambria Math" panose="02040503050406030204" pitchFamily="18" charset="0"/>
                            <a:cs typeface="Calibri"/>
                          </a:rPr>
                          <m:t>𝑎</m:t>
                        </m:r>
                      </m:e>
                      <m:sup>
                        <m:r>
                          <a:rPr lang="en-US" sz="1800" b="0" i="1" smtClean="0">
                            <a:latin typeface="Cambria Math" panose="02040503050406030204" pitchFamily="18" charset="0"/>
                            <a:cs typeface="Calibri"/>
                          </a:rPr>
                          <m:t>∗</m:t>
                        </m:r>
                      </m:sup>
                    </m:sSup>
                  </m:oMath>
                </a14:m>
                <a:r>
                  <a:rPr lang="en-US" sz="1800" dirty="0">
                    <a:latin typeface="Calibri"/>
                    <a:cs typeface="Calibri"/>
                  </a:rPr>
                  <a:t> = leave</a:t>
                </a:r>
              </a:p>
              <a:p>
                <a:pPr eaLnBrk="1" hangingPunct="1">
                  <a:spcBef>
                    <a:spcPct val="50000"/>
                  </a:spcBef>
                </a:pPr>
                <a14:m>
                  <m:oMathPara xmlns:m="http://schemas.openxmlformats.org/officeDocument/2006/math">
                    <m:oMathParaPr>
                      <m:jc m:val="centerGroup"/>
                    </m:oMathParaPr>
                    <m:oMath xmlns:m="http://schemas.openxmlformats.org/officeDocument/2006/math">
                      <m:r>
                        <m:rPr>
                          <m:sty m:val="p"/>
                        </m:rPr>
                        <a:rPr lang="en-US" sz="1800" b="0" i="0" smtClean="0">
                          <a:latin typeface="Cambria Math" panose="02040503050406030204" pitchFamily="18" charset="0"/>
                          <a:cs typeface="Calibri"/>
                        </a:rPr>
                        <m:t>MEU</m:t>
                      </m:r>
                      <m:d>
                        <m:dPr>
                          <m:ctrlPr>
                            <a:rPr lang="en-US" sz="1800" b="0" i="1" smtClean="0">
                              <a:latin typeface="Cambria Math" panose="02040503050406030204" pitchFamily="18" charset="0"/>
                              <a:cs typeface="Calibri"/>
                            </a:rPr>
                          </m:ctrlPr>
                        </m:dPr>
                        <m:e>
                          <m:r>
                            <a:rPr lang="en-US" sz="1800" b="0" i="1" smtClean="0">
                              <a:latin typeface="Cambria Math" panose="02040503050406030204" pitchFamily="18" charset="0"/>
                              <a:ea typeface="Cambria Math" panose="02040503050406030204" pitchFamily="18" charset="0"/>
                              <a:cs typeface="Calibri"/>
                            </a:rPr>
                            <m:t>∅</m:t>
                          </m:r>
                        </m:e>
                      </m:d>
                      <m:r>
                        <a:rPr lang="en-US" sz="1800" b="0" i="1" smtClean="0">
                          <a:latin typeface="Cambria Math" panose="02040503050406030204" pitchFamily="18" charset="0"/>
                          <a:ea typeface="Cambria Math" panose="02040503050406030204" pitchFamily="18" charset="0"/>
                          <a:cs typeface="Calibri"/>
                        </a:rPr>
                        <m:t>=</m:t>
                      </m:r>
                      <m:limLow>
                        <m:limLowPr>
                          <m:ctrlPr>
                            <a:rPr lang="en-US" sz="1800" b="0" i="1" smtClean="0">
                              <a:latin typeface="Cambria Math" panose="02040503050406030204" pitchFamily="18" charset="0"/>
                              <a:ea typeface="Cambria Math" panose="02040503050406030204" pitchFamily="18" charset="0"/>
                              <a:cs typeface="Calibri"/>
                            </a:rPr>
                          </m:ctrlPr>
                        </m:limLowPr>
                        <m:e>
                          <m:r>
                            <m:rPr>
                              <m:sty m:val="p"/>
                            </m:rPr>
                            <a:rPr lang="en-US" sz="1800" b="0" i="0" smtClean="0">
                              <a:latin typeface="Cambria Math" panose="02040503050406030204" pitchFamily="18" charset="0"/>
                              <a:ea typeface="Cambria Math" panose="02040503050406030204" pitchFamily="18" charset="0"/>
                              <a:cs typeface="Calibri"/>
                            </a:rPr>
                            <m:t>max</m:t>
                          </m:r>
                        </m:e>
                        <m:lim>
                          <m:r>
                            <a:rPr lang="en-US" sz="1800" b="0" i="1" smtClean="0">
                              <a:latin typeface="Cambria Math" panose="02040503050406030204" pitchFamily="18" charset="0"/>
                              <a:ea typeface="Cambria Math" panose="02040503050406030204" pitchFamily="18" charset="0"/>
                              <a:cs typeface="Calibri"/>
                            </a:rPr>
                            <m:t>𝑎</m:t>
                          </m:r>
                        </m:lim>
                      </m:limLow>
                      <m:r>
                        <a:rPr lang="en-US" sz="1800" b="0" i="0" smtClean="0">
                          <a:latin typeface="Cambria Math" panose="02040503050406030204" pitchFamily="18" charset="0"/>
                          <a:ea typeface="Cambria Math" panose="02040503050406030204" pitchFamily="18" charset="0"/>
                          <a:cs typeface="Calibri"/>
                        </a:rPr>
                        <m:t> </m:t>
                      </m:r>
                      <m:r>
                        <m:rPr>
                          <m:sty m:val="p"/>
                        </m:rPr>
                        <a:rPr lang="en-US" sz="1800" b="0" i="0" smtClean="0">
                          <a:latin typeface="Cambria Math" panose="02040503050406030204" pitchFamily="18" charset="0"/>
                          <a:ea typeface="Cambria Math" panose="02040503050406030204" pitchFamily="18" charset="0"/>
                          <a:cs typeface="Calibri"/>
                        </a:rPr>
                        <m:t>EU</m:t>
                      </m:r>
                      <m:d>
                        <m:dPr>
                          <m:ctrlPr>
                            <a:rPr lang="en-US" sz="1800" b="0" i="1" smtClean="0">
                              <a:latin typeface="Cambria Math" panose="02040503050406030204" pitchFamily="18" charset="0"/>
                              <a:ea typeface="Cambria Math" panose="02040503050406030204" pitchFamily="18" charset="0"/>
                              <a:cs typeface="Calibri"/>
                            </a:rPr>
                          </m:ctrlPr>
                        </m:dPr>
                        <m:e>
                          <m:r>
                            <a:rPr lang="en-US" sz="1800" b="0" i="1" smtClean="0">
                              <a:latin typeface="Cambria Math" panose="02040503050406030204" pitchFamily="18" charset="0"/>
                              <a:ea typeface="Cambria Math" panose="02040503050406030204" pitchFamily="18" charset="0"/>
                              <a:cs typeface="Calibri"/>
                            </a:rPr>
                            <m:t>𝑎</m:t>
                          </m:r>
                        </m:e>
                      </m:d>
                      <m:r>
                        <a:rPr lang="en-US" sz="1800" b="0" i="0" smtClean="0">
                          <a:latin typeface="Cambria Math" panose="02040503050406030204" pitchFamily="18" charset="0"/>
                          <a:ea typeface="Cambria Math" panose="02040503050406030204" pitchFamily="18" charset="0"/>
                          <a:cs typeface="Calibri"/>
                        </a:rPr>
                        <m:t>=</m:t>
                      </m:r>
                      <m:r>
                        <a:rPr lang="en-US" sz="1800" b="0" i="0" smtClean="0">
                          <a:latin typeface="Cambria Math" panose="02040503050406030204" pitchFamily="18" charset="0"/>
                          <a:ea typeface="Cambria Math" panose="02040503050406030204" pitchFamily="18" charset="0"/>
                          <a:cs typeface="Calibri"/>
                        </a:rPr>
                        <m:t>70</m:t>
                      </m:r>
                    </m:oMath>
                  </m:oMathPara>
                </a14:m>
                <a:endParaRPr lang="en-US" sz="1800" dirty="0">
                  <a:latin typeface="Calibri"/>
                  <a:cs typeface="Calibri"/>
                </a:endParaRPr>
              </a:p>
            </p:txBody>
          </p:sp>
        </mc:Choice>
        <mc:Fallback xmlns="">
          <p:sp>
            <p:nvSpPr>
              <p:cNvPr id="24" name="Text Box 62"/>
              <p:cNvSpPr txBox="1">
                <a:spLocks noRot="1" noChangeAspect="1" noMove="1" noResize="1" noEditPoints="1" noAdjustHandles="1" noChangeArrowheads="1" noChangeShapeType="1" noTextEdit="1"/>
              </p:cNvSpPr>
              <p:nvPr/>
            </p:nvSpPr>
            <p:spPr bwMode="auto">
              <a:xfrm>
                <a:off x="959003" y="5500688"/>
                <a:ext cx="4798743" cy="731739"/>
              </a:xfrm>
              <a:prstGeom prst="rect">
                <a:avLst/>
              </a:prstGeom>
              <a:blipFill>
                <a:blip r:embed="rId6"/>
                <a:stretch>
                  <a:fillRect l="-1015" t="-41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2" name="Picture 1">
            <a:extLst>
              <a:ext uri="{C183D7F6-B498-43B3-948B-1728B52AA6E4}">
                <adec:decorative xmlns:adec="http://schemas.microsoft.com/office/drawing/2017/decorative" val="1"/>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896234" y="2261268"/>
            <a:ext cx="2662686" cy="1802063"/>
          </a:xfrm>
          <a:prstGeom prst="rect">
            <a:avLst/>
          </a:prstGeom>
        </p:spPr>
      </p:pic>
      <p:pic>
        <p:nvPicPr>
          <p:cNvPr id="28" name="Picture 27">
            <a:extLst>
              <a:ext uri="{FF2B5EF4-FFF2-40B4-BE49-F238E27FC236}">
                <a16:creationId xmlns:a16="http://schemas.microsoft.com/office/drawing/2014/main" id="{B00B09DE-A3F1-4E7B-8EAF-AE56A69C1EAA}"/>
              </a:ext>
              <a:ext uri="{C183D7F6-B498-43B3-948B-1728B52AA6E4}">
                <adec:decorative xmlns:adec="http://schemas.microsoft.com/office/drawing/2017/decorative" val="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120676" y="101867"/>
            <a:ext cx="1469257" cy="1717960"/>
          </a:xfrm>
          <a:prstGeom prst="rect">
            <a:avLst/>
          </a:prstGeom>
        </p:spPr>
      </p:pic>
      <p:grpSp>
        <p:nvGrpSpPr>
          <p:cNvPr id="3" name="Group 2">
            <a:extLst>
              <a:ext uri="{FF2B5EF4-FFF2-40B4-BE49-F238E27FC236}">
                <a16:creationId xmlns:a16="http://schemas.microsoft.com/office/drawing/2014/main" id="{BE3E26EF-135D-7D6C-6B5F-28DC6081BFCF}"/>
              </a:ext>
              <a:ext uri="{C183D7F6-B498-43B3-948B-1728B52AA6E4}">
                <adec:decorative xmlns:adec="http://schemas.microsoft.com/office/drawing/2017/decorative" val="1"/>
              </a:ext>
            </a:extLst>
          </p:cNvPr>
          <p:cNvGrpSpPr/>
          <p:nvPr/>
        </p:nvGrpSpPr>
        <p:grpSpPr>
          <a:xfrm>
            <a:off x="5856967" y="2133599"/>
            <a:ext cx="3270419" cy="2057400"/>
            <a:chOff x="5611528" y="2133600"/>
            <a:chExt cx="3270419" cy="2057400"/>
          </a:xfrm>
        </p:grpSpPr>
        <p:sp>
          <p:nvSpPr>
            <p:cNvPr id="17412" name="Oval 5"/>
            <p:cNvSpPr>
              <a:spLocks noChangeArrowheads="1"/>
            </p:cNvSpPr>
            <p:nvPr/>
          </p:nvSpPr>
          <p:spPr bwMode="auto">
            <a:xfrm>
              <a:off x="5757747" y="3616325"/>
              <a:ext cx="1222375" cy="574675"/>
            </a:xfrm>
            <a:prstGeom prst="ellipse">
              <a:avLst/>
            </a:prstGeom>
            <a:solidFill>
              <a:schemeClr val="bg1"/>
            </a:solidFill>
            <a:ln w="28575">
              <a:solidFill>
                <a:schemeClr val="tx1"/>
              </a:solidFill>
              <a:round/>
              <a:headEnd/>
              <a:tailEnd/>
            </a:ln>
          </p:spPr>
          <p:txBody>
            <a:bodyPr wrap="none" anchor="ctr"/>
            <a:lstStyle/>
            <a:p>
              <a:pPr algn="ctr"/>
              <a:r>
                <a:rPr lang="en-US">
                  <a:latin typeface="Calibri"/>
                  <a:cs typeface="Calibri"/>
                </a:rPr>
                <a:t>Weather</a:t>
              </a:r>
            </a:p>
          </p:txBody>
        </p:sp>
        <p:sp>
          <p:nvSpPr>
            <p:cNvPr id="17414" name="Rectangle 7"/>
            <p:cNvSpPr>
              <a:spLocks noChangeArrowheads="1"/>
            </p:cNvSpPr>
            <p:nvPr/>
          </p:nvSpPr>
          <p:spPr bwMode="auto">
            <a:xfrm>
              <a:off x="5611528" y="2133600"/>
              <a:ext cx="1365419" cy="533400"/>
            </a:xfrm>
            <a:prstGeom prst="rect">
              <a:avLst/>
            </a:prstGeom>
            <a:solidFill>
              <a:schemeClr val="bg1"/>
            </a:solidFill>
            <a:ln w="28575">
              <a:solidFill>
                <a:schemeClr val="tx1"/>
              </a:solidFill>
              <a:miter lim="800000"/>
              <a:headEnd/>
              <a:tailEnd/>
            </a:ln>
          </p:spPr>
          <p:txBody>
            <a:bodyPr wrap="none" anchor="ctr"/>
            <a:lstStyle/>
            <a:p>
              <a:pPr algn="ctr"/>
              <a:r>
                <a:rPr lang="en-US" dirty="0">
                  <a:latin typeface="Calibri"/>
                  <a:cs typeface="Calibri"/>
                </a:rPr>
                <a:t>Umbrella (A)</a:t>
              </a:r>
            </a:p>
          </p:txBody>
        </p:sp>
        <p:grpSp>
          <p:nvGrpSpPr>
            <p:cNvPr id="17415" name="Group 8"/>
            <p:cNvGrpSpPr>
              <a:grpSpLocks/>
            </p:cNvGrpSpPr>
            <p:nvPr/>
          </p:nvGrpSpPr>
          <p:grpSpPr bwMode="auto">
            <a:xfrm>
              <a:off x="8043747" y="2895600"/>
              <a:ext cx="838200" cy="533400"/>
              <a:chOff x="4368" y="1728"/>
              <a:chExt cx="528" cy="336"/>
            </a:xfrm>
          </p:grpSpPr>
          <p:sp>
            <p:nvSpPr>
              <p:cNvPr id="17422" name="Freeform 9"/>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a:cs typeface="Calibri"/>
                </a:endParaRPr>
              </a:p>
            </p:txBody>
          </p:sp>
          <p:sp>
            <p:nvSpPr>
              <p:cNvPr id="17423" name="Text Box 10"/>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U</a:t>
                </a:r>
              </a:p>
            </p:txBody>
          </p:sp>
        </p:grpSp>
        <p:cxnSp>
          <p:nvCxnSpPr>
            <p:cNvPr id="17416" name="AutoShape 11"/>
            <p:cNvCxnSpPr>
              <a:cxnSpLocks noChangeShapeType="1"/>
              <a:stCxn id="17414" idx="3"/>
            </p:cNvCxnSpPr>
            <p:nvPr/>
          </p:nvCxnSpPr>
          <p:spPr bwMode="auto">
            <a:xfrm>
              <a:off x="6976947" y="2400300"/>
              <a:ext cx="1052513" cy="76200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7417" name="AutoShape 12"/>
            <p:cNvCxnSpPr>
              <a:cxnSpLocks noChangeShapeType="1"/>
              <a:stCxn id="17412" idx="6"/>
              <a:endCxn id="17422" idx="1"/>
            </p:cNvCxnSpPr>
            <p:nvPr/>
          </p:nvCxnSpPr>
          <p:spPr bwMode="auto">
            <a:xfrm flipV="1">
              <a:off x="6994410" y="3162300"/>
              <a:ext cx="1035050" cy="741363"/>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765530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US">
                <a:ea typeface="ＭＳ Ｐゴシック" pitchFamily="34" charset="-128"/>
              </a:rPr>
              <a:t>Decisions as Outcome Trees</a:t>
            </a:r>
          </a:p>
        </p:txBody>
      </p:sp>
      <p:grpSp>
        <p:nvGrpSpPr>
          <p:cNvPr id="10" name="Group 9" descr="The outcome tree shows the utility after taking an action (take or not to take an umbrella) and then observing the random event rain or no rain.">
            <a:extLst>
              <a:ext uri="{FF2B5EF4-FFF2-40B4-BE49-F238E27FC236}">
                <a16:creationId xmlns:a16="http://schemas.microsoft.com/office/drawing/2014/main" id="{E3D0B91C-0CA2-266E-D9E5-3F414E76EE06}"/>
              </a:ext>
            </a:extLst>
          </p:cNvPr>
          <p:cNvGrpSpPr/>
          <p:nvPr/>
        </p:nvGrpSpPr>
        <p:grpSpPr>
          <a:xfrm>
            <a:off x="3505200" y="685800"/>
            <a:ext cx="8534400" cy="5029199"/>
            <a:chOff x="3505200" y="685800"/>
            <a:chExt cx="8534400" cy="5029199"/>
          </a:xfrm>
        </p:grpSpPr>
        <p:grpSp>
          <p:nvGrpSpPr>
            <p:cNvPr id="21508" name="Group 44"/>
            <p:cNvGrpSpPr>
              <a:grpSpLocks/>
            </p:cNvGrpSpPr>
            <p:nvPr/>
          </p:nvGrpSpPr>
          <p:grpSpPr bwMode="auto">
            <a:xfrm>
              <a:off x="3505200" y="1600200"/>
              <a:ext cx="8534400" cy="3124200"/>
              <a:chOff x="228600" y="1676400"/>
              <a:chExt cx="8534400" cy="3124200"/>
            </a:xfrm>
          </p:grpSpPr>
          <p:grpSp>
            <p:nvGrpSpPr>
              <p:cNvPr id="21509" name="Group 5"/>
              <p:cNvGrpSpPr>
                <a:grpSpLocks/>
              </p:cNvGrpSpPr>
              <p:nvPr/>
            </p:nvGrpSpPr>
            <p:grpSpPr bwMode="auto">
              <a:xfrm>
                <a:off x="228600" y="4267200"/>
                <a:ext cx="1828800" cy="533400"/>
                <a:chOff x="4368" y="1728"/>
                <a:chExt cx="528" cy="336"/>
              </a:xfrm>
            </p:grpSpPr>
            <p:sp>
              <p:nvSpPr>
                <p:cNvPr id="21534" name="Freeform 6"/>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pitchFamily="34" charset="0"/>
                    <a:cs typeface="Calibri" pitchFamily="34" charset="0"/>
                  </a:endParaRPr>
                </a:p>
              </p:txBody>
            </p:sp>
            <p:sp>
              <p:nvSpPr>
                <p:cNvPr id="21535" name="Text Box 7"/>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pitchFamily="34" charset="0"/>
                      <a:cs typeface="Calibri" pitchFamily="34" charset="0"/>
                    </a:rPr>
                    <a:t>U(t,s)</a:t>
                  </a:r>
                </a:p>
              </p:txBody>
            </p:sp>
          </p:grpSp>
          <p:sp>
            <p:nvSpPr>
              <p:cNvPr id="21510" name="Oval 3"/>
              <p:cNvSpPr>
                <a:spLocks noChangeArrowheads="1"/>
              </p:cNvSpPr>
              <p:nvPr/>
            </p:nvSpPr>
            <p:spPr bwMode="auto">
              <a:xfrm>
                <a:off x="1447800" y="2895600"/>
                <a:ext cx="1371600" cy="574675"/>
              </a:xfrm>
              <a:prstGeom prst="ellipse">
                <a:avLst/>
              </a:prstGeom>
              <a:solidFill>
                <a:schemeClr val="bg1"/>
              </a:solidFill>
              <a:ln w="28575">
                <a:solidFill>
                  <a:schemeClr val="tx1"/>
                </a:solidFill>
                <a:round/>
                <a:headEnd/>
                <a:tailEnd/>
              </a:ln>
            </p:spPr>
            <p:txBody>
              <a:bodyPr wrap="none" anchor="ctr"/>
              <a:lstStyle/>
              <a:p>
                <a:pPr algn="ctr"/>
                <a:r>
                  <a:rPr lang="en-US" dirty="0">
                    <a:latin typeface="Calibri" pitchFamily="34" charset="0"/>
                    <a:cs typeface="Calibri" pitchFamily="34" charset="0"/>
                  </a:rPr>
                  <a:t>Weather | {}</a:t>
                </a:r>
              </a:p>
            </p:txBody>
          </p:sp>
          <p:sp>
            <p:nvSpPr>
              <p:cNvPr id="21511" name="Oval 3"/>
              <p:cNvSpPr>
                <a:spLocks noChangeArrowheads="1"/>
              </p:cNvSpPr>
              <p:nvPr/>
            </p:nvSpPr>
            <p:spPr bwMode="auto">
              <a:xfrm>
                <a:off x="6172200" y="2895600"/>
                <a:ext cx="1371599" cy="574675"/>
              </a:xfrm>
              <a:prstGeom prst="ellipse">
                <a:avLst/>
              </a:prstGeom>
              <a:solidFill>
                <a:schemeClr val="bg1"/>
              </a:solidFill>
              <a:ln w="28575">
                <a:solidFill>
                  <a:schemeClr val="tx1"/>
                </a:solidFill>
                <a:round/>
                <a:headEnd/>
                <a:tailEnd/>
              </a:ln>
            </p:spPr>
            <p:txBody>
              <a:bodyPr wrap="none" anchor="ctr"/>
              <a:lstStyle/>
              <a:p>
                <a:pPr algn="ctr"/>
                <a:r>
                  <a:rPr lang="en-US">
                    <a:latin typeface="Calibri" pitchFamily="34" charset="0"/>
                    <a:cs typeface="Calibri" pitchFamily="34" charset="0"/>
                  </a:rPr>
                  <a:t>Weather | {}</a:t>
                </a:r>
              </a:p>
            </p:txBody>
          </p:sp>
          <p:cxnSp>
            <p:nvCxnSpPr>
              <p:cNvPr id="12" name="Straight Arrow Connector 11"/>
              <p:cNvCxnSpPr>
                <a:stCxn id="18" idx="3"/>
                <a:endCxn id="21510" idx="0"/>
              </p:cNvCxnSpPr>
              <p:nvPr/>
            </p:nvCxnSpPr>
            <p:spPr>
              <a:xfrm rot="5400000">
                <a:off x="2914650" y="1352550"/>
                <a:ext cx="762000" cy="232410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8" idx="3"/>
                <a:endCxn id="21511" idx="0"/>
              </p:cNvCxnSpPr>
              <p:nvPr/>
            </p:nvCxnSpPr>
            <p:spPr>
              <a:xfrm rot="16200000" flipH="1">
                <a:off x="5276850" y="1314450"/>
                <a:ext cx="762000" cy="240030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514" name="TextBox 15"/>
              <p:cNvSpPr txBox="1">
                <a:spLocks noChangeArrowheads="1"/>
              </p:cNvSpPr>
              <p:nvPr/>
            </p:nvSpPr>
            <p:spPr bwMode="auto">
              <a:xfrm rot="-1071566">
                <a:off x="2625356" y="2219479"/>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pitchFamily="34" charset="0"/>
                    <a:cs typeface="Calibri" pitchFamily="34" charset="0"/>
                  </a:rPr>
                  <a:t>take</a:t>
                </a:r>
              </a:p>
            </p:txBody>
          </p:sp>
          <p:sp>
            <p:nvSpPr>
              <p:cNvPr id="21515" name="TextBox 16"/>
              <p:cNvSpPr txBox="1">
                <a:spLocks noChangeArrowheads="1"/>
              </p:cNvSpPr>
              <p:nvPr/>
            </p:nvSpPr>
            <p:spPr bwMode="auto">
              <a:xfrm rot="1093261">
                <a:off x="5444931" y="2278920"/>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pitchFamily="34" charset="0"/>
                    <a:cs typeface="Calibri" pitchFamily="34" charset="0"/>
                  </a:rPr>
                  <a:t>leave</a:t>
                </a:r>
              </a:p>
            </p:txBody>
          </p:sp>
          <p:sp>
            <p:nvSpPr>
              <p:cNvPr id="18" name="Isosceles Triangle 17"/>
              <p:cNvSpPr/>
              <p:nvPr/>
            </p:nvSpPr>
            <p:spPr>
              <a:xfrm>
                <a:off x="3886200" y="1676400"/>
                <a:ext cx="1143000" cy="4572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Calibri" pitchFamily="34" charset="0"/>
                    <a:cs typeface="Calibri" pitchFamily="34" charset="0"/>
                  </a:rPr>
                  <a:t>{}</a:t>
                </a:r>
              </a:p>
              <a:p>
                <a:pPr algn="ctr">
                  <a:defRPr/>
                </a:pPr>
                <a:endParaRPr lang="en-US" dirty="0">
                  <a:solidFill>
                    <a:schemeClr val="tx1"/>
                  </a:solidFill>
                  <a:latin typeface="Calibri" pitchFamily="34" charset="0"/>
                  <a:cs typeface="Calibri" pitchFamily="34" charset="0"/>
                </a:endParaRPr>
              </a:p>
            </p:txBody>
          </p:sp>
          <p:cxnSp>
            <p:nvCxnSpPr>
              <p:cNvPr id="19" name="Straight Arrow Connector 18"/>
              <p:cNvCxnSpPr>
                <a:stCxn id="21510" idx="4"/>
              </p:cNvCxnSpPr>
              <p:nvPr/>
            </p:nvCxnSpPr>
            <p:spPr>
              <a:xfrm rot="5400000">
                <a:off x="1201737" y="3335338"/>
                <a:ext cx="796925" cy="106680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518" name="TextBox 19"/>
              <p:cNvSpPr txBox="1">
                <a:spLocks noChangeArrowheads="1"/>
              </p:cNvSpPr>
              <p:nvPr/>
            </p:nvSpPr>
            <p:spPr bwMode="auto">
              <a:xfrm rot="-2151216">
                <a:off x="972872" y="3497698"/>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pitchFamily="34" charset="0"/>
                    <a:cs typeface="Calibri" pitchFamily="34" charset="0"/>
                  </a:rPr>
                  <a:t>sun</a:t>
                </a:r>
              </a:p>
            </p:txBody>
          </p:sp>
          <p:grpSp>
            <p:nvGrpSpPr>
              <p:cNvPr id="21519" name="Group 21"/>
              <p:cNvGrpSpPr>
                <a:grpSpLocks/>
              </p:cNvGrpSpPr>
              <p:nvPr/>
            </p:nvGrpSpPr>
            <p:grpSpPr bwMode="auto">
              <a:xfrm>
                <a:off x="2209800" y="4267200"/>
                <a:ext cx="1828800" cy="533400"/>
                <a:chOff x="4368" y="1728"/>
                <a:chExt cx="528" cy="336"/>
              </a:xfrm>
            </p:grpSpPr>
            <p:sp>
              <p:nvSpPr>
                <p:cNvPr id="21532" name="Freeform 22"/>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pitchFamily="34" charset="0"/>
                    <a:cs typeface="Calibri" pitchFamily="34" charset="0"/>
                  </a:endParaRPr>
                </a:p>
              </p:txBody>
            </p:sp>
            <p:sp>
              <p:nvSpPr>
                <p:cNvPr id="21533" name="Text Box 7"/>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pitchFamily="34" charset="0"/>
                      <a:cs typeface="Calibri" pitchFamily="34" charset="0"/>
                    </a:rPr>
                    <a:t>U(t,r)</a:t>
                  </a:r>
                </a:p>
              </p:txBody>
            </p:sp>
          </p:grpSp>
          <p:cxnSp>
            <p:nvCxnSpPr>
              <p:cNvPr id="25" name="Straight Arrow Connector 24"/>
              <p:cNvCxnSpPr>
                <a:stCxn id="21510" idx="4"/>
              </p:cNvCxnSpPr>
              <p:nvPr/>
            </p:nvCxnSpPr>
            <p:spPr>
              <a:xfrm rot="16200000" flipH="1">
                <a:off x="2230437" y="3373438"/>
                <a:ext cx="796925" cy="99060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521" name="TextBox 32"/>
              <p:cNvSpPr txBox="1">
                <a:spLocks noChangeArrowheads="1"/>
              </p:cNvSpPr>
              <p:nvPr/>
            </p:nvSpPr>
            <p:spPr bwMode="auto">
              <a:xfrm rot="2243371">
                <a:off x="2576893" y="3766819"/>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dirty="0">
                    <a:latin typeface="Calibri" pitchFamily="34" charset="0"/>
                    <a:cs typeface="Calibri" pitchFamily="34" charset="0"/>
                  </a:rPr>
                  <a:t>rain</a:t>
                </a:r>
              </a:p>
            </p:txBody>
          </p:sp>
          <p:grpSp>
            <p:nvGrpSpPr>
              <p:cNvPr id="21522" name="Group 34"/>
              <p:cNvGrpSpPr>
                <a:grpSpLocks/>
              </p:cNvGrpSpPr>
              <p:nvPr/>
            </p:nvGrpSpPr>
            <p:grpSpPr bwMode="auto">
              <a:xfrm>
                <a:off x="4953000" y="4267200"/>
                <a:ext cx="1828800" cy="533400"/>
                <a:chOff x="4368" y="1728"/>
                <a:chExt cx="528" cy="336"/>
              </a:xfrm>
            </p:grpSpPr>
            <p:sp>
              <p:nvSpPr>
                <p:cNvPr id="21530" name="Freeform 35"/>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pitchFamily="34" charset="0"/>
                    <a:cs typeface="Calibri" pitchFamily="34" charset="0"/>
                  </a:endParaRPr>
                </a:p>
              </p:txBody>
            </p:sp>
            <p:sp>
              <p:nvSpPr>
                <p:cNvPr id="21531" name="Text Box 7"/>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pitchFamily="34" charset="0"/>
                      <a:cs typeface="Calibri" pitchFamily="34" charset="0"/>
                    </a:rPr>
                    <a:t>U(l,s)</a:t>
                  </a:r>
                </a:p>
              </p:txBody>
            </p:sp>
          </p:grpSp>
          <p:cxnSp>
            <p:nvCxnSpPr>
              <p:cNvPr id="38" name="Straight Arrow Connector 37"/>
              <p:cNvCxnSpPr/>
              <p:nvPr/>
            </p:nvCxnSpPr>
            <p:spPr>
              <a:xfrm rot="5400000">
                <a:off x="5926931" y="3334544"/>
                <a:ext cx="796925" cy="106838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21524" name="Group 38"/>
              <p:cNvGrpSpPr>
                <a:grpSpLocks/>
              </p:cNvGrpSpPr>
              <p:nvPr/>
            </p:nvGrpSpPr>
            <p:grpSpPr bwMode="auto">
              <a:xfrm>
                <a:off x="6934200" y="4267200"/>
                <a:ext cx="1828800" cy="533400"/>
                <a:chOff x="4368" y="1728"/>
                <a:chExt cx="528" cy="336"/>
              </a:xfrm>
            </p:grpSpPr>
            <p:sp>
              <p:nvSpPr>
                <p:cNvPr id="21528" name="Freeform 39"/>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pitchFamily="34" charset="0"/>
                    <a:cs typeface="Calibri" pitchFamily="34" charset="0"/>
                  </a:endParaRPr>
                </a:p>
              </p:txBody>
            </p:sp>
            <p:sp>
              <p:nvSpPr>
                <p:cNvPr id="21529" name="Text Box 7"/>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pitchFamily="34" charset="0"/>
                      <a:cs typeface="Calibri" pitchFamily="34" charset="0"/>
                    </a:rPr>
                    <a:t>U(l,r)</a:t>
                  </a:r>
                </a:p>
              </p:txBody>
            </p:sp>
          </p:grpSp>
          <p:cxnSp>
            <p:nvCxnSpPr>
              <p:cNvPr id="42" name="Straight Arrow Connector 41"/>
              <p:cNvCxnSpPr/>
              <p:nvPr/>
            </p:nvCxnSpPr>
            <p:spPr>
              <a:xfrm rot="16200000" flipH="1">
                <a:off x="6955631" y="3374232"/>
                <a:ext cx="796925" cy="98901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526" name="TextBox 42"/>
              <p:cNvSpPr txBox="1">
                <a:spLocks noChangeArrowheads="1"/>
              </p:cNvSpPr>
              <p:nvPr/>
            </p:nvSpPr>
            <p:spPr bwMode="auto">
              <a:xfrm rot="2243371">
                <a:off x="7301293" y="3766819"/>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pitchFamily="34" charset="0"/>
                    <a:cs typeface="Calibri" pitchFamily="34" charset="0"/>
                  </a:rPr>
                  <a:t>rain</a:t>
                </a:r>
              </a:p>
            </p:txBody>
          </p:sp>
          <p:sp>
            <p:nvSpPr>
              <p:cNvPr id="21527" name="TextBox 43"/>
              <p:cNvSpPr txBox="1">
                <a:spLocks noChangeArrowheads="1"/>
              </p:cNvSpPr>
              <p:nvPr/>
            </p:nvSpPr>
            <p:spPr bwMode="auto">
              <a:xfrm rot="-2151216">
                <a:off x="5697272" y="3479791"/>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pitchFamily="34" charset="0"/>
                    <a:cs typeface="Calibri" pitchFamily="34" charset="0"/>
                  </a:rPr>
                  <a:t>sun</a:t>
                </a:r>
              </a:p>
            </p:txBody>
          </p:sp>
        </p:gr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58200" y="4800600"/>
              <a:ext cx="1210033" cy="914399"/>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3800" y="4800600"/>
              <a:ext cx="1133567" cy="6858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5600" y="4800600"/>
              <a:ext cx="1066800" cy="78245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67400" y="4800600"/>
              <a:ext cx="1219200" cy="766143"/>
            </a:xfrm>
            <a:prstGeom prst="rect">
              <a:avLst/>
            </a:prstGeom>
          </p:spPr>
        </p:pic>
        <p:sp>
          <p:nvSpPr>
            <p:cNvPr id="8" name="Speech Bubble: Rectangle with Corners Rounded 7">
              <a:extLst>
                <a:ext uri="{FF2B5EF4-FFF2-40B4-BE49-F238E27FC236}">
                  <a16:creationId xmlns:a16="http://schemas.microsoft.com/office/drawing/2014/main" id="{80791E34-39C2-BD68-D20A-222CFA91818A}"/>
                </a:ext>
              </a:extLst>
            </p:cNvPr>
            <p:cNvSpPr/>
            <p:nvPr/>
          </p:nvSpPr>
          <p:spPr>
            <a:xfrm>
              <a:off x="5331757" y="1825181"/>
              <a:ext cx="980989" cy="239300"/>
            </a:xfrm>
            <a:prstGeom prst="wedgeRoundRectCallout">
              <a:avLst>
                <a:gd name="adj1" fmla="val 26153"/>
                <a:gd name="adj2" fmla="val 149004"/>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Action</a:t>
              </a:r>
            </a:p>
          </p:txBody>
        </p:sp>
        <p:sp>
          <p:nvSpPr>
            <p:cNvPr id="9" name="Speech Bubble: Rectangle with Corners Rounded 8">
              <a:extLst>
                <a:ext uri="{FF2B5EF4-FFF2-40B4-BE49-F238E27FC236}">
                  <a16:creationId xmlns:a16="http://schemas.microsoft.com/office/drawing/2014/main" id="{9A20C223-6BE4-29BD-CDB1-A2469A6C67C9}"/>
                </a:ext>
              </a:extLst>
            </p:cNvPr>
            <p:cNvSpPr/>
            <p:nvPr/>
          </p:nvSpPr>
          <p:spPr>
            <a:xfrm>
              <a:off x="8686799" y="685800"/>
              <a:ext cx="1828801" cy="659639"/>
            </a:xfrm>
            <a:prstGeom prst="wedgeRoundRectCallout">
              <a:avLst>
                <a:gd name="adj1" fmla="val -96018"/>
                <a:gd name="adj2" fmla="val 123083"/>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r>
                <a:rPr lang="en-US"/>
                <a:t>{} … no evidence available</a:t>
              </a:r>
              <a:endParaRPr lang="en-US" dirty="0"/>
            </a:p>
          </p:txBody>
        </p:sp>
        <p:sp>
          <p:nvSpPr>
            <p:cNvPr id="7" name="Speech Bubble: Rectangle with Corners Rounded 6">
              <a:extLst>
                <a:ext uri="{FF2B5EF4-FFF2-40B4-BE49-F238E27FC236}">
                  <a16:creationId xmlns:a16="http://schemas.microsoft.com/office/drawing/2014/main" id="{47EDAF5F-7B98-7B76-DE0E-CE4A9C6A978E}"/>
                </a:ext>
              </a:extLst>
            </p:cNvPr>
            <p:cNvSpPr/>
            <p:nvPr/>
          </p:nvSpPr>
          <p:spPr>
            <a:xfrm>
              <a:off x="6760759" y="3078598"/>
              <a:ext cx="1204785" cy="533400"/>
            </a:xfrm>
            <a:prstGeom prst="wedgeRoundRectCallout">
              <a:avLst>
                <a:gd name="adj1" fmla="val -84656"/>
                <a:gd name="adj2" fmla="val 59272"/>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Random Event</a:t>
              </a:r>
            </a:p>
          </p:txBody>
        </p:sp>
      </p:grpSp>
      <p:pic>
        <p:nvPicPr>
          <p:cNvPr id="32" name="Picture 31">
            <a:extLs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3637" y="4614752"/>
            <a:ext cx="1656242" cy="1936596"/>
          </a:xfrm>
          <a:prstGeom prst="rect">
            <a:avLst/>
          </a:prstGeom>
        </p:spPr>
      </p:pic>
      <p:grpSp>
        <p:nvGrpSpPr>
          <p:cNvPr id="2" name="Group 1">
            <a:extLst>
              <a:ext uri="{C183D7F6-B498-43B3-948B-1728B52AA6E4}">
                <adec:decorative xmlns:adec="http://schemas.microsoft.com/office/drawing/2017/decorative" val="1"/>
              </a:ext>
            </a:extLst>
          </p:cNvPr>
          <p:cNvGrpSpPr/>
          <p:nvPr/>
        </p:nvGrpSpPr>
        <p:grpSpPr>
          <a:xfrm>
            <a:off x="781384" y="2317596"/>
            <a:ext cx="2493773" cy="1638300"/>
            <a:chOff x="9046973" y="1409700"/>
            <a:chExt cx="3124200" cy="2057400"/>
          </a:xfrm>
        </p:grpSpPr>
        <p:sp>
          <p:nvSpPr>
            <p:cNvPr id="33" name="Oval 5"/>
            <p:cNvSpPr>
              <a:spLocks noChangeArrowheads="1"/>
            </p:cNvSpPr>
            <p:nvPr/>
          </p:nvSpPr>
          <p:spPr bwMode="auto">
            <a:xfrm>
              <a:off x="9046973" y="2892425"/>
              <a:ext cx="1222375" cy="574675"/>
            </a:xfrm>
            <a:prstGeom prst="ellipse">
              <a:avLst/>
            </a:prstGeom>
            <a:solidFill>
              <a:schemeClr val="bg1"/>
            </a:solidFill>
            <a:ln w="28575">
              <a:solidFill>
                <a:schemeClr val="tx1"/>
              </a:solidFill>
              <a:round/>
              <a:headEnd/>
              <a:tailEnd/>
            </a:ln>
          </p:spPr>
          <p:txBody>
            <a:bodyPr wrap="none" anchor="ctr"/>
            <a:lstStyle/>
            <a:p>
              <a:pPr algn="ctr"/>
              <a:r>
                <a:rPr lang="en-US" dirty="0">
                  <a:latin typeface="Calibri" pitchFamily="34" charset="0"/>
                  <a:cs typeface="Calibri" pitchFamily="34" charset="0"/>
                </a:rPr>
                <a:t>Weather</a:t>
              </a:r>
            </a:p>
          </p:txBody>
        </p:sp>
        <p:sp>
          <p:nvSpPr>
            <p:cNvPr id="34" name="Rectangle 7"/>
            <p:cNvSpPr>
              <a:spLocks noChangeArrowheads="1"/>
            </p:cNvSpPr>
            <p:nvPr/>
          </p:nvSpPr>
          <p:spPr bwMode="auto">
            <a:xfrm>
              <a:off x="9123173" y="1409700"/>
              <a:ext cx="1143000" cy="533400"/>
            </a:xfrm>
            <a:prstGeom prst="rect">
              <a:avLst/>
            </a:prstGeom>
            <a:solidFill>
              <a:schemeClr val="bg1"/>
            </a:solidFill>
            <a:ln w="28575">
              <a:solidFill>
                <a:schemeClr val="tx1"/>
              </a:solidFill>
              <a:miter lim="800000"/>
              <a:headEnd/>
              <a:tailEnd/>
            </a:ln>
          </p:spPr>
          <p:txBody>
            <a:bodyPr wrap="none" anchor="ctr"/>
            <a:lstStyle/>
            <a:p>
              <a:pPr algn="ctr"/>
              <a:r>
                <a:rPr lang="en-US" dirty="0">
                  <a:latin typeface="Calibri" pitchFamily="34" charset="0"/>
                  <a:cs typeface="Calibri" pitchFamily="34" charset="0"/>
                </a:rPr>
                <a:t>Umbrella</a:t>
              </a:r>
            </a:p>
          </p:txBody>
        </p:sp>
        <p:grpSp>
          <p:nvGrpSpPr>
            <p:cNvPr id="35" name="Group 8"/>
            <p:cNvGrpSpPr>
              <a:grpSpLocks/>
            </p:cNvGrpSpPr>
            <p:nvPr/>
          </p:nvGrpSpPr>
          <p:grpSpPr bwMode="auto">
            <a:xfrm>
              <a:off x="11332973" y="2171700"/>
              <a:ext cx="838200" cy="533400"/>
              <a:chOff x="4368" y="1728"/>
              <a:chExt cx="528" cy="336"/>
            </a:xfrm>
          </p:grpSpPr>
          <p:sp>
            <p:nvSpPr>
              <p:cNvPr id="36" name="Freeform 9"/>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pitchFamily="34" charset="0"/>
                  <a:cs typeface="Calibri" pitchFamily="34" charset="0"/>
                </a:endParaRPr>
              </a:p>
            </p:txBody>
          </p:sp>
          <p:sp>
            <p:nvSpPr>
              <p:cNvPr id="37" name="Text Box 10"/>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pitchFamily="34" charset="0"/>
                    <a:cs typeface="Calibri" pitchFamily="34" charset="0"/>
                  </a:rPr>
                  <a:t>U</a:t>
                </a:r>
              </a:p>
            </p:txBody>
          </p:sp>
        </p:grpSp>
        <p:cxnSp>
          <p:nvCxnSpPr>
            <p:cNvPr id="39" name="AutoShape 11"/>
            <p:cNvCxnSpPr>
              <a:cxnSpLocks noChangeShapeType="1"/>
              <a:stCxn id="34" idx="3"/>
              <a:endCxn id="36" idx="1"/>
            </p:cNvCxnSpPr>
            <p:nvPr/>
          </p:nvCxnSpPr>
          <p:spPr bwMode="auto">
            <a:xfrm>
              <a:off x="10280461" y="1676400"/>
              <a:ext cx="1038225" cy="76200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40" name="AutoShape 12"/>
            <p:cNvCxnSpPr>
              <a:cxnSpLocks noChangeShapeType="1"/>
              <a:stCxn id="33" idx="6"/>
              <a:endCxn id="36" idx="1"/>
            </p:cNvCxnSpPr>
            <p:nvPr/>
          </p:nvCxnSpPr>
          <p:spPr bwMode="auto">
            <a:xfrm flipV="1">
              <a:off x="10283636" y="2438400"/>
              <a:ext cx="1035050" cy="741363"/>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grpSp>
      <p:pic>
        <p:nvPicPr>
          <p:cNvPr id="43" name="Picture 42">
            <a:extLs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6784" y="1555596"/>
            <a:ext cx="2016390" cy="1364660"/>
          </a:xfrm>
          <a:prstGeom prst="rect">
            <a:avLst/>
          </a:prstGeom>
        </p:spPr>
      </p:pic>
      <p:sp>
        <p:nvSpPr>
          <p:cNvPr id="11" name="TextBox 10">
            <a:extLst>
              <a:ext uri="{FF2B5EF4-FFF2-40B4-BE49-F238E27FC236}">
                <a16:creationId xmlns:a16="http://schemas.microsoft.com/office/drawing/2014/main" id="{162BD2C4-1E03-54F9-03D5-F868CE0401F9}"/>
              </a:ext>
            </a:extLst>
          </p:cNvPr>
          <p:cNvSpPr txBox="1"/>
          <p:nvPr/>
        </p:nvSpPr>
        <p:spPr>
          <a:xfrm>
            <a:off x="5757775" y="5987534"/>
            <a:ext cx="3305441" cy="369332"/>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dirty="0"/>
              <a:t>This is similar to an AND-OR tree!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1633" y="101924"/>
            <a:ext cx="2667000" cy="1838271"/>
          </a:xfrm>
          <a:prstGeom prst="rect">
            <a:avLst/>
          </a:prstGeom>
        </p:spPr>
      </p:pic>
      <p:sp>
        <p:nvSpPr>
          <p:cNvPr id="22529" name="Rectangle 2"/>
          <p:cNvSpPr>
            <a:spLocks noGrp="1" noChangeArrowheads="1"/>
          </p:cNvSpPr>
          <p:nvPr>
            <p:ph type="title"/>
          </p:nvPr>
        </p:nvSpPr>
        <p:spPr/>
        <p:txBody>
          <a:bodyPr/>
          <a:lstStyle/>
          <a:p>
            <a:r>
              <a:rPr lang="en-US" dirty="0">
                <a:latin typeface="Calibri"/>
                <a:ea typeface="ＭＳ Ｐゴシック" pitchFamily="34" charset="-128"/>
                <a:cs typeface="Calibri"/>
              </a:rPr>
              <a:t>Decision Network with Bad Forecast</a:t>
            </a:r>
          </a:p>
        </p:txBody>
      </p:sp>
      <p:grpSp>
        <p:nvGrpSpPr>
          <p:cNvPr id="3" name="Group 2" descr="The umbrella decision network with a node for the weather forcast added. The weather is forcast to be bad.">
            <a:extLst>
              <a:ext uri="{FF2B5EF4-FFF2-40B4-BE49-F238E27FC236}">
                <a16:creationId xmlns:a16="http://schemas.microsoft.com/office/drawing/2014/main" id="{1C91E029-9261-B074-097A-5865C913E323}"/>
              </a:ext>
            </a:extLst>
          </p:cNvPr>
          <p:cNvGrpSpPr/>
          <p:nvPr/>
        </p:nvGrpSpPr>
        <p:grpSpPr>
          <a:xfrm>
            <a:off x="5867400" y="1753402"/>
            <a:ext cx="3124200" cy="4113998"/>
            <a:chOff x="5867400" y="1753402"/>
            <a:chExt cx="3124200" cy="4113998"/>
          </a:xfrm>
        </p:grpSpPr>
        <p:cxnSp>
          <p:nvCxnSpPr>
            <p:cNvPr id="22530" name="AutoShape 3">
              <a:extLst>
                <a:ext uri="{C183D7F6-B498-43B3-948B-1728B52AA6E4}">
                  <adec:decorative xmlns:adec="http://schemas.microsoft.com/office/drawing/2017/decorative" val="1"/>
                </a:ext>
              </a:extLst>
            </p:cNvPr>
            <p:cNvCxnSpPr>
              <a:cxnSpLocks noChangeShapeType="1"/>
              <a:stCxn id="22531" idx="4"/>
              <a:endCxn id="22532" idx="0"/>
            </p:cNvCxnSpPr>
            <p:nvPr/>
          </p:nvCxnSpPr>
          <p:spPr bwMode="auto">
            <a:xfrm>
              <a:off x="6478588" y="4129088"/>
              <a:ext cx="0" cy="114935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22531" name="Oval 4"/>
            <p:cNvSpPr>
              <a:spLocks noChangeArrowheads="1"/>
            </p:cNvSpPr>
            <p:nvPr/>
          </p:nvSpPr>
          <p:spPr bwMode="auto">
            <a:xfrm>
              <a:off x="5867400" y="3540125"/>
              <a:ext cx="1222375" cy="574675"/>
            </a:xfrm>
            <a:prstGeom prst="ellipse">
              <a:avLst/>
            </a:prstGeom>
            <a:solidFill>
              <a:schemeClr val="bg1"/>
            </a:solidFill>
            <a:ln w="28575">
              <a:solidFill>
                <a:schemeClr val="tx1"/>
              </a:solidFill>
              <a:round/>
              <a:headEnd/>
              <a:tailEnd/>
            </a:ln>
          </p:spPr>
          <p:txBody>
            <a:bodyPr wrap="none" anchor="ctr"/>
            <a:lstStyle/>
            <a:p>
              <a:pPr algn="ctr"/>
              <a:r>
                <a:rPr lang="en-US">
                  <a:latin typeface="Calibri"/>
                  <a:cs typeface="Calibri"/>
                </a:rPr>
                <a:t>Weather</a:t>
              </a:r>
            </a:p>
          </p:txBody>
        </p:sp>
        <p:sp>
          <p:nvSpPr>
            <p:cNvPr id="22532" name="Oval 5"/>
            <p:cNvSpPr>
              <a:spLocks noChangeArrowheads="1"/>
            </p:cNvSpPr>
            <p:nvPr/>
          </p:nvSpPr>
          <p:spPr bwMode="auto">
            <a:xfrm>
              <a:off x="5867400" y="5292725"/>
              <a:ext cx="1222375" cy="574675"/>
            </a:xfrm>
            <a:prstGeom prst="ellipse">
              <a:avLst/>
            </a:prstGeom>
            <a:solidFill>
              <a:srgbClr val="C0C0C0"/>
            </a:solidFill>
            <a:ln w="28575">
              <a:solidFill>
                <a:schemeClr val="tx1"/>
              </a:solidFill>
              <a:round/>
              <a:headEnd/>
              <a:tailEnd/>
            </a:ln>
          </p:spPr>
          <p:txBody>
            <a:bodyPr wrap="none" anchor="ctr"/>
            <a:lstStyle/>
            <a:p>
              <a:pPr algn="ctr" rtl="1"/>
              <a:r>
                <a:rPr lang="en-US">
                  <a:latin typeface="Calibri"/>
                  <a:cs typeface="Calibri"/>
                </a:rPr>
                <a:t>Forecast</a:t>
              </a:r>
            </a:p>
            <a:p>
              <a:pPr algn="ctr" rtl="1"/>
              <a:r>
                <a:rPr lang="en-US">
                  <a:latin typeface="Calibri"/>
                  <a:cs typeface="Calibri"/>
                </a:rPr>
                <a:t>=bad</a:t>
              </a:r>
            </a:p>
          </p:txBody>
        </p:sp>
        <p:sp>
          <p:nvSpPr>
            <p:cNvPr id="22533" name="Rectangle 6"/>
            <p:cNvSpPr>
              <a:spLocks noChangeArrowheads="1"/>
            </p:cNvSpPr>
            <p:nvPr/>
          </p:nvSpPr>
          <p:spPr bwMode="auto">
            <a:xfrm>
              <a:off x="5867400" y="1753402"/>
              <a:ext cx="1343109" cy="533400"/>
            </a:xfrm>
            <a:prstGeom prst="rect">
              <a:avLst/>
            </a:prstGeom>
            <a:solidFill>
              <a:schemeClr val="bg1"/>
            </a:solidFill>
            <a:ln w="28575">
              <a:solidFill>
                <a:schemeClr val="tx1"/>
              </a:solidFill>
              <a:miter lim="800000"/>
              <a:headEnd/>
              <a:tailEnd/>
            </a:ln>
          </p:spPr>
          <p:txBody>
            <a:bodyPr wrap="none" anchor="ctr"/>
            <a:lstStyle/>
            <a:p>
              <a:pPr algn="ctr"/>
              <a:r>
                <a:rPr lang="en-US" dirty="0">
                  <a:latin typeface="Calibri"/>
                  <a:cs typeface="Calibri"/>
                </a:rPr>
                <a:t>Umbrella (A)</a:t>
              </a:r>
            </a:p>
          </p:txBody>
        </p:sp>
        <p:grpSp>
          <p:nvGrpSpPr>
            <p:cNvPr id="22534" name="Group 7"/>
            <p:cNvGrpSpPr>
              <a:grpSpLocks/>
            </p:cNvGrpSpPr>
            <p:nvPr/>
          </p:nvGrpSpPr>
          <p:grpSpPr bwMode="auto">
            <a:xfrm>
              <a:off x="8153400" y="2819400"/>
              <a:ext cx="838200" cy="533400"/>
              <a:chOff x="4368" y="1728"/>
              <a:chExt cx="528" cy="336"/>
            </a:xfrm>
          </p:grpSpPr>
          <p:sp>
            <p:nvSpPr>
              <p:cNvPr id="22588" name="Freeform 8"/>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a:cs typeface="Calibri"/>
                </a:endParaRPr>
              </a:p>
            </p:txBody>
          </p:sp>
          <p:sp>
            <p:nvSpPr>
              <p:cNvPr id="22589" name="Text Box 9"/>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U</a:t>
                </a:r>
              </a:p>
            </p:txBody>
          </p:sp>
        </p:grpSp>
        <p:cxnSp>
          <p:nvCxnSpPr>
            <p:cNvPr id="22535" name="AutoShape 10"/>
            <p:cNvCxnSpPr>
              <a:cxnSpLocks noChangeShapeType="1"/>
              <a:stCxn id="22533" idx="3"/>
            </p:cNvCxnSpPr>
            <p:nvPr/>
          </p:nvCxnSpPr>
          <p:spPr bwMode="auto">
            <a:xfrm>
              <a:off x="7210509" y="2020102"/>
              <a:ext cx="928604" cy="1065998"/>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22536" name="AutoShape 11"/>
            <p:cNvCxnSpPr>
              <a:cxnSpLocks noChangeShapeType="1"/>
              <a:stCxn id="22531" idx="6"/>
              <a:endCxn id="22588" idx="1"/>
            </p:cNvCxnSpPr>
            <p:nvPr/>
          </p:nvCxnSpPr>
          <p:spPr bwMode="auto">
            <a:xfrm flipV="1">
              <a:off x="7104063" y="3086100"/>
              <a:ext cx="1035050" cy="741363"/>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4" name="Straight Arrow Connector 3">
              <a:extLst>
                <a:ext uri="{FF2B5EF4-FFF2-40B4-BE49-F238E27FC236}">
                  <a16:creationId xmlns:a16="http://schemas.microsoft.com/office/drawing/2014/main" id="{AB6B6967-700E-E260-7C00-3281ECE1D610}"/>
                </a:ext>
              </a:extLst>
            </p:cNvPr>
            <p:cNvCxnSpPr/>
            <p:nvPr/>
          </p:nvCxnSpPr>
          <p:spPr>
            <a:xfrm flipV="1">
              <a:off x="6698827" y="4129088"/>
              <a:ext cx="0" cy="1066059"/>
            </a:xfrm>
            <a:prstGeom prst="straightConnector1">
              <a:avLst/>
            </a:prstGeom>
            <a:ln>
              <a:prstDash val="sysDash"/>
              <a:headEnd type="none" w="med" len="med"/>
              <a:tailEnd type="triangle" w="med" len="med"/>
            </a:ln>
          </p:spPr>
          <p:style>
            <a:lnRef idx="3">
              <a:schemeClr val="accent6"/>
            </a:lnRef>
            <a:fillRef idx="0">
              <a:schemeClr val="accent6"/>
            </a:fillRef>
            <a:effectRef idx="2">
              <a:schemeClr val="accent6"/>
            </a:effectRef>
            <a:fontRef idx="minor">
              <a:schemeClr val="tx1"/>
            </a:fontRef>
          </p:style>
        </p:cxnSp>
      </p:grpSp>
      <p:sp>
        <p:nvSpPr>
          <p:cNvPr id="2" name="Speech Bubble: Rectangle with Corners Rounded 1">
            <a:extLst>
              <a:ext uri="{FF2B5EF4-FFF2-40B4-BE49-F238E27FC236}">
                <a16:creationId xmlns:a16="http://schemas.microsoft.com/office/drawing/2014/main" id="{53984A83-7B10-45EA-65D5-44C9528C84C5}"/>
              </a:ext>
              <a:ext uri="{C183D7F6-B498-43B3-948B-1728B52AA6E4}">
                <adec:decorative xmlns:adec="http://schemas.microsoft.com/office/drawing/2017/decorative" val="0"/>
              </a:ext>
            </a:extLst>
          </p:cNvPr>
          <p:cNvSpPr/>
          <p:nvPr/>
        </p:nvSpPr>
        <p:spPr>
          <a:xfrm>
            <a:off x="7420870" y="5652351"/>
            <a:ext cx="2725583" cy="917782"/>
          </a:xfrm>
          <a:prstGeom prst="wedgeRoundRectCallout">
            <a:avLst>
              <a:gd name="adj1" fmla="val -76640"/>
              <a:gd name="adj2" fmla="val -106551"/>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A forecast of bad weather is a result of an increased the probability of rain!</a:t>
            </a:r>
          </a:p>
        </p:txBody>
      </p:sp>
      <mc:AlternateContent xmlns:mc="http://schemas.openxmlformats.org/markup-compatibility/2006" xmlns:a14="http://schemas.microsoft.com/office/drawing/2010/main">
        <mc:Choice Requires="a14">
          <p:graphicFrame>
            <p:nvGraphicFramePr>
              <p:cNvPr id="1184780" name="Group 12"/>
              <p:cNvGraphicFramePr>
                <a:graphicFrameLocks noGrp="1"/>
              </p:cNvGraphicFramePr>
              <p:nvPr>
                <p:extLst>
                  <p:ext uri="{D42A27DB-BD31-4B8C-83A1-F6EECF244321}">
                    <p14:modId xmlns:p14="http://schemas.microsoft.com/office/powerpoint/2010/main" val="2411930035"/>
                  </p:ext>
                </p:extLst>
              </p:nvPr>
            </p:nvGraphicFramePr>
            <p:xfrm>
              <a:off x="9319010" y="2334924"/>
              <a:ext cx="2286000" cy="1844174"/>
            </p:xfrm>
            <a:graphic>
              <a:graphicData uri="http://schemas.openxmlformats.org/drawingml/2006/table">
                <a:tbl>
                  <a:tblPr firstRow="1">
                    <a:tableStyleId>{69C7853C-536D-4A76-A0AE-DD22124D55A5}</a:tableStyleId>
                  </a:tblPr>
                  <a:tblGrid>
                    <a:gridCol w="762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38107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𝐴</m:t>
                                </m:r>
                              </m:oMath>
                            </m:oMathPara>
                          </a14:m>
                          <a:endParaRPr lang="en-US" dirty="0"/>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𝑊</m:t>
                                </m:r>
                              </m:oMath>
                            </m:oMathPara>
                          </a14:m>
                          <a:endParaRPr lang="en-US" dirty="0"/>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𝑈</m:t>
                                </m:r>
                                <m:r>
                                  <a:rPr lang="en-US" b="0" dirty="0" smtClean="0">
                                    <a:latin typeface="Cambria Math" panose="02040503050406030204" pitchFamily="18" charset="0"/>
                                  </a:rPr>
                                  <m:t>(</m:t>
                                </m:r>
                                <m:r>
                                  <a:rPr lang="en-US" b="0" dirty="0" smtClean="0">
                                    <a:latin typeface="Cambria Math" panose="02040503050406030204" pitchFamily="18" charset="0"/>
                                  </a:rPr>
                                  <m:t>𝐴</m:t>
                                </m:r>
                                <m:r>
                                  <a:rPr lang="en-US" b="0" dirty="0" smtClean="0">
                                    <a:latin typeface="Cambria Math" panose="02040503050406030204" pitchFamily="18" charset="0"/>
                                  </a:rPr>
                                  <m:t>,</m:t>
                                </m:r>
                                <m:r>
                                  <a:rPr lang="en-US" b="0" dirty="0" smtClean="0">
                                    <a:latin typeface="Cambria Math" panose="02040503050406030204" pitchFamily="18" charset="0"/>
                                  </a:rPr>
                                  <m:t>𝑊</m:t>
                                </m:r>
                                <m:r>
                                  <a:rPr lang="en-US" b="0" dirty="0" smtClean="0">
                                    <a:latin typeface="Cambria Math" panose="02040503050406030204" pitchFamily="18" charset="0"/>
                                  </a:rPr>
                                  <m:t>)</m:t>
                                </m:r>
                              </m:oMath>
                            </m:oMathPara>
                          </a14:m>
                          <a:endParaRPr lang="en-US" dirty="0"/>
                        </a:p>
                      </a:txBody>
                      <a:tcPr marT="45728" marB="45728" horzOverflow="overflow"/>
                    </a:tc>
                    <a:extLst>
                      <a:ext uri="{0D108BD9-81ED-4DB2-BD59-A6C34878D82A}">
                        <a16:rowId xmlns:a16="http://schemas.microsoft.com/office/drawing/2014/main" val="10000"/>
                      </a:ext>
                    </a:extLst>
                  </a:tr>
                  <a:tr h="335342">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leave</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100</m:t>
                                </m:r>
                              </m:oMath>
                            </m:oMathPara>
                          </a14:m>
                          <a:endParaRPr lang="en-US" dirty="0"/>
                        </a:p>
                      </a:txBody>
                      <a:tcPr marT="45728" marB="45728" horzOverflow="overflow"/>
                    </a:tc>
                    <a:extLst>
                      <a:ext uri="{0D108BD9-81ED-4DB2-BD59-A6C34878D82A}">
                        <a16:rowId xmlns:a16="http://schemas.microsoft.com/office/drawing/2014/main" val="10001"/>
                      </a:ext>
                    </a:extLst>
                  </a:tr>
                  <a:tr h="335342">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a:t>leave</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rain</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0</m:t>
                                </m:r>
                              </m:oMath>
                            </m:oMathPara>
                          </a14:m>
                          <a:endParaRPr lang="en-US" dirty="0"/>
                        </a:p>
                      </a:txBody>
                      <a:tcPr marT="45728" marB="45728" horzOverflow="overflow"/>
                    </a:tc>
                    <a:extLst>
                      <a:ext uri="{0D108BD9-81ED-4DB2-BD59-A6C34878D82A}">
                        <a16:rowId xmlns:a16="http://schemas.microsoft.com/office/drawing/2014/main" val="10002"/>
                      </a:ext>
                    </a:extLst>
                  </a:tr>
                  <a:tr h="335342">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a:t>take</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20</m:t>
                                </m:r>
                              </m:oMath>
                            </m:oMathPara>
                          </a14:m>
                          <a:endParaRPr lang="en-US" dirty="0"/>
                        </a:p>
                      </a:txBody>
                      <a:tcPr marT="45728" marB="45728" horzOverflow="overflow"/>
                    </a:tc>
                    <a:extLst>
                      <a:ext uri="{0D108BD9-81ED-4DB2-BD59-A6C34878D82A}">
                        <a16:rowId xmlns:a16="http://schemas.microsoft.com/office/drawing/2014/main" val="10003"/>
                      </a:ext>
                    </a:extLst>
                  </a:tr>
                  <a:tr h="28930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take</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rain</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70</m:t>
                                </m:r>
                              </m:oMath>
                            </m:oMathPara>
                          </a14:m>
                          <a:endParaRPr lang="en-US" dirty="0"/>
                        </a:p>
                      </a:txBody>
                      <a:tcPr marT="45728" marB="45728" horzOverflow="overflow"/>
                    </a:tc>
                    <a:extLst>
                      <a:ext uri="{0D108BD9-81ED-4DB2-BD59-A6C34878D82A}">
                        <a16:rowId xmlns:a16="http://schemas.microsoft.com/office/drawing/2014/main" val="10004"/>
                      </a:ext>
                    </a:extLst>
                  </a:tr>
                </a:tbl>
              </a:graphicData>
            </a:graphic>
          </p:graphicFrame>
        </mc:Choice>
        <mc:Fallback xmlns="">
          <p:graphicFrame>
            <p:nvGraphicFramePr>
              <p:cNvPr id="1184780" name="Group 12"/>
              <p:cNvGraphicFramePr>
                <a:graphicFrameLocks noGrp="1"/>
              </p:cNvGraphicFramePr>
              <p:nvPr>
                <p:extLst>
                  <p:ext uri="{D42A27DB-BD31-4B8C-83A1-F6EECF244321}">
                    <p14:modId xmlns:p14="http://schemas.microsoft.com/office/powerpoint/2010/main" val="2411930035"/>
                  </p:ext>
                </p:extLst>
              </p:nvPr>
            </p:nvGraphicFramePr>
            <p:xfrm>
              <a:off x="9319010" y="2334924"/>
              <a:ext cx="2286000" cy="1844174"/>
            </p:xfrm>
            <a:graphic>
              <a:graphicData uri="http://schemas.openxmlformats.org/drawingml/2006/table">
                <a:tbl>
                  <a:tblPr firstRow="1">
                    <a:tableStyleId>{69C7853C-536D-4A76-A0AE-DD22124D55A5}</a:tableStyleId>
                  </a:tblPr>
                  <a:tblGrid>
                    <a:gridCol w="762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381070">
                    <a:tc>
                      <a:txBody>
                        <a:bodyPr/>
                        <a:lstStyle/>
                        <a:p>
                          <a:endParaRPr lang="en-US"/>
                        </a:p>
                      </a:txBody>
                      <a:tcPr marT="45728" marB="45728" horzOverflow="overflow">
                        <a:blipFill>
                          <a:blip r:embed="rId8"/>
                          <a:stretch>
                            <a:fillRect l="-800" t="-1587" r="-204800" b="-406349"/>
                          </a:stretch>
                        </a:blipFill>
                      </a:tcPr>
                    </a:tc>
                    <a:tc>
                      <a:txBody>
                        <a:bodyPr/>
                        <a:lstStyle/>
                        <a:p>
                          <a:endParaRPr lang="en-US"/>
                        </a:p>
                      </a:txBody>
                      <a:tcPr marT="45728" marB="45728" horzOverflow="overflow">
                        <a:blipFill>
                          <a:blip r:embed="rId8"/>
                          <a:stretch>
                            <a:fillRect l="-124752" t="-1587" r="-153465" b="-406349"/>
                          </a:stretch>
                        </a:blipFill>
                      </a:tcPr>
                    </a:tc>
                    <a:tc>
                      <a:txBody>
                        <a:bodyPr/>
                        <a:lstStyle/>
                        <a:p>
                          <a:endParaRPr lang="en-US"/>
                        </a:p>
                      </a:txBody>
                      <a:tcPr marT="45728" marB="45728" horzOverflow="overflow">
                        <a:blipFill>
                          <a:blip r:embed="rId8"/>
                          <a:stretch>
                            <a:fillRect l="-151333" t="-1587" r="-3333" b="-406349"/>
                          </a:stretch>
                        </a:blipFill>
                      </a:tcPr>
                    </a:tc>
                    <a:extLst>
                      <a:ext uri="{0D108BD9-81ED-4DB2-BD59-A6C34878D82A}">
                        <a16:rowId xmlns:a16="http://schemas.microsoft.com/office/drawing/2014/main" val="10000"/>
                      </a:ext>
                    </a:extLst>
                  </a:tr>
                  <a:tr h="36577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leave</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marT="45728" marB="45728" horzOverflow="overflow"/>
                    </a:tc>
                    <a:tc>
                      <a:txBody>
                        <a:bodyPr/>
                        <a:lstStyle/>
                        <a:p>
                          <a:endParaRPr lang="en-US"/>
                        </a:p>
                      </a:txBody>
                      <a:tcPr marT="45728" marB="45728" horzOverflow="overflow">
                        <a:blipFill>
                          <a:blip r:embed="rId8"/>
                          <a:stretch>
                            <a:fillRect l="-151333" t="-106667" r="-3333" b="-326667"/>
                          </a:stretch>
                        </a:blipFill>
                      </a:tcPr>
                    </a:tc>
                    <a:extLst>
                      <a:ext uri="{0D108BD9-81ED-4DB2-BD59-A6C34878D82A}">
                        <a16:rowId xmlns:a16="http://schemas.microsoft.com/office/drawing/2014/main" val="10001"/>
                      </a:ext>
                    </a:extLst>
                  </a:tr>
                  <a:tr h="36577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a:t>leave</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rain</a:t>
                          </a:r>
                        </a:p>
                      </a:txBody>
                      <a:tcPr marT="45728" marB="45728" horzOverflow="overflow"/>
                    </a:tc>
                    <a:tc>
                      <a:txBody>
                        <a:bodyPr/>
                        <a:lstStyle/>
                        <a:p>
                          <a:endParaRPr lang="en-US"/>
                        </a:p>
                      </a:txBody>
                      <a:tcPr marT="45728" marB="45728" horzOverflow="overflow">
                        <a:blipFill>
                          <a:blip r:embed="rId8"/>
                          <a:stretch>
                            <a:fillRect l="-151333" t="-206667" r="-3333" b="-226667"/>
                          </a:stretch>
                        </a:blipFill>
                      </a:tcPr>
                    </a:tc>
                    <a:extLst>
                      <a:ext uri="{0D108BD9-81ED-4DB2-BD59-A6C34878D82A}">
                        <a16:rowId xmlns:a16="http://schemas.microsoft.com/office/drawing/2014/main" val="10002"/>
                      </a:ext>
                    </a:extLst>
                  </a:tr>
                  <a:tr h="36577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a:t>take</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marT="45728" marB="45728" horzOverflow="overflow"/>
                    </a:tc>
                    <a:tc>
                      <a:txBody>
                        <a:bodyPr/>
                        <a:lstStyle/>
                        <a:p>
                          <a:endParaRPr lang="en-US"/>
                        </a:p>
                      </a:txBody>
                      <a:tcPr marT="45728" marB="45728" horzOverflow="overflow">
                        <a:blipFill>
                          <a:blip r:embed="rId8"/>
                          <a:stretch>
                            <a:fillRect l="-151333" t="-306667" r="-3333" b="-126667"/>
                          </a:stretch>
                        </a:blipFill>
                      </a:tcPr>
                    </a:tc>
                    <a:extLst>
                      <a:ext uri="{0D108BD9-81ED-4DB2-BD59-A6C34878D82A}">
                        <a16:rowId xmlns:a16="http://schemas.microsoft.com/office/drawing/2014/main" val="10003"/>
                      </a:ext>
                    </a:extLst>
                  </a:tr>
                  <a:tr h="36577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take</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rain</a:t>
                          </a:r>
                        </a:p>
                      </a:txBody>
                      <a:tcPr marT="45728" marB="45728" horzOverflow="overflow"/>
                    </a:tc>
                    <a:tc>
                      <a:txBody>
                        <a:bodyPr/>
                        <a:lstStyle/>
                        <a:p>
                          <a:endParaRPr lang="en-US"/>
                        </a:p>
                      </a:txBody>
                      <a:tcPr marT="45728" marB="45728" horzOverflow="overflow">
                        <a:blipFill>
                          <a:blip r:embed="rId8"/>
                          <a:stretch>
                            <a:fillRect l="-151333" t="-406667" r="-3333" b="-26667"/>
                          </a:stretch>
                        </a:blipFill>
                      </a:tcP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Group 10">
                <a:extLst>
                  <a:ext uri="{FF2B5EF4-FFF2-40B4-BE49-F238E27FC236}">
                    <a16:creationId xmlns:a16="http://schemas.microsoft.com/office/drawing/2014/main" id="{F45CB850-71B5-FCF7-8A08-8631CB930A59}"/>
                  </a:ext>
                </a:extLst>
              </p:cNvPr>
              <p:cNvGraphicFramePr>
                <a:graphicFrameLocks noGrp="1"/>
              </p:cNvGraphicFramePr>
              <p:nvPr>
                <p:extLst>
                  <p:ext uri="{D42A27DB-BD31-4B8C-83A1-F6EECF244321}">
                    <p14:modId xmlns:p14="http://schemas.microsoft.com/office/powerpoint/2010/main" val="1659997190"/>
                  </p:ext>
                </p:extLst>
              </p:nvPr>
            </p:nvGraphicFramePr>
            <p:xfrm>
              <a:off x="7310013" y="4369364"/>
              <a:ext cx="1539844" cy="1097352"/>
            </p:xfrm>
            <a:graphic>
              <a:graphicData uri="http://schemas.openxmlformats.org/drawingml/2006/table">
                <a:tbl>
                  <a:tblPr firstRow="1">
                    <a:tableStyleId>{69C7853C-536D-4A76-A0AE-DD22124D55A5}</a:tableStyleId>
                  </a:tblPr>
                  <a:tblGrid>
                    <a:gridCol w="769922">
                      <a:extLst>
                        <a:ext uri="{9D8B030D-6E8A-4147-A177-3AD203B41FA5}">
                          <a16:colId xmlns:a16="http://schemas.microsoft.com/office/drawing/2014/main" val="20000"/>
                        </a:ext>
                      </a:extLst>
                    </a:gridCol>
                    <a:gridCol w="769922">
                      <a:extLst>
                        <a:ext uri="{9D8B030D-6E8A-4147-A177-3AD203B41FA5}">
                          <a16:colId xmlns:a16="http://schemas.microsoft.com/office/drawing/2014/main" val="20001"/>
                        </a:ext>
                      </a:extLst>
                    </a:gridCol>
                  </a:tblGrid>
                  <a:tr h="2947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𝑊</m:t>
                                </m:r>
                              </m:oMath>
                            </m:oMathPara>
                          </a14:m>
                          <a:endParaRPr lang="en-US" dirty="0"/>
                        </a:p>
                      </a:txBody>
                      <a:tcPr marT="45732" marB="4573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𝑃</m:t>
                                </m:r>
                                <m:r>
                                  <a:rPr lang="en-US" b="0" dirty="0" smtClean="0">
                                    <a:latin typeface="Cambria Math" panose="02040503050406030204" pitchFamily="18" charset="0"/>
                                  </a:rPr>
                                  <m:t>(</m:t>
                                </m:r>
                                <m:r>
                                  <a:rPr lang="en-US" b="0" dirty="0" smtClean="0">
                                    <a:latin typeface="Cambria Math" panose="02040503050406030204" pitchFamily="18" charset="0"/>
                                  </a:rPr>
                                  <m:t>𝑊</m:t>
                                </m:r>
                                <m:r>
                                  <a:rPr lang="en-US" b="0" dirty="0" smtClean="0">
                                    <a:latin typeface="Cambria Math" panose="02040503050406030204" pitchFamily="18" charset="0"/>
                                  </a:rPr>
                                  <m:t>)</m:t>
                                </m:r>
                              </m:oMath>
                            </m:oMathPara>
                          </a14:m>
                          <a:endParaRPr lang="en-US" dirty="0"/>
                        </a:p>
                      </a:txBody>
                      <a:tcPr marT="45732" marB="45732" horzOverflow="overflow"/>
                    </a:tc>
                    <a:extLst>
                      <a:ext uri="{0D108BD9-81ED-4DB2-BD59-A6C34878D82A}">
                        <a16:rowId xmlns:a16="http://schemas.microsoft.com/office/drawing/2014/main" val="10000"/>
                      </a:ext>
                    </a:extLst>
                  </a:tr>
                  <a:tr h="2947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marT="45732" marB="4573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0</m:t>
                                </m:r>
                                <m:r>
                                  <a:rPr lang="en-US" b="0" dirty="0" smtClean="0">
                                    <a:latin typeface="Cambria Math" panose="02040503050406030204" pitchFamily="18" charset="0"/>
                                  </a:rPr>
                                  <m:t>.</m:t>
                                </m:r>
                                <m:r>
                                  <a:rPr lang="en-US" b="0" dirty="0" smtClean="0">
                                    <a:latin typeface="Cambria Math" panose="02040503050406030204" pitchFamily="18" charset="0"/>
                                  </a:rPr>
                                  <m:t>7</m:t>
                                </m:r>
                              </m:oMath>
                            </m:oMathPara>
                          </a14:m>
                          <a:endParaRPr lang="en-US" dirty="0"/>
                        </a:p>
                      </a:txBody>
                      <a:tcPr marT="45732" marB="45732" horzOverflow="overflow"/>
                    </a:tc>
                    <a:extLst>
                      <a:ext uri="{0D108BD9-81ED-4DB2-BD59-A6C34878D82A}">
                        <a16:rowId xmlns:a16="http://schemas.microsoft.com/office/drawing/2014/main" val="10001"/>
                      </a:ext>
                    </a:extLst>
                  </a:tr>
                  <a:tr h="2947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rain</a:t>
                          </a:r>
                        </a:p>
                      </a:txBody>
                      <a:tcPr marT="45732" marB="4573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0</m:t>
                                </m:r>
                                <m:r>
                                  <a:rPr lang="en-US" b="0" dirty="0" smtClean="0">
                                    <a:latin typeface="Cambria Math" panose="02040503050406030204" pitchFamily="18" charset="0"/>
                                  </a:rPr>
                                  <m:t>.</m:t>
                                </m:r>
                                <m:r>
                                  <a:rPr lang="en-US" b="0" dirty="0" smtClean="0">
                                    <a:latin typeface="Cambria Math" panose="02040503050406030204" pitchFamily="18" charset="0"/>
                                  </a:rPr>
                                  <m:t>3</m:t>
                                </m:r>
                              </m:oMath>
                            </m:oMathPara>
                          </a14:m>
                          <a:endParaRPr lang="en-US" dirty="0"/>
                        </a:p>
                      </a:txBody>
                      <a:tcPr marT="45732" marB="45732" horzOverflow="overflow"/>
                    </a:tc>
                    <a:extLst>
                      <a:ext uri="{0D108BD9-81ED-4DB2-BD59-A6C34878D82A}">
                        <a16:rowId xmlns:a16="http://schemas.microsoft.com/office/drawing/2014/main" val="10002"/>
                      </a:ext>
                    </a:extLst>
                  </a:tr>
                </a:tbl>
              </a:graphicData>
            </a:graphic>
          </p:graphicFrame>
        </mc:Choice>
        <mc:Fallback xmlns="">
          <p:graphicFrame>
            <p:nvGraphicFramePr>
              <p:cNvPr id="7" name="Group 10">
                <a:extLst>
                  <a:ext uri="{FF2B5EF4-FFF2-40B4-BE49-F238E27FC236}">
                    <a16:creationId xmlns:a16="http://schemas.microsoft.com/office/drawing/2014/main" id="{F45CB850-71B5-FCF7-8A08-8631CB930A59}"/>
                  </a:ext>
                </a:extLst>
              </p:cNvPr>
              <p:cNvGraphicFramePr>
                <a:graphicFrameLocks noGrp="1"/>
              </p:cNvGraphicFramePr>
              <p:nvPr>
                <p:extLst>
                  <p:ext uri="{D42A27DB-BD31-4B8C-83A1-F6EECF244321}">
                    <p14:modId xmlns:p14="http://schemas.microsoft.com/office/powerpoint/2010/main" val="1659997190"/>
                  </p:ext>
                </p:extLst>
              </p:nvPr>
            </p:nvGraphicFramePr>
            <p:xfrm>
              <a:off x="7310013" y="4369364"/>
              <a:ext cx="1539844" cy="1097352"/>
            </p:xfrm>
            <a:graphic>
              <a:graphicData uri="http://schemas.openxmlformats.org/drawingml/2006/table">
                <a:tbl>
                  <a:tblPr firstRow="1">
                    <a:tableStyleId>{69C7853C-536D-4A76-A0AE-DD22124D55A5}</a:tableStyleId>
                  </a:tblPr>
                  <a:tblGrid>
                    <a:gridCol w="769922">
                      <a:extLst>
                        <a:ext uri="{9D8B030D-6E8A-4147-A177-3AD203B41FA5}">
                          <a16:colId xmlns:a16="http://schemas.microsoft.com/office/drawing/2014/main" val="20000"/>
                        </a:ext>
                      </a:extLst>
                    </a:gridCol>
                    <a:gridCol w="769922">
                      <a:extLst>
                        <a:ext uri="{9D8B030D-6E8A-4147-A177-3AD203B41FA5}">
                          <a16:colId xmlns:a16="http://schemas.microsoft.com/office/drawing/2014/main" val="20001"/>
                        </a:ext>
                      </a:extLst>
                    </a:gridCol>
                  </a:tblGrid>
                  <a:tr h="365784">
                    <a:tc>
                      <a:txBody>
                        <a:bodyPr/>
                        <a:lstStyle/>
                        <a:p>
                          <a:endParaRPr lang="en-US"/>
                        </a:p>
                      </a:txBody>
                      <a:tcPr marT="45732" marB="45732" horzOverflow="overflow">
                        <a:blipFill>
                          <a:blip r:embed="rId15"/>
                          <a:stretch>
                            <a:fillRect l="-787" r="-100787" b="-228333"/>
                          </a:stretch>
                        </a:blipFill>
                      </a:tcPr>
                    </a:tc>
                    <a:tc>
                      <a:txBody>
                        <a:bodyPr/>
                        <a:lstStyle/>
                        <a:p>
                          <a:endParaRPr lang="en-US"/>
                        </a:p>
                      </a:txBody>
                      <a:tcPr marT="45732" marB="45732" horzOverflow="overflow">
                        <a:blipFill>
                          <a:blip r:embed="rId15"/>
                          <a:stretch>
                            <a:fillRect l="-101587" r="-1587" b="-228333"/>
                          </a:stretch>
                        </a:blipFill>
                      </a:tcPr>
                    </a:tc>
                    <a:extLst>
                      <a:ext uri="{0D108BD9-81ED-4DB2-BD59-A6C34878D82A}">
                        <a16:rowId xmlns:a16="http://schemas.microsoft.com/office/drawing/2014/main" val="10000"/>
                      </a:ext>
                    </a:extLst>
                  </a:tr>
                  <a:tr h="36578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marT="45732" marB="45732" horzOverflow="overflow"/>
                    </a:tc>
                    <a:tc>
                      <a:txBody>
                        <a:bodyPr/>
                        <a:lstStyle/>
                        <a:p>
                          <a:endParaRPr lang="en-US"/>
                        </a:p>
                      </a:txBody>
                      <a:tcPr marT="45732" marB="45732" horzOverflow="overflow">
                        <a:blipFill>
                          <a:blip r:embed="rId15"/>
                          <a:stretch>
                            <a:fillRect l="-101587" t="-98361" r="-1587" b="-124590"/>
                          </a:stretch>
                        </a:blipFill>
                      </a:tcPr>
                    </a:tc>
                    <a:extLst>
                      <a:ext uri="{0D108BD9-81ED-4DB2-BD59-A6C34878D82A}">
                        <a16:rowId xmlns:a16="http://schemas.microsoft.com/office/drawing/2014/main" val="10001"/>
                      </a:ext>
                    </a:extLst>
                  </a:tr>
                  <a:tr h="36578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rain</a:t>
                          </a:r>
                        </a:p>
                      </a:txBody>
                      <a:tcPr marT="45732" marB="45732" horzOverflow="overflow"/>
                    </a:tc>
                    <a:tc>
                      <a:txBody>
                        <a:bodyPr/>
                        <a:lstStyle/>
                        <a:p>
                          <a:endParaRPr lang="en-US"/>
                        </a:p>
                      </a:txBody>
                      <a:tcPr marT="45732" marB="45732" horzOverflow="overflow">
                        <a:blipFill>
                          <a:blip r:embed="rId15"/>
                          <a:stretch>
                            <a:fillRect l="-101587" t="-201667" r="-1587" b="-26667"/>
                          </a:stretch>
                        </a:blipFill>
                      </a:tcPr>
                    </a:tc>
                    <a:extLst>
                      <a:ext uri="{0D108BD9-81ED-4DB2-BD59-A6C34878D82A}">
                        <a16:rowId xmlns:a16="http://schemas.microsoft.com/office/drawing/2014/main" val="1000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184865" name="Group 97"/>
              <p:cNvGraphicFramePr>
                <a:graphicFrameLocks noGrp="1"/>
              </p:cNvGraphicFramePr>
              <p:nvPr>
                <p:extLst>
                  <p:ext uri="{D42A27DB-BD31-4B8C-83A1-F6EECF244321}">
                    <p14:modId xmlns:p14="http://schemas.microsoft.com/office/powerpoint/2010/main" val="4258688415"/>
                  </p:ext>
                </p:extLst>
              </p:nvPr>
            </p:nvGraphicFramePr>
            <p:xfrm>
              <a:off x="9515443" y="4368800"/>
              <a:ext cx="2403188" cy="1097454"/>
            </p:xfrm>
            <a:graphic>
              <a:graphicData uri="http://schemas.openxmlformats.org/drawingml/2006/table">
                <a:tbl>
                  <a:tblPr firstRow="1">
                    <a:tableStyleId>{69C7853C-536D-4A76-A0AE-DD22124D55A5}</a:tableStyleId>
                  </a:tblPr>
                  <a:tblGrid>
                    <a:gridCol w="668638">
                      <a:extLst>
                        <a:ext uri="{9D8B030D-6E8A-4147-A177-3AD203B41FA5}">
                          <a16:colId xmlns:a16="http://schemas.microsoft.com/office/drawing/2014/main" val="20000"/>
                        </a:ext>
                      </a:extLst>
                    </a:gridCol>
                    <a:gridCol w="1734550">
                      <a:extLst>
                        <a:ext uri="{9D8B030D-6E8A-4147-A177-3AD203B41FA5}">
                          <a16:colId xmlns:a16="http://schemas.microsoft.com/office/drawing/2014/main" val="20001"/>
                        </a:ext>
                      </a:extLst>
                    </a:gridCol>
                  </a:tblGrid>
                  <a:tr h="335492">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𝑊</m:t>
                                </m:r>
                              </m:oMath>
                            </m:oMathPara>
                          </a14:m>
                          <a:endParaRPr lang="en-US" dirty="0"/>
                        </a:p>
                      </a:txBody>
                      <a:tcPr marT="45749" marB="4574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𝑃</m:t>
                                </m:r>
                                <m:d>
                                  <m:dPr>
                                    <m:endChr m:val="|"/>
                                    <m:ctrlPr>
                                      <a:rPr lang="en-US" b="0" i="1" dirty="0" smtClean="0">
                                        <a:latin typeface="Cambria Math" panose="02040503050406030204" pitchFamily="18" charset="0"/>
                                      </a:rPr>
                                    </m:ctrlPr>
                                  </m:dPr>
                                  <m:e>
                                    <m:r>
                                      <a:rPr lang="en-US" b="0" dirty="0" smtClean="0">
                                        <a:latin typeface="Cambria Math" panose="02040503050406030204" pitchFamily="18" charset="0"/>
                                      </a:rPr>
                                      <m:t>𝑊</m:t>
                                    </m:r>
                                  </m:e>
                                </m:d>
                                <m:r>
                                  <a:rPr lang="en-US" b="0" dirty="0" smtClean="0">
                                    <a:latin typeface="Cambria Math" panose="02040503050406030204" pitchFamily="18" charset="0"/>
                                  </a:rPr>
                                  <m:t>𝐹</m:t>
                                </m:r>
                                <m:r>
                                  <a:rPr lang="en-US" b="0" dirty="0" smtClean="0">
                                    <a:latin typeface="Cambria Math" panose="02040503050406030204" pitchFamily="18" charset="0"/>
                                  </a:rPr>
                                  <m:t>=</m:t>
                                </m:r>
                                <m:r>
                                  <a:rPr lang="en-US" b="0" dirty="0" smtClean="0">
                                    <a:latin typeface="Cambria Math" panose="02040503050406030204" pitchFamily="18" charset="0"/>
                                  </a:rPr>
                                  <m:t>𝑏𝑎𝑑</m:t>
                                </m:r>
                                <m:r>
                                  <a:rPr lang="en-US" b="0" dirty="0" smtClean="0">
                                    <a:latin typeface="Cambria Math" panose="02040503050406030204" pitchFamily="18" charset="0"/>
                                  </a:rPr>
                                  <m:t>)</m:t>
                                </m:r>
                              </m:oMath>
                            </m:oMathPara>
                          </a14:m>
                          <a:endParaRPr lang="en-US" dirty="0"/>
                        </a:p>
                      </a:txBody>
                      <a:tcPr marT="45749" marB="45749" horzOverflow="overflow"/>
                    </a:tc>
                    <a:extLst>
                      <a:ext uri="{0D108BD9-81ED-4DB2-BD59-A6C34878D82A}">
                        <a16:rowId xmlns:a16="http://schemas.microsoft.com/office/drawing/2014/main" val="10000"/>
                      </a:ext>
                    </a:extLst>
                  </a:tr>
                  <a:tr h="335492">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marT="45749" marB="4574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0</m:t>
                                </m:r>
                                <m:r>
                                  <a:rPr lang="en-US" b="0" dirty="0" smtClean="0">
                                    <a:latin typeface="Cambria Math" panose="02040503050406030204" pitchFamily="18" charset="0"/>
                                  </a:rPr>
                                  <m:t>.</m:t>
                                </m:r>
                                <m:r>
                                  <a:rPr lang="en-US" b="0" dirty="0" smtClean="0">
                                    <a:latin typeface="Cambria Math" panose="02040503050406030204" pitchFamily="18" charset="0"/>
                                  </a:rPr>
                                  <m:t>34</m:t>
                                </m:r>
                              </m:oMath>
                            </m:oMathPara>
                          </a14:m>
                          <a:endParaRPr lang="en-US" dirty="0"/>
                        </a:p>
                      </a:txBody>
                      <a:tcPr marT="45749" marB="45749" horzOverflow="overflow"/>
                    </a:tc>
                    <a:extLst>
                      <a:ext uri="{0D108BD9-81ED-4DB2-BD59-A6C34878D82A}">
                        <a16:rowId xmlns:a16="http://schemas.microsoft.com/office/drawing/2014/main" val="10001"/>
                      </a:ext>
                    </a:extLst>
                  </a:tr>
                  <a:tr h="335492">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a:t>rain</a:t>
                          </a:r>
                        </a:p>
                      </a:txBody>
                      <a:tcPr marT="45749" marB="4574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0</m:t>
                                </m:r>
                                <m:r>
                                  <a:rPr lang="en-US" b="0" dirty="0" smtClean="0">
                                    <a:latin typeface="Cambria Math" panose="02040503050406030204" pitchFamily="18" charset="0"/>
                                  </a:rPr>
                                  <m:t>.</m:t>
                                </m:r>
                                <m:r>
                                  <a:rPr lang="en-US" b="0" dirty="0" smtClean="0">
                                    <a:latin typeface="Cambria Math" panose="02040503050406030204" pitchFamily="18" charset="0"/>
                                  </a:rPr>
                                  <m:t>66</m:t>
                                </m:r>
                              </m:oMath>
                            </m:oMathPara>
                          </a14:m>
                          <a:endParaRPr lang="en-US" dirty="0"/>
                        </a:p>
                      </a:txBody>
                      <a:tcPr marT="45749" marB="45749" horzOverflow="overflow"/>
                    </a:tc>
                    <a:extLst>
                      <a:ext uri="{0D108BD9-81ED-4DB2-BD59-A6C34878D82A}">
                        <a16:rowId xmlns:a16="http://schemas.microsoft.com/office/drawing/2014/main" val="10002"/>
                      </a:ext>
                    </a:extLst>
                  </a:tr>
                </a:tbl>
              </a:graphicData>
            </a:graphic>
          </p:graphicFrame>
        </mc:Choice>
        <mc:Fallback xmlns="">
          <p:graphicFrame>
            <p:nvGraphicFramePr>
              <p:cNvPr id="1184865" name="Group 97"/>
              <p:cNvGraphicFramePr>
                <a:graphicFrameLocks noGrp="1"/>
              </p:cNvGraphicFramePr>
              <p:nvPr>
                <p:extLst>
                  <p:ext uri="{D42A27DB-BD31-4B8C-83A1-F6EECF244321}">
                    <p14:modId xmlns:p14="http://schemas.microsoft.com/office/powerpoint/2010/main" val="4258688415"/>
                  </p:ext>
                </p:extLst>
              </p:nvPr>
            </p:nvGraphicFramePr>
            <p:xfrm>
              <a:off x="9515443" y="4368800"/>
              <a:ext cx="2403188" cy="1097454"/>
            </p:xfrm>
            <a:graphic>
              <a:graphicData uri="http://schemas.openxmlformats.org/drawingml/2006/table">
                <a:tbl>
                  <a:tblPr firstRow="1">
                    <a:tableStyleId>{69C7853C-536D-4A76-A0AE-DD22124D55A5}</a:tableStyleId>
                  </a:tblPr>
                  <a:tblGrid>
                    <a:gridCol w="668638">
                      <a:extLst>
                        <a:ext uri="{9D8B030D-6E8A-4147-A177-3AD203B41FA5}">
                          <a16:colId xmlns:a16="http://schemas.microsoft.com/office/drawing/2014/main" val="20000"/>
                        </a:ext>
                      </a:extLst>
                    </a:gridCol>
                    <a:gridCol w="1734550">
                      <a:extLst>
                        <a:ext uri="{9D8B030D-6E8A-4147-A177-3AD203B41FA5}">
                          <a16:colId xmlns:a16="http://schemas.microsoft.com/office/drawing/2014/main" val="20001"/>
                        </a:ext>
                      </a:extLst>
                    </a:gridCol>
                  </a:tblGrid>
                  <a:tr h="365818">
                    <a:tc>
                      <a:txBody>
                        <a:bodyPr/>
                        <a:lstStyle/>
                        <a:p>
                          <a:endParaRPr lang="en-US"/>
                        </a:p>
                      </a:txBody>
                      <a:tcPr marT="45749" marB="45749" horzOverflow="overflow">
                        <a:blipFill>
                          <a:blip r:embed="rId9"/>
                          <a:stretch>
                            <a:fillRect r="-260909" b="-228333"/>
                          </a:stretch>
                        </a:blipFill>
                      </a:tcPr>
                    </a:tc>
                    <a:tc>
                      <a:txBody>
                        <a:bodyPr/>
                        <a:lstStyle/>
                        <a:p>
                          <a:endParaRPr lang="en-US"/>
                        </a:p>
                      </a:txBody>
                      <a:tcPr marT="45749" marB="45749" horzOverflow="overflow">
                        <a:blipFill>
                          <a:blip r:embed="rId9"/>
                          <a:stretch>
                            <a:fillRect l="-38462" r="-350" b="-228333"/>
                          </a:stretch>
                        </a:blipFill>
                      </a:tcPr>
                    </a:tc>
                    <a:extLst>
                      <a:ext uri="{0D108BD9-81ED-4DB2-BD59-A6C34878D82A}">
                        <a16:rowId xmlns:a16="http://schemas.microsoft.com/office/drawing/2014/main" val="10000"/>
                      </a:ext>
                    </a:extLst>
                  </a:tr>
                  <a:tr h="36581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marT="45749" marB="45749" horzOverflow="overflow"/>
                    </a:tc>
                    <a:tc>
                      <a:txBody>
                        <a:bodyPr/>
                        <a:lstStyle/>
                        <a:p>
                          <a:endParaRPr lang="en-US"/>
                        </a:p>
                      </a:txBody>
                      <a:tcPr marT="45749" marB="45749" horzOverflow="overflow">
                        <a:blipFill>
                          <a:blip r:embed="rId9"/>
                          <a:stretch>
                            <a:fillRect l="-38462" t="-98361" r="-350" b="-124590"/>
                          </a:stretch>
                        </a:blipFill>
                      </a:tcPr>
                    </a:tc>
                    <a:extLst>
                      <a:ext uri="{0D108BD9-81ED-4DB2-BD59-A6C34878D82A}">
                        <a16:rowId xmlns:a16="http://schemas.microsoft.com/office/drawing/2014/main" val="10001"/>
                      </a:ext>
                    </a:extLst>
                  </a:tr>
                  <a:tr h="36581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a:t>rain</a:t>
                          </a:r>
                        </a:p>
                      </a:txBody>
                      <a:tcPr marT="45749" marB="45749" horzOverflow="overflow"/>
                    </a:tc>
                    <a:tc>
                      <a:txBody>
                        <a:bodyPr/>
                        <a:lstStyle/>
                        <a:p>
                          <a:endParaRPr lang="en-US"/>
                        </a:p>
                      </a:txBody>
                      <a:tcPr marT="45749" marB="45749" horzOverflow="overflow">
                        <a:blipFill>
                          <a:blip r:embed="rId9"/>
                          <a:stretch>
                            <a:fillRect l="-38462" t="-201667" r="-350" b="-26667"/>
                          </a:stretch>
                        </a:blipFill>
                      </a:tcPr>
                    </a:tc>
                    <a:extLst>
                      <a:ext uri="{0D108BD9-81ED-4DB2-BD59-A6C34878D82A}">
                        <a16:rowId xmlns:a16="http://schemas.microsoft.com/office/drawing/2014/main" val="10002"/>
                      </a:ext>
                    </a:extLst>
                  </a:tr>
                </a:tbl>
              </a:graphicData>
            </a:graphic>
          </p:graphicFrame>
        </mc:Fallback>
      </mc:AlternateContent>
      <p:sp>
        <p:nvSpPr>
          <p:cNvPr id="8" name="Arrow: Right 7">
            <a:extLst>
              <a:ext uri="{FF2B5EF4-FFF2-40B4-BE49-F238E27FC236}">
                <a16:creationId xmlns:a16="http://schemas.microsoft.com/office/drawing/2014/main" id="{5395BE24-6A17-779A-DE39-F41E0767CF7E}"/>
              </a:ext>
              <a:ext uri="{C183D7F6-B498-43B3-948B-1728B52AA6E4}">
                <adec:decorative xmlns:adec="http://schemas.microsoft.com/office/drawing/2017/decorative" val="1"/>
              </a:ext>
            </a:extLst>
          </p:cNvPr>
          <p:cNvSpPr/>
          <p:nvPr/>
        </p:nvSpPr>
        <p:spPr>
          <a:xfrm>
            <a:off x="8991600" y="4681135"/>
            <a:ext cx="382692" cy="348065"/>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 Box 52">
                <a:extLst>
                  <a:ext uri="{FF2B5EF4-FFF2-40B4-BE49-F238E27FC236}">
                    <a16:creationId xmlns:a16="http://schemas.microsoft.com/office/drawing/2014/main" id="{6D6514DD-3E3E-935A-A7E7-9EC592BD917C}"/>
                  </a:ext>
                </a:extLst>
              </p:cNvPr>
              <p:cNvSpPr txBox="1">
                <a:spLocks noChangeArrowheads="1"/>
              </p:cNvSpPr>
              <p:nvPr/>
            </p:nvSpPr>
            <p:spPr bwMode="auto">
              <a:xfrm>
                <a:off x="920717" y="1606174"/>
                <a:ext cx="4990360" cy="142385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a:latin typeface="Calibri"/>
                    <a:cs typeface="Calibri"/>
                  </a:rPr>
                  <a:t>Action: Umbrella = leave</a:t>
                </a:r>
              </a:p>
              <a:p>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EU</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leave</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bad</m:t>
                          </m:r>
                        </m:e>
                      </m:d>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𝑤</m:t>
                          </m:r>
                        </m:sub>
                        <m:sup/>
                        <m:e>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𝑤</m:t>
                              </m:r>
                              <m:r>
                                <a:rPr lang="en-US" sz="2000" b="0" i="1" smtClean="0">
                                  <a:latin typeface="Cambria Math" panose="02040503050406030204" pitchFamily="18" charset="0"/>
                                </a:rPr>
                                <m:t>|</m:t>
                              </m:r>
                              <m:r>
                                <m:rPr>
                                  <m:sty m:val="p"/>
                                </m:rPr>
                                <a:rPr lang="en-US" sz="2000" b="0" i="0" smtClean="0">
                                  <a:latin typeface="Cambria Math" panose="02040503050406030204" pitchFamily="18" charset="0"/>
                                </a:rPr>
                                <m:t>bad</m:t>
                              </m:r>
                            </m:e>
                          </m:d>
                          <m:r>
                            <a:rPr lang="en-US" sz="2000" b="0" i="1" smtClean="0">
                              <a:latin typeface="Cambria Math" panose="02040503050406030204" pitchFamily="18" charset="0"/>
                            </a:rPr>
                            <m:t>𝑈</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leave</m:t>
                              </m:r>
                              <m:r>
                                <a:rPr lang="en-US" sz="2000" b="0" i="1" smtClean="0">
                                  <a:latin typeface="Cambria Math" panose="02040503050406030204" pitchFamily="18" charset="0"/>
                                </a:rPr>
                                <m:t>,</m:t>
                              </m:r>
                              <m:r>
                                <a:rPr lang="en-US" sz="2000" b="0" i="1" smtClean="0">
                                  <a:latin typeface="Cambria Math" panose="02040503050406030204" pitchFamily="18" charset="0"/>
                                </a:rPr>
                                <m:t>𝑤</m:t>
                              </m:r>
                            </m:e>
                          </m:d>
                        </m:e>
                      </m:nary>
                    </m:oMath>
                  </m:oMathPara>
                </a14:m>
                <a:endParaRPr lang="en-US" sz="2000" dirty="0">
                  <a:latin typeface="Calibri" panose="020F0502020204030204" pitchFamily="34" charset="0"/>
                  <a:ea typeface="Cambria Math" panose="02040503050406030204" pitchFamily="18" charset="0"/>
                </a:endParaRPr>
              </a:p>
              <a:p>
                <a:r>
                  <a:rPr lang="en-US" sz="2000" b="0" dirty="0">
                    <a:latin typeface="Calibri" panose="020F0502020204030204" pitchFamily="34" charset="0"/>
                    <a:ea typeface="Cambria Math" panose="02040503050406030204" pitchFamily="18" charset="0"/>
                  </a:rPr>
                  <a:t>	       </a:t>
                </a:r>
                <a14:m>
                  <m:oMath xmlns:m="http://schemas.openxmlformats.org/officeDocument/2006/math">
                    <m:r>
                      <a:rPr lang="en-US" sz="2000" b="0" i="0" smtClean="0">
                        <a:latin typeface="Cambria Math" panose="02040503050406030204" pitchFamily="18" charset="0"/>
                        <a:ea typeface="Cambria Math" panose="02040503050406030204" pitchFamily="18" charset="0"/>
                      </a:rPr>
                      <m:t>   =</m:t>
                    </m:r>
                    <m:r>
                      <a:rPr lang="en-US" sz="2000" b="0" i="0" smtClean="0">
                        <a:latin typeface="Cambria Math" panose="02040503050406030204" pitchFamily="18" charset="0"/>
                        <a:ea typeface="Cambria Math" panose="02040503050406030204" pitchFamily="18" charset="0"/>
                      </a:rPr>
                      <m:t>0</m:t>
                    </m:r>
                    <m:r>
                      <a:rPr lang="en-US" sz="2000" b="0" i="0"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34</m:t>
                    </m:r>
                    <m:r>
                      <a:rPr lang="en-US" sz="2000" b="0" i="1" smtClean="0">
                        <a:latin typeface="Cambria Math" panose="02040503050406030204" pitchFamily="18" charset="0"/>
                        <a:ea typeface="Cambria Math" panose="02040503050406030204" pitchFamily="18" charset="0"/>
                      </a:rPr>
                      <m:t>∙</m:t>
                    </m:r>
                    <m:r>
                      <a:rPr lang="en-US" sz="2000" b="0" i="0" smtClean="0">
                        <a:latin typeface="Cambria Math" panose="02040503050406030204" pitchFamily="18" charset="0"/>
                        <a:ea typeface="Cambria Math" panose="02040503050406030204" pitchFamily="18" charset="0"/>
                      </a:rPr>
                      <m:t>100</m:t>
                    </m:r>
                    <m:r>
                      <a:rPr lang="en-US" sz="2000" b="0" i="0" smtClean="0">
                        <a:latin typeface="Cambria Math" panose="02040503050406030204" pitchFamily="18" charset="0"/>
                        <a:ea typeface="Cambria Math" panose="02040503050406030204" pitchFamily="18" charset="0"/>
                      </a:rPr>
                      <m:t>+</m:t>
                    </m:r>
                    <m:r>
                      <a:rPr lang="en-US" sz="2000" b="0" i="0" smtClean="0">
                        <a:latin typeface="Cambria Math" panose="02040503050406030204" pitchFamily="18" charset="0"/>
                        <a:ea typeface="Cambria Math" panose="02040503050406030204" pitchFamily="18" charset="0"/>
                      </a:rPr>
                      <m:t>0</m:t>
                    </m:r>
                    <m:r>
                      <a:rPr lang="en-US" sz="2000" b="0" i="0"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66</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34</m:t>
                    </m:r>
                  </m:oMath>
                </a14:m>
                <a:endParaRPr lang="en-US" sz="2000" dirty="0">
                  <a:latin typeface="Calibri" panose="020F0502020204030204" pitchFamily="34" charset="0"/>
                </a:endParaRPr>
              </a:p>
            </p:txBody>
          </p:sp>
        </mc:Choice>
        <mc:Fallback xmlns="">
          <p:sp>
            <p:nvSpPr>
              <p:cNvPr id="5" name="Text Box 52">
                <a:extLst>
                  <a:ext uri="{FF2B5EF4-FFF2-40B4-BE49-F238E27FC236}">
                    <a16:creationId xmlns:a16="http://schemas.microsoft.com/office/drawing/2014/main" id="{6D6514DD-3E3E-935A-A7E7-9EC592BD917C}"/>
                  </a:ext>
                </a:extLst>
              </p:cNvPr>
              <p:cNvSpPr txBox="1">
                <a:spLocks noRot="1" noChangeAspect="1" noMove="1" noResize="1" noEditPoints="1" noAdjustHandles="1" noChangeArrowheads="1" noChangeShapeType="1" noTextEdit="1"/>
              </p:cNvSpPr>
              <p:nvPr/>
            </p:nvSpPr>
            <p:spPr bwMode="auto">
              <a:xfrm>
                <a:off x="920717" y="1606174"/>
                <a:ext cx="4990360" cy="1423851"/>
              </a:xfrm>
              <a:prstGeom prst="rect">
                <a:avLst/>
              </a:prstGeom>
              <a:blipFill>
                <a:blip r:embed="rId16"/>
                <a:stretch>
                  <a:fillRect l="-977" t="-213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 Box 53">
                <a:extLst>
                  <a:ext uri="{FF2B5EF4-FFF2-40B4-BE49-F238E27FC236}">
                    <a16:creationId xmlns:a16="http://schemas.microsoft.com/office/drawing/2014/main" id="{E9305198-00FF-3685-9341-89B3119DAFF6}"/>
                  </a:ext>
                </a:extLst>
              </p:cNvPr>
              <p:cNvSpPr txBox="1">
                <a:spLocks noChangeArrowheads="1"/>
              </p:cNvSpPr>
              <p:nvPr/>
            </p:nvSpPr>
            <p:spPr bwMode="auto">
              <a:xfrm>
                <a:off x="895482" y="3320503"/>
                <a:ext cx="5072840" cy="183935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a:latin typeface="Calibri"/>
                    <a:cs typeface="Calibri"/>
                  </a:rPr>
                  <a:t>Action: Umbrella = take</a:t>
                </a:r>
              </a:p>
              <a:p>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EU</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take</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bad</m:t>
                          </m:r>
                        </m:e>
                      </m:d>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𝑤</m:t>
                          </m:r>
                        </m:sub>
                        <m:sup/>
                        <m:e>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𝑤</m:t>
                              </m:r>
                              <m:r>
                                <a:rPr lang="en-US" sz="2000" b="0" i="1" smtClean="0">
                                  <a:latin typeface="Cambria Math" panose="02040503050406030204" pitchFamily="18" charset="0"/>
                                </a:rPr>
                                <m:t>|</m:t>
                              </m:r>
                              <m:r>
                                <m:rPr>
                                  <m:sty m:val="p"/>
                                </m:rPr>
                                <a:rPr lang="en-US" sz="2000" b="0" i="0" smtClean="0">
                                  <a:latin typeface="Cambria Math" panose="02040503050406030204" pitchFamily="18" charset="0"/>
                                </a:rPr>
                                <m:t>bad</m:t>
                              </m:r>
                            </m:e>
                          </m:d>
                          <m:r>
                            <a:rPr lang="en-US" sz="2000" b="0" i="1" smtClean="0">
                              <a:latin typeface="Cambria Math" panose="02040503050406030204" pitchFamily="18" charset="0"/>
                            </a:rPr>
                            <m:t>𝑈</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take</m:t>
                              </m:r>
                              <m:r>
                                <a:rPr lang="en-US" sz="2000" b="0" i="1" smtClean="0">
                                  <a:latin typeface="Cambria Math" panose="02040503050406030204" pitchFamily="18" charset="0"/>
                                </a:rPr>
                                <m:t>,</m:t>
                              </m:r>
                              <m:r>
                                <a:rPr lang="en-US" sz="2000" b="0" i="1" smtClean="0">
                                  <a:latin typeface="Cambria Math" panose="02040503050406030204" pitchFamily="18" charset="0"/>
                                </a:rPr>
                                <m:t>𝑤</m:t>
                              </m:r>
                            </m:e>
                          </m:d>
                        </m:e>
                      </m:nary>
                    </m:oMath>
                  </m:oMathPara>
                </a14:m>
                <a:endParaRPr lang="en-US" sz="2000" dirty="0">
                  <a:latin typeface="Calibri" panose="020F0502020204030204" pitchFamily="34" charset="0"/>
                  <a:ea typeface="Cambria Math" panose="02040503050406030204" pitchFamily="18" charset="0"/>
                </a:endParaRPr>
              </a:p>
              <a:p>
                <a:r>
                  <a:rPr lang="en-US" sz="2000" b="0" dirty="0">
                    <a:latin typeface="Calibri" panose="020F0502020204030204" pitchFamily="34" charset="0"/>
                    <a:ea typeface="Cambria Math" panose="02040503050406030204" pitchFamily="18" charset="0"/>
                  </a:rPr>
                  <a:t>	       </a:t>
                </a:r>
                <a14:m>
                  <m:oMath xmlns:m="http://schemas.openxmlformats.org/officeDocument/2006/math">
                    <m:r>
                      <a:rPr lang="en-US" sz="2000" b="0" i="0" smtClean="0">
                        <a:latin typeface="Cambria Math" panose="02040503050406030204" pitchFamily="18" charset="0"/>
                        <a:ea typeface="Cambria Math" panose="02040503050406030204" pitchFamily="18" charset="0"/>
                      </a:rPr>
                      <m:t>   =</m:t>
                    </m:r>
                    <m:r>
                      <a:rPr lang="en-US" sz="2000" b="0" i="0" smtClean="0">
                        <a:latin typeface="Cambria Math" panose="02040503050406030204" pitchFamily="18" charset="0"/>
                        <a:ea typeface="Cambria Math" panose="02040503050406030204" pitchFamily="18" charset="0"/>
                      </a:rPr>
                      <m:t>0</m:t>
                    </m:r>
                    <m:r>
                      <a:rPr lang="en-US" sz="2000" b="0" i="0"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34</m:t>
                    </m:r>
                    <m:r>
                      <a:rPr lang="en-US" sz="2000" b="0" i="1" smtClean="0">
                        <a:latin typeface="Cambria Math" panose="02040503050406030204" pitchFamily="18" charset="0"/>
                        <a:ea typeface="Cambria Math" panose="02040503050406030204" pitchFamily="18" charset="0"/>
                      </a:rPr>
                      <m:t>∙</m:t>
                    </m:r>
                    <m:r>
                      <a:rPr lang="en-US" sz="2000" b="0" i="0" smtClean="0">
                        <a:latin typeface="Cambria Math" panose="02040503050406030204" pitchFamily="18" charset="0"/>
                        <a:ea typeface="Cambria Math" panose="02040503050406030204" pitchFamily="18" charset="0"/>
                      </a:rPr>
                      <m:t>20</m:t>
                    </m:r>
                    <m:r>
                      <a:rPr lang="en-US" sz="2000" b="0" i="0" smtClean="0">
                        <a:latin typeface="Cambria Math" panose="02040503050406030204" pitchFamily="18" charset="0"/>
                        <a:ea typeface="Cambria Math" panose="02040503050406030204" pitchFamily="18" charset="0"/>
                      </a:rPr>
                      <m:t>+</m:t>
                    </m:r>
                    <m:r>
                      <a:rPr lang="en-US" sz="2000" b="0" i="0" smtClean="0">
                        <a:latin typeface="Cambria Math" panose="02040503050406030204" pitchFamily="18" charset="0"/>
                        <a:ea typeface="Cambria Math" panose="02040503050406030204" pitchFamily="18" charset="0"/>
                      </a:rPr>
                      <m:t>0</m:t>
                    </m:r>
                    <m:r>
                      <a:rPr lang="en-US" sz="2000" b="0" i="0"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66</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70</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53</m:t>
                    </m:r>
                  </m:oMath>
                </a14:m>
                <a:endParaRPr lang="en-US" sz="2000" dirty="0">
                  <a:latin typeface="Calibri" panose="020F0502020204030204" pitchFamily="34" charset="0"/>
                </a:endParaRPr>
              </a:p>
              <a:p>
                <a:pPr eaLnBrk="1" hangingPunct="1">
                  <a:spcBef>
                    <a:spcPct val="50000"/>
                  </a:spcBef>
                </a:pPr>
                <a:endParaRPr lang="en-US" sz="1800" dirty="0">
                  <a:latin typeface="Calibri"/>
                  <a:cs typeface="Calibri"/>
                </a:endParaRPr>
              </a:p>
            </p:txBody>
          </p:sp>
        </mc:Choice>
        <mc:Fallback xmlns="">
          <p:sp>
            <p:nvSpPr>
              <p:cNvPr id="6" name="Text Box 53">
                <a:extLst>
                  <a:ext uri="{FF2B5EF4-FFF2-40B4-BE49-F238E27FC236}">
                    <a16:creationId xmlns:a16="http://schemas.microsoft.com/office/drawing/2014/main" id="{E9305198-00FF-3685-9341-89B3119DAFF6}"/>
                  </a:ext>
                </a:extLst>
              </p:cNvPr>
              <p:cNvSpPr txBox="1">
                <a:spLocks noRot="1" noChangeAspect="1" noMove="1" noResize="1" noEditPoints="1" noAdjustHandles="1" noChangeArrowheads="1" noChangeShapeType="1" noTextEdit="1"/>
              </p:cNvSpPr>
              <p:nvPr/>
            </p:nvSpPr>
            <p:spPr bwMode="auto">
              <a:xfrm>
                <a:off x="895482" y="3320503"/>
                <a:ext cx="5072840" cy="1839350"/>
              </a:xfrm>
              <a:prstGeom prst="rect">
                <a:avLst/>
              </a:prstGeom>
              <a:blipFill>
                <a:blip r:embed="rId17"/>
                <a:stretch>
                  <a:fillRect l="-1082" t="-199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 Box 62">
                <a:extLst>
                  <a:ext uri="{FF2B5EF4-FFF2-40B4-BE49-F238E27FC236}">
                    <a16:creationId xmlns:a16="http://schemas.microsoft.com/office/drawing/2014/main" id="{35E3E17C-C9F9-E37A-D007-90AE49C223DB}"/>
                  </a:ext>
                </a:extLst>
              </p:cNvPr>
              <p:cNvSpPr txBox="1">
                <a:spLocks noChangeArrowheads="1"/>
              </p:cNvSpPr>
              <p:nvPr/>
            </p:nvSpPr>
            <p:spPr bwMode="auto">
              <a:xfrm>
                <a:off x="909021" y="5029200"/>
                <a:ext cx="4798743" cy="7317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a:latin typeface="Calibri"/>
                    <a:cs typeface="Calibri"/>
                  </a:rPr>
                  <a:t>Optimal decision </a:t>
                </a:r>
                <a14:m>
                  <m:oMath xmlns:m="http://schemas.openxmlformats.org/officeDocument/2006/math">
                    <m:sSup>
                      <m:sSupPr>
                        <m:ctrlPr>
                          <a:rPr lang="en-US" sz="1800" b="0" i="1" smtClean="0">
                            <a:latin typeface="Cambria Math" panose="02040503050406030204" pitchFamily="18" charset="0"/>
                            <a:cs typeface="Calibri"/>
                          </a:rPr>
                        </m:ctrlPr>
                      </m:sSupPr>
                      <m:e>
                        <m:r>
                          <a:rPr lang="en-US" sz="1800" b="0" i="1" smtClean="0">
                            <a:latin typeface="Cambria Math" panose="02040503050406030204" pitchFamily="18" charset="0"/>
                            <a:cs typeface="Calibri"/>
                          </a:rPr>
                          <m:t>𝑎</m:t>
                        </m:r>
                      </m:e>
                      <m:sup>
                        <m:r>
                          <a:rPr lang="en-US" sz="1800" b="0" i="1" smtClean="0">
                            <a:latin typeface="Cambria Math" panose="02040503050406030204" pitchFamily="18" charset="0"/>
                            <a:cs typeface="Calibri"/>
                          </a:rPr>
                          <m:t>∗</m:t>
                        </m:r>
                      </m:sup>
                    </m:sSup>
                  </m:oMath>
                </a14:m>
                <a:r>
                  <a:rPr lang="en-US" sz="1800" dirty="0">
                    <a:latin typeface="Calibri"/>
                    <a:cs typeface="Calibri"/>
                  </a:rPr>
                  <a:t> = leave</a:t>
                </a:r>
              </a:p>
              <a:p>
                <a:pPr eaLnBrk="1" hangingPunct="1">
                  <a:spcBef>
                    <a:spcPct val="50000"/>
                  </a:spcBef>
                </a:pPr>
                <a14:m>
                  <m:oMathPara xmlns:m="http://schemas.openxmlformats.org/officeDocument/2006/math">
                    <m:oMathParaPr>
                      <m:jc m:val="centerGroup"/>
                    </m:oMathParaPr>
                    <m:oMath xmlns:m="http://schemas.openxmlformats.org/officeDocument/2006/math">
                      <m:r>
                        <m:rPr>
                          <m:sty m:val="p"/>
                        </m:rPr>
                        <a:rPr lang="en-US" sz="1800" b="0" i="0" smtClean="0">
                          <a:latin typeface="Cambria Math" panose="02040503050406030204" pitchFamily="18" charset="0"/>
                          <a:cs typeface="Calibri"/>
                        </a:rPr>
                        <m:t>MEU</m:t>
                      </m:r>
                      <m:d>
                        <m:dPr>
                          <m:ctrlPr>
                            <a:rPr lang="en-US" sz="1800" b="0" i="1" smtClean="0">
                              <a:latin typeface="Cambria Math" panose="02040503050406030204" pitchFamily="18" charset="0"/>
                              <a:cs typeface="Calibri"/>
                            </a:rPr>
                          </m:ctrlPr>
                        </m:dPr>
                        <m:e>
                          <m:r>
                            <a:rPr lang="en-US" sz="1800" b="0" i="1" smtClean="0">
                              <a:latin typeface="Cambria Math" panose="02040503050406030204" pitchFamily="18" charset="0"/>
                              <a:cs typeface="Calibri"/>
                            </a:rPr>
                            <m:t>𝐹</m:t>
                          </m:r>
                          <m:r>
                            <a:rPr lang="en-US" sz="1800" b="0" i="1" smtClean="0">
                              <a:latin typeface="Cambria Math" panose="02040503050406030204" pitchFamily="18" charset="0"/>
                              <a:cs typeface="Calibri"/>
                            </a:rPr>
                            <m:t>=</m:t>
                          </m:r>
                          <m:r>
                            <m:rPr>
                              <m:sty m:val="p"/>
                            </m:rPr>
                            <a:rPr lang="en-US" sz="1800" b="0" i="0" smtClean="0">
                              <a:latin typeface="Cambria Math" panose="02040503050406030204" pitchFamily="18" charset="0"/>
                              <a:cs typeface="Calibri"/>
                            </a:rPr>
                            <m:t>bad</m:t>
                          </m:r>
                        </m:e>
                      </m:d>
                      <m:r>
                        <a:rPr lang="en-US" sz="1800" b="0" i="1" smtClean="0">
                          <a:latin typeface="Cambria Math" panose="02040503050406030204" pitchFamily="18" charset="0"/>
                          <a:ea typeface="Cambria Math" panose="02040503050406030204" pitchFamily="18" charset="0"/>
                          <a:cs typeface="Calibri"/>
                        </a:rPr>
                        <m:t>=</m:t>
                      </m:r>
                      <m:limLow>
                        <m:limLowPr>
                          <m:ctrlPr>
                            <a:rPr lang="en-US" sz="1800" b="0" i="1" smtClean="0">
                              <a:latin typeface="Cambria Math" panose="02040503050406030204" pitchFamily="18" charset="0"/>
                              <a:ea typeface="Cambria Math" panose="02040503050406030204" pitchFamily="18" charset="0"/>
                              <a:cs typeface="Calibri"/>
                            </a:rPr>
                          </m:ctrlPr>
                        </m:limLowPr>
                        <m:e>
                          <m:r>
                            <m:rPr>
                              <m:sty m:val="p"/>
                            </m:rPr>
                            <a:rPr lang="en-US" sz="1800" b="0" i="0" smtClean="0">
                              <a:latin typeface="Cambria Math" panose="02040503050406030204" pitchFamily="18" charset="0"/>
                              <a:ea typeface="Cambria Math" panose="02040503050406030204" pitchFamily="18" charset="0"/>
                              <a:cs typeface="Calibri"/>
                            </a:rPr>
                            <m:t>max</m:t>
                          </m:r>
                        </m:e>
                        <m:lim>
                          <m:r>
                            <a:rPr lang="en-US" sz="1800" b="0" i="1" smtClean="0">
                              <a:latin typeface="Cambria Math" panose="02040503050406030204" pitchFamily="18" charset="0"/>
                              <a:ea typeface="Cambria Math" panose="02040503050406030204" pitchFamily="18" charset="0"/>
                              <a:cs typeface="Calibri"/>
                            </a:rPr>
                            <m:t>𝑎</m:t>
                          </m:r>
                        </m:lim>
                      </m:limLow>
                      <m:r>
                        <a:rPr lang="en-US" sz="1800" b="0" i="0" smtClean="0">
                          <a:latin typeface="Cambria Math" panose="02040503050406030204" pitchFamily="18" charset="0"/>
                          <a:ea typeface="Cambria Math" panose="02040503050406030204" pitchFamily="18" charset="0"/>
                          <a:cs typeface="Calibri"/>
                        </a:rPr>
                        <m:t> </m:t>
                      </m:r>
                      <m:r>
                        <m:rPr>
                          <m:sty m:val="p"/>
                        </m:rPr>
                        <a:rPr lang="en-US" sz="1800" b="0" i="0" smtClean="0">
                          <a:latin typeface="Cambria Math" panose="02040503050406030204" pitchFamily="18" charset="0"/>
                          <a:ea typeface="Cambria Math" panose="02040503050406030204" pitchFamily="18" charset="0"/>
                          <a:cs typeface="Calibri"/>
                        </a:rPr>
                        <m:t>EU</m:t>
                      </m:r>
                      <m:d>
                        <m:dPr>
                          <m:ctrlPr>
                            <a:rPr lang="en-US" sz="1800" b="0" i="1" smtClean="0">
                              <a:latin typeface="Cambria Math" panose="02040503050406030204" pitchFamily="18" charset="0"/>
                              <a:ea typeface="Cambria Math" panose="02040503050406030204" pitchFamily="18" charset="0"/>
                              <a:cs typeface="Calibri"/>
                            </a:rPr>
                          </m:ctrlPr>
                        </m:dPr>
                        <m:e>
                          <m:r>
                            <a:rPr lang="en-US" sz="1800" b="0" i="1" smtClean="0">
                              <a:latin typeface="Cambria Math" panose="02040503050406030204" pitchFamily="18" charset="0"/>
                              <a:ea typeface="Cambria Math" panose="02040503050406030204" pitchFamily="18" charset="0"/>
                              <a:cs typeface="Calibri"/>
                            </a:rPr>
                            <m:t>𝑎</m:t>
                          </m:r>
                          <m:r>
                            <a:rPr lang="en-US" sz="1800" b="0" i="1" smtClean="0">
                              <a:latin typeface="Cambria Math" panose="02040503050406030204" pitchFamily="18" charset="0"/>
                              <a:ea typeface="Cambria Math" panose="02040503050406030204" pitchFamily="18" charset="0"/>
                              <a:cs typeface="Calibri"/>
                            </a:rPr>
                            <m:t>|</m:t>
                          </m:r>
                          <m:r>
                            <m:rPr>
                              <m:sty m:val="p"/>
                            </m:rPr>
                            <a:rPr lang="en-US" sz="1800" b="0" i="0" smtClean="0">
                              <a:latin typeface="Cambria Math" panose="02040503050406030204" pitchFamily="18" charset="0"/>
                              <a:ea typeface="Cambria Math" panose="02040503050406030204" pitchFamily="18" charset="0"/>
                              <a:cs typeface="Calibri"/>
                            </a:rPr>
                            <m:t>bad</m:t>
                          </m:r>
                        </m:e>
                      </m:d>
                      <m:r>
                        <a:rPr lang="en-US" sz="1800" b="0" i="0" smtClean="0">
                          <a:latin typeface="Cambria Math" panose="02040503050406030204" pitchFamily="18" charset="0"/>
                          <a:ea typeface="Cambria Math" panose="02040503050406030204" pitchFamily="18" charset="0"/>
                          <a:cs typeface="Calibri"/>
                        </a:rPr>
                        <m:t>=</m:t>
                      </m:r>
                      <m:r>
                        <a:rPr lang="en-US" sz="1800" b="0" i="0" smtClean="0">
                          <a:latin typeface="Cambria Math" panose="02040503050406030204" pitchFamily="18" charset="0"/>
                          <a:ea typeface="Cambria Math" panose="02040503050406030204" pitchFamily="18" charset="0"/>
                          <a:cs typeface="Calibri"/>
                        </a:rPr>
                        <m:t>53</m:t>
                      </m:r>
                    </m:oMath>
                  </m:oMathPara>
                </a14:m>
                <a:endParaRPr lang="en-US" sz="1800" dirty="0">
                  <a:latin typeface="Calibri"/>
                  <a:cs typeface="Calibri"/>
                </a:endParaRPr>
              </a:p>
            </p:txBody>
          </p:sp>
        </mc:Choice>
        <mc:Fallback xmlns="">
          <p:sp>
            <p:nvSpPr>
              <p:cNvPr id="9" name="Text Box 62">
                <a:extLst>
                  <a:ext uri="{FF2B5EF4-FFF2-40B4-BE49-F238E27FC236}">
                    <a16:creationId xmlns:a16="http://schemas.microsoft.com/office/drawing/2014/main" id="{35E3E17C-C9F9-E37A-D007-90AE49C223DB}"/>
                  </a:ext>
                </a:extLst>
              </p:cNvPr>
              <p:cNvSpPr txBox="1">
                <a:spLocks noRot="1" noChangeAspect="1" noMove="1" noResize="1" noEditPoints="1" noAdjustHandles="1" noChangeArrowheads="1" noChangeShapeType="1" noTextEdit="1"/>
              </p:cNvSpPr>
              <p:nvPr/>
            </p:nvSpPr>
            <p:spPr bwMode="auto">
              <a:xfrm>
                <a:off x="909021" y="5029200"/>
                <a:ext cx="4798743" cy="731739"/>
              </a:xfrm>
              <a:prstGeom prst="rect">
                <a:avLst/>
              </a:prstGeom>
              <a:blipFill>
                <a:blip r:embed="rId18"/>
                <a:stretch>
                  <a:fillRect l="-1017" t="-41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838200" y="365125"/>
            <a:ext cx="7502790" cy="1325563"/>
          </a:xfrm>
        </p:spPr>
        <p:txBody>
          <a:bodyPr/>
          <a:lstStyle/>
          <a:p>
            <a:r>
              <a:rPr lang="en-US" dirty="0">
                <a:latin typeface="Calibri"/>
                <a:ea typeface="ＭＳ Ｐゴシック" pitchFamily="34" charset="-128"/>
                <a:cs typeface="Calibri"/>
              </a:rPr>
              <a:t>Decisions as Outcome Trees with Evidence</a:t>
            </a:r>
          </a:p>
        </p:txBody>
      </p:sp>
      <p:grpSp>
        <p:nvGrpSpPr>
          <p:cNvPr id="2" name="Group 1">
            <a:extLst>
              <a:ext uri="{C183D7F6-B498-43B3-948B-1728B52AA6E4}">
                <adec:decorative xmlns:adec="http://schemas.microsoft.com/office/drawing/2017/decorative" val="1"/>
              </a:ext>
            </a:extLst>
          </p:cNvPr>
          <p:cNvGrpSpPr/>
          <p:nvPr/>
        </p:nvGrpSpPr>
        <p:grpSpPr>
          <a:xfrm>
            <a:off x="648900" y="1629939"/>
            <a:ext cx="2660686" cy="3704060"/>
            <a:chOff x="8817143" y="1257300"/>
            <a:chExt cx="3433594" cy="4210931"/>
          </a:xfrm>
        </p:grpSpPr>
        <p:cxnSp>
          <p:nvCxnSpPr>
            <p:cNvPr id="31" name="AutoShape 3"/>
            <p:cNvCxnSpPr>
              <a:cxnSpLocks noChangeShapeType="1"/>
              <a:stCxn id="32" idx="4"/>
              <a:endCxn id="33" idx="0"/>
            </p:cNvCxnSpPr>
            <p:nvPr/>
          </p:nvCxnSpPr>
          <p:spPr bwMode="auto">
            <a:xfrm flipH="1">
              <a:off x="9721882" y="3619500"/>
              <a:ext cx="15842" cy="1107368"/>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32" name="Oval 4"/>
            <p:cNvSpPr>
              <a:spLocks noChangeArrowheads="1"/>
            </p:cNvSpPr>
            <p:nvPr/>
          </p:nvSpPr>
          <p:spPr bwMode="auto">
            <a:xfrm>
              <a:off x="9126537" y="3044825"/>
              <a:ext cx="1222375" cy="574675"/>
            </a:xfrm>
            <a:prstGeom prst="ellipse">
              <a:avLst/>
            </a:prstGeom>
            <a:solidFill>
              <a:schemeClr val="bg1"/>
            </a:solidFill>
            <a:ln w="28575">
              <a:solidFill>
                <a:schemeClr val="tx1"/>
              </a:solidFill>
              <a:round/>
              <a:headEnd/>
              <a:tailEnd/>
            </a:ln>
          </p:spPr>
          <p:txBody>
            <a:bodyPr wrap="none" anchor="ctr"/>
            <a:lstStyle/>
            <a:p>
              <a:pPr algn="ctr"/>
              <a:r>
                <a:rPr lang="en-US" dirty="0">
                  <a:latin typeface="Calibri"/>
                  <a:cs typeface="Calibri"/>
                </a:rPr>
                <a:t>Weather</a:t>
              </a:r>
            </a:p>
          </p:txBody>
        </p:sp>
        <p:sp>
          <p:nvSpPr>
            <p:cNvPr id="33" name="Oval 5"/>
            <p:cNvSpPr>
              <a:spLocks noChangeArrowheads="1"/>
            </p:cNvSpPr>
            <p:nvPr/>
          </p:nvSpPr>
          <p:spPr bwMode="auto">
            <a:xfrm>
              <a:off x="8817143" y="4726868"/>
              <a:ext cx="1809477" cy="741363"/>
            </a:xfrm>
            <a:prstGeom prst="ellipse">
              <a:avLst/>
            </a:prstGeom>
            <a:solidFill>
              <a:srgbClr val="C0C0C0"/>
            </a:solidFill>
            <a:ln w="28575">
              <a:solidFill>
                <a:schemeClr val="tx1"/>
              </a:solidFill>
              <a:round/>
              <a:headEnd/>
              <a:tailEnd/>
            </a:ln>
          </p:spPr>
          <p:txBody>
            <a:bodyPr wrap="none" anchor="ctr"/>
            <a:lstStyle/>
            <a:p>
              <a:pPr algn="ctr" rtl="1"/>
              <a:r>
                <a:rPr lang="en-US" dirty="0">
                  <a:latin typeface="Calibri"/>
                  <a:cs typeface="Calibri"/>
                </a:rPr>
                <a:t>Forecast</a:t>
              </a:r>
            </a:p>
            <a:p>
              <a:pPr algn="ctr" rtl="1"/>
              <a:r>
                <a:rPr lang="en-US" dirty="0">
                  <a:latin typeface="Calibri"/>
                  <a:cs typeface="Calibri"/>
                </a:rPr>
                <a:t>=bad</a:t>
              </a:r>
            </a:p>
          </p:txBody>
        </p:sp>
        <p:sp>
          <p:nvSpPr>
            <p:cNvPr id="34" name="Rectangle 6"/>
            <p:cNvSpPr>
              <a:spLocks noChangeArrowheads="1"/>
            </p:cNvSpPr>
            <p:nvPr/>
          </p:nvSpPr>
          <p:spPr bwMode="auto">
            <a:xfrm>
              <a:off x="9202737" y="1257300"/>
              <a:ext cx="1143000" cy="533400"/>
            </a:xfrm>
            <a:prstGeom prst="rect">
              <a:avLst/>
            </a:prstGeom>
            <a:solidFill>
              <a:schemeClr val="bg1"/>
            </a:solidFill>
            <a:ln w="28575">
              <a:solidFill>
                <a:schemeClr val="tx1"/>
              </a:solidFill>
              <a:miter lim="800000"/>
              <a:headEnd/>
              <a:tailEnd/>
            </a:ln>
          </p:spPr>
          <p:txBody>
            <a:bodyPr wrap="none" anchor="ctr"/>
            <a:lstStyle/>
            <a:p>
              <a:pPr algn="ctr"/>
              <a:r>
                <a:rPr lang="en-US" dirty="0">
                  <a:latin typeface="Calibri"/>
                  <a:cs typeface="Calibri"/>
                </a:rPr>
                <a:t>Umbrella</a:t>
              </a:r>
            </a:p>
          </p:txBody>
        </p:sp>
        <p:grpSp>
          <p:nvGrpSpPr>
            <p:cNvPr id="35" name="Group 7"/>
            <p:cNvGrpSpPr>
              <a:grpSpLocks/>
            </p:cNvGrpSpPr>
            <p:nvPr/>
          </p:nvGrpSpPr>
          <p:grpSpPr bwMode="auto">
            <a:xfrm>
              <a:off x="11412537" y="2324100"/>
              <a:ext cx="838200" cy="533400"/>
              <a:chOff x="4368" y="1728"/>
              <a:chExt cx="528" cy="336"/>
            </a:xfrm>
          </p:grpSpPr>
          <p:sp>
            <p:nvSpPr>
              <p:cNvPr id="36" name="Freeform 8"/>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a:cs typeface="Calibri"/>
                </a:endParaRPr>
              </a:p>
            </p:txBody>
          </p:sp>
          <p:sp>
            <p:nvSpPr>
              <p:cNvPr id="37" name="Text Box 9"/>
              <p:cNvSpPr txBox="1">
                <a:spLocks noChangeArrowheads="1"/>
              </p:cNvSpPr>
              <p:nvPr/>
            </p:nvSpPr>
            <p:spPr bwMode="auto">
              <a:xfrm>
                <a:off x="4512" y="1776"/>
                <a:ext cx="24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U</a:t>
                </a:r>
              </a:p>
            </p:txBody>
          </p:sp>
        </p:grpSp>
        <p:cxnSp>
          <p:nvCxnSpPr>
            <p:cNvPr id="39" name="AutoShape 10"/>
            <p:cNvCxnSpPr>
              <a:cxnSpLocks noChangeShapeType="1"/>
              <a:stCxn id="34" idx="3"/>
              <a:endCxn id="36" idx="1"/>
            </p:cNvCxnSpPr>
            <p:nvPr/>
          </p:nvCxnSpPr>
          <p:spPr bwMode="auto">
            <a:xfrm>
              <a:off x="10345737" y="1524000"/>
              <a:ext cx="1066800" cy="111125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40" name="AutoShape 11"/>
            <p:cNvCxnSpPr>
              <a:cxnSpLocks noChangeShapeType="1"/>
              <a:stCxn id="32" idx="6"/>
              <a:endCxn id="36" idx="1"/>
            </p:cNvCxnSpPr>
            <p:nvPr/>
          </p:nvCxnSpPr>
          <p:spPr bwMode="auto">
            <a:xfrm flipV="1">
              <a:off x="10363200" y="2590800"/>
              <a:ext cx="1035050" cy="741363"/>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grpSp>
      <p:pic>
        <p:nvPicPr>
          <p:cNvPr id="41" name="Picture 40">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7817" y="5408237"/>
            <a:ext cx="1828800" cy="1260528"/>
          </a:xfrm>
          <a:prstGeom prst="rect">
            <a:avLst/>
          </a:prstGeom>
        </p:spPr>
      </p:pic>
      <p:grpSp>
        <p:nvGrpSpPr>
          <p:cNvPr id="9" name="Group 8" descr="The outcome tree shows the utility after taking an action (take or not to take an umbrella) and then observing the random event rain or no rain. However, since the forecast is bad weather all probabilities are conditioned this forecast increasing the probability of rain.">
            <a:extLst>
              <a:ext uri="{FF2B5EF4-FFF2-40B4-BE49-F238E27FC236}">
                <a16:creationId xmlns:a16="http://schemas.microsoft.com/office/drawing/2014/main" id="{DB3D81DE-9575-35ED-B5B8-91AEE79481FB}"/>
              </a:ext>
            </a:extLst>
          </p:cNvPr>
          <p:cNvGrpSpPr/>
          <p:nvPr/>
        </p:nvGrpSpPr>
        <p:grpSpPr>
          <a:xfrm>
            <a:off x="3540390" y="685800"/>
            <a:ext cx="8534400" cy="5105399"/>
            <a:chOff x="3540390" y="685800"/>
            <a:chExt cx="8534400" cy="5105399"/>
          </a:xfrm>
        </p:grpSpPr>
        <p:grpSp>
          <p:nvGrpSpPr>
            <p:cNvPr id="23556" name="Group 5"/>
            <p:cNvGrpSpPr>
              <a:grpSpLocks/>
            </p:cNvGrpSpPr>
            <p:nvPr/>
          </p:nvGrpSpPr>
          <p:grpSpPr bwMode="auto">
            <a:xfrm>
              <a:off x="3540390" y="4318009"/>
              <a:ext cx="1828800" cy="533400"/>
              <a:chOff x="4368" y="1728"/>
              <a:chExt cx="528" cy="336"/>
            </a:xfrm>
          </p:grpSpPr>
          <p:sp>
            <p:nvSpPr>
              <p:cNvPr id="23582" name="Freeform 6"/>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a:cs typeface="Calibri"/>
                </a:endParaRPr>
              </a:p>
            </p:txBody>
          </p:sp>
          <p:sp>
            <p:nvSpPr>
              <p:cNvPr id="23583" name="Text Box 7"/>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U(t,s)</a:t>
                </a:r>
              </a:p>
            </p:txBody>
          </p:sp>
        </p:grpSp>
        <p:sp>
          <p:nvSpPr>
            <p:cNvPr id="23557" name="Oval 3"/>
            <p:cNvSpPr>
              <a:spLocks noChangeArrowheads="1"/>
            </p:cNvSpPr>
            <p:nvPr/>
          </p:nvSpPr>
          <p:spPr bwMode="auto">
            <a:xfrm>
              <a:off x="4835790" y="2946409"/>
              <a:ext cx="1222375" cy="574675"/>
            </a:xfrm>
            <a:prstGeom prst="ellipse">
              <a:avLst/>
            </a:prstGeom>
            <a:solidFill>
              <a:schemeClr val="bg1"/>
            </a:solidFill>
            <a:ln w="28575">
              <a:solidFill>
                <a:schemeClr val="tx1"/>
              </a:solidFill>
              <a:round/>
              <a:headEnd/>
              <a:tailEnd/>
            </a:ln>
          </p:spPr>
          <p:txBody>
            <a:bodyPr wrap="none" anchor="ctr"/>
            <a:lstStyle/>
            <a:p>
              <a:pPr algn="ctr"/>
              <a:r>
                <a:rPr lang="en-US">
                  <a:latin typeface="Calibri"/>
                  <a:cs typeface="Calibri"/>
                </a:rPr>
                <a:t>W | {b}</a:t>
              </a:r>
            </a:p>
          </p:txBody>
        </p:sp>
        <p:sp>
          <p:nvSpPr>
            <p:cNvPr id="23558" name="Oval 3"/>
            <p:cNvSpPr>
              <a:spLocks noChangeArrowheads="1"/>
            </p:cNvSpPr>
            <p:nvPr/>
          </p:nvSpPr>
          <p:spPr bwMode="auto">
            <a:xfrm>
              <a:off x="9557015" y="2946409"/>
              <a:ext cx="1222375" cy="574675"/>
            </a:xfrm>
            <a:prstGeom prst="ellipse">
              <a:avLst/>
            </a:prstGeom>
            <a:solidFill>
              <a:schemeClr val="bg1"/>
            </a:solidFill>
            <a:ln w="28575">
              <a:solidFill>
                <a:schemeClr val="tx1"/>
              </a:solidFill>
              <a:round/>
              <a:headEnd/>
              <a:tailEnd/>
            </a:ln>
          </p:spPr>
          <p:txBody>
            <a:bodyPr wrap="none" anchor="ctr"/>
            <a:lstStyle/>
            <a:p>
              <a:pPr algn="ctr"/>
              <a:r>
                <a:rPr lang="en-US" dirty="0">
                  <a:latin typeface="Calibri"/>
                  <a:cs typeface="Calibri"/>
                </a:rPr>
                <a:t>W | {b}</a:t>
              </a:r>
            </a:p>
          </p:txBody>
        </p:sp>
        <p:cxnSp>
          <p:nvCxnSpPr>
            <p:cNvPr id="12" name="Straight Arrow Connector 11"/>
            <p:cNvCxnSpPr>
              <a:stCxn id="18" idx="3"/>
              <a:endCxn id="23557" idx="0"/>
            </p:cNvCxnSpPr>
            <p:nvPr/>
          </p:nvCxnSpPr>
          <p:spPr>
            <a:xfrm rot="5400000">
              <a:off x="6227234" y="1404153"/>
              <a:ext cx="762000" cy="232251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8" idx="3"/>
              <a:endCxn id="23558" idx="0"/>
            </p:cNvCxnSpPr>
            <p:nvPr/>
          </p:nvCxnSpPr>
          <p:spPr>
            <a:xfrm rot="16200000" flipH="1">
              <a:off x="8587847" y="1366052"/>
              <a:ext cx="762000" cy="239871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561" name="TextBox 15"/>
            <p:cNvSpPr txBox="1">
              <a:spLocks noChangeArrowheads="1"/>
            </p:cNvSpPr>
            <p:nvPr/>
          </p:nvSpPr>
          <p:spPr bwMode="auto">
            <a:xfrm rot="-1071566">
              <a:off x="5937515" y="2270134"/>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a:cs typeface="Calibri"/>
                </a:rPr>
                <a:t>take</a:t>
              </a:r>
            </a:p>
          </p:txBody>
        </p:sp>
        <p:sp>
          <p:nvSpPr>
            <p:cNvPr id="23562" name="TextBox 16"/>
            <p:cNvSpPr txBox="1">
              <a:spLocks noChangeArrowheads="1"/>
            </p:cNvSpPr>
            <p:nvPr/>
          </p:nvSpPr>
          <p:spPr bwMode="auto">
            <a:xfrm rot="1093261">
              <a:off x="8756915" y="2330459"/>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a:cs typeface="Calibri"/>
                </a:rPr>
                <a:t>leave</a:t>
              </a:r>
            </a:p>
          </p:txBody>
        </p:sp>
        <p:sp>
          <p:nvSpPr>
            <p:cNvPr id="18" name="Isosceles Triangle 17"/>
            <p:cNvSpPr/>
            <p:nvPr/>
          </p:nvSpPr>
          <p:spPr>
            <a:xfrm>
              <a:off x="7197990" y="1727209"/>
              <a:ext cx="1143000" cy="4572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Calibri"/>
                <a:cs typeface="Calibri"/>
              </a:endParaRPr>
            </a:p>
          </p:txBody>
        </p:sp>
        <p:cxnSp>
          <p:nvCxnSpPr>
            <p:cNvPr id="19" name="Straight Arrow Connector 18"/>
            <p:cNvCxnSpPr>
              <a:stCxn id="23557" idx="4"/>
            </p:cNvCxnSpPr>
            <p:nvPr/>
          </p:nvCxnSpPr>
          <p:spPr>
            <a:xfrm rot="5400000">
              <a:off x="4514321" y="3385353"/>
              <a:ext cx="796925" cy="106838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565" name="TextBox 19"/>
            <p:cNvSpPr txBox="1">
              <a:spLocks noChangeArrowheads="1"/>
            </p:cNvSpPr>
            <p:nvPr/>
          </p:nvSpPr>
          <p:spPr bwMode="auto">
            <a:xfrm rot="-2151216">
              <a:off x="4284928" y="3548072"/>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a:cs typeface="Calibri"/>
                </a:rPr>
                <a:t>sun</a:t>
              </a:r>
            </a:p>
          </p:txBody>
        </p:sp>
        <p:grpSp>
          <p:nvGrpSpPr>
            <p:cNvPr id="23566" name="Group 21"/>
            <p:cNvGrpSpPr>
              <a:grpSpLocks/>
            </p:cNvGrpSpPr>
            <p:nvPr/>
          </p:nvGrpSpPr>
          <p:grpSpPr bwMode="auto">
            <a:xfrm>
              <a:off x="5521590" y="4318009"/>
              <a:ext cx="1828800" cy="533400"/>
              <a:chOff x="4368" y="1728"/>
              <a:chExt cx="528" cy="336"/>
            </a:xfrm>
          </p:grpSpPr>
          <p:sp>
            <p:nvSpPr>
              <p:cNvPr id="23580" name="Freeform 22"/>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a:cs typeface="Calibri"/>
                </a:endParaRPr>
              </a:p>
            </p:txBody>
          </p:sp>
          <p:sp>
            <p:nvSpPr>
              <p:cNvPr id="23581" name="Text Box 7"/>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U(t,r)</a:t>
                </a:r>
              </a:p>
            </p:txBody>
          </p:sp>
        </p:grpSp>
        <p:cxnSp>
          <p:nvCxnSpPr>
            <p:cNvPr id="25" name="Straight Arrow Connector 24"/>
            <p:cNvCxnSpPr>
              <a:stCxn id="23557" idx="4"/>
            </p:cNvCxnSpPr>
            <p:nvPr/>
          </p:nvCxnSpPr>
          <p:spPr>
            <a:xfrm rot="16200000" flipH="1">
              <a:off x="5543021" y="3425041"/>
              <a:ext cx="796925" cy="98901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568" name="TextBox 32"/>
            <p:cNvSpPr txBox="1">
              <a:spLocks noChangeArrowheads="1"/>
            </p:cNvSpPr>
            <p:nvPr/>
          </p:nvSpPr>
          <p:spPr bwMode="auto">
            <a:xfrm rot="2243371">
              <a:off x="5888303" y="3817947"/>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a:cs typeface="Calibri"/>
                </a:rPr>
                <a:t>rain</a:t>
              </a:r>
            </a:p>
          </p:txBody>
        </p:sp>
        <p:grpSp>
          <p:nvGrpSpPr>
            <p:cNvPr id="23569" name="Group 34"/>
            <p:cNvGrpSpPr>
              <a:grpSpLocks/>
            </p:cNvGrpSpPr>
            <p:nvPr/>
          </p:nvGrpSpPr>
          <p:grpSpPr bwMode="auto">
            <a:xfrm>
              <a:off x="8264790" y="4318009"/>
              <a:ext cx="1828800" cy="533400"/>
              <a:chOff x="4368" y="1728"/>
              <a:chExt cx="528" cy="336"/>
            </a:xfrm>
          </p:grpSpPr>
          <p:sp>
            <p:nvSpPr>
              <p:cNvPr id="23578" name="Freeform 35"/>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a:cs typeface="Calibri"/>
                </a:endParaRPr>
              </a:p>
            </p:txBody>
          </p:sp>
          <p:sp>
            <p:nvSpPr>
              <p:cNvPr id="23579" name="Text Box 7"/>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U(l,s)</a:t>
                </a:r>
              </a:p>
            </p:txBody>
          </p:sp>
        </p:grpSp>
        <p:cxnSp>
          <p:nvCxnSpPr>
            <p:cNvPr id="38" name="Straight Arrow Connector 37"/>
            <p:cNvCxnSpPr/>
            <p:nvPr/>
          </p:nvCxnSpPr>
          <p:spPr>
            <a:xfrm rot="5400000">
              <a:off x="9238721" y="3385353"/>
              <a:ext cx="796925" cy="106838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23571" name="Group 38"/>
            <p:cNvGrpSpPr>
              <a:grpSpLocks/>
            </p:cNvGrpSpPr>
            <p:nvPr/>
          </p:nvGrpSpPr>
          <p:grpSpPr bwMode="auto">
            <a:xfrm>
              <a:off x="10245990" y="4318009"/>
              <a:ext cx="1828800" cy="533400"/>
              <a:chOff x="4368" y="1728"/>
              <a:chExt cx="528" cy="336"/>
            </a:xfrm>
          </p:grpSpPr>
          <p:sp>
            <p:nvSpPr>
              <p:cNvPr id="23576" name="Freeform 39"/>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a:cs typeface="Calibri"/>
                </a:endParaRPr>
              </a:p>
            </p:txBody>
          </p:sp>
          <p:sp>
            <p:nvSpPr>
              <p:cNvPr id="23577" name="Text Box 7"/>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U(l,r)</a:t>
                </a:r>
              </a:p>
            </p:txBody>
          </p:sp>
        </p:grpSp>
        <p:cxnSp>
          <p:nvCxnSpPr>
            <p:cNvPr id="42" name="Straight Arrow Connector 41"/>
            <p:cNvCxnSpPr/>
            <p:nvPr/>
          </p:nvCxnSpPr>
          <p:spPr>
            <a:xfrm rot="16200000" flipH="1">
              <a:off x="10267421" y="3425041"/>
              <a:ext cx="796925" cy="98901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573" name="TextBox 42"/>
            <p:cNvSpPr txBox="1">
              <a:spLocks noChangeArrowheads="1"/>
            </p:cNvSpPr>
            <p:nvPr/>
          </p:nvSpPr>
          <p:spPr bwMode="auto">
            <a:xfrm rot="2243371">
              <a:off x="10612703" y="3817947"/>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a:cs typeface="Calibri"/>
                </a:rPr>
                <a:t>rain</a:t>
              </a:r>
            </a:p>
          </p:txBody>
        </p:sp>
        <p:sp>
          <p:nvSpPr>
            <p:cNvPr id="23574" name="TextBox 43"/>
            <p:cNvSpPr txBox="1">
              <a:spLocks noChangeArrowheads="1"/>
            </p:cNvSpPr>
            <p:nvPr/>
          </p:nvSpPr>
          <p:spPr bwMode="auto">
            <a:xfrm rot="-2151216">
              <a:off x="9009328" y="3530609"/>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a:cs typeface="Calibri"/>
                </a:rPr>
                <a:t>sun</a:t>
              </a:r>
            </a:p>
          </p:txBody>
        </p:sp>
        <p:sp>
          <p:nvSpPr>
            <p:cNvPr id="23575" name="TextBox 31"/>
            <p:cNvSpPr txBox="1">
              <a:spLocks noChangeArrowheads="1"/>
            </p:cNvSpPr>
            <p:nvPr/>
          </p:nvSpPr>
          <p:spPr bwMode="auto">
            <a:xfrm>
              <a:off x="7426590" y="1814522"/>
              <a:ext cx="685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r>
                <a:rPr lang="en-US" sz="1800" dirty="0">
                  <a:latin typeface="Calibri"/>
                  <a:cs typeface="Calibri"/>
                </a:rPr>
                <a:t>{b}</a:t>
              </a:r>
            </a:p>
          </p:txBody>
        </p:sp>
        <p:pic>
          <p:nvPicPr>
            <p:cNvPr id="43" name="Picture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34400" y="4876800"/>
              <a:ext cx="1210033" cy="914399"/>
            </a:xfrm>
            <a:prstGeom prst="rect">
              <a:avLst/>
            </a:prstGeom>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0" y="4876800"/>
              <a:ext cx="1133567" cy="685800"/>
            </a:xfrm>
            <a:prstGeom prst="rect">
              <a:avLst/>
            </a:prstGeom>
          </p:spPr>
        </p:pic>
        <p:pic>
          <p:nvPicPr>
            <p:cNvPr id="45" name="Picture 4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91800" y="4876800"/>
              <a:ext cx="1066800" cy="782450"/>
            </a:xfrm>
            <a:prstGeom prst="rect">
              <a:avLst/>
            </a:prstGeom>
          </p:spPr>
        </p:pic>
        <p:pic>
          <p:nvPicPr>
            <p:cNvPr id="46" name="Picture 4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91200" y="4876800"/>
              <a:ext cx="1219200" cy="766143"/>
            </a:xfrm>
            <a:prstGeom prst="rect">
              <a:avLst/>
            </a:prstGeom>
          </p:spPr>
        </p:pic>
        <p:sp>
          <p:nvSpPr>
            <p:cNvPr id="3" name="Speech Bubble: Rectangle with Corners Rounded 2">
              <a:extLst>
                <a:ext uri="{FF2B5EF4-FFF2-40B4-BE49-F238E27FC236}">
                  <a16:creationId xmlns:a16="http://schemas.microsoft.com/office/drawing/2014/main" id="{BFEFC01B-F1ED-1310-DD62-1E1319A5B925}"/>
                </a:ext>
              </a:extLst>
            </p:cNvPr>
            <p:cNvSpPr/>
            <p:nvPr/>
          </p:nvSpPr>
          <p:spPr>
            <a:xfrm>
              <a:off x="8686799" y="685800"/>
              <a:ext cx="2667002" cy="1249372"/>
            </a:xfrm>
            <a:prstGeom prst="wedgeRoundRectCallout">
              <a:avLst>
                <a:gd name="adj1" fmla="val -75331"/>
                <a:gd name="adj2" fmla="val 54495"/>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{b} … evidence of bad weather forecast is a result of increased the probability of rain</a:t>
              </a:r>
            </a:p>
          </p:txBody>
        </p:sp>
        <p:sp>
          <p:nvSpPr>
            <p:cNvPr id="4" name="Arrow: Down 3">
              <a:extLst>
                <a:ext uri="{FF2B5EF4-FFF2-40B4-BE49-F238E27FC236}">
                  <a16:creationId xmlns:a16="http://schemas.microsoft.com/office/drawing/2014/main" id="{F4BFBC23-83C0-8E84-5152-230E95B3F8F5}"/>
                </a:ext>
              </a:extLst>
            </p:cNvPr>
            <p:cNvSpPr/>
            <p:nvPr/>
          </p:nvSpPr>
          <p:spPr>
            <a:xfrm flipV="1">
              <a:off x="6350212" y="3669467"/>
              <a:ext cx="203200" cy="318785"/>
            </a:xfrm>
            <a:prstGeom prst="down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Arrow: Down 4">
              <a:extLst>
                <a:ext uri="{FF2B5EF4-FFF2-40B4-BE49-F238E27FC236}">
                  <a16:creationId xmlns:a16="http://schemas.microsoft.com/office/drawing/2014/main" id="{0D7C9D96-98F3-FA69-6A07-8D632B20386E}"/>
                </a:ext>
              </a:extLst>
            </p:cNvPr>
            <p:cNvSpPr/>
            <p:nvPr/>
          </p:nvSpPr>
          <p:spPr>
            <a:xfrm flipV="1">
              <a:off x="11084000" y="3698868"/>
              <a:ext cx="203200" cy="318785"/>
            </a:xfrm>
            <a:prstGeom prst="down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53B01B5F-A1CB-83A2-E7AA-B7ADAFB9D85E}"/>
                </a:ext>
              </a:extLst>
            </p:cNvPr>
            <p:cNvSpPr/>
            <p:nvPr/>
          </p:nvSpPr>
          <p:spPr>
            <a:xfrm>
              <a:off x="8889999" y="3669466"/>
              <a:ext cx="203200" cy="318785"/>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8E182F34-F943-2C0A-B221-39895151AF6B}"/>
                </a:ext>
              </a:extLst>
            </p:cNvPr>
            <p:cNvSpPr/>
            <p:nvPr/>
          </p:nvSpPr>
          <p:spPr>
            <a:xfrm>
              <a:off x="4192588" y="3760154"/>
              <a:ext cx="203200" cy="318785"/>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cxnSp>
        <p:nvCxnSpPr>
          <p:cNvPr id="8" name="Straight Arrow Connector 7">
            <a:extLst>
              <a:ext uri="{FF2B5EF4-FFF2-40B4-BE49-F238E27FC236}">
                <a16:creationId xmlns:a16="http://schemas.microsoft.com/office/drawing/2014/main" id="{765C1296-EFCC-0C56-E17B-4B1335771B5C}"/>
              </a:ext>
              <a:ext uri="{C183D7F6-B498-43B3-948B-1728B52AA6E4}">
                <adec:decorative xmlns:adec="http://schemas.microsoft.com/office/drawing/2017/decorative" val="1"/>
              </a:ext>
            </a:extLst>
          </p:cNvPr>
          <p:cNvCxnSpPr>
            <a:cxnSpLocks/>
          </p:cNvCxnSpPr>
          <p:nvPr/>
        </p:nvCxnSpPr>
        <p:spPr>
          <a:xfrm flipV="1">
            <a:off x="1517227" y="3813387"/>
            <a:ext cx="0" cy="737295"/>
          </a:xfrm>
          <a:prstGeom prst="straightConnector1">
            <a:avLst/>
          </a:prstGeom>
          <a:ln>
            <a:prstDash val="sysDash"/>
            <a:headEnd type="non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10" name="TextBox 9">
            <a:extLst>
              <a:ext uri="{FF2B5EF4-FFF2-40B4-BE49-F238E27FC236}">
                <a16:creationId xmlns:a16="http://schemas.microsoft.com/office/drawing/2014/main" id="{58457C51-6EDC-49B6-FF25-ABC99C1CB5B3}"/>
              </a:ext>
            </a:extLst>
          </p:cNvPr>
          <p:cNvSpPr txBox="1"/>
          <p:nvPr/>
        </p:nvSpPr>
        <p:spPr>
          <a:xfrm>
            <a:off x="5757775" y="5987534"/>
            <a:ext cx="3305441" cy="369332"/>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dirty="0"/>
              <a:t>This is similar to an AND-OR tree!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7FC51C3-927B-448A-B60E-57A525459F9B}"/>
              </a:ext>
            </a:extLst>
          </p:cNvPr>
          <p:cNvSpPr>
            <a:spLocks noGrp="1"/>
          </p:cNvSpPr>
          <p:nvPr>
            <p:ph type="title"/>
          </p:nvPr>
        </p:nvSpPr>
        <p:spPr>
          <a:xfrm>
            <a:off x="643467" y="321734"/>
            <a:ext cx="10905066" cy="1135737"/>
          </a:xfrm>
        </p:spPr>
        <p:txBody>
          <a:bodyPr>
            <a:normAutofit/>
          </a:bodyPr>
          <a:lstStyle/>
          <a:p>
            <a:r>
              <a:rPr lang="en-US" sz="3600"/>
              <a:t>Conclusion</a:t>
            </a:r>
          </a:p>
        </p:txBody>
      </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Content Placeholder 7" descr="Decision networks are an extension of Bayes nets that add actions and utility to compactly specify the joint probability. Decision networks can be used to make simple repeated  decisions in a stochastic, partially observable, and episodic environment.">
            <a:extLst>
              <a:ext uri="{FF2B5EF4-FFF2-40B4-BE49-F238E27FC236}">
                <a16:creationId xmlns:a16="http://schemas.microsoft.com/office/drawing/2014/main" id="{0C932095-C26E-B06D-CE3C-D71ABD0AAFD2}"/>
              </a:ext>
            </a:extLst>
          </p:cNvPr>
          <p:cNvGraphicFramePr>
            <a:graphicFrameLocks noGrp="1"/>
          </p:cNvGraphicFramePr>
          <p:nvPr>
            <p:ph idx="1"/>
            <p:extLst>
              <p:ext uri="{D42A27DB-BD31-4B8C-83A1-F6EECF244321}">
                <p14:modId xmlns:p14="http://schemas.microsoft.com/office/powerpoint/2010/main" val="297871806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2061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6337C-1389-4236-A1A2-784AD6081B64}"/>
              </a:ext>
            </a:extLst>
          </p:cNvPr>
          <p:cNvSpPr>
            <a:spLocks noGrp="1"/>
          </p:cNvSpPr>
          <p:nvPr>
            <p:ph type="title"/>
          </p:nvPr>
        </p:nvSpPr>
        <p:spPr/>
        <p:txBody>
          <a:bodyPr>
            <a:normAutofit/>
          </a:bodyPr>
          <a:lstStyle/>
          <a:p>
            <a:r>
              <a:rPr lang="en-US" sz="4000" dirty="0"/>
              <a:t>Decision-theoretic Agents (=Utility-based Agent)</a:t>
            </a:r>
          </a:p>
        </p:txBody>
      </p:sp>
      <p:sp>
        <p:nvSpPr>
          <p:cNvPr id="4" name="Content Placeholder 3">
            <a:extLst>
              <a:ext uri="{FF2B5EF4-FFF2-40B4-BE49-F238E27FC236}">
                <a16:creationId xmlns:a16="http://schemas.microsoft.com/office/drawing/2014/main" id="{0942CC18-7F0D-5A79-20E8-F015A7BC6D73}"/>
              </a:ext>
            </a:extLst>
          </p:cNvPr>
          <p:cNvSpPr>
            <a:spLocks noGrp="1"/>
          </p:cNvSpPr>
          <p:nvPr>
            <p:ph idx="1"/>
          </p:nvPr>
        </p:nvSpPr>
        <p:spPr>
          <a:xfrm>
            <a:off x="838200" y="1544320"/>
            <a:ext cx="10515600" cy="3213735"/>
          </a:xfrm>
        </p:spPr>
        <p:txBody>
          <a:bodyPr>
            <a:normAutofit fontScale="85000" lnSpcReduction="20000"/>
          </a:bodyPr>
          <a:lstStyle/>
          <a:p>
            <a:pPr lvl="0">
              <a:buNone/>
            </a:pPr>
            <a:r>
              <a:rPr lang="en-US" dirty="0"/>
              <a:t>Recap</a:t>
            </a:r>
          </a:p>
          <a:p>
            <a:r>
              <a:rPr lang="en-US" b="1" dirty="0"/>
              <a:t>A</a:t>
            </a:r>
            <a:r>
              <a:rPr lang="en-US" sz="2800" b="1" dirty="0"/>
              <a:t>gents based on logic</a:t>
            </a:r>
            <a:r>
              <a:rPr lang="en-US" sz="2800" dirty="0"/>
              <a:t>:  </a:t>
            </a:r>
            <a:r>
              <a:rPr lang="en-US" dirty="0"/>
              <a:t>Cannot deal with uncertainty, conflicting goals, etc.</a:t>
            </a:r>
          </a:p>
          <a:p>
            <a:r>
              <a:rPr lang="en-US" sz="2800" b="1" dirty="0"/>
              <a:t>Goal-based agents</a:t>
            </a:r>
            <a:r>
              <a:rPr lang="en-US" sz="2800" dirty="0"/>
              <a:t>: </a:t>
            </a:r>
            <a:r>
              <a:rPr lang="en-US" dirty="0"/>
              <a:t>Can only assign goal/not goal to states and find goal states.</a:t>
            </a:r>
          </a:p>
          <a:p>
            <a:endParaRPr lang="en-US" dirty="0"/>
          </a:p>
          <a:p>
            <a:r>
              <a:rPr lang="en-US" sz="2800" b="1" dirty="0"/>
              <a:t>Utility-based agents</a:t>
            </a:r>
          </a:p>
          <a:p>
            <a:pPr lvl="1"/>
            <a:r>
              <a:rPr lang="en-US" dirty="0"/>
              <a:t>Assign a utility value to each state. </a:t>
            </a:r>
          </a:p>
          <a:p>
            <a:pPr lvl="1"/>
            <a:r>
              <a:rPr lang="en-US" dirty="0"/>
              <a:t>Utility is related to the external performance measure (see PEAS).</a:t>
            </a:r>
          </a:p>
          <a:p>
            <a:pPr lvl="1"/>
            <a:r>
              <a:rPr lang="en-US" dirty="0"/>
              <a:t>A rational agent optimizes the expected utility (i.e., is utility-based).</a:t>
            </a:r>
          </a:p>
          <a:p>
            <a:pPr lvl="1"/>
            <a:r>
              <a:rPr lang="en-US" dirty="0"/>
              <a:t>Decisions are made using decision theory.</a:t>
            </a:r>
          </a:p>
          <a:p>
            <a:pPr marL="0" indent="0">
              <a:buNone/>
            </a:pPr>
            <a:endParaRPr lang="en-US" sz="2800" dirty="0"/>
          </a:p>
          <a:p>
            <a:endParaRPr lang="en-US" dirty="0"/>
          </a:p>
          <a:p>
            <a:endParaRPr lang="en-US" dirty="0"/>
          </a:p>
          <a:p>
            <a:endParaRPr lang="en-US" sz="2800" dirty="0"/>
          </a:p>
          <a:p>
            <a:endParaRPr lang="en-US" dirty="0"/>
          </a:p>
        </p:txBody>
      </p:sp>
      <p:graphicFrame>
        <p:nvGraphicFramePr>
          <p:cNvPr id="7" name="Content Placeholder 3" descr="Decision theory is probability theory and utility theory used together.">
            <a:extLst>
              <a:ext uri="{FF2B5EF4-FFF2-40B4-BE49-F238E27FC236}">
                <a16:creationId xmlns:a16="http://schemas.microsoft.com/office/drawing/2014/main" id="{6E9CF8E8-6D7F-DAF8-BF9D-F2B1298F0147}"/>
              </a:ext>
            </a:extLst>
          </p:cNvPr>
          <p:cNvGraphicFramePr>
            <a:graphicFrameLocks/>
          </p:cNvGraphicFramePr>
          <p:nvPr>
            <p:extLst>
              <p:ext uri="{D42A27DB-BD31-4B8C-83A1-F6EECF244321}">
                <p14:modId xmlns:p14="http://schemas.microsoft.com/office/powerpoint/2010/main" val="131673741"/>
              </p:ext>
            </p:extLst>
          </p:nvPr>
        </p:nvGraphicFramePr>
        <p:xfrm>
          <a:off x="1148849" y="4179146"/>
          <a:ext cx="8171257" cy="2857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0133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6337C-1389-4236-A1A2-784AD6081B64}"/>
              </a:ext>
            </a:extLst>
          </p:cNvPr>
          <p:cNvSpPr>
            <a:spLocks noGrp="1"/>
          </p:cNvSpPr>
          <p:nvPr>
            <p:ph type="title"/>
          </p:nvPr>
        </p:nvSpPr>
        <p:spPr/>
        <p:txBody>
          <a:bodyPr>
            <a:normAutofit/>
          </a:bodyPr>
          <a:lstStyle/>
          <a:p>
            <a:r>
              <a:rPr lang="en-US" sz="4000" dirty="0"/>
              <a:t>Simple 				vs. 		Complex Decisions </a:t>
            </a:r>
          </a:p>
        </p:txBody>
      </p:sp>
      <p:sp>
        <p:nvSpPr>
          <p:cNvPr id="4" name="Content Placeholder 3">
            <a:extLst>
              <a:ext uri="{FF2B5EF4-FFF2-40B4-BE49-F238E27FC236}">
                <a16:creationId xmlns:a16="http://schemas.microsoft.com/office/drawing/2014/main" id="{0942CC18-7F0D-5A79-20E8-F015A7BC6D73}"/>
              </a:ext>
            </a:extLst>
          </p:cNvPr>
          <p:cNvSpPr>
            <a:spLocks noGrp="1"/>
          </p:cNvSpPr>
          <p:nvPr>
            <p:ph sz="half" idx="1"/>
          </p:nvPr>
        </p:nvSpPr>
        <p:spPr>
          <a:xfrm>
            <a:off x="778088" y="2808777"/>
            <a:ext cx="4844627" cy="3098588"/>
          </a:xfrm>
        </p:spPr>
        <p:txBody>
          <a:bodyPr>
            <a:normAutofit fontScale="70000" lnSpcReduction="20000"/>
          </a:bodyPr>
          <a:lstStyle/>
          <a:p>
            <a:pPr marL="0" indent="0">
              <a:buNone/>
            </a:pPr>
            <a:endParaRPr lang="en-US" dirty="0"/>
          </a:p>
          <a:p>
            <a:pPr marL="285750" indent="-285750">
              <a:buFont typeface="Arial" panose="020B0604020202020204" pitchFamily="34" charset="0"/>
              <a:buChar char="•"/>
            </a:pPr>
            <a:r>
              <a:rPr lang="en-US" dirty="0"/>
              <a:t>We make the same decision frequently + making it once does not affect future decisions. This means we have an </a:t>
            </a:r>
            <a:r>
              <a:rPr lang="en-US" b="1" dirty="0"/>
              <a:t>episodic environment</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May have a </a:t>
            </a:r>
            <a:r>
              <a:rPr lang="en-US" b="1" dirty="0"/>
              <a:t>stochastic</a:t>
            </a:r>
            <a:r>
              <a:rPr lang="en-US" dirty="0"/>
              <a:t> environment (e.g., with non-deterministic actions or probabilistic transitions).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May be </a:t>
            </a:r>
            <a:r>
              <a:rPr lang="en-US" b="1" dirty="0"/>
              <a:t>partially observable</a:t>
            </a:r>
            <a:r>
              <a:rPr lang="en-US" dirty="0"/>
              <a:t>.</a:t>
            </a:r>
          </a:p>
          <a:p>
            <a:pPr marL="0" indent="0">
              <a:buNone/>
            </a:pPr>
            <a:endParaRPr lang="en-US" dirty="0"/>
          </a:p>
          <a:p>
            <a:endParaRPr lang="en-US" sz="2800" dirty="0"/>
          </a:p>
          <a:p>
            <a:endParaRPr lang="en-US" dirty="0"/>
          </a:p>
        </p:txBody>
      </p:sp>
      <p:sp>
        <p:nvSpPr>
          <p:cNvPr id="6" name="TextBox 5">
            <a:extLst>
              <a:ext uri="{FF2B5EF4-FFF2-40B4-BE49-F238E27FC236}">
                <a16:creationId xmlns:a16="http://schemas.microsoft.com/office/drawing/2014/main" id="{12B81323-AADD-F620-C5DA-5481BE894B9F}"/>
              </a:ext>
            </a:extLst>
          </p:cNvPr>
          <p:cNvSpPr txBox="1"/>
          <p:nvPr/>
        </p:nvSpPr>
        <p:spPr>
          <a:xfrm>
            <a:off x="917786" y="5992297"/>
            <a:ext cx="4592320" cy="369332"/>
          </a:xfrm>
          <a:prstGeom prst="rect">
            <a:avLst/>
          </a:prstGeom>
          <a:noFill/>
        </p:spPr>
        <p:txBody>
          <a:bodyPr wrap="square" rtlCol="0">
            <a:spAutoFit/>
          </a:bodyPr>
          <a:lstStyle/>
          <a:p>
            <a:r>
              <a:rPr lang="en-US" b="1" dirty="0">
                <a:solidFill>
                  <a:schemeClr val="accent2"/>
                </a:solidFill>
              </a:rPr>
              <a:t>We focus on making simple decisions for now!</a:t>
            </a:r>
          </a:p>
        </p:txBody>
      </p:sp>
      <p:sp>
        <p:nvSpPr>
          <p:cNvPr id="3" name="Content Placeholder 2">
            <a:extLst>
              <a:ext uri="{FF2B5EF4-FFF2-40B4-BE49-F238E27FC236}">
                <a16:creationId xmlns:a16="http://schemas.microsoft.com/office/drawing/2014/main" id="{566237A1-B5AF-03E1-64E0-5224BA7922BB}"/>
              </a:ext>
            </a:extLst>
          </p:cNvPr>
          <p:cNvSpPr>
            <a:spLocks noGrp="1"/>
          </p:cNvSpPr>
          <p:nvPr>
            <p:ph sz="half" idx="2"/>
          </p:nvPr>
        </p:nvSpPr>
        <p:spPr>
          <a:xfrm>
            <a:off x="6152098" y="2724439"/>
            <a:ext cx="5181600" cy="3452524"/>
          </a:xfrm>
        </p:spPr>
        <p:txBody>
          <a:bodyPr>
            <a:normAutofit fontScale="70000" lnSpcReduction="20000"/>
          </a:bodyPr>
          <a:lstStyle/>
          <a:p>
            <a:r>
              <a:rPr lang="en-US" b="1" dirty="0"/>
              <a:t>Sequential decision making</a:t>
            </a:r>
            <a:r>
              <a:rPr lang="en-US" dirty="0"/>
              <a:t>: The agent’s utility depends on a sequence of decisions.</a:t>
            </a:r>
          </a:p>
          <a:p>
            <a:endParaRPr lang="en-US" dirty="0"/>
          </a:p>
          <a:p>
            <a:r>
              <a:rPr lang="en-US" dirty="0"/>
              <a:t>Search, planning, and playing games we have covered so far are such problems.</a:t>
            </a:r>
          </a:p>
          <a:p>
            <a:endParaRPr lang="en-US" dirty="0"/>
          </a:p>
          <a:p>
            <a:r>
              <a:rPr lang="en-US" dirty="0"/>
              <a:t>To solve this with decision theory requires different methods: </a:t>
            </a:r>
            <a:r>
              <a:rPr lang="en-US" b="1" dirty="0"/>
              <a:t>Markov Decision Processes (MDP)</a:t>
            </a:r>
          </a:p>
        </p:txBody>
      </p:sp>
      <p:sp>
        <p:nvSpPr>
          <p:cNvPr id="5" name="TextBox 4">
            <a:extLst>
              <a:ext uri="{FF2B5EF4-FFF2-40B4-BE49-F238E27FC236}">
                <a16:creationId xmlns:a16="http://schemas.microsoft.com/office/drawing/2014/main" id="{94CB6756-1B32-A8FA-BB92-224E500864DA}"/>
              </a:ext>
              <a:ext uri="{C183D7F6-B498-43B3-948B-1728B52AA6E4}">
                <adec:decorative xmlns:adec="http://schemas.microsoft.com/office/drawing/2017/decorative" val="1"/>
              </a:ext>
            </a:extLst>
          </p:cNvPr>
          <p:cNvSpPr txBox="1"/>
          <p:nvPr/>
        </p:nvSpPr>
        <p:spPr>
          <a:xfrm>
            <a:off x="430690" y="1301949"/>
            <a:ext cx="5330613" cy="5059680"/>
          </a:xfrm>
          <a:prstGeom prst="rect">
            <a:avLst/>
          </a:prstGeom>
          <a:noFill/>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dirty="0"/>
          </a:p>
        </p:txBody>
      </p:sp>
      <p:grpSp>
        <p:nvGrpSpPr>
          <p:cNvPr id="18" name="Group 17">
            <a:extLst>
              <a:ext uri="{FF2B5EF4-FFF2-40B4-BE49-F238E27FC236}">
                <a16:creationId xmlns:a16="http://schemas.microsoft.com/office/drawing/2014/main" id="{8E61F316-66BD-E882-10A3-E98145F5C3B8}"/>
              </a:ext>
              <a:ext uri="{C183D7F6-B498-43B3-948B-1728B52AA6E4}">
                <adec:decorative xmlns:adec="http://schemas.microsoft.com/office/drawing/2017/decorative" val="1"/>
              </a:ext>
            </a:extLst>
          </p:cNvPr>
          <p:cNvGrpSpPr/>
          <p:nvPr/>
        </p:nvGrpSpPr>
        <p:grpSpPr>
          <a:xfrm>
            <a:off x="1732312" y="1827989"/>
            <a:ext cx="2748279" cy="527666"/>
            <a:chOff x="1847426" y="5059150"/>
            <a:chExt cx="2748279" cy="527666"/>
          </a:xfrm>
        </p:grpSpPr>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52873D6D-58EF-CB70-2179-F503E5CB8773}"/>
                    </a:ext>
                  </a:extLst>
                </p:cNvPr>
                <p:cNvSpPr/>
                <p:nvPr/>
              </p:nvSpPr>
              <p:spPr>
                <a:xfrm>
                  <a:off x="1847426" y="5166339"/>
                  <a:ext cx="916093" cy="420477"/>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b="1" dirty="0" err="1"/>
                    <a:t>Currentstate</a:t>
                  </a:r>
                  <a:r>
                    <a:rPr lang="en-US" sz="1050" b="1" dirty="0"/>
                    <a:t> </a:t>
                  </a:r>
                  <a14:m>
                    <m:oMath xmlns:m="http://schemas.openxmlformats.org/officeDocument/2006/math">
                      <m:r>
                        <a:rPr lang="en-US" sz="1050" b="1" i="1" dirty="0" smtClean="0">
                          <a:latin typeface="Cambria Math" panose="02040503050406030204" pitchFamily="18" charset="0"/>
                        </a:rPr>
                        <m:t>𝒔</m:t>
                      </m:r>
                    </m:oMath>
                  </a14:m>
                  <a:endParaRPr lang="en-US" sz="1050" b="1" dirty="0"/>
                </a:p>
              </p:txBody>
            </p:sp>
          </mc:Choice>
          <mc:Fallback xmlns="">
            <p:sp>
              <p:nvSpPr>
                <p:cNvPr id="8" name="Oval 7">
                  <a:extLst>
                    <a:ext uri="{FF2B5EF4-FFF2-40B4-BE49-F238E27FC236}">
                      <a16:creationId xmlns:a16="http://schemas.microsoft.com/office/drawing/2014/main" id="{52873D6D-58EF-CB70-2179-F503E5CB8773}"/>
                    </a:ext>
                  </a:extLst>
                </p:cNvPr>
                <p:cNvSpPr>
                  <a:spLocks noRot="1" noChangeAspect="1" noMove="1" noResize="1" noEditPoints="1" noAdjustHandles="1" noChangeArrowheads="1" noChangeShapeType="1" noTextEdit="1"/>
                </p:cNvSpPr>
                <p:nvPr/>
              </p:nvSpPr>
              <p:spPr>
                <a:xfrm>
                  <a:off x="1847426" y="5166339"/>
                  <a:ext cx="916093" cy="420477"/>
                </a:xfrm>
                <a:prstGeom prst="ellipse">
                  <a:avLst/>
                </a:prstGeom>
                <a:blipFill>
                  <a:blip r:embed="rId2"/>
                  <a:stretch>
                    <a:fillRect b="-869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4DDC0610-D2B6-F25C-7A0F-2F3D26085341}"/>
                    </a:ext>
                  </a:extLst>
                </p:cNvPr>
                <p:cNvSpPr/>
                <p:nvPr/>
              </p:nvSpPr>
              <p:spPr>
                <a:xfrm>
                  <a:off x="3452706" y="5166340"/>
                  <a:ext cx="916093" cy="420476"/>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b="1" dirty="0"/>
                    <a:t>Future state </a:t>
                  </a:r>
                  <a14:m>
                    <m:oMath xmlns:m="http://schemas.openxmlformats.org/officeDocument/2006/math">
                      <m:r>
                        <a:rPr lang="en-US" sz="1050" b="1" i="1" dirty="0" smtClean="0">
                          <a:latin typeface="Cambria Math" panose="02040503050406030204" pitchFamily="18" charset="0"/>
                        </a:rPr>
                        <m:t>𝒔</m:t>
                      </m:r>
                      <m:r>
                        <a:rPr lang="en-US" sz="1050" b="1" i="1" dirty="0" smtClean="0">
                          <a:latin typeface="Cambria Math" panose="02040503050406030204" pitchFamily="18" charset="0"/>
                        </a:rPr>
                        <m:t>′</m:t>
                      </m:r>
                    </m:oMath>
                  </a14:m>
                  <a:endParaRPr lang="en-US" sz="1050" b="1" dirty="0"/>
                </a:p>
              </p:txBody>
            </p:sp>
          </mc:Choice>
          <mc:Fallback xmlns="">
            <p:sp>
              <p:nvSpPr>
                <p:cNvPr id="10" name="Oval 9">
                  <a:extLst>
                    <a:ext uri="{FF2B5EF4-FFF2-40B4-BE49-F238E27FC236}">
                      <a16:creationId xmlns:a16="http://schemas.microsoft.com/office/drawing/2014/main" id="{4DDC0610-D2B6-F25C-7A0F-2F3D26085341}"/>
                    </a:ext>
                  </a:extLst>
                </p:cNvPr>
                <p:cNvSpPr>
                  <a:spLocks noRot="1" noChangeAspect="1" noMove="1" noResize="1" noEditPoints="1" noAdjustHandles="1" noChangeArrowheads="1" noChangeShapeType="1" noTextEdit="1"/>
                </p:cNvSpPr>
                <p:nvPr/>
              </p:nvSpPr>
              <p:spPr>
                <a:xfrm>
                  <a:off x="3452706" y="5166340"/>
                  <a:ext cx="916093" cy="420476"/>
                </a:xfrm>
                <a:prstGeom prst="ellipse">
                  <a:avLst/>
                </a:prstGeom>
                <a:blipFill>
                  <a:blip r:embed="rId3"/>
                  <a:stretch>
                    <a:fillRect b="-8696"/>
                  </a:stretch>
                </a:blipFill>
                <a:ln>
                  <a:noFill/>
                </a:ln>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8623EFFC-A1B1-B4F9-393F-84FC68A566FD}"/>
                </a:ext>
              </a:extLst>
            </p:cNvPr>
            <p:cNvCxnSpPr>
              <a:cxnSpLocks/>
              <a:stCxn id="8" idx="6"/>
              <a:endCxn id="10" idx="2"/>
            </p:cNvCxnSpPr>
            <p:nvPr/>
          </p:nvCxnSpPr>
          <p:spPr>
            <a:xfrm>
              <a:off x="2763519" y="5376578"/>
              <a:ext cx="689187" cy="0"/>
            </a:xfrm>
            <a:prstGeom prst="straightConnector1">
              <a:avLst/>
            </a:prstGeom>
            <a:ln w="190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9A7A36D-22A3-4866-0CC7-67E1FA828E09}"/>
                    </a:ext>
                  </a:extLst>
                </p:cNvPr>
                <p:cNvSpPr txBox="1"/>
                <p:nvPr/>
              </p:nvSpPr>
              <p:spPr>
                <a:xfrm>
                  <a:off x="2763519" y="5138593"/>
                  <a:ext cx="751840" cy="246221"/>
                </a:xfrm>
                <a:prstGeom prst="rect">
                  <a:avLst/>
                </a:prstGeom>
                <a:noFill/>
              </p:spPr>
              <p:txBody>
                <a:bodyPr wrap="square" rtlCol="0">
                  <a:spAutoFit/>
                </a:bodyPr>
                <a:lstStyle/>
                <a:p>
                  <a:r>
                    <a:rPr lang="en-US" sz="1000" dirty="0"/>
                    <a:t>Action </a:t>
                  </a:r>
                  <a14:m>
                    <m:oMath xmlns:m="http://schemas.openxmlformats.org/officeDocument/2006/math">
                      <m:r>
                        <a:rPr lang="en-US" sz="1000" i="1" dirty="0" smtClean="0">
                          <a:latin typeface="Cambria Math" panose="02040503050406030204" pitchFamily="18" charset="0"/>
                        </a:rPr>
                        <m:t>𝑎</m:t>
                      </m:r>
                    </m:oMath>
                  </a14:m>
                  <a:endParaRPr lang="en-US" sz="1000" dirty="0"/>
                </a:p>
              </p:txBody>
            </p:sp>
          </mc:Choice>
          <mc:Fallback xmlns="">
            <p:sp>
              <p:nvSpPr>
                <p:cNvPr id="13" name="TextBox 12">
                  <a:extLst>
                    <a:ext uri="{FF2B5EF4-FFF2-40B4-BE49-F238E27FC236}">
                      <a16:creationId xmlns:a16="http://schemas.microsoft.com/office/drawing/2014/main" id="{A9A7A36D-22A3-4866-0CC7-67E1FA828E09}"/>
                    </a:ext>
                  </a:extLst>
                </p:cNvPr>
                <p:cNvSpPr txBox="1">
                  <a:spLocks noRot="1" noChangeAspect="1" noMove="1" noResize="1" noEditPoints="1" noAdjustHandles="1" noChangeArrowheads="1" noChangeShapeType="1" noTextEdit="1"/>
                </p:cNvSpPr>
                <p:nvPr/>
              </p:nvSpPr>
              <p:spPr>
                <a:xfrm>
                  <a:off x="2763519" y="5138593"/>
                  <a:ext cx="751840" cy="246221"/>
                </a:xfrm>
                <a:prstGeom prst="rect">
                  <a:avLst/>
                </a:prstGeom>
                <a:blipFill>
                  <a:blip r:embed="rId4"/>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76F7D19-86E3-2122-4116-2221737EEA17}"/>
                    </a:ext>
                  </a:extLst>
                </p:cNvPr>
                <p:cNvSpPr txBox="1"/>
                <p:nvPr/>
              </p:nvSpPr>
              <p:spPr>
                <a:xfrm>
                  <a:off x="4165598" y="5059150"/>
                  <a:ext cx="430107" cy="26161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14:m>
                    <m:oMathPara xmlns:m="http://schemas.openxmlformats.org/officeDocument/2006/math">
                      <m:oMathParaPr>
                        <m:jc m:val="centerGroup"/>
                      </m:oMathParaPr>
                      <m:oMath xmlns:m="http://schemas.openxmlformats.org/officeDocument/2006/math">
                        <m:r>
                          <a:rPr lang="en-US" sz="1100" i="1" dirty="0" smtClean="0">
                            <a:latin typeface="Cambria Math" panose="02040503050406030204" pitchFamily="18" charset="0"/>
                          </a:rPr>
                          <m:t>𝑈</m:t>
                        </m:r>
                        <m:r>
                          <a:rPr lang="en-US" sz="1100" i="1" dirty="0" smtClean="0">
                            <a:latin typeface="Cambria Math" panose="02040503050406030204" pitchFamily="18" charset="0"/>
                          </a:rPr>
                          <m:t>(</m:t>
                        </m:r>
                        <m:r>
                          <a:rPr lang="en-US" sz="1100" i="1" dirty="0" smtClean="0">
                            <a:latin typeface="Cambria Math" panose="02040503050406030204" pitchFamily="18" charset="0"/>
                          </a:rPr>
                          <m:t>𝑠</m:t>
                        </m:r>
                        <m:r>
                          <a:rPr lang="en-US" sz="1100" i="1" dirty="0" smtClean="0">
                            <a:latin typeface="Cambria Math" panose="02040503050406030204" pitchFamily="18" charset="0"/>
                          </a:rPr>
                          <m:t>’)</m:t>
                        </m:r>
                      </m:oMath>
                    </m:oMathPara>
                  </a14:m>
                  <a:endParaRPr lang="en-US" sz="1100" dirty="0"/>
                </a:p>
              </p:txBody>
            </p:sp>
          </mc:Choice>
          <mc:Fallback xmlns="">
            <p:sp>
              <p:nvSpPr>
                <p:cNvPr id="17" name="TextBox 16">
                  <a:extLst>
                    <a:ext uri="{FF2B5EF4-FFF2-40B4-BE49-F238E27FC236}">
                      <a16:creationId xmlns:a16="http://schemas.microsoft.com/office/drawing/2014/main" id="{B76F7D19-86E3-2122-4116-2221737EEA17}"/>
                    </a:ext>
                  </a:extLst>
                </p:cNvPr>
                <p:cNvSpPr txBox="1">
                  <a:spLocks noRot="1" noChangeAspect="1" noMove="1" noResize="1" noEditPoints="1" noAdjustHandles="1" noChangeArrowheads="1" noChangeShapeType="1" noTextEdit="1"/>
                </p:cNvSpPr>
                <p:nvPr/>
              </p:nvSpPr>
              <p:spPr>
                <a:xfrm>
                  <a:off x="4165598" y="5059150"/>
                  <a:ext cx="430107" cy="261610"/>
                </a:xfrm>
                <a:prstGeom prst="rect">
                  <a:avLst/>
                </a:prstGeom>
                <a:blipFill>
                  <a:blip r:embed="rId5"/>
                  <a:stretch>
                    <a:fillRect r="-9859" b="-4651"/>
                  </a:stretch>
                </a:blipFill>
                <a:ln>
                  <a:noFill/>
                </a:ln>
              </p:spPr>
              <p:txBody>
                <a:bodyPr/>
                <a:lstStyle/>
                <a:p>
                  <a:r>
                    <a:rPr lang="en-US">
                      <a:noFill/>
                    </a:rPr>
                    <a:t> </a:t>
                  </a:r>
                </a:p>
              </p:txBody>
            </p:sp>
          </mc:Fallback>
        </mc:AlternateContent>
      </p:grpSp>
      <p:grpSp>
        <p:nvGrpSpPr>
          <p:cNvPr id="47" name="Group 46">
            <a:extLst>
              <a:ext uri="{FF2B5EF4-FFF2-40B4-BE49-F238E27FC236}">
                <a16:creationId xmlns:a16="http://schemas.microsoft.com/office/drawing/2014/main" id="{4AB9DE76-99E0-B013-D03B-D59BBEA9F875}"/>
              </a:ext>
              <a:ext uri="{C183D7F6-B498-43B3-948B-1728B52AA6E4}">
                <adec:decorative xmlns:adec="http://schemas.microsoft.com/office/drawing/2017/decorative" val="1"/>
              </a:ext>
            </a:extLst>
          </p:cNvPr>
          <p:cNvGrpSpPr/>
          <p:nvPr/>
        </p:nvGrpSpPr>
        <p:grpSpPr>
          <a:xfrm>
            <a:off x="6760428" y="1690688"/>
            <a:ext cx="3964939" cy="632399"/>
            <a:chOff x="6972571" y="4920035"/>
            <a:chExt cx="3964939" cy="632399"/>
          </a:xfrm>
        </p:grpSpPr>
        <mc:AlternateContent xmlns:mc="http://schemas.openxmlformats.org/markup-compatibility/2006" xmlns:a14="http://schemas.microsoft.com/office/drawing/2010/main">
          <mc:Choice Requires="a14">
            <p:sp>
              <p:nvSpPr>
                <p:cNvPr id="20" name="Oval 19">
                  <a:extLst>
                    <a:ext uri="{FF2B5EF4-FFF2-40B4-BE49-F238E27FC236}">
                      <a16:creationId xmlns:a16="http://schemas.microsoft.com/office/drawing/2014/main" id="{EC109ADD-3076-FE9B-0D2E-C88588DA3C0B}"/>
                    </a:ext>
                  </a:extLst>
                </p:cNvPr>
                <p:cNvSpPr/>
                <p:nvPr/>
              </p:nvSpPr>
              <p:spPr>
                <a:xfrm>
                  <a:off x="6972571" y="5105059"/>
                  <a:ext cx="916093" cy="420477"/>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b="1" dirty="0"/>
                    <a:t>Currentstate </a:t>
                  </a:r>
                  <a14:m>
                    <m:oMath xmlns:m="http://schemas.openxmlformats.org/officeDocument/2006/math">
                      <m:sSub>
                        <m:sSubPr>
                          <m:ctrlPr>
                            <a:rPr lang="en-US" sz="1050" b="1" i="1" dirty="0" smtClean="0">
                              <a:latin typeface="Cambria Math" panose="02040503050406030204" pitchFamily="18" charset="0"/>
                            </a:rPr>
                          </m:ctrlPr>
                        </m:sSubPr>
                        <m:e>
                          <m:r>
                            <a:rPr lang="en-US" sz="1050" b="1" i="1" dirty="0" smtClean="0">
                              <a:latin typeface="Cambria Math" panose="02040503050406030204" pitchFamily="18" charset="0"/>
                            </a:rPr>
                            <m:t>𝒔</m:t>
                          </m:r>
                        </m:e>
                        <m:sub>
                          <m:r>
                            <a:rPr lang="en-US" sz="1050" b="1" i="1" dirty="0" smtClean="0">
                              <a:latin typeface="Cambria Math" panose="02040503050406030204" pitchFamily="18" charset="0"/>
                            </a:rPr>
                            <m:t>𝟎</m:t>
                          </m:r>
                        </m:sub>
                      </m:sSub>
                    </m:oMath>
                  </a14:m>
                  <a:endParaRPr lang="en-US" sz="1050" b="1" dirty="0"/>
                </a:p>
              </p:txBody>
            </p:sp>
          </mc:Choice>
          <mc:Fallback xmlns="">
            <p:sp>
              <p:nvSpPr>
                <p:cNvPr id="20" name="Oval 19">
                  <a:extLst>
                    <a:ext uri="{FF2B5EF4-FFF2-40B4-BE49-F238E27FC236}">
                      <a16:creationId xmlns:a16="http://schemas.microsoft.com/office/drawing/2014/main" id="{EC109ADD-3076-FE9B-0D2E-C88588DA3C0B}"/>
                    </a:ext>
                  </a:extLst>
                </p:cNvPr>
                <p:cNvSpPr>
                  <a:spLocks noRot="1" noChangeAspect="1" noMove="1" noResize="1" noEditPoints="1" noAdjustHandles="1" noChangeArrowheads="1" noChangeShapeType="1" noTextEdit="1"/>
                </p:cNvSpPr>
                <p:nvPr/>
              </p:nvSpPr>
              <p:spPr>
                <a:xfrm>
                  <a:off x="6972571" y="5105059"/>
                  <a:ext cx="916093" cy="420477"/>
                </a:xfrm>
                <a:prstGeom prst="ellipse">
                  <a:avLst/>
                </a:prstGeom>
                <a:blipFill>
                  <a:blip r:embed="rId6"/>
                  <a:stretch>
                    <a:fillRect b="-724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Oval 20">
                  <a:extLst>
                    <a:ext uri="{FF2B5EF4-FFF2-40B4-BE49-F238E27FC236}">
                      <a16:creationId xmlns:a16="http://schemas.microsoft.com/office/drawing/2014/main" id="{7C42CB84-6575-D75A-520A-0BCB64127783}"/>
                    </a:ext>
                  </a:extLst>
                </p:cNvPr>
                <p:cNvSpPr/>
                <p:nvPr/>
              </p:nvSpPr>
              <p:spPr>
                <a:xfrm>
                  <a:off x="8143506" y="5105059"/>
                  <a:ext cx="469904" cy="420476"/>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050" b="1" i="1" smtClean="0">
                                <a:latin typeface="Cambria Math" panose="02040503050406030204" pitchFamily="18" charset="0"/>
                              </a:rPr>
                            </m:ctrlPr>
                          </m:sSubPr>
                          <m:e>
                            <m:r>
                              <a:rPr lang="en-US" sz="1050" b="1" i="1" smtClean="0">
                                <a:latin typeface="Cambria Math" panose="02040503050406030204" pitchFamily="18" charset="0"/>
                              </a:rPr>
                              <m:t>𝒔</m:t>
                            </m:r>
                          </m:e>
                          <m:sub>
                            <m:r>
                              <a:rPr lang="en-US" sz="1050" b="1" i="1" smtClean="0">
                                <a:latin typeface="Cambria Math" panose="02040503050406030204" pitchFamily="18" charset="0"/>
                              </a:rPr>
                              <m:t>𝟏</m:t>
                            </m:r>
                          </m:sub>
                        </m:sSub>
                      </m:oMath>
                    </m:oMathPara>
                  </a14:m>
                  <a:endParaRPr lang="en-US" sz="1050" b="1" dirty="0"/>
                </a:p>
              </p:txBody>
            </p:sp>
          </mc:Choice>
          <mc:Fallback xmlns="">
            <p:sp>
              <p:nvSpPr>
                <p:cNvPr id="21" name="Oval 20">
                  <a:extLst>
                    <a:ext uri="{FF2B5EF4-FFF2-40B4-BE49-F238E27FC236}">
                      <a16:creationId xmlns:a16="http://schemas.microsoft.com/office/drawing/2014/main" id="{7C42CB84-6575-D75A-520A-0BCB64127783}"/>
                    </a:ext>
                  </a:extLst>
                </p:cNvPr>
                <p:cNvSpPr>
                  <a:spLocks noRot="1" noChangeAspect="1" noMove="1" noResize="1" noEditPoints="1" noAdjustHandles="1" noChangeArrowheads="1" noChangeShapeType="1" noTextEdit="1"/>
                </p:cNvSpPr>
                <p:nvPr/>
              </p:nvSpPr>
              <p:spPr>
                <a:xfrm>
                  <a:off x="8143506" y="5105059"/>
                  <a:ext cx="469904" cy="420476"/>
                </a:xfrm>
                <a:prstGeom prst="ellipse">
                  <a:avLst/>
                </a:prstGeom>
                <a:blipFill>
                  <a:blip r:embed="rId7"/>
                  <a:stretch>
                    <a:fillRect/>
                  </a:stretch>
                </a:blipFill>
                <a:ln>
                  <a:noFill/>
                </a:ln>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CDDFFD92-D379-8979-6F60-A74001E38F7C}"/>
                </a:ext>
              </a:extLst>
            </p:cNvPr>
            <p:cNvCxnSpPr>
              <a:cxnSpLocks/>
              <a:stCxn id="20" idx="6"/>
              <a:endCxn id="21" idx="2"/>
            </p:cNvCxnSpPr>
            <p:nvPr/>
          </p:nvCxnSpPr>
          <p:spPr>
            <a:xfrm flipV="1">
              <a:off x="7888664" y="5315297"/>
              <a:ext cx="254842" cy="1"/>
            </a:xfrm>
            <a:prstGeom prst="straightConnector1">
              <a:avLst/>
            </a:prstGeom>
            <a:ln w="190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FD02EE2-AD9F-C310-E791-F3A0BC4DEB29}"/>
                    </a:ext>
                  </a:extLst>
                </p:cNvPr>
                <p:cNvSpPr txBox="1"/>
                <p:nvPr/>
              </p:nvSpPr>
              <p:spPr>
                <a:xfrm>
                  <a:off x="7640164" y="5043228"/>
                  <a:ext cx="751840"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0" i="1" dirty="0" smtClean="0">
                                <a:latin typeface="Cambria Math" panose="02040503050406030204" pitchFamily="18" charset="0"/>
                              </a:rPr>
                            </m:ctrlPr>
                          </m:sSubPr>
                          <m:e>
                            <m:r>
                              <a:rPr lang="en-US" sz="1000" i="1" dirty="0" smtClean="0">
                                <a:latin typeface="Cambria Math" panose="02040503050406030204" pitchFamily="18" charset="0"/>
                              </a:rPr>
                              <m:t>𝑎</m:t>
                            </m:r>
                          </m:e>
                          <m:sub>
                            <m:r>
                              <a:rPr lang="en-US" sz="1000" b="0" i="1" dirty="0" smtClean="0">
                                <a:latin typeface="Cambria Math" panose="02040503050406030204" pitchFamily="18" charset="0"/>
                              </a:rPr>
                              <m:t>0</m:t>
                            </m:r>
                          </m:sub>
                        </m:sSub>
                      </m:oMath>
                    </m:oMathPara>
                  </a14:m>
                  <a:endParaRPr lang="en-US" sz="1000" dirty="0"/>
                </a:p>
              </p:txBody>
            </p:sp>
          </mc:Choice>
          <mc:Fallback xmlns="">
            <p:sp>
              <p:nvSpPr>
                <p:cNvPr id="23" name="TextBox 22">
                  <a:extLst>
                    <a:ext uri="{FF2B5EF4-FFF2-40B4-BE49-F238E27FC236}">
                      <a16:creationId xmlns:a16="http://schemas.microsoft.com/office/drawing/2014/main" id="{8FD02EE2-AD9F-C310-E791-F3A0BC4DEB29}"/>
                    </a:ext>
                  </a:extLst>
                </p:cNvPr>
                <p:cNvSpPr txBox="1">
                  <a:spLocks noRot="1" noChangeAspect="1" noMove="1" noResize="1" noEditPoints="1" noAdjustHandles="1" noChangeArrowheads="1" noChangeShapeType="1" noTextEdit="1"/>
                </p:cNvSpPr>
                <p:nvPr/>
              </p:nvSpPr>
              <p:spPr>
                <a:xfrm>
                  <a:off x="7640164" y="5043228"/>
                  <a:ext cx="751840" cy="24622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Oval 34">
                  <a:extLst>
                    <a:ext uri="{FF2B5EF4-FFF2-40B4-BE49-F238E27FC236}">
                      <a16:creationId xmlns:a16="http://schemas.microsoft.com/office/drawing/2014/main" id="{184B3153-E284-5373-1874-161F9BBBE2E6}"/>
                    </a:ext>
                  </a:extLst>
                </p:cNvPr>
                <p:cNvSpPr/>
                <p:nvPr/>
              </p:nvSpPr>
              <p:spPr>
                <a:xfrm>
                  <a:off x="9486319" y="5112043"/>
                  <a:ext cx="469904" cy="420476"/>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050" b="1" i="1" smtClean="0">
                                <a:latin typeface="Cambria Math" panose="02040503050406030204" pitchFamily="18" charset="0"/>
                              </a:rPr>
                            </m:ctrlPr>
                          </m:sSubPr>
                          <m:e>
                            <m:r>
                              <a:rPr lang="en-US" sz="1050" b="1" i="1" smtClean="0">
                                <a:latin typeface="Cambria Math" panose="02040503050406030204" pitchFamily="18" charset="0"/>
                              </a:rPr>
                              <m:t>𝒔</m:t>
                            </m:r>
                          </m:e>
                          <m:sub>
                            <m:r>
                              <a:rPr lang="en-US" sz="1050" b="1" i="1" smtClean="0">
                                <a:latin typeface="Cambria Math" panose="02040503050406030204" pitchFamily="18" charset="0"/>
                              </a:rPr>
                              <m:t>𝑻</m:t>
                            </m:r>
                            <m:r>
                              <a:rPr lang="en-US" sz="1050" b="1" i="1" smtClean="0">
                                <a:latin typeface="Cambria Math" panose="02040503050406030204" pitchFamily="18" charset="0"/>
                              </a:rPr>
                              <m:t>−</m:t>
                            </m:r>
                            <m:r>
                              <a:rPr lang="en-US" sz="1050" b="1" i="1" smtClean="0">
                                <a:latin typeface="Cambria Math" panose="02040503050406030204" pitchFamily="18" charset="0"/>
                              </a:rPr>
                              <m:t>𝟏</m:t>
                            </m:r>
                          </m:sub>
                        </m:sSub>
                      </m:oMath>
                    </m:oMathPara>
                  </a14:m>
                  <a:endParaRPr lang="en-US" sz="1050" b="1" dirty="0"/>
                </a:p>
              </p:txBody>
            </p:sp>
          </mc:Choice>
          <mc:Fallback xmlns="">
            <p:sp>
              <p:nvSpPr>
                <p:cNvPr id="35" name="Oval 34">
                  <a:extLst>
                    <a:ext uri="{FF2B5EF4-FFF2-40B4-BE49-F238E27FC236}">
                      <a16:creationId xmlns:a16="http://schemas.microsoft.com/office/drawing/2014/main" id="{184B3153-E284-5373-1874-161F9BBBE2E6}"/>
                    </a:ext>
                  </a:extLst>
                </p:cNvPr>
                <p:cNvSpPr>
                  <a:spLocks noRot="1" noChangeAspect="1" noMove="1" noResize="1" noEditPoints="1" noAdjustHandles="1" noChangeArrowheads="1" noChangeShapeType="1" noTextEdit="1"/>
                </p:cNvSpPr>
                <p:nvPr/>
              </p:nvSpPr>
              <p:spPr>
                <a:xfrm>
                  <a:off x="9486319" y="5112043"/>
                  <a:ext cx="469904" cy="420476"/>
                </a:xfrm>
                <a:prstGeom prst="ellipse">
                  <a:avLst/>
                </a:prstGeom>
                <a:blipFill>
                  <a:blip r:embed="rId9"/>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Oval 35">
                  <a:extLst>
                    <a:ext uri="{FF2B5EF4-FFF2-40B4-BE49-F238E27FC236}">
                      <a16:creationId xmlns:a16="http://schemas.microsoft.com/office/drawing/2014/main" id="{B233F091-222B-2527-E8FD-32E3F96A23D2}"/>
                    </a:ext>
                  </a:extLst>
                </p:cNvPr>
                <p:cNvSpPr/>
                <p:nvPr/>
              </p:nvSpPr>
              <p:spPr>
                <a:xfrm>
                  <a:off x="10248324" y="5112043"/>
                  <a:ext cx="469904" cy="420476"/>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050" b="1" i="1" smtClean="0">
                                <a:latin typeface="Cambria Math" panose="02040503050406030204" pitchFamily="18" charset="0"/>
                              </a:rPr>
                            </m:ctrlPr>
                          </m:sSubPr>
                          <m:e>
                            <m:r>
                              <a:rPr lang="en-US" sz="1050" b="1" i="1" smtClean="0">
                                <a:latin typeface="Cambria Math" panose="02040503050406030204" pitchFamily="18" charset="0"/>
                              </a:rPr>
                              <m:t>𝒔</m:t>
                            </m:r>
                          </m:e>
                          <m:sub>
                            <m:r>
                              <a:rPr lang="en-US" sz="1050" b="1" i="1" smtClean="0">
                                <a:latin typeface="Cambria Math" panose="02040503050406030204" pitchFamily="18" charset="0"/>
                              </a:rPr>
                              <m:t>𝑻</m:t>
                            </m:r>
                          </m:sub>
                        </m:sSub>
                      </m:oMath>
                    </m:oMathPara>
                  </a14:m>
                  <a:endParaRPr lang="en-US" sz="1050" b="1" dirty="0"/>
                </a:p>
              </p:txBody>
            </p:sp>
          </mc:Choice>
          <mc:Fallback xmlns="">
            <p:sp>
              <p:nvSpPr>
                <p:cNvPr id="36" name="Oval 35">
                  <a:extLst>
                    <a:ext uri="{FF2B5EF4-FFF2-40B4-BE49-F238E27FC236}">
                      <a16:creationId xmlns:a16="http://schemas.microsoft.com/office/drawing/2014/main" id="{B233F091-222B-2527-E8FD-32E3F96A23D2}"/>
                    </a:ext>
                  </a:extLst>
                </p:cNvPr>
                <p:cNvSpPr>
                  <a:spLocks noRot="1" noChangeAspect="1" noMove="1" noResize="1" noEditPoints="1" noAdjustHandles="1" noChangeArrowheads="1" noChangeShapeType="1" noTextEdit="1"/>
                </p:cNvSpPr>
                <p:nvPr/>
              </p:nvSpPr>
              <p:spPr>
                <a:xfrm>
                  <a:off x="10248324" y="5112043"/>
                  <a:ext cx="469904" cy="420476"/>
                </a:xfrm>
                <a:prstGeom prst="ellipse">
                  <a:avLst/>
                </a:prstGeom>
                <a:blipFill>
                  <a:blip r:embed="rId10"/>
                  <a:stretch>
                    <a:fillRect/>
                  </a:stretch>
                </a:blipFill>
                <a:ln>
                  <a:noFill/>
                </a:ln>
              </p:spPr>
              <p:txBody>
                <a:bodyPr/>
                <a:lstStyle/>
                <a:p>
                  <a:r>
                    <a:rPr lang="en-US">
                      <a:noFill/>
                    </a:rPr>
                    <a:t> </a:t>
                  </a:r>
                </a:p>
              </p:txBody>
            </p:sp>
          </mc:Fallback>
        </mc:AlternateContent>
        <p:cxnSp>
          <p:nvCxnSpPr>
            <p:cNvPr id="37" name="Straight Arrow Connector 36">
              <a:extLst>
                <a:ext uri="{FF2B5EF4-FFF2-40B4-BE49-F238E27FC236}">
                  <a16:creationId xmlns:a16="http://schemas.microsoft.com/office/drawing/2014/main" id="{2A85A7D0-5C1E-5AC3-7ACB-67EBF19F590F}"/>
                </a:ext>
              </a:extLst>
            </p:cNvPr>
            <p:cNvCxnSpPr>
              <a:cxnSpLocks/>
            </p:cNvCxnSpPr>
            <p:nvPr/>
          </p:nvCxnSpPr>
          <p:spPr>
            <a:xfrm>
              <a:off x="8613410" y="5315297"/>
              <a:ext cx="213362" cy="0"/>
            </a:xfrm>
            <a:prstGeom prst="straightConnector1">
              <a:avLst/>
            </a:prstGeom>
            <a:ln w="190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02C2B0E3-5A75-14EE-15EC-D81012CCCEA8}"/>
                </a:ext>
              </a:extLst>
            </p:cNvPr>
            <p:cNvCxnSpPr>
              <a:cxnSpLocks/>
            </p:cNvCxnSpPr>
            <p:nvPr/>
          </p:nvCxnSpPr>
          <p:spPr>
            <a:xfrm>
              <a:off x="9272957" y="5323898"/>
              <a:ext cx="213362" cy="0"/>
            </a:xfrm>
            <a:prstGeom prst="straightConnector1">
              <a:avLst/>
            </a:prstGeom>
            <a:ln w="190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Arrow Connector 38">
              <a:extLst>
                <a:ext uri="{FF2B5EF4-FFF2-40B4-BE49-F238E27FC236}">
                  <a16:creationId xmlns:a16="http://schemas.microsoft.com/office/drawing/2014/main" id="{C368E45E-6ED4-797C-D053-BA50118526F6}"/>
                </a:ext>
              </a:extLst>
            </p:cNvPr>
            <p:cNvCxnSpPr>
              <a:cxnSpLocks/>
              <a:stCxn id="35" idx="6"/>
              <a:endCxn id="36" idx="2"/>
            </p:cNvCxnSpPr>
            <p:nvPr/>
          </p:nvCxnSpPr>
          <p:spPr>
            <a:xfrm>
              <a:off x="9956223" y="5322281"/>
              <a:ext cx="292101" cy="0"/>
            </a:xfrm>
            <a:prstGeom prst="straightConnector1">
              <a:avLst/>
            </a:prstGeom>
            <a:ln w="190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2C5FB4C0-2AFF-0061-DC42-77516964BCD6}"/>
                    </a:ext>
                  </a:extLst>
                </p:cNvPr>
                <p:cNvSpPr txBox="1"/>
                <p:nvPr/>
              </p:nvSpPr>
              <p:spPr>
                <a:xfrm>
                  <a:off x="10528564" y="4969482"/>
                  <a:ext cx="408946" cy="26161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0" rIns="0" rtlCol="0">
                  <a:spAutoFit/>
                </a:bodyPr>
                <a:lstStyle/>
                <a:p>
                  <a:pPr/>
                  <a14:m>
                    <m:oMathPara xmlns:m="http://schemas.openxmlformats.org/officeDocument/2006/math">
                      <m:oMathParaPr>
                        <m:jc m:val="centerGroup"/>
                      </m:oMathParaPr>
                      <m:oMath xmlns:m="http://schemas.openxmlformats.org/officeDocument/2006/math">
                        <m:r>
                          <a:rPr lang="en-US" sz="1100" i="1" dirty="0" smtClean="0">
                            <a:latin typeface="Cambria Math" panose="02040503050406030204" pitchFamily="18" charset="0"/>
                          </a:rPr>
                          <m:t>𝑈</m:t>
                        </m:r>
                        <m:r>
                          <a:rPr lang="en-US" sz="1100" i="1" dirty="0" smtClean="0">
                            <a:latin typeface="Cambria Math" panose="02040503050406030204" pitchFamily="18" charset="0"/>
                          </a:rPr>
                          <m:t>(</m:t>
                        </m:r>
                        <m:sSub>
                          <m:sSubPr>
                            <m:ctrlPr>
                              <a:rPr lang="en-US" sz="1100" b="0" i="1" dirty="0" smtClean="0">
                                <a:latin typeface="Cambria Math" panose="02040503050406030204" pitchFamily="18" charset="0"/>
                              </a:rPr>
                            </m:ctrlPr>
                          </m:sSubPr>
                          <m:e>
                            <m:r>
                              <a:rPr lang="en-US" sz="1100" i="1" dirty="0" smtClean="0">
                                <a:latin typeface="Cambria Math" panose="02040503050406030204" pitchFamily="18" charset="0"/>
                              </a:rPr>
                              <m:t>𝑠</m:t>
                            </m:r>
                          </m:e>
                          <m:sub>
                            <m:r>
                              <a:rPr lang="en-US" sz="1100" b="0" i="1" dirty="0" smtClean="0">
                                <a:latin typeface="Cambria Math" panose="02040503050406030204" pitchFamily="18" charset="0"/>
                              </a:rPr>
                              <m:t>𝑇</m:t>
                            </m:r>
                          </m:sub>
                        </m:sSub>
                        <m:r>
                          <a:rPr lang="en-US" sz="1100" i="1" dirty="0" smtClean="0">
                            <a:latin typeface="Cambria Math" panose="02040503050406030204" pitchFamily="18" charset="0"/>
                          </a:rPr>
                          <m:t>)</m:t>
                        </m:r>
                      </m:oMath>
                    </m:oMathPara>
                  </a14:m>
                  <a:endParaRPr lang="en-US" sz="1100" dirty="0"/>
                </a:p>
              </p:txBody>
            </p:sp>
          </mc:Choice>
          <mc:Fallback xmlns="">
            <p:sp>
              <p:nvSpPr>
                <p:cNvPr id="24" name="TextBox 23">
                  <a:extLst>
                    <a:ext uri="{FF2B5EF4-FFF2-40B4-BE49-F238E27FC236}">
                      <a16:creationId xmlns:a16="http://schemas.microsoft.com/office/drawing/2014/main" id="{2C5FB4C0-2AFF-0061-DC42-77516964BCD6}"/>
                    </a:ext>
                  </a:extLst>
                </p:cNvPr>
                <p:cNvSpPr txBox="1">
                  <a:spLocks noRot="1" noChangeAspect="1" noMove="1" noResize="1" noEditPoints="1" noAdjustHandles="1" noChangeArrowheads="1" noChangeShapeType="1" noTextEdit="1"/>
                </p:cNvSpPr>
                <p:nvPr/>
              </p:nvSpPr>
              <p:spPr>
                <a:xfrm>
                  <a:off x="10528564" y="4969482"/>
                  <a:ext cx="408946" cy="261610"/>
                </a:xfrm>
                <a:prstGeom prst="rect">
                  <a:avLst/>
                </a:prstGeom>
                <a:blipFill>
                  <a:blip r:embed="rId11"/>
                  <a:stretch>
                    <a:fillRect l="-5970" r="-11940" b="-697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E32754EB-B033-4FB2-C534-C6D6E72B9105}"/>
                    </a:ext>
                  </a:extLst>
                </p:cNvPr>
                <p:cNvSpPr txBox="1"/>
                <p:nvPr/>
              </p:nvSpPr>
              <p:spPr>
                <a:xfrm>
                  <a:off x="9751068" y="4955552"/>
                  <a:ext cx="497256" cy="26161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0" rIns="0" rtlCol="0">
                  <a:spAutoFit/>
                </a:bodyPr>
                <a:lstStyle/>
                <a:p>
                  <a:pPr/>
                  <a14:m>
                    <m:oMathPara xmlns:m="http://schemas.openxmlformats.org/officeDocument/2006/math">
                      <m:oMathParaPr>
                        <m:jc m:val="centerGroup"/>
                      </m:oMathParaPr>
                      <m:oMath xmlns:m="http://schemas.openxmlformats.org/officeDocument/2006/math">
                        <m:r>
                          <a:rPr lang="en-US" sz="1100" i="1" dirty="0" smtClean="0">
                            <a:latin typeface="Cambria Math" panose="02040503050406030204" pitchFamily="18" charset="0"/>
                          </a:rPr>
                          <m:t>𝑈</m:t>
                        </m:r>
                        <m:r>
                          <a:rPr lang="en-US" sz="1100" i="1" dirty="0" smtClean="0">
                            <a:latin typeface="Cambria Math" panose="02040503050406030204" pitchFamily="18" charset="0"/>
                          </a:rPr>
                          <m:t>(</m:t>
                        </m:r>
                        <m:sSub>
                          <m:sSubPr>
                            <m:ctrlPr>
                              <a:rPr lang="en-US" sz="1100" b="0" i="1" dirty="0" smtClean="0">
                                <a:latin typeface="Cambria Math" panose="02040503050406030204" pitchFamily="18" charset="0"/>
                              </a:rPr>
                            </m:ctrlPr>
                          </m:sSubPr>
                          <m:e>
                            <m:r>
                              <a:rPr lang="en-US" sz="1100" i="1" dirty="0" smtClean="0">
                                <a:latin typeface="Cambria Math" panose="02040503050406030204" pitchFamily="18" charset="0"/>
                              </a:rPr>
                              <m:t>𝑠</m:t>
                            </m:r>
                          </m:e>
                          <m:sub>
                            <m:r>
                              <a:rPr lang="en-US" sz="1100" b="0" i="1" dirty="0" smtClean="0">
                                <a:latin typeface="Cambria Math" panose="02040503050406030204" pitchFamily="18" charset="0"/>
                              </a:rPr>
                              <m:t>𝑇</m:t>
                            </m:r>
                            <m:r>
                              <a:rPr lang="en-US" sz="1100" b="0" i="1" dirty="0" smtClean="0">
                                <a:latin typeface="Cambria Math" panose="02040503050406030204" pitchFamily="18" charset="0"/>
                              </a:rPr>
                              <m:t>−1</m:t>
                            </m:r>
                          </m:sub>
                        </m:sSub>
                        <m:r>
                          <a:rPr lang="en-US" sz="1100" i="1" dirty="0" smtClean="0">
                            <a:latin typeface="Cambria Math" panose="02040503050406030204" pitchFamily="18" charset="0"/>
                          </a:rPr>
                          <m:t>)</m:t>
                        </m:r>
                      </m:oMath>
                    </m:oMathPara>
                  </a14:m>
                  <a:endParaRPr lang="en-US" sz="1100" dirty="0"/>
                </a:p>
              </p:txBody>
            </p:sp>
          </mc:Choice>
          <mc:Fallback xmlns="">
            <p:sp>
              <p:nvSpPr>
                <p:cNvPr id="42" name="TextBox 41">
                  <a:extLst>
                    <a:ext uri="{FF2B5EF4-FFF2-40B4-BE49-F238E27FC236}">
                      <a16:creationId xmlns:a16="http://schemas.microsoft.com/office/drawing/2014/main" id="{E32754EB-B033-4FB2-C534-C6D6E72B9105}"/>
                    </a:ext>
                  </a:extLst>
                </p:cNvPr>
                <p:cNvSpPr txBox="1">
                  <a:spLocks noRot="1" noChangeAspect="1" noMove="1" noResize="1" noEditPoints="1" noAdjustHandles="1" noChangeArrowheads="1" noChangeShapeType="1" noTextEdit="1"/>
                </p:cNvSpPr>
                <p:nvPr/>
              </p:nvSpPr>
              <p:spPr>
                <a:xfrm>
                  <a:off x="9751068" y="4955552"/>
                  <a:ext cx="497256" cy="261610"/>
                </a:xfrm>
                <a:prstGeom prst="rect">
                  <a:avLst/>
                </a:prstGeom>
                <a:blipFill>
                  <a:blip r:embed="rId12"/>
                  <a:stretch>
                    <a:fillRect l="-8642" r="-14815" b="-697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7CC8E0D5-87F4-1E5F-FD8E-76FE513D5157}"/>
                    </a:ext>
                  </a:extLst>
                </p:cNvPr>
                <p:cNvSpPr txBox="1"/>
                <p:nvPr/>
              </p:nvSpPr>
              <p:spPr>
                <a:xfrm>
                  <a:off x="8452280" y="4932015"/>
                  <a:ext cx="408946" cy="26161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0" rIns="0" rtlCol="0">
                  <a:spAutoFit/>
                </a:bodyPr>
                <a:lstStyle/>
                <a:p>
                  <a:pPr/>
                  <a14:m>
                    <m:oMathPara xmlns:m="http://schemas.openxmlformats.org/officeDocument/2006/math">
                      <m:oMathParaPr>
                        <m:jc m:val="centerGroup"/>
                      </m:oMathParaPr>
                      <m:oMath xmlns:m="http://schemas.openxmlformats.org/officeDocument/2006/math">
                        <m:r>
                          <a:rPr lang="en-US" sz="1100" i="1" dirty="0" smtClean="0">
                            <a:latin typeface="Cambria Math" panose="02040503050406030204" pitchFamily="18" charset="0"/>
                          </a:rPr>
                          <m:t>𝑈</m:t>
                        </m:r>
                        <m:r>
                          <a:rPr lang="en-US" sz="1100" i="1" dirty="0" smtClean="0">
                            <a:latin typeface="Cambria Math" panose="02040503050406030204" pitchFamily="18" charset="0"/>
                          </a:rPr>
                          <m:t>(</m:t>
                        </m:r>
                        <m:sSub>
                          <m:sSubPr>
                            <m:ctrlPr>
                              <a:rPr lang="en-US" sz="1100" b="0" i="1" dirty="0" smtClean="0">
                                <a:latin typeface="Cambria Math" panose="02040503050406030204" pitchFamily="18" charset="0"/>
                              </a:rPr>
                            </m:ctrlPr>
                          </m:sSubPr>
                          <m:e>
                            <m:r>
                              <a:rPr lang="en-US" sz="1100" i="1" dirty="0" smtClean="0">
                                <a:latin typeface="Cambria Math" panose="02040503050406030204" pitchFamily="18" charset="0"/>
                              </a:rPr>
                              <m:t>𝑠</m:t>
                            </m:r>
                          </m:e>
                          <m:sub>
                            <m:r>
                              <a:rPr lang="en-US" sz="1100" b="0" i="1" dirty="0" smtClean="0">
                                <a:latin typeface="Cambria Math" panose="02040503050406030204" pitchFamily="18" charset="0"/>
                              </a:rPr>
                              <m:t>1</m:t>
                            </m:r>
                          </m:sub>
                        </m:sSub>
                        <m:r>
                          <a:rPr lang="en-US" sz="1100" i="1" dirty="0" smtClean="0">
                            <a:latin typeface="Cambria Math" panose="02040503050406030204" pitchFamily="18" charset="0"/>
                          </a:rPr>
                          <m:t>)</m:t>
                        </m:r>
                      </m:oMath>
                    </m:oMathPara>
                  </a14:m>
                  <a:endParaRPr lang="en-US" sz="1100" dirty="0"/>
                </a:p>
              </p:txBody>
            </p:sp>
          </mc:Choice>
          <mc:Fallback xmlns="">
            <p:sp>
              <p:nvSpPr>
                <p:cNvPr id="43" name="TextBox 42">
                  <a:extLst>
                    <a:ext uri="{FF2B5EF4-FFF2-40B4-BE49-F238E27FC236}">
                      <a16:creationId xmlns:a16="http://schemas.microsoft.com/office/drawing/2014/main" id="{7CC8E0D5-87F4-1E5F-FD8E-76FE513D5157}"/>
                    </a:ext>
                  </a:extLst>
                </p:cNvPr>
                <p:cNvSpPr txBox="1">
                  <a:spLocks noRot="1" noChangeAspect="1" noMove="1" noResize="1" noEditPoints="1" noAdjustHandles="1" noChangeArrowheads="1" noChangeShapeType="1" noTextEdit="1"/>
                </p:cNvSpPr>
                <p:nvPr/>
              </p:nvSpPr>
              <p:spPr>
                <a:xfrm>
                  <a:off x="8452280" y="4932015"/>
                  <a:ext cx="408946" cy="261610"/>
                </a:xfrm>
                <a:prstGeom prst="rect">
                  <a:avLst/>
                </a:prstGeom>
                <a:blipFill>
                  <a:blip r:embed="rId13"/>
                  <a:stretch>
                    <a:fillRect l="-2985" r="-8955" b="-6977"/>
                  </a:stretch>
                </a:blipFill>
                <a:ln>
                  <a:noFill/>
                </a:ln>
              </p:spPr>
              <p:txBody>
                <a:bodyPr/>
                <a:lstStyle/>
                <a:p>
                  <a:r>
                    <a:rPr lang="en-US">
                      <a:noFill/>
                    </a:rPr>
                    <a:t> </a:t>
                  </a:r>
                </a:p>
              </p:txBody>
            </p:sp>
          </mc:Fallback>
        </mc:AlternateContent>
        <p:sp>
          <p:nvSpPr>
            <p:cNvPr id="44" name="TextBox 43">
              <a:extLst>
                <a:ext uri="{FF2B5EF4-FFF2-40B4-BE49-F238E27FC236}">
                  <a16:creationId xmlns:a16="http://schemas.microsoft.com/office/drawing/2014/main" id="{46F619A4-05FE-7526-28A8-6DBF2977EAC4}"/>
                </a:ext>
              </a:extLst>
            </p:cNvPr>
            <p:cNvSpPr txBox="1"/>
            <p:nvPr/>
          </p:nvSpPr>
          <p:spPr>
            <a:xfrm>
              <a:off x="8825225" y="4920035"/>
              <a:ext cx="469904" cy="584775"/>
            </a:xfrm>
            <a:prstGeom prst="rect">
              <a:avLst/>
            </a:prstGeom>
            <a:noFill/>
          </p:spPr>
          <p:txBody>
            <a:bodyPr wrap="square" rtlCol="0">
              <a:spAutoFit/>
            </a:bodyPr>
            <a:lstStyle/>
            <a:p>
              <a:r>
                <a:rPr lang="en-US" sz="3200" dirty="0">
                  <a:solidFill>
                    <a:schemeClr val="accent6"/>
                  </a:solidFill>
                </a:rPr>
                <a:t>…</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733B1CCA-C8B1-69EB-A31D-77F6AAB3D55E}"/>
                    </a:ext>
                  </a:extLst>
                </p:cNvPr>
                <p:cNvSpPr txBox="1"/>
                <p:nvPr/>
              </p:nvSpPr>
              <p:spPr>
                <a:xfrm>
                  <a:off x="8327999" y="5306213"/>
                  <a:ext cx="751840"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0" i="1" dirty="0" smtClean="0">
                                <a:latin typeface="Cambria Math" panose="02040503050406030204" pitchFamily="18" charset="0"/>
                              </a:rPr>
                            </m:ctrlPr>
                          </m:sSubPr>
                          <m:e>
                            <m:r>
                              <a:rPr lang="en-US" sz="1000" i="1" dirty="0" smtClean="0">
                                <a:latin typeface="Cambria Math" panose="02040503050406030204" pitchFamily="18" charset="0"/>
                              </a:rPr>
                              <m:t>𝑎</m:t>
                            </m:r>
                          </m:e>
                          <m:sub>
                            <m:r>
                              <a:rPr lang="en-US" sz="1000" b="0" i="1" dirty="0" smtClean="0">
                                <a:latin typeface="Cambria Math" panose="02040503050406030204" pitchFamily="18" charset="0"/>
                              </a:rPr>
                              <m:t>1</m:t>
                            </m:r>
                          </m:sub>
                        </m:sSub>
                      </m:oMath>
                    </m:oMathPara>
                  </a14:m>
                  <a:endParaRPr lang="en-US" sz="1000" dirty="0"/>
                </a:p>
              </p:txBody>
            </p:sp>
          </mc:Choice>
          <mc:Fallback xmlns="">
            <p:sp>
              <p:nvSpPr>
                <p:cNvPr id="45" name="TextBox 44">
                  <a:extLst>
                    <a:ext uri="{FF2B5EF4-FFF2-40B4-BE49-F238E27FC236}">
                      <a16:creationId xmlns:a16="http://schemas.microsoft.com/office/drawing/2014/main" id="{733B1CCA-C8B1-69EB-A31D-77F6AAB3D55E}"/>
                    </a:ext>
                  </a:extLst>
                </p:cNvPr>
                <p:cNvSpPr txBox="1">
                  <a:spLocks noRot="1" noChangeAspect="1" noMove="1" noResize="1" noEditPoints="1" noAdjustHandles="1" noChangeArrowheads="1" noChangeShapeType="1" noTextEdit="1"/>
                </p:cNvSpPr>
                <p:nvPr/>
              </p:nvSpPr>
              <p:spPr>
                <a:xfrm>
                  <a:off x="8327999" y="5306213"/>
                  <a:ext cx="751840" cy="246221"/>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A75A1CC5-FC8C-1421-4D61-DC8CE629E4A9}"/>
                    </a:ext>
                  </a:extLst>
                </p:cNvPr>
                <p:cNvSpPr txBox="1"/>
                <p:nvPr/>
              </p:nvSpPr>
              <p:spPr>
                <a:xfrm>
                  <a:off x="9726353" y="5299758"/>
                  <a:ext cx="751840"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0" i="1" dirty="0" smtClean="0">
                                <a:latin typeface="Cambria Math" panose="02040503050406030204" pitchFamily="18" charset="0"/>
                              </a:rPr>
                            </m:ctrlPr>
                          </m:sSubPr>
                          <m:e>
                            <m:r>
                              <a:rPr lang="en-US" sz="1000" i="1" dirty="0" smtClean="0">
                                <a:latin typeface="Cambria Math" panose="02040503050406030204" pitchFamily="18" charset="0"/>
                              </a:rPr>
                              <m:t>𝑎</m:t>
                            </m:r>
                          </m:e>
                          <m:sub>
                            <m:r>
                              <a:rPr lang="en-US" sz="1000" b="0" i="1" dirty="0" smtClean="0">
                                <a:latin typeface="Cambria Math" panose="02040503050406030204" pitchFamily="18" charset="0"/>
                              </a:rPr>
                              <m:t>𝑇</m:t>
                            </m:r>
                            <m:r>
                              <a:rPr lang="en-US" sz="1000" b="0" i="1" dirty="0" smtClean="0">
                                <a:latin typeface="Cambria Math" panose="02040503050406030204" pitchFamily="18" charset="0"/>
                              </a:rPr>
                              <m:t>−1</m:t>
                            </m:r>
                          </m:sub>
                        </m:sSub>
                      </m:oMath>
                    </m:oMathPara>
                  </a14:m>
                  <a:endParaRPr lang="en-US" sz="1000" dirty="0"/>
                </a:p>
              </p:txBody>
            </p:sp>
          </mc:Choice>
          <mc:Fallback xmlns="">
            <p:sp>
              <p:nvSpPr>
                <p:cNvPr id="46" name="TextBox 45">
                  <a:extLst>
                    <a:ext uri="{FF2B5EF4-FFF2-40B4-BE49-F238E27FC236}">
                      <a16:creationId xmlns:a16="http://schemas.microsoft.com/office/drawing/2014/main" id="{A75A1CC5-FC8C-1421-4D61-DC8CE629E4A9}"/>
                    </a:ext>
                  </a:extLst>
                </p:cNvPr>
                <p:cNvSpPr txBox="1">
                  <a:spLocks noRot="1" noChangeAspect="1" noMove="1" noResize="1" noEditPoints="1" noAdjustHandles="1" noChangeArrowheads="1" noChangeShapeType="1" noTextEdit="1"/>
                </p:cNvSpPr>
                <p:nvPr/>
              </p:nvSpPr>
              <p:spPr>
                <a:xfrm>
                  <a:off x="9726353" y="5299758"/>
                  <a:ext cx="751840" cy="246221"/>
                </a:xfrm>
                <a:prstGeom prst="rect">
                  <a:avLst/>
                </a:prstGeom>
                <a:blipFill>
                  <a:blip r:embed="rId15"/>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323698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9B7BE1-E629-4BD4-AD8C-35DF0969057E}"/>
              </a:ext>
            </a:extLst>
          </p:cNvPr>
          <p:cNvSpPr>
            <a:spLocks noGrp="1"/>
          </p:cNvSpPr>
          <p:nvPr>
            <p:ph type="title"/>
          </p:nvPr>
        </p:nvSpPr>
        <p:spPr>
          <a:xfrm>
            <a:off x="630936" y="640080"/>
            <a:ext cx="4818888" cy="1481328"/>
          </a:xfrm>
        </p:spPr>
        <p:txBody>
          <a:bodyPr anchor="b">
            <a:normAutofit/>
          </a:bodyPr>
          <a:lstStyle/>
          <a:p>
            <a:r>
              <a:rPr lang="en-US" sz="5400" dirty="0"/>
              <a:t>Utility</a:t>
            </a:r>
          </a:p>
        </p:txBody>
      </p:sp>
      <p:sp>
        <p:nvSpPr>
          <p:cNvPr id="1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2724AC-95C8-4A8F-A5F6-C36C7393C1F4}"/>
                  </a:ext>
                </a:extLst>
              </p:cNvPr>
              <p:cNvSpPr>
                <a:spLocks noGrp="1"/>
              </p:cNvSpPr>
              <p:nvPr>
                <p:ph idx="1"/>
              </p:nvPr>
            </p:nvSpPr>
            <p:spPr>
              <a:xfrm>
                <a:off x="630936" y="2660904"/>
                <a:ext cx="5069474" cy="3807990"/>
              </a:xfrm>
            </p:spPr>
            <p:txBody>
              <a:bodyPr anchor="t">
                <a:normAutofit fontScale="92500" lnSpcReduction="10000"/>
              </a:bodyPr>
              <a:lstStyle/>
              <a:p>
                <a:r>
                  <a:rPr lang="en-US" sz="1800" dirty="0"/>
                  <a:t>A utility function </a:t>
                </a:r>
                <a14:m>
                  <m:oMath xmlns:m="http://schemas.openxmlformats.org/officeDocument/2006/math">
                    <m:r>
                      <a:rPr lang="en-US" sz="1800" i="1">
                        <a:latin typeface="Cambria Math" panose="02040503050406030204" pitchFamily="18" charset="0"/>
                      </a:rPr>
                      <m:t>𝑈</m:t>
                    </m:r>
                    <m:d>
                      <m:dPr>
                        <m:ctrlPr>
                          <a:rPr lang="en-US" sz="1800" i="1">
                            <a:latin typeface="Cambria Math" panose="02040503050406030204" pitchFamily="18" charset="0"/>
                          </a:rPr>
                        </m:ctrlPr>
                      </m:dPr>
                      <m:e>
                        <m:r>
                          <a:rPr lang="en-US" sz="1800" i="1">
                            <a:latin typeface="Cambria Math" panose="02040503050406030204" pitchFamily="18" charset="0"/>
                          </a:rPr>
                          <m:t>𝑠</m:t>
                        </m:r>
                      </m:e>
                    </m:d>
                    <m:r>
                      <a:rPr lang="en-US" sz="1800" b="0" i="0">
                        <a:latin typeface="Cambria Math" panose="02040503050406030204" pitchFamily="18" charset="0"/>
                      </a:rPr>
                      <m:t> </m:t>
                    </m:r>
                  </m:oMath>
                </a14:m>
                <a:r>
                  <a:rPr lang="en-US" sz="1800" dirty="0"/>
                  <a:t> expresses the desirability of being in state </a:t>
                </a:r>
                <a14:m>
                  <m:oMath xmlns:m="http://schemas.openxmlformats.org/officeDocument/2006/math">
                    <m:r>
                      <a:rPr lang="en-US" sz="1800" i="1" dirty="0" smtClean="0">
                        <a:latin typeface="Cambria Math" panose="02040503050406030204" pitchFamily="18" charset="0"/>
                      </a:rPr>
                      <m:t>𝑠</m:t>
                    </m:r>
                  </m:oMath>
                </a14:m>
                <a:r>
                  <a:rPr lang="en-US" sz="1800" dirty="0"/>
                  <a:t>.</a:t>
                </a:r>
              </a:p>
              <a:p>
                <a:r>
                  <a:rPr lang="en-US" sz="1800" dirty="0"/>
                  <a:t>Utility functions are derived from preferences:</a:t>
                </a:r>
              </a:p>
              <a:p>
                <a:pPr marL="0" indent="0" algn="ctr">
                  <a:buNone/>
                </a:pPr>
                <a14:m>
                  <m:oMath xmlns:m="http://schemas.openxmlformats.org/officeDocument/2006/math">
                    <m:r>
                      <a:rPr lang="en-US" sz="1800" b="0" i="1">
                        <a:latin typeface="Cambria Math" panose="02040503050406030204" pitchFamily="18" charset="0"/>
                      </a:rPr>
                      <m:t>𝑈</m:t>
                    </m:r>
                    <m:d>
                      <m:dPr>
                        <m:ctrlPr>
                          <a:rPr lang="en-US" sz="1800" b="0" i="1">
                            <a:latin typeface="Cambria Math" panose="02040503050406030204" pitchFamily="18" charset="0"/>
                          </a:rPr>
                        </m:ctrlPr>
                      </m:dPr>
                      <m:e>
                        <m:r>
                          <a:rPr lang="en-US" sz="1800" b="0" i="1">
                            <a:latin typeface="Cambria Math" panose="02040503050406030204" pitchFamily="18" charset="0"/>
                          </a:rPr>
                          <m:t>𝐴</m:t>
                        </m:r>
                      </m:e>
                    </m:d>
                    <m:r>
                      <a:rPr lang="en-US" sz="1800" b="0" i="1">
                        <a:latin typeface="Cambria Math" panose="02040503050406030204" pitchFamily="18" charset="0"/>
                      </a:rPr>
                      <m:t>&gt;</m:t>
                    </m:r>
                    <m:r>
                      <a:rPr lang="en-US" sz="1800" b="0" i="1">
                        <a:latin typeface="Cambria Math" panose="02040503050406030204" pitchFamily="18" charset="0"/>
                      </a:rPr>
                      <m:t>𝑈</m:t>
                    </m:r>
                    <m:d>
                      <m:dPr>
                        <m:ctrlPr>
                          <a:rPr lang="en-US" sz="1800" b="0" i="1">
                            <a:latin typeface="Cambria Math" panose="02040503050406030204" pitchFamily="18" charset="0"/>
                          </a:rPr>
                        </m:ctrlPr>
                      </m:dPr>
                      <m:e>
                        <m:r>
                          <a:rPr lang="en-US" sz="1800" b="0" i="1">
                            <a:latin typeface="Cambria Math" panose="02040503050406030204" pitchFamily="18" charset="0"/>
                          </a:rPr>
                          <m:t>𝐵</m:t>
                        </m:r>
                      </m:e>
                    </m:d>
                    <m:groupChr>
                      <m:groupChrPr>
                        <m:chr m:val="⇔"/>
                        <m:pos m:val="top"/>
                        <m:ctrlPr>
                          <a:rPr lang="en-US" sz="1800" b="0" i="1">
                            <a:latin typeface="Cambria Math" panose="02040503050406030204" pitchFamily="18" charset="0"/>
                          </a:rPr>
                        </m:ctrlPr>
                      </m:groupChrPr>
                      <m:e/>
                    </m:groupChr>
                    <m:r>
                      <a:rPr lang="en-US" sz="1800" b="0" i="1">
                        <a:latin typeface="Cambria Math" panose="02040503050406030204" pitchFamily="18" charset="0"/>
                      </a:rPr>
                      <m:t>𝐴</m:t>
                    </m:r>
                    <m:r>
                      <a:rPr lang="en-US" sz="1800" b="0" i="1">
                        <a:latin typeface="Cambria Math" panose="02040503050406030204" pitchFamily="18" charset="0"/>
                        <a:ea typeface="Cambria Math" panose="02040503050406030204" pitchFamily="18" charset="0"/>
                      </a:rPr>
                      <m:t>≻</m:t>
                    </m:r>
                    <m:r>
                      <a:rPr lang="en-US" sz="1800" b="0" i="1">
                        <a:latin typeface="Cambria Math" panose="02040503050406030204" pitchFamily="18" charset="0"/>
                        <a:ea typeface="Cambria Math" panose="02040503050406030204" pitchFamily="18" charset="0"/>
                      </a:rPr>
                      <m:t>𝐵</m:t>
                    </m:r>
                  </m:oMath>
                </a14:m>
                <a:r>
                  <a:rPr lang="en-US" sz="1800" dirty="0"/>
                  <a:t>   </a:t>
                </a:r>
                <a:br>
                  <a:rPr lang="en-US" sz="1800" dirty="0"/>
                </a:br>
                <a:r>
                  <a:rPr lang="en-US" sz="1800" dirty="0"/>
                  <a:t> and      </a:t>
                </a:r>
                <a:br>
                  <a:rPr lang="en-US" sz="1800" dirty="0"/>
                </a:b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ea typeface="Cambria Math" panose="02040503050406030204" pitchFamily="18" charset="0"/>
                        </a:rPr>
                        <m:t>𝑈</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𝐴</m:t>
                          </m:r>
                        </m:e>
                      </m:d>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𝑈</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𝐵</m:t>
                          </m:r>
                        </m:e>
                      </m:d>
                      <m:groupChr>
                        <m:groupChrPr>
                          <m:chr m:val="⇔"/>
                          <m:pos m:val="top"/>
                          <m:ctrlPr>
                            <a:rPr lang="en-US" sz="1800" i="1">
                              <a:latin typeface="Cambria Math" panose="02040503050406030204" pitchFamily="18" charset="0"/>
                              <a:ea typeface="Cambria Math" panose="02040503050406030204" pitchFamily="18" charset="0"/>
                            </a:rPr>
                          </m:ctrlPr>
                        </m:groupChrPr>
                        <m:e/>
                      </m:groupChr>
                      <m:r>
                        <a:rPr lang="en-US" sz="1800" i="1">
                          <a:latin typeface="Cambria Math" panose="02040503050406030204" pitchFamily="18" charset="0"/>
                          <a:ea typeface="Cambria Math" panose="02040503050406030204" pitchFamily="18" charset="0"/>
                        </a:rPr>
                        <m:t>𝐴</m:t>
                      </m:r>
                      <m:r>
                        <a:rPr lang="en-US" sz="1800" b="0" i="1" smtClean="0">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𝐵</m:t>
                      </m:r>
                    </m:oMath>
                  </m:oMathPara>
                </a14:m>
                <a:endParaRPr lang="en-US" sz="1800" dirty="0"/>
              </a:p>
              <a:p>
                <a:endParaRPr lang="en-US" sz="1800" dirty="0"/>
              </a:p>
              <a:p>
                <a:r>
                  <a:rPr lang="en-US" sz="1800" dirty="0"/>
                  <a:t>It is often enough to know an </a:t>
                </a:r>
                <a:r>
                  <a:rPr lang="en-US" sz="1800" b="1" dirty="0"/>
                  <a:t>ordinal utility function</a:t>
                </a:r>
                <a:r>
                  <a:rPr lang="en-US" sz="1800" dirty="0"/>
                  <a:t> representing a </a:t>
                </a:r>
                <a:r>
                  <a:rPr lang="en-US" sz="1800" b="1" dirty="0"/>
                  <a:t>ranking</a:t>
                </a:r>
                <a:r>
                  <a:rPr lang="en-US" sz="1800" dirty="0"/>
                  <a:t> of states to make decisions like move to the better state.</a:t>
                </a:r>
              </a:p>
              <a:p>
                <a:r>
                  <a:rPr lang="en-US" sz="1800" dirty="0"/>
                  <a:t>To use expectation, we need a </a:t>
                </a:r>
                <a:r>
                  <a:rPr lang="en-US" sz="1800" b="1" dirty="0"/>
                  <a:t>cardinal utility function</a:t>
                </a:r>
                <a:r>
                  <a:rPr lang="en-US" sz="1800" dirty="0"/>
                  <a:t> where the number represents levels of absolute satisfaction. That is </a:t>
                </a:r>
                <a14:m>
                  <m:oMath xmlns:m="http://schemas.openxmlformats.org/officeDocument/2006/math">
                    <m:r>
                      <a:rPr lang="en-US" sz="1800" i="1" dirty="0" smtClean="0">
                        <a:latin typeface="Cambria Math" panose="02040503050406030204" pitchFamily="18" charset="0"/>
                      </a:rPr>
                      <m:t>2</m:t>
                    </m:r>
                    <m:r>
                      <a:rPr lang="en-US" sz="1800" b="0" i="1" dirty="0" smtClean="0">
                        <a:latin typeface="Cambria Math" panose="02040503050406030204" pitchFamily="18" charset="0"/>
                      </a:rPr>
                      <m:t>×</m:t>
                    </m:r>
                    <m:r>
                      <a:rPr lang="en-US" sz="1800" i="1" dirty="0" smtClean="0">
                        <a:latin typeface="Cambria Math" panose="02040503050406030204" pitchFamily="18" charset="0"/>
                      </a:rPr>
                      <m:t>𝑈</m:t>
                    </m:r>
                  </m:oMath>
                </a14:m>
                <a:r>
                  <a:rPr lang="en-US" sz="1800" dirty="0"/>
                  <a:t> is twice as good as </a:t>
                </a:r>
                <a14:m>
                  <m:oMath xmlns:m="http://schemas.openxmlformats.org/officeDocument/2006/math">
                    <m:r>
                      <a:rPr lang="en-US" sz="1800" i="1" dirty="0" smtClean="0">
                        <a:latin typeface="Cambria Math" panose="02040503050406030204" pitchFamily="18" charset="0"/>
                      </a:rPr>
                      <m:t>𝑈</m:t>
                    </m:r>
                  </m:oMath>
                </a14:m>
                <a:r>
                  <a:rPr lang="en-US" sz="1800" dirty="0"/>
                  <a:t>!</a:t>
                </a:r>
              </a:p>
            </p:txBody>
          </p:sp>
        </mc:Choice>
        <mc:Fallback xmlns="">
          <p:sp>
            <p:nvSpPr>
              <p:cNvPr id="3" name="Content Placeholder 2">
                <a:extLst>
                  <a:ext uri="{FF2B5EF4-FFF2-40B4-BE49-F238E27FC236}">
                    <a16:creationId xmlns:a16="http://schemas.microsoft.com/office/drawing/2014/main" id="{822724AC-95C8-4A8F-A5F6-C36C7393C1F4}"/>
                  </a:ext>
                </a:extLst>
              </p:cNvPr>
              <p:cNvSpPr>
                <a:spLocks noGrp="1" noRot="1" noChangeAspect="1" noMove="1" noResize="1" noEditPoints="1" noAdjustHandles="1" noChangeArrowheads="1" noChangeShapeType="1" noTextEdit="1"/>
              </p:cNvSpPr>
              <p:nvPr>
                <p:ph idx="1"/>
              </p:nvPr>
            </p:nvSpPr>
            <p:spPr>
              <a:xfrm>
                <a:off x="630936" y="2660904"/>
                <a:ext cx="5069474" cy="3807990"/>
              </a:xfrm>
              <a:blipFill>
                <a:blip r:embed="rId2"/>
                <a:stretch>
                  <a:fillRect l="-602" t="-1763" r="-120" b="-801"/>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5D33A57F-9A60-431B-5388-97822A30A13E}"/>
              </a:ext>
              <a:ext uri="{C183D7F6-B498-43B3-948B-1728B52AA6E4}">
                <adec:decorative xmlns:adec="http://schemas.microsoft.com/office/drawing/2017/decorative" val="1"/>
              </a:ext>
            </a:extLst>
          </p:cNvPr>
          <p:cNvGrpSpPr/>
          <p:nvPr/>
        </p:nvGrpSpPr>
        <p:grpSpPr>
          <a:xfrm>
            <a:off x="6052102" y="1024593"/>
            <a:ext cx="5708926" cy="5833407"/>
            <a:chOff x="6052102" y="1024593"/>
            <a:chExt cx="5708926" cy="5833407"/>
          </a:xfrm>
        </p:grpSpPr>
        <p:pic>
          <p:nvPicPr>
            <p:cNvPr id="6" name="Graphic 5" descr="Treasure chest with solid fill">
              <a:extLst>
                <a:ext uri="{FF2B5EF4-FFF2-40B4-BE49-F238E27FC236}">
                  <a16:creationId xmlns:a16="http://schemas.microsoft.com/office/drawing/2014/main" id="{49EEED46-F31F-8BE3-5EE6-139B460481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59885" y="3114102"/>
              <a:ext cx="3743898" cy="3743898"/>
            </a:xfrm>
            <a:prstGeom prst="rect">
              <a:avLst/>
            </a:prstGeom>
          </p:spPr>
        </p:pic>
        <p:pic>
          <p:nvPicPr>
            <p:cNvPr id="7" name="Graphic 6" descr="Treasure chest with solid fill">
              <a:extLst>
                <a:ext uri="{FF2B5EF4-FFF2-40B4-BE49-F238E27FC236}">
                  <a16:creationId xmlns:a16="http://schemas.microsoft.com/office/drawing/2014/main" id="{C8A45945-5B44-3875-D2CE-D0CC81AB05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52102" y="1024593"/>
              <a:ext cx="2802646" cy="2802646"/>
            </a:xfrm>
            <a:prstGeom prst="rect">
              <a:avLst/>
            </a:prstGeom>
          </p:spPr>
        </p:pic>
        <p:pic>
          <p:nvPicPr>
            <p:cNvPr id="8" name="Graphic 7" descr="Treasure chest with solid fill">
              <a:extLst>
                <a:ext uri="{FF2B5EF4-FFF2-40B4-BE49-F238E27FC236}">
                  <a16:creationId xmlns:a16="http://schemas.microsoft.com/office/drawing/2014/main" id="{875F3D4C-6172-B31E-0D70-8B551D0B4D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58382" y="1024593"/>
              <a:ext cx="2802646" cy="2802646"/>
            </a:xfrm>
            <a:prstGeom prst="rect">
              <a:avLst/>
            </a:prstGeom>
          </p:spPr>
        </p:pic>
        <p:sp>
          <p:nvSpPr>
            <p:cNvPr id="9" name="TextBox 8">
              <a:extLst>
                <a:ext uri="{FF2B5EF4-FFF2-40B4-BE49-F238E27FC236}">
                  <a16:creationId xmlns:a16="http://schemas.microsoft.com/office/drawing/2014/main" id="{281EC481-FB94-1823-223A-62E0FF3EDDAB}"/>
                </a:ext>
              </a:extLst>
            </p:cNvPr>
            <p:cNvSpPr txBox="1"/>
            <p:nvPr/>
          </p:nvSpPr>
          <p:spPr>
            <a:xfrm>
              <a:off x="8662748" y="2095309"/>
              <a:ext cx="591267" cy="923330"/>
            </a:xfrm>
            <a:prstGeom prst="rect">
              <a:avLst/>
            </a:prstGeom>
            <a:noFill/>
          </p:spPr>
          <p:txBody>
            <a:bodyPr wrap="square" rtlCol="0">
              <a:spAutoFit/>
            </a:bodyPr>
            <a:lstStyle/>
            <a:p>
              <a:r>
                <a:rPr lang="en-US" sz="5400" dirty="0"/>
                <a:t>+</a:t>
              </a:r>
            </a:p>
          </p:txBody>
        </p:sp>
        <p:sp>
          <p:nvSpPr>
            <p:cNvPr id="5" name="TextBox 4">
              <a:extLst>
                <a:ext uri="{FF2B5EF4-FFF2-40B4-BE49-F238E27FC236}">
                  <a16:creationId xmlns:a16="http://schemas.microsoft.com/office/drawing/2014/main" id="{873EE3D4-A3DA-6017-9C4C-627CD7DB9EC0}"/>
                </a:ext>
              </a:extLst>
            </p:cNvPr>
            <p:cNvSpPr txBox="1"/>
            <p:nvPr/>
          </p:nvSpPr>
          <p:spPr>
            <a:xfrm>
              <a:off x="7689273" y="2826327"/>
              <a:ext cx="511864" cy="461665"/>
            </a:xfrm>
            <a:prstGeom prst="rect">
              <a:avLst/>
            </a:prstGeom>
            <a:noFill/>
          </p:spPr>
          <p:txBody>
            <a:bodyPr wrap="square" rtlCol="0">
              <a:spAutoFit/>
            </a:bodyPr>
            <a:lstStyle/>
            <a:p>
              <a:r>
                <a:rPr lang="en-US" sz="2400" b="1" dirty="0">
                  <a:solidFill>
                    <a:schemeClr val="bg1"/>
                  </a:solidFill>
                </a:rPr>
                <a:t>10</a:t>
              </a:r>
            </a:p>
          </p:txBody>
        </p:sp>
        <p:sp>
          <p:nvSpPr>
            <p:cNvPr id="10" name="TextBox 9">
              <a:extLst>
                <a:ext uri="{FF2B5EF4-FFF2-40B4-BE49-F238E27FC236}">
                  <a16:creationId xmlns:a16="http://schemas.microsoft.com/office/drawing/2014/main" id="{C3FE5F88-524F-B3B8-B4CB-80FEC65986DB}"/>
                </a:ext>
              </a:extLst>
            </p:cNvPr>
            <p:cNvSpPr txBox="1"/>
            <p:nvPr/>
          </p:nvSpPr>
          <p:spPr>
            <a:xfrm>
              <a:off x="10639378" y="2826327"/>
              <a:ext cx="511864" cy="461665"/>
            </a:xfrm>
            <a:prstGeom prst="rect">
              <a:avLst/>
            </a:prstGeom>
            <a:noFill/>
          </p:spPr>
          <p:txBody>
            <a:bodyPr wrap="square" rtlCol="0">
              <a:spAutoFit/>
            </a:bodyPr>
            <a:lstStyle/>
            <a:p>
              <a:r>
                <a:rPr lang="en-US" sz="2400" b="1" dirty="0">
                  <a:solidFill>
                    <a:schemeClr val="bg1"/>
                  </a:solidFill>
                </a:rPr>
                <a:t>10</a:t>
              </a:r>
            </a:p>
          </p:txBody>
        </p:sp>
        <p:sp>
          <p:nvSpPr>
            <p:cNvPr id="11" name="TextBox 10">
              <a:extLst>
                <a:ext uri="{FF2B5EF4-FFF2-40B4-BE49-F238E27FC236}">
                  <a16:creationId xmlns:a16="http://schemas.microsoft.com/office/drawing/2014/main" id="{3D4D435E-CAF7-043D-EC86-C9C83DE248FC}"/>
                </a:ext>
              </a:extLst>
            </p:cNvPr>
            <p:cNvSpPr txBox="1"/>
            <p:nvPr/>
          </p:nvSpPr>
          <p:spPr>
            <a:xfrm>
              <a:off x="9644621" y="5602574"/>
              <a:ext cx="511864" cy="461665"/>
            </a:xfrm>
            <a:prstGeom prst="rect">
              <a:avLst/>
            </a:prstGeom>
            <a:noFill/>
          </p:spPr>
          <p:txBody>
            <a:bodyPr wrap="square" rtlCol="0">
              <a:spAutoFit/>
            </a:bodyPr>
            <a:lstStyle/>
            <a:p>
              <a:r>
                <a:rPr lang="en-US" sz="2400" b="1" dirty="0">
                  <a:solidFill>
                    <a:schemeClr val="bg1"/>
                  </a:solidFill>
                </a:rPr>
                <a:t>20</a:t>
              </a:r>
            </a:p>
          </p:txBody>
        </p:sp>
      </p:grpSp>
    </p:spTree>
    <p:extLst>
      <p:ext uri="{BB962C8B-B14F-4D97-AF65-F5344CB8AC3E}">
        <p14:creationId xmlns:p14="http://schemas.microsoft.com/office/powerpoint/2010/main" val="2605014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9B7BE1-E629-4BD4-AD8C-35DF0969057E}"/>
              </a:ext>
            </a:extLst>
          </p:cNvPr>
          <p:cNvSpPr>
            <a:spLocks noGrp="1"/>
          </p:cNvSpPr>
          <p:nvPr>
            <p:ph type="title"/>
          </p:nvPr>
        </p:nvSpPr>
        <p:spPr>
          <a:xfrm>
            <a:off x="630935" y="640080"/>
            <a:ext cx="6162717" cy="1481328"/>
          </a:xfrm>
        </p:spPr>
        <p:txBody>
          <a:bodyPr anchor="b">
            <a:normAutofit fontScale="90000"/>
          </a:bodyPr>
          <a:lstStyle/>
          <a:p>
            <a:r>
              <a:rPr lang="en-US" sz="4800" dirty="0"/>
              <a:t>Expected Utility of an Action Under Uncertainty</a:t>
            </a:r>
          </a:p>
        </p:txBody>
      </p:sp>
      <p:sp>
        <p:nvSpPr>
          <p:cNvPr id="18"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2724AC-95C8-4A8F-A5F6-C36C7393C1F4}"/>
                  </a:ext>
                </a:extLst>
              </p:cNvPr>
              <p:cNvSpPr>
                <a:spLocks noGrp="1"/>
              </p:cNvSpPr>
              <p:nvPr>
                <p:ph idx="1"/>
              </p:nvPr>
            </p:nvSpPr>
            <p:spPr>
              <a:xfrm>
                <a:off x="630936" y="3327063"/>
                <a:ext cx="5458968" cy="3268580"/>
              </a:xfrm>
            </p:spPr>
            <p:txBody>
              <a:bodyPr anchor="t">
                <a:normAutofit fontScale="77500" lnSpcReduction="20000"/>
              </a:bodyPr>
              <a:lstStyle/>
              <a:p>
                <a:pPr marL="0" indent="0">
                  <a:buNone/>
                </a:pPr>
                <a:r>
                  <a:rPr lang="en-US" sz="1800" dirty="0"/>
                  <a:t>We need:</a:t>
                </a:r>
              </a:p>
              <a:p>
                <a:r>
                  <a:rPr lang="en-US" sz="1800" dirty="0"/>
                  <a:t>The probability distribution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𝑠</m:t>
                        </m:r>
                      </m:e>
                    </m:d>
                    <m:r>
                      <a:rPr lang="en-US" sz="1800" b="0" i="1" smtClean="0">
                        <a:latin typeface="Cambria Math" panose="02040503050406030204" pitchFamily="18" charset="0"/>
                      </a:rPr>
                      <m:t>, </m:t>
                    </m:r>
                  </m:oMath>
                </a14:m>
                <a:r>
                  <a:rPr lang="en-US" sz="1800" dirty="0"/>
                  <a:t>that the current state is </a:t>
                </a:r>
                <a14:m>
                  <m:oMath xmlns:m="http://schemas.openxmlformats.org/officeDocument/2006/math">
                    <m:r>
                      <a:rPr lang="en-US" sz="1800" i="1" dirty="0" smtClean="0">
                        <a:latin typeface="Cambria Math" panose="02040503050406030204" pitchFamily="18" charset="0"/>
                      </a:rPr>
                      <m:t>𝑠</m:t>
                    </m:r>
                    <m:r>
                      <a:rPr lang="en-US" sz="1800" i="1">
                        <a:latin typeface="Cambria Math" panose="02040503050406030204" pitchFamily="18" charset="0"/>
                      </a:rPr>
                      <m:t>.</m:t>
                    </m:r>
                  </m:oMath>
                </a14:m>
                <a:endParaRPr lang="en-US" sz="1800" dirty="0"/>
              </a:p>
              <a:p>
                <a:r>
                  <a:rPr lang="en-US" sz="1800" dirty="0"/>
                  <a:t>The transition model specified as transition probabilities </a:t>
                </a:r>
                <a14:m>
                  <m:oMath xmlns:m="http://schemas.openxmlformats.org/officeDocument/2006/math">
                    <m:r>
                      <a:rPr lang="en-US" sz="1800" i="1" smtClean="0">
                        <a:latin typeface="Cambria Math" panose="02040503050406030204" pitchFamily="18" charset="0"/>
                      </a:rPr>
                      <m:t>𝑃</m:t>
                    </m:r>
                    <m:r>
                      <a:rPr lang="en-US" sz="1800" i="1" smtClean="0">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𝑠</m:t>
                        </m:r>
                      </m:e>
                      <m:sup>
                        <m:r>
                          <a:rPr lang="en-US" sz="1800" i="1">
                            <a:latin typeface="Cambria Math" panose="02040503050406030204" pitchFamily="18" charset="0"/>
                          </a:rPr>
                          <m:t>′</m:t>
                        </m:r>
                      </m:sup>
                    </m:sSup>
                    <m:r>
                      <a:rPr lang="en-US" sz="1800" i="1">
                        <a:latin typeface="Cambria Math" panose="02040503050406030204" pitchFamily="18" charset="0"/>
                      </a:rPr>
                      <m:t>|</m:t>
                    </m:r>
                    <m:r>
                      <a:rPr lang="en-US" sz="1800" i="1">
                        <a:latin typeface="Cambria Math" panose="02040503050406030204" pitchFamily="18" charset="0"/>
                      </a:rPr>
                      <m:t>𝑠</m:t>
                    </m:r>
                    <m:r>
                      <a:rPr lang="en-US" sz="1800" i="1">
                        <a:latin typeface="Cambria Math" panose="02040503050406030204" pitchFamily="18" charset="0"/>
                      </a:rPr>
                      <m:t>,</m:t>
                    </m:r>
                    <m:r>
                      <a:rPr lang="en-US" sz="1800" i="1">
                        <a:latin typeface="Cambria Math" panose="02040503050406030204" pitchFamily="18" charset="0"/>
                      </a:rPr>
                      <m:t>𝑎</m:t>
                    </m:r>
                    <m:r>
                      <a:rPr lang="en-US" sz="1800" b="0" i="1" smtClean="0">
                        <a:latin typeface="Cambria Math" panose="02040503050406030204" pitchFamily="18" charset="0"/>
                      </a:rPr>
                      <m:t>)</m:t>
                    </m:r>
                  </m:oMath>
                </a14:m>
                <a:r>
                  <a:rPr lang="en-US" sz="1800" dirty="0"/>
                  <a:t> of getting from </a:t>
                </a:r>
                <a14:m>
                  <m:oMath xmlns:m="http://schemas.openxmlformats.org/officeDocument/2006/math">
                    <m:r>
                      <a:rPr lang="en-US" sz="1800" i="1" dirty="0" smtClean="0">
                        <a:latin typeface="Cambria Math" panose="02040503050406030204" pitchFamily="18" charset="0"/>
                      </a:rPr>
                      <m:t>𝑠</m:t>
                    </m:r>
                  </m:oMath>
                </a14:m>
                <a:r>
                  <a:rPr lang="en-US" sz="1800" dirty="0"/>
                  <a:t> to </a:t>
                </a:r>
                <a14:m>
                  <m:oMath xmlns:m="http://schemas.openxmlformats.org/officeDocument/2006/math">
                    <m:r>
                      <a:rPr lang="en-US" sz="1800" i="1" dirty="0" smtClean="0">
                        <a:latin typeface="Cambria Math" panose="02040503050406030204" pitchFamily="18" charset="0"/>
                      </a:rPr>
                      <m:t>𝑠</m:t>
                    </m:r>
                    <m:r>
                      <a:rPr lang="en-US" sz="1800" i="1" dirty="0" smtClean="0">
                        <a:latin typeface="Cambria Math" panose="02040503050406030204" pitchFamily="18" charset="0"/>
                      </a:rPr>
                      <m:t>’</m:t>
                    </m:r>
                  </m:oMath>
                </a14:m>
                <a:r>
                  <a:rPr lang="en-US" sz="1800" dirty="0"/>
                  <a:t> given action </a:t>
                </a:r>
                <a14:m>
                  <m:oMath xmlns:m="http://schemas.openxmlformats.org/officeDocument/2006/math">
                    <m:r>
                      <a:rPr lang="en-US" sz="1800" i="1" dirty="0" smtClean="0">
                        <a:latin typeface="Cambria Math" panose="02040503050406030204" pitchFamily="18" charset="0"/>
                      </a:rPr>
                      <m:t>𝑎</m:t>
                    </m:r>
                  </m:oMath>
                </a14:m>
                <a:r>
                  <a:rPr lang="en-US" sz="1800" dirty="0"/>
                  <a:t>. </a:t>
                </a:r>
              </a:p>
              <a:p>
                <a:r>
                  <a:rPr lang="en-US" sz="1800" dirty="0"/>
                  <a:t>A </a:t>
                </a:r>
                <a:r>
                  <a:rPr lang="en-US" sz="1800" b="1" dirty="0"/>
                  <a:t>cardinal utility </a:t>
                </a:r>
                <a:r>
                  <a:rPr lang="en-US" sz="1800" dirty="0"/>
                  <a:t>function </a:t>
                </a:r>
                <a14:m>
                  <m:oMath xmlns:m="http://schemas.openxmlformats.org/officeDocument/2006/math">
                    <m:r>
                      <a:rPr lang="en-US" sz="1800" i="1">
                        <a:latin typeface="Cambria Math" panose="02040503050406030204" pitchFamily="18" charset="0"/>
                      </a:rPr>
                      <m:t>𝑈</m:t>
                    </m:r>
                    <m:d>
                      <m:dPr>
                        <m:ctrlPr>
                          <a:rPr lang="en-US" sz="1800" i="1">
                            <a:latin typeface="Cambria Math" panose="02040503050406030204" pitchFamily="18" charset="0"/>
                          </a:rPr>
                        </m:ctrlPr>
                      </m:dPr>
                      <m:e>
                        <m:r>
                          <a:rPr lang="en-US" sz="1800" i="1">
                            <a:latin typeface="Cambria Math" panose="02040503050406030204" pitchFamily="18" charset="0"/>
                          </a:rPr>
                          <m:t>𝑠</m:t>
                        </m:r>
                      </m:e>
                    </m:d>
                  </m:oMath>
                </a14:m>
                <a:r>
                  <a:rPr lang="en-US" sz="1800" dirty="0"/>
                  <a:t>.</a:t>
                </a:r>
              </a:p>
              <a:p>
                <a:pPr marL="0" indent="0">
                  <a:buNone/>
                </a:pPr>
                <a:endParaRPr lang="en-US" sz="1800" dirty="0"/>
              </a:p>
              <a:p>
                <a:pPr marL="0" indent="0">
                  <a:buNone/>
                </a:pPr>
                <a:r>
                  <a:rPr lang="en-US" sz="1800" dirty="0"/>
                  <a:t>The probability that action </a:t>
                </a:r>
                <a14:m>
                  <m:oMath xmlns:m="http://schemas.openxmlformats.org/officeDocument/2006/math">
                    <m:r>
                      <a:rPr lang="en-US" sz="1800" i="1" dirty="0" smtClean="0">
                        <a:latin typeface="Cambria Math" panose="02040503050406030204" pitchFamily="18" charset="0"/>
                      </a:rPr>
                      <m:t>𝑎</m:t>
                    </m:r>
                  </m:oMath>
                </a14:m>
                <a:r>
                  <a:rPr lang="en-US" sz="1800" dirty="0"/>
                  <a:t> will get us from </a:t>
                </a:r>
                <a14:m>
                  <m:oMath xmlns:m="http://schemas.openxmlformats.org/officeDocument/2006/math">
                    <m:r>
                      <a:rPr lang="en-US" sz="1800" i="1" dirty="0" smtClean="0">
                        <a:latin typeface="Cambria Math" panose="02040503050406030204" pitchFamily="18" charset="0"/>
                      </a:rPr>
                      <m:t>𝑠</m:t>
                    </m:r>
                  </m:oMath>
                </a14:m>
                <a:r>
                  <a:rPr lang="en-US" sz="1800" dirty="0"/>
                  <a:t> to a future state s’ is</a:t>
                </a:r>
              </a:p>
              <a:p>
                <a:pPr marL="0" indent="0">
                  <a:buNone/>
                </a:pPr>
                <a:br>
                  <a:rPr lang="en-US" sz="1800" dirty="0"/>
                </a:b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b="0" i="1" smtClean="0">
                              <a:latin typeface="Cambria Math" panose="02040503050406030204" pitchFamily="18" charset="0"/>
                            </a:rPr>
                            <m:t>𝑠</m:t>
                          </m:r>
                          <m:r>
                            <a:rPr lang="en-US" sz="1800" b="0" i="1" smtClean="0">
                              <a:latin typeface="Cambria Math" panose="02040503050406030204" pitchFamily="18" charset="0"/>
                            </a:rPr>
                            <m:t>′</m:t>
                          </m:r>
                        </m:e>
                      </m:d>
                      <m:r>
                        <a:rPr lang="en-US" sz="1800" i="1">
                          <a:latin typeface="Cambria Math" panose="02040503050406030204" pitchFamily="18" charset="0"/>
                        </a:rPr>
                        <m:t>=</m:t>
                      </m:r>
                      <m:nary>
                        <m:naryPr>
                          <m:chr m:val="∑"/>
                          <m:supHide m:val="on"/>
                          <m:ctrlPr>
                            <a:rPr lang="en-US" sz="1800" i="1">
                              <a:latin typeface="Cambria Math" panose="02040503050406030204" pitchFamily="18" charset="0"/>
                            </a:rPr>
                          </m:ctrlPr>
                        </m:naryPr>
                        <m:sub>
                          <m:r>
                            <a:rPr lang="en-US" sz="1800" i="1">
                              <a:latin typeface="Cambria Math" panose="02040503050406030204" pitchFamily="18" charset="0"/>
                            </a:rPr>
                            <m:t>𝑠</m:t>
                          </m:r>
                        </m:sub>
                        <m:sup/>
                        <m:e>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𝑠</m:t>
                              </m:r>
                            </m:e>
                          </m:d>
                          <m:r>
                            <a:rPr lang="en-US" sz="1800" b="0" i="1" smtClean="0">
                              <a:latin typeface="Cambria Math" panose="02040503050406030204" pitchFamily="18" charset="0"/>
                            </a:rPr>
                            <m:t> </m:t>
                          </m:r>
                          <m:r>
                            <a:rPr lang="en-US" sz="1800" i="1">
                              <a:latin typeface="Cambria Math" panose="02040503050406030204" pitchFamily="18" charset="0"/>
                            </a:rPr>
                            <m:t>𝑃</m:t>
                          </m:r>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𝑠</m:t>
                              </m:r>
                            </m:e>
                            <m:sup>
                              <m:r>
                                <a:rPr lang="en-US" sz="1800" i="1">
                                  <a:latin typeface="Cambria Math" panose="02040503050406030204" pitchFamily="18" charset="0"/>
                                </a:rPr>
                                <m:t>′</m:t>
                              </m:r>
                            </m:sup>
                          </m:sSup>
                          <m:r>
                            <a:rPr lang="en-US" sz="1800" i="1">
                              <a:latin typeface="Cambria Math" panose="02040503050406030204" pitchFamily="18" charset="0"/>
                            </a:rPr>
                            <m:t>|</m:t>
                          </m:r>
                          <m:r>
                            <a:rPr lang="en-US" sz="1800" i="1">
                              <a:latin typeface="Cambria Math" panose="02040503050406030204" pitchFamily="18" charset="0"/>
                            </a:rPr>
                            <m:t>𝑠</m:t>
                          </m:r>
                          <m:r>
                            <a:rPr lang="en-US" sz="1800" i="1">
                              <a:latin typeface="Cambria Math" panose="02040503050406030204" pitchFamily="18" charset="0"/>
                            </a:rPr>
                            <m:t>,</m:t>
                          </m:r>
                          <m:r>
                            <a:rPr lang="en-US" sz="1800" i="1">
                              <a:latin typeface="Cambria Math" panose="02040503050406030204" pitchFamily="18" charset="0"/>
                            </a:rPr>
                            <m:t>𝑎</m:t>
                          </m:r>
                          <m:r>
                            <a:rPr lang="en-US" sz="1800" i="1">
                              <a:latin typeface="Cambria Math" panose="02040503050406030204" pitchFamily="18" charset="0"/>
                            </a:rPr>
                            <m:t>)</m:t>
                          </m:r>
                        </m:e>
                      </m:nary>
                    </m:oMath>
                  </m:oMathPara>
                </a14:m>
                <a:endParaRPr lang="en-US" sz="1800" dirty="0"/>
              </a:p>
              <a:p>
                <a:pPr marL="0" indent="0">
                  <a:buNone/>
                </a:pPr>
                <a:r>
                  <a:rPr lang="en-US" sz="1800" dirty="0"/>
                  <a:t>The expected utility of action </a:t>
                </a:r>
                <a14:m>
                  <m:oMath xmlns:m="http://schemas.openxmlformats.org/officeDocument/2006/math">
                    <m:r>
                      <a:rPr lang="en-US" sz="1800" i="1" dirty="0" smtClean="0">
                        <a:latin typeface="Cambria Math" panose="02040503050406030204" pitchFamily="18" charset="0"/>
                      </a:rPr>
                      <m:t>𝑎</m:t>
                    </m:r>
                  </m:oMath>
                </a14:m>
                <a:r>
                  <a:rPr lang="en-US" sz="1800" dirty="0"/>
                  <a:t> over all possible future states is</a:t>
                </a:r>
                <a:br>
                  <a:rPr lang="en-US" sz="1800" dirty="0"/>
                </a:b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𝐸𝑈</m:t>
                      </m:r>
                      <m:d>
                        <m:dPr>
                          <m:ctrlPr>
                            <a:rPr lang="en-US" sz="1800" i="1">
                              <a:latin typeface="Cambria Math" panose="02040503050406030204" pitchFamily="18" charset="0"/>
                            </a:rPr>
                          </m:ctrlPr>
                        </m:dPr>
                        <m:e>
                          <m:r>
                            <a:rPr lang="en-US" sz="1800" i="1">
                              <a:latin typeface="Cambria Math" panose="02040503050406030204" pitchFamily="18" charset="0"/>
                            </a:rPr>
                            <m:t>𝑎</m:t>
                          </m:r>
                        </m:e>
                      </m:d>
                      <m:r>
                        <a:rPr lang="en-US" sz="1800" i="1">
                          <a:latin typeface="Cambria Math" panose="02040503050406030204" pitchFamily="18" charset="0"/>
                        </a:rPr>
                        <m:t>=</m:t>
                      </m:r>
                      <m:nary>
                        <m:naryPr>
                          <m:chr m:val="∑"/>
                          <m:ctrlPr>
                            <a:rPr lang="en-US" sz="1800" i="1">
                              <a:latin typeface="Cambria Math" panose="02040503050406030204" pitchFamily="18" charset="0"/>
                            </a:rPr>
                          </m:ctrlPr>
                        </m:naryPr>
                        <m:sub>
                          <m:r>
                            <a:rPr lang="en-US" sz="1800" i="1">
                              <a:latin typeface="Cambria Math" panose="02040503050406030204" pitchFamily="18" charset="0"/>
                            </a:rPr>
                            <m:t>𝑠</m:t>
                          </m:r>
                          <m:r>
                            <a:rPr lang="en-US" sz="1800" i="1">
                              <a:latin typeface="Cambria Math" panose="02040503050406030204" pitchFamily="18" charset="0"/>
                            </a:rPr>
                            <m:t>′</m:t>
                          </m:r>
                        </m:sub>
                        <m:sup/>
                        <m:e>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b="0" i="1" smtClean="0">
                                  <a:latin typeface="Cambria Math" panose="02040503050406030204" pitchFamily="18" charset="0"/>
                                </a:rPr>
                                <m:t>𝑠</m:t>
                              </m:r>
                              <m:r>
                                <a:rPr lang="en-US" sz="1800" b="0" i="1" smtClean="0">
                                  <a:latin typeface="Cambria Math" panose="02040503050406030204" pitchFamily="18" charset="0"/>
                                </a:rPr>
                                <m:t>′</m:t>
                              </m:r>
                            </m:e>
                          </m:d>
                          <m:r>
                            <a:rPr lang="en-US" sz="1800" b="0" i="1" smtClean="0">
                              <a:latin typeface="Cambria Math" panose="02040503050406030204" pitchFamily="18" charset="0"/>
                            </a:rPr>
                            <m:t> </m:t>
                          </m:r>
                          <m:r>
                            <a:rPr lang="en-US" sz="1800" i="1">
                              <a:latin typeface="Cambria Math" panose="02040503050406030204" pitchFamily="18" charset="0"/>
                            </a:rPr>
                            <m:t>𝑈</m:t>
                          </m:r>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𝑠</m:t>
                              </m:r>
                            </m:e>
                            <m:sup>
                              <m:r>
                                <a:rPr lang="en-US" sz="1800" i="1">
                                  <a:latin typeface="Cambria Math" panose="02040503050406030204" pitchFamily="18" charset="0"/>
                                </a:rPr>
                                <m:t>′</m:t>
                              </m:r>
                            </m:sup>
                          </m:sSup>
                          <m:r>
                            <a:rPr lang="en-US" sz="1800" i="1">
                              <a:latin typeface="Cambria Math" panose="02040503050406030204" pitchFamily="18" charset="0"/>
                            </a:rPr>
                            <m:t>)</m:t>
                          </m:r>
                        </m:e>
                      </m:nary>
                      <m:r>
                        <a:rPr lang="en-US" sz="1800" b="0" i="1" smtClean="0">
                          <a:latin typeface="Cambria Math" panose="02040503050406030204" pitchFamily="18" charset="0"/>
                        </a:rPr>
                        <m:t>=</m:t>
                      </m:r>
                      <m:nary>
                        <m:naryPr>
                          <m:chr m:val="∑"/>
                          <m:ctrlPr>
                            <a:rPr lang="en-US" sz="1800" i="1">
                              <a:latin typeface="Cambria Math" panose="02040503050406030204" pitchFamily="18" charset="0"/>
                            </a:rPr>
                          </m:ctrlPr>
                        </m:naryPr>
                        <m:sub>
                          <m:r>
                            <a:rPr lang="en-US" sz="1800" i="1">
                              <a:latin typeface="Cambria Math" panose="02040503050406030204" pitchFamily="18" charset="0"/>
                            </a:rPr>
                            <m:t>𝑠</m:t>
                          </m:r>
                          <m:r>
                            <a:rPr lang="en-US" sz="1800" i="1">
                              <a:latin typeface="Cambria Math" panose="02040503050406030204" pitchFamily="18" charset="0"/>
                            </a:rPr>
                            <m:t>′</m:t>
                          </m:r>
                        </m:sub>
                        <m:sup/>
                        <m:e>
                          <m:nary>
                            <m:naryPr>
                              <m:chr m:val="∑"/>
                              <m:supHide m:val="on"/>
                              <m:ctrlPr>
                                <a:rPr lang="en-US" sz="1800" i="1">
                                  <a:latin typeface="Cambria Math" panose="02040503050406030204" pitchFamily="18" charset="0"/>
                                </a:rPr>
                              </m:ctrlPr>
                            </m:naryPr>
                            <m:sub>
                              <m:r>
                                <a:rPr lang="en-US" sz="1800" i="1">
                                  <a:latin typeface="Cambria Math" panose="02040503050406030204" pitchFamily="18" charset="0"/>
                                </a:rPr>
                                <m:t>𝑠</m:t>
                              </m:r>
                            </m:sub>
                            <m:sup/>
                            <m:e>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𝑠</m:t>
                                  </m:r>
                                </m:e>
                              </m:d>
                              <m:r>
                                <a:rPr lang="en-US" sz="1800" i="1">
                                  <a:latin typeface="Cambria Math" panose="02040503050406030204" pitchFamily="18" charset="0"/>
                                </a:rPr>
                                <m:t> </m:t>
                              </m:r>
                              <m:r>
                                <a:rPr lang="en-US" sz="1800" i="1">
                                  <a:latin typeface="Cambria Math" panose="02040503050406030204" pitchFamily="18" charset="0"/>
                                </a:rPr>
                                <m:t>𝑃</m:t>
                              </m:r>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𝑠</m:t>
                                  </m:r>
                                </m:e>
                                <m:sup>
                                  <m:r>
                                    <a:rPr lang="en-US" sz="1800" i="1">
                                      <a:latin typeface="Cambria Math" panose="02040503050406030204" pitchFamily="18" charset="0"/>
                                    </a:rPr>
                                    <m:t>′</m:t>
                                  </m:r>
                                </m:sup>
                              </m:sSup>
                              <m:r>
                                <a:rPr lang="en-US" sz="1800" i="1">
                                  <a:latin typeface="Cambria Math" panose="02040503050406030204" pitchFamily="18" charset="0"/>
                                </a:rPr>
                                <m:t>|</m:t>
                              </m:r>
                              <m:r>
                                <a:rPr lang="en-US" sz="1800" i="1">
                                  <a:latin typeface="Cambria Math" panose="02040503050406030204" pitchFamily="18" charset="0"/>
                                </a:rPr>
                                <m:t>𝑠</m:t>
                              </m:r>
                              <m:r>
                                <a:rPr lang="en-US" sz="1800" i="1">
                                  <a:latin typeface="Cambria Math" panose="02040503050406030204" pitchFamily="18" charset="0"/>
                                </a:rPr>
                                <m:t>,</m:t>
                              </m:r>
                              <m:r>
                                <a:rPr lang="en-US" sz="1800" i="1">
                                  <a:latin typeface="Cambria Math" panose="02040503050406030204" pitchFamily="18" charset="0"/>
                                </a:rPr>
                                <m:t>𝑎</m:t>
                              </m:r>
                              <m:r>
                                <a:rPr lang="en-US" sz="1800" i="1">
                                  <a:latin typeface="Cambria Math" panose="02040503050406030204" pitchFamily="18" charset="0"/>
                                </a:rPr>
                                <m:t>)</m:t>
                              </m:r>
                            </m:e>
                          </m:nary>
                          <m:r>
                            <a:rPr lang="en-US" sz="1800" i="1">
                              <a:latin typeface="Cambria Math" panose="02040503050406030204" pitchFamily="18" charset="0"/>
                            </a:rPr>
                            <m:t>𝑈</m:t>
                          </m:r>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𝑠</m:t>
                              </m:r>
                            </m:e>
                            <m:sup>
                              <m:r>
                                <a:rPr lang="en-US" sz="1800" i="1">
                                  <a:latin typeface="Cambria Math" panose="02040503050406030204" pitchFamily="18" charset="0"/>
                                </a:rPr>
                                <m:t>′</m:t>
                              </m:r>
                            </m:sup>
                          </m:sSup>
                          <m:r>
                            <a:rPr lang="en-US" sz="1800" i="1">
                              <a:latin typeface="Cambria Math" panose="02040503050406030204" pitchFamily="18" charset="0"/>
                            </a:rPr>
                            <m:t>)</m:t>
                          </m:r>
                        </m:e>
                      </m:nary>
                    </m:oMath>
                  </m:oMathPara>
                </a14:m>
                <a:endParaRPr lang="en-US" sz="1800" dirty="0"/>
              </a:p>
            </p:txBody>
          </p:sp>
        </mc:Choice>
        <mc:Fallback xmlns="">
          <p:sp>
            <p:nvSpPr>
              <p:cNvPr id="3" name="Content Placeholder 2">
                <a:extLst>
                  <a:ext uri="{FF2B5EF4-FFF2-40B4-BE49-F238E27FC236}">
                    <a16:creationId xmlns:a16="http://schemas.microsoft.com/office/drawing/2014/main" id="{822724AC-95C8-4A8F-A5F6-C36C7393C1F4}"/>
                  </a:ext>
                </a:extLst>
              </p:cNvPr>
              <p:cNvSpPr>
                <a:spLocks noGrp="1" noRot="1" noChangeAspect="1" noMove="1" noResize="1" noEditPoints="1" noAdjustHandles="1" noChangeArrowheads="1" noChangeShapeType="1" noTextEdit="1"/>
              </p:cNvSpPr>
              <p:nvPr>
                <p:ph idx="1"/>
              </p:nvPr>
            </p:nvSpPr>
            <p:spPr>
              <a:xfrm>
                <a:off x="630936" y="3327063"/>
                <a:ext cx="5458968" cy="3268580"/>
              </a:xfrm>
              <a:blipFill>
                <a:blip r:embed="rId2"/>
                <a:stretch>
                  <a:fillRect l="-335" t="-2052" r="-335" b="-28358"/>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889C7155-3CBF-415D-8E4E-49D1C4FFAFC4}"/>
              </a:ext>
              <a:ext uri="{C183D7F6-B498-43B3-948B-1728B52AA6E4}">
                <adec:decorative xmlns:adec="http://schemas.microsoft.com/office/drawing/2017/decorative" val="1"/>
              </a:ext>
            </a:extLst>
          </p:cNvPr>
          <p:cNvGrpSpPr/>
          <p:nvPr/>
        </p:nvGrpSpPr>
        <p:grpSpPr>
          <a:xfrm>
            <a:off x="6099049" y="655510"/>
            <a:ext cx="5458969" cy="5546979"/>
            <a:chOff x="6387377" y="640080"/>
            <a:chExt cx="5288335" cy="5373594"/>
          </a:xfrm>
        </p:grpSpPr>
        <p:grpSp>
          <p:nvGrpSpPr>
            <p:cNvPr id="7" name="Group 6">
              <a:extLst>
                <a:ext uri="{FF2B5EF4-FFF2-40B4-BE49-F238E27FC236}">
                  <a16:creationId xmlns:a16="http://schemas.microsoft.com/office/drawing/2014/main" id="{2E06B45E-7A75-44C4-9486-DC451D2A8DB4}"/>
                </a:ext>
              </a:extLst>
            </p:cNvPr>
            <p:cNvGrpSpPr/>
            <p:nvPr/>
          </p:nvGrpSpPr>
          <p:grpSpPr>
            <a:xfrm>
              <a:off x="6387377" y="640080"/>
              <a:ext cx="5288335" cy="5373594"/>
              <a:chOff x="5917930" y="521367"/>
              <a:chExt cx="5815266" cy="5815266"/>
            </a:xfrm>
          </p:grpSpPr>
          <p:pic>
            <p:nvPicPr>
              <p:cNvPr id="5" name="Graphic 4" descr="Treasure chest with solid fill">
                <a:extLst>
                  <a:ext uri="{FF2B5EF4-FFF2-40B4-BE49-F238E27FC236}">
                    <a16:creationId xmlns:a16="http://schemas.microsoft.com/office/drawing/2014/main" id="{2BBC9BFE-F444-4468-A129-D431DC3161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02179" y="1699910"/>
                <a:ext cx="1555744" cy="1555744"/>
              </a:xfrm>
              <a:prstGeom prst="rect">
                <a:avLst/>
              </a:prstGeom>
            </p:spPr>
          </p:pic>
          <p:pic>
            <p:nvPicPr>
              <p:cNvPr id="6" name="Graphic 5" descr="Thought outline">
                <a:extLst>
                  <a:ext uri="{FF2B5EF4-FFF2-40B4-BE49-F238E27FC236}">
                    <a16:creationId xmlns:a16="http://schemas.microsoft.com/office/drawing/2014/main" id="{F65E11F1-DD9B-4D0A-A896-0D9E6909CBD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17930" y="521367"/>
                <a:ext cx="5815266" cy="5815266"/>
              </a:xfrm>
              <a:prstGeom prst="rect">
                <a:avLst/>
              </a:prstGeom>
            </p:spPr>
          </p:pic>
        </p:grpSp>
        <p:pic>
          <p:nvPicPr>
            <p:cNvPr id="9" name="Graphic 8" descr="Question Mark with solid fill">
              <a:extLst>
                <a:ext uri="{FF2B5EF4-FFF2-40B4-BE49-F238E27FC236}">
                  <a16:creationId xmlns:a16="http://schemas.microsoft.com/office/drawing/2014/main" id="{C11336C5-4572-4154-A6DB-DE79491570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92157" y="1705881"/>
              <a:ext cx="1484047" cy="1484047"/>
            </a:xfrm>
            <a:prstGeom prst="rect">
              <a:avLst/>
            </a:prstGeom>
          </p:spPr>
        </p:pic>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E63E59B-E665-0112-770E-27E00CF9D727}"/>
                  </a:ext>
                </a:extLst>
              </p:cNvPr>
              <p:cNvSpPr txBox="1"/>
              <p:nvPr/>
            </p:nvSpPr>
            <p:spPr>
              <a:xfrm>
                <a:off x="8073186" y="1317833"/>
                <a:ext cx="2194062" cy="646331"/>
              </a:xfrm>
              <a:prstGeom prst="rect">
                <a:avLst/>
              </a:prstGeom>
              <a:noFill/>
            </p:spPr>
            <p:txBody>
              <a:bodyPr wrap="none" rtlCol="0">
                <a:spAutoFit/>
              </a:bodyPr>
              <a:lstStyle/>
              <a:p>
                <a:r>
                  <a:rPr lang="en-US" dirty="0"/>
                  <a:t>If I do action </a:t>
                </a:r>
                <a14:m>
                  <m:oMath xmlns:m="http://schemas.openxmlformats.org/officeDocument/2006/math">
                    <m:r>
                      <a:rPr lang="en-US" i="1" dirty="0" smtClean="0">
                        <a:latin typeface="Cambria Math" panose="02040503050406030204" pitchFamily="18" charset="0"/>
                      </a:rPr>
                      <m:t>𝑎</m:t>
                    </m:r>
                  </m:oMath>
                </a14:m>
                <a:r>
                  <a:rPr lang="en-US" dirty="0"/>
                  <a:t> then I </a:t>
                </a:r>
                <a:br>
                  <a:rPr lang="en-US" dirty="0"/>
                </a:br>
                <a:r>
                  <a:rPr lang="en-US" dirty="0"/>
                  <a:t>will have later have</a:t>
                </a:r>
              </a:p>
            </p:txBody>
          </p:sp>
        </mc:Choice>
        <mc:Fallback xmlns="">
          <p:sp>
            <p:nvSpPr>
              <p:cNvPr id="4" name="TextBox 3">
                <a:extLst>
                  <a:ext uri="{FF2B5EF4-FFF2-40B4-BE49-F238E27FC236}">
                    <a16:creationId xmlns:a16="http://schemas.microsoft.com/office/drawing/2014/main" id="{2E63E59B-E665-0112-770E-27E00CF9D727}"/>
                  </a:ext>
                </a:extLst>
              </p:cNvPr>
              <p:cNvSpPr txBox="1">
                <a:spLocks noRot="1" noChangeAspect="1" noMove="1" noResize="1" noEditPoints="1" noAdjustHandles="1" noChangeArrowheads="1" noChangeShapeType="1" noTextEdit="1"/>
              </p:cNvSpPr>
              <p:nvPr/>
            </p:nvSpPr>
            <p:spPr>
              <a:xfrm>
                <a:off x="8073186" y="1317833"/>
                <a:ext cx="2194062" cy="646331"/>
              </a:xfrm>
              <a:prstGeom prst="rect">
                <a:avLst/>
              </a:prstGeom>
              <a:blipFill>
                <a:blip r:embed="rId9"/>
                <a:stretch>
                  <a:fillRect l="-2222" t="-4717" r="-1667" b="-14151"/>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4B35AD90-3773-361B-BC70-E98652CD2E95}"/>
              </a:ext>
              <a:ext uri="{C183D7F6-B498-43B3-948B-1728B52AA6E4}">
                <adec:decorative xmlns:adec="http://schemas.microsoft.com/office/drawing/2017/decorative" val="1"/>
              </a:ext>
            </a:extLst>
          </p:cNvPr>
          <p:cNvGrpSpPr/>
          <p:nvPr/>
        </p:nvGrpSpPr>
        <p:grpSpPr>
          <a:xfrm>
            <a:off x="1601683" y="2656556"/>
            <a:ext cx="2748279" cy="527666"/>
            <a:chOff x="1847426" y="5059150"/>
            <a:chExt cx="2748279" cy="527666"/>
          </a:xfrm>
        </p:grpSpPr>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BB1274D0-3B06-3480-5474-73FF4CE28615}"/>
                    </a:ext>
                  </a:extLst>
                </p:cNvPr>
                <p:cNvSpPr/>
                <p:nvPr/>
              </p:nvSpPr>
              <p:spPr>
                <a:xfrm>
                  <a:off x="1847426" y="5166339"/>
                  <a:ext cx="916093" cy="420477"/>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b="1" dirty="0" err="1"/>
                    <a:t>Currentstate</a:t>
                  </a:r>
                  <a:r>
                    <a:rPr lang="en-US" sz="1050" b="1" dirty="0"/>
                    <a:t> </a:t>
                  </a:r>
                  <a14:m>
                    <m:oMath xmlns:m="http://schemas.openxmlformats.org/officeDocument/2006/math">
                      <m:r>
                        <a:rPr lang="en-US" sz="1050" b="1" i="1" dirty="0" smtClean="0">
                          <a:latin typeface="Cambria Math" panose="02040503050406030204" pitchFamily="18" charset="0"/>
                        </a:rPr>
                        <m:t>𝒔</m:t>
                      </m:r>
                    </m:oMath>
                  </a14:m>
                  <a:endParaRPr lang="en-US" sz="1050" b="1" dirty="0"/>
                </a:p>
              </p:txBody>
            </p:sp>
          </mc:Choice>
          <mc:Fallback xmlns="">
            <p:sp>
              <p:nvSpPr>
                <p:cNvPr id="10" name="Oval 9">
                  <a:extLst>
                    <a:ext uri="{FF2B5EF4-FFF2-40B4-BE49-F238E27FC236}">
                      <a16:creationId xmlns:a16="http://schemas.microsoft.com/office/drawing/2014/main" id="{BB1274D0-3B06-3480-5474-73FF4CE28615}"/>
                    </a:ext>
                  </a:extLst>
                </p:cNvPr>
                <p:cNvSpPr>
                  <a:spLocks noRot="1" noChangeAspect="1" noMove="1" noResize="1" noEditPoints="1" noAdjustHandles="1" noChangeArrowheads="1" noChangeShapeType="1" noTextEdit="1"/>
                </p:cNvSpPr>
                <p:nvPr/>
              </p:nvSpPr>
              <p:spPr>
                <a:xfrm>
                  <a:off x="1847426" y="5166339"/>
                  <a:ext cx="916093" cy="420477"/>
                </a:xfrm>
                <a:prstGeom prst="ellipse">
                  <a:avLst/>
                </a:prstGeom>
                <a:blipFill>
                  <a:blip r:embed="rId10"/>
                  <a:stretch>
                    <a:fillRect b="-869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0F677F90-A644-6BF1-FCFE-AFE6A334A4F4}"/>
                    </a:ext>
                  </a:extLst>
                </p:cNvPr>
                <p:cNvSpPr/>
                <p:nvPr/>
              </p:nvSpPr>
              <p:spPr>
                <a:xfrm>
                  <a:off x="3452706" y="5166340"/>
                  <a:ext cx="916093" cy="420476"/>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b="1" dirty="0"/>
                    <a:t>Future state </a:t>
                  </a:r>
                  <a14:m>
                    <m:oMath xmlns:m="http://schemas.openxmlformats.org/officeDocument/2006/math">
                      <m:r>
                        <a:rPr lang="en-US" sz="1050" b="1" i="1" dirty="0" smtClean="0">
                          <a:latin typeface="Cambria Math" panose="02040503050406030204" pitchFamily="18" charset="0"/>
                        </a:rPr>
                        <m:t>𝒔</m:t>
                      </m:r>
                      <m:r>
                        <a:rPr lang="en-US" sz="1050" b="1" i="1" dirty="0" smtClean="0">
                          <a:latin typeface="Cambria Math" panose="02040503050406030204" pitchFamily="18" charset="0"/>
                        </a:rPr>
                        <m:t>′</m:t>
                      </m:r>
                    </m:oMath>
                  </a14:m>
                  <a:endParaRPr lang="en-US" sz="1050" b="1" dirty="0"/>
                </a:p>
              </p:txBody>
            </p:sp>
          </mc:Choice>
          <mc:Fallback xmlns="">
            <p:sp>
              <p:nvSpPr>
                <p:cNvPr id="12" name="Oval 11">
                  <a:extLst>
                    <a:ext uri="{FF2B5EF4-FFF2-40B4-BE49-F238E27FC236}">
                      <a16:creationId xmlns:a16="http://schemas.microsoft.com/office/drawing/2014/main" id="{0F677F90-A644-6BF1-FCFE-AFE6A334A4F4}"/>
                    </a:ext>
                  </a:extLst>
                </p:cNvPr>
                <p:cNvSpPr>
                  <a:spLocks noRot="1" noChangeAspect="1" noMove="1" noResize="1" noEditPoints="1" noAdjustHandles="1" noChangeArrowheads="1" noChangeShapeType="1" noTextEdit="1"/>
                </p:cNvSpPr>
                <p:nvPr/>
              </p:nvSpPr>
              <p:spPr>
                <a:xfrm>
                  <a:off x="3452706" y="5166340"/>
                  <a:ext cx="916093" cy="420476"/>
                </a:xfrm>
                <a:prstGeom prst="ellipse">
                  <a:avLst/>
                </a:prstGeom>
                <a:blipFill>
                  <a:blip r:embed="rId11"/>
                  <a:stretch>
                    <a:fillRect b="-8696"/>
                  </a:stretch>
                </a:blipFill>
                <a:ln>
                  <a:noFill/>
                </a:ln>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69CBB393-D246-8A0C-5456-F8ABCBC8C228}"/>
                </a:ext>
              </a:extLst>
            </p:cNvPr>
            <p:cNvCxnSpPr>
              <a:cxnSpLocks/>
              <a:stCxn id="10" idx="6"/>
              <a:endCxn id="12" idx="2"/>
            </p:cNvCxnSpPr>
            <p:nvPr/>
          </p:nvCxnSpPr>
          <p:spPr>
            <a:xfrm>
              <a:off x="2763519" y="5376578"/>
              <a:ext cx="689187" cy="0"/>
            </a:xfrm>
            <a:prstGeom prst="straightConnector1">
              <a:avLst/>
            </a:prstGeom>
            <a:ln w="190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B7EA328-46CE-97F7-4F4D-E0260C673214}"/>
                    </a:ext>
                  </a:extLst>
                </p:cNvPr>
                <p:cNvSpPr txBox="1"/>
                <p:nvPr/>
              </p:nvSpPr>
              <p:spPr>
                <a:xfrm>
                  <a:off x="2763519" y="5138593"/>
                  <a:ext cx="751840" cy="246221"/>
                </a:xfrm>
                <a:prstGeom prst="rect">
                  <a:avLst/>
                </a:prstGeom>
                <a:noFill/>
              </p:spPr>
              <p:txBody>
                <a:bodyPr wrap="square" rtlCol="0">
                  <a:spAutoFit/>
                </a:bodyPr>
                <a:lstStyle/>
                <a:p>
                  <a:r>
                    <a:rPr lang="en-US" sz="1000" dirty="0"/>
                    <a:t>Action </a:t>
                  </a:r>
                  <a14:m>
                    <m:oMath xmlns:m="http://schemas.openxmlformats.org/officeDocument/2006/math">
                      <m:r>
                        <a:rPr lang="en-US" sz="1000" i="1" dirty="0" smtClean="0">
                          <a:latin typeface="Cambria Math" panose="02040503050406030204" pitchFamily="18" charset="0"/>
                        </a:rPr>
                        <m:t>𝑎</m:t>
                      </m:r>
                    </m:oMath>
                  </a14:m>
                  <a:endParaRPr lang="en-US" sz="1000" dirty="0"/>
                </a:p>
              </p:txBody>
            </p:sp>
          </mc:Choice>
          <mc:Fallback xmlns="">
            <p:sp>
              <p:nvSpPr>
                <p:cNvPr id="14" name="TextBox 13">
                  <a:extLst>
                    <a:ext uri="{FF2B5EF4-FFF2-40B4-BE49-F238E27FC236}">
                      <a16:creationId xmlns:a16="http://schemas.microsoft.com/office/drawing/2014/main" id="{FB7EA328-46CE-97F7-4F4D-E0260C673214}"/>
                    </a:ext>
                  </a:extLst>
                </p:cNvPr>
                <p:cNvSpPr txBox="1">
                  <a:spLocks noRot="1" noChangeAspect="1" noMove="1" noResize="1" noEditPoints="1" noAdjustHandles="1" noChangeArrowheads="1" noChangeShapeType="1" noTextEdit="1"/>
                </p:cNvSpPr>
                <p:nvPr/>
              </p:nvSpPr>
              <p:spPr>
                <a:xfrm>
                  <a:off x="2763519" y="5138593"/>
                  <a:ext cx="751840" cy="246221"/>
                </a:xfrm>
                <a:prstGeom prst="rect">
                  <a:avLst/>
                </a:prstGeom>
                <a:blipFill>
                  <a:blip r:embed="rId12"/>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4D6490A-4CCD-A7E5-A6B9-5622D6A57FF9}"/>
                    </a:ext>
                  </a:extLst>
                </p:cNvPr>
                <p:cNvSpPr txBox="1"/>
                <p:nvPr/>
              </p:nvSpPr>
              <p:spPr>
                <a:xfrm>
                  <a:off x="4165598" y="5059150"/>
                  <a:ext cx="430107" cy="26161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14:m>
                    <m:oMathPara xmlns:m="http://schemas.openxmlformats.org/officeDocument/2006/math">
                      <m:oMathParaPr>
                        <m:jc m:val="centerGroup"/>
                      </m:oMathParaPr>
                      <m:oMath xmlns:m="http://schemas.openxmlformats.org/officeDocument/2006/math">
                        <m:r>
                          <a:rPr lang="en-US" sz="1100" i="1" dirty="0" smtClean="0">
                            <a:latin typeface="Cambria Math" panose="02040503050406030204" pitchFamily="18" charset="0"/>
                          </a:rPr>
                          <m:t>𝑈</m:t>
                        </m:r>
                        <m:r>
                          <a:rPr lang="en-US" sz="1100" i="1" dirty="0" smtClean="0">
                            <a:latin typeface="Cambria Math" panose="02040503050406030204" pitchFamily="18" charset="0"/>
                          </a:rPr>
                          <m:t>(</m:t>
                        </m:r>
                        <m:r>
                          <a:rPr lang="en-US" sz="1100" i="1" dirty="0" smtClean="0">
                            <a:latin typeface="Cambria Math" panose="02040503050406030204" pitchFamily="18" charset="0"/>
                          </a:rPr>
                          <m:t>𝑠</m:t>
                        </m:r>
                        <m:r>
                          <a:rPr lang="en-US" sz="1100" i="1" dirty="0" smtClean="0">
                            <a:latin typeface="Cambria Math" panose="02040503050406030204" pitchFamily="18" charset="0"/>
                          </a:rPr>
                          <m:t>’)</m:t>
                        </m:r>
                      </m:oMath>
                    </m:oMathPara>
                  </a14:m>
                  <a:endParaRPr lang="en-US" sz="1100" dirty="0"/>
                </a:p>
              </p:txBody>
            </p:sp>
          </mc:Choice>
          <mc:Fallback xmlns="">
            <p:sp>
              <p:nvSpPr>
                <p:cNvPr id="15" name="TextBox 14">
                  <a:extLst>
                    <a:ext uri="{FF2B5EF4-FFF2-40B4-BE49-F238E27FC236}">
                      <a16:creationId xmlns:a16="http://schemas.microsoft.com/office/drawing/2014/main" id="{64D6490A-4CCD-A7E5-A6B9-5622D6A57FF9}"/>
                    </a:ext>
                  </a:extLst>
                </p:cNvPr>
                <p:cNvSpPr txBox="1">
                  <a:spLocks noRot="1" noChangeAspect="1" noMove="1" noResize="1" noEditPoints="1" noAdjustHandles="1" noChangeArrowheads="1" noChangeShapeType="1" noTextEdit="1"/>
                </p:cNvSpPr>
                <p:nvPr/>
              </p:nvSpPr>
              <p:spPr>
                <a:xfrm>
                  <a:off x="4165598" y="5059150"/>
                  <a:ext cx="430107" cy="261610"/>
                </a:xfrm>
                <a:prstGeom prst="rect">
                  <a:avLst/>
                </a:prstGeom>
                <a:blipFill>
                  <a:blip r:embed="rId13"/>
                  <a:stretch>
                    <a:fillRect r="-9859" b="-4651"/>
                  </a:stretch>
                </a:blipFill>
                <a:ln>
                  <a:noFill/>
                </a:ln>
              </p:spPr>
              <p:txBody>
                <a:bodyPr/>
                <a:lstStyle/>
                <a:p>
                  <a:r>
                    <a:rPr lang="en-US">
                      <a:noFill/>
                    </a:rPr>
                    <a:t> </a:t>
                  </a:r>
                </a:p>
              </p:txBody>
            </p:sp>
          </mc:Fallback>
        </mc:AlternateContent>
      </p:grpSp>
    </p:spTree>
    <p:extLst>
      <p:ext uri="{BB962C8B-B14F-4D97-AF65-F5344CB8AC3E}">
        <p14:creationId xmlns:p14="http://schemas.microsoft.com/office/powerpoint/2010/main" val="227998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65CF40-403F-4D5C-83A9-FE59C85749EF}"/>
              </a:ext>
            </a:extLst>
          </p:cNvPr>
          <p:cNvSpPr>
            <a:spLocks noGrp="1"/>
          </p:cNvSpPr>
          <p:nvPr>
            <p:ph type="title"/>
          </p:nvPr>
        </p:nvSpPr>
        <p:spPr>
          <a:xfrm>
            <a:off x="630936" y="640080"/>
            <a:ext cx="4818888" cy="1481328"/>
          </a:xfrm>
        </p:spPr>
        <p:txBody>
          <a:bodyPr anchor="b">
            <a:normAutofit/>
          </a:bodyPr>
          <a:lstStyle/>
          <a:p>
            <a:r>
              <a:rPr lang="en-US" sz="3600" dirty="0"/>
              <a:t>Principle of Maximum </a:t>
            </a:r>
            <a:br>
              <a:rPr lang="en-US" sz="3600" dirty="0"/>
            </a:br>
            <a:r>
              <a:rPr lang="en-US" sz="3600" dirty="0"/>
              <a:t>Expected Utility (MEU)</a:t>
            </a:r>
          </a:p>
        </p:txBody>
      </p:sp>
      <p:sp>
        <p:nvSpPr>
          <p:cNvPr id="1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968958-DEBE-42D6-9E7A-549D0E34B8AD}"/>
                  </a:ext>
                </a:extLst>
              </p:cNvPr>
              <p:cNvSpPr>
                <a:spLocks noGrp="1"/>
              </p:cNvSpPr>
              <p:nvPr>
                <p:ph idx="1"/>
              </p:nvPr>
            </p:nvSpPr>
            <p:spPr>
              <a:xfrm>
                <a:off x="624841" y="2532488"/>
                <a:ext cx="5639772" cy="3694370"/>
              </a:xfrm>
            </p:spPr>
            <p:txBody>
              <a:bodyPr anchor="t">
                <a:noAutofit/>
              </a:bodyPr>
              <a:lstStyle/>
              <a:p>
                <a:pPr marL="0" indent="0">
                  <a:buNone/>
                </a:pPr>
                <a:r>
                  <a:rPr lang="en-US" sz="1600" dirty="0"/>
                  <a:t>Given the expected utility of an action</a:t>
                </a:r>
                <a:br>
                  <a:rPr lang="en-US" sz="1600" dirty="0"/>
                </a:br>
                <a14:m>
                  <m:oMathPara xmlns:m="http://schemas.openxmlformats.org/officeDocument/2006/math">
                    <m:oMathParaPr>
                      <m:jc m:val="centerGroup"/>
                    </m:oMathParaPr>
                    <m:oMath xmlns:m="http://schemas.openxmlformats.org/officeDocument/2006/math">
                      <m:r>
                        <a:rPr lang="en-US" sz="1600" b="0" i="1">
                          <a:latin typeface="Cambria Math" panose="02040503050406030204" pitchFamily="18" charset="0"/>
                        </a:rPr>
                        <m:t>𝐸𝑈</m:t>
                      </m:r>
                      <m:d>
                        <m:dPr>
                          <m:ctrlPr>
                            <a:rPr lang="en-US" sz="1600" b="0" i="1">
                              <a:latin typeface="Cambria Math" panose="02040503050406030204" pitchFamily="18" charset="0"/>
                            </a:rPr>
                          </m:ctrlPr>
                        </m:dPr>
                        <m:e>
                          <m:r>
                            <a:rPr lang="en-US" sz="1600" b="0" i="1">
                              <a:latin typeface="Cambria Math" panose="02040503050406030204" pitchFamily="18" charset="0"/>
                            </a:rPr>
                            <m:t>𝑎</m:t>
                          </m:r>
                        </m:e>
                      </m:d>
                      <m:r>
                        <a:rPr lang="en-US" sz="1600" b="0" i="1">
                          <a:latin typeface="Cambria Math" panose="02040503050406030204" pitchFamily="18" charset="0"/>
                        </a:rPr>
                        <m:t>=</m:t>
                      </m:r>
                      <m:nary>
                        <m:naryPr>
                          <m:chr m:val="∑"/>
                          <m:ctrlPr>
                            <a:rPr lang="en-US" sz="1600" i="1">
                              <a:latin typeface="Cambria Math" panose="02040503050406030204" pitchFamily="18" charset="0"/>
                            </a:rPr>
                          </m:ctrlPr>
                        </m:naryPr>
                        <m:sub>
                          <m:r>
                            <a:rPr lang="en-US" sz="1600" i="1">
                              <a:latin typeface="Cambria Math" panose="02040503050406030204" pitchFamily="18" charset="0"/>
                            </a:rPr>
                            <m:t>𝑠</m:t>
                          </m:r>
                          <m:r>
                            <a:rPr lang="en-US" sz="1600" i="1">
                              <a:latin typeface="Cambria Math" panose="02040503050406030204" pitchFamily="18" charset="0"/>
                            </a:rPr>
                            <m:t>′</m:t>
                          </m:r>
                        </m:sub>
                        <m:sup/>
                        <m:e>
                          <m:nary>
                            <m:naryPr>
                              <m:chr m:val="∑"/>
                              <m:supHide m:val="on"/>
                              <m:ctrlPr>
                                <a:rPr lang="en-US" sz="1600" i="1">
                                  <a:latin typeface="Cambria Math" panose="02040503050406030204" pitchFamily="18" charset="0"/>
                                </a:rPr>
                              </m:ctrlPr>
                            </m:naryPr>
                            <m:sub>
                              <m:r>
                                <a:rPr lang="en-US" sz="1600" i="1">
                                  <a:latin typeface="Cambria Math" panose="02040503050406030204" pitchFamily="18" charset="0"/>
                                </a:rPr>
                                <m:t>𝑠</m:t>
                              </m:r>
                            </m:sub>
                            <m:sup/>
                            <m:e>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𝑠</m:t>
                                  </m:r>
                                </m:e>
                              </m:d>
                              <m:r>
                                <a:rPr lang="en-US" sz="1600" i="1">
                                  <a:latin typeface="Cambria Math" panose="02040503050406030204" pitchFamily="18" charset="0"/>
                                </a:rPr>
                                <m:t> </m:t>
                              </m:r>
                              <m:r>
                                <a:rPr lang="en-US" sz="1600" i="1">
                                  <a:latin typeface="Cambria Math" panose="02040503050406030204" pitchFamily="18" charset="0"/>
                                </a:rPr>
                                <m:t>𝑃</m:t>
                              </m:r>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𝑠</m:t>
                                  </m:r>
                                </m:e>
                                <m:sup>
                                  <m:r>
                                    <a:rPr lang="en-US" sz="1600" i="1">
                                      <a:latin typeface="Cambria Math" panose="02040503050406030204" pitchFamily="18" charset="0"/>
                                    </a:rPr>
                                    <m:t>′</m:t>
                                  </m:r>
                                </m:sup>
                              </m:sSup>
                              <m:r>
                                <a:rPr lang="en-US" sz="1600" i="1">
                                  <a:latin typeface="Cambria Math" panose="02040503050406030204" pitchFamily="18" charset="0"/>
                                </a:rPr>
                                <m:t>|</m:t>
                              </m:r>
                              <m:r>
                                <a:rPr lang="en-US" sz="1600" i="1">
                                  <a:latin typeface="Cambria Math" panose="02040503050406030204" pitchFamily="18" charset="0"/>
                                </a:rPr>
                                <m:t>𝑠</m:t>
                              </m:r>
                              <m:r>
                                <a:rPr lang="en-US" sz="1600" i="1">
                                  <a:latin typeface="Cambria Math" panose="02040503050406030204" pitchFamily="18" charset="0"/>
                                </a:rPr>
                                <m:t>,</m:t>
                              </m:r>
                              <m:r>
                                <a:rPr lang="en-US" sz="1600" i="1">
                                  <a:latin typeface="Cambria Math" panose="02040503050406030204" pitchFamily="18" charset="0"/>
                                </a:rPr>
                                <m:t>𝑎</m:t>
                              </m:r>
                              <m:r>
                                <a:rPr lang="en-US" sz="1600" i="1">
                                  <a:latin typeface="Cambria Math" panose="02040503050406030204" pitchFamily="18" charset="0"/>
                                </a:rPr>
                                <m:t>)</m:t>
                              </m:r>
                            </m:e>
                          </m:nary>
                          <m:r>
                            <a:rPr lang="en-US" sz="1600" i="1">
                              <a:latin typeface="Cambria Math" panose="02040503050406030204" pitchFamily="18" charset="0"/>
                            </a:rPr>
                            <m:t>𝑈</m:t>
                          </m:r>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𝑠</m:t>
                              </m:r>
                            </m:e>
                            <m:sup>
                              <m:r>
                                <a:rPr lang="en-US" sz="1600" i="1">
                                  <a:latin typeface="Cambria Math" panose="02040503050406030204" pitchFamily="18" charset="0"/>
                                </a:rPr>
                                <m:t>′</m:t>
                              </m:r>
                            </m:sup>
                          </m:sSup>
                          <m:r>
                            <a:rPr lang="en-US" sz="1600" i="1">
                              <a:latin typeface="Cambria Math" panose="02040503050406030204" pitchFamily="18" charset="0"/>
                            </a:rPr>
                            <m:t>)</m:t>
                          </m:r>
                        </m:e>
                      </m:nary>
                    </m:oMath>
                  </m:oMathPara>
                </a14:m>
                <a:endParaRPr lang="en-US" sz="1600" dirty="0"/>
              </a:p>
              <a:p>
                <a:pPr marL="0" indent="0">
                  <a:buNone/>
                </a:pPr>
                <a:r>
                  <a:rPr lang="en-US" sz="1600" dirty="0"/>
                  <a:t>Choose the action that maximizes the expected utility:</a:t>
                </a:r>
                <a:br>
                  <a:rPr lang="en-US" sz="1600" dirty="0"/>
                </a:br>
                <a:br>
                  <a:rPr lang="en-US" sz="1600" dirty="0"/>
                </a:br>
                <a14:m>
                  <m:oMathPara xmlns:m="http://schemas.openxmlformats.org/officeDocument/2006/math">
                    <m:oMathParaPr>
                      <m:jc m:val="centerGroup"/>
                    </m:oMathParaPr>
                    <m:oMath xmlns:m="http://schemas.openxmlformats.org/officeDocument/2006/math">
                      <m:sSup>
                        <m:sSupPr>
                          <m:ctrlPr>
                            <a:rPr lang="en-US" sz="1600" b="0" i="1">
                              <a:latin typeface="Cambria Math" panose="02040503050406030204" pitchFamily="18" charset="0"/>
                            </a:rPr>
                          </m:ctrlPr>
                        </m:sSupPr>
                        <m:e>
                          <m:r>
                            <a:rPr lang="en-US" sz="1600" b="0" i="1">
                              <a:latin typeface="Cambria Math" panose="02040503050406030204" pitchFamily="18" charset="0"/>
                            </a:rPr>
                            <m:t>𝑎</m:t>
                          </m:r>
                        </m:e>
                        <m:sup>
                          <m:r>
                            <a:rPr lang="en-US" sz="1600" b="0" i="1">
                              <a:latin typeface="Cambria Math" panose="02040503050406030204" pitchFamily="18" charset="0"/>
                            </a:rPr>
                            <m:t>∗</m:t>
                          </m:r>
                        </m:sup>
                      </m:sSup>
                      <m:r>
                        <a:rPr lang="en-US" sz="1600" b="0" i="1">
                          <a:latin typeface="Cambria Math" panose="02040503050406030204" pitchFamily="18" charset="0"/>
                        </a:rPr>
                        <m:t>=</m:t>
                      </m:r>
                      <m:sSub>
                        <m:sSubPr>
                          <m:ctrlPr>
                            <a:rPr lang="en-US" sz="1600" b="0" i="1">
                              <a:latin typeface="Cambria Math" panose="02040503050406030204" pitchFamily="18" charset="0"/>
                            </a:rPr>
                          </m:ctrlPr>
                        </m:sSubPr>
                        <m:e>
                          <m:r>
                            <m:rPr>
                              <m:sty m:val="p"/>
                            </m:rPr>
                            <a:rPr lang="en-US" sz="1600" b="0" i="0">
                              <a:latin typeface="Cambria Math" panose="02040503050406030204" pitchFamily="18" charset="0"/>
                            </a:rPr>
                            <m:t>argmax</m:t>
                          </m:r>
                        </m:e>
                        <m:sub>
                          <m:r>
                            <a:rPr lang="en-US" sz="1600" b="0" i="1">
                              <a:latin typeface="Cambria Math" panose="02040503050406030204" pitchFamily="18" charset="0"/>
                            </a:rPr>
                            <m:t>𝑎</m:t>
                          </m:r>
                        </m:sub>
                      </m:sSub>
                      <m:r>
                        <a:rPr lang="en-US" sz="1600" b="0" i="1">
                          <a:latin typeface="Cambria Math" panose="02040503050406030204" pitchFamily="18" charset="0"/>
                        </a:rPr>
                        <m:t> </m:t>
                      </m:r>
                      <m:r>
                        <a:rPr lang="en-US" sz="1600" b="0" i="1">
                          <a:latin typeface="Cambria Math" panose="02040503050406030204" pitchFamily="18" charset="0"/>
                        </a:rPr>
                        <m:t>𝐸𝑈</m:t>
                      </m:r>
                      <m:r>
                        <a:rPr lang="en-US" sz="1600" b="0" i="1">
                          <a:latin typeface="Cambria Math" panose="02040503050406030204" pitchFamily="18" charset="0"/>
                        </a:rPr>
                        <m:t>(</m:t>
                      </m:r>
                      <m:r>
                        <a:rPr lang="en-US" sz="1600" b="0" i="1">
                          <a:latin typeface="Cambria Math" panose="02040503050406030204" pitchFamily="18" charset="0"/>
                        </a:rPr>
                        <m:t>𝑎</m:t>
                      </m:r>
                      <m:r>
                        <a:rPr lang="en-US" sz="1600" b="0" i="1">
                          <a:latin typeface="Cambria Math" panose="02040503050406030204" pitchFamily="18" charset="0"/>
                        </a:rPr>
                        <m:t>)</m:t>
                      </m:r>
                    </m:oMath>
                  </m:oMathPara>
                </a14:m>
                <a:endParaRPr lang="en-US" sz="1600" dirty="0"/>
              </a:p>
              <a:p>
                <a:pPr marL="0" indent="0">
                  <a:buNone/>
                </a:pPr>
                <a:endParaRPr lang="en-US" sz="1600" b="1" dirty="0"/>
              </a:p>
              <a:p>
                <a:pPr marL="0" indent="0">
                  <a:buNone/>
                </a:pPr>
                <a:r>
                  <a:rPr lang="en-US" sz="1600" b="1" dirty="0"/>
                  <a:t>Issue:</a:t>
                </a:r>
              </a:p>
              <a:p>
                <a14:m>
                  <m:oMath xmlns:m="http://schemas.openxmlformats.org/officeDocument/2006/math">
                    <m:r>
                      <a:rPr lang="en-US" sz="1600" i="1">
                        <a:latin typeface="Cambria Math" panose="02040503050406030204" pitchFamily="18" charset="0"/>
                      </a:rPr>
                      <m:t>𝑃</m:t>
                    </m:r>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𝑠</m:t>
                        </m:r>
                      </m:e>
                      <m:sup>
                        <m:r>
                          <a:rPr lang="en-US" sz="1600" i="1">
                            <a:latin typeface="Cambria Math" panose="02040503050406030204" pitchFamily="18" charset="0"/>
                          </a:rPr>
                          <m:t>′</m:t>
                        </m:r>
                      </m:sup>
                    </m:sSup>
                    <m:r>
                      <a:rPr lang="en-US" sz="1600" i="1">
                        <a:latin typeface="Cambria Math" panose="02040503050406030204" pitchFamily="18" charset="0"/>
                      </a:rPr>
                      <m:t>|</m:t>
                    </m:r>
                    <m:r>
                      <a:rPr lang="en-US" sz="1600" i="1">
                        <a:latin typeface="Cambria Math" panose="02040503050406030204" pitchFamily="18" charset="0"/>
                      </a:rPr>
                      <m:t>𝑠</m:t>
                    </m:r>
                    <m:r>
                      <a:rPr lang="en-US" sz="1600" i="1">
                        <a:latin typeface="Cambria Math" panose="02040503050406030204" pitchFamily="18" charset="0"/>
                      </a:rPr>
                      <m:t>,</m:t>
                    </m:r>
                    <m:r>
                      <a:rPr lang="en-US" sz="1600" i="1">
                        <a:latin typeface="Cambria Math" panose="02040503050406030204" pitchFamily="18" charset="0"/>
                      </a:rPr>
                      <m:t>𝑎</m:t>
                    </m:r>
                    <m:r>
                      <a:rPr lang="en-US" sz="1600" b="0" i="1" smtClean="0">
                        <a:latin typeface="Cambria Math" panose="02040503050406030204" pitchFamily="18" charset="0"/>
                      </a:rPr>
                      <m:t>)</m:t>
                    </m:r>
                  </m:oMath>
                </a14:m>
                <a:r>
                  <a:rPr lang="en-US" sz="1600" dirty="0"/>
                  <a:t> will be a very large table if we have many states .</a:t>
                </a:r>
              </a:p>
              <a:p>
                <a:pPr marL="0" indent="0">
                  <a:buNone/>
                </a:pPr>
                <a:r>
                  <a:rPr lang="en-US" sz="1600" b="1" dirty="0"/>
                  <a:t>Possible solution:</a:t>
                </a:r>
              </a:p>
              <a:p>
                <a:r>
                  <a:rPr lang="en-US" sz="1600" dirty="0"/>
                  <a:t>Bayes Nets with a factored state representation considering independence between variable describing the state.</a:t>
                </a:r>
              </a:p>
            </p:txBody>
          </p:sp>
        </mc:Choice>
        <mc:Fallback xmlns="">
          <p:sp>
            <p:nvSpPr>
              <p:cNvPr id="3" name="Content Placeholder 2">
                <a:extLst>
                  <a:ext uri="{FF2B5EF4-FFF2-40B4-BE49-F238E27FC236}">
                    <a16:creationId xmlns:a16="http://schemas.microsoft.com/office/drawing/2014/main" id="{02968958-DEBE-42D6-9E7A-549D0E34B8AD}"/>
                  </a:ext>
                </a:extLst>
              </p:cNvPr>
              <p:cNvSpPr>
                <a:spLocks noGrp="1" noRot="1" noChangeAspect="1" noMove="1" noResize="1" noEditPoints="1" noAdjustHandles="1" noChangeArrowheads="1" noChangeShapeType="1" noTextEdit="1"/>
              </p:cNvSpPr>
              <p:nvPr>
                <p:ph idx="1"/>
              </p:nvPr>
            </p:nvSpPr>
            <p:spPr>
              <a:xfrm>
                <a:off x="624841" y="2532488"/>
                <a:ext cx="5639772" cy="3694370"/>
              </a:xfrm>
              <a:blipFill>
                <a:blip r:embed="rId2"/>
                <a:stretch>
                  <a:fillRect l="-649" t="-1155" b="-1980"/>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D00D0827-C77C-4974-8BB2-38489C996F7D}"/>
              </a:ext>
              <a:ext uri="{C183D7F6-B498-43B3-948B-1728B52AA6E4}">
                <adec:decorative xmlns:adec="http://schemas.microsoft.com/office/drawing/2017/decorative" val="1"/>
              </a:ext>
            </a:extLst>
          </p:cNvPr>
          <p:cNvGrpSpPr/>
          <p:nvPr/>
        </p:nvGrpSpPr>
        <p:grpSpPr>
          <a:xfrm>
            <a:off x="6099048" y="655510"/>
            <a:ext cx="5458968" cy="5546980"/>
            <a:chOff x="6486528" y="593576"/>
            <a:chExt cx="5288334" cy="5373595"/>
          </a:xfrm>
        </p:grpSpPr>
        <p:pic>
          <p:nvPicPr>
            <p:cNvPr id="6" name="Graphic 5" descr="Thought outline">
              <a:extLst>
                <a:ext uri="{FF2B5EF4-FFF2-40B4-BE49-F238E27FC236}">
                  <a16:creationId xmlns:a16="http://schemas.microsoft.com/office/drawing/2014/main" id="{F15033A6-8632-4FEC-ABE3-2EDA914932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86528" y="593576"/>
              <a:ext cx="5288334" cy="5373595"/>
            </a:xfrm>
            <a:prstGeom prst="rect">
              <a:avLst/>
            </a:prstGeom>
          </p:spPr>
        </p:pic>
        <p:pic>
          <p:nvPicPr>
            <p:cNvPr id="5" name="Graphic 4" descr="Treasure chest with solid fill">
              <a:extLst>
                <a:ext uri="{FF2B5EF4-FFF2-40B4-BE49-F238E27FC236}">
                  <a16:creationId xmlns:a16="http://schemas.microsoft.com/office/drawing/2014/main" id="{33AA684B-1079-4097-BB46-77B52F7E9A3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41137" y="1854258"/>
              <a:ext cx="1169692" cy="1188550"/>
            </a:xfrm>
            <a:prstGeom prst="rect">
              <a:avLst/>
            </a:prstGeom>
          </p:spPr>
        </p:pic>
        <p:sp>
          <p:nvSpPr>
            <p:cNvPr id="7" name="TextBox 6">
              <a:extLst>
                <a:ext uri="{FF2B5EF4-FFF2-40B4-BE49-F238E27FC236}">
                  <a16:creationId xmlns:a16="http://schemas.microsoft.com/office/drawing/2014/main" id="{38998DB1-58CE-491A-B978-AF6D6E21D2DE}"/>
                </a:ext>
              </a:extLst>
            </p:cNvPr>
            <p:cNvSpPr txBox="1"/>
            <p:nvPr/>
          </p:nvSpPr>
          <p:spPr>
            <a:xfrm>
              <a:off x="7895043" y="2048655"/>
              <a:ext cx="803425" cy="369332"/>
            </a:xfrm>
            <a:prstGeom prst="rect">
              <a:avLst/>
            </a:prstGeom>
            <a:noFill/>
          </p:spPr>
          <p:txBody>
            <a:bodyPr wrap="none" rtlCol="0">
              <a:normAutofit/>
            </a:bodyPr>
            <a:lstStyle/>
            <a:p>
              <a:pPr>
                <a:lnSpc>
                  <a:spcPct val="90000"/>
                </a:lnSpc>
                <a:spcAft>
                  <a:spcPts val="600"/>
                </a:spcAft>
              </a:pPr>
              <a:r>
                <a:rPr lang="en-US" sz="2000" b="1" dirty="0">
                  <a:solidFill>
                    <a:schemeClr val="accent2"/>
                  </a:solidFill>
                </a:rPr>
                <a:t>Action?</a:t>
              </a:r>
            </a:p>
          </p:txBody>
        </p:sp>
        <p:pic>
          <p:nvPicPr>
            <p:cNvPr id="8" name="Graphic 7" descr="Treasure chest with solid fill">
              <a:extLst>
                <a:ext uri="{FF2B5EF4-FFF2-40B4-BE49-F238E27FC236}">
                  <a16:creationId xmlns:a16="http://schemas.microsoft.com/office/drawing/2014/main" id="{30666806-9588-4F26-B3E4-86A989189D2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920595" y="1424765"/>
              <a:ext cx="789000" cy="801720"/>
            </a:xfrm>
            <a:prstGeom prst="rect">
              <a:avLst/>
            </a:prstGeom>
          </p:spPr>
        </p:pic>
        <p:pic>
          <p:nvPicPr>
            <p:cNvPr id="9" name="Graphic 8" descr="Treasure chest with solid fill">
              <a:extLst>
                <a:ext uri="{FF2B5EF4-FFF2-40B4-BE49-F238E27FC236}">
                  <a16:creationId xmlns:a16="http://schemas.microsoft.com/office/drawing/2014/main" id="{D40CE17D-5C18-49CA-BA26-A4F8513C84E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974772" y="1289828"/>
              <a:ext cx="789000" cy="801720"/>
            </a:xfrm>
            <a:prstGeom prst="rect">
              <a:avLst/>
            </a:prstGeom>
          </p:spPr>
        </p:pic>
        <p:sp>
          <p:nvSpPr>
            <p:cNvPr id="10" name="Arrow: Right 9">
              <a:extLst>
                <a:ext uri="{FF2B5EF4-FFF2-40B4-BE49-F238E27FC236}">
                  <a16:creationId xmlns:a16="http://schemas.microsoft.com/office/drawing/2014/main" id="{A57B4DB8-0E58-4761-842B-1F42FE5DB6A8}"/>
                </a:ext>
              </a:extLst>
            </p:cNvPr>
            <p:cNvSpPr/>
            <p:nvPr/>
          </p:nvSpPr>
          <p:spPr>
            <a:xfrm rot="840393">
              <a:off x="8766414" y="2227041"/>
              <a:ext cx="355392" cy="330925"/>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19600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7D7C7B3-6D85-437F-9D4A-91F28B3C0238}"/>
              </a:ext>
            </a:extLst>
          </p:cNvPr>
          <p:cNvSpPr>
            <a:spLocks noGrp="1"/>
          </p:cNvSpPr>
          <p:nvPr>
            <p:ph type="title"/>
          </p:nvPr>
        </p:nvSpPr>
        <p:spPr>
          <a:xfrm>
            <a:off x="1285241" y="1008993"/>
            <a:ext cx="9231410" cy="3542045"/>
          </a:xfrm>
        </p:spPr>
        <p:txBody>
          <a:bodyPr vert="horz" lIns="91440" tIns="45720" rIns="91440" bIns="45720" rtlCol="0" anchor="b">
            <a:noAutofit/>
          </a:bodyPr>
          <a:lstStyle/>
          <a:p>
            <a:r>
              <a:rPr lang="en-US" sz="8800" kern="1200" dirty="0">
                <a:solidFill>
                  <a:schemeClr val="tx1"/>
                </a:solidFill>
                <a:latin typeface="+mj-lt"/>
                <a:ea typeface="+mj-ea"/>
                <a:cs typeface="+mj-cs"/>
              </a:rPr>
              <a:t>Decision Networks</a:t>
            </a:r>
            <a:br>
              <a:rPr lang="en-US" sz="8800" kern="1200" dirty="0">
                <a:solidFill>
                  <a:schemeClr val="tx1"/>
                </a:solidFill>
                <a:latin typeface="+mj-lt"/>
                <a:ea typeface="+mj-ea"/>
                <a:cs typeface="+mj-cs"/>
              </a:rPr>
            </a:br>
            <a:r>
              <a:rPr lang="en-US" sz="4400" dirty="0"/>
              <a:t>U</a:t>
            </a:r>
            <a:r>
              <a:rPr lang="en-US" sz="4400" kern="1200" dirty="0">
                <a:solidFill>
                  <a:schemeClr val="tx1"/>
                </a:solidFill>
                <a:latin typeface="+mj-lt"/>
                <a:ea typeface="+mj-ea"/>
                <a:cs typeface="+mj-cs"/>
              </a:rPr>
              <a:t>sing Bayes Nets to calculate the Expected Utility of Actions.</a:t>
            </a:r>
            <a:endParaRPr lang="en-US" sz="8800" kern="1200" dirty="0">
              <a:solidFill>
                <a:schemeClr val="tx1"/>
              </a:solidFill>
              <a:latin typeface="+mj-lt"/>
              <a:ea typeface="+mj-ea"/>
              <a:cs typeface="+mj-cs"/>
            </a:endParaRPr>
          </a:p>
        </p:txBody>
      </p:sp>
      <p:sp>
        <p:nvSpPr>
          <p:cNvPr id="5" name="Text Placeholder 4">
            <a:extLst>
              <a:ext uri="{FF2B5EF4-FFF2-40B4-BE49-F238E27FC236}">
                <a16:creationId xmlns:a16="http://schemas.microsoft.com/office/drawing/2014/main" id="{BC72F15B-D350-48DF-8CD6-C6711E851220}"/>
              </a:ext>
            </a:extLst>
          </p:cNvPr>
          <p:cNvSpPr>
            <a:spLocks noGrp="1"/>
          </p:cNvSpPr>
          <p:nvPr>
            <p:ph type="body" idx="1"/>
          </p:nvPr>
        </p:nvSpPr>
        <p:spPr>
          <a:xfrm>
            <a:off x="1285241" y="4582814"/>
            <a:ext cx="7132335" cy="1312657"/>
          </a:xfrm>
        </p:spPr>
        <p:txBody>
          <a:bodyPr vert="horz" lIns="91440" tIns="45720" rIns="91440" bIns="45720" rtlCol="0" anchor="t">
            <a:normAutofit/>
          </a:bodyPr>
          <a:lstStyle/>
          <a:p>
            <a:endParaRPr lang="en-US" sz="1900" kern="1200">
              <a:solidFill>
                <a:schemeClr val="tx1"/>
              </a:solidFill>
              <a:latin typeface="+mn-lt"/>
              <a:ea typeface="+mn-ea"/>
              <a:cs typeface="+mn-cs"/>
            </a:endParaRPr>
          </a:p>
          <a:p>
            <a:r>
              <a:rPr lang="en-US" sz="1900" kern="1200">
                <a:solidFill>
                  <a:schemeClr val="tx1"/>
                </a:solidFill>
                <a:latin typeface="+mn-lt"/>
                <a:ea typeface="+mn-ea"/>
                <a:cs typeface="+mn-cs"/>
              </a:rPr>
              <a:t>These slides were created by Dan Klein, Pieter Abbeel, Sergey Levine, with some materials from A. Farhadi.  All CS188 materials are at </a:t>
            </a:r>
            <a:r>
              <a:rPr lang="en-US" sz="1900" kern="1200">
                <a:solidFill>
                  <a:schemeClr val="tx1"/>
                </a:solidFill>
                <a:latin typeface="+mn-lt"/>
                <a:ea typeface="+mn-ea"/>
                <a:cs typeface="+mn-cs"/>
                <a:hlinkClick r:id="rId2"/>
              </a:rPr>
              <a:t>http://ai.berkeley.edu</a:t>
            </a:r>
            <a:endParaRPr lang="en-US" sz="1900" kern="1200" dirty="0">
              <a:solidFill>
                <a:schemeClr val="tx1"/>
              </a:solidFill>
              <a:latin typeface="+mn-lt"/>
              <a:ea typeface="+mn-ea"/>
              <a:cs typeface="+mn-cs"/>
            </a:endParaRPr>
          </a:p>
        </p:txBody>
      </p:sp>
    </p:spTree>
    <p:extLst>
      <p:ext uri="{BB962C8B-B14F-4D97-AF65-F5344CB8AC3E}">
        <p14:creationId xmlns:p14="http://schemas.microsoft.com/office/powerpoint/2010/main" val="3848305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828800" y="365125"/>
            <a:ext cx="9525000" cy="1325563"/>
          </a:xfrm>
        </p:spPr>
        <p:txBody>
          <a:bodyPr/>
          <a:lstStyle/>
          <a:p>
            <a:r>
              <a:rPr lang="en-US" dirty="0">
                <a:ea typeface="ＭＳ Ｐゴシック" pitchFamily="34" charset="-128"/>
              </a:rPr>
              <a:t>Example: Decision Networks</a:t>
            </a:r>
          </a:p>
        </p:txBody>
      </p:sp>
      <p:grpSp>
        <p:nvGrpSpPr>
          <p:cNvPr id="7" name="Group 6" descr="A decision network to decide if the agent should bring an umbrella given that the weather is uncertain.">
            <a:extLst>
              <a:ext uri="{FF2B5EF4-FFF2-40B4-BE49-F238E27FC236}">
                <a16:creationId xmlns:a16="http://schemas.microsoft.com/office/drawing/2014/main" id="{BFD9DD9F-EE52-8153-84E0-A5DBEF20CBAD}"/>
              </a:ext>
            </a:extLst>
          </p:cNvPr>
          <p:cNvGrpSpPr/>
          <p:nvPr/>
        </p:nvGrpSpPr>
        <p:grpSpPr>
          <a:xfrm>
            <a:off x="4724400" y="2098675"/>
            <a:ext cx="3124200" cy="3810000"/>
            <a:chOff x="4724400" y="2098675"/>
            <a:chExt cx="3124200" cy="3810000"/>
          </a:xfrm>
        </p:grpSpPr>
        <p:cxnSp>
          <p:nvCxnSpPr>
            <p:cNvPr id="17411" name="AutoShape 4"/>
            <p:cNvCxnSpPr>
              <a:cxnSpLocks noChangeShapeType="1"/>
              <a:stCxn id="17412" idx="4"/>
              <a:endCxn id="17413" idx="0"/>
            </p:cNvCxnSpPr>
            <p:nvPr/>
          </p:nvCxnSpPr>
          <p:spPr bwMode="auto">
            <a:xfrm>
              <a:off x="5335588" y="4170363"/>
              <a:ext cx="0" cy="114935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7412" name="Oval 5"/>
            <p:cNvSpPr>
              <a:spLocks noChangeArrowheads="1"/>
            </p:cNvSpPr>
            <p:nvPr/>
          </p:nvSpPr>
          <p:spPr bwMode="auto">
            <a:xfrm>
              <a:off x="4724400" y="3581400"/>
              <a:ext cx="1222375" cy="574675"/>
            </a:xfrm>
            <a:prstGeom prst="ellipse">
              <a:avLst/>
            </a:prstGeom>
            <a:solidFill>
              <a:schemeClr val="bg1"/>
            </a:solidFill>
            <a:ln w="28575">
              <a:solidFill>
                <a:schemeClr val="tx1"/>
              </a:solidFill>
              <a:round/>
              <a:headEnd/>
              <a:tailEnd/>
            </a:ln>
          </p:spPr>
          <p:txBody>
            <a:bodyPr wrap="none" anchor="ctr"/>
            <a:lstStyle/>
            <a:p>
              <a:pPr algn="ctr"/>
              <a:r>
                <a:rPr lang="en-US" dirty="0">
                  <a:latin typeface="Calibri" pitchFamily="34" charset="0"/>
                  <a:cs typeface="Calibri" pitchFamily="34" charset="0"/>
                </a:rPr>
                <a:t>Weather</a:t>
              </a:r>
            </a:p>
          </p:txBody>
        </p:sp>
        <p:sp>
          <p:nvSpPr>
            <p:cNvPr id="17413" name="Oval 6"/>
            <p:cNvSpPr>
              <a:spLocks noChangeArrowheads="1"/>
            </p:cNvSpPr>
            <p:nvPr/>
          </p:nvSpPr>
          <p:spPr bwMode="auto">
            <a:xfrm>
              <a:off x="4724400" y="5334000"/>
              <a:ext cx="1222375" cy="574675"/>
            </a:xfrm>
            <a:prstGeom prst="ellipse">
              <a:avLst/>
            </a:prstGeom>
            <a:solidFill>
              <a:schemeClr val="bg1"/>
            </a:solidFill>
            <a:ln w="28575">
              <a:solidFill>
                <a:schemeClr val="tx1"/>
              </a:solidFill>
              <a:round/>
              <a:headEnd/>
              <a:tailEnd/>
            </a:ln>
          </p:spPr>
          <p:txBody>
            <a:bodyPr wrap="none" anchor="ctr"/>
            <a:lstStyle/>
            <a:p>
              <a:pPr algn="ctr" rtl="1"/>
              <a:r>
                <a:rPr lang="en-US">
                  <a:latin typeface="Calibri" pitchFamily="34" charset="0"/>
                  <a:cs typeface="Calibri" pitchFamily="34" charset="0"/>
                </a:rPr>
                <a:t>Forecast</a:t>
              </a:r>
            </a:p>
          </p:txBody>
        </p:sp>
        <p:sp>
          <p:nvSpPr>
            <p:cNvPr id="17414" name="Rectangle 7"/>
            <p:cNvSpPr>
              <a:spLocks noChangeArrowheads="1"/>
            </p:cNvSpPr>
            <p:nvPr/>
          </p:nvSpPr>
          <p:spPr bwMode="auto">
            <a:xfrm>
              <a:off x="4800600" y="2098675"/>
              <a:ext cx="1143000" cy="533400"/>
            </a:xfrm>
            <a:prstGeom prst="rect">
              <a:avLst/>
            </a:prstGeom>
            <a:solidFill>
              <a:schemeClr val="bg1"/>
            </a:solidFill>
            <a:ln w="28575">
              <a:solidFill>
                <a:schemeClr val="tx1"/>
              </a:solidFill>
              <a:miter lim="800000"/>
              <a:headEnd/>
              <a:tailEnd/>
            </a:ln>
          </p:spPr>
          <p:txBody>
            <a:bodyPr wrap="none" anchor="ctr"/>
            <a:lstStyle/>
            <a:p>
              <a:pPr algn="ctr"/>
              <a:r>
                <a:rPr lang="en-US" dirty="0">
                  <a:latin typeface="Calibri" pitchFamily="34" charset="0"/>
                  <a:cs typeface="Calibri" pitchFamily="34" charset="0"/>
                </a:rPr>
                <a:t>Umbrella</a:t>
              </a:r>
            </a:p>
          </p:txBody>
        </p:sp>
        <p:grpSp>
          <p:nvGrpSpPr>
            <p:cNvPr id="17415" name="Group 8"/>
            <p:cNvGrpSpPr>
              <a:grpSpLocks/>
            </p:cNvGrpSpPr>
            <p:nvPr/>
          </p:nvGrpSpPr>
          <p:grpSpPr bwMode="auto">
            <a:xfrm>
              <a:off x="7010400" y="2860675"/>
              <a:ext cx="838200" cy="533400"/>
              <a:chOff x="4368" y="1728"/>
              <a:chExt cx="528" cy="336"/>
            </a:xfrm>
          </p:grpSpPr>
          <p:sp>
            <p:nvSpPr>
              <p:cNvPr id="17422" name="Freeform 9"/>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pitchFamily="34" charset="0"/>
                  <a:cs typeface="Calibri" pitchFamily="34" charset="0"/>
                </a:endParaRPr>
              </a:p>
            </p:txBody>
          </p:sp>
          <p:sp>
            <p:nvSpPr>
              <p:cNvPr id="17423" name="Text Box 10"/>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pitchFamily="34" charset="0"/>
                    <a:cs typeface="Calibri" pitchFamily="34" charset="0"/>
                  </a:rPr>
                  <a:t>U</a:t>
                </a:r>
              </a:p>
            </p:txBody>
          </p:sp>
        </p:grpSp>
        <p:cxnSp>
          <p:nvCxnSpPr>
            <p:cNvPr id="17416" name="AutoShape 11"/>
            <p:cNvCxnSpPr>
              <a:cxnSpLocks noChangeShapeType="1"/>
              <a:stCxn id="17414" idx="3"/>
              <a:endCxn id="17422" idx="1"/>
            </p:cNvCxnSpPr>
            <p:nvPr/>
          </p:nvCxnSpPr>
          <p:spPr bwMode="auto">
            <a:xfrm>
              <a:off x="5957888" y="2365375"/>
              <a:ext cx="1038225" cy="76200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7417" name="AutoShape 12"/>
            <p:cNvCxnSpPr>
              <a:cxnSpLocks noChangeShapeType="1"/>
              <a:stCxn id="17412" idx="6"/>
              <a:endCxn id="17422" idx="1"/>
            </p:cNvCxnSpPr>
            <p:nvPr/>
          </p:nvCxnSpPr>
          <p:spPr bwMode="auto">
            <a:xfrm flipV="1">
              <a:off x="5961063" y="3127375"/>
              <a:ext cx="1035050" cy="741363"/>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grpSp>
      <p:grpSp>
        <p:nvGrpSpPr>
          <p:cNvPr id="10" name="Group 9">
            <a:extLst>
              <a:ext uri="{FF2B5EF4-FFF2-40B4-BE49-F238E27FC236}">
                <a16:creationId xmlns:a16="http://schemas.microsoft.com/office/drawing/2014/main" id="{C5186FEF-6EC1-7EFF-B787-E6E92523A30C}"/>
              </a:ext>
              <a:ext uri="{C183D7F6-B498-43B3-948B-1728B52AA6E4}">
                <adec:decorative xmlns:adec="http://schemas.microsoft.com/office/drawing/2017/decorative" val="1"/>
              </a:ext>
            </a:extLst>
          </p:cNvPr>
          <p:cNvGrpSpPr/>
          <p:nvPr/>
        </p:nvGrpSpPr>
        <p:grpSpPr>
          <a:xfrm>
            <a:off x="1981200" y="1415534"/>
            <a:ext cx="2071456" cy="1403865"/>
            <a:chOff x="1981200" y="1415534"/>
            <a:chExt cx="2071456" cy="1403865"/>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1200" y="1600200"/>
              <a:ext cx="2071456" cy="1219199"/>
            </a:xfrm>
            <a:prstGeom prst="rect">
              <a:avLst/>
            </a:prstGeom>
          </p:spPr>
        </p:pic>
        <p:sp>
          <p:nvSpPr>
            <p:cNvPr id="2" name="TextBox 1">
              <a:extLst>
                <a:ext uri="{FF2B5EF4-FFF2-40B4-BE49-F238E27FC236}">
                  <a16:creationId xmlns:a16="http://schemas.microsoft.com/office/drawing/2014/main" id="{CC45305E-D6B9-404E-A416-435A4F91D777}"/>
                </a:ext>
              </a:extLst>
            </p:cNvPr>
            <p:cNvSpPr txBox="1"/>
            <p:nvPr/>
          </p:nvSpPr>
          <p:spPr>
            <a:xfrm>
              <a:off x="2453267" y="1415534"/>
              <a:ext cx="788999" cy="369332"/>
            </a:xfrm>
            <a:prstGeom prst="rect">
              <a:avLst/>
            </a:prstGeom>
            <a:noFill/>
          </p:spPr>
          <p:txBody>
            <a:bodyPr wrap="none" rtlCol="0">
              <a:spAutoFit/>
            </a:bodyPr>
            <a:lstStyle/>
            <a:p>
              <a:r>
                <a:rPr lang="en-US" dirty="0"/>
                <a:t>Action</a:t>
              </a:r>
            </a:p>
          </p:txBody>
        </p:sp>
      </p:grpSp>
      <p:grpSp>
        <p:nvGrpSpPr>
          <p:cNvPr id="8" name="Group 7">
            <a:extLst>
              <a:ext uri="{FF2B5EF4-FFF2-40B4-BE49-F238E27FC236}">
                <a16:creationId xmlns:a16="http://schemas.microsoft.com/office/drawing/2014/main" id="{3B695D46-4CD3-558E-0834-B95FE0A969F1}"/>
              </a:ext>
              <a:ext uri="{C183D7F6-B498-43B3-948B-1728B52AA6E4}">
                <adec:decorative xmlns:adec="http://schemas.microsoft.com/office/drawing/2017/decorative" val="1"/>
              </a:ext>
            </a:extLst>
          </p:cNvPr>
          <p:cNvGrpSpPr/>
          <p:nvPr/>
        </p:nvGrpSpPr>
        <p:grpSpPr>
          <a:xfrm>
            <a:off x="416703" y="3505200"/>
            <a:ext cx="3469497" cy="2743199"/>
            <a:chOff x="416703" y="3505200"/>
            <a:chExt cx="3469497" cy="2743199"/>
          </a:xfrm>
        </p:grpSpPr>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86887" y="3505200"/>
              <a:ext cx="1923112" cy="1083493"/>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28800" y="5098676"/>
              <a:ext cx="2057400" cy="1149723"/>
            </a:xfrm>
            <a:prstGeom prst="rect">
              <a:avLst/>
            </a:prstGeom>
          </p:spPr>
        </p:pic>
        <p:sp>
          <p:nvSpPr>
            <p:cNvPr id="17" name="TextBox 16">
              <a:extLst>
                <a:ext uri="{FF2B5EF4-FFF2-40B4-BE49-F238E27FC236}">
                  <a16:creationId xmlns:a16="http://schemas.microsoft.com/office/drawing/2014/main" id="{BF0D2D35-1FA3-46D3-8DCD-E480736B358B}"/>
                </a:ext>
              </a:extLst>
            </p:cNvPr>
            <p:cNvSpPr txBox="1"/>
            <p:nvPr/>
          </p:nvSpPr>
          <p:spPr>
            <a:xfrm>
              <a:off x="416703" y="4553633"/>
              <a:ext cx="970137" cy="646331"/>
            </a:xfrm>
            <a:prstGeom prst="rect">
              <a:avLst/>
            </a:prstGeom>
            <a:noFill/>
          </p:spPr>
          <p:txBody>
            <a:bodyPr wrap="none" rtlCol="0">
              <a:spAutoFit/>
            </a:bodyPr>
            <a:lstStyle/>
            <a:p>
              <a:r>
                <a:rPr lang="en-US" dirty="0"/>
                <a:t>Random</a:t>
              </a:r>
              <a:br>
                <a:rPr lang="en-US" dirty="0"/>
              </a:br>
              <a:r>
                <a:rPr lang="en-US" dirty="0"/>
                <a:t>Events</a:t>
              </a:r>
            </a:p>
          </p:txBody>
        </p:sp>
        <p:sp>
          <p:nvSpPr>
            <p:cNvPr id="6" name="Left Brace 5">
              <a:extLst>
                <a:ext uri="{FF2B5EF4-FFF2-40B4-BE49-F238E27FC236}">
                  <a16:creationId xmlns:a16="http://schemas.microsoft.com/office/drawing/2014/main" id="{3AE93E58-ADAA-4F7F-B83D-42E63AB2AF4A}"/>
                </a:ext>
              </a:extLst>
            </p:cNvPr>
            <p:cNvSpPr/>
            <p:nvPr/>
          </p:nvSpPr>
          <p:spPr>
            <a:xfrm>
              <a:off x="1357162" y="3505200"/>
              <a:ext cx="529725" cy="274319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9B20FE6A-5C3F-7401-7393-D858DB9C5A61}"/>
              </a:ext>
              <a:ext uri="{C183D7F6-B498-43B3-948B-1728B52AA6E4}">
                <adec:decorative xmlns:adec="http://schemas.microsoft.com/office/drawing/2017/decorative" val="1"/>
              </a:ext>
            </a:extLst>
          </p:cNvPr>
          <p:cNvGrpSpPr/>
          <p:nvPr/>
        </p:nvGrpSpPr>
        <p:grpSpPr>
          <a:xfrm>
            <a:off x="7391400" y="1383268"/>
            <a:ext cx="4717564" cy="3562105"/>
            <a:chOff x="7391400" y="1383268"/>
            <a:chExt cx="4717564" cy="3562105"/>
          </a:xfrm>
        </p:grpSpPr>
        <p:pic>
          <p:nvPicPr>
            <p:cNvPr id="21" name="Picture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91400" y="1752600"/>
              <a:ext cx="4717564" cy="3192773"/>
            </a:xfrm>
            <a:prstGeom prst="rect">
              <a:avLst/>
            </a:prstGeom>
          </p:spPr>
        </p:pic>
        <p:sp>
          <p:nvSpPr>
            <p:cNvPr id="19" name="TextBox 18">
              <a:extLst>
                <a:ext uri="{FF2B5EF4-FFF2-40B4-BE49-F238E27FC236}">
                  <a16:creationId xmlns:a16="http://schemas.microsoft.com/office/drawing/2014/main" id="{49BDB6D0-2FC5-4456-966C-954B23284CD6}"/>
                </a:ext>
              </a:extLst>
            </p:cNvPr>
            <p:cNvSpPr txBox="1"/>
            <p:nvPr/>
          </p:nvSpPr>
          <p:spPr>
            <a:xfrm>
              <a:off x="9194533" y="1383268"/>
              <a:ext cx="748923" cy="369332"/>
            </a:xfrm>
            <a:prstGeom prst="rect">
              <a:avLst/>
            </a:prstGeom>
            <a:noFill/>
          </p:spPr>
          <p:txBody>
            <a:bodyPr wrap="none" rtlCol="0">
              <a:spAutoFit/>
            </a:bodyPr>
            <a:lstStyle/>
            <a:p>
              <a:r>
                <a:rPr lang="en-US" dirty="0"/>
                <a:t>Utility</a:t>
              </a:r>
            </a:p>
          </p:txBody>
        </p:sp>
      </p:grpSp>
      <p:pic>
        <p:nvPicPr>
          <p:cNvPr id="20" name="Picture 19">
            <a:extLst>
              <a:ext uri="{FF2B5EF4-FFF2-40B4-BE49-F238E27FC236}">
                <a16:creationId xmlns:a16="http://schemas.microsoft.com/office/drawing/2014/main" id="{845EF9D8-56AD-4F2D-8FCD-6734045298C3}"/>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5779" y="542409"/>
            <a:ext cx="1337116" cy="1563452"/>
          </a:xfrm>
          <a:prstGeom prst="rect">
            <a:avLst/>
          </a:prstGeom>
        </p:spPr>
      </p:pic>
    </p:spTree>
    <p:extLst>
      <p:ext uri="{BB962C8B-B14F-4D97-AF65-F5344CB8AC3E}">
        <p14:creationId xmlns:p14="http://schemas.microsoft.com/office/powerpoint/2010/main" val="1063199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r>
              <a:rPr lang="en-US" dirty="0">
                <a:latin typeface="Calibri"/>
                <a:ea typeface="ＭＳ Ｐゴシック" pitchFamily="34" charset="-128"/>
                <a:cs typeface="Calibri"/>
              </a:rPr>
              <a:t>Definition: Decision Networks</a:t>
            </a:r>
          </a:p>
        </p:txBody>
      </p:sp>
      <p:sp>
        <p:nvSpPr>
          <p:cNvPr id="18" name="Rectangle 3"/>
          <p:cNvSpPr txBox="1">
            <a:spLocks noChangeArrowheads="1"/>
          </p:cNvSpPr>
          <p:nvPr/>
        </p:nvSpPr>
        <p:spPr bwMode="auto">
          <a:xfrm>
            <a:off x="919480" y="1653988"/>
            <a:ext cx="4800600" cy="4373563"/>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marL="0" indent="0">
              <a:lnSpc>
                <a:spcPct val="80000"/>
              </a:lnSpc>
              <a:buNone/>
            </a:pPr>
            <a:r>
              <a:rPr lang="en-US" sz="2000" b="1" dirty="0">
                <a:solidFill>
                  <a:schemeClr val="tx1"/>
                </a:solidFill>
                <a:latin typeface="Calibri"/>
                <a:ea typeface="ＭＳ Ｐゴシック" pitchFamily="34" charset="-128"/>
                <a:cs typeface="Calibri"/>
              </a:rPr>
              <a:t>Decision networks</a:t>
            </a:r>
          </a:p>
          <a:p>
            <a:pPr lvl="3">
              <a:lnSpc>
                <a:spcPct val="80000"/>
              </a:lnSpc>
            </a:pPr>
            <a:endParaRPr lang="en-US" sz="400" dirty="0">
              <a:latin typeface="Calibri"/>
              <a:cs typeface="Calibri"/>
            </a:endParaRPr>
          </a:p>
          <a:p>
            <a:pPr lvl="3">
              <a:lnSpc>
                <a:spcPct val="80000"/>
              </a:lnSpc>
            </a:pPr>
            <a:endParaRPr lang="en-US" sz="400" dirty="0">
              <a:latin typeface="Calibri"/>
              <a:cs typeface="Calibri"/>
            </a:endParaRPr>
          </a:p>
          <a:p>
            <a:pPr lvl="1">
              <a:lnSpc>
                <a:spcPct val="80000"/>
              </a:lnSpc>
            </a:pPr>
            <a:r>
              <a:rPr lang="en-US" sz="1800" dirty="0">
                <a:latin typeface="Calibri"/>
                <a:cs typeface="Calibri"/>
              </a:rPr>
              <a:t>Bayes nets with additional nodes for utility and actions.</a:t>
            </a:r>
          </a:p>
          <a:p>
            <a:pPr lvl="1">
              <a:lnSpc>
                <a:spcPct val="80000"/>
              </a:lnSpc>
            </a:pPr>
            <a:r>
              <a:rPr lang="en-US" sz="1800" dirty="0">
                <a:latin typeface="Calibri"/>
                <a:cs typeface="Calibri"/>
              </a:rPr>
              <a:t>Allows to specify the joint probability in a compact way using independence.</a:t>
            </a:r>
          </a:p>
          <a:p>
            <a:pPr lvl="1">
              <a:lnSpc>
                <a:spcPct val="80000"/>
              </a:lnSpc>
            </a:pPr>
            <a:r>
              <a:rPr lang="en-US" sz="1800" dirty="0">
                <a:latin typeface="Calibri"/>
                <a:cs typeface="Calibri"/>
              </a:rPr>
              <a:t>Calculate the expected utility for each possible action and choose the best.</a:t>
            </a:r>
            <a:endParaRPr lang="en-US" sz="1000" dirty="0">
              <a:latin typeface="Calibri"/>
              <a:cs typeface="Calibri"/>
            </a:endParaRPr>
          </a:p>
          <a:p>
            <a:pPr lvl="2">
              <a:lnSpc>
                <a:spcPct val="80000"/>
              </a:lnSpc>
            </a:pPr>
            <a:endParaRPr lang="en-US" sz="1400" dirty="0">
              <a:latin typeface="Calibri"/>
              <a:cs typeface="Calibri"/>
            </a:endParaRPr>
          </a:p>
          <a:p>
            <a:pPr marL="0" indent="0">
              <a:lnSpc>
                <a:spcPct val="80000"/>
              </a:lnSpc>
              <a:buNone/>
            </a:pPr>
            <a:r>
              <a:rPr lang="en-US" sz="2000" b="1" dirty="0">
                <a:solidFill>
                  <a:schemeClr val="tx1"/>
                </a:solidFill>
                <a:latin typeface="Calibri"/>
                <a:ea typeface="ＭＳ Ｐゴシック" pitchFamily="34" charset="-128"/>
                <a:cs typeface="Calibri"/>
              </a:rPr>
              <a:t>Node types</a:t>
            </a:r>
          </a:p>
          <a:p>
            <a:pPr lvl="5">
              <a:lnSpc>
                <a:spcPct val="80000"/>
              </a:lnSpc>
            </a:pPr>
            <a:endParaRPr lang="en-US" sz="400" dirty="0">
              <a:latin typeface="Calibri"/>
              <a:cs typeface="Calibri"/>
            </a:endParaRPr>
          </a:p>
          <a:p>
            <a:pPr lvl="5">
              <a:lnSpc>
                <a:spcPct val="80000"/>
              </a:lnSpc>
            </a:pPr>
            <a:endParaRPr lang="en-US" sz="400" dirty="0">
              <a:latin typeface="Calibri"/>
              <a:cs typeface="Calibri"/>
            </a:endParaRPr>
          </a:p>
          <a:p>
            <a:pPr lvl="5">
              <a:lnSpc>
                <a:spcPct val="80000"/>
              </a:lnSpc>
            </a:pPr>
            <a:endParaRPr lang="en-US" sz="400" dirty="0">
              <a:latin typeface="Calibri"/>
              <a:cs typeface="Calibri"/>
            </a:endParaRPr>
          </a:p>
          <a:p>
            <a:pPr marL="857205" lvl="2" indent="0">
              <a:lnSpc>
                <a:spcPct val="80000"/>
              </a:lnSpc>
              <a:buNone/>
            </a:pPr>
            <a:r>
              <a:rPr lang="en-US" sz="1800" dirty="0">
                <a:latin typeface="Calibri"/>
                <a:cs typeface="Calibri"/>
              </a:rPr>
              <a:t>Chance nodes: Random variables in BNs</a:t>
            </a:r>
          </a:p>
          <a:p>
            <a:pPr marL="3200240" lvl="7" indent="0">
              <a:lnSpc>
                <a:spcPct val="80000"/>
              </a:lnSpc>
              <a:buNone/>
            </a:pPr>
            <a:endParaRPr lang="en-US" sz="600" dirty="0">
              <a:latin typeface="Calibri"/>
              <a:cs typeface="Calibri"/>
            </a:endParaRPr>
          </a:p>
          <a:p>
            <a:pPr marL="3200240" lvl="7" indent="0">
              <a:lnSpc>
                <a:spcPct val="80000"/>
              </a:lnSpc>
              <a:buNone/>
            </a:pPr>
            <a:endParaRPr lang="en-US" sz="600" dirty="0">
              <a:latin typeface="Calibri"/>
              <a:cs typeface="Calibri"/>
            </a:endParaRPr>
          </a:p>
          <a:p>
            <a:pPr marL="857205" lvl="2" indent="0">
              <a:lnSpc>
                <a:spcPct val="80000"/>
              </a:lnSpc>
              <a:buNone/>
            </a:pPr>
            <a:r>
              <a:rPr lang="en-US" sz="1800" dirty="0">
                <a:latin typeface="Calibri"/>
                <a:cs typeface="Calibri"/>
              </a:rPr>
              <a:t>Action nodes: Cannot have parents, act as observed evidence</a:t>
            </a:r>
          </a:p>
          <a:p>
            <a:pPr marL="2743063" lvl="6" indent="0">
              <a:lnSpc>
                <a:spcPct val="80000"/>
              </a:lnSpc>
              <a:buNone/>
            </a:pPr>
            <a:endParaRPr lang="en-US" sz="600" dirty="0">
              <a:latin typeface="Calibri"/>
              <a:cs typeface="Calibri"/>
            </a:endParaRPr>
          </a:p>
          <a:p>
            <a:pPr marL="2743063" lvl="6" indent="0">
              <a:lnSpc>
                <a:spcPct val="80000"/>
              </a:lnSpc>
              <a:buNone/>
            </a:pPr>
            <a:endParaRPr lang="en-US" sz="600" dirty="0">
              <a:latin typeface="Calibri"/>
              <a:cs typeface="Calibri"/>
            </a:endParaRPr>
          </a:p>
          <a:p>
            <a:pPr marL="857205" lvl="2" indent="0">
              <a:lnSpc>
                <a:spcPct val="80000"/>
              </a:lnSpc>
              <a:buNone/>
            </a:pPr>
            <a:r>
              <a:rPr lang="en-US" sz="1800" dirty="0">
                <a:latin typeface="Calibri"/>
                <a:cs typeface="Calibri"/>
              </a:rPr>
              <a:t>Utility node: Depends on action and chance nodes</a:t>
            </a:r>
          </a:p>
        </p:txBody>
      </p:sp>
      <p:grpSp>
        <p:nvGrpSpPr>
          <p:cNvPr id="2" name="Group 1" descr="A Decision network to decide if the agent should bring an umbrella given that the weather is uncertain.">
            <a:extLst>
              <a:ext uri="{FF2B5EF4-FFF2-40B4-BE49-F238E27FC236}">
                <a16:creationId xmlns:a16="http://schemas.microsoft.com/office/drawing/2014/main" id="{DBA2A2C3-9375-E35C-880F-0C6881BED107}"/>
              </a:ext>
            </a:extLst>
          </p:cNvPr>
          <p:cNvGrpSpPr/>
          <p:nvPr/>
        </p:nvGrpSpPr>
        <p:grpSpPr>
          <a:xfrm>
            <a:off x="7290782" y="1769082"/>
            <a:ext cx="3124200" cy="3810000"/>
            <a:chOff x="7724275" y="2343757"/>
            <a:chExt cx="3124200" cy="3810000"/>
          </a:xfrm>
        </p:grpSpPr>
        <p:cxnSp>
          <p:nvCxnSpPr>
            <p:cNvPr id="17411" name="AutoShape 4"/>
            <p:cNvCxnSpPr>
              <a:cxnSpLocks noChangeShapeType="1"/>
              <a:stCxn id="17412" idx="4"/>
              <a:endCxn id="17413" idx="0"/>
            </p:cNvCxnSpPr>
            <p:nvPr/>
          </p:nvCxnSpPr>
          <p:spPr bwMode="auto">
            <a:xfrm>
              <a:off x="8335463" y="4415445"/>
              <a:ext cx="0" cy="114935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7412" name="Oval 5"/>
            <p:cNvSpPr>
              <a:spLocks noChangeArrowheads="1"/>
            </p:cNvSpPr>
            <p:nvPr/>
          </p:nvSpPr>
          <p:spPr bwMode="auto">
            <a:xfrm>
              <a:off x="7724275" y="3826482"/>
              <a:ext cx="1222375" cy="574675"/>
            </a:xfrm>
            <a:prstGeom prst="ellipse">
              <a:avLst/>
            </a:prstGeom>
            <a:solidFill>
              <a:schemeClr val="bg1"/>
            </a:solidFill>
            <a:ln w="28575">
              <a:solidFill>
                <a:schemeClr val="tx1"/>
              </a:solidFill>
              <a:round/>
              <a:headEnd/>
              <a:tailEnd/>
            </a:ln>
          </p:spPr>
          <p:txBody>
            <a:bodyPr wrap="none" anchor="ctr"/>
            <a:lstStyle/>
            <a:p>
              <a:pPr algn="ctr"/>
              <a:r>
                <a:rPr lang="en-US">
                  <a:latin typeface="Calibri"/>
                  <a:cs typeface="Calibri"/>
                </a:rPr>
                <a:t>Weather</a:t>
              </a:r>
            </a:p>
          </p:txBody>
        </p:sp>
        <p:sp>
          <p:nvSpPr>
            <p:cNvPr id="17413" name="Oval 6"/>
            <p:cNvSpPr>
              <a:spLocks noChangeArrowheads="1"/>
            </p:cNvSpPr>
            <p:nvPr/>
          </p:nvSpPr>
          <p:spPr bwMode="auto">
            <a:xfrm>
              <a:off x="7724275" y="5579082"/>
              <a:ext cx="1222375" cy="574675"/>
            </a:xfrm>
            <a:prstGeom prst="ellipse">
              <a:avLst/>
            </a:prstGeom>
            <a:solidFill>
              <a:schemeClr val="bg1"/>
            </a:solidFill>
            <a:ln w="28575">
              <a:solidFill>
                <a:schemeClr val="tx1"/>
              </a:solidFill>
              <a:round/>
              <a:headEnd/>
              <a:tailEnd/>
            </a:ln>
          </p:spPr>
          <p:txBody>
            <a:bodyPr wrap="none" anchor="ctr"/>
            <a:lstStyle/>
            <a:p>
              <a:pPr algn="ctr" rtl="1"/>
              <a:r>
                <a:rPr lang="en-US" dirty="0">
                  <a:latin typeface="Calibri"/>
                  <a:cs typeface="Calibri"/>
                </a:rPr>
                <a:t>Forecast</a:t>
              </a:r>
            </a:p>
          </p:txBody>
        </p:sp>
        <p:sp>
          <p:nvSpPr>
            <p:cNvPr id="17414" name="Rectangle 7"/>
            <p:cNvSpPr>
              <a:spLocks noChangeArrowheads="1"/>
            </p:cNvSpPr>
            <p:nvPr/>
          </p:nvSpPr>
          <p:spPr bwMode="auto">
            <a:xfrm>
              <a:off x="7800475" y="2343757"/>
              <a:ext cx="1143000" cy="533400"/>
            </a:xfrm>
            <a:prstGeom prst="rect">
              <a:avLst/>
            </a:prstGeom>
            <a:solidFill>
              <a:schemeClr val="bg1"/>
            </a:solidFill>
            <a:ln w="28575">
              <a:solidFill>
                <a:schemeClr val="tx1"/>
              </a:solidFill>
              <a:miter lim="800000"/>
              <a:headEnd/>
              <a:tailEnd/>
            </a:ln>
          </p:spPr>
          <p:txBody>
            <a:bodyPr wrap="none" anchor="ctr"/>
            <a:lstStyle/>
            <a:p>
              <a:pPr algn="ctr"/>
              <a:r>
                <a:rPr lang="en-US" dirty="0">
                  <a:latin typeface="Calibri"/>
                  <a:cs typeface="Calibri"/>
                </a:rPr>
                <a:t>Umbrella</a:t>
              </a:r>
            </a:p>
          </p:txBody>
        </p:sp>
        <p:grpSp>
          <p:nvGrpSpPr>
            <p:cNvPr id="17415" name="Group 8"/>
            <p:cNvGrpSpPr>
              <a:grpSpLocks/>
            </p:cNvGrpSpPr>
            <p:nvPr/>
          </p:nvGrpSpPr>
          <p:grpSpPr bwMode="auto">
            <a:xfrm>
              <a:off x="10010275" y="3105757"/>
              <a:ext cx="838200" cy="533400"/>
              <a:chOff x="4368" y="1728"/>
              <a:chExt cx="528" cy="336"/>
            </a:xfrm>
          </p:grpSpPr>
          <p:sp>
            <p:nvSpPr>
              <p:cNvPr id="17422" name="Freeform 9"/>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a:cs typeface="Calibri"/>
                </a:endParaRPr>
              </a:p>
            </p:txBody>
          </p:sp>
          <p:sp>
            <p:nvSpPr>
              <p:cNvPr id="17423" name="Text Box 10"/>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U</a:t>
                </a:r>
              </a:p>
            </p:txBody>
          </p:sp>
        </p:grpSp>
        <p:cxnSp>
          <p:nvCxnSpPr>
            <p:cNvPr id="17416" name="AutoShape 11"/>
            <p:cNvCxnSpPr>
              <a:cxnSpLocks noChangeShapeType="1"/>
              <a:stCxn id="17414" idx="3"/>
              <a:endCxn id="17422" idx="1"/>
            </p:cNvCxnSpPr>
            <p:nvPr/>
          </p:nvCxnSpPr>
          <p:spPr bwMode="auto">
            <a:xfrm>
              <a:off x="8957763" y="2610457"/>
              <a:ext cx="1038225" cy="76200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7417" name="AutoShape 12"/>
            <p:cNvCxnSpPr>
              <a:cxnSpLocks noChangeShapeType="1"/>
              <a:stCxn id="17412" idx="6"/>
              <a:endCxn id="17422" idx="1"/>
            </p:cNvCxnSpPr>
            <p:nvPr/>
          </p:nvCxnSpPr>
          <p:spPr bwMode="auto">
            <a:xfrm flipV="1">
              <a:off x="8960938" y="3372457"/>
              <a:ext cx="1035050" cy="741363"/>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grpSp>
      <p:sp>
        <p:nvSpPr>
          <p:cNvPr id="14" name="Oval 5">
            <a:extLst>
              <a:ext uri="{C183D7F6-B498-43B3-948B-1728B52AA6E4}">
                <adec:decorative xmlns:adec="http://schemas.microsoft.com/office/drawing/2017/decorative" val="1"/>
              </a:ext>
            </a:extLst>
          </p:cNvPr>
          <p:cNvSpPr>
            <a:spLocks noChangeArrowheads="1"/>
          </p:cNvSpPr>
          <p:nvPr/>
        </p:nvSpPr>
        <p:spPr bwMode="auto">
          <a:xfrm>
            <a:off x="1109049" y="4301611"/>
            <a:ext cx="609600" cy="304800"/>
          </a:xfrm>
          <a:prstGeom prst="ellipse">
            <a:avLst/>
          </a:prstGeom>
          <a:solidFill>
            <a:schemeClr val="bg1"/>
          </a:solidFill>
          <a:ln w="28575">
            <a:solidFill>
              <a:schemeClr val="tx1"/>
            </a:solidFill>
            <a:round/>
            <a:headEnd/>
            <a:tailEnd/>
          </a:ln>
        </p:spPr>
        <p:txBody>
          <a:bodyPr wrap="none" anchor="ctr"/>
          <a:lstStyle/>
          <a:p>
            <a:pPr algn="ctr"/>
            <a:endParaRPr lang="en-US">
              <a:latin typeface="Calibri"/>
              <a:cs typeface="Calibri"/>
            </a:endParaRPr>
          </a:p>
        </p:txBody>
      </p:sp>
      <p:sp>
        <p:nvSpPr>
          <p:cNvPr id="15" name="Rectangle 7">
            <a:extLst>
              <a:ext uri="{C183D7F6-B498-43B3-948B-1728B52AA6E4}">
                <adec:decorative xmlns:adec="http://schemas.microsoft.com/office/drawing/2017/decorative" val="1"/>
              </a:ext>
            </a:extLst>
          </p:cNvPr>
          <p:cNvSpPr>
            <a:spLocks noChangeArrowheads="1"/>
          </p:cNvSpPr>
          <p:nvPr/>
        </p:nvSpPr>
        <p:spPr bwMode="auto">
          <a:xfrm>
            <a:off x="1147149" y="4926082"/>
            <a:ext cx="533400" cy="228600"/>
          </a:xfrm>
          <a:prstGeom prst="rect">
            <a:avLst/>
          </a:prstGeom>
          <a:solidFill>
            <a:schemeClr val="bg1"/>
          </a:solidFill>
          <a:ln w="28575">
            <a:solidFill>
              <a:schemeClr val="tx1"/>
            </a:solidFill>
            <a:miter lim="800000"/>
            <a:headEnd/>
            <a:tailEnd/>
          </a:ln>
        </p:spPr>
        <p:txBody>
          <a:bodyPr wrap="none" anchor="ctr"/>
          <a:lstStyle/>
          <a:p>
            <a:pPr algn="ctr"/>
            <a:endParaRPr lang="en-US">
              <a:latin typeface="Calibri"/>
              <a:cs typeface="Calibri"/>
            </a:endParaRPr>
          </a:p>
        </p:txBody>
      </p:sp>
      <p:sp>
        <p:nvSpPr>
          <p:cNvPr id="17" name="Freeform 9">
            <a:extLst>
              <a:ext uri="{C183D7F6-B498-43B3-948B-1728B52AA6E4}">
                <adec:decorative xmlns:adec="http://schemas.microsoft.com/office/drawing/2017/decorative" val="1"/>
              </a:ext>
            </a:extLst>
          </p:cNvPr>
          <p:cNvSpPr>
            <a:spLocks/>
          </p:cNvSpPr>
          <p:nvPr/>
        </p:nvSpPr>
        <p:spPr bwMode="auto">
          <a:xfrm>
            <a:off x="1109049" y="5512090"/>
            <a:ext cx="609600" cy="304800"/>
          </a:xfrm>
          <a:custGeom>
            <a:avLst/>
            <a:gdLst>
              <a:gd name="T0" fmla="*/ 21821033 w 783"/>
              <a:gd name="T1" fmla="*/ 0 h 288"/>
              <a:gd name="T2" fmla="*/ 0 w 783"/>
              <a:gd name="T3" fmla="*/ 407704925 h 288"/>
              <a:gd name="T4" fmla="*/ 21821033 w 783"/>
              <a:gd name="T5" fmla="*/ 813170417 h 288"/>
              <a:gd name="T6" fmla="*/ 44853480 w 783"/>
              <a:gd name="T7" fmla="*/ 398745075 h 288"/>
              <a:gd name="T8" fmla="*/ 21821033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a:cs typeface="Calibri"/>
            </a:endParaRPr>
          </a:p>
        </p:txBody>
      </p:sp>
    </p:spTree>
    <p:extLst>
      <p:ext uri="{BB962C8B-B14F-4D97-AF65-F5344CB8AC3E}">
        <p14:creationId xmlns:p14="http://schemas.microsoft.com/office/powerpoint/2010/main" val="3695185531"/>
      </p:ext>
    </p:extLst>
  </p:cSld>
  <p:clrMapOvr>
    <a:masterClrMapping/>
  </p:clrMapOvr>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0E2841"/>
      </a:dk2>
      <a:lt2>
        <a:srgbClr val="E8E8E8"/>
      </a:lt2>
      <a:accent1>
        <a:srgbClr val="156082"/>
      </a:accent1>
      <a:accent2>
        <a:srgbClr val="BE4D14"/>
      </a:accent2>
      <a:accent3>
        <a:srgbClr val="196B24"/>
      </a:accent3>
      <a:accent4>
        <a:srgbClr val="0B769F"/>
      </a:accent4>
      <a:accent5>
        <a:srgbClr val="A02B93"/>
      </a:accent5>
      <a:accent6>
        <a:srgbClr val="377620"/>
      </a:accent6>
      <a:hlink>
        <a:srgbClr val="467886"/>
      </a:hlink>
      <a:folHlink>
        <a:srgbClr val="96607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1992</TotalTime>
  <Words>1191</Words>
  <Application>Microsoft Office PowerPoint</Application>
  <PresentationFormat>Widescreen</PresentationFormat>
  <Paragraphs>243</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ＭＳ Ｐゴシック</vt:lpstr>
      <vt:lpstr>Arial</vt:lpstr>
      <vt:lpstr>Calibri</vt:lpstr>
      <vt:lpstr>Calibri Light</vt:lpstr>
      <vt:lpstr>Cambria Math</vt:lpstr>
      <vt:lpstr>Wingdings</vt:lpstr>
      <vt:lpstr>Office Theme</vt:lpstr>
      <vt:lpstr>CS 5/7320  Artificial Intelligence   Making Simple Decisions (Decision Networks) AIMA Chapter 16</vt:lpstr>
      <vt:lpstr>Decision-theoretic Agents (=Utility-based Agent)</vt:lpstr>
      <vt:lpstr>Simple     vs.   Complex Decisions </vt:lpstr>
      <vt:lpstr>Utility</vt:lpstr>
      <vt:lpstr>Expected Utility of an Action Under Uncertainty</vt:lpstr>
      <vt:lpstr>Principle of Maximum  Expected Utility (MEU)</vt:lpstr>
      <vt:lpstr>Decision Networks Using Bayes Nets to calculate the Expected Utility of Actions.</vt:lpstr>
      <vt:lpstr>Example: Decision Networks</vt:lpstr>
      <vt:lpstr>Definition: Decision Networks</vt:lpstr>
      <vt:lpstr>Decision Network without Forecast</vt:lpstr>
      <vt:lpstr>Decisions as Outcome Trees</vt:lpstr>
      <vt:lpstr>Decision Network with Bad Forecast</vt:lpstr>
      <vt:lpstr>Decisions as Outcome Trees with Evidence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5/7320  Artificial Intelligence   Decision Making</dc:title>
  <dc:creator>michael</dc:creator>
  <cp:lastModifiedBy>Hahsler, Michael</cp:lastModifiedBy>
  <cp:revision>46</cp:revision>
  <dcterms:created xsi:type="dcterms:W3CDTF">2020-08-21T14:39:44Z</dcterms:created>
  <dcterms:modified xsi:type="dcterms:W3CDTF">2025-04-16T14:34:23Z</dcterms:modified>
</cp:coreProperties>
</file>