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330" r:id="rId2"/>
    <p:sldId id="259" r:id="rId3"/>
    <p:sldId id="331" r:id="rId4"/>
    <p:sldId id="260" r:id="rId5"/>
    <p:sldId id="261" r:id="rId6"/>
    <p:sldId id="301" r:id="rId7"/>
    <p:sldId id="302" r:id="rId8"/>
    <p:sldId id="305" r:id="rId9"/>
    <p:sldId id="328" r:id="rId10"/>
    <p:sldId id="266" r:id="rId11"/>
    <p:sldId id="267" r:id="rId12"/>
    <p:sldId id="268" r:id="rId13"/>
    <p:sldId id="273" r:id="rId14"/>
    <p:sldId id="269" r:id="rId15"/>
    <p:sldId id="307" r:id="rId16"/>
    <p:sldId id="317" r:id="rId17"/>
    <p:sldId id="322" r:id="rId18"/>
    <p:sldId id="329" r:id="rId19"/>
    <p:sldId id="326" r:id="rId20"/>
    <p:sldId id="327" r:id="rId21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894E335E-E1FC-49D7-AA86-B11E42530DA5}">
          <p14:sldIdLst>
            <p14:sldId id="330"/>
            <p14:sldId id="259"/>
            <p14:sldId id="331"/>
            <p14:sldId id="260"/>
            <p14:sldId id="261"/>
            <p14:sldId id="301"/>
            <p14:sldId id="302"/>
            <p14:sldId id="305"/>
            <p14:sldId id="328"/>
            <p14:sldId id="266"/>
          </p14:sldIdLst>
        </p14:section>
        <p14:section name="CSP As A Search Problem" id="{37E1C103-38D6-44C0-BAB4-08E1538E5F4C}">
          <p14:sldIdLst>
            <p14:sldId id="267"/>
            <p14:sldId id="268"/>
            <p14:sldId id="273"/>
            <p14:sldId id="269"/>
            <p14:sldId id="307"/>
            <p14:sldId id="317"/>
            <p14:sldId id="322"/>
            <p14:sldId id="329"/>
          </p14:sldIdLst>
        </p14:section>
        <p14:section name="Local Search for CSPs" id="{F5446828-FECC-4183-B025-F50B3FD39F9F}">
          <p14:sldIdLst>
            <p14:sldId id="326"/>
            <p14:sldId id="327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00"/>
    <a:srgbClr val="FF0000"/>
    <a:srgbClr val="0000FF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039" autoAdjust="0"/>
  </p:normalViewPr>
  <p:slideViewPr>
    <p:cSldViewPr>
      <p:cViewPr varScale="1">
        <p:scale>
          <a:sx n="151" d="100"/>
          <a:sy n="151" d="100"/>
        </p:scale>
        <p:origin x="2076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latin typeface="Arial" charset="0"/>
              </a:defRPr>
            </a:lvl1pPr>
          </a:lstStyle>
          <a:p>
            <a:endParaRPr lang="en-US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latin typeface="Arial" charset="0"/>
              </a:defRPr>
            </a:lvl1pPr>
          </a:lstStyle>
          <a:p>
            <a:fld id="{D21C7BEE-7BA7-4369-9E3D-FA3E2F4A54A1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2311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6041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6C7D5F-9F27-8B4A-21D8-94E8A4D43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82A2F0-84F1-7F62-4B50-60B7B3376E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1A62AA2-2768-7A96-D645-4870496327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92B8-EA52-2057-D68E-5D7260B9AC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1300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1C7BEE-7BA7-4369-9E3D-FA3E2F4A54A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3A0A1-3327-45CE-8A21-0BF59E3A9C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E0102D-83A5-4E73-A95C-4D3778785F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584AD-FB15-4D4C-88DE-F352529B2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0771D-B2B7-4DDB-877A-898A10F45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C21AC-5AFD-4F2C-8A31-C0113410E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253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5E47-C049-4A0A-B554-59FD1CB64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FED5F-110F-447A-A8E7-7207F8E173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D629D5-90EF-4646-954E-2A913ABEC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DEB13-434B-4FB2-BAAF-89B2739E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0EAE48-842D-41AF-92E2-D30DB1BA2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E9EBF1-A3B7-4F7F-B454-F373C1EB29A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9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EA76FEB-CDB4-462A-9F79-6A20CF7C08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869DC8-76D3-4204-B2AE-EFC9BD3D08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D1055-F71C-4DEB-9AFB-08AF80DE1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2A486D-6FB9-4790-90A1-36404733D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8E9DA-F14C-4A2F-9EEE-9AE2AC984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D040F5-FEC3-4563-9316-3CE9CA54139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6799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C4AC9-C37B-4E02-A225-58C9FBB9A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E8FA6-09EB-4014-B26B-31EC25B4D3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F4D38-A032-4754-A488-4CD20CEBC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8D13E9-ECF5-4999-AEC3-C0A8301B4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DABB79-3EF9-4AAE-BBF6-6AA392DAB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231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AF54D-79F1-4FBB-B3D9-325206B99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14BE77-C158-434B-B162-FE8ABAFFD6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C29E0-AEC0-4E60-A102-F17F35317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B68C03-DCF9-4B87-BBF6-8F208837660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6ADECA-9481-4613-821B-D1554DA9C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56AD3-074F-4112-901E-6AC9E271A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65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3D92B-30D0-4376-8CE9-BE73BCA0F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59DD5-3ACF-4231-89D2-E4FB0944C4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ADF2D3-5819-4C97-8B69-9A645A431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648A80-B2A6-4D5F-AFE2-7EC14D5B3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885392-3AD1-4B9F-BDE7-E811EE4B8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553B12-6FF9-461B-B662-2E287CEE3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A7625A-12A0-4784-9457-B799757F80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02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7D962-2DDE-4D90-AFEB-0AF259A4F7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08309-9304-455B-99E4-537464DDD4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520CD4-2875-48EA-8AF9-496D552469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5F9376-4868-43F4-9A2A-6951C726B3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610D3E-B0F9-4C1C-A524-F283922CCD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893AB-4DA9-4155-BA7D-0DA93AAA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7EE904F-BEB5-427E-91C5-C887D1E52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287E9-DB2B-46C3-9DB2-0902398D4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48BF17-E59D-4883-8C56-FE15281ECA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0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14B55-C98C-44F3-9E04-75CA1C02A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F07777-7DFE-488E-8FF0-AF885700A5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2283B2-F1D4-4B18-BA20-EDC874414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1D0810-F107-4148-B946-E0FB8D886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5C371-10E7-42D5-933F-06F26D6228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456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460C90-643E-4B39-97AA-545987962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E9D3B7-E3D2-4F0F-8BEB-D0F893F10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BA60A5-4025-415E-8277-A6F9F70B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1D86C-A68A-49A3-9AB7-F9E4EE2B30F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486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4D8C-EFCC-475C-979B-F8686ADCD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C78DC2-BF0A-4078-947A-D8BA3118A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FA89E1-4D67-4703-8094-BE925CD311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0F72F9-138A-4D27-94F5-B2810AD7A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07353E-3E74-4855-8A3A-D4B22FCAF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63FEAA-5B95-4BF6-9ABB-74AAB8A9B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428-2A76-4577-9844-73B5A5A7B84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1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34127-5359-425B-85D2-0A5D7A6D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8AC3F76-0F9D-44B8-B320-5527EED139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4369F9-7A97-46E8-AFA9-C7017F94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3C1D6-5D11-4968-B679-3E1CC6CFCF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4 Feb 2004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A93109-6D71-4EA2-B07F-91E5CB629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 3243 - Constraint Satisfaction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AD4A7-BF84-4397-B385-2AD7820F1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08CBA5-59EA-4961-B9A6-B50BD7C5F65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1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AF2D2E-0472-425C-8625-002334FD0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0688C7-213E-4AC0-9CCB-4B37ADE7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B2B9E-65CF-4896-9D56-89B3273209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B68C03-DCF9-4B87-BBF6-8F2088376604}" type="datetimeFigureOut">
              <a:rPr lang="en-US" smtClean="0"/>
              <a:t>4/7/2025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B68C1-3BE1-44E6-8C91-A93FE8D361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742CE-0BD3-4D70-821B-CFCC3B8AA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7C47EE-1537-423B-A9B2-96D7BC867A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92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://creativecommons.org/licenses/by-sa/4.0/" TargetMode="External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splib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81" name="Rectangle 308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5">
            <a:extLst>
              <a:ext uri="{FF2B5EF4-FFF2-40B4-BE49-F238E27FC236}">
                <a16:creationId xmlns:a16="http://schemas.microsoft.com/office/drawing/2014/main" id="{28D62784-4BD8-58D1-78FF-7162587B0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</a:extLst>
          </a:blip>
          <a:srcRect l="9147" r="35088" b="625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</p:spPr>
      </p:pic>
      <p:sp>
        <p:nvSpPr>
          <p:cNvPr id="3083" name="Rectangle 308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58484" y="1122363"/>
            <a:ext cx="3146715" cy="240417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 dirty="0">
                <a:solidFill>
                  <a:schemeClr val="bg1"/>
                </a:solidFill>
              </a:rPr>
              <a:t>CS 5/7320 </a:t>
            </a:r>
            <a:br>
              <a:rPr lang="en-US" sz="2800" b="1" dirty="0">
                <a:solidFill>
                  <a:schemeClr val="bg1"/>
                </a:solidFill>
              </a:rPr>
            </a:br>
            <a:r>
              <a:rPr lang="en-US" sz="2000" b="1" dirty="0">
                <a:solidFill>
                  <a:schemeClr val="bg1"/>
                </a:solidFill>
              </a:rPr>
              <a:t>Artificial Intelligence</a:t>
            </a:r>
            <a:br>
              <a:rPr lang="en-US" sz="2800" dirty="0">
                <a:solidFill>
                  <a:schemeClr val="bg1"/>
                </a:solidFill>
              </a:rPr>
            </a:b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b="1" dirty="0">
                <a:solidFill>
                  <a:schemeClr val="bg1"/>
                </a:solidFill>
              </a:rPr>
              <a:t>Constraint Satisfaction Problems</a:t>
            </a:r>
            <a:br>
              <a:rPr lang="en-US" sz="2800" dirty="0">
                <a:solidFill>
                  <a:schemeClr val="bg1"/>
                </a:solidFill>
              </a:rPr>
            </a:br>
            <a:r>
              <a:rPr lang="en-US" sz="2800" dirty="0">
                <a:solidFill>
                  <a:schemeClr val="bg1"/>
                </a:solidFill>
              </a:rPr>
              <a:t>AIMA Chapter 6</a:t>
            </a:r>
            <a:endParaRPr lang="en-US" sz="2600" dirty="0">
              <a:solidFill>
                <a:schemeClr val="bg1"/>
              </a:solidFill>
            </a:endParaRP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D9414C1-3F50-4ECE-BD18-21F7EA6A8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5489" y="4801647"/>
            <a:ext cx="3146715" cy="1208141"/>
          </a:xfrm>
        </p:spPr>
        <p:txBody>
          <a:bodyPr>
            <a:normAutofit/>
          </a:bodyPr>
          <a:lstStyle/>
          <a:p>
            <a:pPr algn="l"/>
            <a:r>
              <a:rPr lang="en-US" sz="1900" dirty="0">
                <a:solidFill>
                  <a:schemeClr val="bg1"/>
                </a:solidFill>
              </a:rPr>
              <a:t>Slides by Michael Hahsler</a:t>
            </a:r>
            <a:br>
              <a:rPr lang="en-US" sz="26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based on Slides by Svetlana </a:t>
            </a:r>
            <a:r>
              <a:rPr lang="en-US" sz="1500" dirty="0" err="1">
                <a:solidFill>
                  <a:schemeClr val="bg1"/>
                </a:solidFill>
              </a:rPr>
              <a:t>Lazepnik</a:t>
            </a:r>
            <a:br>
              <a:rPr lang="en-US" sz="1500" dirty="0">
                <a:solidFill>
                  <a:schemeClr val="bg1"/>
                </a:solidFill>
              </a:rPr>
            </a:br>
            <a:r>
              <a:rPr lang="en-US" sz="1500" dirty="0">
                <a:solidFill>
                  <a:schemeClr val="bg1"/>
                </a:solidFill>
              </a:rPr>
              <a:t>with figures from the AIMA textbook</a:t>
            </a:r>
          </a:p>
          <a:p>
            <a:pPr algn="l"/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3085" name="Rectangle 308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7" name="Rectangle 308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2E344E7-49C0-D297-37C7-D727666E20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40240" y="5288875"/>
            <a:ext cx="1313721" cy="1440289"/>
            <a:chOff x="7151029" y="4191000"/>
            <a:chExt cx="1688171" cy="198120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DA9A7F5-75D9-0449-0709-EDE1C09AD815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" name="Picture 3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5BBB4797-0F43-2939-CE70-23CC51E6F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F55668-DCB4-8776-2B5B-2147AAC74026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05384FD-5404-4F91-7FD6-88A703EEE769}"/>
              </a:ext>
            </a:extLst>
          </p:cNvPr>
          <p:cNvGrpSpPr/>
          <p:nvPr/>
        </p:nvGrpSpPr>
        <p:grpSpPr>
          <a:xfrm>
            <a:off x="362220" y="5867628"/>
            <a:ext cx="3017521" cy="757197"/>
            <a:chOff x="1219200" y="5998290"/>
            <a:chExt cx="3017521" cy="757197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38BD47-5C26-38B9-7089-73BCD03F2911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bg1"/>
                  </a:solidFill>
                  <a:effectLst/>
                  <a:latin typeface="source sans pro" panose="020B050303040302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  <a:hlinkClick r:id="rId6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bg1"/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bg1"/>
                </a:solidFill>
              </a:endParaRPr>
            </a:p>
          </p:txBody>
        </p:sp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98C2C20E-65C6-732B-6B06-91A7526024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6688" y="5998290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372773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CSPs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dirty="0"/>
              <a:t>Assignment problems</a:t>
            </a:r>
          </a:p>
          <a:p>
            <a:pPr marL="342900" lvl="1" indent="0">
              <a:buNone/>
            </a:pPr>
            <a:r>
              <a:rPr lang="en-US" sz="2400" dirty="0"/>
              <a:t>e.g., who teaches what class for a fixed schedule. Teacher cannot be in two classes at the same time!</a:t>
            </a:r>
          </a:p>
          <a:p>
            <a:r>
              <a:rPr lang="en-US" sz="2800" dirty="0"/>
              <a:t>Timetable problems</a:t>
            </a:r>
          </a:p>
          <a:p>
            <a:pPr marL="342900" lvl="1" indent="0">
              <a:buNone/>
            </a:pPr>
            <a:r>
              <a:rPr lang="en-US" sz="2400" dirty="0"/>
              <a:t>e.g., which class is offered when and where? No two classes in the same room at the same problem.</a:t>
            </a:r>
          </a:p>
          <a:p>
            <a:r>
              <a:rPr lang="en-US" sz="2800" dirty="0"/>
              <a:t>Scheduling in transportation and production (e.g., order of production steps).</a:t>
            </a:r>
          </a:p>
          <a:p>
            <a:r>
              <a:rPr lang="en-US" sz="2800" dirty="0"/>
              <a:t>Many problems can naturally also be formulated as CSPs.</a:t>
            </a:r>
          </a:p>
          <a:p>
            <a:endParaRPr lang="en-US" sz="2800" dirty="0"/>
          </a:p>
          <a:p>
            <a:r>
              <a:rPr lang="en-US" sz="2800" dirty="0"/>
              <a:t>More examples of CSPs: </a:t>
            </a:r>
            <a:r>
              <a:rPr lang="en-US" sz="2800" dirty="0">
                <a:hlinkClick r:id="rId3"/>
              </a:rPr>
              <a:t>http://www.csplib.org/</a:t>
            </a:r>
            <a:endParaRPr lang="en-US" sz="2800" dirty="0"/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935DF966-C2A1-7C21-4E4C-5D04E9636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Formulation of a CSP as a Search Problem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76400"/>
            <a:ext cx="737235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State</a:t>
            </a:r>
            <a:r>
              <a:rPr lang="en-US" sz="2400" dirty="0"/>
              <a:t>: </a:t>
            </a:r>
          </a:p>
          <a:p>
            <a:pPr marL="781050" lvl="1" indent="-381000"/>
            <a:r>
              <a:rPr lang="en-US" sz="2400" dirty="0"/>
              <a:t>Values assigned so far</a:t>
            </a:r>
          </a:p>
          <a:p>
            <a:pPr marL="0" indent="0">
              <a:buNone/>
            </a:pPr>
            <a:r>
              <a:rPr lang="en-US" sz="2400" b="1" dirty="0"/>
              <a:t>Initial state:</a:t>
            </a:r>
          </a:p>
          <a:p>
            <a:pPr marL="781050" lvl="1" indent="-381000"/>
            <a:r>
              <a:rPr lang="en-US" sz="2400" dirty="0"/>
              <a:t>The empty assignment { } </a:t>
            </a:r>
            <a:r>
              <a:rPr lang="en-US" sz="2400" dirty="0">
                <a:sym typeface="Wingdings" panose="05000000000000000000" pitchFamily="2" charset="2"/>
              </a:rPr>
              <a:t> (all variables are unassigned)</a:t>
            </a:r>
            <a:endParaRPr lang="en-US" sz="2400" dirty="0"/>
          </a:p>
          <a:p>
            <a:pPr marL="0" indent="0">
              <a:buNone/>
            </a:pPr>
            <a:r>
              <a:rPr lang="en-US" sz="2400" b="1" dirty="0"/>
              <a:t>Successor function:</a:t>
            </a:r>
          </a:p>
          <a:p>
            <a:pPr marL="781050" lvl="1" indent="-381000"/>
            <a:r>
              <a:rPr lang="en-US" sz="2400" dirty="0"/>
              <a:t>Choose an unassigned variable and assign it a value that does not violate any constraints</a:t>
            </a:r>
          </a:p>
          <a:p>
            <a:pPr marL="781050" lvl="1" indent="-381000"/>
            <a:r>
              <a:rPr lang="en-US" sz="2400" dirty="0"/>
              <a:t>Fail if no legal assignment is found</a:t>
            </a:r>
          </a:p>
          <a:p>
            <a:pPr marL="0" indent="0">
              <a:buNone/>
            </a:pPr>
            <a:r>
              <a:rPr lang="en-US" sz="2400" b="1" dirty="0"/>
              <a:t>Goal state:</a:t>
            </a:r>
            <a:r>
              <a:rPr lang="en-US" sz="2400" dirty="0"/>
              <a:t> </a:t>
            </a:r>
          </a:p>
          <a:p>
            <a:pPr marL="781050" lvl="1" indent="-381000"/>
            <a:r>
              <a:rPr lang="en-US" sz="2400" dirty="0"/>
              <a:t>Any complete and consistent assignment.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6B71A7AB-D489-B60F-A6EA-D0B687D317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In CSP’s, variable assignments are </a:t>
            </a:r>
            <a:r>
              <a:rPr lang="en-US" sz="2400" b="1" dirty="0"/>
              <a:t>commutative</a:t>
            </a:r>
            <a:br>
              <a:rPr lang="en-US" sz="2400" b="1" dirty="0"/>
            </a:br>
            <a:r>
              <a:rPr lang="en-US" sz="2400" dirty="0"/>
              <a:t>For example, </a:t>
            </a:r>
            <a:br>
              <a:rPr lang="en-US" sz="2400" dirty="0"/>
            </a:br>
            <a:r>
              <a:rPr lang="en-US" sz="2400" i="1" dirty="0"/>
              <a:t>[WA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 then 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] </a:t>
            </a:r>
            <a:r>
              <a:rPr lang="en-US" sz="2400" dirty="0"/>
              <a:t>is the same as </a:t>
            </a:r>
            <a:br>
              <a:rPr lang="en-US" sz="2400" dirty="0"/>
            </a:br>
            <a:r>
              <a:rPr lang="en-US" sz="2400" i="1" dirty="0"/>
              <a:t>[NT = </a:t>
            </a:r>
            <a:r>
              <a:rPr lang="en-US" sz="2400" i="1" dirty="0">
                <a:solidFill>
                  <a:srgbClr val="008000"/>
                </a:solidFill>
              </a:rPr>
              <a:t>green</a:t>
            </a:r>
            <a:r>
              <a:rPr lang="en-US" sz="2400" i="1" dirty="0"/>
              <a:t> then WA = </a:t>
            </a:r>
            <a:r>
              <a:rPr lang="en-US" sz="2400" i="1" dirty="0">
                <a:solidFill>
                  <a:srgbClr val="FF0000"/>
                </a:solidFill>
              </a:rPr>
              <a:t>red</a:t>
            </a:r>
            <a:r>
              <a:rPr lang="en-US" sz="2400" i="1" dirty="0"/>
              <a:t>]. </a:t>
            </a:r>
            <a:r>
              <a:rPr lang="en-US" sz="2400" dirty="0">
                <a:sym typeface="Wingdings" panose="05000000000000000000" pitchFamily="2" charset="2"/>
              </a:rPr>
              <a:t> Order is not important</a:t>
            </a:r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We can build  a search tree that assigns the value to one variable per level. </a:t>
            </a:r>
          </a:p>
          <a:p>
            <a:pPr lvl="1"/>
            <a:r>
              <a:rPr lang="en-US" sz="2100" dirty="0"/>
              <a:t>Tree depth </a:t>
            </a:r>
            <a:r>
              <a:rPr lang="en-US" sz="2000" b="1" i="1" dirty="0">
                <a:solidFill>
                  <a:srgbClr val="C00000"/>
                </a:solidFill>
              </a:rPr>
              <a:t>n </a:t>
            </a:r>
            <a:r>
              <a:rPr lang="en-US" sz="2000" dirty="0"/>
              <a:t>(number of variables)</a:t>
            </a:r>
            <a:endParaRPr lang="en-US" sz="2100" dirty="0"/>
          </a:p>
          <a:p>
            <a:pPr lvl="1"/>
            <a:r>
              <a:rPr lang="en-US" sz="2100" dirty="0"/>
              <a:t>Number of leaves: </a:t>
            </a:r>
            <a:r>
              <a:rPr lang="en-US" sz="2100" b="1" i="1" dirty="0" err="1">
                <a:solidFill>
                  <a:srgbClr val="C00000"/>
                </a:solidFill>
              </a:rPr>
              <a:t>d</a:t>
            </a:r>
            <a:r>
              <a:rPr lang="en-US" sz="2100" b="1" i="1" baseline="30000" dirty="0" err="1">
                <a:solidFill>
                  <a:srgbClr val="C00000"/>
                </a:solidFill>
              </a:rPr>
              <a:t>n</a:t>
            </a:r>
            <a:r>
              <a:rPr lang="en-US" sz="2100" i="1" baseline="30000" dirty="0"/>
              <a:t>  </a:t>
            </a:r>
            <a:r>
              <a:rPr lang="en-US" sz="2100" dirty="0"/>
              <a:t> (d is the number of values per variable)</a:t>
            </a:r>
          </a:p>
          <a:p>
            <a:endParaRPr lang="en-US" sz="2400" dirty="0"/>
          </a:p>
          <a:p>
            <a:r>
              <a:rPr lang="en-US" sz="2400" dirty="0"/>
              <a:t>Depth-first search for CSPs with single-variable assignments is called </a:t>
            </a:r>
            <a:r>
              <a:rPr lang="en-US" sz="2400" b="1" dirty="0"/>
              <a:t>backtracking search.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Backtracking Search (DFS)</a:t>
            </a:r>
          </a:p>
        </p:txBody>
      </p:sp>
      <p:grpSp>
        <p:nvGrpSpPr>
          <p:cNvPr id="2" name="Group 1" descr="A search tree for coloring territories on a map of Australia.">
            <a:extLst>
              <a:ext uri="{FF2B5EF4-FFF2-40B4-BE49-F238E27FC236}">
                <a16:creationId xmlns:a16="http://schemas.microsoft.com/office/drawing/2014/main" id="{A677C06E-5AF9-C0BF-8D05-A4176893E2C8}"/>
              </a:ext>
            </a:extLst>
          </p:cNvPr>
          <p:cNvGrpSpPr/>
          <p:nvPr/>
        </p:nvGrpSpPr>
        <p:grpSpPr>
          <a:xfrm>
            <a:off x="914400" y="1619250"/>
            <a:ext cx="7971363" cy="4933950"/>
            <a:chOff x="914400" y="1619250"/>
            <a:chExt cx="7971363" cy="4933950"/>
          </a:xfrm>
        </p:grpSpPr>
        <p:pic>
          <p:nvPicPr>
            <p:cNvPr id="19460" name="Picture 4" descr="backtrack-progress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43063" y="1619250"/>
              <a:ext cx="5857875" cy="3619500"/>
            </a:xfrm>
            <a:prstGeom prst="rect">
              <a:avLst/>
            </a:prstGeom>
            <a:noFill/>
          </p:spPr>
        </p:pic>
        <p:pic>
          <p:nvPicPr>
            <p:cNvPr id="4" name="Picture 5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7696200" y="5486400"/>
              <a:ext cx="1189563" cy="10668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0D4B956B-4F58-4A9C-BCC9-D9F2CD18A7D9}"/>
                </a:ext>
              </a:extLst>
            </p:cNvPr>
            <p:cNvSpPr/>
            <p:nvPr/>
          </p:nvSpPr>
          <p:spPr>
            <a:xfrm>
              <a:off x="2743200" y="4419600"/>
              <a:ext cx="581722" cy="114983"/>
            </a:xfrm>
            <a:custGeom>
              <a:avLst/>
              <a:gdLst>
                <a:gd name="connsiteX0" fmla="*/ 0 w 657922"/>
                <a:gd name="connsiteY0" fmla="*/ 245532 h 245532"/>
                <a:gd name="connsiteX1" fmla="*/ 312234 w 657922"/>
                <a:gd name="connsiteY1" fmla="*/ 205 h 245532"/>
                <a:gd name="connsiteX2" fmla="*/ 657922 w 657922"/>
                <a:gd name="connsiteY2" fmla="*/ 212078 h 2455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57922" h="245532">
                  <a:moveTo>
                    <a:pt x="0" y="245532"/>
                  </a:moveTo>
                  <a:cubicBezTo>
                    <a:pt x="101290" y="125656"/>
                    <a:pt x="202580" y="5781"/>
                    <a:pt x="312234" y="205"/>
                  </a:cubicBezTo>
                  <a:cubicBezTo>
                    <a:pt x="421888" y="-5371"/>
                    <a:pt x="539905" y="103353"/>
                    <a:pt x="657922" y="212078"/>
                  </a:cubicBezTo>
                </a:path>
              </a:pathLst>
            </a:custGeom>
            <a:noFill/>
            <a:ln w="38100">
              <a:solidFill>
                <a:schemeClr val="accent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2D0D259-EC4A-412B-A362-5B67A9349213}"/>
                </a:ext>
              </a:extLst>
            </p:cNvPr>
            <p:cNvSpPr txBox="1"/>
            <p:nvPr/>
          </p:nvSpPr>
          <p:spPr>
            <a:xfrm rot="4181395">
              <a:off x="2470262" y="5054830"/>
              <a:ext cx="13665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backtracking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47825A59-1F00-40A8-846A-61DD7D843BB3}"/>
                </a:ext>
              </a:extLst>
            </p:cNvPr>
            <p:cNvCxnSpPr/>
            <p:nvPr/>
          </p:nvCxnSpPr>
          <p:spPr>
            <a:xfrm>
              <a:off x="4024899" y="5238750"/>
              <a:ext cx="381000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E6FD884-FA71-4C21-87BB-5D6D3972290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733800" y="5238750"/>
              <a:ext cx="164893" cy="6682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1F2BD55B-F9E8-4DC4-B666-07F31EF2A344}"/>
                </a:ext>
              </a:extLst>
            </p:cNvPr>
            <p:cNvCxnSpPr/>
            <p:nvPr/>
          </p:nvCxnSpPr>
          <p:spPr>
            <a:xfrm flipH="1">
              <a:off x="1828800" y="51816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3A426D3-F8E9-41F7-B10D-5CE5599B7C97}"/>
                </a:ext>
              </a:extLst>
            </p:cNvPr>
            <p:cNvSpPr txBox="1"/>
            <p:nvPr/>
          </p:nvSpPr>
          <p:spPr>
            <a:xfrm>
              <a:off x="1600200" y="5421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…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CE76E12-AA64-429A-89C6-CDBCFBBF476F}"/>
                </a:ext>
              </a:extLst>
            </p:cNvPr>
            <p:cNvCxnSpPr/>
            <p:nvPr/>
          </p:nvCxnSpPr>
          <p:spPr>
            <a:xfrm flipH="1">
              <a:off x="1295400" y="5867400"/>
              <a:ext cx="304800" cy="304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010FF1D-F72F-431F-BB67-BC893C0A3086}"/>
                </a:ext>
              </a:extLst>
            </p:cNvPr>
            <p:cNvSpPr txBox="1"/>
            <p:nvPr/>
          </p:nvSpPr>
          <p:spPr>
            <a:xfrm>
              <a:off x="914400" y="6183868"/>
              <a:ext cx="16002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fail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95D8B10A-D17B-493E-B754-32BDE5460B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516546" y="4477091"/>
              <a:ext cx="1283718" cy="1706777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Backtracking Search Algorithm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5181600"/>
            <a:ext cx="8229600" cy="1371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Improving backtracking efficiency:</a:t>
            </a:r>
          </a:p>
          <a:p>
            <a:pPr lvl="1"/>
            <a:r>
              <a:rPr lang="en-US" dirty="0"/>
              <a:t>Which variable should be assigned next?</a:t>
            </a:r>
          </a:p>
          <a:p>
            <a:pPr lvl="1"/>
            <a:r>
              <a:rPr lang="en-US" dirty="0"/>
              <a:t>In what order should its values be tried?</a:t>
            </a:r>
          </a:p>
          <a:p>
            <a:pPr lvl="1"/>
            <a:r>
              <a:rPr lang="en-US" dirty="0"/>
              <a:t>Can we detect inevitable failure early?</a:t>
            </a:r>
          </a:p>
          <a:p>
            <a:endParaRPr lang="en-US" dirty="0"/>
          </a:p>
        </p:txBody>
      </p:sp>
      <p:grpSp>
        <p:nvGrpSpPr>
          <p:cNvPr id="7" name="Group 6" descr="A recursive backtracking algorithm to solve the CSP.">
            <a:extLst>
              <a:ext uri="{FF2B5EF4-FFF2-40B4-BE49-F238E27FC236}">
                <a16:creationId xmlns:a16="http://schemas.microsoft.com/office/drawing/2014/main" id="{0E63A087-857D-CCD4-C208-713A7DE51866}"/>
              </a:ext>
            </a:extLst>
          </p:cNvPr>
          <p:cNvGrpSpPr/>
          <p:nvPr/>
        </p:nvGrpSpPr>
        <p:grpSpPr>
          <a:xfrm>
            <a:off x="628650" y="1371600"/>
            <a:ext cx="8233219" cy="3722132"/>
            <a:chOff x="628650" y="1371600"/>
            <a:chExt cx="8233219" cy="3722132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Recursive-Backtracking({},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ight Brace 1">
            <a:extLst>
              <a:ext uri="{FF2B5EF4-FFF2-40B4-BE49-F238E27FC236}">
                <a16:creationId xmlns:a16="http://schemas.microsoft.com/office/drawing/2014/main" id="{62C08CFE-FAD1-4B12-353F-F54D8D71F0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876800" y="5562600"/>
            <a:ext cx="152400" cy="53760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308EEB-D3DA-8F8F-B71C-A4665399A743}"/>
              </a:ext>
            </a:extLst>
          </p:cNvPr>
          <p:cNvSpPr txBox="1"/>
          <p:nvPr/>
        </p:nvSpPr>
        <p:spPr>
          <a:xfrm>
            <a:off x="5181600" y="5646737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Similar to move ordering in games.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E27A26-84E8-48B3-8DD4-529B5CD3CEA5}"/>
              </a:ext>
            </a:extLst>
          </p:cNvPr>
          <p:cNvSpPr txBox="1"/>
          <p:nvPr/>
        </p:nvSpPr>
        <p:spPr>
          <a:xfrm>
            <a:off x="5181600" y="6111874"/>
            <a:ext cx="3810000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Tree pruning (like in alpha-beta search)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Variable/Value Ordering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Which variable should be assigned next?</a:t>
            </a:r>
          </a:p>
          <a:p>
            <a:r>
              <a:rPr lang="en-US" b="1" dirty="0"/>
              <a:t>Most constrained variable:</a:t>
            </a:r>
          </a:p>
          <a:p>
            <a:pPr lvl="1"/>
            <a:r>
              <a:rPr lang="en-US" dirty="0"/>
              <a:t>Keep track of remaining legal values for unassigned variables (using constraints).</a:t>
            </a:r>
          </a:p>
          <a:p>
            <a:pPr lvl="1"/>
            <a:r>
              <a:rPr lang="en-US" dirty="0"/>
              <a:t>Choose the variable with the fewest legal values left.</a:t>
            </a:r>
          </a:p>
          <a:p>
            <a:pPr lvl="1"/>
            <a:r>
              <a:rPr lang="en-US" dirty="0"/>
              <a:t>A.k.a. </a:t>
            </a:r>
            <a:r>
              <a:rPr lang="en-US" b="1" dirty="0"/>
              <a:t>minimum remaining values </a:t>
            </a:r>
            <a:r>
              <a:rPr lang="en-US" dirty="0"/>
              <a:t>(MRV) heuristic.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In which order should its values be tried?</a:t>
            </a:r>
          </a:p>
          <a:p>
            <a:r>
              <a:rPr lang="en-US" dirty="0"/>
              <a:t>Choose the </a:t>
            </a:r>
            <a:r>
              <a:rPr lang="en-US" b="1" dirty="0"/>
              <a:t>least constraining value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value that rules out the fewest values in the remaining variables.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 </a:t>
            </a:r>
            <a:br>
              <a:rPr lang="en-US" dirty="0"/>
            </a:br>
            <a:r>
              <a:rPr lang="en-US" sz="3200" dirty="0"/>
              <a:t>Forward Checking Node Consistency</a:t>
            </a:r>
            <a:endParaRPr lang="en-US" dirty="0"/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134350" cy="4525963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Keep track of remaining legal values for unassigned variables</a:t>
            </a:r>
          </a:p>
          <a:p>
            <a:r>
              <a:rPr lang="en-US" sz="2400" dirty="0"/>
              <a:t>Terminate search when any variable has no legal values (i.e., minimum remaining values = 0)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NT and SA cannot both be blue! This violates the constraint.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F60295E-17C3-2698-94A8-D2D654B230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005013" y="2895600"/>
            <a:ext cx="6376987" cy="2133600"/>
            <a:chOff x="2005013" y="2895600"/>
            <a:chExt cx="6376987" cy="2133600"/>
          </a:xfrm>
        </p:grpSpPr>
        <p:pic>
          <p:nvPicPr>
            <p:cNvPr id="8" name="Picture 4" descr="forward-checking-progress3c">
              <a:extLst>
                <a:ext uri="{FF2B5EF4-FFF2-40B4-BE49-F238E27FC236}">
                  <a16:creationId xmlns:a16="http://schemas.microsoft.com/office/drawing/2014/main" id="{880D3405-B441-46A8-916C-2A6F098DBB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005013" y="2953512"/>
              <a:ext cx="5133975" cy="1981200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2505832" y="2895600"/>
              <a:ext cx="849686" cy="762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865B6685-AA23-4638-ADAA-3E86481BC9A1}"/>
                </a:ext>
              </a:extLst>
            </p:cNvPr>
            <p:cNvSpPr/>
            <p:nvPr/>
          </p:nvSpPr>
          <p:spPr>
            <a:xfrm>
              <a:off x="3124200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1E6233-FA7C-4D87-A67D-ABF60E4F9074}"/>
                </a:ext>
              </a:extLst>
            </p:cNvPr>
            <p:cNvSpPr/>
            <p:nvPr/>
          </p:nvSpPr>
          <p:spPr>
            <a:xfrm>
              <a:off x="6077415" y="4614746"/>
              <a:ext cx="399585" cy="414454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D68AD79-F81F-4A7F-AD52-E4A1147662E1}"/>
                </a:ext>
              </a:extLst>
            </p:cNvPr>
            <p:cNvSpPr txBox="1"/>
            <p:nvPr/>
          </p:nvSpPr>
          <p:spPr>
            <a:xfrm>
              <a:off x="5705706" y="3135868"/>
              <a:ext cx="2676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Stop and backtrack</a:t>
              </a: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Early Detection of Failure:</a:t>
            </a:r>
            <a:br>
              <a:rPr lang="en-US" dirty="0"/>
            </a:br>
            <a:r>
              <a:rPr lang="en-US" dirty="0"/>
              <a:t>Forward Checking Arc Consistency</a:t>
            </a:r>
          </a:p>
        </p:txBody>
      </p:sp>
      <p:sp>
        <p:nvSpPr>
          <p:cNvPr id="10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00200"/>
            <a:ext cx="8210550" cy="5486400"/>
          </a:xfrm>
        </p:spPr>
        <p:txBody>
          <a:bodyPr>
            <a:normAutofit/>
          </a:bodyPr>
          <a:lstStyle/>
          <a:p>
            <a:r>
              <a:rPr lang="en-US" sz="2300" i="1" dirty="0"/>
              <a:t>X </a:t>
            </a:r>
            <a:r>
              <a:rPr lang="en-US" sz="2300" dirty="0"/>
              <a:t>is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</a:t>
            </a:r>
            <a:r>
              <a:rPr lang="en-US" sz="2300" dirty="0" err="1"/>
              <a:t>iff</a:t>
            </a:r>
            <a:r>
              <a:rPr lang="en-US" sz="2300" dirty="0"/>
              <a:t> for </a:t>
            </a:r>
            <a:r>
              <a:rPr lang="en-US" sz="2300" dirty="0">
                <a:solidFill>
                  <a:srgbClr val="FF0000"/>
                </a:solidFill>
              </a:rPr>
              <a:t>every</a:t>
            </a:r>
            <a:r>
              <a:rPr lang="en-US" sz="2300" dirty="0"/>
              <a:t> value of </a:t>
            </a:r>
            <a:r>
              <a:rPr lang="en-US" sz="2300" i="1" dirty="0"/>
              <a:t>X </a:t>
            </a:r>
            <a:r>
              <a:rPr lang="en-US" sz="2300" dirty="0"/>
              <a:t>there is </a:t>
            </a:r>
            <a:r>
              <a:rPr lang="en-US" sz="2300" dirty="0">
                <a:solidFill>
                  <a:srgbClr val="FF0000"/>
                </a:solidFill>
              </a:rPr>
              <a:t>some</a:t>
            </a:r>
            <a:r>
              <a:rPr lang="en-US" sz="2300" dirty="0"/>
              <a:t> allowed value of </a:t>
            </a:r>
            <a:r>
              <a:rPr lang="en-US" sz="2300" i="1" dirty="0"/>
              <a:t>Y.</a:t>
            </a:r>
            <a:endParaRPr lang="en-US" sz="2300" dirty="0"/>
          </a:p>
          <a:p>
            <a:r>
              <a:rPr lang="en-US" sz="2300" dirty="0"/>
              <a:t>Make </a:t>
            </a:r>
            <a:r>
              <a:rPr lang="en-US" sz="2300" i="1" dirty="0"/>
              <a:t>X</a:t>
            </a:r>
            <a:r>
              <a:rPr lang="en-US" sz="2300" dirty="0"/>
              <a:t> arc consistent </a:t>
            </a:r>
            <a:r>
              <a:rPr lang="en-US" sz="2300" dirty="0" err="1"/>
              <a:t>wrt</a:t>
            </a:r>
            <a:r>
              <a:rPr lang="en-US" sz="2300" dirty="0"/>
              <a:t> </a:t>
            </a:r>
            <a:r>
              <a:rPr lang="en-US" sz="2300" i="1" dirty="0"/>
              <a:t>Y</a:t>
            </a:r>
            <a:r>
              <a:rPr lang="en-US" sz="2300" dirty="0"/>
              <a:t> by throwing out any values of </a:t>
            </a:r>
            <a:r>
              <a:rPr lang="en-US" sz="2300" i="1" dirty="0"/>
              <a:t>X</a:t>
            </a:r>
            <a:r>
              <a:rPr lang="en-US" sz="2300" dirty="0"/>
              <a:t> for which there is no allowed value of </a:t>
            </a:r>
            <a:r>
              <a:rPr lang="en-US" sz="2300" i="1" dirty="0"/>
              <a:t>Y</a:t>
            </a:r>
            <a:r>
              <a:rPr lang="en-US" sz="2300" dirty="0"/>
              <a:t>.</a:t>
            </a:r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pPr lvl="1">
              <a:buFont typeface="Wingdings" pitchFamily="2" charset="2"/>
              <a:buNone/>
            </a:pPr>
            <a:br>
              <a:rPr lang="en-US" sz="1800" dirty="0"/>
            </a:br>
            <a:endParaRPr lang="en-US" sz="1800" dirty="0"/>
          </a:p>
          <a:p>
            <a:endParaRPr lang="en-US" sz="2400" dirty="0"/>
          </a:p>
          <a:p>
            <a:r>
              <a:rPr lang="en-US" sz="2400" dirty="0"/>
              <a:t>Arc consistency detects failure earlier than node consistency</a:t>
            </a:r>
          </a:p>
          <a:p>
            <a:r>
              <a:rPr lang="en-US" sz="2400" dirty="0"/>
              <a:t>There are more consistency checks (path consistency, K-consistency)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E3F7E9D-F732-0073-9AF0-90350BB225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2000" y="3200400"/>
            <a:ext cx="5133975" cy="1828800"/>
            <a:chOff x="762000" y="3200400"/>
            <a:chExt cx="5133975" cy="1828800"/>
          </a:xfrm>
        </p:grpSpPr>
        <p:pic>
          <p:nvPicPr>
            <p:cNvPr id="49158" name="Picture 6" descr="ac-example4c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3267075"/>
              <a:ext cx="5133975" cy="1762125"/>
            </a:xfrm>
            <a:prstGeom prst="rect">
              <a:avLst/>
            </a:prstGeom>
            <a:noFill/>
          </p:spPr>
        </p:pic>
        <p:pic>
          <p:nvPicPr>
            <p:cNvPr id="7" name="Picture 6"/>
            <p:cNvPicPr>
              <a:picLocks noChangeAspect="1" noChangeArrowheads="1"/>
            </p:cNvPicPr>
            <p:nvPr/>
          </p:nvPicPr>
          <p:blipFill>
            <a:blip r:embed="rId4" cstate="print"/>
            <a:srcRect l="6730"/>
            <a:stretch>
              <a:fillRect/>
            </a:stretch>
          </p:blipFill>
          <p:spPr bwMode="auto">
            <a:xfrm>
              <a:off x="1256924" y="3200400"/>
              <a:ext cx="852863" cy="7648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4F7ABC83-30CF-42FF-9525-CECD04520951}"/>
              </a:ext>
            </a:extLst>
          </p:cNvPr>
          <p:cNvSpPr txBox="1"/>
          <p:nvPr/>
        </p:nvSpPr>
        <p:spPr>
          <a:xfrm>
            <a:off x="6096000" y="2971800"/>
            <a:ext cx="28765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NWS cannot be blue because SA has to be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 cannot be red because NSW has to be red.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SA cannot be blue because NT is blue.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Fail and backtrack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513927" y="152400"/>
            <a:ext cx="7886700" cy="1325563"/>
          </a:xfrm>
        </p:spPr>
        <p:txBody>
          <a:bodyPr>
            <a:normAutofit/>
          </a:bodyPr>
          <a:lstStyle/>
          <a:p>
            <a:r>
              <a:rPr lang="en-US" sz="2800" dirty="0"/>
              <a:t>Backtracking Search With Ordering and </a:t>
            </a:r>
            <a:br>
              <a:rPr lang="en-US" sz="2800" dirty="0"/>
            </a:br>
            <a:r>
              <a:rPr lang="en-US" sz="2800" dirty="0"/>
              <a:t>Early Failure Detection</a:t>
            </a:r>
          </a:p>
        </p:txBody>
      </p:sp>
      <p:grpSp>
        <p:nvGrpSpPr>
          <p:cNvPr id="6" name="Group 5" descr="The algorithm for Backtracking Search With Ordering and &#10;Early Failure Detection.">
            <a:extLst>
              <a:ext uri="{FF2B5EF4-FFF2-40B4-BE49-F238E27FC236}">
                <a16:creationId xmlns:a16="http://schemas.microsoft.com/office/drawing/2014/main" id="{4677D65C-36DF-4949-1C6A-4BD911E6AC3C}"/>
              </a:ext>
            </a:extLst>
          </p:cNvPr>
          <p:cNvGrpSpPr/>
          <p:nvPr/>
        </p:nvGrpSpPr>
        <p:grpSpPr>
          <a:xfrm>
            <a:off x="605980" y="1371600"/>
            <a:ext cx="8255889" cy="5181600"/>
            <a:chOff x="605980" y="1371600"/>
            <a:chExt cx="8255889" cy="5181600"/>
          </a:xfrm>
        </p:grpSpPr>
        <p:pic>
          <p:nvPicPr>
            <p:cNvPr id="1028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762000" y="1371600"/>
              <a:ext cx="8099869" cy="310038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FDC96679-8086-48E1-B7CD-37E09CEAA8F6}"/>
                </a:ext>
              </a:extLst>
            </p:cNvPr>
            <p:cNvSpPr txBox="1"/>
            <p:nvPr/>
          </p:nvSpPr>
          <p:spPr>
            <a:xfrm>
              <a:off x="685800" y="4648200"/>
              <a:ext cx="5467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Call: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Recursive-Backtracking({},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csp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3151756-107A-4649-A6BC-DC61EAC441A3}"/>
                </a:ext>
              </a:extLst>
            </p:cNvPr>
            <p:cNvSpPr/>
            <p:nvPr/>
          </p:nvSpPr>
          <p:spPr>
            <a:xfrm>
              <a:off x="628650" y="1371600"/>
              <a:ext cx="8233219" cy="3722132"/>
            </a:xfrm>
            <a:prstGeom prst="rect">
              <a:avLst/>
            </a:prstGeom>
            <a:noFill/>
            <a:ln w="190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72A3913E-13D7-474A-85A3-11EDF68C215C}"/>
                </a:ext>
              </a:extLst>
            </p:cNvPr>
            <p:cNvSpPr/>
            <p:nvPr/>
          </p:nvSpPr>
          <p:spPr>
            <a:xfrm>
              <a:off x="1295400" y="3232666"/>
              <a:ext cx="745430" cy="2245794"/>
            </a:xfrm>
            <a:custGeom>
              <a:avLst/>
              <a:gdLst>
                <a:gd name="connsiteX0" fmla="*/ 42903 w 745430"/>
                <a:gd name="connsiteY0" fmla="*/ 3211551 h 3211551"/>
                <a:gd name="connsiteX1" fmla="*/ 76357 w 745430"/>
                <a:gd name="connsiteY1" fmla="*/ 669073 h 3211551"/>
                <a:gd name="connsiteX2" fmla="*/ 745430 w 745430"/>
                <a:gd name="connsiteY2" fmla="*/ 0 h 3211551"/>
                <a:gd name="connsiteX3" fmla="*/ 745430 w 745430"/>
                <a:gd name="connsiteY3" fmla="*/ 0 h 32115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45430" h="3211551">
                  <a:moveTo>
                    <a:pt x="42903" y="3211551"/>
                  </a:moveTo>
                  <a:cubicBezTo>
                    <a:pt x="1086" y="2207941"/>
                    <a:pt x="-40731" y="1204331"/>
                    <a:pt x="76357" y="669073"/>
                  </a:cubicBezTo>
                  <a:cubicBezTo>
                    <a:pt x="193445" y="133815"/>
                    <a:pt x="745430" y="0"/>
                    <a:pt x="745430" y="0"/>
                  </a:cubicBezTo>
                  <a:lnTo>
                    <a:pt x="745430" y="0"/>
                  </a:lnTo>
                </a:path>
              </a:pathLst>
            </a:custGeom>
            <a:ln w="57150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3A7F0BE-8FA2-4B7C-BBA4-C6B915D2E2F7}"/>
                </a:ext>
              </a:extLst>
            </p:cNvPr>
            <p:cNvSpPr txBox="1"/>
            <p:nvPr/>
          </p:nvSpPr>
          <p:spPr>
            <a:xfrm>
              <a:off x="605980" y="5352871"/>
              <a:ext cx="8255889" cy="1200329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If (inference(</a:t>
              </a:r>
              <a:r>
                <a:rPr lang="en-US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csp</a:t>
              </a: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, var, assignment) == failure) </a:t>
              </a:r>
              <a:b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return failure</a:t>
              </a:r>
              <a:endParaRPr lang="en-US" dirty="0"/>
            </a:p>
            <a:p>
              <a:r>
                <a:rPr lang="en-US" dirty="0"/>
                <a:t># Check consistency here (called “inference”) and backtrack if we know that the branch will lead to failure. 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26BC4B3F-4E74-EDFC-6F59-D808129F332D}"/>
                </a:ext>
              </a:extLst>
            </p:cNvPr>
            <p:cNvSpPr/>
            <p:nvPr/>
          </p:nvSpPr>
          <p:spPr>
            <a:xfrm>
              <a:off x="1752600" y="1981200"/>
              <a:ext cx="3581400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62A950D-E7C8-011C-6104-4C2F86B1D235}"/>
                </a:ext>
              </a:extLst>
            </p:cNvPr>
            <p:cNvSpPr/>
            <p:nvPr/>
          </p:nvSpPr>
          <p:spPr>
            <a:xfrm>
              <a:off x="2954442" y="2288586"/>
              <a:ext cx="2912957" cy="304800"/>
            </a:xfrm>
            <a:prstGeom prst="rect">
              <a:avLst/>
            </a:prstGeom>
            <a:noFill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70887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066800"/>
          </a:xfrm>
        </p:spPr>
        <p:txBody>
          <a:bodyPr/>
          <a:lstStyle/>
          <a:p>
            <a:r>
              <a:rPr lang="en-US" dirty="0"/>
              <a:t>Local Search for CSPs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75F89E-3A7D-E8B3-4863-2A5E3292308C}"/>
              </a:ext>
            </a:extLst>
          </p:cNvPr>
          <p:cNvSpPr txBox="1"/>
          <p:nvPr/>
        </p:nvSpPr>
        <p:spPr>
          <a:xfrm>
            <a:off x="504611" y="1290264"/>
            <a:ext cx="378290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CSP algorithms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 incomplete states.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States must satisfy all constraints</a:t>
            </a:r>
            <a:r>
              <a:rPr lang="en-US" sz="1600" dirty="0"/>
              <a:t>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AB24B99-925F-869A-0C70-F2E6A5D224D2}"/>
              </a:ext>
            </a:extLst>
          </p:cNvPr>
          <p:cNvSpPr txBox="1"/>
          <p:nvPr/>
        </p:nvSpPr>
        <p:spPr>
          <a:xfrm>
            <a:off x="3743259" y="1519534"/>
            <a:ext cx="5348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vs.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AFA7C0-72E8-7519-CF89-ED4CE48EFB8D}"/>
              </a:ext>
            </a:extLst>
          </p:cNvPr>
          <p:cNvSpPr txBox="1"/>
          <p:nvPr/>
        </p:nvSpPr>
        <p:spPr>
          <a:xfrm>
            <a:off x="4267200" y="1290265"/>
            <a:ext cx="4648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600" dirty="0"/>
              <a:t>Local Search works only with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Only “complete” states </a:t>
            </a:r>
            <a:r>
              <a:rPr lang="en-US" sz="1600" dirty="0"/>
              <a:t>(all variables are assigned)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Allows states with unsatisfied constraints</a:t>
            </a:r>
            <a:r>
              <a:rPr lang="en-US" sz="1600" dirty="0"/>
              <a:t>.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>
          <a:xfrm>
            <a:off x="461211" y="2667000"/>
            <a:ext cx="8229600" cy="3747436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900" dirty="0"/>
              <a:t>Local search can attempt to reduce unsatisfied constraints by the </a:t>
            </a:r>
            <a:r>
              <a:rPr lang="en-US" sz="1900" b="1" dirty="0">
                <a:solidFill>
                  <a:srgbClr val="FF0000"/>
                </a:solidFill>
              </a:rPr>
              <a:t>min-conflicts</a:t>
            </a:r>
            <a:r>
              <a:rPr lang="en-US" sz="1900" dirty="0"/>
              <a:t> heuristic:</a:t>
            </a:r>
            <a:endParaRPr lang="en-US" sz="1900" dirty="0">
              <a:solidFill>
                <a:srgbClr val="FF0000"/>
              </a:solidFill>
            </a:endParaRP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Select a variable that violates a constraint (produces a conflict).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Choose a new value that violates fewer constraints.</a:t>
            </a:r>
          </a:p>
          <a:p>
            <a:pPr marL="1028700" lvl="2" indent="-342900">
              <a:buFont typeface="+mj-lt"/>
              <a:buAutoNum type="arabicPeriod"/>
            </a:pPr>
            <a:r>
              <a:rPr lang="en-US" sz="1900" dirty="0"/>
              <a:t>Repeat till all constraints are met (or a local optimum is reached). </a:t>
            </a:r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1028700" lvl="2" indent="-342900">
              <a:buFont typeface="+mj-lt"/>
              <a:buAutoNum type="arabicPeriod"/>
            </a:pPr>
            <a:endParaRPr lang="en-US" sz="1900" dirty="0"/>
          </a:p>
          <a:p>
            <a:pPr marL="342900" lvl="1" indent="0">
              <a:buNone/>
            </a:pPr>
            <a:endParaRPr lang="en-US" sz="1900" dirty="0"/>
          </a:p>
          <a:p>
            <a:pPr marL="342900" lvl="1" indent="0">
              <a:buNone/>
            </a:pPr>
            <a:r>
              <a:rPr lang="en-US" sz="1900" dirty="0"/>
              <a:t>Local search is often very effective heuristic for CSPs. 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70EC62FA-B858-4E16-D6F2-28ECC7788F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D6DE1AA-D808-728C-40C0-59FA6AE7C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690475" y="4161889"/>
            <a:ext cx="6843926" cy="1618179"/>
            <a:chOff x="1690475" y="4161889"/>
            <a:chExt cx="6843926" cy="1618179"/>
          </a:xfrm>
        </p:grpSpPr>
        <p:pic>
          <p:nvPicPr>
            <p:cNvPr id="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1690475" y="4161889"/>
              <a:ext cx="5153449" cy="1618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C6755AC-BFDE-426A-9614-1D704B033549}"/>
                </a:ext>
              </a:extLst>
            </p:cNvPr>
            <p:cNvCxnSpPr/>
            <p:nvPr/>
          </p:nvCxnSpPr>
          <p:spPr>
            <a:xfrm flipV="1">
              <a:off x="4114800" y="4419600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7C300AD-733A-4AE4-9600-070D18002C5B}"/>
                </a:ext>
              </a:extLst>
            </p:cNvPr>
            <p:cNvCxnSpPr/>
            <p:nvPr/>
          </p:nvCxnSpPr>
          <p:spPr>
            <a:xfrm>
              <a:off x="6324600" y="4970978"/>
              <a:ext cx="0" cy="22860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7" name="Speech Bubble: Rectangle with Corners Rounded 6">
              <a:extLst>
                <a:ext uri="{FF2B5EF4-FFF2-40B4-BE49-F238E27FC236}">
                  <a16:creationId xmlns:a16="http://schemas.microsoft.com/office/drawing/2014/main" id="{0DDF5D3F-3F5F-890F-6537-D6925253FD62}"/>
                </a:ext>
              </a:extLst>
            </p:cNvPr>
            <p:cNvSpPr/>
            <p:nvPr/>
          </p:nvSpPr>
          <p:spPr>
            <a:xfrm>
              <a:off x="7315201" y="4970978"/>
              <a:ext cx="1219200" cy="809089"/>
            </a:xfrm>
            <a:prstGeom prst="wedgeRoundRectCallout">
              <a:avLst>
                <a:gd name="adj1" fmla="val -108875"/>
                <a:gd name="adj2" fmla="val 31565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= number of violated constraints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Constraint Satisfaction Problems (CSPs)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23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Definition:</a:t>
                </a: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State</a:t>
                </a:r>
                <a:r>
                  <a:rPr lang="en-US" sz="2000" dirty="0"/>
                  <a:t> is defined by a factored state representation:</a:t>
                </a:r>
              </a:p>
              <a:p>
                <a:pPr lvl="2"/>
                <a:r>
                  <a:rPr lang="en-US" sz="1700" dirty="0"/>
                  <a:t>A set of variables </a:t>
                </a:r>
                <a:r>
                  <a:rPr lang="en-US" sz="1700" i="1" dirty="0"/>
                  <a:t>X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called  </a:t>
                </a:r>
                <a:r>
                  <a:rPr lang="en-US" sz="1700" dirty="0" err="1"/>
                  <a:t>fluents</a:t>
                </a:r>
                <a:r>
                  <a:rPr lang="en-US" sz="1700" dirty="0"/>
                  <a:t>.</a:t>
                </a:r>
              </a:p>
              <a:p>
                <a:pPr lvl="2"/>
                <a:r>
                  <a:rPr lang="en-US" sz="1700" dirty="0"/>
                  <a:t>Each variable can have a value from domain </a:t>
                </a:r>
                <a:r>
                  <a:rPr lang="en-US" sz="1700" i="1" dirty="0"/>
                  <a:t>D</a:t>
                </a:r>
                <a:r>
                  <a:rPr lang="en-US" sz="1700" i="1" baseline="-25000" dirty="0"/>
                  <a:t>i  </a:t>
                </a:r>
                <a:r>
                  <a:rPr lang="en-US" sz="1700" dirty="0"/>
                  <a:t>or be </a:t>
                </a:r>
                <a:r>
                  <a:rPr lang="en-US" sz="1800" b="1" dirty="0"/>
                  <a:t>unassigned</a:t>
                </a:r>
                <a:r>
                  <a:rPr lang="en-US" sz="1700" dirty="0"/>
                  <a:t> (partial solution).</a:t>
                </a:r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Constraints </a:t>
                </a:r>
                <a:r>
                  <a:rPr lang="en-US" sz="2000" dirty="0"/>
                  <a:t>are a set of rules specifying allowable combinations of values for subsets of the variables.</a:t>
                </a:r>
                <a:br>
                  <a:rPr lang="en-US" sz="2000" dirty="0"/>
                </a:br>
                <a:r>
                  <a:rPr lang="en-US" sz="2000" dirty="0"/>
                  <a:t>		E.g.,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1 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000" dirty="0"/>
                  <a:t>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2 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&gt;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</a:rPr>
                      <m:t>9 </m:t>
                    </m:r>
                    <m:r>
                      <a:rPr lang="en-US" sz="2000" i="1" dirty="0">
                        <a:latin typeface="Cambria Math" panose="02040503050406030204" pitchFamily="18" charset="0"/>
                      </a:rPr>
                      <m:t>+ 3</m:t>
                    </m:r>
                  </m:oMath>
                </a14:m>
                <a:endParaRPr lang="en-US" sz="2000" dirty="0"/>
              </a:p>
              <a:p>
                <a:pPr lvl="1"/>
                <a:endParaRPr lang="en-US" sz="2000" b="1" dirty="0">
                  <a:solidFill>
                    <a:srgbClr val="CC0000"/>
                  </a:solidFill>
                </a:endParaRPr>
              </a:p>
              <a:p>
                <a:pPr lvl="1"/>
                <a:r>
                  <a:rPr lang="en-US" sz="2000" b="1" dirty="0">
                    <a:solidFill>
                      <a:srgbClr val="CC0000"/>
                    </a:solidFill>
                  </a:rPr>
                  <a:t>Solution</a:t>
                </a:r>
                <a:r>
                  <a:rPr lang="en-US" sz="2000" dirty="0"/>
                  <a:t>: a state that is a</a:t>
                </a: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Consistent assignment</a:t>
                </a:r>
                <a:r>
                  <a:rPr lang="en-US" sz="1800" dirty="0"/>
                  <a:t>: satisfies all constraints.</a:t>
                </a:r>
                <a:endParaRPr lang="en-US" sz="1800" dirty="0">
                  <a:solidFill>
                    <a:srgbClr val="FF0000"/>
                  </a:solidFill>
                </a:endParaRPr>
              </a:p>
              <a:p>
                <a:pPr marL="1028700" lvl="2" indent="-342900">
                  <a:buFont typeface="+mj-lt"/>
                  <a:buAutoNum type="alphaLcParenR"/>
                </a:pPr>
                <a:r>
                  <a:rPr lang="en-US" sz="1800" b="1" dirty="0">
                    <a:solidFill>
                      <a:srgbClr val="C00000"/>
                    </a:solidFill>
                  </a:rPr>
                  <a:t>Complete assignment:</a:t>
                </a:r>
                <a:r>
                  <a:rPr lang="en-US" sz="1800" dirty="0">
                    <a:solidFill>
                      <a:srgbClr val="FF0000"/>
                    </a:solidFill>
                  </a:rPr>
                  <a:t> </a:t>
                </a:r>
                <a:r>
                  <a:rPr lang="en-US" sz="1800" dirty="0"/>
                  <a:t>assigns value to each variable.</a:t>
                </a:r>
              </a:p>
            </p:txBody>
          </p:sp>
        </mc:Choice>
        <mc:Fallback xmlns="">
          <p:sp>
            <p:nvSpPr>
              <p:cNvPr id="512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3048000"/>
                <a:ext cx="8058150" cy="3444874"/>
              </a:xfrm>
              <a:blipFill>
                <a:blip r:embed="rId3"/>
                <a:stretch>
                  <a:fillRect l="-681" t="-23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tar: 5 Points 4">
            <a:extLst>
              <a:ext uri="{FF2B5EF4-FFF2-40B4-BE49-F238E27FC236}">
                <a16:creationId xmlns:a16="http://schemas.microsoft.com/office/drawing/2014/main" id="{C991C4F9-0A76-FF1E-E481-8912EE1EE8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pSp>
        <p:nvGrpSpPr>
          <p:cNvPr id="6" name="Group 5" descr="A picture showing the difference between atomic and factores states. ">
            <a:extLst>
              <a:ext uri="{FF2B5EF4-FFF2-40B4-BE49-F238E27FC236}">
                <a16:creationId xmlns:a16="http://schemas.microsoft.com/office/drawing/2014/main" id="{EA7A246C-DA4B-8AF8-AE62-2B4FC9ED6FB2}"/>
              </a:ext>
            </a:extLst>
          </p:cNvPr>
          <p:cNvGrpSpPr/>
          <p:nvPr/>
        </p:nvGrpSpPr>
        <p:grpSpPr>
          <a:xfrm>
            <a:off x="3886200" y="1447800"/>
            <a:ext cx="4635954" cy="1612641"/>
            <a:chOff x="3886200" y="1447800"/>
            <a:chExt cx="4635954" cy="161264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77D56882-B39D-47D5-AACD-0ABF7ECE3E6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39163"/>
            <a:stretch/>
          </p:blipFill>
          <p:spPr>
            <a:xfrm>
              <a:off x="3886200" y="1447800"/>
              <a:ext cx="2827817" cy="1612641"/>
            </a:xfrm>
            <a:prstGeom prst="rect">
              <a:avLst/>
            </a:prstGeom>
          </p:spPr>
        </p:pic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FE59D927-EDFE-4724-B097-B4603043B15F}"/>
                </a:ext>
              </a:extLst>
            </p:cNvPr>
            <p:cNvSpPr/>
            <p:nvPr/>
          </p:nvSpPr>
          <p:spPr>
            <a:xfrm>
              <a:off x="4961417" y="1447800"/>
              <a:ext cx="1752600" cy="1598464"/>
            </a:xfrm>
            <a:prstGeom prst="roundRect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peech Bubble: Rectangle with Corners Rounded 3">
              <a:extLst>
                <a:ext uri="{FF2B5EF4-FFF2-40B4-BE49-F238E27FC236}">
                  <a16:creationId xmlns:a16="http://schemas.microsoft.com/office/drawing/2014/main" id="{D10843E1-985B-4A9F-A87D-3ABA26727E55}"/>
                </a:ext>
              </a:extLst>
            </p:cNvPr>
            <p:cNvSpPr/>
            <p:nvPr/>
          </p:nvSpPr>
          <p:spPr>
            <a:xfrm>
              <a:off x="6941004" y="2286513"/>
              <a:ext cx="1581150" cy="279625"/>
            </a:xfrm>
            <a:prstGeom prst="wedgeRoundRectCallout">
              <a:avLst>
                <a:gd name="adj1" fmla="val -82617"/>
                <a:gd name="adj2" fmla="val -71138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Add constraints </a:t>
              </a:r>
            </a:p>
          </p:txBody>
        </p:sp>
        <p:sp>
          <p:nvSpPr>
            <p:cNvPr id="8" name="Speech Bubble: Rectangle with Corners Rounded 7">
              <a:extLst>
                <a:ext uri="{FF2B5EF4-FFF2-40B4-BE49-F238E27FC236}">
                  <a16:creationId xmlns:a16="http://schemas.microsoft.com/office/drawing/2014/main" id="{250CFE54-A276-B0DE-6173-CFCFE03D114A}"/>
                </a:ext>
              </a:extLst>
            </p:cNvPr>
            <p:cNvSpPr/>
            <p:nvPr/>
          </p:nvSpPr>
          <p:spPr>
            <a:xfrm>
              <a:off x="6941004" y="1524001"/>
              <a:ext cx="1581150" cy="560276"/>
            </a:xfrm>
            <a:prstGeom prst="wedgeRoundRectCallout">
              <a:avLst>
                <a:gd name="adj1" fmla="val -86747"/>
                <a:gd name="adj2" fmla="val 14507"/>
                <a:gd name="adj3" fmla="val 16667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Work with partial solutions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872" name="Rectangle 36871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874" name="Rectangle 36873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6" name="Rectangle 36875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78" name="Rectangle 36877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80" name="Rectangle 36879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882" name="Freeform: Shape 36881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6884" name="Rectangle 36883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0" y="1904672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50041" y="586855"/>
            <a:ext cx="2401025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What You Should Know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3607694" y="649480"/>
            <a:ext cx="4916510" cy="5546047"/>
          </a:xfrm>
        </p:spPr>
        <p:txBody>
          <a:bodyPr anchor="ctr">
            <a:noAutofit/>
          </a:bodyPr>
          <a:lstStyle/>
          <a:p>
            <a:r>
              <a:rPr lang="en-US" sz="1500" dirty="0"/>
              <a:t>CSPs are a special type of search problem:</a:t>
            </a:r>
          </a:p>
          <a:p>
            <a:pPr lvl="1"/>
            <a:r>
              <a:rPr lang="en-US" sz="1500" dirty="0"/>
              <a:t>States are </a:t>
            </a:r>
            <a:r>
              <a:rPr lang="en-US" sz="1500" b="1" dirty="0"/>
              <a:t>factored</a:t>
            </a:r>
            <a:r>
              <a:rPr lang="en-US" sz="1500" dirty="0"/>
              <a:t> and defined by a set of variables and values assignments</a:t>
            </a:r>
          </a:p>
          <a:p>
            <a:pPr lvl="1"/>
            <a:r>
              <a:rPr lang="en-US" sz="1500" dirty="0"/>
              <a:t>The goal is defined by a set of constraints on the variables.</a:t>
            </a:r>
          </a:p>
          <a:p>
            <a:pPr lvl="1"/>
            <a:r>
              <a:rPr lang="en-US" sz="1500" dirty="0"/>
              <a:t>Incomplete assignments are used to create a complete assignments piece-by-piece.</a:t>
            </a:r>
          </a:p>
          <a:p>
            <a:pPr lvl="1"/>
            <a:r>
              <a:rPr lang="en-US" sz="1500" dirty="0"/>
              <a:t>The goal test is defined by </a:t>
            </a:r>
          </a:p>
          <a:p>
            <a:pPr lvl="2"/>
            <a:r>
              <a:rPr lang="en-US" b="1" dirty="0"/>
              <a:t>Consistency</a:t>
            </a:r>
            <a:r>
              <a:rPr lang="en-US" dirty="0"/>
              <a:t> with constraints</a:t>
            </a:r>
          </a:p>
          <a:p>
            <a:pPr lvl="2"/>
            <a:r>
              <a:rPr lang="en-US" b="1" dirty="0"/>
              <a:t>Completeness</a:t>
            </a:r>
            <a:r>
              <a:rPr lang="en-US" dirty="0"/>
              <a:t> of assignment </a:t>
            </a:r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Many problems can be formulated as a CSP and problems where the constraints are very restrictive on the solution space may be easier to solve as CSPs (e.g., scheduling problems and puzzles).</a:t>
            </a:r>
            <a:endParaRPr lang="en-US" sz="1500" b="1" dirty="0"/>
          </a:p>
          <a:p>
            <a:pPr marL="0" indent="0">
              <a:buNone/>
            </a:pPr>
            <a:endParaRPr lang="en-US" sz="1500" b="1" dirty="0"/>
          </a:p>
          <a:p>
            <a:r>
              <a:rPr lang="en-US" sz="1500" dirty="0"/>
              <a:t>Effective off-the-shelf solvers exist. They typically use:</a:t>
            </a:r>
          </a:p>
          <a:p>
            <a:pPr lvl="1"/>
            <a:r>
              <a:rPr lang="en-US" sz="1500" b="1" dirty="0"/>
              <a:t>Depth-first search</a:t>
            </a:r>
            <a:r>
              <a:rPr lang="en-US" sz="1500" dirty="0"/>
              <a:t>: successor states are generated variable-by-variable by adding a consistent value assignment to single unassigned variables.</a:t>
            </a:r>
          </a:p>
          <a:p>
            <a:pPr lvl="1"/>
            <a:r>
              <a:rPr lang="en-US" sz="1500" b="1" dirty="0"/>
              <a:t>Local search</a:t>
            </a:r>
            <a:r>
              <a:rPr lang="en-US" sz="1500" dirty="0"/>
              <a:t> can be used as an effective heuristic. It search the space of all complete assignments for consistent assignments = </a:t>
            </a:r>
            <a:r>
              <a:rPr lang="en-US" sz="1500" b="1" dirty="0"/>
              <a:t>min-conflicts heuristic.</a:t>
            </a:r>
          </a:p>
        </p:txBody>
      </p:sp>
      <p:sp>
        <p:nvSpPr>
          <p:cNvPr id="2" name="Star: 5 Points 1">
            <a:extLst>
              <a:ext uri="{FF2B5EF4-FFF2-40B4-BE49-F238E27FC236}">
                <a16:creationId xmlns:a16="http://schemas.microsoft.com/office/drawing/2014/main" id="{4253AC54-64CB-030B-E1AA-4122F4E51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27D55-827F-E40D-10BC-60CE912690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71B8D219-248F-8272-98F1-53274F83232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Comparison to Other Methods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6E75261-7CF6-CBBC-7DB1-6F813C0656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918482" y="6172200"/>
            <a:ext cx="8058150" cy="3810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+ General-purpose solvers for CSP with more power than standard search algorithms exit.</a:t>
            </a:r>
          </a:p>
        </p:txBody>
      </p:sp>
      <p:sp>
        <p:nvSpPr>
          <p:cNvPr id="5" name="Star: 5 Points 4">
            <a:extLst>
              <a:ext uri="{FF2B5EF4-FFF2-40B4-BE49-F238E27FC236}">
                <a16:creationId xmlns:a16="http://schemas.microsoft.com/office/drawing/2014/main" id="{7DB64E51-8679-ABE6-960F-24C85E6FE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D3DE2FE-E9E3-51B8-B84D-4661CEAFFB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7081161"/>
              </p:ext>
            </p:extLst>
          </p:nvPr>
        </p:nvGraphicFramePr>
        <p:xfrm>
          <a:off x="918482" y="1759743"/>
          <a:ext cx="7543800" cy="415290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1885950">
                  <a:extLst>
                    <a:ext uri="{9D8B030D-6E8A-4147-A177-3AD203B41FA5}">
                      <a16:colId xmlns:a16="http://schemas.microsoft.com/office/drawing/2014/main" val="3612849950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40610586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211871804"/>
                    </a:ext>
                  </a:extLst>
                </a:gridCol>
                <a:gridCol w="1885950">
                  <a:extLst>
                    <a:ext uri="{9D8B030D-6E8A-4147-A177-3AD203B41FA5}">
                      <a16:colId xmlns:a16="http://schemas.microsoft.com/office/drawing/2014/main" val="1851525632"/>
                    </a:ext>
                  </a:extLst>
                </a:gridCol>
              </a:tblGrid>
              <a:tr h="555308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Generic Tree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Local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CSP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359013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State representation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Atomic</a:t>
                      </a:r>
                      <a:r>
                        <a:rPr lang="en-US" sz="1600" dirty="0"/>
                        <a:t> states</a:t>
                      </a:r>
                      <a:br>
                        <a:rPr lang="en-US" sz="1600" dirty="0"/>
                      </a:br>
                      <a:r>
                        <a:rPr lang="en-US" sz="1600" dirty="0"/>
                        <a:t>Variables are only used to create human readable labels or calculate heuristics.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  <a:r>
                        <a:rPr lang="en-US" sz="1600" dirty="0"/>
                        <a:t> representation to find local moves.</a:t>
                      </a:r>
                    </a:p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Factored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6099903"/>
                  </a:ext>
                </a:extLst>
              </a:tr>
              <a:tr h="555308"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Always </a:t>
                      </a:r>
                      <a:r>
                        <a:rPr lang="en-US" sz="1600" b="1" dirty="0"/>
                        <a:t>complete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/>
                        <a:t>Partial</a:t>
                      </a:r>
                      <a:r>
                        <a:rPr lang="en-US" sz="1600" dirty="0"/>
                        <a:t> assignment during search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014861"/>
                  </a:ext>
                </a:extLst>
              </a:tr>
              <a:tr h="1463993">
                <a:tc>
                  <a:txBody>
                    <a:bodyPr/>
                    <a:lstStyle/>
                    <a:p>
                      <a:r>
                        <a:rPr lang="en-US" sz="1600" dirty="0"/>
                        <a:t>Constraints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Constrains are implicit in the </a:t>
                      </a:r>
                      <a:r>
                        <a:rPr lang="en-US" sz="1600" b="1" dirty="0"/>
                        <a:t>search problem </a:t>
                      </a:r>
                      <a:r>
                        <a:rPr lang="en-US" sz="1600" b="0" dirty="0"/>
                        <a:t>(initial + goal state + transition </a:t>
                      </a:r>
                      <a:r>
                        <a:rPr lang="en-US" sz="1600" b="0" dirty="0" err="1"/>
                        <a:t>funciton</a:t>
                      </a:r>
                      <a:r>
                        <a:rPr lang="en-US" sz="1600" b="0" dirty="0"/>
                        <a:t>)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Constraints are represented by the </a:t>
                      </a:r>
                      <a:r>
                        <a:rPr lang="en-US" sz="1600" b="1" dirty="0"/>
                        <a:t>objective function </a:t>
                      </a:r>
                      <a:r>
                        <a:rPr lang="en-US" sz="1600" dirty="0"/>
                        <a:t>and may not be met.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Enforcement of </a:t>
                      </a:r>
                      <a:r>
                        <a:rPr lang="en-US" sz="1600" b="1" dirty="0"/>
                        <a:t>explicit constraints</a:t>
                      </a:r>
                      <a:r>
                        <a:rPr lang="en-US" sz="160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67105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4482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 (Graph coloring)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Rectangle 3"/>
              <p:cNvSpPr>
                <a:spLocks noGrp="1" noChangeArrowheads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sz="2400" b="1" dirty="0"/>
                  <a:t>Variables representing state:</a:t>
                </a:r>
                <a:r>
                  <a:rPr lang="en-US" sz="2400" dirty="0"/>
                  <a:t> WA, NT, Q, NSW, V, SA, T </a:t>
                </a:r>
              </a:p>
              <a:p>
                <a:r>
                  <a:rPr lang="en-US" sz="2400" b="1" dirty="0"/>
                  <a:t>Variable Domains:</a:t>
                </a:r>
                <a:r>
                  <a:rPr lang="en-US" sz="2400" dirty="0"/>
                  <a:t> {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}</a:t>
                </a:r>
              </a:p>
              <a:p>
                <a:r>
                  <a:rPr lang="en-US" sz="2400" b="1" dirty="0"/>
                  <a:t>Constraints:</a:t>
                </a:r>
                <a:r>
                  <a:rPr lang="en-US" sz="2400" dirty="0"/>
                  <a:t> adjacent regions must have different colors</a:t>
                </a:r>
                <a:br>
                  <a:rPr lang="en-US" sz="2400" dirty="0"/>
                </a:br>
                <a:r>
                  <a:rPr lang="en-US" sz="2400" dirty="0"/>
                  <a:t>e.g., </a:t>
                </a:r>
                <a:br>
                  <a:rPr lang="en-US" sz="2400" dirty="0"/>
                </a:br>
                <a:r>
                  <a:rPr lang="en-US" sz="2400" dirty="0"/>
                  <a:t>            WA </a:t>
                </a:r>
                <a:r>
                  <a:rPr lang="en-US" sz="2400" dirty="0">
                    <a:cs typeface="Arial" charset="0"/>
                  </a:rPr>
                  <a:t>≠</a:t>
                </a:r>
                <a:r>
                  <a:rPr lang="en-US" sz="2400" dirty="0"/>
                  <a:t> NT </a:t>
                </a:r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⇔</m:t>
                    </m:r>
                  </m:oMath>
                </a14:m>
                <a:r>
                  <a:rPr lang="en-US" sz="2400" dirty="0"/>
                  <a:t>  (WA, NT) in {(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</a:t>
                </a:r>
                <a:br>
                  <a:rPr lang="en-US" sz="2400" dirty="0"/>
                </a:br>
                <a:r>
                  <a:rPr lang="en-US" sz="2400" dirty="0"/>
                  <a:t>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FF0000"/>
                    </a:solidFill>
                  </a:rPr>
                  <a:t>red</a:t>
                </a:r>
                <a:r>
                  <a:rPr lang="en-US" sz="2400" dirty="0"/>
                  <a:t>), (</a:t>
                </a:r>
                <a:r>
                  <a:rPr lang="en-US" sz="2400" dirty="0">
                    <a:solidFill>
                      <a:srgbClr val="0000FF"/>
                    </a:solidFill>
                  </a:rPr>
                  <a:t>blue</a:t>
                </a:r>
                <a:r>
                  <a:rPr lang="en-US" sz="2400" dirty="0"/>
                  <a:t>, </a:t>
                </a:r>
                <a:r>
                  <a:rPr lang="en-US" sz="2400" dirty="0">
                    <a:solidFill>
                      <a:srgbClr val="008000"/>
                    </a:solidFill>
                  </a:rPr>
                  <a:t>green</a:t>
                </a:r>
                <a:r>
                  <a:rPr lang="en-US" sz="2400" dirty="0"/>
                  <a:t>)}</a:t>
                </a:r>
              </a:p>
            </p:txBody>
          </p:sp>
        </mc:Choice>
        <mc:Fallback xmlns="">
          <p:sp>
            <p:nvSpPr>
              <p:cNvPr id="614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4572000"/>
                <a:ext cx="7886700" cy="1604962"/>
              </a:xfrm>
              <a:blipFill>
                <a:blip r:embed="rId3"/>
                <a:stretch>
                  <a:fillRect l="-696" t="-6844" b="-6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 descr="Representation of the mao of the Australian territories as a graph.">
            <a:extLst>
              <a:ext uri="{FF2B5EF4-FFF2-40B4-BE49-F238E27FC236}">
                <a16:creationId xmlns:a16="http://schemas.microsoft.com/office/drawing/2014/main" id="{36876116-9CB3-4491-E753-51B6D619A8BE}"/>
              </a:ext>
            </a:extLst>
          </p:cNvPr>
          <p:cNvGrpSpPr/>
          <p:nvPr/>
        </p:nvGrpSpPr>
        <p:grpSpPr>
          <a:xfrm>
            <a:off x="838200" y="1459468"/>
            <a:ext cx="7013970" cy="3112532"/>
            <a:chOff x="838200" y="1459468"/>
            <a:chExt cx="7013970" cy="3112532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F9A3A109-502C-45C6-8CA0-458CEE8C4B6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0" y="1747261"/>
              <a:ext cx="7013970" cy="2824739"/>
            </a:xfrm>
            <a:prstGeom prst="rect">
              <a:avLst/>
            </a:prstGeom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9CC2822-DF43-40E5-A19C-479A912937C8}"/>
                </a:ext>
              </a:extLst>
            </p:cNvPr>
            <p:cNvSpPr txBox="1"/>
            <p:nvPr/>
          </p:nvSpPr>
          <p:spPr>
            <a:xfrm>
              <a:off x="5101830" y="1459468"/>
              <a:ext cx="236577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Constraint graph</a:t>
              </a:r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38080C8D-C0F8-490D-9B4B-6B61C95A074F}"/>
                </a:ext>
              </a:extLst>
            </p:cNvPr>
            <p:cNvSpPr/>
            <p:nvPr/>
          </p:nvSpPr>
          <p:spPr>
            <a:xfrm>
              <a:off x="4135391" y="1502043"/>
              <a:ext cx="609600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1ACB769-BFB3-4569-AED1-BE87B5811DA0}"/>
                </a:ext>
              </a:extLst>
            </p:cNvPr>
            <p:cNvSpPr txBox="1"/>
            <p:nvPr/>
          </p:nvSpPr>
          <p:spPr>
            <a:xfrm>
              <a:off x="2339580" y="1459468"/>
              <a:ext cx="10858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Problem</a:t>
              </a:r>
            </a:p>
          </p:txBody>
        </p:sp>
      </p:grp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2E676863-1099-D3A2-F35F-7B3CB0A794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Map Coloring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4665662"/>
            <a:ext cx="7467600" cy="15827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Solutions</a:t>
            </a:r>
            <a:r>
              <a:rPr lang="en-US" sz="2400" dirty="0"/>
              <a:t> are </a:t>
            </a:r>
            <a:r>
              <a:rPr lang="en-US" sz="2400" b="1" i="1" dirty="0">
                <a:solidFill>
                  <a:srgbClr val="FF0000"/>
                </a:solidFill>
              </a:rPr>
              <a:t>complete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consistent</a:t>
            </a:r>
            <a:r>
              <a:rPr lang="en-US" sz="2400" i="1" dirty="0"/>
              <a:t> </a:t>
            </a:r>
            <a:r>
              <a:rPr lang="en-US" sz="2400" dirty="0"/>
              <a:t>assignments, e.g., </a:t>
            </a:r>
          </a:p>
          <a:p>
            <a:pPr marL="342900" lvl="1" indent="0">
              <a:buNone/>
            </a:pPr>
            <a:br>
              <a:rPr lang="en-US" sz="2400" dirty="0"/>
            </a:br>
            <a:r>
              <a:rPr lang="en-US" sz="2400" dirty="0"/>
              <a:t>WA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Q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NSW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V = </a:t>
            </a:r>
            <a:r>
              <a:rPr lang="en-US" sz="2400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, SA = </a:t>
            </a:r>
            <a:r>
              <a:rPr lang="en-US" sz="2400" dirty="0">
                <a:solidFill>
                  <a:srgbClr val="0000FF"/>
                </a:solidFill>
              </a:rPr>
              <a:t>blue</a:t>
            </a:r>
            <a:r>
              <a:rPr lang="en-US" sz="2400" dirty="0"/>
              <a:t>, T = </a:t>
            </a:r>
            <a:r>
              <a:rPr lang="en-US" sz="2400" dirty="0">
                <a:solidFill>
                  <a:srgbClr val="008000"/>
                </a:solidFill>
              </a:rPr>
              <a:t>green</a:t>
            </a:r>
            <a:endParaRPr lang="en-US" sz="2400" dirty="0"/>
          </a:p>
        </p:txBody>
      </p:sp>
      <p:pic>
        <p:nvPicPr>
          <p:cNvPr id="7172" name="Picture 4" descr="australia-solution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7000" y="1295400"/>
            <a:ext cx="3781425" cy="3124200"/>
          </a:xfrm>
          <a:prstGeom prst="rect">
            <a:avLst/>
          </a:prstGeom>
          <a:noFill/>
        </p:spPr>
      </p:pic>
      <p:sp>
        <p:nvSpPr>
          <p:cNvPr id="2" name="Star: 5 Points 1">
            <a:extLst>
              <a:ext uri="{FF2B5EF4-FFF2-40B4-BE49-F238E27FC236}">
                <a16:creationId xmlns:a16="http://schemas.microsoft.com/office/drawing/2014/main" id="{68E8705D-1DAA-D270-F375-6A59E2417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N-Queens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b="1" dirty="0"/>
                  <a:t>Variables: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</a:rPr>
                      <m:t>𝑖𝑗</m:t>
                    </m:r>
                  </m:oMath>
                </a14:m>
                <a:r>
                  <a:rPr lang="en-US" i="1" baseline="-25000" dirty="0"/>
                  <a:t>  </a:t>
                </a: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{0, 1} </m:t>
                    </m:r>
                  </m:oMath>
                </a14:m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Queen: no/yes</a:t>
                </a:r>
              </a:p>
              <a:p>
                <a:pPr>
                  <a:lnSpc>
                    <a:spcPct val="140000"/>
                  </a:lnSpc>
                </a:pPr>
                <a:endParaRPr lang="en-US" dirty="0"/>
              </a:p>
              <a:p>
                <a:pPr>
                  <a:lnSpc>
                    <a:spcPct val="14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>
                    <a:sym typeface="Symbol"/>
                  </a:rPr>
                  <a:t></a:t>
                </a:r>
                <a:r>
                  <a:rPr lang="en-US" i="1" baseline="-25000" dirty="0" err="1"/>
                  <a:t>i,j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ij</a:t>
                </a:r>
                <a:r>
                  <a:rPr lang="en-US" i="1" dirty="0"/>
                  <a:t> = N</a:t>
                </a:r>
                <a:endParaRPr lang="en-US" dirty="0">
                  <a:sym typeface="Symbol"/>
                </a:endParaRP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col.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kj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in same row.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</a:t>
                </a:r>
                <a:r>
                  <a:rPr lang="en-US" i="1" baseline="-25000" dirty="0" err="1"/>
                  <a:t>j+k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lnSpc>
                    <a:spcPct val="140000"/>
                  </a:lnSpc>
                  <a:buNone/>
                </a:pPr>
                <a:r>
                  <a:rPr lang="en-US" dirty="0"/>
                  <a:t>(</a:t>
                </a:r>
                <a:r>
                  <a:rPr lang="en-US" i="1" dirty="0"/>
                  <a:t>X</a:t>
                </a:r>
                <a:r>
                  <a:rPr lang="en-US" i="1" baseline="-25000" dirty="0"/>
                  <a:t>ij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X</a:t>
                </a:r>
                <a:r>
                  <a:rPr lang="en-US" i="1" baseline="-25000" dirty="0" err="1"/>
                  <a:t>i+k</a:t>
                </a:r>
                <a:r>
                  <a:rPr lang="en-US" i="1" baseline="-25000" dirty="0"/>
                  <a:t>, j–k</a:t>
                </a:r>
                <a:r>
                  <a:rPr lang="en-US" dirty="0"/>
                  <a:t>) </a:t>
                </a:r>
                <a:r>
                  <a:rPr lang="en-US" dirty="0">
                    <a:sym typeface="Symbol"/>
                  </a:rPr>
                  <a:t> {(0, 0), (0, 1), (1, 0)}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cannot be diagonal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F5D9B8CF-23E1-8316-D93C-40BF2DD4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593743" y="762000"/>
            <a:ext cx="3321657" cy="3341132"/>
            <a:chOff x="5593743" y="762000"/>
            <a:chExt cx="3321657" cy="3341132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8382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858000" y="1524000"/>
              <a:ext cx="526106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32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29685BF-BB48-42DC-A7E4-C20FEB3D412C}"/>
                </a:ext>
              </a:extLst>
            </p:cNvPr>
            <p:cNvCxnSpPr/>
            <p:nvPr/>
          </p:nvCxnSpPr>
          <p:spPr>
            <a:xfrm>
              <a:off x="6019800" y="3581400"/>
              <a:ext cx="2895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9989238-3626-41EE-8462-C21BEE99E5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19800" y="762000"/>
              <a:ext cx="0" cy="28051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477BCFB-A7E0-4618-AD47-B26FD79290F3}"/>
                </a:ext>
              </a:extLst>
            </p:cNvPr>
            <p:cNvSpPr txBox="1"/>
            <p:nvPr/>
          </p:nvSpPr>
          <p:spPr>
            <a:xfrm>
              <a:off x="7239000" y="373380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i</a:t>
              </a:r>
              <a:endParaRPr 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5857EF9A-AF6D-4F3F-824B-67378224851C}"/>
                </a:ext>
              </a:extLst>
            </p:cNvPr>
            <p:cNvSpPr txBox="1"/>
            <p:nvPr/>
          </p:nvSpPr>
          <p:spPr>
            <a:xfrm>
              <a:off x="5593743" y="1979890"/>
              <a:ext cx="381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j</a:t>
              </a:r>
            </a:p>
          </p:txBody>
        </p:sp>
      </p:grpSp>
      <p:sp>
        <p:nvSpPr>
          <p:cNvPr id="4" name="Right Brace 3">
            <a:extLst>
              <a:ext uri="{FF2B5EF4-FFF2-40B4-BE49-F238E27FC236}">
                <a16:creationId xmlns:a16="http://schemas.microsoft.com/office/drawing/2014/main" id="{F31DDE1D-B800-422E-BE8D-836463FE5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3962400"/>
            <a:ext cx="381000" cy="20573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/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>
                  <a:lnSpc>
                    <a:spcPct val="140000"/>
                  </a:lnSpc>
                </a:pPr>
                <a:r>
                  <a:rPr lang="en-US" sz="1600" dirty="0"/>
                  <a:t>for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∈{1, 2, …,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0D037137-9DE6-4B8C-993A-729EBD7BA1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5600" y="4777259"/>
                <a:ext cx="2093073" cy="404341"/>
              </a:xfrm>
              <a:prstGeom prst="rect">
                <a:avLst/>
              </a:prstGeom>
              <a:blipFill>
                <a:blip r:embed="rId5"/>
                <a:stretch>
                  <a:fillRect l="-1458" b="-19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Star: 5 Points 8">
            <a:extLst>
              <a:ext uri="{FF2B5EF4-FFF2-40B4-BE49-F238E27FC236}">
                <a16:creationId xmlns:a16="http://schemas.microsoft.com/office/drawing/2014/main" id="{241E6494-3CB8-711B-835B-5CE26D06FB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N-Queens: Alternative Formulation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20000"/>
                  </a:lnSpc>
                </a:pPr>
                <a:r>
                  <a:rPr lang="en-US" b="1" dirty="0"/>
                  <a:t>Variables: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i="1" baseline="-25000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Domains: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{1,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2, 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… ,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bg2">
                        <a:lumMod val="75000"/>
                      </a:schemeClr>
                    </a:solidFill>
                    <a:sym typeface="Symbol"/>
                  </a:rPr>
                  <a:t># row for each col.</a:t>
                </a:r>
              </a:p>
              <a:p>
                <a:pPr>
                  <a:lnSpc>
                    <a:spcPct val="120000"/>
                  </a:lnSpc>
                </a:pPr>
                <a:endParaRPr lang="en-US" dirty="0"/>
              </a:p>
              <a:p>
                <a:pPr>
                  <a:lnSpc>
                    <a:spcPct val="120000"/>
                  </a:lnSpc>
                </a:pPr>
                <a:r>
                  <a:rPr lang="en-US" b="1" dirty="0"/>
                  <a:t>Constraints:</a:t>
                </a:r>
              </a:p>
              <a:p>
                <a:pPr lvl="1">
                  <a:lnSpc>
                    <a:spcPct val="120000"/>
                  </a:lnSpc>
                  <a:buNone/>
                </a:pPr>
                <a:r>
                  <a:rPr lang="en-US" dirty="0">
                    <a:sym typeface="Symbol"/>
                  </a:rPr>
                  <a:t></a:t>
                </a:r>
                <a:r>
                  <a:rPr lang="en-US" i="1" dirty="0">
                    <a:sym typeface="Symbol"/>
                  </a:rPr>
                  <a:t> </a:t>
                </a:r>
                <a:r>
                  <a:rPr lang="en-US" i="1" dirty="0" err="1">
                    <a:sym typeface="Symbol"/>
                  </a:rPr>
                  <a:t>i</a:t>
                </a:r>
                <a:r>
                  <a:rPr lang="en-US" dirty="0">
                    <a:sym typeface="Symbol"/>
                  </a:rPr>
                  <a:t>, </a:t>
                </a:r>
                <a:r>
                  <a:rPr lang="en-US" i="1" dirty="0">
                    <a:sym typeface="Symbol"/>
                  </a:rPr>
                  <a:t>j</a:t>
                </a:r>
                <a:r>
                  <a:rPr lang="en-US" dirty="0">
                    <a:sym typeface="Symbol"/>
                  </a:rPr>
                  <a:t> non-threatening (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i</a:t>
                </a:r>
                <a:r>
                  <a:rPr lang="en-US" i="1" baseline="-25000" dirty="0"/>
                  <a:t> </a:t>
                </a:r>
                <a:r>
                  <a:rPr lang="en-US" dirty="0"/>
                  <a:t>,</a:t>
                </a:r>
                <a:r>
                  <a:rPr lang="en-US" i="1" dirty="0"/>
                  <a:t> </a:t>
                </a:r>
                <a:r>
                  <a:rPr lang="en-US" i="1" dirty="0" err="1"/>
                  <a:t>Q</a:t>
                </a:r>
                <a:r>
                  <a:rPr lang="en-US" i="1" baseline="-25000" dirty="0" err="1"/>
                  <a:t>j</a:t>
                </a:r>
                <a:r>
                  <a:rPr lang="en-US" dirty="0">
                    <a:sym typeface="Symbol"/>
                  </a:rPr>
                  <a:t>)</a:t>
                </a:r>
              </a:p>
              <a:p>
                <a:pPr lvl="1">
                  <a:buNone/>
                </a:pPr>
                <a:endParaRPr lang="en-US" dirty="0">
                  <a:sym typeface="Symbol"/>
                </a:endParaRP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7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6947CE22-3465-441B-AE57-00C8D7CF15EA}"/>
              </a:ext>
            </a:extLst>
          </p:cNvPr>
          <p:cNvSpPr txBox="1"/>
          <p:nvPr/>
        </p:nvSpPr>
        <p:spPr>
          <a:xfrm>
            <a:off x="5935479" y="4952569"/>
            <a:ext cx="29594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 </a:t>
            </a:r>
          </a:p>
          <a:p>
            <a:r>
              <a:rPr lang="en-US" dirty="0"/>
              <a:t>Q1 = 2, Q2 = 4, Q3 = 1, Q4 = 3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284C391-DCF2-E047-2CB2-96D8B4DD5B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72388" y="1504397"/>
            <a:ext cx="2962037" cy="3216397"/>
            <a:chOff x="5772388" y="1504397"/>
            <a:chExt cx="2962037" cy="3216397"/>
          </a:xfrm>
        </p:grpSpPr>
        <p:pic>
          <p:nvPicPr>
            <p:cNvPr id="56322" name="Picture 2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96000" y="2057400"/>
              <a:ext cx="2638425" cy="2663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762532" y="150794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2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127898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1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7321624" y="1505611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3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7950610" y="1504397"/>
              <a:ext cx="596638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i="1" dirty="0">
                  <a:latin typeface="+mn-lt"/>
                </a:rPr>
                <a:t>Q</a:t>
              </a:r>
              <a:r>
                <a:rPr lang="en-US" sz="3200" baseline="-25000" dirty="0">
                  <a:latin typeface="+mn-lt"/>
                </a:rPr>
                <a:t>4</a:t>
              </a:r>
              <a:endParaRPr lang="en-US" sz="3200" dirty="0">
                <a:latin typeface="+mn-lt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CCE564C-7BBD-40FE-A1EF-B99415331756}"/>
                </a:ext>
              </a:extLst>
            </p:cNvPr>
            <p:cNvSpPr/>
            <p:nvPr/>
          </p:nvSpPr>
          <p:spPr>
            <a:xfrm>
              <a:off x="5772388" y="1985902"/>
              <a:ext cx="393056" cy="260135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en-US" sz="3200" i="1" dirty="0"/>
                <a:t>4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3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/>
                <a:t>2</a:t>
              </a:r>
            </a:p>
            <a:p>
              <a:pPr>
                <a:lnSpc>
                  <a:spcPct val="130000"/>
                </a:lnSpc>
              </a:pPr>
              <a:r>
                <a:rPr lang="en-US" sz="3200" i="1" dirty="0">
                  <a:latin typeface="+mn-lt"/>
                </a:rPr>
                <a:t>1</a:t>
              </a:r>
            </a:p>
          </p:txBody>
        </p:sp>
      </p:grp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7DFC03D8-788A-CB85-C262-95AE0C524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Sudoku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20000"/>
              </a:lnSpc>
            </a:pPr>
            <a:r>
              <a:rPr lang="en-US" b="1" dirty="0"/>
              <a:t>Variables: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i="1" baseline="-25000" dirty="0"/>
              <a:t>ij</a:t>
            </a:r>
            <a:endParaRPr lang="en-US" i="1" dirty="0"/>
          </a:p>
          <a:p>
            <a:pPr>
              <a:lnSpc>
                <a:spcPct val="120000"/>
              </a:lnSpc>
            </a:pPr>
            <a:r>
              <a:rPr lang="en-US" b="1" dirty="0"/>
              <a:t>Domains:</a:t>
            </a:r>
            <a:r>
              <a:rPr lang="en-US" dirty="0"/>
              <a:t> {1, 2, …, 9}</a:t>
            </a:r>
          </a:p>
          <a:p>
            <a:pPr>
              <a:lnSpc>
                <a:spcPct val="120000"/>
              </a:lnSpc>
            </a:pPr>
            <a:r>
              <a:rPr lang="en-US" b="1" dirty="0"/>
              <a:t>Constraints: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unit)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row)</a:t>
            </a:r>
          </a:p>
          <a:p>
            <a:pPr lvl="1">
              <a:lnSpc>
                <a:spcPct val="120000"/>
              </a:lnSpc>
              <a:buNone/>
            </a:pPr>
            <a:r>
              <a:rPr lang="en-US" dirty="0" err="1">
                <a:sym typeface="Symbol"/>
              </a:rPr>
              <a:t>Alldiff</a:t>
            </a:r>
            <a:r>
              <a:rPr lang="en-US" dirty="0">
                <a:sym typeface="Symbol"/>
              </a:rPr>
              <a:t>(</a:t>
            </a:r>
            <a:r>
              <a:rPr lang="en-US" i="1" dirty="0" err="1">
                <a:sym typeface="Symbol"/>
              </a:rPr>
              <a:t>X</a:t>
            </a:r>
            <a:r>
              <a:rPr lang="en-US" i="1" baseline="-25000" dirty="0" err="1">
                <a:sym typeface="Symbol"/>
              </a:rPr>
              <a:t>ij</a:t>
            </a:r>
            <a:r>
              <a:rPr lang="en-US" dirty="0">
                <a:sym typeface="Symbol"/>
              </a:rPr>
              <a:t> in the same </a:t>
            </a:r>
            <a:r>
              <a:rPr lang="en-US" i="1" dirty="0">
                <a:sym typeface="Symbol"/>
              </a:rPr>
              <a:t>column</a:t>
            </a:r>
            <a:r>
              <a:rPr lang="en-US" dirty="0">
                <a:sym typeface="Symbol"/>
              </a:rPr>
              <a:t>)</a:t>
            </a:r>
            <a:endParaRPr lang="en-US" dirty="0"/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A6EFF1D-AED4-C095-19EB-D361DAA851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638800" y="2209800"/>
            <a:ext cx="3038475" cy="3057525"/>
            <a:chOff x="5638800" y="2209800"/>
            <a:chExt cx="3038475" cy="3057525"/>
          </a:xfrm>
        </p:grpSpPr>
        <p:pic>
          <p:nvPicPr>
            <p:cNvPr id="59394" name="Picture 2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638800" y="2209800"/>
              <a:ext cx="3038475" cy="305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" name="Rectangle 4"/>
            <p:cNvSpPr/>
            <p:nvPr/>
          </p:nvSpPr>
          <p:spPr>
            <a:xfrm>
              <a:off x="6993534" y="3505200"/>
              <a:ext cx="397866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i="1" dirty="0">
                  <a:solidFill>
                    <a:srgbClr val="0000FF"/>
                  </a:solidFill>
                  <a:latin typeface="+mn-lt"/>
                </a:rPr>
                <a:t>X</a:t>
              </a:r>
              <a:r>
                <a:rPr lang="en-US" sz="2000" i="1" baseline="-25000" dirty="0">
                  <a:solidFill>
                    <a:srgbClr val="0000FF"/>
                  </a:solidFill>
                  <a:latin typeface="+mn-lt"/>
                </a:rPr>
                <a:t>ij</a:t>
              </a:r>
              <a:endParaRPr lang="en-US" sz="20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3BAFD-D740-4BBD-A52D-41EC588AC4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Types of CSPs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A22658-0CBA-468F-B6EF-76D87E7C9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676275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Boolean Satisfiability Problem (SAT)</a:t>
            </a:r>
            <a:br>
              <a:rPr lang="en-US" dirty="0"/>
            </a:br>
            <a:r>
              <a:rPr lang="en-US" dirty="0"/>
              <a:t>Find variable assignments that makes a Boolean expression (often expressed in conjunctive normal form) evaluate as true.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Integer Programming</a:t>
            </a:r>
            <a:br>
              <a:rPr lang="en-US" dirty="0"/>
            </a:br>
            <a:r>
              <a:rPr lang="en-US" dirty="0"/>
              <a:t>Variables are restricted to integers. Find a feasible solution that satisfies all constraints. The traveling salesman problem can be expressed as an integer program.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Linear Programming</a:t>
            </a:r>
            <a:br>
              <a:rPr lang="en-US" dirty="0"/>
            </a:br>
            <a:r>
              <a:rPr lang="en-US" dirty="0"/>
              <a:t>Variables are continuous and constraints </a:t>
            </a:r>
            <a:br>
              <a:rPr lang="en-US" dirty="0"/>
            </a:br>
            <a:r>
              <a:rPr lang="en-US" dirty="0"/>
              <a:t>are linear (in)equalities. </a:t>
            </a:r>
            <a:br>
              <a:rPr lang="en-US" dirty="0"/>
            </a:br>
            <a:r>
              <a:rPr lang="en-US" dirty="0"/>
              <a:t>Find a feasible solution using, e.g., </a:t>
            </a:r>
            <a:br>
              <a:rPr lang="en-US" dirty="0"/>
            </a:br>
            <a:r>
              <a:rPr lang="en-US" dirty="0"/>
              <a:t>the simplex algorithm.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3560BE-A16D-4141-949D-AE1AB20774B8}"/>
              </a:ext>
            </a:extLst>
          </p:cNvPr>
          <p:cNvSpPr/>
          <p:nvPr/>
        </p:nvSpPr>
        <p:spPr>
          <a:xfrm>
            <a:off x="2590800" y="2831068"/>
            <a:ext cx="3709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02122"/>
                </a:solidFill>
                <a:latin typeface="Nimbus Roman No9 L"/>
              </a:rPr>
              <a:t>(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(¬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2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 ∨ 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3</a:t>
            </a:r>
            <a:r>
              <a:rPr lang="en-US" dirty="0">
                <a:solidFill>
                  <a:srgbClr val="202122"/>
                </a:solidFill>
                <a:latin typeface="Nimbus Roman No9 L"/>
              </a:rPr>
              <a:t>) ∧ ¬</a:t>
            </a:r>
            <a:r>
              <a:rPr lang="en-US" i="1" dirty="0">
                <a:solidFill>
                  <a:srgbClr val="202122"/>
                </a:solidFill>
                <a:latin typeface="Nimbus Roman No9 L"/>
              </a:rPr>
              <a:t>x</a:t>
            </a:r>
            <a:r>
              <a:rPr lang="en-US" baseline="-25000" dirty="0">
                <a:solidFill>
                  <a:srgbClr val="202122"/>
                </a:solidFill>
                <a:latin typeface="Nimbus Roman No9 L"/>
              </a:rPr>
              <a:t>1 </a:t>
            </a:r>
            <a:r>
              <a:rPr lang="en-US" dirty="0"/>
              <a:t>= True</a:t>
            </a:r>
          </a:p>
        </p:txBody>
      </p:sp>
      <p:pic>
        <p:nvPicPr>
          <p:cNvPr id="1026" name="Picture 2" descr="Linear programming - Simple English Wikipedia, the free encyclopedia">
            <a:extLst>
              <a:ext uri="{FF2B5EF4-FFF2-40B4-BE49-F238E27FC236}">
                <a16:creationId xmlns:a16="http://schemas.microsoft.com/office/drawing/2014/main" id="{6F866652-89FC-432C-A3C0-F89048A6D7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3519" y="4409519"/>
            <a:ext cx="2296081" cy="2296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ight Brace 3">
            <a:extLst>
              <a:ext uri="{FF2B5EF4-FFF2-40B4-BE49-F238E27FC236}">
                <a16:creationId xmlns:a16="http://schemas.microsoft.com/office/drawing/2014/main" id="{D6B4F95F-71FD-4E58-99F6-1BE4DDF3BD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91400" y="1825625"/>
            <a:ext cx="304800" cy="258389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896929-379C-4B9F-BE37-2F6C0043FCE0}"/>
              </a:ext>
            </a:extLst>
          </p:cNvPr>
          <p:cNvSpPr txBox="1"/>
          <p:nvPr/>
        </p:nvSpPr>
        <p:spPr>
          <a:xfrm rot="16200000">
            <a:off x="7119419" y="2787687"/>
            <a:ext cx="1675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NP-complete </a:t>
            </a:r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A5267430-1038-3CAC-693B-FC5202383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63000" y="129075"/>
            <a:ext cx="247650" cy="244474"/>
          </a:xfrm>
          <a:prstGeom prst="star5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7658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12789</TotalTime>
  <Words>1665</Words>
  <Application>Microsoft Office PowerPoint</Application>
  <PresentationFormat>On-screen Show (4:3)</PresentationFormat>
  <Paragraphs>230</Paragraphs>
  <Slides>20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Courier New</vt:lpstr>
      <vt:lpstr>Nimbus Roman No9 L</vt:lpstr>
      <vt:lpstr>source sans pro</vt:lpstr>
      <vt:lpstr>Symbol</vt:lpstr>
      <vt:lpstr>Wingdings</vt:lpstr>
      <vt:lpstr>Office Theme</vt:lpstr>
      <vt:lpstr>CS 5/7320  Artificial Intelligence  Constraint Satisfaction Problems AIMA Chapter 6</vt:lpstr>
      <vt:lpstr>Constraint Satisfaction Problems (CSPs)</vt:lpstr>
      <vt:lpstr>Comparison to Other Methods</vt:lpstr>
      <vt:lpstr>Example: Map Coloring (Graph coloring)</vt:lpstr>
      <vt:lpstr>Example: Map Coloring</vt:lpstr>
      <vt:lpstr>Example: N-Queens</vt:lpstr>
      <vt:lpstr>N-Queens: Alternative Formulation</vt:lpstr>
      <vt:lpstr>Example: Sudoku</vt:lpstr>
      <vt:lpstr>Some Popular Types of CSPs</vt:lpstr>
      <vt:lpstr>Real-world CSPs</vt:lpstr>
      <vt:lpstr>Formulation of a CSP as a Search Problem</vt:lpstr>
      <vt:lpstr>Backtracking Search</vt:lpstr>
      <vt:lpstr>Example: Backtracking Search (DFS)</vt:lpstr>
      <vt:lpstr>Backtracking Search Algorithm</vt:lpstr>
      <vt:lpstr>Variable/Value Ordering</vt:lpstr>
      <vt:lpstr>Early Detection of Failure:  Forward Checking Node Consistency</vt:lpstr>
      <vt:lpstr>Early Detection of Failure: Forward Checking Arc Consistency</vt:lpstr>
      <vt:lpstr>Backtracking Search With Ordering and  Early Failure Detection</vt:lpstr>
      <vt:lpstr>Local Search for CSPs</vt:lpstr>
      <vt:lpstr>What You Should Know</vt:lpstr>
    </vt:vector>
  </TitlesOfParts>
  <Company>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Constraint Satisfaction Problems</dc:title>
  <dc:creator>Min-Yen Kan</dc:creator>
  <cp:lastModifiedBy>Hahsler, Michael</cp:lastModifiedBy>
  <cp:revision>209</cp:revision>
  <dcterms:created xsi:type="dcterms:W3CDTF">2003-12-17T05:14:46Z</dcterms:created>
  <dcterms:modified xsi:type="dcterms:W3CDTF">2025-04-07T14:09:17Z</dcterms:modified>
</cp:coreProperties>
</file>