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61" r:id="rId10"/>
    <p:sldId id="262" r:id="rId11"/>
    <p:sldId id="273" r:id="rId12"/>
    <p:sldId id="276" r:id="rId13"/>
    <p:sldId id="264" r:id="rId14"/>
    <p:sldId id="292" r:id="rId15"/>
    <p:sldId id="295" r:id="rId16"/>
    <p:sldId id="281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414DC9-0645-4083-969A-0E91DFB27E53}">
          <p14:sldIdLst>
            <p14:sldId id="294"/>
            <p14:sldId id="415"/>
            <p14:sldId id="414"/>
          </p14:sldIdLst>
        </p14:section>
        <p14:section name="Bayesian Networks" id="{71F8DEDF-787B-487C-B69A-23E849119B89}">
          <p14:sldIdLst>
            <p14:sldId id="412"/>
            <p14:sldId id="259"/>
            <p14:sldId id="260"/>
            <p14:sldId id="274"/>
            <p14:sldId id="275"/>
            <p14:sldId id="261"/>
            <p14:sldId id="262"/>
            <p14:sldId id="273"/>
            <p14:sldId id="276"/>
            <p14:sldId id="264"/>
            <p14:sldId id="292"/>
            <p14:sldId id="295"/>
            <p14:sldId id="281"/>
            <p14:sldId id="263"/>
            <p14:sldId id="265"/>
            <p14:sldId id="280"/>
            <p14:sldId id="293"/>
            <p14:sldId id="267"/>
          </p14:sldIdLst>
        </p14:section>
        <p14:section name="Exact Inference in Bayesian Networks" id="{E28E4138-660E-46D9-AE6C-11AAE04FC7DF}">
          <p14:sldIdLst>
            <p14:sldId id="316"/>
            <p14:sldId id="282"/>
            <p14:sldId id="288"/>
            <p14:sldId id="289"/>
            <p14:sldId id="413"/>
          </p14:sldIdLst>
        </p14:section>
        <p14:section name="Approximate Inference in Bayes Networks" id="{7D7CE26B-4811-4FD5-91F3-0227F93FAC1B}">
          <p14:sldIdLst>
            <p14:sldId id="411"/>
            <p14:sldId id="291"/>
            <p14:sldId id="407"/>
            <p14:sldId id="305"/>
            <p14:sldId id="306"/>
            <p14:sldId id="307"/>
            <p14:sldId id="297"/>
            <p14:sldId id="298"/>
            <p14:sldId id="299"/>
            <p14:sldId id="317"/>
            <p14:sldId id="318"/>
            <p14:sldId id="408"/>
            <p14:sldId id="319"/>
            <p14:sldId id="320"/>
            <p14:sldId id="321"/>
            <p14:sldId id="409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427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9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 to Specify Dependence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probability distribution.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models.</a:t>
          </a:r>
          <a:endParaRPr lang="en-US" b="1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us to efficiently generate samples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distributions.</a:t>
          </a:r>
        </a:p>
      </dgm:t>
      <dgm:extLst>
        <a:ext uri="{E40237B7-FDA0-4F09-8148-C483321AD2D9}">
          <dgm14:cNvPr xmlns:dgm14="http://schemas.microsoft.com/office/drawing/2010/diagram" id="0" name="" descr="Bayes Networks allow us to efficiently generate samples from the joint distribution. We can generate samples from the network to estimate joint and conditional probability distributions. "/>
        </a:ext>
      </dgm:extLs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to Specify Dependence</a:t>
          </a:r>
        </a:p>
      </dsp:txBody>
      <dsp:txXfrm>
        <a:off x="352220" y="1390367"/>
        <a:ext cx="2196078" cy="1570603"/>
      </dsp:txXfrm>
    </dsp:sp>
    <dsp:sp modelId="{5ADD08B7-615A-4A6D-89E9-F7F323300180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Inference</a:t>
          </a:r>
        </a:p>
      </dsp:txBody>
      <dsp:txXfrm>
        <a:off x="2845310" y="1390367"/>
        <a:ext cx="2196078" cy="1570603"/>
      </dsp:txXfrm>
    </dsp:sp>
    <dsp:sp modelId="{28FABD7B-E90C-4CEA-9C59-8ABDC11039B5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Approximate Inference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probability distribution.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Bayesian networks can be used as </a:t>
          </a:r>
          <a:r>
            <a:rPr lang="en-US" sz="2200" b="1" i="1" kern="1200" dirty="0"/>
            <a:t>generative models.</a:t>
          </a:r>
          <a:endParaRPr lang="en-US" sz="2200" b="1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us to efficiently generate samples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Idea</a:t>
          </a:r>
          <a:r>
            <a:rPr lang="en-US" sz="2200" kern="1200" dirty="0"/>
            <a:t>: Generate samples from the network to estimate joint and conditional probability distributions.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960775-322E-B1C5-35F2-BE430261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58DF24-1B8F-236D-4337-CE4FD2D6855B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E84CD5F9-7D45-0889-8318-ABE979896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05FCE1-498C-AD98-B141-42B4C52DAE96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31AB98-891C-96D4-6A34-D1DD20437678}"/>
              </a:ext>
            </a:extLst>
          </p:cNvPr>
          <p:cNvGrpSpPr/>
          <p:nvPr/>
        </p:nvGrpSpPr>
        <p:grpSpPr>
          <a:xfrm>
            <a:off x="324195" y="5910064"/>
            <a:ext cx="3017521" cy="814099"/>
            <a:chOff x="1219200" y="5941388"/>
            <a:chExt cx="3017521" cy="8140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B5547D-E073-93F7-BB05-CC9CF861D4A8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451FF3E-FCA8-37A8-9BB4-47B3BE98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578" y="5941388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as a Network</a:t>
            </a:r>
          </a:p>
        </p:txBody>
      </p:sp>
      <p:pic>
        <p:nvPicPr>
          <p:cNvPr id="8197" name="Picture 5" descr="A network showing that alarm depends on burglary and earthquake, and that johncalls and marycalls each depend on only alarm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specify the full joint distribution, we need to specify a </a:t>
                </a:r>
                <a:r>
                  <a:rPr lang="en-US" sz="2400" i="1" dirty="0"/>
                  <a:t>conditional</a:t>
                </a:r>
                <a:r>
                  <a:rPr lang="en-US" sz="2400" dirty="0"/>
                  <a:t> distribution for each node given its parents as a conditional probability table (CPT):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CEA8-0FC5-640F-14A1-DB16BA262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3000" y="3505200"/>
            <a:ext cx="4245475" cy="2514600"/>
            <a:chOff x="1143000" y="3505200"/>
            <a:chExt cx="4245475" cy="2514600"/>
          </a:xfrm>
        </p:grpSpPr>
        <p:sp>
          <p:nvSpPr>
            <p:cNvPr id="4" name="Oval 3"/>
            <p:cNvSpPr/>
            <p:nvPr/>
          </p:nvSpPr>
          <p:spPr>
            <a:xfrm>
              <a:off x="1143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8" name="Straight Arrow Connector 7"/>
            <p:cNvCxnSpPr>
              <a:stCxn id="4" idx="4"/>
              <a:endCxn id="15" idx="1"/>
            </p:cNvCxnSpPr>
            <p:nvPr/>
          </p:nvCxnSpPr>
          <p:spPr>
            <a:xfrm rot="16200000" flipH="1">
              <a:off x="1390650" y="4362449"/>
              <a:ext cx="1221115" cy="118301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>
            <a:xfrm rot="16200000" flipH="1">
              <a:off x="2057400" y="4762500"/>
              <a:ext cx="11430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15" idx="7"/>
            </p:cNvCxnSpPr>
            <p:nvPr/>
          </p:nvCxnSpPr>
          <p:spPr>
            <a:xfrm rot="5400000">
              <a:off x="2912736" y="4400550"/>
              <a:ext cx="1221115" cy="110681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14600" y="54864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717" y="350520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743200" y="5511991"/>
                  <a:ext cx="264527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 algn="ctr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5511991"/>
                  <a:ext cx="264527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grpSp>
        <p:nvGrpSpPr>
          <p:cNvPr id="2" name="Group 1" descr="A Bayes network shown as a graph where each node has a conditional probability table.">
            <a:extLst>
              <a:ext uri="{FF2B5EF4-FFF2-40B4-BE49-F238E27FC236}">
                <a16:creationId xmlns:a16="http://schemas.microsoft.com/office/drawing/2014/main" id="{B7C4EADC-D626-1717-C44E-8F10CAD14CBE}"/>
              </a:ext>
            </a:extLst>
          </p:cNvPr>
          <p:cNvGrpSpPr/>
          <p:nvPr/>
        </p:nvGrpSpPr>
        <p:grpSpPr>
          <a:xfrm>
            <a:off x="148683" y="1828800"/>
            <a:ext cx="8842917" cy="4648200"/>
            <a:chOff x="148683" y="1828800"/>
            <a:chExt cx="8842917" cy="4648200"/>
          </a:xfrm>
        </p:grpSpPr>
        <p:sp>
          <p:nvSpPr>
            <p:cNvPr id="10" name="Rectangle 9"/>
            <p:cNvSpPr/>
            <p:nvPr/>
          </p:nvSpPr>
          <p:spPr>
            <a:xfrm>
              <a:off x="3008376" y="5105400"/>
              <a:ext cx="16764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62800" y="5029200"/>
              <a:ext cx="16764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D3375A-30A1-4A1C-B294-2CE70AEB8BBE}"/>
                </a:ext>
              </a:extLst>
            </p:cNvPr>
            <p:cNvSpPr txBox="1"/>
            <p:nvPr/>
          </p:nvSpPr>
          <p:spPr>
            <a:xfrm>
              <a:off x="7543800" y="1981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parents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DD55BE-1752-4544-9C72-3D53419C8933}"/>
                </a:ext>
              </a:extLst>
            </p:cNvPr>
            <p:cNvSpPr txBox="1"/>
            <p:nvPr/>
          </p:nvSpPr>
          <p:spPr>
            <a:xfrm>
              <a:off x="7543800" y="38978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parents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43393B-F349-4FCE-B840-037BC8577130}"/>
                </a:ext>
              </a:extLst>
            </p:cNvPr>
            <p:cNvSpPr txBox="1"/>
            <p:nvPr/>
          </p:nvSpPr>
          <p:spPr>
            <a:xfrm>
              <a:off x="7620000" y="56504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parent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8F703F-E004-47DE-9C46-265A88F24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683" y="1828800"/>
              <a:ext cx="7382158" cy="449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𝑃𝑎𝑟𝑒𝑛𝑡𝑠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850" t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858A1F2-34F6-6D18-5BBB-2FD8DEB9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5600" y="4452772"/>
            <a:ext cx="3505200" cy="1338428"/>
            <a:chOff x="2895600" y="4452772"/>
            <a:chExt cx="3505200" cy="1338428"/>
          </a:xfrm>
        </p:grpSpPr>
        <p:pic>
          <p:nvPicPr>
            <p:cNvPr id="9" name="Picture 4" descr="burglary-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4452772"/>
              <a:ext cx="1302544" cy="1302544"/>
            </a:xfrm>
            <a:prstGeom prst="rect">
              <a:avLst/>
            </a:prstGeom>
            <a:noFill/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F56116CA-F804-4AC3-91F0-CEE199689833}"/>
                </a:ext>
              </a:extLst>
            </p:cNvPr>
            <p:cNvSpPr/>
            <p:nvPr/>
          </p:nvSpPr>
          <p:spPr>
            <a:xfrm>
              <a:off x="4724400" y="4488656"/>
              <a:ext cx="381000" cy="1302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8769C2-CB76-4D1D-B127-0440724FA643}"/>
                </a:ext>
              </a:extLst>
            </p:cNvPr>
            <p:cNvSpPr txBox="1"/>
            <p:nvPr/>
          </p:nvSpPr>
          <p:spPr>
            <a:xfrm>
              <a:off x="5181600" y="4566278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Construct following arrows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0" dirty="0"/>
                  <a:t>1. Conditioning: 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2. Marginalize over 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53785" y="5784988"/>
            <a:ext cx="182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 and Z are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06400" y="543472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/>
                  <a:t>Is Z independent of X given Y?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Conditioning: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Cambria Math" panose="02040503050406030204" pitchFamily="18" charset="0"/>
                  </a:rPr>
                </a:b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</a:rPr>
                  <a:t>2. Bayes’ rule: 		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  <a:blipFill>
                <a:blip r:embed="rId4"/>
                <a:stretch>
                  <a:fillRect l="-1005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402E91-FD33-DCB0-90E1-D1FA00966C37}"/>
              </a:ext>
            </a:extLst>
          </p:cNvPr>
          <p:cNvSpPr/>
          <p:nvPr/>
        </p:nvSpPr>
        <p:spPr>
          <a:xfrm>
            <a:off x="7543800" y="3657600"/>
            <a:ext cx="1371600" cy="1068605"/>
          </a:xfrm>
          <a:prstGeom prst="wedgeRoundRectCallout">
            <a:avLst>
              <a:gd name="adj1" fmla="val -77910"/>
              <a:gd name="adj2" fmla="val 912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= Definition of conditional independence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5618443" y="5855830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89866" y="5629006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 cont.</a:t>
            </a:r>
          </a:p>
        </p:txBody>
      </p:sp>
      <p:pic>
        <p:nvPicPr>
          <p:cNvPr id="22530" name="Picture 2" descr="A network where X and Z depend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pic>
        <p:nvPicPr>
          <p:cNvPr id="22531" name="Picture 3" descr="A network where Y depends on X and Z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Suppose we have a Boolean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Boolean parents. How many rows does its conditional probability table have?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dirty="0"/>
                  <a:t>rows for all the combinations of parent values, each row requires one number p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true</a:t>
                </a:r>
                <a:endParaRPr lang="en-US" sz="2400" dirty="0"/>
              </a:p>
              <a:p>
                <a:r>
                  <a:rPr lang="en-US" sz="2400" dirty="0"/>
                  <a:t>If each variable has no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parents, how many numbers does the complete network require?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numbers – vs.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full joint distribution</a:t>
                </a:r>
              </a:p>
              <a:p>
                <a:pPr lvl="1"/>
                <a:r>
                  <a:rPr lang="en-US" sz="2400" dirty="0"/>
                  <a:t>This reduces the complexity from exponential to linear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How many nodes for the burglary network?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1+4+2+2=10 </m:t>
                    </m:r>
                  </m:oMath>
                </a14:m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(vs. specification of the complete joint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that is, add a connection only from nodes it directly depends on. 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There are many ways to order the variables. Networks are typically constructed by domain experts with causality in mind. E.g., Fire causes Smoke: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resulting network is sparse and conditional probabilities are easier to judge because they represent causal relationships.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  <a:blipFill>
                <a:blip r:embed="rId3"/>
                <a:stretch>
                  <a:fillRect l="-1005" t="-2439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82C678-C5E3-907A-9D91-E49A21F1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4200" y="4953000"/>
            <a:ext cx="2895600" cy="533400"/>
            <a:chOff x="3124200" y="4953000"/>
            <a:chExt cx="2895600" cy="533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3F04D-2F58-4C9A-A41A-0F4B76791B46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210809" y="5219700"/>
              <a:ext cx="8183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F0091-0D6D-4958-AC66-FC9419F8D704}"/>
                </a:ext>
              </a:extLst>
            </p:cNvPr>
            <p:cNvSpPr/>
            <p:nvPr/>
          </p:nvSpPr>
          <p:spPr>
            <a:xfrm>
              <a:off x="3124200" y="4953000"/>
              <a:ext cx="1086609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Fire</a:t>
              </a:r>
              <a:endParaRPr lang="en-US" sz="16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1D8E20-7100-403B-B112-40132284D918}"/>
                </a:ext>
              </a:extLst>
            </p:cNvPr>
            <p:cNvSpPr/>
            <p:nvPr/>
          </p:nvSpPr>
          <p:spPr>
            <a:xfrm>
              <a:off x="5029200" y="4953000"/>
              <a:ext cx="9906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Smoke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pic>
        <p:nvPicPr>
          <p:cNvPr id="21506" name="Picture 2" descr="A large network showing the dependece between many random variables for car diagnosi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2862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066800"/>
            <a:ext cx="3048000" cy="1911626"/>
          </a:xfr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observation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car won’t start.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Green: </a:t>
            </a:r>
            <a:r>
              <a:rPr lang="en-US" sz="2000" dirty="0"/>
              <a:t>testable evidence.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Orange: </a:t>
            </a:r>
            <a:r>
              <a:rPr lang="en-US" sz="2000" dirty="0"/>
              <a:t>reasons: “if broken, then fix it” 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</a:t>
            </a:r>
            <a:r>
              <a:rPr lang="en-US" sz="2000" dirty="0"/>
              <a:t>“hidden variables” to ensure sparse structure, reduce parameters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4CABCBE-634F-5D21-383F-F9EDD49D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7800" y="5791200"/>
            <a:ext cx="1828800" cy="838200"/>
          </a:xfrm>
          <a:prstGeom prst="wedgeRoundRectCallout">
            <a:avLst>
              <a:gd name="adj1" fmla="val -32246"/>
              <a:gd name="adj2" fmla="val -1165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Observation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BF21C-154D-086F-039E-6CE3DE19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1" y="3533001"/>
            <a:ext cx="4248150" cy="2943999"/>
            <a:chOff x="4267201" y="3533001"/>
            <a:chExt cx="4248150" cy="2943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32B94-F51F-49AE-A5D7-BD23A5AC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1" y="3889839"/>
              <a:ext cx="4248150" cy="2587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/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is defined by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077" t="-27500" r="-384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lvl="1">
                  <a:buNone/>
                </a:pPr>
                <a:endParaRPr lang="en-US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  <a:blipFill>
                <a:blip r:embed="rId3"/>
                <a:stretch>
                  <a:fillRect l="-1005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8695"/>
              <a:gd name="adj2" fmla="val -76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We want to know the probability of a burglary.</a:t>
                </a:r>
                <a:br>
                  <a:rPr lang="en-US" sz="2000" dirty="0"/>
                </a:b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Earthquake, Alarm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696" t="-2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98732"/>
              <a:gd name="adj2" fmla="val -5162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p:pic>
        <p:nvPicPr>
          <p:cNvPr id="8" name="Picture 7" descr="A evaluation tree showing the needed additions and multiplications of conditional probabilities.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blipFill>
                <a:blip r:embed="rId7"/>
                <a:stretch>
                  <a:fillRect l="-135897" t="-145349" r="-147436" b="-20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8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BN as a Generative Model</a:t>
            </a:r>
          </a:p>
        </p:txBody>
      </p:sp>
      <p:graphicFrame>
        <p:nvGraphicFramePr>
          <p:cNvPr id="5" name="Content Placeholder 2" descr="the joint distribution. We can generate samples from the network to estimate joint and conditional probability distributions. 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48122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 descr="The Prior-Sample algorithm.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590800" y="3200400"/>
            <a:ext cx="183996" cy="90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187326"/>
              <a:gd name="adj2" fmla="val -21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711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6802" name="Picture 2" descr="Sampling in Bayes networks starts with nodes that have no parents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7826" name="Picture 2" descr="Sampling starts with the variable cloudy."/>
          <p:cNvPicPr>
            <a:picLocks noChangeAspect="1" noChangeArrowheads="1"/>
          </p:cNvPicPr>
          <p:nvPr/>
        </p:nvPicPr>
        <p:blipFill rotWithShape="1">
          <a:blip r:embed="rId3" cstate="print"/>
          <a:srcRect l="10937" t="16667" r="8594" b="13542"/>
          <a:stretch/>
        </p:blipFill>
        <p:spPr bwMode="auto">
          <a:xfrm>
            <a:off x="7620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 descr="Next we sample sprinkler and rain given that coudy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4844" t="16666" r="12500" b="11458"/>
          <a:stretch/>
        </p:blipFill>
        <p:spPr bwMode="auto">
          <a:xfrm>
            <a:off x="1143000" y="1219200"/>
            <a:ext cx="708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898" name="Picture 2" descr="We randomly sample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22" name="Picture 2" descr="Finally we sample wet grass given that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5625" t="16667" r="15625" b="13541"/>
          <a:stretch/>
        </p:blipFill>
        <p:spPr bwMode="auto">
          <a:xfrm>
            <a:off x="12192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2946" name="Picture 2" descr="The result is wet gras is tur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3542"/>
          <a:stretch/>
        </p:blipFill>
        <p:spPr bwMode="auto">
          <a:xfrm>
            <a:off x="12954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grpSp>
        <p:nvGrpSpPr>
          <p:cNvPr id="3" name="Group 2" descr="The rejection sampling algorithm.">
            <a:extLst>
              <a:ext uri="{FF2B5EF4-FFF2-40B4-BE49-F238E27FC236}">
                <a16:creationId xmlns:a16="http://schemas.microsoft.com/office/drawing/2014/main" id="{280CA5CE-FDE5-8614-50A9-2F77A3C6DD2E}"/>
              </a:ext>
            </a:extLst>
          </p:cNvPr>
          <p:cNvGrpSpPr/>
          <p:nvPr/>
        </p:nvGrpSpPr>
        <p:grpSpPr>
          <a:xfrm>
            <a:off x="609600" y="2286000"/>
            <a:ext cx="8108039" cy="3581400"/>
            <a:chOff x="609600" y="2286000"/>
            <a:chExt cx="8108039" cy="3581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F2DE7-172B-4006-9EC4-E503D3CE5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286000"/>
              <a:ext cx="8108039" cy="3581400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46FB74-12DC-40E7-B393-BC14F9F68FBA}"/>
                </a:ext>
              </a:extLst>
            </p:cNvPr>
            <p:cNvSpPr/>
            <p:nvPr/>
          </p:nvSpPr>
          <p:spPr>
            <a:xfrm>
              <a:off x="4800600" y="4267200"/>
              <a:ext cx="3124200" cy="762000"/>
            </a:xfrm>
            <a:prstGeom prst="wedgeRectCallout">
              <a:avLst>
                <a:gd name="adj1" fmla="val -68662"/>
                <a:gd name="adj2" fmla="val 464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 throw away many samples if e is rare!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Goal: Avoid the need of rejection sampling to throw out samples.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 using prior-sampling.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2. 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198" t="-2521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 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DBF01D-F5E2-8F8B-2924-ACDCC6B3BD7E}"/>
              </a:ext>
            </a:extLst>
          </p:cNvPr>
          <p:cNvSpPr txBox="1"/>
          <p:nvPr/>
        </p:nvSpPr>
        <p:spPr>
          <a:xfrm>
            <a:off x="5638800" y="466241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 Correct sampled probabilities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5C69B-83BF-1C83-9285-52D50E70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477000" y="4001294"/>
            <a:ext cx="76200" cy="72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3278-5A6B-5E90-8657-A0D3F0BBF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58000" y="5085691"/>
            <a:ext cx="4633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26214-7041-1EE3-466F-C4875232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67500" y="2667000"/>
            <a:ext cx="653894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 a state by making random changes to the current state.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 The MCs stationary distribution turns out to be the posterior distribution of the non-evidence variables.</a:t>
            </a:r>
          </a:p>
          <a:p>
            <a:r>
              <a:rPr lang="en-US" dirty="0"/>
              <a:t>Estimate the stationary distribution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(works well for BNs)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 variables it can be dependent of, i.e., 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5517" r="-236" b="-6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The Gibbs Sampling algorithm.">
            <a:extLst>
              <a:ext uri="{FF2B5EF4-FFF2-40B4-BE49-F238E27FC236}">
                <a16:creationId xmlns:a16="http://schemas.microsoft.com/office/drawing/2014/main" id="{B324619D-6DD2-54E8-287C-EE3E57AB5D29}"/>
              </a:ext>
            </a:extLst>
          </p:cNvPr>
          <p:cNvGrpSpPr/>
          <p:nvPr/>
        </p:nvGrpSpPr>
        <p:grpSpPr>
          <a:xfrm>
            <a:off x="656359" y="1371600"/>
            <a:ext cx="8321386" cy="3081336"/>
            <a:chOff x="656359" y="1371600"/>
            <a:chExt cx="8321386" cy="30813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ED95DC-BBB2-4735-BB09-27E5AFF23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68"/>
            <a:stretch/>
          </p:blipFill>
          <p:spPr>
            <a:xfrm>
              <a:off x="656359" y="1371600"/>
              <a:ext cx="6833679" cy="3081336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7A5CADE8-4884-896D-90D5-A3214D8B7A60}"/>
                </a:ext>
              </a:extLst>
            </p:cNvPr>
            <p:cNvSpPr/>
            <p:nvPr/>
          </p:nvSpPr>
          <p:spPr>
            <a:xfrm>
              <a:off x="7580092" y="2100430"/>
              <a:ext cx="1397653" cy="642770"/>
            </a:xfrm>
            <a:prstGeom prst="wedgeRectCallout">
              <a:avLst>
                <a:gd name="adj1" fmla="val -173406"/>
                <a:gd name="adj2" fmla="val 5118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State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15313963-AD83-3BC5-2EF4-C768599C8F2E}"/>
                </a:ext>
              </a:extLst>
            </p:cNvPr>
            <p:cNvSpPr/>
            <p:nvPr/>
          </p:nvSpPr>
          <p:spPr>
            <a:xfrm>
              <a:off x="7580092" y="2916548"/>
              <a:ext cx="1397653" cy="642770"/>
            </a:xfrm>
            <a:prstGeom prst="wedgeRectCallout">
              <a:avLst>
                <a:gd name="adj1" fmla="val -128055"/>
                <a:gd name="adj2" fmla="val 5603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Change one variable</a:t>
              </a:r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F2A0BE17-3845-8279-2B94-FB7B00D1DB18}"/>
                </a:ext>
              </a:extLst>
            </p:cNvPr>
            <p:cNvSpPr/>
            <p:nvPr/>
          </p:nvSpPr>
          <p:spPr>
            <a:xfrm>
              <a:off x="7580092" y="3725174"/>
              <a:ext cx="1397653" cy="642770"/>
            </a:xfrm>
            <a:prstGeom prst="wedgeRectCallout">
              <a:avLst>
                <a:gd name="adj1" fmla="val -185301"/>
                <a:gd name="adj2" fmla="val -2802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changing one variable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randomly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)≈0.75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F6BDDF-1BEB-6BFC-D3C8-4A93B08A7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4984" y="459520"/>
            <a:ext cx="2791088" cy="2528154"/>
            <a:chOff x="5604984" y="459520"/>
            <a:chExt cx="2791088" cy="25281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0FF76F-185C-1795-11E7-F661B6C6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984" y="533400"/>
              <a:ext cx="2671811" cy="24542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00E3A3-C26D-148A-8FE6-0EE5890B99F1}"/>
                </a:ext>
              </a:extLst>
            </p:cNvPr>
            <p:cNvSpPr txBox="1"/>
            <p:nvPr/>
          </p:nvSpPr>
          <p:spPr>
            <a:xfrm>
              <a:off x="5729486" y="198607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FCFB4A-803E-236E-DE01-49CC010C66EB}"/>
                </a:ext>
              </a:extLst>
            </p:cNvPr>
            <p:cNvSpPr txBox="1"/>
            <p:nvPr/>
          </p:nvSpPr>
          <p:spPr>
            <a:xfrm>
              <a:off x="7315200" y="238618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EA40A6-D091-19A5-C52B-3586AD46A9D6}"/>
                </a:ext>
              </a:extLst>
            </p:cNvPr>
            <p:cNvGrpSpPr/>
            <p:nvPr/>
          </p:nvGrpSpPr>
          <p:grpSpPr>
            <a:xfrm>
              <a:off x="5729486" y="1600200"/>
              <a:ext cx="631904" cy="421128"/>
              <a:chOff x="5729486" y="1600200"/>
              <a:chExt cx="631904" cy="42112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30EC3E-CC56-E9FE-55EF-E071C7EAB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7CEE75-A901-BF96-7F48-34168628A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B2C4E7-A4F7-06C1-FA81-539C9C78BC79}"/>
                </a:ext>
              </a:extLst>
            </p:cNvPr>
            <p:cNvGrpSpPr/>
            <p:nvPr/>
          </p:nvGrpSpPr>
          <p:grpSpPr>
            <a:xfrm>
              <a:off x="6545763" y="2165116"/>
              <a:ext cx="845637" cy="822558"/>
              <a:chOff x="5729486" y="1600200"/>
              <a:chExt cx="631904" cy="42112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0962763-C9DD-72D4-151B-64D292953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52FC3B-B42C-8406-FD84-63389A82B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0B6CC-FCD6-0E22-7F26-C081480E395B}"/>
                </a:ext>
              </a:extLst>
            </p:cNvPr>
            <p:cNvSpPr txBox="1"/>
            <p:nvPr/>
          </p:nvSpPr>
          <p:spPr>
            <a:xfrm>
              <a:off x="7208439" y="459520"/>
              <a:ext cx="1187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unknown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FDF9B3-1C46-426C-3A0C-53A393294027}"/>
                </a:ext>
              </a:extLst>
            </p:cNvPr>
            <p:cNvSpPr txBox="1"/>
            <p:nvPr/>
          </p:nvSpPr>
          <p:spPr>
            <a:xfrm>
              <a:off x="8078713" y="158596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74ECA-D7D2-4EE2-7CA2-39E837D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3602177"/>
            <a:ext cx="3505200" cy="3091755"/>
            <a:chOff x="5486400" y="3602177"/>
            <a:chExt cx="3505200" cy="3091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35E2AC-945C-E89F-965D-B1124A154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4984" y="3602177"/>
              <a:ext cx="3025839" cy="23414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50C877-3FB6-A069-44E2-79A5D33DF7DA}"/>
                </a:ext>
              </a:extLst>
            </p:cNvPr>
            <p:cNvSpPr/>
            <p:nvPr/>
          </p:nvSpPr>
          <p:spPr>
            <a:xfrm>
              <a:off x="5729486" y="3657600"/>
              <a:ext cx="1204714" cy="234142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A012B2-212A-D8C3-44A7-1E672FF2195D}"/>
                </a:ext>
              </a:extLst>
            </p:cNvPr>
            <p:cNvSpPr/>
            <p:nvPr/>
          </p:nvSpPr>
          <p:spPr>
            <a:xfrm>
              <a:off x="7298295" y="3613845"/>
              <a:ext cx="1204714" cy="234142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7E19A-5631-E280-E86F-5E5AC8015C7B}"/>
                </a:ext>
              </a:extLst>
            </p:cNvPr>
            <p:cNvSpPr txBox="1"/>
            <p:nvPr/>
          </p:nvSpPr>
          <p:spPr>
            <a:xfrm>
              <a:off x="5486400" y="5955268"/>
              <a:ext cx="35052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 dirty="0"/>
                <a:t>Note the self-loops: the state stays the same when either variable is chosen and then resamples the same value it already has.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184829-011D-3B2A-B827-3891852135FB}"/>
                </a:ext>
              </a:extLst>
            </p:cNvPr>
            <p:cNvSpPr txBox="1"/>
            <p:nvPr/>
          </p:nvSpPr>
          <p:spPr>
            <a:xfrm>
              <a:off x="5818587" y="4403556"/>
              <a:ext cx="108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 visits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BA2DC7-4877-B22F-2B55-C6DD696AABCA}"/>
                </a:ext>
              </a:extLst>
            </p:cNvPr>
            <p:cNvSpPr txBox="1"/>
            <p:nvPr/>
          </p:nvSpPr>
          <p:spPr>
            <a:xfrm>
              <a:off x="7399331" y="4381945"/>
              <a:ext cx="108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 visits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Bayesian networks provide an efficient way to store a complete probabilistic model by exploiting (conditional) independence between variables.</a:t>
            </a:r>
          </a:p>
          <a:p>
            <a:endParaRPr lang="en-US" sz="1700" dirty="0"/>
          </a:p>
          <a:p>
            <a:r>
              <a:rPr lang="en-US" sz="1700" dirty="0"/>
              <a:t>Inference means querying the model for a conditional probability given some evidence.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6F49-3F30-4D77-A275-2EDB6F9A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 descr="A Bayesian network is a graphical model to specify the dependence between random variables to specigy a full joint probability distribution compactly.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6845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DFCB58-7684-9AC3-4BC8-85CDAAD84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6867" y="756444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16463A-0A32-41D3-C19A-B52DB6251241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A24393-DB52-2066-89FE-331EC001D8A7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EA5AAD-6367-452F-1BB7-D16B0D8814F7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95AED1-F864-0C4C-0B51-660F1B98DB7E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C95C5A-C2EF-211A-0432-9EDFB19AA25D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C12061-6B9B-4238-51BF-3D4B85E7A2E6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F91A24-7423-3875-6650-EBBE0B13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5800" y="1690689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620E20-77F5-2FF0-CBA2-E99C5A0364CF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81A7F9-E3C0-1A31-06DF-1AEA27CCE399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9AB34C-4C71-4410-847D-DCF23D20F081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CF3219-C4CD-A9F4-5203-BC12099C2F74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4A3C4F-975D-C084-D60E-FA48981CF106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464F1E-7C72-9C2F-4D91-05DB152B6B57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7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79204" y="2883809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/>
              <p:nvPr/>
            </p:nvSpPr>
            <p:spPr>
              <a:xfrm>
                <a:off x="2209800" y="476238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762382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676400" y="5410201"/>
            <a:ext cx="1752600" cy="592136"/>
          </a:xfrm>
          <a:prstGeom prst="wedgeRectCallout">
            <a:avLst>
              <a:gd name="adj1" fmla="val 37029"/>
              <a:gd name="adj2" fmla="val -735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89B3C66-AD90-83E7-9CF8-E510C2F8CAE9}"/>
              </a:ext>
            </a:extLst>
          </p:cNvPr>
          <p:cNvSpPr/>
          <p:nvPr/>
        </p:nvSpPr>
        <p:spPr>
          <a:xfrm>
            <a:off x="5334000" y="5410200"/>
            <a:ext cx="2209800" cy="592136"/>
          </a:xfrm>
          <a:prstGeom prst="wedgeRectCallout">
            <a:avLst>
              <a:gd name="adj1" fmla="val -44010"/>
              <a:gd name="adj2" fmla="val -76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  <a:blipFill>
                <a:blip r:embed="rId3"/>
                <a:stretch>
                  <a:fillRect l="-696" t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3564345"/>
            <a:ext cx="4114800" cy="2306029"/>
            <a:chOff x="2552700" y="4018571"/>
            <a:chExt cx="4114800" cy="2306029"/>
          </a:xfrm>
        </p:grpSpPr>
        <p:sp>
          <p:nvSpPr>
            <p:cNvPr id="4" name="Oval 3"/>
            <p:cNvSpPr/>
            <p:nvPr/>
          </p:nvSpPr>
          <p:spPr>
            <a:xfrm>
              <a:off x="2552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981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24300" y="4018571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3"/>
              <a:endCxn id="4" idx="0"/>
            </p:cNvCxnSpPr>
            <p:nvPr/>
          </p:nvCxnSpPr>
          <p:spPr>
            <a:xfrm flipH="1">
              <a:off x="2895600" y="4603938"/>
              <a:ext cx="11291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4"/>
              <a:endCxn id="5" idx="0"/>
            </p:cNvCxnSpPr>
            <p:nvPr/>
          </p:nvCxnSpPr>
          <p:spPr>
            <a:xfrm>
              <a:off x="4267200" y="4704371"/>
              <a:ext cx="0" cy="934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509667" y="4603938"/>
              <a:ext cx="18149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5751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2319</Words>
  <Application>Microsoft Office PowerPoint</Application>
  <PresentationFormat>On-screen Show (4:3)</PresentationFormat>
  <Paragraphs>354</Paragraphs>
  <Slides>43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CS 5/7320  Artificial Intelligence    Probabilistic Reasoning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 as a Network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 cont.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</vt:lpstr>
      <vt:lpstr>Exact inference:  Example</vt:lpstr>
      <vt:lpstr>Issues with Exact Inference in AI</vt:lpstr>
      <vt:lpstr>Approximate Inference in BN</vt:lpstr>
      <vt:lpstr>BN as a Generative Model</vt:lpstr>
      <vt:lpstr>Prior-Sample Algorithm to Create a Sample (Event)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60</cp:revision>
  <dcterms:created xsi:type="dcterms:W3CDTF">2020-11-07T15:07:06Z</dcterms:created>
  <dcterms:modified xsi:type="dcterms:W3CDTF">2025-04-07T14:12:00Z</dcterms:modified>
</cp:coreProperties>
</file>