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371" r:id="rId3"/>
    <p:sldId id="372" r:id="rId4"/>
    <p:sldId id="367" r:id="rId5"/>
    <p:sldId id="369" r:id="rId6"/>
    <p:sldId id="260" r:id="rId7"/>
    <p:sldId id="261" r:id="rId8"/>
    <p:sldId id="366" r:id="rId9"/>
    <p:sldId id="355" r:id="rId10"/>
    <p:sldId id="360" r:id="rId11"/>
    <p:sldId id="324" r:id="rId12"/>
    <p:sldId id="300" r:id="rId13"/>
    <p:sldId id="325" r:id="rId14"/>
    <p:sldId id="3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99CCBBF-DF0D-4924-961F-3B4895462959}">
          <p14:sldIdLst>
            <p14:sldId id="256"/>
            <p14:sldId id="371"/>
            <p14:sldId id="372"/>
            <p14:sldId id="367"/>
            <p14:sldId id="369"/>
            <p14:sldId id="260"/>
          </p14:sldIdLst>
        </p14:section>
        <p14:section name="Decision Networks" id="{0385A3CB-0A88-4DB5-AA15-C0C431811CB5}">
          <p14:sldIdLst>
            <p14:sldId id="261"/>
            <p14:sldId id="366"/>
            <p14:sldId id="355"/>
            <p14:sldId id="360"/>
            <p14:sldId id="324"/>
            <p14:sldId id="300"/>
            <p14:sldId id="325"/>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94591" autoAdjust="0"/>
  </p:normalViewPr>
  <p:slideViewPr>
    <p:cSldViewPr snapToGrid="0">
      <p:cViewPr varScale="1">
        <p:scale>
          <a:sx n="152" d="100"/>
          <a:sy n="152" d="100"/>
        </p:scale>
        <p:origin x="652"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BFA66AB-4E13-45E4-A78F-850A4110FE5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83F6169-AF8C-41D4-AA32-B395F657D917}">
      <dgm:prSet custT="1"/>
      <dgm:spPr/>
      <dgm:t>
        <a:bodyPr/>
        <a:lstStyle/>
        <a:p>
          <a:pPr algn="l"/>
          <a:r>
            <a:rPr lang="en-US" sz="2400" dirty="0"/>
            <a:t>Decision theory = </a:t>
          </a:r>
          <a:br>
            <a:rPr lang="en-US" sz="2400" dirty="0"/>
          </a:br>
          <a:r>
            <a:rPr lang="en-US" sz="2400" dirty="0"/>
            <a:t>            Probability theory </a:t>
          </a:r>
          <a:r>
            <a:rPr lang="en-US" sz="1200" dirty="0"/>
            <a:t>(evidence &amp; belief) </a:t>
          </a:r>
          <a:br>
            <a:rPr lang="en-US" sz="2400" dirty="0"/>
          </a:br>
          <a:r>
            <a:rPr lang="en-US" sz="2400" dirty="0"/>
            <a:t>                              +</a:t>
          </a:r>
          <a:br>
            <a:rPr lang="en-US" sz="2400" dirty="0"/>
          </a:br>
          <a:r>
            <a:rPr lang="en-US" sz="2400" dirty="0"/>
            <a:t>                   Utility theory   </a:t>
          </a:r>
          <a:r>
            <a:rPr lang="en-US" sz="1100" dirty="0"/>
            <a:t>(want)   </a:t>
          </a:r>
          <a:endParaRPr lang="en-US" sz="2400" dirty="0"/>
        </a:p>
      </dgm:t>
    </dgm:pt>
    <dgm:pt modelId="{39EE2D99-3E96-4FB9-89F1-A1AEB417283A}" type="parTrans" cxnId="{40732D54-86CE-4ED1-91AE-68A5EC4A2DB4}">
      <dgm:prSet/>
      <dgm:spPr/>
      <dgm:t>
        <a:bodyPr/>
        <a:lstStyle/>
        <a:p>
          <a:endParaRPr lang="en-US"/>
        </a:p>
      </dgm:t>
    </dgm:pt>
    <dgm:pt modelId="{8F487C6E-FE1C-458F-A3D4-158516ADB642}" type="sibTrans" cxnId="{40732D54-86CE-4ED1-91AE-68A5EC4A2DB4}">
      <dgm:prSet/>
      <dgm:spPr/>
      <dgm:t>
        <a:bodyPr/>
        <a:lstStyle/>
        <a:p>
          <a:endParaRPr lang="en-US"/>
        </a:p>
      </dgm:t>
    </dgm:pt>
    <dgm:pt modelId="{A5BFB635-7BC1-46FA-83AC-07ECAED4CA93}" type="pres">
      <dgm:prSet presAssocID="{EBFA66AB-4E13-45E4-A78F-850A4110FE58}" presName="linear" presStyleCnt="0">
        <dgm:presLayoutVars>
          <dgm:animLvl val="lvl"/>
          <dgm:resizeHandles val="exact"/>
        </dgm:presLayoutVars>
      </dgm:prSet>
      <dgm:spPr/>
    </dgm:pt>
    <dgm:pt modelId="{E03ED346-3F6C-4C54-AEDB-C2619BEA4A2D}" type="pres">
      <dgm:prSet presAssocID="{D83F6169-AF8C-41D4-AA32-B395F657D917}" presName="parentText" presStyleLbl="node1" presStyleIdx="0" presStyleCnt="1" custScaleX="60941" custLinFactNeighborX="11240" custLinFactNeighborY="-1256">
        <dgm:presLayoutVars>
          <dgm:chMax val="0"/>
          <dgm:bulletEnabled val="1"/>
        </dgm:presLayoutVars>
      </dgm:prSet>
      <dgm:spPr/>
    </dgm:pt>
  </dgm:ptLst>
  <dgm:cxnLst>
    <dgm:cxn modelId="{40732D54-86CE-4ED1-91AE-68A5EC4A2DB4}" srcId="{EBFA66AB-4E13-45E4-A78F-850A4110FE58}" destId="{D83F6169-AF8C-41D4-AA32-B395F657D917}" srcOrd="0" destOrd="0" parTransId="{39EE2D99-3E96-4FB9-89F1-A1AEB417283A}" sibTransId="{8F487C6E-FE1C-458F-A3D4-158516ADB642}"/>
    <dgm:cxn modelId="{EF804998-E1EA-4448-942C-C34424412F6B}" type="presOf" srcId="{EBFA66AB-4E13-45E4-A78F-850A4110FE58}" destId="{A5BFB635-7BC1-46FA-83AC-07ECAED4CA93}" srcOrd="0" destOrd="0" presId="urn:microsoft.com/office/officeart/2005/8/layout/vList2"/>
    <dgm:cxn modelId="{318CF1CB-21DA-4E82-A9C2-14EE5D97447A}" type="presOf" srcId="{D83F6169-AF8C-41D4-AA32-B395F657D917}" destId="{E03ED346-3F6C-4C54-AEDB-C2619BEA4A2D}" srcOrd="0" destOrd="0" presId="urn:microsoft.com/office/officeart/2005/8/layout/vList2"/>
    <dgm:cxn modelId="{F5AB0982-9263-4316-937F-0688B6B74167}" type="presParOf" srcId="{A5BFB635-7BC1-46FA-83AC-07ECAED4CA93}" destId="{E03ED346-3F6C-4C54-AEDB-C2619BEA4A2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782EE5-D5A5-41AB-82D5-FCD2F6B9477D}"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26BB2FF-C906-4E22-A6EC-233212A62950}">
      <dgm:prSet custT="1"/>
      <dgm:spPr/>
      <dgm:t>
        <a:bodyPr/>
        <a:lstStyle/>
        <a:p>
          <a:r>
            <a:rPr lang="en-US" sz="1600" dirty="0"/>
            <a:t>Decision networks are an extension of Bayes nets that add actions and utility to compactly specify the joint probability.</a:t>
          </a:r>
          <a:br>
            <a:rPr lang="en-US" sz="1600" dirty="0"/>
          </a:br>
          <a:br>
            <a:rPr lang="en-US" sz="1600" dirty="0"/>
          </a:br>
          <a:r>
            <a:rPr lang="en-US" sz="1600" dirty="0"/>
            <a:t>The network is used to calculate the expected utility of actions.</a:t>
          </a:r>
        </a:p>
      </dgm:t>
    </dgm:pt>
    <dgm:pt modelId="{3C707E6B-0E6D-4087-A105-339E8A3A8C4E}" type="parTrans" cxnId="{DFA7599E-4220-4E8E-992F-244CC91DE7DB}">
      <dgm:prSet/>
      <dgm:spPr/>
      <dgm:t>
        <a:bodyPr/>
        <a:lstStyle/>
        <a:p>
          <a:endParaRPr lang="en-US" sz="2800"/>
        </a:p>
      </dgm:t>
    </dgm:pt>
    <dgm:pt modelId="{FF7E560D-B2C8-4DD8-AEB5-56CD45ED21ED}" type="sibTrans" cxnId="{DFA7599E-4220-4E8E-992F-244CC91DE7DB}">
      <dgm:prSet/>
      <dgm:spPr/>
      <dgm:t>
        <a:bodyPr/>
        <a:lstStyle/>
        <a:p>
          <a:endParaRPr lang="en-US" sz="2800"/>
        </a:p>
      </dgm:t>
    </dgm:pt>
    <dgm:pt modelId="{776FEDDB-1174-4464-B2E4-FA739D5B959F}">
      <dgm:prSet custT="1"/>
      <dgm:spPr/>
      <dgm:t>
        <a:bodyPr/>
        <a:lstStyle/>
        <a:p>
          <a:r>
            <a:rPr lang="en-US" sz="1600" dirty="0"/>
            <a:t>Decision networks can be used to make simple repeated  decisions in a stochastic, partially observable, and episodic environment.</a:t>
          </a:r>
        </a:p>
      </dgm:t>
      <dgm:extLst>
        <a:ext uri="{E40237B7-FDA0-4F09-8148-C483321AD2D9}">
          <dgm14:cNvPr xmlns:dgm14="http://schemas.microsoft.com/office/drawing/2010/diagram" id="0" name="" descr="Decision networks are an extension of Bayes nets that add actions and utility to compactly specify the joint probability. Decision networks can be used to make simple repeated  decisions in a stochastic, partially observable, and episodic environment."/>
        </a:ext>
      </dgm:extLst>
    </dgm:pt>
    <dgm:pt modelId="{5B489C86-A9EF-4A6B-AE85-4A43C5C7BEED}" type="parTrans" cxnId="{EE8FAA37-8287-4532-B476-0250AE80FD14}">
      <dgm:prSet/>
      <dgm:spPr/>
      <dgm:t>
        <a:bodyPr/>
        <a:lstStyle/>
        <a:p>
          <a:endParaRPr lang="en-US" sz="2800"/>
        </a:p>
      </dgm:t>
    </dgm:pt>
    <dgm:pt modelId="{B876186D-7845-4A3C-AA0E-D6B6D5C0221E}" type="sibTrans" cxnId="{EE8FAA37-8287-4532-B476-0250AE80FD14}">
      <dgm:prSet/>
      <dgm:spPr/>
      <dgm:t>
        <a:bodyPr/>
        <a:lstStyle/>
        <a:p>
          <a:endParaRPr lang="en-US" sz="2800"/>
        </a:p>
      </dgm:t>
    </dgm:pt>
    <dgm:pt modelId="{7CF44FC0-F424-477B-B429-4FE89D17C20E}">
      <dgm:prSet custT="1"/>
      <dgm:spPr/>
      <dgm:t>
        <a:bodyPr/>
        <a:lstStyle/>
        <a:p>
          <a:r>
            <a:rPr lang="en-US" sz="1600" b="1" dirty="0"/>
            <a:t>Sequential decision-making </a:t>
          </a:r>
          <a:r>
            <a:rPr lang="en-US" sz="1600" dirty="0"/>
            <a:t>deals with decisions that influence each other and are made over time. This is a more complex decision problem and needs different methods like</a:t>
          </a:r>
          <a:br>
            <a:rPr lang="en-US" sz="1600" dirty="0"/>
          </a:br>
          <a:r>
            <a:rPr lang="en-US" sz="1600" b="1" dirty="0"/>
            <a:t>Markov Decision Processes.</a:t>
          </a:r>
        </a:p>
      </dgm:t>
    </dgm:pt>
    <dgm:pt modelId="{A9A9C7A1-9734-4BDC-9AB0-51F10AD91B43}" type="parTrans" cxnId="{9A25E951-8ADB-42FC-917D-4E56F2D37112}">
      <dgm:prSet/>
      <dgm:spPr/>
      <dgm:t>
        <a:bodyPr/>
        <a:lstStyle/>
        <a:p>
          <a:endParaRPr lang="en-US" sz="2800"/>
        </a:p>
      </dgm:t>
    </dgm:pt>
    <dgm:pt modelId="{B95CE5A9-E3F2-443F-8E1F-05D96776E1CC}" type="sibTrans" cxnId="{9A25E951-8ADB-42FC-917D-4E56F2D37112}">
      <dgm:prSet/>
      <dgm:spPr/>
      <dgm:t>
        <a:bodyPr/>
        <a:lstStyle/>
        <a:p>
          <a:endParaRPr lang="en-US" sz="2800"/>
        </a:p>
      </dgm:t>
    </dgm:pt>
    <dgm:pt modelId="{BE4947EE-8CC4-4A3E-9518-7945ED35C8DE}" type="pres">
      <dgm:prSet presAssocID="{10782EE5-D5A5-41AB-82D5-FCD2F6B9477D}" presName="root" presStyleCnt="0">
        <dgm:presLayoutVars>
          <dgm:dir/>
          <dgm:resizeHandles val="exact"/>
        </dgm:presLayoutVars>
      </dgm:prSet>
      <dgm:spPr/>
    </dgm:pt>
    <dgm:pt modelId="{F0210FC4-A063-458C-AD61-1ACDD2FAE405}" type="pres">
      <dgm:prSet presAssocID="{10782EE5-D5A5-41AB-82D5-FCD2F6B9477D}" presName="container" presStyleCnt="0">
        <dgm:presLayoutVars>
          <dgm:dir/>
          <dgm:resizeHandles val="exact"/>
        </dgm:presLayoutVars>
      </dgm:prSet>
      <dgm:spPr/>
    </dgm:pt>
    <dgm:pt modelId="{4260C87F-9DED-4C62-AEFE-22C92EC92BF9}" type="pres">
      <dgm:prSet presAssocID="{C26BB2FF-C906-4E22-A6EC-233212A62950}" presName="compNode" presStyleCnt="0"/>
      <dgm:spPr/>
    </dgm:pt>
    <dgm:pt modelId="{AA67B062-59FB-4666-9440-307F0BFC5AFD}" type="pres">
      <dgm:prSet presAssocID="{C26BB2FF-C906-4E22-A6EC-233212A62950}" presName="iconBgRect" presStyleLbl="bgShp" presStyleIdx="0" presStyleCnt="3"/>
      <dgm:spPr/>
    </dgm:pt>
    <dgm:pt modelId="{589AA065-D3D8-42B1-82BE-1EA9E28FD559}" type="pres">
      <dgm:prSet presAssocID="{C26BB2FF-C906-4E22-A6EC-233212A629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lowchart with solid fill"/>
        </a:ext>
      </dgm:extLst>
    </dgm:pt>
    <dgm:pt modelId="{53E164E0-8775-441C-A8F4-37838D198579}" type="pres">
      <dgm:prSet presAssocID="{C26BB2FF-C906-4E22-A6EC-233212A62950}" presName="spaceRect" presStyleCnt="0"/>
      <dgm:spPr/>
    </dgm:pt>
    <dgm:pt modelId="{D6A9BC1F-0B50-4E5D-BCFF-97CE49884BFB}" type="pres">
      <dgm:prSet presAssocID="{C26BB2FF-C906-4E22-A6EC-233212A62950}" presName="textRect" presStyleLbl="revTx" presStyleIdx="0" presStyleCnt="3">
        <dgm:presLayoutVars>
          <dgm:chMax val="1"/>
          <dgm:chPref val="1"/>
        </dgm:presLayoutVars>
      </dgm:prSet>
      <dgm:spPr/>
    </dgm:pt>
    <dgm:pt modelId="{8523E156-AEB0-4B0B-8118-A6541FB341A9}" type="pres">
      <dgm:prSet presAssocID="{FF7E560D-B2C8-4DD8-AEB5-56CD45ED21ED}" presName="sibTrans" presStyleLbl="sibTrans2D1" presStyleIdx="0" presStyleCnt="0"/>
      <dgm:spPr/>
    </dgm:pt>
    <dgm:pt modelId="{270782BB-6639-4408-92A9-0A6A9FC5DCE1}" type="pres">
      <dgm:prSet presAssocID="{776FEDDB-1174-4464-B2E4-FA739D5B959F}" presName="compNode" presStyleCnt="0"/>
      <dgm:spPr/>
    </dgm:pt>
    <dgm:pt modelId="{274D01AF-7E1D-4F6B-B7CE-84ABA9C40DDF}" type="pres">
      <dgm:prSet presAssocID="{776FEDDB-1174-4464-B2E4-FA739D5B959F}" presName="iconBgRect" presStyleLbl="bgShp" presStyleIdx="1" presStyleCnt="3"/>
      <dgm:spPr/>
    </dgm:pt>
    <dgm:pt modelId="{27B4153F-65A2-4402-B7B7-3CA54064BEA4}" type="pres">
      <dgm:prSet presAssocID="{776FEDDB-1174-4464-B2E4-FA739D5B959F}"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Fork In Road with solid fill"/>
        </a:ext>
      </dgm:extLst>
    </dgm:pt>
    <dgm:pt modelId="{F2F4A61C-4ADF-426E-9771-58DBA3FD43E9}" type="pres">
      <dgm:prSet presAssocID="{776FEDDB-1174-4464-B2E4-FA739D5B959F}" presName="spaceRect" presStyleCnt="0"/>
      <dgm:spPr/>
    </dgm:pt>
    <dgm:pt modelId="{D4CF207E-0781-4174-8817-8129243397D4}" type="pres">
      <dgm:prSet presAssocID="{776FEDDB-1174-4464-B2E4-FA739D5B959F}" presName="textRect" presStyleLbl="revTx" presStyleIdx="1" presStyleCnt="3">
        <dgm:presLayoutVars>
          <dgm:chMax val="1"/>
          <dgm:chPref val="1"/>
        </dgm:presLayoutVars>
      </dgm:prSet>
      <dgm:spPr/>
    </dgm:pt>
    <dgm:pt modelId="{EE3396AA-22E1-45A9-BB47-15DADB68FCAB}" type="pres">
      <dgm:prSet presAssocID="{B876186D-7845-4A3C-AA0E-D6B6D5C0221E}" presName="sibTrans" presStyleLbl="sibTrans2D1" presStyleIdx="0" presStyleCnt="0"/>
      <dgm:spPr/>
    </dgm:pt>
    <dgm:pt modelId="{8D9AEBE1-21A5-4C5E-98F9-BC3A98BAEDEB}" type="pres">
      <dgm:prSet presAssocID="{7CF44FC0-F424-477B-B429-4FE89D17C20E}" presName="compNode" presStyleCnt="0"/>
      <dgm:spPr/>
    </dgm:pt>
    <dgm:pt modelId="{4C50F3B8-31AB-4A97-9BFF-CA0E37AA3BBA}" type="pres">
      <dgm:prSet presAssocID="{7CF44FC0-F424-477B-B429-4FE89D17C20E}" presName="iconBgRect" presStyleLbl="bgShp" presStyleIdx="2" presStyleCnt="3"/>
      <dgm:spPr/>
    </dgm:pt>
    <dgm:pt modelId="{B82EE8DA-9D8D-4F96-9A16-764DFBC82143}" type="pres">
      <dgm:prSet presAssocID="{7CF44FC0-F424-477B-B429-4FE89D17C2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orkflow"/>
        </a:ext>
      </dgm:extLst>
    </dgm:pt>
    <dgm:pt modelId="{0A096303-8DF8-46A8-9B2F-A1F83547D41F}" type="pres">
      <dgm:prSet presAssocID="{7CF44FC0-F424-477B-B429-4FE89D17C20E}" presName="spaceRect" presStyleCnt="0"/>
      <dgm:spPr/>
    </dgm:pt>
    <dgm:pt modelId="{6BCC4ED8-8CEB-4F93-8A37-E489BBF69936}" type="pres">
      <dgm:prSet presAssocID="{7CF44FC0-F424-477B-B429-4FE89D17C20E}" presName="textRect" presStyleLbl="revTx" presStyleIdx="2" presStyleCnt="3">
        <dgm:presLayoutVars>
          <dgm:chMax val="1"/>
          <dgm:chPref val="1"/>
        </dgm:presLayoutVars>
      </dgm:prSet>
      <dgm:spPr/>
    </dgm:pt>
  </dgm:ptLst>
  <dgm:cxnLst>
    <dgm:cxn modelId="{6E332F2B-8537-455E-84AD-42150FD430FB}" type="presOf" srcId="{FF7E560D-B2C8-4DD8-AEB5-56CD45ED21ED}" destId="{8523E156-AEB0-4B0B-8118-A6541FB341A9}" srcOrd="0" destOrd="0" presId="urn:microsoft.com/office/officeart/2018/2/layout/IconCircleList"/>
    <dgm:cxn modelId="{91A5A034-6B0E-4F90-B5F8-085D710C8516}" type="presOf" srcId="{10782EE5-D5A5-41AB-82D5-FCD2F6B9477D}" destId="{BE4947EE-8CC4-4A3E-9518-7945ED35C8DE}" srcOrd="0" destOrd="0" presId="urn:microsoft.com/office/officeart/2018/2/layout/IconCircleList"/>
    <dgm:cxn modelId="{EE8FAA37-8287-4532-B476-0250AE80FD14}" srcId="{10782EE5-D5A5-41AB-82D5-FCD2F6B9477D}" destId="{776FEDDB-1174-4464-B2E4-FA739D5B959F}" srcOrd="1" destOrd="0" parTransId="{5B489C86-A9EF-4A6B-AE85-4A43C5C7BEED}" sibTransId="{B876186D-7845-4A3C-AA0E-D6B6D5C0221E}"/>
    <dgm:cxn modelId="{758E053F-61AD-4891-A8EE-B37CA8DA21F4}" type="presOf" srcId="{B876186D-7845-4A3C-AA0E-D6B6D5C0221E}" destId="{EE3396AA-22E1-45A9-BB47-15DADB68FCAB}" srcOrd="0" destOrd="0" presId="urn:microsoft.com/office/officeart/2018/2/layout/IconCircleList"/>
    <dgm:cxn modelId="{9A25E951-8ADB-42FC-917D-4E56F2D37112}" srcId="{10782EE5-D5A5-41AB-82D5-FCD2F6B9477D}" destId="{7CF44FC0-F424-477B-B429-4FE89D17C20E}" srcOrd="2" destOrd="0" parTransId="{A9A9C7A1-9734-4BDC-9AB0-51F10AD91B43}" sibTransId="{B95CE5A9-E3F2-443F-8E1F-05D96776E1CC}"/>
    <dgm:cxn modelId="{EFF28174-CA0F-4B6C-9595-63750AFEF830}" type="presOf" srcId="{776FEDDB-1174-4464-B2E4-FA739D5B959F}" destId="{D4CF207E-0781-4174-8817-8129243397D4}" srcOrd="0" destOrd="0" presId="urn:microsoft.com/office/officeart/2018/2/layout/IconCircleList"/>
    <dgm:cxn modelId="{6444CA9C-1105-4192-A711-E177BBABE3D0}" type="presOf" srcId="{7CF44FC0-F424-477B-B429-4FE89D17C20E}" destId="{6BCC4ED8-8CEB-4F93-8A37-E489BBF69936}" srcOrd="0" destOrd="0" presId="urn:microsoft.com/office/officeart/2018/2/layout/IconCircleList"/>
    <dgm:cxn modelId="{DFA7599E-4220-4E8E-992F-244CC91DE7DB}" srcId="{10782EE5-D5A5-41AB-82D5-FCD2F6B9477D}" destId="{C26BB2FF-C906-4E22-A6EC-233212A62950}" srcOrd="0" destOrd="0" parTransId="{3C707E6B-0E6D-4087-A105-339E8A3A8C4E}" sibTransId="{FF7E560D-B2C8-4DD8-AEB5-56CD45ED21ED}"/>
    <dgm:cxn modelId="{F172E4BD-181E-4964-A779-DBE89DCE2982}" type="presOf" srcId="{C26BB2FF-C906-4E22-A6EC-233212A62950}" destId="{D6A9BC1F-0B50-4E5D-BCFF-97CE49884BFB}" srcOrd="0" destOrd="0" presId="urn:microsoft.com/office/officeart/2018/2/layout/IconCircleList"/>
    <dgm:cxn modelId="{441F8B76-D804-4069-B36A-5FDAE538ED06}" type="presParOf" srcId="{BE4947EE-8CC4-4A3E-9518-7945ED35C8DE}" destId="{F0210FC4-A063-458C-AD61-1ACDD2FAE405}" srcOrd="0" destOrd="0" presId="urn:microsoft.com/office/officeart/2018/2/layout/IconCircleList"/>
    <dgm:cxn modelId="{8E621413-7FB4-4EA8-B2F1-4333E31945AE}" type="presParOf" srcId="{F0210FC4-A063-458C-AD61-1ACDD2FAE405}" destId="{4260C87F-9DED-4C62-AEFE-22C92EC92BF9}" srcOrd="0" destOrd="0" presId="urn:microsoft.com/office/officeart/2018/2/layout/IconCircleList"/>
    <dgm:cxn modelId="{B259A17B-8233-4AD7-A8CC-435B7EEA741F}" type="presParOf" srcId="{4260C87F-9DED-4C62-AEFE-22C92EC92BF9}" destId="{AA67B062-59FB-4666-9440-307F0BFC5AFD}" srcOrd="0" destOrd="0" presId="urn:microsoft.com/office/officeart/2018/2/layout/IconCircleList"/>
    <dgm:cxn modelId="{4E9E0AE8-1C3B-47AF-AB5C-D714E47E508E}" type="presParOf" srcId="{4260C87F-9DED-4C62-AEFE-22C92EC92BF9}" destId="{589AA065-D3D8-42B1-82BE-1EA9E28FD559}" srcOrd="1" destOrd="0" presId="urn:microsoft.com/office/officeart/2018/2/layout/IconCircleList"/>
    <dgm:cxn modelId="{DA10D985-779C-46AD-B9A7-66EEAC1468F8}" type="presParOf" srcId="{4260C87F-9DED-4C62-AEFE-22C92EC92BF9}" destId="{53E164E0-8775-441C-A8F4-37838D198579}" srcOrd="2" destOrd="0" presId="urn:microsoft.com/office/officeart/2018/2/layout/IconCircleList"/>
    <dgm:cxn modelId="{BEAEC25B-858E-48A6-8DC5-33B9342AA240}" type="presParOf" srcId="{4260C87F-9DED-4C62-AEFE-22C92EC92BF9}" destId="{D6A9BC1F-0B50-4E5D-BCFF-97CE49884BFB}" srcOrd="3" destOrd="0" presId="urn:microsoft.com/office/officeart/2018/2/layout/IconCircleList"/>
    <dgm:cxn modelId="{2FF62A1D-3A74-42E6-9607-41B820CAB33C}" type="presParOf" srcId="{F0210FC4-A063-458C-AD61-1ACDD2FAE405}" destId="{8523E156-AEB0-4B0B-8118-A6541FB341A9}" srcOrd="1" destOrd="0" presId="urn:microsoft.com/office/officeart/2018/2/layout/IconCircleList"/>
    <dgm:cxn modelId="{C8BAE0E4-D833-4C8C-9C57-4BF8A94F54F4}" type="presParOf" srcId="{F0210FC4-A063-458C-AD61-1ACDD2FAE405}" destId="{270782BB-6639-4408-92A9-0A6A9FC5DCE1}" srcOrd="2" destOrd="0" presId="urn:microsoft.com/office/officeart/2018/2/layout/IconCircleList"/>
    <dgm:cxn modelId="{491F4274-0A93-4A2F-9CC8-75D08322FA37}" type="presParOf" srcId="{270782BB-6639-4408-92A9-0A6A9FC5DCE1}" destId="{274D01AF-7E1D-4F6B-B7CE-84ABA9C40DDF}" srcOrd="0" destOrd="0" presId="urn:microsoft.com/office/officeart/2018/2/layout/IconCircleList"/>
    <dgm:cxn modelId="{5C8BB3B5-D82B-49B5-8A8C-A0581B1A71B7}" type="presParOf" srcId="{270782BB-6639-4408-92A9-0A6A9FC5DCE1}" destId="{27B4153F-65A2-4402-B7B7-3CA54064BEA4}" srcOrd="1" destOrd="0" presId="urn:microsoft.com/office/officeart/2018/2/layout/IconCircleList"/>
    <dgm:cxn modelId="{04A2B54D-5165-4EBC-BAA1-768E564A67D4}" type="presParOf" srcId="{270782BB-6639-4408-92A9-0A6A9FC5DCE1}" destId="{F2F4A61C-4ADF-426E-9771-58DBA3FD43E9}" srcOrd="2" destOrd="0" presId="urn:microsoft.com/office/officeart/2018/2/layout/IconCircleList"/>
    <dgm:cxn modelId="{27B79646-1B88-4553-91BD-4EF185737EC7}" type="presParOf" srcId="{270782BB-6639-4408-92A9-0A6A9FC5DCE1}" destId="{D4CF207E-0781-4174-8817-8129243397D4}" srcOrd="3" destOrd="0" presId="urn:microsoft.com/office/officeart/2018/2/layout/IconCircleList"/>
    <dgm:cxn modelId="{1A3B42BF-A3F6-4DE1-8AC1-42995B787DD7}" type="presParOf" srcId="{F0210FC4-A063-458C-AD61-1ACDD2FAE405}" destId="{EE3396AA-22E1-45A9-BB47-15DADB68FCAB}" srcOrd="3" destOrd="0" presId="urn:microsoft.com/office/officeart/2018/2/layout/IconCircleList"/>
    <dgm:cxn modelId="{E1979801-F7B2-4F67-92B9-74ADA01F22AC}" type="presParOf" srcId="{F0210FC4-A063-458C-AD61-1ACDD2FAE405}" destId="{8D9AEBE1-21A5-4C5E-98F9-BC3A98BAEDEB}" srcOrd="4" destOrd="0" presId="urn:microsoft.com/office/officeart/2018/2/layout/IconCircleList"/>
    <dgm:cxn modelId="{AF1C804A-DE5A-414B-BF34-E63F17AFC18B}" type="presParOf" srcId="{8D9AEBE1-21A5-4C5E-98F9-BC3A98BAEDEB}" destId="{4C50F3B8-31AB-4A97-9BFF-CA0E37AA3BBA}" srcOrd="0" destOrd="0" presId="urn:microsoft.com/office/officeart/2018/2/layout/IconCircleList"/>
    <dgm:cxn modelId="{1BB01301-6BDF-4F6B-84CB-2D21E45FFB89}" type="presParOf" srcId="{8D9AEBE1-21A5-4C5E-98F9-BC3A98BAEDEB}" destId="{B82EE8DA-9D8D-4F96-9A16-764DFBC82143}" srcOrd="1" destOrd="0" presId="urn:microsoft.com/office/officeart/2018/2/layout/IconCircleList"/>
    <dgm:cxn modelId="{1ADBA15E-2152-4E58-B4BA-E69DAB597EB9}" type="presParOf" srcId="{8D9AEBE1-21A5-4C5E-98F9-BC3A98BAEDEB}" destId="{0A096303-8DF8-46A8-9B2F-A1F83547D41F}" srcOrd="2" destOrd="0" presId="urn:microsoft.com/office/officeart/2018/2/layout/IconCircleList"/>
    <dgm:cxn modelId="{A66CDC30-E5F4-4DEF-A5DC-1F7390C27253}" type="presParOf" srcId="{8D9AEBE1-21A5-4C5E-98F9-BC3A98BAEDEB}" destId="{6BCC4ED8-8CEB-4F93-8A37-E489BBF6993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ED346-3F6C-4C54-AEDB-C2619BEA4A2D}">
      <dsp:nvSpPr>
        <dsp:cNvPr id="0" name=""/>
        <dsp:cNvSpPr/>
      </dsp:nvSpPr>
      <dsp:spPr>
        <a:xfrm>
          <a:off x="2514254" y="551584"/>
          <a:ext cx="4979645" cy="17111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Decision theory = </a:t>
          </a:r>
          <a:br>
            <a:rPr lang="en-US" sz="2400" kern="1200" dirty="0"/>
          </a:br>
          <a:r>
            <a:rPr lang="en-US" sz="2400" kern="1200" dirty="0"/>
            <a:t>            Probability theory </a:t>
          </a:r>
          <a:r>
            <a:rPr lang="en-US" sz="1200" kern="1200" dirty="0"/>
            <a:t>(evidence &amp; belief) </a:t>
          </a:r>
          <a:br>
            <a:rPr lang="en-US" sz="2400" kern="1200" dirty="0"/>
          </a:br>
          <a:r>
            <a:rPr lang="en-US" sz="2400" kern="1200" dirty="0"/>
            <a:t>                              +</a:t>
          </a:r>
          <a:br>
            <a:rPr lang="en-US" sz="2400" kern="1200" dirty="0"/>
          </a:br>
          <a:r>
            <a:rPr lang="en-US" sz="2400" kern="1200" dirty="0"/>
            <a:t>                   Utility theory   </a:t>
          </a:r>
          <a:r>
            <a:rPr lang="en-US" sz="1100" kern="1200" dirty="0"/>
            <a:t>(want)   </a:t>
          </a:r>
          <a:endParaRPr lang="en-US" sz="2400" kern="1200" dirty="0"/>
        </a:p>
      </dsp:txBody>
      <dsp:txXfrm>
        <a:off x="2597784" y="635114"/>
        <a:ext cx="4812585" cy="15440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7B062-59FB-4666-9440-307F0BFC5AFD}">
      <dsp:nvSpPr>
        <dsp:cNvPr id="0" name=""/>
        <dsp:cNvSpPr/>
      </dsp:nvSpPr>
      <dsp:spPr>
        <a:xfrm>
          <a:off x="82613" y="1727046"/>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AA065-D3D8-42B1-82BE-1EA9E28FD559}">
      <dsp:nvSpPr>
        <dsp:cNvPr id="0" name=""/>
        <dsp:cNvSpPr/>
      </dsp:nvSpPr>
      <dsp:spPr>
        <a:xfrm>
          <a:off x="271034" y="1915467"/>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A9BC1F-0B50-4E5D-BCFF-97CE49884BFB}">
      <dsp:nvSpPr>
        <dsp:cNvPr id="0" name=""/>
        <dsp:cNvSpPr/>
      </dsp:nvSpPr>
      <dsp:spPr>
        <a:xfrm>
          <a:off x="1172126"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are an extension of Bayes nets that add actions and utility to compactly specify the joint probability.</a:t>
          </a:r>
          <a:br>
            <a:rPr lang="en-US" sz="1600" kern="1200" dirty="0"/>
          </a:br>
          <a:br>
            <a:rPr lang="en-US" sz="1600" kern="1200" dirty="0"/>
          </a:br>
          <a:r>
            <a:rPr lang="en-US" sz="1600" kern="1200" dirty="0"/>
            <a:t>The network is used to calculate the expected utility of actions.</a:t>
          </a:r>
        </a:p>
      </dsp:txBody>
      <dsp:txXfrm>
        <a:off x="1172126" y="1727046"/>
        <a:ext cx="2114937" cy="897246"/>
      </dsp:txXfrm>
    </dsp:sp>
    <dsp:sp modelId="{274D01AF-7E1D-4F6B-B7CE-84ABA9C40DDF}">
      <dsp:nvSpPr>
        <dsp:cNvPr id="0" name=""/>
        <dsp:cNvSpPr/>
      </dsp:nvSpPr>
      <dsp:spPr>
        <a:xfrm>
          <a:off x="3655575" y="1727046"/>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B4153F-65A2-4402-B7B7-3CA54064BEA4}">
      <dsp:nvSpPr>
        <dsp:cNvPr id="0" name=""/>
        <dsp:cNvSpPr/>
      </dsp:nvSpPr>
      <dsp:spPr>
        <a:xfrm>
          <a:off x="3843996" y="1915467"/>
          <a:ext cx="520402" cy="52040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CF207E-0781-4174-8817-8129243397D4}">
      <dsp:nvSpPr>
        <dsp:cNvPr id="0" name=""/>
        <dsp:cNvSpPr/>
      </dsp:nvSpPr>
      <dsp:spPr>
        <a:xfrm>
          <a:off x="4745088"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t>Decision networks can be used to make simple repeated  decisions in a stochastic, partially observable, and episodic environment.</a:t>
          </a:r>
        </a:p>
      </dsp:txBody>
      <dsp:txXfrm>
        <a:off x="4745088" y="1727046"/>
        <a:ext cx="2114937" cy="897246"/>
      </dsp:txXfrm>
    </dsp:sp>
    <dsp:sp modelId="{4C50F3B8-31AB-4A97-9BFF-CA0E37AA3BBA}">
      <dsp:nvSpPr>
        <dsp:cNvPr id="0" name=""/>
        <dsp:cNvSpPr/>
      </dsp:nvSpPr>
      <dsp:spPr>
        <a:xfrm>
          <a:off x="7228536" y="1727046"/>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2EE8DA-9D8D-4F96-9A16-764DFBC82143}">
      <dsp:nvSpPr>
        <dsp:cNvPr id="0" name=""/>
        <dsp:cNvSpPr/>
      </dsp:nvSpPr>
      <dsp:spPr>
        <a:xfrm>
          <a:off x="7416958" y="1915467"/>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CC4ED8-8CEB-4F93-8A37-E489BBF69936}">
      <dsp:nvSpPr>
        <dsp:cNvPr id="0" name=""/>
        <dsp:cNvSpPr/>
      </dsp:nvSpPr>
      <dsp:spPr>
        <a:xfrm>
          <a:off x="8318049" y="1727046"/>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Sequential decision-making </a:t>
          </a:r>
          <a:r>
            <a:rPr lang="en-US" sz="1600" kern="1200" dirty="0"/>
            <a:t>deals with decisions that influence each other and are made over time. This is a more complex decision problem and needs different methods like</a:t>
          </a:r>
          <a:br>
            <a:rPr lang="en-US" sz="1600" kern="1200" dirty="0"/>
          </a:br>
          <a:r>
            <a:rPr lang="en-US" sz="1600" b="1" kern="1200" dirty="0"/>
            <a:t>Markov Decision Processes.</a:t>
          </a:r>
        </a:p>
      </dsp:txBody>
      <dsp:txXfrm>
        <a:off x="8318049" y="1727046"/>
        <a:ext cx="2114937" cy="89724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1A35-FCF7-4D0C-AE83-400D24256912}"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B403C-2C5F-49E9-8B82-2DC3ACA22DC6}" type="slidenum">
              <a:rPr lang="en-US" smtClean="0"/>
              <a:t>‹#›</a:t>
            </a:fld>
            <a:endParaRPr lang="en-US"/>
          </a:p>
        </p:txBody>
      </p:sp>
    </p:spTree>
    <p:extLst>
      <p:ext uri="{BB962C8B-B14F-4D97-AF65-F5344CB8AC3E}">
        <p14:creationId xmlns:p14="http://schemas.microsoft.com/office/powerpoint/2010/main" val="383927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pPr eaLnBrk="1" hangingPunct="1"/>
              <a:t>8</a:t>
            </a:fld>
            <a:endParaRPr lang="en-US"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pPr eaLnBrk="1" hangingPunct="1"/>
              <a:t>9</a:t>
            </a:fld>
            <a:endParaRPr lang="en-US" sz="13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a:xfrm>
            <a:off x="138113" y="768350"/>
            <a:ext cx="6823075" cy="3838575"/>
          </a:xfrm>
          <a:ln/>
        </p:spPr>
      </p:sp>
      <p:sp>
        <p:nvSpPr>
          <p:cNvPr id="1843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Arial" pitchFamily="34" charset="0"/>
                <a:ea typeface="ＭＳ Ｐゴシック" pitchFamily="34" charset="-128"/>
              </a:rPr>
              <a:t>There exists a ghostbusters demo</a:t>
            </a:r>
          </a:p>
        </p:txBody>
      </p:sp>
      <p:sp>
        <p:nvSpPr>
          <p:cNvPr id="1843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itchFamily="34" charset="0"/>
                <a:ea typeface="ＭＳ Ｐゴシック" pitchFamily="34" charset="-128"/>
              </a:defRPr>
            </a:lvl1pPr>
            <a:lvl2pPr marL="742950" indent="-285750" defTabSz="966788" eaLnBrk="0" hangingPunct="0">
              <a:defRPr sz="2400">
                <a:solidFill>
                  <a:schemeClr val="tx1"/>
                </a:solidFill>
                <a:latin typeface="Arial" pitchFamily="34" charset="0"/>
                <a:ea typeface="ＭＳ Ｐゴシック" pitchFamily="34" charset="-128"/>
              </a:defRPr>
            </a:lvl2pPr>
            <a:lvl3pPr marL="1143000" indent="-228600" defTabSz="966788" eaLnBrk="0" hangingPunct="0">
              <a:defRPr sz="2400">
                <a:solidFill>
                  <a:schemeClr val="tx1"/>
                </a:solidFill>
                <a:latin typeface="Arial" pitchFamily="34" charset="0"/>
                <a:ea typeface="ＭＳ Ｐゴシック" pitchFamily="34" charset="-128"/>
              </a:defRPr>
            </a:lvl3pPr>
            <a:lvl4pPr marL="1600200" indent="-228600" defTabSz="966788" eaLnBrk="0" hangingPunct="0">
              <a:defRPr sz="2400">
                <a:solidFill>
                  <a:schemeClr val="tx1"/>
                </a:solidFill>
                <a:latin typeface="Arial" pitchFamily="34" charset="0"/>
                <a:ea typeface="ＭＳ Ｐゴシック" pitchFamily="34" charset="-128"/>
              </a:defRPr>
            </a:lvl4pPr>
            <a:lvl5pPr marL="2057400" indent="-228600" defTabSz="966788" eaLnBrk="0" hangingPunct="0">
              <a:defRPr sz="2400">
                <a:solidFill>
                  <a:schemeClr val="tx1"/>
                </a:solidFill>
                <a:latin typeface="Arial" pitchFamily="34" charset="0"/>
                <a:ea typeface="ＭＳ Ｐゴシック" pitchFamily="34" charset="-128"/>
              </a:defRPr>
            </a:lvl5pPr>
            <a:lvl6pPr marL="25146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966788"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fld id="{999ECC27-508E-4753-97C7-4AB399A8CBA1}" type="slidenum">
              <a:rPr lang="en-US" sz="1300"/>
              <a:pPr eaLnBrk="1" hangingPunct="1"/>
              <a:t>10</a:t>
            </a:fld>
            <a:endParaRPr lang="en-US" sz="13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D2DC8-6013-440E-A5C3-9A28A4C31E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273193-ECE1-4D97-9D5C-5036A64B0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865869-DF42-4FAE-993E-E44C6DE92A30}"/>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5" name="Footer Placeholder 4">
            <a:extLst>
              <a:ext uri="{FF2B5EF4-FFF2-40B4-BE49-F238E27FC236}">
                <a16:creationId xmlns:a16="http://schemas.microsoft.com/office/drawing/2014/main" id="{8CA2495C-51B2-430B-AA12-C567EC90E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C6E8-C22D-4900-923F-D2899225E8C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193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44708-3103-4594-B9F3-953A947CB1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864D6F-89A2-496D-9449-125DFEDD3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FD702-F0EE-4086-BAB9-341F84A930B5}"/>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5" name="Footer Placeholder 4">
            <a:extLst>
              <a:ext uri="{FF2B5EF4-FFF2-40B4-BE49-F238E27FC236}">
                <a16:creationId xmlns:a16="http://schemas.microsoft.com/office/drawing/2014/main" id="{97CB482C-54DA-4568-A790-82F65FE947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24132D-AA0F-4C1C-8F2C-1EB562CDF9E3}"/>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15328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087AC-A253-419E-AEF5-F63D86FC1F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A933E-C826-4145-80CE-26D4BF1DCE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760795-FABE-4BEF-947E-89048982B240}"/>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5" name="Footer Placeholder 4">
            <a:extLst>
              <a:ext uri="{FF2B5EF4-FFF2-40B4-BE49-F238E27FC236}">
                <a16:creationId xmlns:a16="http://schemas.microsoft.com/office/drawing/2014/main" id="{90D8C514-6916-4E63-BB98-EC06B4B99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163ED6-5264-423C-859C-8143B66FBE61}"/>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545717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99A4F-1ADC-470E-B3F3-DE7816ACAE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15372D-B767-499F-A6A4-42CFBA0097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575F3-5C6E-4203-998B-117F9FBB2BD2}"/>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5" name="Footer Placeholder 4">
            <a:extLst>
              <a:ext uri="{FF2B5EF4-FFF2-40B4-BE49-F238E27FC236}">
                <a16:creationId xmlns:a16="http://schemas.microsoft.com/office/drawing/2014/main" id="{E4A5E037-345E-4353-AECB-D63957C54D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62ED5-7756-496C-AAD1-5B94F9DFE888}"/>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90837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A5478-43B2-4DFF-A93A-3B982AB81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20C41C3-4F75-4F38-BB44-F955186F2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B3AE88-53DE-46D3-B5F4-4073EA40D681}"/>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5" name="Footer Placeholder 4">
            <a:extLst>
              <a:ext uri="{FF2B5EF4-FFF2-40B4-BE49-F238E27FC236}">
                <a16:creationId xmlns:a16="http://schemas.microsoft.com/office/drawing/2014/main" id="{8B3083A1-9ADD-4DA6-9A68-2C28A6657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054B83-0616-4450-A1F2-106F5895B7D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81609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ED975-1924-43F9-97AD-3F5E1679E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12C8E0-8840-4C07-9DFF-C3B0A26E71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6E872D-F004-4C7A-93A5-B831FAA80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B8D361-F175-4D6B-99F6-38CF7CF94F78}"/>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6" name="Footer Placeholder 5">
            <a:extLst>
              <a:ext uri="{FF2B5EF4-FFF2-40B4-BE49-F238E27FC236}">
                <a16:creationId xmlns:a16="http://schemas.microsoft.com/office/drawing/2014/main" id="{0922681F-EB7C-4EED-A5F6-1C3D15CB4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D1535-2DEB-4094-9D11-3C4C40DAB1A0}"/>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669397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34CC-AAE6-44EF-A7B8-A79310A64F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A9D4E0-5A0C-4B20-877F-D3965DB32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A143D6-6CFA-4725-A599-C5DE208E35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2ACA74-615F-4D29-A28B-5624260CF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632056-878F-4889-A402-3D711ABF5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336A5D-23C0-4A04-863D-64C9FB32E9D6}"/>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8" name="Footer Placeholder 7">
            <a:extLst>
              <a:ext uri="{FF2B5EF4-FFF2-40B4-BE49-F238E27FC236}">
                <a16:creationId xmlns:a16="http://schemas.microsoft.com/office/drawing/2014/main" id="{64B30184-0B50-413E-B583-EA32B599B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DCB51E-415D-41DD-9AAD-036E846472B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713082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D837C-E113-4255-AE8F-EE598092C6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F83116-E1D0-4E8C-906C-6CA1AD6EE3FA}"/>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4" name="Footer Placeholder 3">
            <a:extLst>
              <a:ext uri="{FF2B5EF4-FFF2-40B4-BE49-F238E27FC236}">
                <a16:creationId xmlns:a16="http://schemas.microsoft.com/office/drawing/2014/main" id="{391DD229-DADE-42AF-9A03-100066E1C6F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D70A57-2681-4717-90B5-A42A38829C75}"/>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840232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F9B99B-15ED-43B9-A76D-0A21BD8A022C}"/>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3" name="Footer Placeholder 2">
            <a:extLst>
              <a:ext uri="{FF2B5EF4-FFF2-40B4-BE49-F238E27FC236}">
                <a16:creationId xmlns:a16="http://schemas.microsoft.com/office/drawing/2014/main" id="{545D4F5B-BC87-4DA5-901E-7C26198B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51F5E8-69AA-4001-A581-08933E606B7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121223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9F062-57DF-4787-AA7C-463180E90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C1FB43-7A40-41C0-9AE5-AAEA93E8F0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A0C495-CE35-4694-A043-460B7E9BC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B10D10-9C0B-41D3-B6D2-728B3FED0C43}"/>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6" name="Footer Placeholder 5">
            <a:extLst>
              <a:ext uri="{FF2B5EF4-FFF2-40B4-BE49-F238E27FC236}">
                <a16:creationId xmlns:a16="http://schemas.microsoft.com/office/drawing/2014/main" id="{CC072D48-D426-44BB-8207-BC98C6F5D0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8BE1CB-80F2-46EB-AF5D-7154C60D841C}"/>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3794308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00E47-7EA9-4FC5-A34B-B42177299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570FFE-6F5B-494F-9F82-943A5B659F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5FC19E-5FCC-47CA-B8C3-7AE76DE76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4B57C-D120-44FC-8668-23054E844648}"/>
              </a:ext>
            </a:extLst>
          </p:cNvPr>
          <p:cNvSpPr>
            <a:spLocks noGrp="1"/>
          </p:cNvSpPr>
          <p:nvPr>
            <p:ph type="dt" sz="half" idx="10"/>
          </p:nvPr>
        </p:nvSpPr>
        <p:spPr/>
        <p:txBody>
          <a:bodyPr/>
          <a:lstStyle/>
          <a:p>
            <a:fld id="{16A8CD98-EF2C-4EFD-A320-0FD1E700AB34}" type="datetimeFigureOut">
              <a:rPr lang="en-US" smtClean="0"/>
              <a:t>4/7/2025</a:t>
            </a:fld>
            <a:endParaRPr lang="en-US"/>
          </a:p>
        </p:txBody>
      </p:sp>
      <p:sp>
        <p:nvSpPr>
          <p:cNvPr id="6" name="Footer Placeholder 5">
            <a:extLst>
              <a:ext uri="{FF2B5EF4-FFF2-40B4-BE49-F238E27FC236}">
                <a16:creationId xmlns:a16="http://schemas.microsoft.com/office/drawing/2014/main" id="{FFB09498-B00F-4353-A5E2-761003510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62925-6248-44B7-8434-6E8BB2206607}"/>
              </a:ext>
            </a:extLst>
          </p:cNvPr>
          <p:cNvSpPr>
            <a:spLocks noGrp="1"/>
          </p:cNvSpPr>
          <p:nvPr>
            <p:ph type="sldNum" sz="quarter" idx="12"/>
          </p:nvPr>
        </p:nvSpPr>
        <p:spPr/>
        <p:txBody>
          <a:bodyPr/>
          <a:lstStyle/>
          <a:p>
            <a:fld id="{BB5C6A71-5A9D-496B-85A4-382D652E28A0}" type="slidenum">
              <a:rPr lang="en-US" smtClean="0"/>
              <a:t>‹#›</a:t>
            </a:fld>
            <a:endParaRPr lang="en-US"/>
          </a:p>
        </p:txBody>
      </p:sp>
    </p:spTree>
    <p:extLst>
      <p:ext uri="{BB962C8B-B14F-4D97-AF65-F5344CB8AC3E}">
        <p14:creationId xmlns:p14="http://schemas.microsoft.com/office/powerpoint/2010/main" val="260539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FE73F7-E8B3-476D-9186-BF2A9A10B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BE506-06D9-4E31-846B-7B5426A88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6E40C-9BA5-4DE7-B038-FE1B1BBF7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A8CD98-EF2C-4EFD-A320-0FD1E700AB34}" type="datetimeFigureOut">
              <a:rPr lang="en-US" smtClean="0"/>
              <a:t>4/7/2025</a:t>
            </a:fld>
            <a:endParaRPr lang="en-US"/>
          </a:p>
        </p:txBody>
      </p:sp>
      <p:sp>
        <p:nvSpPr>
          <p:cNvPr id="5" name="Footer Placeholder 4">
            <a:extLst>
              <a:ext uri="{FF2B5EF4-FFF2-40B4-BE49-F238E27FC236}">
                <a16:creationId xmlns:a16="http://schemas.microsoft.com/office/drawing/2014/main" id="{C9941916-3AFF-4C06-8F80-5AA7FB1A9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45F873-DD38-40FC-8BBF-FA0D24BE25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C6A71-5A9D-496B-85A4-382D652E28A0}" type="slidenum">
              <a:rPr lang="en-US" smtClean="0"/>
              <a:t>‹#›</a:t>
            </a:fld>
            <a:endParaRPr lang="en-US"/>
          </a:p>
        </p:txBody>
      </p:sp>
    </p:spTree>
    <p:extLst>
      <p:ext uri="{BB962C8B-B14F-4D97-AF65-F5344CB8AC3E}">
        <p14:creationId xmlns:p14="http://schemas.microsoft.com/office/powerpoint/2010/main" val="231448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34.png"/><Relationship Id="rId4" Type="http://schemas.openxmlformats.org/officeDocument/2006/relationships/image" Target="../media/image36.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41.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44.png"/><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18" Type="http://schemas.openxmlformats.org/officeDocument/2006/relationships/image" Target="../media/image51.png"/><Relationship Id="rId17" Type="http://schemas.openxmlformats.org/officeDocument/2006/relationships/image" Target="../media/image50.png"/><Relationship Id="rId2" Type="http://schemas.openxmlformats.org/officeDocument/2006/relationships/image" Target="../media/image46.png"/><Relationship Id="rId16" Type="http://schemas.openxmlformats.org/officeDocument/2006/relationships/image" Target="../media/image49.png"/><Relationship Id="rId1" Type="http://schemas.openxmlformats.org/officeDocument/2006/relationships/slideLayout" Target="../slideLayouts/slideLayout6.xml"/><Relationship Id="rId15" Type="http://schemas.openxmlformats.org/officeDocument/2006/relationships/image" Target="../media/image54.png"/><Relationship Id="rId9"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10.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sv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6.png"/><Relationship Id="rId3" Type="http://schemas.openxmlformats.org/officeDocument/2006/relationships/image" Target="../media/image18.png"/><Relationship Id="rId7" Type="http://schemas.openxmlformats.org/officeDocument/2006/relationships/image" Target="../media/image23.png"/><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310.png"/><Relationship Id="rId4" Type="http://schemas.openxmlformats.org/officeDocument/2006/relationships/image" Target="../media/image19.sv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1.png"/><Relationship Id="rId7"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2" Type="http://schemas.openxmlformats.org/officeDocument/2006/relationships/hyperlink" Target="http://ai.berkeley.edu/"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prove Your Decision-Making, Improve Your Leadership – Merit ...">
            <a:extLst>
              <a:ext uri="{FF2B5EF4-FFF2-40B4-BE49-F238E27FC236}">
                <a16:creationId xmlns:a16="http://schemas.microsoft.com/office/drawing/2014/main" id="{AA5C85F2-0790-4F64-ADC8-31BBA3666E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796"/>
          <a:stretch/>
        </p:blipFill>
        <p:spPr bwMode="auto">
          <a:xfrm>
            <a:off x="5038282" y="410620"/>
            <a:ext cx="7215097" cy="5708138"/>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01CAAD-275E-4803-9D12-85C93EFB0656}"/>
              </a:ext>
            </a:extLst>
          </p:cNvPr>
          <p:cNvSpPr>
            <a:spLocks noGrp="1"/>
          </p:cNvSpPr>
          <p:nvPr>
            <p:ph type="ctrTitle"/>
          </p:nvPr>
        </p:nvSpPr>
        <p:spPr>
          <a:xfrm>
            <a:off x="477980" y="1122363"/>
            <a:ext cx="4707084" cy="3204134"/>
          </a:xfrm>
        </p:spPr>
        <p:txBody>
          <a:bodyPr anchor="b">
            <a:noAutofit/>
          </a:bodyPr>
          <a:lstStyle/>
          <a:p>
            <a:pPr algn="l"/>
            <a:r>
              <a:rPr lang="en-US" sz="3600" b="1" dirty="0"/>
              <a:t>CS 5/7320 </a:t>
            </a:r>
            <a:br>
              <a:rPr lang="en-US" sz="3600" b="1" dirty="0"/>
            </a:br>
            <a:r>
              <a:rPr lang="en-US" sz="3600" b="1" dirty="0"/>
              <a:t>Artificial Intelligence </a:t>
            </a:r>
            <a:br>
              <a:rPr lang="en-US" sz="3600" b="1" dirty="0"/>
            </a:br>
            <a:br>
              <a:rPr lang="en-US" sz="3600" b="1" dirty="0"/>
            </a:br>
            <a:r>
              <a:rPr lang="en-US" sz="3600" b="1" dirty="0"/>
              <a:t>Making Simple Decisions</a:t>
            </a:r>
            <a:br>
              <a:rPr lang="en-US" sz="3600" b="1" dirty="0"/>
            </a:br>
            <a:r>
              <a:rPr lang="en-US" sz="3600" b="1" dirty="0"/>
              <a:t>AIMA Chapter 16</a:t>
            </a:r>
          </a:p>
        </p:txBody>
      </p:sp>
      <p:sp>
        <p:nvSpPr>
          <p:cNvPr id="3" name="Subtitle 2">
            <a:extLst>
              <a:ext uri="{FF2B5EF4-FFF2-40B4-BE49-F238E27FC236}">
                <a16:creationId xmlns:a16="http://schemas.microsoft.com/office/drawing/2014/main" id="{2B2A3490-0319-44DA-BDCE-5CFABA350CE0}"/>
              </a:ext>
            </a:extLst>
          </p:cNvPr>
          <p:cNvSpPr>
            <a:spLocks noGrp="1"/>
          </p:cNvSpPr>
          <p:nvPr>
            <p:ph type="subTitle" idx="1"/>
          </p:nvPr>
        </p:nvSpPr>
        <p:spPr>
          <a:xfrm>
            <a:off x="477980" y="4872922"/>
            <a:ext cx="4023359" cy="1208141"/>
          </a:xfrm>
        </p:spPr>
        <p:txBody>
          <a:bodyPr>
            <a:normAutofit/>
          </a:bodyPr>
          <a:lstStyle/>
          <a:p>
            <a:pPr algn="l"/>
            <a:r>
              <a:rPr lang="en-US" sz="1800" dirty="0"/>
              <a:t>Introduction slides by Michael Hahsler</a:t>
            </a:r>
          </a:p>
          <a:p>
            <a:pPr algn="l"/>
            <a:r>
              <a:rPr lang="en-US" sz="1800" dirty="0"/>
              <a:t>Decision network slides by </a:t>
            </a:r>
            <a:r>
              <a:rPr lang="en-US" sz="1800" kern="1200" dirty="0">
                <a:solidFill>
                  <a:schemeClr val="tx1"/>
                </a:solidFill>
                <a:latin typeface="+mn-lt"/>
                <a:ea typeface="+mn-ea"/>
                <a:cs typeface="+mn-cs"/>
              </a:rPr>
              <a:t>Dan Klein and Pieter </a:t>
            </a:r>
            <a:r>
              <a:rPr lang="en-US" sz="1800" kern="1200" dirty="0" err="1">
                <a:solidFill>
                  <a:schemeClr val="tx1"/>
                </a:solidFill>
                <a:latin typeface="+mn-lt"/>
                <a:ea typeface="+mn-ea"/>
                <a:cs typeface="+mn-cs"/>
              </a:rPr>
              <a:t>Abbeel</a:t>
            </a:r>
            <a:endParaRPr lang="en-US" sz="1800" dirty="0"/>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3E93D495-25FD-06CE-2E00-F856937465C3}"/>
              </a:ext>
              <a:ext uri="{C183D7F6-B498-43B3-948B-1728B52AA6E4}">
                <adec:decorative xmlns:adec="http://schemas.microsoft.com/office/drawing/2017/decorative" val="1"/>
              </a:ext>
            </a:extLst>
          </p:cNvPr>
          <p:cNvGrpSpPr/>
          <p:nvPr/>
        </p:nvGrpSpPr>
        <p:grpSpPr>
          <a:xfrm>
            <a:off x="10608421" y="5113187"/>
            <a:ext cx="1218146" cy="1440289"/>
            <a:chOff x="7151029" y="4191000"/>
            <a:chExt cx="1688171" cy="1981200"/>
          </a:xfrm>
        </p:grpSpPr>
        <p:sp>
          <p:nvSpPr>
            <p:cNvPr id="5" name="Rectangle 4">
              <a:extLst>
                <a:ext uri="{FF2B5EF4-FFF2-40B4-BE49-F238E27FC236}">
                  <a16:creationId xmlns:a16="http://schemas.microsoft.com/office/drawing/2014/main" id="{9A363A38-967D-02D2-4734-2DEBEEAB1924}"/>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2625D29F-0F87-D54C-0271-A2CFBB417C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1DF60618-AD32-FC6C-98B1-8BCA0A5B3819}"/>
                </a:ext>
              </a:extLst>
            </p:cNvPr>
            <p:cNvSpPr/>
            <p:nvPr/>
          </p:nvSpPr>
          <p:spPr>
            <a:xfrm>
              <a:off x="7151029" y="5812970"/>
              <a:ext cx="1676400"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1" name="Group 10">
            <a:extLst>
              <a:ext uri="{FF2B5EF4-FFF2-40B4-BE49-F238E27FC236}">
                <a16:creationId xmlns:a16="http://schemas.microsoft.com/office/drawing/2014/main" id="{58331EDE-1CA8-E5FB-B708-E783259A1612}"/>
              </a:ext>
            </a:extLst>
          </p:cNvPr>
          <p:cNvGrpSpPr/>
          <p:nvPr/>
        </p:nvGrpSpPr>
        <p:grpSpPr>
          <a:xfrm>
            <a:off x="579853" y="6122589"/>
            <a:ext cx="3967260" cy="430887"/>
            <a:chOff x="269461" y="6324600"/>
            <a:chExt cx="3967260" cy="430887"/>
          </a:xfrm>
        </p:grpSpPr>
        <p:sp>
          <p:nvSpPr>
            <p:cNvPr id="12" name="TextBox 11">
              <a:extLst>
                <a:ext uri="{FF2B5EF4-FFF2-40B4-BE49-F238E27FC236}">
                  <a16:creationId xmlns:a16="http://schemas.microsoft.com/office/drawing/2014/main" id="{8A9BE7C4-74C8-EC01-0F16-5763EED2CDC7}"/>
                </a:ext>
              </a:extLst>
            </p:cNvPr>
            <p:cNvSpPr txBox="1"/>
            <p:nvPr/>
          </p:nvSpPr>
          <p:spPr>
            <a:xfrm>
              <a:off x="1219200" y="6324600"/>
              <a:ext cx="3017521" cy="430887"/>
            </a:xfrm>
            <a:prstGeom prst="rect">
              <a:avLst/>
            </a:prstGeom>
            <a:noFill/>
          </p:spPr>
          <p:txBody>
            <a:bodyPr wrap="square">
              <a:spAutoFit/>
            </a:bodyPr>
            <a:lstStyle/>
            <a:p>
              <a:r>
                <a:rPr lang="en-US" sz="1100" b="0" i="0" dirty="0">
                  <a:solidFill>
                    <a:schemeClr val="tx1">
                      <a:lumMod val="50000"/>
                    </a:schemeClr>
                  </a:solidFill>
                  <a:effectLst/>
                  <a:latin typeface="source sans pro" panose="020B0503030403020204" pitchFamily="34" charset="0"/>
                </a:rPr>
                <a:t>This work is licensed under a </a:t>
              </a:r>
              <a:r>
                <a:rPr lang="en-US" sz="1100" b="0" i="0" strike="noStrike" dirty="0">
                  <a:solidFill>
                    <a:schemeClr val="tx1">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source sans pro" panose="020B0503030403020204" pitchFamily="34" charset="0"/>
                </a:rPr>
                <a:t>.</a:t>
              </a:r>
              <a:endParaRPr lang="en-US" sz="1100" dirty="0">
                <a:solidFill>
                  <a:schemeClr val="tx1">
                    <a:lumMod val="50000"/>
                  </a:schemeClr>
                </a:solidFill>
              </a:endParaRPr>
            </a:p>
          </p:txBody>
        </p:sp>
        <p:pic>
          <p:nvPicPr>
            <p:cNvPr id="13" name="Picture 2">
              <a:extLst>
                <a:ext uri="{FF2B5EF4-FFF2-40B4-BE49-F238E27FC236}">
                  <a16:creationId xmlns:a16="http://schemas.microsoft.com/office/drawing/2014/main" id="{0C27022D-8DAB-6367-BEDC-C4EE0B0FB4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461" y="6372959"/>
              <a:ext cx="888838" cy="31109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15007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without Forecast</a:t>
            </a:r>
          </a:p>
        </p:txBody>
      </p:sp>
      <mc:AlternateContent xmlns:mc="http://schemas.openxmlformats.org/markup-compatibility/2006" xmlns:a14="http://schemas.microsoft.com/office/drawing/2010/main">
        <mc:Choice Requires="a14">
          <p:graphicFrame>
            <p:nvGraphicFramePr>
              <p:cNvPr id="17" name="Group 10"/>
              <p:cNvGraphicFramePr>
                <a:graphicFrameLocks noGrp="1"/>
              </p:cNvGraphicFramePr>
              <p:nvPr>
                <p:extLst>
                  <p:ext uri="{D42A27DB-BD31-4B8C-83A1-F6EECF244321}">
                    <p14:modId xmlns:p14="http://schemas.microsoft.com/office/powerpoint/2010/main" val="3881269482"/>
                  </p:ext>
                </p:extLst>
              </p:nvPr>
            </p:nvGraphicFramePr>
            <p:xfrm>
              <a:off x="5663377" y="4357688"/>
              <a:ext cx="1828800" cy="1189038"/>
            </p:xfrm>
            <a:graphic>
              <a:graphicData uri="http://schemas.openxmlformats.org/drawingml/2006/table">
                <a:tbl>
                  <a:tblPr firstRow="1">
                    <a:tableStyleId>{69C7853C-536D-4A76-A0AE-DD22124D55A5}</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32" marB="45732" horzOverflow="overflow"/>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0.7</m:t>
                                </m:r>
                              </m:oMath>
                            </m:oMathPara>
                          </a14:m>
                          <a:endParaRPr lang="en-US" dirty="0"/>
                        </a:p>
                      </a:txBody>
                      <a:tcPr marT="45732" marB="45732" horzOverflow="overflow"/>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0.3</m:t>
                                </m:r>
                              </m:oMath>
                            </m:oMathPara>
                          </a14:m>
                          <a:endParaRPr lang="en-US"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17" name="Group 10"/>
              <p:cNvGraphicFramePr>
                <a:graphicFrameLocks noGrp="1"/>
              </p:cNvGraphicFramePr>
              <p:nvPr>
                <p:extLst>
                  <p:ext uri="{D42A27DB-BD31-4B8C-83A1-F6EECF244321}">
                    <p14:modId xmlns:p14="http://schemas.microsoft.com/office/powerpoint/2010/main" val="3881269482"/>
                  </p:ext>
                </p:extLst>
              </p:nvPr>
            </p:nvGraphicFramePr>
            <p:xfrm>
              <a:off x="5663377" y="4357688"/>
              <a:ext cx="1828800" cy="1189038"/>
            </p:xfrm>
            <a:graphic>
              <a:graphicData uri="http://schemas.openxmlformats.org/drawingml/2006/table">
                <a:tbl>
                  <a:tblPr firstRow="1">
                    <a:tableStyleId>{69C7853C-536D-4A76-A0AE-DD22124D55A5}</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96346">
                    <a:tc>
                      <a:txBody>
                        <a:bodyPr/>
                        <a:lstStyle/>
                        <a:p>
                          <a:endParaRPr lang="en-US"/>
                        </a:p>
                      </a:txBody>
                      <a:tcPr marT="45732" marB="45732" horzOverflow="overflow">
                        <a:blipFill>
                          <a:blip r:embed="rId3"/>
                          <a:stretch>
                            <a:fillRect l="-662" r="-100000" b="-218462"/>
                          </a:stretch>
                        </a:blipFill>
                      </a:tcPr>
                    </a:tc>
                    <a:tc>
                      <a:txBody>
                        <a:bodyPr/>
                        <a:lstStyle/>
                        <a:p>
                          <a:endParaRPr lang="en-US"/>
                        </a:p>
                      </a:txBody>
                      <a:tcPr marT="45732" marB="45732" horzOverflow="overflow">
                        <a:blipFill>
                          <a:blip r:embed="rId3"/>
                          <a:stretch>
                            <a:fillRect l="-101333" r="-667" b="-218462"/>
                          </a:stretch>
                        </a:blipFill>
                      </a:tcPr>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endParaRPr lang="en-US"/>
                        </a:p>
                      </a:txBody>
                      <a:tcPr marT="45732" marB="45732" horzOverflow="overflow">
                        <a:blipFill>
                          <a:blip r:embed="rId3"/>
                          <a:stretch>
                            <a:fillRect l="-101333" t="-98485" r="-667" b="-115152"/>
                          </a:stretch>
                        </a:blipFill>
                      </a:tcPr>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endParaRPr lang="en-US"/>
                        </a:p>
                      </a:txBody>
                      <a:tcPr marT="45732" marB="45732" horzOverflow="overflow">
                        <a:blipFill>
                          <a:blip r:embed="rId3"/>
                          <a:stretch>
                            <a:fillRect l="-101333" t="-201538" r="-667" b="-16923"/>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7" name="Group 25"/>
              <p:cNvGraphicFramePr>
                <a:graphicFrameLocks noGrp="1"/>
              </p:cNvGraphicFramePr>
              <p:nvPr>
                <p:extLst>
                  <p:ext uri="{D42A27DB-BD31-4B8C-83A1-F6EECF244321}">
                    <p14:modId xmlns:p14="http://schemas.microsoft.com/office/powerpoint/2010/main" val="3260176435"/>
                  </p:ext>
                </p:extLst>
              </p:nvPr>
            </p:nvGraphicFramePr>
            <p:xfrm>
              <a:off x="8277474" y="4267735"/>
              <a:ext cx="3505200" cy="1862139"/>
            </p:xfrm>
            <a:graphic>
              <a:graphicData uri="http://schemas.openxmlformats.org/drawingml/2006/table">
                <a:tbl>
                  <a:tblPr firstRow="1">
                    <a:tableStyleId>{69C7853C-536D-4A76-A0AE-DD22124D55A5}</a:tableStyleId>
                  </a:tblPr>
                  <a:tblGrid>
                    <a:gridCol w="1168400">
                      <a:extLst>
                        <a:ext uri="{9D8B030D-6E8A-4147-A177-3AD203B41FA5}">
                          <a16:colId xmlns:a16="http://schemas.microsoft.com/office/drawing/2014/main" val="20000"/>
                        </a:ext>
                      </a:extLst>
                    </a:gridCol>
                    <a:gridCol w="746792">
                      <a:extLst>
                        <a:ext uri="{9D8B030D-6E8A-4147-A177-3AD203B41FA5}">
                          <a16:colId xmlns:a16="http://schemas.microsoft.com/office/drawing/2014/main" val="20001"/>
                        </a:ext>
                      </a:extLst>
                    </a:gridCol>
                    <a:gridCol w="1590008">
                      <a:extLst>
                        <a:ext uri="{9D8B030D-6E8A-4147-A177-3AD203B41FA5}">
                          <a16:colId xmlns:a16="http://schemas.microsoft.com/office/drawing/2014/main" val="20002"/>
                        </a:ext>
                      </a:extLst>
                    </a:gridCol>
                  </a:tblGrid>
                  <a:tr h="38100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𝐴</m:t>
                                </m:r>
                              </m:oMath>
                            </m:oMathPara>
                          </a14:m>
                          <a:endParaRPr lang="en-US"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smtClean="0">
                                    <a:latin typeface="Cambria Math" panose="02040503050406030204" pitchFamily="18" charset="0"/>
                                  </a:rPr>
                                  <m:t>𝑊</m:t>
                                </m:r>
                              </m:oMath>
                            </m:oMathPara>
                          </a14:m>
                          <a:endParaRPr lang="en-US" dirty="0"/>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𝑈</m:t>
                                </m:r>
                                <m:r>
                                  <a:rPr lang="en-US" b="0" dirty="0" smtClean="0">
                                    <a:latin typeface="Cambria Math" panose="02040503050406030204" pitchFamily="18" charset="0"/>
                                  </a:rPr>
                                  <m:t>(</m:t>
                                </m:r>
                                <m:r>
                                  <a:rPr lang="en-US" b="0" dirty="0" smtClean="0">
                                    <a:latin typeface="Cambria Math" panose="02040503050406030204" pitchFamily="18" charset="0"/>
                                  </a:rPr>
                                  <m:t>𝐴</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horzOverflow="overflow"/>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100</m:t>
                                </m:r>
                              </m:oMath>
                            </m:oMathPara>
                          </a14:m>
                          <a:endParaRPr lang="en-US" dirty="0"/>
                        </a:p>
                      </a:txBody>
                      <a:tcPr horzOverflow="overflow"/>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oMath>
                            </m:oMathPara>
                          </a14:m>
                          <a:endParaRPr lang="en-US" dirty="0"/>
                        </a:p>
                      </a:txBody>
                      <a:tcPr horzOverflow="overflow"/>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20</m:t>
                                </m:r>
                              </m:oMath>
                            </m:oMathPara>
                          </a14:m>
                          <a:endParaRPr lang="en-US" dirty="0"/>
                        </a:p>
                      </a:txBody>
                      <a:tcPr horzOverflow="overflow"/>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70</m:t>
                                </m:r>
                              </m:oMath>
                            </m:oMathPara>
                          </a14:m>
                          <a:endParaRPr lang="en-US" dirty="0"/>
                        </a:p>
                      </a:txBody>
                      <a:tcPr horzOverflow="overflow"/>
                    </a:tc>
                    <a:extLst>
                      <a:ext uri="{0D108BD9-81ED-4DB2-BD59-A6C34878D82A}">
                        <a16:rowId xmlns:a16="http://schemas.microsoft.com/office/drawing/2014/main" val="10004"/>
                      </a:ext>
                    </a:extLst>
                  </a:tr>
                </a:tbl>
              </a:graphicData>
            </a:graphic>
          </p:graphicFrame>
        </mc:Choice>
        <mc:Fallback xmlns="">
          <p:graphicFrame>
            <p:nvGraphicFramePr>
              <p:cNvPr id="27" name="Group 25"/>
              <p:cNvGraphicFramePr>
                <a:graphicFrameLocks noGrp="1"/>
              </p:cNvGraphicFramePr>
              <p:nvPr>
                <p:extLst>
                  <p:ext uri="{D42A27DB-BD31-4B8C-83A1-F6EECF244321}">
                    <p14:modId xmlns:p14="http://schemas.microsoft.com/office/powerpoint/2010/main" val="3260176435"/>
                  </p:ext>
                </p:extLst>
              </p:nvPr>
            </p:nvGraphicFramePr>
            <p:xfrm>
              <a:off x="8277474" y="4267735"/>
              <a:ext cx="3505200" cy="1862139"/>
            </p:xfrm>
            <a:graphic>
              <a:graphicData uri="http://schemas.openxmlformats.org/drawingml/2006/table">
                <a:tbl>
                  <a:tblPr firstRow="1">
                    <a:tableStyleId>{69C7853C-536D-4A76-A0AE-DD22124D55A5}</a:tableStyleId>
                  </a:tblPr>
                  <a:tblGrid>
                    <a:gridCol w="1168400">
                      <a:extLst>
                        <a:ext uri="{9D8B030D-6E8A-4147-A177-3AD203B41FA5}">
                          <a16:colId xmlns:a16="http://schemas.microsoft.com/office/drawing/2014/main" val="20000"/>
                        </a:ext>
                      </a:extLst>
                    </a:gridCol>
                    <a:gridCol w="746792">
                      <a:extLst>
                        <a:ext uri="{9D8B030D-6E8A-4147-A177-3AD203B41FA5}">
                          <a16:colId xmlns:a16="http://schemas.microsoft.com/office/drawing/2014/main" val="20001"/>
                        </a:ext>
                      </a:extLst>
                    </a:gridCol>
                    <a:gridCol w="1590008">
                      <a:extLst>
                        <a:ext uri="{9D8B030D-6E8A-4147-A177-3AD203B41FA5}">
                          <a16:colId xmlns:a16="http://schemas.microsoft.com/office/drawing/2014/main" val="20002"/>
                        </a:ext>
                      </a:extLst>
                    </a:gridCol>
                  </a:tblGrid>
                  <a:tr h="381000">
                    <a:tc>
                      <a:txBody>
                        <a:bodyPr/>
                        <a:lstStyle/>
                        <a:p>
                          <a:endParaRPr lang="en-US"/>
                        </a:p>
                      </a:txBody>
                      <a:tcPr horzOverflow="overflow">
                        <a:blipFill>
                          <a:blip r:embed="rId8"/>
                          <a:stretch>
                            <a:fillRect t="-1587" r="-201042" b="-409524"/>
                          </a:stretch>
                        </a:blipFill>
                      </a:tcPr>
                    </a:tc>
                    <a:tc>
                      <a:txBody>
                        <a:bodyPr/>
                        <a:lstStyle/>
                        <a:p>
                          <a:endParaRPr lang="en-US"/>
                        </a:p>
                      </a:txBody>
                      <a:tcPr horzOverflow="overflow">
                        <a:blipFill>
                          <a:blip r:embed="rId8"/>
                          <a:stretch>
                            <a:fillRect l="-156098" t="-1587" r="-213821" b="-409524"/>
                          </a:stretch>
                        </a:blipFill>
                      </a:tcPr>
                    </a:tc>
                    <a:tc>
                      <a:txBody>
                        <a:bodyPr/>
                        <a:lstStyle/>
                        <a:p>
                          <a:endParaRPr lang="en-US"/>
                        </a:p>
                      </a:txBody>
                      <a:tcPr horzOverflow="overflow">
                        <a:blipFill>
                          <a:blip r:embed="rId8"/>
                          <a:stretch>
                            <a:fillRect l="-120690" t="-1587" r="-766" b="-409524"/>
                          </a:stretch>
                        </a:blip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endParaRPr lang="en-US"/>
                        </a:p>
                      </a:txBody>
                      <a:tcPr horzOverflow="overflow">
                        <a:blipFill>
                          <a:blip r:embed="rId8"/>
                          <a:stretch>
                            <a:fillRect l="-120690" t="-106667" r="-766" b="-330000"/>
                          </a:stretch>
                        </a:blipFill>
                      </a:tcPr>
                    </a:tc>
                    <a:extLst>
                      <a:ext uri="{0D108BD9-81ED-4DB2-BD59-A6C34878D82A}">
                        <a16:rowId xmlns:a16="http://schemas.microsoft.com/office/drawing/2014/main" val="10001"/>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endParaRPr lang="en-US"/>
                        </a:p>
                      </a:txBody>
                      <a:tcPr horzOverflow="overflow">
                        <a:blipFill>
                          <a:blip r:embed="rId8"/>
                          <a:stretch>
                            <a:fillRect l="-120690" t="-203279" r="-766" b="-224590"/>
                          </a:stretch>
                        </a:blipFill>
                      </a:tcPr>
                    </a:tc>
                    <a:extLst>
                      <a:ext uri="{0D108BD9-81ED-4DB2-BD59-A6C34878D82A}">
                        <a16:rowId xmlns:a16="http://schemas.microsoft.com/office/drawing/2014/main" val="10002"/>
                      </a:ext>
                    </a:extLst>
                  </a:tr>
                  <a:tr h="36988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horzOverflow="overflow"/>
                    </a:tc>
                    <a:tc>
                      <a:txBody>
                        <a:bodyPr/>
                        <a:lstStyle/>
                        <a:p>
                          <a:endParaRPr lang="en-US"/>
                        </a:p>
                      </a:txBody>
                      <a:tcPr horzOverflow="overflow">
                        <a:blipFill>
                          <a:blip r:embed="rId8"/>
                          <a:stretch>
                            <a:fillRect l="-120690" t="-303279" r="-766" b="-124590"/>
                          </a:stretch>
                        </a:blip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horzOverflow="overflow"/>
                    </a:tc>
                    <a:tc>
                      <a:txBody>
                        <a:bodyPr/>
                        <a:lstStyle/>
                        <a:p>
                          <a:endParaRPr lang="en-US"/>
                        </a:p>
                      </a:txBody>
                      <a:tcPr horzOverflow="overflow">
                        <a:blipFill>
                          <a:blip r:embed="rId8"/>
                          <a:stretch>
                            <a:fillRect l="-120690" t="-403279" r="-766" b="-24590"/>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9" name="Text Box 52"/>
              <p:cNvSpPr txBox="1">
                <a:spLocks noChangeArrowheads="1"/>
              </p:cNvSpPr>
              <p:nvPr/>
            </p:nvSpPr>
            <p:spPr bwMode="auto">
              <a:xfrm>
                <a:off x="959003" y="1447800"/>
                <a:ext cx="4652525"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ea typeface="Cambria Math" panose="02040503050406030204" pitchFamily="18" charset="0"/>
                </a:endParaRPr>
              </a:p>
              <a:p>
                <a:r>
                  <a:rPr lang="en-US" sz="2000" b="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100+0.3</m:t>
                    </m:r>
                    <m:r>
                      <a:rPr lang="en-US" sz="2000" b="0" i="1" smtClean="0">
                        <a:latin typeface="Cambria Math" panose="02040503050406030204" pitchFamily="18" charset="0"/>
                        <a:ea typeface="Cambria Math" panose="02040503050406030204" pitchFamily="18" charset="0"/>
                      </a:rPr>
                      <m:t>∙0=70</m:t>
                    </m:r>
                  </m:oMath>
                </a14:m>
                <a:endParaRPr lang="en-US" sz="2000" dirty="0"/>
              </a:p>
            </p:txBody>
          </p:sp>
        </mc:Choice>
        <mc:Fallback xmlns="">
          <p:sp>
            <p:nvSpPr>
              <p:cNvPr id="19" name="Text Box 52"/>
              <p:cNvSpPr txBox="1">
                <a:spLocks noRot="1" noChangeAspect="1" noMove="1" noResize="1" noEditPoints="1" noAdjustHandles="1" noChangeArrowheads="1" noChangeShapeType="1" noTextEdit="1"/>
              </p:cNvSpPr>
              <p:nvPr/>
            </p:nvSpPr>
            <p:spPr bwMode="auto">
              <a:xfrm>
                <a:off x="959003" y="1447800"/>
                <a:ext cx="4652525" cy="1423851"/>
              </a:xfrm>
              <a:prstGeom prst="rect">
                <a:avLst/>
              </a:prstGeom>
              <a:blipFill>
                <a:blip r:embed="rId4"/>
                <a:stretch>
                  <a:fillRect l="-1047" t="-25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 Box 53"/>
              <p:cNvSpPr txBox="1">
                <a:spLocks noChangeArrowheads="1"/>
              </p:cNvSpPr>
              <p:nvPr/>
            </p:nvSpPr>
            <p:spPr bwMode="auto">
              <a:xfrm>
                <a:off x="959003" y="3276600"/>
                <a:ext cx="4570143"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ea typeface="Cambria Math" panose="02040503050406030204" pitchFamily="18" charset="0"/>
                </a:endParaRPr>
              </a:p>
              <a:p>
                <a:r>
                  <a:rPr lang="en-US" sz="2000" b="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=0.7</m:t>
                    </m:r>
                    <m:r>
                      <a:rPr lang="en-US" sz="2000" b="0" i="1" smtClean="0">
                        <a:latin typeface="Cambria Math" panose="02040503050406030204" pitchFamily="18" charset="0"/>
                        <a:ea typeface="Cambria Math" panose="02040503050406030204" pitchFamily="18" charset="0"/>
                      </a:rPr>
                      <m:t>∙</m:t>
                    </m:r>
                    <m:r>
                      <a:rPr lang="en-US" sz="2000" b="0" i="0" smtClean="0">
                        <a:latin typeface="Cambria Math" panose="02040503050406030204" pitchFamily="18" charset="0"/>
                        <a:ea typeface="Cambria Math" panose="02040503050406030204" pitchFamily="18" charset="0"/>
                      </a:rPr>
                      <m:t>20+0.3</m:t>
                    </m:r>
                    <m:r>
                      <a:rPr lang="en-US" sz="2000" b="0" i="1" smtClean="0">
                        <a:latin typeface="Cambria Math" panose="02040503050406030204" pitchFamily="18" charset="0"/>
                        <a:ea typeface="Cambria Math" panose="02040503050406030204" pitchFamily="18" charset="0"/>
                      </a:rPr>
                      <m:t>∙70=35</m:t>
                    </m:r>
                  </m:oMath>
                </a14:m>
                <a:endParaRPr lang="en-US" sz="2000" dirty="0"/>
              </a:p>
              <a:p>
                <a:pPr eaLnBrk="1" hangingPunct="1">
                  <a:spcBef>
                    <a:spcPct val="50000"/>
                  </a:spcBef>
                </a:pPr>
                <a:endParaRPr lang="en-US" sz="1800" dirty="0">
                  <a:latin typeface="Calibri"/>
                  <a:cs typeface="Calibri"/>
                </a:endParaRPr>
              </a:p>
            </p:txBody>
          </p:sp>
        </mc:Choice>
        <mc:Fallback xmlns="">
          <p:sp>
            <p:nvSpPr>
              <p:cNvPr id="20" name="Text Box 53"/>
              <p:cNvSpPr txBox="1">
                <a:spLocks noRot="1" noChangeAspect="1" noMove="1" noResize="1" noEditPoints="1" noAdjustHandles="1" noChangeArrowheads="1" noChangeShapeType="1" noTextEdit="1"/>
              </p:cNvSpPr>
              <p:nvPr/>
            </p:nvSpPr>
            <p:spPr bwMode="auto">
              <a:xfrm>
                <a:off x="959003" y="3276600"/>
                <a:ext cx="4570143" cy="1839350"/>
              </a:xfrm>
              <a:prstGeom prst="rect">
                <a:avLst/>
              </a:prstGeom>
              <a:blipFill>
                <a:blip r:embed="rId5"/>
                <a:stretch>
                  <a:fillRect l="-1067" t="-19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 Box 62"/>
              <p:cNvSpPr txBox="1">
                <a:spLocks noChangeArrowheads="1"/>
              </p:cNvSpPr>
              <p:nvPr/>
            </p:nvSpPr>
            <p:spPr bwMode="auto">
              <a:xfrm>
                <a:off x="959003" y="5500688"/>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e>
                      </m:d>
                      <m:r>
                        <a:rPr lang="en-US" sz="1800" b="0" i="0" smtClean="0">
                          <a:latin typeface="Cambria Math" panose="02040503050406030204" pitchFamily="18" charset="0"/>
                          <a:ea typeface="Cambria Math" panose="02040503050406030204" pitchFamily="18" charset="0"/>
                          <a:cs typeface="Calibri"/>
                        </a:rPr>
                        <m:t>=70</m:t>
                      </m:r>
                    </m:oMath>
                  </m:oMathPara>
                </a14:m>
                <a:endParaRPr lang="en-US" sz="1800" dirty="0">
                  <a:latin typeface="Calibri"/>
                  <a:cs typeface="Calibri"/>
                </a:endParaRPr>
              </a:p>
            </p:txBody>
          </p:sp>
        </mc:Choice>
        <mc:Fallback xmlns="">
          <p:sp>
            <p:nvSpPr>
              <p:cNvPr id="24" name="Text Box 62"/>
              <p:cNvSpPr txBox="1">
                <a:spLocks noRot="1" noChangeAspect="1" noMove="1" noResize="1" noEditPoints="1" noAdjustHandles="1" noChangeArrowheads="1" noChangeShapeType="1" noTextEdit="1"/>
              </p:cNvSpPr>
              <p:nvPr/>
            </p:nvSpPr>
            <p:spPr bwMode="auto">
              <a:xfrm>
                <a:off x="959003" y="5500688"/>
                <a:ext cx="4798743" cy="731739"/>
              </a:xfrm>
              <a:prstGeom prst="rect">
                <a:avLst/>
              </a:prstGeom>
              <a:blipFill>
                <a:blip r:embed="rId6"/>
                <a:stretch>
                  <a:fillRect l="-1015"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2" name="Picture 1">
            <a:extLs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896234" y="2261268"/>
            <a:ext cx="2662686" cy="1802063"/>
          </a:xfrm>
          <a:prstGeom prst="rect">
            <a:avLst/>
          </a:prstGeom>
        </p:spPr>
      </p:pic>
      <p:pic>
        <p:nvPicPr>
          <p:cNvPr id="28" name="Picture 27">
            <a:extLst>
              <a:ext uri="{FF2B5EF4-FFF2-40B4-BE49-F238E27FC236}">
                <a16:creationId xmlns:a16="http://schemas.microsoft.com/office/drawing/2014/main" id="{B00B09DE-A3F1-4E7B-8EAF-AE56A69C1EAA}"/>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0676" y="101867"/>
            <a:ext cx="1469257" cy="1717960"/>
          </a:xfrm>
          <a:prstGeom prst="rect">
            <a:avLst/>
          </a:prstGeom>
        </p:spPr>
      </p:pic>
      <p:grpSp>
        <p:nvGrpSpPr>
          <p:cNvPr id="3" name="Group 2">
            <a:extLst>
              <a:ext uri="{FF2B5EF4-FFF2-40B4-BE49-F238E27FC236}">
                <a16:creationId xmlns:a16="http://schemas.microsoft.com/office/drawing/2014/main" id="{BE3E26EF-135D-7D6C-6B5F-28DC6081BFCF}"/>
              </a:ext>
              <a:ext uri="{C183D7F6-B498-43B3-948B-1728B52AA6E4}">
                <adec:decorative xmlns:adec="http://schemas.microsoft.com/office/drawing/2017/decorative" val="1"/>
              </a:ext>
            </a:extLst>
          </p:cNvPr>
          <p:cNvGrpSpPr/>
          <p:nvPr/>
        </p:nvGrpSpPr>
        <p:grpSpPr>
          <a:xfrm>
            <a:off x="5856967" y="2133599"/>
            <a:ext cx="3270419" cy="2057400"/>
            <a:chOff x="5611528" y="2133600"/>
            <a:chExt cx="3270419" cy="2057400"/>
          </a:xfrm>
        </p:grpSpPr>
        <p:sp>
          <p:nvSpPr>
            <p:cNvPr id="17412" name="Oval 5"/>
            <p:cNvSpPr>
              <a:spLocks noChangeArrowheads="1"/>
            </p:cNvSpPr>
            <p:nvPr/>
          </p:nvSpPr>
          <p:spPr bwMode="auto">
            <a:xfrm>
              <a:off x="5757747" y="3616325"/>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17414" name="Rectangle 7"/>
            <p:cNvSpPr>
              <a:spLocks noChangeArrowheads="1"/>
            </p:cNvSpPr>
            <p:nvPr/>
          </p:nvSpPr>
          <p:spPr bwMode="auto">
            <a:xfrm>
              <a:off x="5611528" y="2133600"/>
              <a:ext cx="136541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17415" name="Group 8"/>
            <p:cNvGrpSpPr>
              <a:grpSpLocks/>
            </p:cNvGrpSpPr>
            <p:nvPr/>
          </p:nvGrpSpPr>
          <p:grpSpPr bwMode="auto">
            <a:xfrm>
              <a:off x="8043747" y="2895600"/>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p:cNvCxnSpPr>
            <p:nvPr/>
          </p:nvCxnSpPr>
          <p:spPr bwMode="auto">
            <a:xfrm>
              <a:off x="6976947" y="2400300"/>
              <a:ext cx="1052513"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6994410" y="31623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765530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a:ea typeface="ＭＳ Ｐゴシック" pitchFamily="34" charset="-128"/>
              </a:rPr>
              <a:t>Decisions as Outcome Trees</a:t>
            </a:r>
          </a:p>
        </p:txBody>
      </p:sp>
      <p:grpSp>
        <p:nvGrpSpPr>
          <p:cNvPr id="10" name="Group 9" descr="The outcome tree shows the utility after taking an action (take or not to take an umbrella) and then observing the random event rain or no rain.">
            <a:extLst>
              <a:ext uri="{FF2B5EF4-FFF2-40B4-BE49-F238E27FC236}">
                <a16:creationId xmlns:a16="http://schemas.microsoft.com/office/drawing/2014/main" id="{E3D0B91C-0CA2-266E-D9E5-3F414E76EE06}"/>
              </a:ext>
            </a:extLst>
          </p:cNvPr>
          <p:cNvGrpSpPr/>
          <p:nvPr/>
        </p:nvGrpSpPr>
        <p:grpSpPr>
          <a:xfrm>
            <a:off x="3505200" y="685800"/>
            <a:ext cx="8534400" cy="5029199"/>
            <a:chOff x="3505200" y="685800"/>
            <a:chExt cx="8534400" cy="5029199"/>
          </a:xfrm>
        </p:grpSpPr>
        <p:grpSp>
          <p:nvGrpSpPr>
            <p:cNvPr id="21508" name="Group 44"/>
            <p:cNvGrpSpPr>
              <a:grpSpLocks/>
            </p:cNvGrpSpPr>
            <p:nvPr/>
          </p:nvGrpSpPr>
          <p:grpSpPr bwMode="auto">
            <a:xfrm>
              <a:off x="3505200" y="1600200"/>
              <a:ext cx="8534400" cy="3124200"/>
              <a:chOff x="228600" y="1676400"/>
              <a:chExt cx="8534400" cy="3124200"/>
            </a:xfrm>
          </p:grpSpPr>
          <p:grpSp>
            <p:nvGrpSpPr>
              <p:cNvPr id="21509" name="Group 5"/>
              <p:cNvGrpSpPr>
                <a:grpSpLocks/>
              </p:cNvGrpSpPr>
              <p:nvPr/>
            </p:nvGrpSpPr>
            <p:grpSpPr bwMode="auto">
              <a:xfrm>
                <a:off x="228600" y="4267200"/>
                <a:ext cx="1828800" cy="533400"/>
                <a:chOff x="4368" y="1728"/>
                <a:chExt cx="528" cy="336"/>
              </a:xfrm>
            </p:grpSpPr>
            <p:sp>
              <p:nvSpPr>
                <p:cNvPr id="21534"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5"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U(t,s)</a:t>
                  </a:r>
                </a:p>
              </p:txBody>
            </p:sp>
          </p:grpSp>
          <p:sp>
            <p:nvSpPr>
              <p:cNvPr id="21510" name="Oval 3"/>
              <p:cNvSpPr>
                <a:spLocks noChangeArrowheads="1"/>
              </p:cNvSpPr>
              <p:nvPr/>
            </p:nvSpPr>
            <p:spPr bwMode="auto">
              <a:xfrm>
                <a:off x="1447800" y="2895600"/>
                <a:ext cx="1371600"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 | {}</a:t>
                </a:r>
              </a:p>
            </p:txBody>
          </p:sp>
          <p:sp>
            <p:nvSpPr>
              <p:cNvPr id="21511" name="Oval 3"/>
              <p:cNvSpPr>
                <a:spLocks noChangeArrowheads="1"/>
              </p:cNvSpPr>
              <p:nvPr/>
            </p:nvSpPr>
            <p:spPr bwMode="auto">
              <a:xfrm>
                <a:off x="6172200" y="2895600"/>
                <a:ext cx="1371599"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pitchFamily="34" charset="0"/>
                    <a:cs typeface="Calibri" pitchFamily="34" charset="0"/>
                  </a:rPr>
                  <a:t>Weather | {}</a:t>
                </a:r>
              </a:p>
            </p:txBody>
          </p:sp>
          <p:cxnSp>
            <p:nvCxnSpPr>
              <p:cNvPr id="12" name="Straight Arrow Connector 11"/>
              <p:cNvCxnSpPr>
                <a:stCxn id="18" idx="3"/>
                <a:endCxn id="21510" idx="0"/>
              </p:cNvCxnSpPr>
              <p:nvPr/>
            </p:nvCxnSpPr>
            <p:spPr>
              <a:xfrm rot="5400000">
                <a:off x="2914650" y="1352550"/>
                <a:ext cx="762000" cy="23241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1511" idx="0"/>
              </p:cNvCxnSpPr>
              <p:nvPr/>
            </p:nvCxnSpPr>
            <p:spPr>
              <a:xfrm rot="16200000" flipH="1">
                <a:off x="5276850" y="1314450"/>
                <a:ext cx="762000" cy="24003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4" name="TextBox 15"/>
              <p:cNvSpPr txBox="1">
                <a:spLocks noChangeArrowheads="1"/>
              </p:cNvSpPr>
              <p:nvPr/>
            </p:nvSpPr>
            <p:spPr bwMode="auto">
              <a:xfrm rot="-1071566">
                <a:off x="2625356" y="221947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take</a:t>
                </a:r>
              </a:p>
            </p:txBody>
          </p:sp>
          <p:sp>
            <p:nvSpPr>
              <p:cNvPr id="21515" name="TextBox 16"/>
              <p:cNvSpPr txBox="1">
                <a:spLocks noChangeArrowheads="1"/>
              </p:cNvSpPr>
              <p:nvPr/>
            </p:nvSpPr>
            <p:spPr bwMode="auto">
              <a:xfrm rot="1093261">
                <a:off x="5444931" y="227892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leave</a:t>
                </a:r>
              </a:p>
            </p:txBody>
          </p:sp>
          <p:sp>
            <p:nvSpPr>
              <p:cNvPr id="18" name="Isosceles Triangle 17"/>
              <p:cNvSpPr/>
              <p:nvPr/>
            </p:nvSpPr>
            <p:spPr>
              <a:xfrm>
                <a:off x="3886200" y="1676400"/>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Calibri" pitchFamily="34" charset="0"/>
                    <a:cs typeface="Calibri" pitchFamily="34" charset="0"/>
                  </a:rPr>
                  <a:t>{}</a:t>
                </a:r>
              </a:p>
              <a:p>
                <a:pPr algn="ctr">
                  <a:defRPr/>
                </a:pPr>
                <a:endParaRPr lang="en-US" dirty="0">
                  <a:solidFill>
                    <a:schemeClr val="tx1"/>
                  </a:solidFill>
                  <a:latin typeface="Calibri" pitchFamily="34" charset="0"/>
                  <a:cs typeface="Calibri" pitchFamily="34" charset="0"/>
                </a:endParaRPr>
              </a:p>
            </p:txBody>
          </p:sp>
          <p:cxnSp>
            <p:nvCxnSpPr>
              <p:cNvPr id="19" name="Straight Arrow Connector 18"/>
              <p:cNvCxnSpPr>
                <a:stCxn id="21510" idx="4"/>
              </p:cNvCxnSpPr>
              <p:nvPr/>
            </p:nvCxnSpPr>
            <p:spPr>
              <a:xfrm rot="5400000">
                <a:off x="1201737" y="3335338"/>
                <a:ext cx="796925" cy="10668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18" name="TextBox 19"/>
              <p:cNvSpPr txBox="1">
                <a:spLocks noChangeArrowheads="1"/>
              </p:cNvSpPr>
              <p:nvPr/>
            </p:nvSpPr>
            <p:spPr bwMode="auto">
              <a:xfrm rot="-2151216">
                <a:off x="972872" y="3497698"/>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sun</a:t>
                </a:r>
              </a:p>
            </p:txBody>
          </p:sp>
          <p:grpSp>
            <p:nvGrpSpPr>
              <p:cNvPr id="21519" name="Group 21"/>
              <p:cNvGrpSpPr>
                <a:grpSpLocks/>
              </p:cNvGrpSpPr>
              <p:nvPr/>
            </p:nvGrpSpPr>
            <p:grpSpPr bwMode="auto">
              <a:xfrm>
                <a:off x="2209800" y="4267200"/>
                <a:ext cx="1828800" cy="533400"/>
                <a:chOff x="4368" y="1728"/>
                <a:chExt cx="528" cy="336"/>
              </a:xfrm>
            </p:grpSpPr>
            <p:sp>
              <p:nvSpPr>
                <p:cNvPr id="21532"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U(t,r)</a:t>
                  </a:r>
                </a:p>
              </p:txBody>
            </p:sp>
          </p:grpSp>
          <p:cxnSp>
            <p:nvCxnSpPr>
              <p:cNvPr id="25" name="Straight Arrow Connector 24"/>
              <p:cNvCxnSpPr>
                <a:stCxn id="21510" idx="4"/>
              </p:cNvCxnSpPr>
              <p:nvPr/>
            </p:nvCxnSpPr>
            <p:spPr>
              <a:xfrm rot="16200000" flipH="1">
                <a:off x="2230437" y="3373438"/>
                <a:ext cx="796925" cy="990600"/>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1" name="TextBox 32"/>
              <p:cNvSpPr txBox="1">
                <a:spLocks noChangeArrowheads="1"/>
              </p:cNvSpPr>
              <p:nvPr/>
            </p:nvSpPr>
            <p:spPr bwMode="auto">
              <a:xfrm rot="2243371">
                <a:off x="25768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dirty="0">
                    <a:latin typeface="Calibri" pitchFamily="34" charset="0"/>
                    <a:cs typeface="Calibri" pitchFamily="34" charset="0"/>
                  </a:rPr>
                  <a:t>rain</a:t>
                </a:r>
              </a:p>
            </p:txBody>
          </p:sp>
          <p:grpSp>
            <p:nvGrpSpPr>
              <p:cNvPr id="21522" name="Group 34"/>
              <p:cNvGrpSpPr>
                <a:grpSpLocks/>
              </p:cNvGrpSpPr>
              <p:nvPr/>
            </p:nvGrpSpPr>
            <p:grpSpPr bwMode="auto">
              <a:xfrm>
                <a:off x="4953000" y="4267200"/>
                <a:ext cx="1828800" cy="533400"/>
                <a:chOff x="4368" y="1728"/>
                <a:chExt cx="528" cy="336"/>
              </a:xfrm>
            </p:grpSpPr>
            <p:sp>
              <p:nvSpPr>
                <p:cNvPr id="21530"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3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U(l,s)</a:t>
                  </a:r>
                </a:p>
              </p:txBody>
            </p:sp>
          </p:grpSp>
          <p:cxnSp>
            <p:nvCxnSpPr>
              <p:cNvPr id="38" name="Straight Arrow Connector 37"/>
              <p:cNvCxnSpPr/>
              <p:nvPr/>
            </p:nvCxnSpPr>
            <p:spPr>
              <a:xfrm rot="5400000">
                <a:off x="5926931" y="3334544"/>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1524" name="Group 38"/>
              <p:cNvGrpSpPr>
                <a:grpSpLocks/>
              </p:cNvGrpSpPr>
              <p:nvPr/>
            </p:nvGrpSpPr>
            <p:grpSpPr bwMode="auto">
              <a:xfrm>
                <a:off x="6934200" y="4267200"/>
                <a:ext cx="1828800" cy="533400"/>
                <a:chOff x="4368" y="1728"/>
                <a:chExt cx="528" cy="336"/>
              </a:xfrm>
            </p:grpSpPr>
            <p:sp>
              <p:nvSpPr>
                <p:cNvPr id="21528"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2152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U(l,r)</a:t>
                  </a:r>
                </a:p>
              </p:txBody>
            </p:sp>
          </p:grpSp>
          <p:cxnSp>
            <p:nvCxnSpPr>
              <p:cNvPr id="42" name="Straight Arrow Connector 41"/>
              <p:cNvCxnSpPr/>
              <p:nvPr/>
            </p:nvCxnSpPr>
            <p:spPr>
              <a:xfrm rot="16200000" flipH="1">
                <a:off x="6955631" y="3374232"/>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526" name="TextBox 42"/>
              <p:cNvSpPr txBox="1">
                <a:spLocks noChangeArrowheads="1"/>
              </p:cNvSpPr>
              <p:nvPr/>
            </p:nvSpPr>
            <p:spPr bwMode="auto">
              <a:xfrm rot="2243371">
                <a:off x="7301293" y="376681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rain</a:t>
                </a:r>
              </a:p>
            </p:txBody>
          </p:sp>
          <p:sp>
            <p:nvSpPr>
              <p:cNvPr id="21527" name="TextBox 43"/>
              <p:cNvSpPr txBox="1">
                <a:spLocks noChangeArrowheads="1"/>
              </p:cNvSpPr>
              <p:nvPr/>
            </p:nvSpPr>
            <p:spPr bwMode="auto">
              <a:xfrm rot="-2151216">
                <a:off x="5697272" y="3479791"/>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pitchFamily="34" charset="0"/>
                    <a:cs typeface="Calibri" pitchFamily="34" charset="0"/>
                  </a:rPr>
                  <a:t>sun</a:t>
                </a:r>
              </a:p>
            </p:txBody>
          </p:sp>
        </p:gr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8200" y="4800600"/>
              <a:ext cx="1210033" cy="914399"/>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0" y="4800600"/>
              <a:ext cx="1133567" cy="6858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5600" y="4800600"/>
              <a:ext cx="1066800" cy="782450"/>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67400" y="4800600"/>
              <a:ext cx="1219200" cy="766143"/>
            </a:xfrm>
            <a:prstGeom prst="rect">
              <a:avLst/>
            </a:prstGeom>
          </p:spPr>
        </p:pic>
        <p:sp>
          <p:nvSpPr>
            <p:cNvPr id="8" name="Speech Bubble: Rectangle with Corners Rounded 7">
              <a:extLst>
                <a:ext uri="{FF2B5EF4-FFF2-40B4-BE49-F238E27FC236}">
                  <a16:creationId xmlns:a16="http://schemas.microsoft.com/office/drawing/2014/main" id="{80791E34-39C2-BD68-D20A-222CFA91818A}"/>
                </a:ext>
              </a:extLst>
            </p:cNvPr>
            <p:cNvSpPr/>
            <p:nvPr/>
          </p:nvSpPr>
          <p:spPr>
            <a:xfrm>
              <a:off x="5331757" y="1825181"/>
              <a:ext cx="980989" cy="239300"/>
            </a:xfrm>
            <a:prstGeom prst="wedgeRoundRectCallout">
              <a:avLst>
                <a:gd name="adj1" fmla="val 26153"/>
                <a:gd name="adj2" fmla="val 149004"/>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
          <p:nvSpPr>
            <p:cNvPr id="9" name="Speech Bubble: Rectangle with Corners Rounded 8">
              <a:extLst>
                <a:ext uri="{FF2B5EF4-FFF2-40B4-BE49-F238E27FC236}">
                  <a16:creationId xmlns:a16="http://schemas.microsoft.com/office/drawing/2014/main" id="{9A20C223-6BE4-29BD-CDB1-A2469A6C67C9}"/>
                </a:ext>
              </a:extLst>
            </p:cNvPr>
            <p:cNvSpPr/>
            <p:nvPr/>
          </p:nvSpPr>
          <p:spPr>
            <a:xfrm>
              <a:off x="8686799" y="685800"/>
              <a:ext cx="1828801" cy="659639"/>
            </a:xfrm>
            <a:prstGeom prst="wedgeRoundRectCallout">
              <a:avLst>
                <a:gd name="adj1" fmla="val -96018"/>
                <a:gd name="adj2" fmla="val 12308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a:t>{} … no evidence available</a:t>
              </a:r>
              <a:endParaRPr lang="en-US" dirty="0"/>
            </a:p>
          </p:txBody>
        </p:sp>
        <p:sp>
          <p:nvSpPr>
            <p:cNvPr id="7" name="Speech Bubble: Rectangle with Corners Rounded 6">
              <a:extLst>
                <a:ext uri="{FF2B5EF4-FFF2-40B4-BE49-F238E27FC236}">
                  <a16:creationId xmlns:a16="http://schemas.microsoft.com/office/drawing/2014/main" id="{47EDAF5F-7B98-7B76-DE0E-CE4A9C6A978E}"/>
                </a:ext>
              </a:extLst>
            </p:cNvPr>
            <p:cNvSpPr/>
            <p:nvPr/>
          </p:nvSpPr>
          <p:spPr>
            <a:xfrm>
              <a:off x="6760759" y="3078598"/>
              <a:ext cx="1204785" cy="533400"/>
            </a:xfrm>
            <a:prstGeom prst="wedgeRoundRectCallout">
              <a:avLst>
                <a:gd name="adj1" fmla="val -84656"/>
                <a:gd name="adj2" fmla="val 5927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Random Event</a:t>
              </a:r>
            </a:p>
          </p:txBody>
        </p:sp>
      </p:grpSp>
      <p:pic>
        <p:nvPicPr>
          <p:cNvPr id="32" name="Picture 31">
            <a:extLs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3637" y="4614752"/>
            <a:ext cx="1656242" cy="1936596"/>
          </a:xfrm>
          <a:prstGeom prst="rect">
            <a:avLst/>
          </a:prstGeom>
        </p:spPr>
      </p:pic>
      <p:grpSp>
        <p:nvGrpSpPr>
          <p:cNvPr id="2" name="Group 1">
            <a:extLst>
              <a:ext uri="{C183D7F6-B498-43B3-948B-1728B52AA6E4}">
                <adec:decorative xmlns:adec="http://schemas.microsoft.com/office/drawing/2017/decorative" val="1"/>
              </a:ext>
            </a:extLst>
          </p:cNvPr>
          <p:cNvGrpSpPr/>
          <p:nvPr/>
        </p:nvGrpSpPr>
        <p:grpSpPr>
          <a:xfrm>
            <a:off x="781384" y="2317596"/>
            <a:ext cx="2493773" cy="1638300"/>
            <a:chOff x="9046973" y="1409700"/>
            <a:chExt cx="3124200" cy="2057400"/>
          </a:xfrm>
        </p:grpSpPr>
        <p:sp>
          <p:nvSpPr>
            <p:cNvPr id="33" name="Oval 5"/>
            <p:cNvSpPr>
              <a:spLocks noChangeArrowheads="1"/>
            </p:cNvSpPr>
            <p:nvPr/>
          </p:nvSpPr>
          <p:spPr bwMode="auto">
            <a:xfrm>
              <a:off x="9046973" y="28924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a:t>
              </a:r>
            </a:p>
          </p:txBody>
        </p:sp>
        <p:sp>
          <p:nvSpPr>
            <p:cNvPr id="34" name="Rectangle 7"/>
            <p:cNvSpPr>
              <a:spLocks noChangeArrowheads="1"/>
            </p:cNvSpPr>
            <p:nvPr/>
          </p:nvSpPr>
          <p:spPr bwMode="auto">
            <a:xfrm>
              <a:off x="9123173" y="14097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pitchFamily="34" charset="0"/>
                  <a:cs typeface="Calibri" pitchFamily="34" charset="0"/>
                </a:rPr>
                <a:t>Umbrella</a:t>
              </a:r>
            </a:p>
          </p:txBody>
        </p:sp>
        <p:grpSp>
          <p:nvGrpSpPr>
            <p:cNvPr id="35" name="Group 8"/>
            <p:cNvGrpSpPr>
              <a:grpSpLocks/>
            </p:cNvGrpSpPr>
            <p:nvPr/>
          </p:nvGrpSpPr>
          <p:grpSpPr bwMode="auto">
            <a:xfrm>
              <a:off x="11332973" y="2171700"/>
              <a:ext cx="838200" cy="533400"/>
              <a:chOff x="4368" y="1728"/>
              <a:chExt cx="528" cy="336"/>
            </a:xfrm>
          </p:grpSpPr>
          <p:sp>
            <p:nvSpPr>
              <p:cNvPr id="36"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37"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a:t>
                </a:r>
              </a:p>
            </p:txBody>
          </p:sp>
        </p:grpSp>
        <p:cxnSp>
          <p:nvCxnSpPr>
            <p:cNvPr id="39" name="AutoShape 11"/>
            <p:cNvCxnSpPr>
              <a:cxnSpLocks noChangeShapeType="1"/>
              <a:stCxn id="34" idx="3"/>
              <a:endCxn id="36" idx="1"/>
            </p:cNvCxnSpPr>
            <p:nvPr/>
          </p:nvCxnSpPr>
          <p:spPr bwMode="auto">
            <a:xfrm>
              <a:off x="10280461" y="1676400"/>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2"/>
            <p:cNvCxnSpPr>
              <a:cxnSpLocks noChangeShapeType="1"/>
              <a:stCxn id="33" idx="6"/>
              <a:endCxn id="36" idx="1"/>
            </p:cNvCxnSpPr>
            <p:nvPr/>
          </p:nvCxnSpPr>
          <p:spPr bwMode="auto">
            <a:xfrm flipV="1">
              <a:off x="10283636" y="24384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3" name="Picture 42">
            <a:extLs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6784" y="1555596"/>
            <a:ext cx="2016390" cy="13646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1633" y="101924"/>
            <a:ext cx="2667000" cy="1838271"/>
          </a:xfrm>
          <a:prstGeom prst="rect">
            <a:avLst/>
          </a:prstGeom>
        </p:spPr>
      </p:pic>
      <p:sp>
        <p:nvSpPr>
          <p:cNvPr id="22529" name="Rectangle 2"/>
          <p:cNvSpPr>
            <a:spLocks noGrp="1" noChangeArrowheads="1"/>
          </p:cNvSpPr>
          <p:nvPr>
            <p:ph type="title"/>
          </p:nvPr>
        </p:nvSpPr>
        <p:spPr/>
        <p:txBody>
          <a:bodyPr/>
          <a:lstStyle/>
          <a:p>
            <a:r>
              <a:rPr lang="en-US" dirty="0">
                <a:latin typeface="Calibri"/>
                <a:ea typeface="ＭＳ Ｐゴシック" pitchFamily="34" charset="-128"/>
                <a:cs typeface="Calibri"/>
              </a:rPr>
              <a:t>Decision Network with Bad Forecast</a:t>
            </a:r>
          </a:p>
        </p:txBody>
      </p:sp>
      <p:grpSp>
        <p:nvGrpSpPr>
          <p:cNvPr id="3" name="Group 2" descr="The umbrella decision network with a node for the weather forcast added. The weather is forcast to be bad.">
            <a:extLst>
              <a:ext uri="{FF2B5EF4-FFF2-40B4-BE49-F238E27FC236}">
                <a16:creationId xmlns:a16="http://schemas.microsoft.com/office/drawing/2014/main" id="{1C91E029-9261-B074-097A-5865C913E323}"/>
              </a:ext>
            </a:extLst>
          </p:cNvPr>
          <p:cNvGrpSpPr/>
          <p:nvPr/>
        </p:nvGrpSpPr>
        <p:grpSpPr>
          <a:xfrm>
            <a:off x="5867400" y="1753402"/>
            <a:ext cx="3124200" cy="4113998"/>
            <a:chOff x="5867400" y="1753402"/>
            <a:chExt cx="3124200" cy="4113998"/>
          </a:xfrm>
        </p:grpSpPr>
        <p:cxnSp>
          <p:nvCxnSpPr>
            <p:cNvPr id="22530" name="AutoShape 3">
              <a:extLst>
                <a:ext uri="{C183D7F6-B498-43B3-948B-1728B52AA6E4}">
                  <adec:decorative xmlns:adec="http://schemas.microsoft.com/office/drawing/2017/decorative" val="1"/>
                </a:ext>
              </a:extLst>
            </p:cNvPr>
            <p:cNvCxnSpPr>
              <a:cxnSpLocks noChangeShapeType="1"/>
              <a:stCxn id="22531" idx="4"/>
              <a:endCxn id="22532" idx="0"/>
            </p:cNvCxnSpPr>
            <p:nvPr/>
          </p:nvCxnSpPr>
          <p:spPr bwMode="auto">
            <a:xfrm>
              <a:off x="6478588" y="4129088"/>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22531" name="Oval 4"/>
            <p:cNvSpPr>
              <a:spLocks noChangeArrowheads="1"/>
            </p:cNvSpPr>
            <p:nvPr/>
          </p:nvSpPr>
          <p:spPr bwMode="auto">
            <a:xfrm>
              <a:off x="5867400" y="3540125"/>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22532" name="Oval 5"/>
            <p:cNvSpPr>
              <a:spLocks noChangeArrowheads="1"/>
            </p:cNvSpPr>
            <p:nvPr/>
          </p:nvSpPr>
          <p:spPr bwMode="auto">
            <a:xfrm>
              <a:off x="5867400" y="5292725"/>
              <a:ext cx="1222375" cy="574675"/>
            </a:xfrm>
            <a:prstGeom prst="ellipse">
              <a:avLst/>
            </a:prstGeom>
            <a:solidFill>
              <a:srgbClr val="C0C0C0"/>
            </a:solidFill>
            <a:ln w="28575">
              <a:solidFill>
                <a:schemeClr val="tx1"/>
              </a:solidFill>
              <a:round/>
              <a:headEnd/>
              <a:tailEnd/>
            </a:ln>
          </p:spPr>
          <p:txBody>
            <a:bodyPr wrap="none" anchor="ctr"/>
            <a:lstStyle/>
            <a:p>
              <a:pPr algn="ctr" rtl="1"/>
              <a:r>
                <a:rPr lang="en-US">
                  <a:latin typeface="Calibri"/>
                  <a:cs typeface="Calibri"/>
                </a:rPr>
                <a:t>Forecast</a:t>
              </a:r>
            </a:p>
            <a:p>
              <a:pPr algn="ctr" rtl="1"/>
              <a:r>
                <a:rPr lang="en-US">
                  <a:latin typeface="Calibri"/>
                  <a:cs typeface="Calibri"/>
                </a:rPr>
                <a:t>=bad</a:t>
              </a:r>
            </a:p>
          </p:txBody>
        </p:sp>
        <p:sp>
          <p:nvSpPr>
            <p:cNvPr id="22533" name="Rectangle 6"/>
            <p:cNvSpPr>
              <a:spLocks noChangeArrowheads="1"/>
            </p:cNvSpPr>
            <p:nvPr/>
          </p:nvSpPr>
          <p:spPr bwMode="auto">
            <a:xfrm>
              <a:off x="5867400" y="1753402"/>
              <a:ext cx="1343109"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 (A)</a:t>
              </a:r>
            </a:p>
          </p:txBody>
        </p:sp>
        <p:grpSp>
          <p:nvGrpSpPr>
            <p:cNvPr id="22534" name="Group 7"/>
            <p:cNvGrpSpPr>
              <a:grpSpLocks/>
            </p:cNvGrpSpPr>
            <p:nvPr/>
          </p:nvGrpSpPr>
          <p:grpSpPr bwMode="auto">
            <a:xfrm>
              <a:off x="8153400" y="2819400"/>
              <a:ext cx="838200" cy="533400"/>
              <a:chOff x="4368" y="1728"/>
              <a:chExt cx="528" cy="336"/>
            </a:xfrm>
          </p:grpSpPr>
          <p:sp>
            <p:nvSpPr>
              <p:cNvPr id="22588"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2589" name="Text Box 9"/>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22535" name="AutoShape 10"/>
            <p:cNvCxnSpPr>
              <a:cxnSpLocks noChangeShapeType="1"/>
              <a:stCxn id="22533" idx="3"/>
            </p:cNvCxnSpPr>
            <p:nvPr/>
          </p:nvCxnSpPr>
          <p:spPr bwMode="auto">
            <a:xfrm>
              <a:off x="7210509" y="2020102"/>
              <a:ext cx="928604" cy="106599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22536" name="AutoShape 11"/>
            <p:cNvCxnSpPr>
              <a:cxnSpLocks noChangeShapeType="1"/>
              <a:stCxn id="22531" idx="6"/>
              <a:endCxn id="22588" idx="1"/>
            </p:cNvCxnSpPr>
            <p:nvPr/>
          </p:nvCxnSpPr>
          <p:spPr bwMode="auto">
            <a:xfrm flipV="1">
              <a:off x="7104063" y="30861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 name="Straight Arrow Connector 3">
              <a:extLst>
                <a:ext uri="{FF2B5EF4-FFF2-40B4-BE49-F238E27FC236}">
                  <a16:creationId xmlns:a16="http://schemas.microsoft.com/office/drawing/2014/main" id="{AB6B6967-700E-E260-7C00-3281ECE1D610}"/>
                </a:ext>
              </a:extLst>
            </p:cNvPr>
            <p:cNvCxnSpPr/>
            <p:nvPr/>
          </p:nvCxnSpPr>
          <p:spPr>
            <a:xfrm flipV="1">
              <a:off x="6698827" y="4129088"/>
              <a:ext cx="0" cy="1066059"/>
            </a:xfrm>
            <a:prstGeom prst="straightConnector1">
              <a:avLst/>
            </a:prstGeom>
            <a:ln>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sp>
        <p:nvSpPr>
          <p:cNvPr id="2" name="Speech Bubble: Rectangle with Corners Rounded 1">
            <a:extLst>
              <a:ext uri="{FF2B5EF4-FFF2-40B4-BE49-F238E27FC236}">
                <a16:creationId xmlns:a16="http://schemas.microsoft.com/office/drawing/2014/main" id="{53984A83-7B10-45EA-65D5-44C9528C84C5}"/>
              </a:ext>
              <a:ext uri="{C183D7F6-B498-43B3-948B-1728B52AA6E4}">
                <adec:decorative xmlns:adec="http://schemas.microsoft.com/office/drawing/2017/decorative" val="0"/>
              </a:ext>
            </a:extLst>
          </p:cNvPr>
          <p:cNvSpPr/>
          <p:nvPr/>
        </p:nvSpPr>
        <p:spPr>
          <a:xfrm>
            <a:off x="7420870" y="5652351"/>
            <a:ext cx="2725583" cy="917782"/>
          </a:xfrm>
          <a:prstGeom prst="wedgeRoundRectCallout">
            <a:avLst>
              <a:gd name="adj1" fmla="val -76640"/>
              <a:gd name="adj2" fmla="val -106551"/>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 forecast of bad weather is a result of an increased the probability of rain!</a:t>
            </a:r>
          </a:p>
        </p:txBody>
      </p:sp>
      <mc:AlternateContent xmlns:mc="http://schemas.openxmlformats.org/markup-compatibility/2006" xmlns:a14="http://schemas.microsoft.com/office/drawing/2010/main">
        <mc:Choice Requires="a14">
          <p:graphicFrame>
            <p:nvGraphicFramePr>
              <p:cNvPr id="1184780" name="Group 12"/>
              <p:cNvGraphicFramePr>
                <a:graphicFrameLocks noGrp="1"/>
              </p:cNvGraphicFramePr>
              <p:nvPr>
                <p:extLst>
                  <p:ext uri="{D42A27DB-BD31-4B8C-83A1-F6EECF244321}">
                    <p14:modId xmlns:p14="http://schemas.microsoft.com/office/powerpoint/2010/main" val="2411930035"/>
                  </p:ext>
                </p:extLst>
              </p:nvPr>
            </p:nvGraphicFramePr>
            <p:xfrm>
              <a:off x="9319010" y="2334924"/>
              <a:ext cx="2286000" cy="1844174"/>
            </p:xfrm>
            <a:graphic>
              <a:graphicData uri="http://schemas.openxmlformats.org/drawingml/2006/table">
                <a:tbl>
                  <a:tblPr firstRow="1">
                    <a:tableStyleId>{69C7853C-536D-4A76-A0AE-DD22124D55A5}</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070">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𝐴</m:t>
                                </m:r>
                              </m:oMath>
                            </m:oMathPara>
                          </a14:m>
                          <a:endParaRPr lang="en-US"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𝑈</m:t>
                                </m:r>
                                <m:r>
                                  <a:rPr lang="en-US" b="0" dirty="0" smtClean="0">
                                    <a:latin typeface="Cambria Math" panose="02040503050406030204" pitchFamily="18" charset="0"/>
                                  </a:rPr>
                                  <m:t>(</m:t>
                                </m:r>
                                <m:r>
                                  <a:rPr lang="en-US" b="0" dirty="0" smtClean="0">
                                    <a:latin typeface="Cambria Math" panose="02040503050406030204" pitchFamily="18" charset="0"/>
                                  </a:rPr>
                                  <m:t>𝐴</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28" marB="45728" horzOverflow="overflow"/>
                    </a:tc>
                    <a:extLst>
                      <a:ext uri="{0D108BD9-81ED-4DB2-BD59-A6C34878D82A}">
                        <a16:rowId xmlns:a16="http://schemas.microsoft.com/office/drawing/2014/main" val="10000"/>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100</m:t>
                                </m:r>
                              </m:oMath>
                            </m:oMathPara>
                          </a14:m>
                          <a:endParaRPr lang="en-US" dirty="0"/>
                        </a:p>
                      </a:txBody>
                      <a:tcPr marT="45728" marB="45728" horzOverflow="overflow"/>
                    </a:tc>
                    <a:extLst>
                      <a:ext uri="{0D108BD9-81ED-4DB2-BD59-A6C34878D82A}">
                        <a16:rowId xmlns:a16="http://schemas.microsoft.com/office/drawing/2014/main" val="10001"/>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m:t>
                                </m:r>
                              </m:oMath>
                            </m:oMathPara>
                          </a14:m>
                          <a:endParaRPr lang="en-US" dirty="0"/>
                        </a:p>
                      </a:txBody>
                      <a:tcPr marT="45728" marB="45728" horzOverflow="overflow"/>
                    </a:tc>
                    <a:extLst>
                      <a:ext uri="{0D108BD9-81ED-4DB2-BD59-A6C34878D82A}">
                        <a16:rowId xmlns:a16="http://schemas.microsoft.com/office/drawing/2014/main" val="10002"/>
                      </a:ext>
                    </a:extLst>
                  </a:tr>
                  <a:tr h="33534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20</m:t>
                                </m:r>
                              </m:oMath>
                            </m:oMathPara>
                          </a14:m>
                          <a:endParaRPr lang="en-US" dirty="0"/>
                        </a:p>
                      </a:txBody>
                      <a:tcPr marT="45728" marB="45728" horzOverflow="overflow"/>
                    </a:tc>
                    <a:extLst>
                      <a:ext uri="{0D108BD9-81ED-4DB2-BD59-A6C34878D82A}">
                        <a16:rowId xmlns:a16="http://schemas.microsoft.com/office/drawing/2014/main" val="10003"/>
                      </a:ext>
                    </a:extLst>
                  </a:tr>
                  <a:tr h="28930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70</m:t>
                                </m:r>
                              </m:oMath>
                            </m:oMathPara>
                          </a14:m>
                          <a:endParaRPr lang="en-US" dirty="0"/>
                        </a:p>
                      </a:txBody>
                      <a:tcPr marT="45728" marB="45728" horzOverflow="overflow"/>
                    </a:tc>
                    <a:extLst>
                      <a:ext uri="{0D108BD9-81ED-4DB2-BD59-A6C34878D82A}">
                        <a16:rowId xmlns:a16="http://schemas.microsoft.com/office/drawing/2014/main" val="10004"/>
                      </a:ext>
                    </a:extLst>
                  </a:tr>
                </a:tbl>
              </a:graphicData>
            </a:graphic>
          </p:graphicFrame>
        </mc:Choice>
        <mc:Fallback xmlns="">
          <p:graphicFrame>
            <p:nvGraphicFramePr>
              <p:cNvPr id="1184780" name="Group 12"/>
              <p:cNvGraphicFramePr>
                <a:graphicFrameLocks noGrp="1"/>
              </p:cNvGraphicFramePr>
              <p:nvPr>
                <p:extLst>
                  <p:ext uri="{D42A27DB-BD31-4B8C-83A1-F6EECF244321}">
                    <p14:modId xmlns:p14="http://schemas.microsoft.com/office/powerpoint/2010/main" val="2411930035"/>
                  </p:ext>
                </p:extLst>
              </p:nvPr>
            </p:nvGraphicFramePr>
            <p:xfrm>
              <a:off x="9319010" y="2334924"/>
              <a:ext cx="2286000" cy="1844174"/>
            </p:xfrm>
            <a:graphic>
              <a:graphicData uri="http://schemas.openxmlformats.org/drawingml/2006/table">
                <a:tbl>
                  <a:tblPr firstRow="1">
                    <a:tableStyleId>{69C7853C-536D-4A76-A0AE-DD22124D55A5}</a:tableStyleId>
                  </a:tblPr>
                  <a:tblGrid>
                    <a:gridCol w="7620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381070">
                    <a:tc>
                      <a:txBody>
                        <a:bodyPr/>
                        <a:lstStyle/>
                        <a:p>
                          <a:endParaRPr lang="en-US"/>
                        </a:p>
                      </a:txBody>
                      <a:tcPr marT="45728" marB="45728" horzOverflow="overflow">
                        <a:blipFill>
                          <a:blip r:embed="rId8"/>
                          <a:stretch>
                            <a:fillRect l="-800" t="-1587" r="-204800" b="-406349"/>
                          </a:stretch>
                        </a:blipFill>
                      </a:tcPr>
                    </a:tc>
                    <a:tc>
                      <a:txBody>
                        <a:bodyPr/>
                        <a:lstStyle/>
                        <a:p>
                          <a:endParaRPr lang="en-US"/>
                        </a:p>
                      </a:txBody>
                      <a:tcPr marT="45728" marB="45728" horzOverflow="overflow">
                        <a:blipFill>
                          <a:blip r:embed="rId8"/>
                          <a:stretch>
                            <a:fillRect l="-124752" t="-1587" r="-153465" b="-406349"/>
                          </a:stretch>
                        </a:blipFill>
                      </a:tcPr>
                    </a:tc>
                    <a:tc>
                      <a:txBody>
                        <a:bodyPr/>
                        <a:lstStyle/>
                        <a:p>
                          <a:endParaRPr lang="en-US"/>
                        </a:p>
                      </a:txBody>
                      <a:tcPr marT="45728" marB="45728" horzOverflow="overflow">
                        <a:blipFill>
                          <a:blip r:embed="rId8"/>
                          <a:stretch>
                            <a:fillRect l="-151333" t="-1587" r="-3333" b="-406349"/>
                          </a:stretch>
                        </a:blipFill>
                      </a:tcPr>
                    </a:tc>
                    <a:extLst>
                      <a:ext uri="{0D108BD9-81ED-4DB2-BD59-A6C34878D82A}">
                        <a16:rowId xmlns:a16="http://schemas.microsoft.com/office/drawing/2014/main" val="10000"/>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endParaRPr lang="en-US"/>
                        </a:p>
                      </a:txBody>
                      <a:tcPr marT="45728" marB="45728" horzOverflow="overflow">
                        <a:blipFill>
                          <a:blip r:embed="rId8"/>
                          <a:stretch>
                            <a:fillRect l="-151333" t="-106667" r="-3333" b="-326667"/>
                          </a:stretch>
                        </a:blipFill>
                      </a:tcPr>
                    </a:tc>
                    <a:extLst>
                      <a:ext uri="{0D108BD9-81ED-4DB2-BD59-A6C34878D82A}">
                        <a16:rowId xmlns:a16="http://schemas.microsoft.com/office/drawing/2014/main" val="10001"/>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leave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endParaRPr lang="en-US"/>
                        </a:p>
                      </a:txBody>
                      <a:tcPr marT="45728" marB="45728" horzOverflow="overflow">
                        <a:blipFill>
                          <a:blip r:embed="rId8"/>
                          <a:stretch>
                            <a:fillRect l="-151333" t="-206667" r="-3333" b="-226667"/>
                          </a:stretch>
                        </a:blipFill>
                      </a:tcPr>
                    </a:tc>
                    <a:extLst>
                      <a:ext uri="{0D108BD9-81ED-4DB2-BD59-A6C34878D82A}">
                        <a16:rowId xmlns:a16="http://schemas.microsoft.com/office/drawing/2014/main" val="10002"/>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28" marB="45728" horzOverflow="overflow"/>
                    </a:tc>
                    <a:tc>
                      <a:txBody>
                        <a:bodyPr/>
                        <a:lstStyle/>
                        <a:p>
                          <a:endParaRPr lang="en-US"/>
                        </a:p>
                      </a:txBody>
                      <a:tcPr marT="45728" marB="45728" horzOverflow="overflow">
                        <a:blipFill>
                          <a:blip r:embed="rId8"/>
                          <a:stretch>
                            <a:fillRect l="-151333" t="-306667" r="-3333" b="-126667"/>
                          </a:stretch>
                        </a:blipFill>
                      </a:tcPr>
                    </a:tc>
                    <a:extLst>
                      <a:ext uri="{0D108BD9-81ED-4DB2-BD59-A6C34878D82A}">
                        <a16:rowId xmlns:a16="http://schemas.microsoft.com/office/drawing/2014/main" val="10003"/>
                      </a:ext>
                    </a:extLst>
                  </a:tr>
                  <a:tr h="36577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take</a:t>
                          </a:r>
                        </a:p>
                      </a:txBody>
                      <a:tcPr marT="45728" marB="45728"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28" marB="45728" horzOverflow="overflow"/>
                    </a:tc>
                    <a:tc>
                      <a:txBody>
                        <a:bodyPr/>
                        <a:lstStyle/>
                        <a:p>
                          <a:endParaRPr lang="en-US"/>
                        </a:p>
                      </a:txBody>
                      <a:tcPr marT="45728" marB="45728" horzOverflow="overflow">
                        <a:blipFill>
                          <a:blip r:embed="rId8"/>
                          <a:stretch>
                            <a:fillRect l="-151333" t="-406667" r="-3333" b="-26667"/>
                          </a:stretch>
                        </a:blip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59997190"/>
                  </p:ext>
                </p:extLst>
              </p:nvPr>
            </p:nvGraphicFramePr>
            <p:xfrm>
              <a:off x="7310013" y="4369364"/>
              <a:ext cx="1539844" cy="1097352"/>
            </p:xfrm>
            <a:graphic>
              <a:graphicData uri="http://schemas.openxmlformats.org/drawingml/2006/table">
                <a:tbl>
                  <a:tblPr firstRow="1">
                    <a:tableStyleId>{69C7853C-536D-4A76-A0AE-DD22124D55A5}</a:tableStyleId>
                  </a:tblPr>
                  <a:tblGrid>
                    <a:gridCol w="769922">
                      <a:extLst>
                        <a:ext uri="{9D8B030D-6E8A-4147-A177-3AD203B41FA5}">
                          <a16:colId xmlns:a16="http://schemas.microsoft.com/office/drawing/2014/main" val="20000"/>
                        </a:ext>
                      </a:extLst>
                    </a:gridCol>
                    <a:gridCol w="769922">
                      <a:extLst>
                        <a:ext uri="{9D8B030D-6E8A-4147-A177-3AD203B41FA5}">
                          <a16:colId xmlns:a16="http://schemas.microsoft.com/office/drawing/2014/main" val="20001"/>
                        </a:ext>
                      </a:extLst>
                    </a:gridCol>
                  </a:tblGrid>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r>
                                  <a:rPr lang="en-US" b="0" dirty="0" smtClean="0">
                                    <a:latin typeface="Cambria Math" panose="02040503050406030204" pitchFamily="18" charset="0"/>
                                  </a:rPr>
                                  <m:t>(</m:t>
                                </m:r>
                                <m:r>
                                  <a:rPr lang="en-US" b="0" dirty="0" smtClean="0">
                                    <a:latin typeface="Cambria Math" panose="02040503050406030204" pitchFamily="18" charset="0"/>
                                  </a:rPr>
                                  <m:t>𝑊</m:t>
                                </m:r>
                                <m:r>
                                  <a:rPr lang="en-US" b="0" dirty="0" smtClean="0">
                                    <a:latin typeface="Cambria Math" panose="02040503050406030204" pitchFamily="18" charset="0"/>
                                  </a:rPr>
                                  <m:t>)</m:t>
                                </m:r>
                              </m:oMath>
                            </m:oMathPara>
                          </a14:m>
                          <a:endParaRPr lang="en-US" dirty="0"/>
                        </a:p>
                      </a:txBody>
                      <a:tcPr marT="45732" marB="45732" horzOverflow="overflow"/>
                    </a:tc>
                    <a:extLst>
                      <a:ext uri="{0D108BD9-81ED-4DB2-BD59-A6C34878D82A}">
                        <a16:rowId xmlns:a16="http://schemas.microsoft.com/office/drawing/2014/main" val="10000"/>
                      </a:ext>
                    </a:extLst>
                  </a:tr>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0.7</m:t>
                                </m:r>
                              </m:oMath>
                            </m:oMathPara>
                          </a14:m>
                          <a:endParaRPr lang="en-US" dirty="0"/>
                        </a:p>
                      </a:txBody>
                      <a:tcPr marT="45732" marB="45732" horzOverflow="overflow"/>
                    </a:tc>
                    <a:extLst>
                      <a:ext uri="{0D108BD9-81ED-4DB2-BD59-A6C34878D82A}">
                        <a16:rowId xmlns:a16="http://schemas.microsoft.com/office/drawing/2014/main" val="10001"/>
                      </a:ext>
                    </a:extLst>
                  </a:tr>
                  <a:tr h="294746">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0.3</m:t>
                                </m:r>
                              </m:oMath>
                            </m:oMathPara>
                          </a14:m>
                          <a:endParaRPr lang="en-US" dirty="0"/>
                        </a:p>
                      </a:txBody>
                      <a:tcPr marT="45732" marB="45732" horzOverflow="overflow"/>
                    </a:tc>
                    <a:extLst>
                      <a:ext uri="{0D108BD9-81ED-4DB2-BD59-A6C34878D82A}">
                        <a16:rowId xmlns:a16="http://schemas.microsoft.com/office/drawing/2014/main" val="10002"/>
                      </a:ext>
                    </a:extLst>
                  </a:tr>
                </a:tbl>
              </a:graphicData>
            </a:graphic>
          </p:graphicFrame>
        </mc:Choice>
        <mc:Fallback xmlns="">
          <p:graphicFrame>
            <p:nvGraphicFramePr>
              <p:cNvPr id="7" name="Group 10">
                <a:extLst>
                  <a:ext uri="{FF2B5EF4-FFF2-40B4-BE49-F238E27FC236}">
                    <a16:creationId xmlns:a16="http://schemas.microsoft.com/office/drawing/2014/main" id="{F45CB850-71B5-FCF7-8A08-8631CB930A59}"/>
                  </a:ext>
                </a:extLst>
              </p:cNvPr>
              <p:cNvGraphicFramePr>
                <a:graphicFrameLocks noGrp="1"/>
              </p:cNvGraphicFramePr>
              <p:nvPr>
                <p:extLst>
                  <p:ext uri="{D42A27DB-BD31-4B8C-83A1-F6EECF244321}">
                    <p14:modId xmlns:p14="http://schemas.microsoft.com/office/powerpoint/2010/main" val="1659997190"/>
                  </p:ext>
                </p:extLst>
              </p:nvPr>
            </p:nvGraphicFramePr>
            <p:xfrm>
              <a:off x="7310013" y="4369364"/>
              <a:ext cx="1539844" cy="1097352"/>
            </p:xfrm>
            <a:graphic>
              <a:graphicData uri="http://schemas.openxmlformats.org/drawingml/2006/table">
                <a:tbl>
                  <a:tblPr firstRow="1">
                    <a:tableStyleId>{69C7853C-536D-4A76-A0AE-DD22124D55A5}</a:tableStyleId>
                  </a:tblPr>
                  <a:tblGrid>
                    <a:gridCol w="769922">
                      <a:extLst>
                        <a:ext uri="{9D8B030D-6E8A-4147-A177-3AD203B41FA5}">
                          <a16:colId xmlns:a16="http://schemas.microsoft.com/office/drawing/2014/main" val="20000"/>
                        </a:ext>
                      </a:extLst>
                    </a:gridCol>
                    <a:gridCol w="769922">
                      <a:extLst>
                        <a:ext uri="{9D8B030D-6E8A-4147-A177-3AD203B41FA5}">
                          <a16:colId xmlns:a16="http://schemas.microsoft.com/office/drawing/2014/main" val="20001"/>
                        </a:ext>
                      </a:extLst>
                    </a:gridCol>
                  </a:tblGrid>
                  <a:tr h="365784">
                    <a:tc>
                      <a:txBody>
                        <a:bodyPr/>
                        <a:lstStyle/>
                        <a:p>
                          <a:endParaRPr lang="en-US"/>
                        </a:p>
                      </a:txBody>
                      <a:tcPr marT="45732" marB="45732" horzOverflow="overflow">
                        <a:blipFill>
                          <a:blip r:embed="rId15"/>
                          <a:stretch>
                            <a:fillRect l="-787" r="-100787" b="-228333"/>
                          </a:stretch>
                        </a:blipFill>
                      </a:tcPr>
                    </a:tc>
                    <a:tc>
                      <a:txBody>
                        <a:bodyPr/>
                        <a:lstStyle/>
                        <a:p>
                          <a:endParaRPr lang="en-US"/>
                        </a:p>
                      </a:txBody>
                      <a:tcPr marT="45732" marB="45732" horzOverflow="overflow">
                        <a:blipFill>
                          <a:blip r:embed="rId15"/>
                          <a:stretch>
                            <a:fillRect l="-101587" r="-1587" b="-228333"/>
                          </a:stretch>
                        </a:blipFill>
                      </a:tcPr>
                    </a:tc>
                    <a:extLst>
                      <a:ext uri="{0D108BD9-81ED-4DB2-BD59-A6C34878D82A}">
                        <a16:rowId xmlns:a16="http://schemas.microsoft.com/office/drawing/2014/main" val="10000"/>
                      </a:ext>
                    </a:extLst>
                  </a:tr>
                  <a:tr h="36578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32" marB="45732" horzOverflow="overflow"/>
                    </a:tc>
                    <a:tc>
                      <a:txBody>
                        <a:bodyPr/>
                        <a:lstStyle/>
                        <a:p>
                          <a:endParaRPr lang="en-US"/>
                        </a:p>
                      </a:txBody>
                      <a:tcPr marT="45732" marB="45732" horzOverflow="overflow">
                        <a:blipFill>
                          <a:blip r:embed="rId15"/>
                          <a:stretch>
                            <a:fillRect l="-101587" t="-98361" r="-1587" b="-124590"/>
                          </a:stretch>
                        </a:blipFill>
                      </a:tcPr>
                    </a:tc>
                    <a:extLst>
                      <a:ext uri="{0D108BD9-81ED-4DB2-BD59-A6C34878D82A}">
                        <a16:rowId xmlns:a16="http://schemas.microsoft.com/office/drawing/2014/main" val="10001"/>
                      </a:ext>
                    </a:extLst>
                  </a:tr>
                  <a:tr h="365784">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rain</a:t>
                          </a:r>
                        </a:p>
                      </a:txBody>
                      <a:tcPr marT="45732" marB="45732" horzOverflow="overflow"/>
                    </a:tc>
                    <a:tc>
                      <a:txBody>
                        <a:bodyPr/>
                        <a:lstStyle/>
                        <a:p>
                          <a:endParaRPr lang="en-US"/>
                        </a:p>
                      </a:txBody>
                      <a:tcPr marT="45732" marB="45732" horzOverflow="overflow">
                        <a:blipFill>
                          <a:blip r:embed="rId15"/>
                          <a:stretch>
                            <a:fillRect l="-101587" t="-201667" r="-1587" b="-26667"/>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84865" name="Group 97"/>
              <p:cNvGraphicFramePr>
                <a:graphicFrameLocks noGrp="1"/>
              </p:cNvGraphicFramePr>
              <p:nvPr>
                <p:extLst>
                  <p:ext uri="{D42A27DB-BD31-4B8C-83A1-F6EECF244321}">
                    <p14:modId xmlns:p14="http://schemas.microsoft.com/office/powerpoint/2010/main" val="4258688415"/>
                  </p:ext>
                </p:extLst>
              </p:nvPr>
            </p:nvGraphicFramePr>
            <p:xfrm>
              <a:off x="9515443" y="4368800"/>
              <a:ext cx="2403188" cy="1097454"/>
            </p:xfrm>
            <a:graphic>
              <a:graphicData uri="http://schemas.openxmlformats.org/drawingml/2006/table">
                <a:tbl>
                  <a:tblPr firstRow="1">
                    <a:tableStyleId>{69C7853C-536D-4A76-A0AE-DD22124D55A5}</a:tableStyleId>
                  </a:tblPr>
                  <a:tblGrid>
                    <a:gridCol w="668638">
                      <a:extLst>
                        <a:ext uri="{9D8B030D-6E8A-4147-A177-3AD203B41FA5}">
                          <a16:colId xmlns:a16="http://schemas.microsoft.com/office/drawing/2014/main" val="20000"/>
                        </a:ext>
                      </a:extLst>
                    </a:gridCol>
                    <a:gridCol w="1734550">
                      <a:extLst>
                        <a:ext uri="{9D8B030D-6E8A-4147-A177-3AD203B41FA5}">
                          <a16:colId xmlns:a16="http://schemas.microsoft.com/office/drawing/2014/main" val="20001"/>
                        </a:ext>
                      </a:extLst>
                    </a:gridCol>
                  </a:tblGrid>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𝑊</m:t>
                                </m:r>
                              </m:oMath>
                            </m:oMathPara>
                          </a14:m>
                          <a:endParaRPr lang="en-US" dirty="0"/>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𝑃</m:t>
                                </m:r>
                                <m:d>
                                  <m:dPr>
                                    <m:endChr m:val="|"/>
                                    <m:ctrlPr>
                                      <a:rPr lang="en-US" b="0" i="1" dirty="0" smtClean="0">
                                        <a:latin typeface="Cambria Math" panose="02040503050406030204" pitchFamily="18" charset="0"/>
                                      </a:rPr>
                                    </m:ctrlPr>
                                  </m:dPr>
                                  <m:e>
                                    <m:r>
                                      <a:rPr lang="en-US" b="0" dirty="0" smtClean="0">
                                        <a:latin typeface="Cambria Math" panose="02040503050406030204" pitchFamily="18" charset="0"/>
                                      </a:rPr>
                                      <m:t>𝑊</m:t>
                                    </m:r>
                                  </m:e>
                                </m:d>
                                <m:r>
                                  <a:rPr lang="en-US" b="0" dirty="0" smtClean="0">
                                    <a:latin typeface="Cambria Math" panose="02040503050406030204" pitchFamily="18" charset="0"/>
                                  </a:rPr>
                                  <m:t>𝐹</m:t>
                                </m:r>
                                <m:r>
                                  <a:rPr lang="en-US" b="0" dirty="0" smtClean="0">
                                    <a:latin typeface="Cambria Math" panose="02040503050406030204" pitchFamily="18" charset="0"/>
                                  </a:rPr>
                                  <m:t>=</m:t>
                                </m:r>
                                <m:r>
                                  <a:rPr lang="en-US" b="0" dirty="0" smtClean="0">
                                    <a:latin typeface="Cambria Math" panose="02040503050406030204" pitchFamily="18" charset="0"/>
                                  </a:rPr>
                                  <m:t>𝑏𝑎𝑑</m:t>
                                </m:r>
                                <m:r>
                                  <a:rPr lang="en-US" b="0" dirty="0" smtClean="0">
                                    <a:latin typeface="Cambria Math" panose="02040503050406030204" pitchFamily="18" charset="0"/>
                                  </a:rPr>
                                  <m:t>)</m:t>
                                </m:r>
                              </m:oMath>
                            </m:oMathPara>
                          </a14:m>
                          <a:endParaRPr lang="en-US" dirty="0"/>
                        </a:p>
                      </a:txBody>
                      <a:tcPr marT="45749" marB="45749" horzOverflow="overflow"/>
                    </a:tc>
                    <a:extLst>
                      <a:ext uri="{0D108BD9-81ED-4DB2-BD59-A6C34878D82A}">
                        <a16:rowId xmlns:a16="http://schemas.microsoft.com/office/drawing/2014/main" val="10000"/>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0.34</m:t>
                                </m:r>
                              </m:oMath>
                            </m:oMathPara>
                          </a14:m>
                          <a:endParaRPr lang="en-US" dirty="0"/>
                        </a:p>
                      </a:txBody>
                      <a:tcPr marT="45749" marB="45749" horzOverflow="overflow"/>
                    </a:tc>
                    <a:extLst>
                      <a:ext uri="{0D108BD9-81ED-4DB2-BD59-A6C34878D82A}">
                        <a16:rowId xmlns:a16="http://schemas.microsoft.com/office/drawing/2014/main" val="10001"/>
                      </a:ext>
                    </a:extLst>
                  </a:tr>
                  <a:tr h="335492">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rain</a:t>
                          </a:r>
                        </a:p>
                      </a:txBody>
                      <a:tcPr marT="45749" marB="4574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14:m>
                            <m:oMathPara xmlns:m="http://schemas.openxmlformats.org/officeDocument/2006/math">
                              <m:oMathParaPr>
                                <m:jc m:val="centerGroup"/>
                              </m:oMathParaPr>
                              <m:oMath xmlns:m="http://schemas.openxmlformats.org/officeDocument/2006/math">
                                <m:r>
                                  <a:rPr lang="en-US" b="0" dirty="0" smtClean="0">
                                    <a:latin typeface="Cambria Math" panose="02040503050406030204" pitchFamily="18" charset="0"/>
                                  </a:rPr>
                                  <m:t>0.66</m:t>
                                </m:r>
                              </m:oMath>
                            </m:oMathPara>
                          </a14:m>
                          <a:endParaRPr lang="en-US" dirty="0"/>
                        </a:p>
                      </a:txBody>
                      <a:tcPr marT="45749" marB="45749" horzOverflow="overflow"/>
                    </a:tc>
                    <a:extLst>
                      <a:ext uri="{0D108BD9-81ED-4DB2-BD59-A6C34878D82A}">
                        <a16:rowId xmlns:a16="http://schemas.microsoft.com/office/drawing/2014/main" val="10002"/>
                      </a:ext>
                    </a:extLst>
                  </a:tr>
                </a:tbl>
              </a:graphicData>
            </a:graphic>
          </p:graphicFrame>
        </mc:Choice>
        <mc:Fallback xmlns="">
          <p:graphicFrame>
            <p:nvGraphicFramePr>
              <p:cNvPr id="1184865" name="Group 97"/>
              <p:cNvGraphicFramePr>
                <a:graphicFrameLocks noGrp="1"/>
              </p:cNvGraphicFramePr>
              <p:nvPr>
                <p:extLst>
                  <p:ext uri="{D42A27DB-BD31-4B8C-83A1-F6EECF244321}">
                    <p14:modId xmlns:p14="http://schemas.microsoft.com/office/powerpoint/2010/main" val="4258688415"/>
                  </p:ext>
                </p:extLst>
              </p:nvPr>
            </p:nvGraphicFramePr>
            <p:xfrm>
              <a:off x="9515443" y="4368800"/>
              <a:ext cx="2403188" cy="1097454"/>
            </p:xfrm>
            <a:graphic>
              <a:graphicData uri="http://schemas.openxmlformats.org/drawingml/2006/table">
                <a:tbl>
                  <a:tblPr firstRow="1">
                    <a:tableStyleId>{69C7853C-536D-4A76-A0AE-DD22124D55A5}</a:tableStyleId>
                  </a:tblPr>
                  <a:tblGrid>
                    <a:gridCol w="668638">
                      <a:extLst>
                        <a:ext uri="{9D8B030D-6E8A-4147-A177-3AD203B41FA5}">
                          <a16:colId xmlns:a16="http://schemas.microsoft.com/office/drawing/2014/main" val="20000"/>
                        </a:ext>
                      </a:extLst>
                    </a:gridCol>
                    <a:gridCol w="1734550">
                      <a:extLst>
                        <a:ext uri="{9D8B030D-6E8A-4147-A177-3AD203B41FA5}">
                          <a16:colId xmlns:a16="http://schemas.microsoft.com/office/drawing/2014/main" val="20001"/>
                        </a:ext>
                      </a:extLst>
                    </a:gridCol>
                  </a:tblGrid>
                  <a:tr h="365818">
                    <a:tc>
                      <a:txBody>
                        <a:bodyPr/>
                        <a:lstStyle/>
                        <a:p>
                          <a:endParaRPr lang="en-US"/>
                        </a:p>
                      </a:txBody>
                      <a:tcPr marT="45749" marB="45749" horzOverflow="overflow">
                        <a:blipFill>
                          <a:blip r:embed="rId9"/>
                          <a:stretch>
                            <a:fillRect r="-260909" b="-228333"/>
                          </a:stretch>
                        </a:blipFill>
                      </a:tcPr>
                    </a:tc>
                    <a:tc>
                      <a:txBody>
                        <a:bodyPr/>
                        <a:lstStyle/>
                        <a:p>
                          <a:endParaRPr lang="en-US"/>
                        </a:p>
                      </a:txBody>
                      <a:tcPr marT="45749" marB="45749" horzOverflow="overflow">
                        <a:blipFill>
                          <a:blip r:embed="rId9"/>
                          <a:stretch>
                            <a:fillRect l="-38462" r="-350" b="-228333"/>
                          </a:stretch>
                        </a:blipFill>
                      </a:tcPr>
                    </a:tc>
                    <a:extLst>
                      <a:ext uri="{0D108BD9-81ED-4DB2-BD59-A6C34878D82A}">
                        <a16:rowId xmlns:a16="http://schemas.microsoft.com/office/drawing/2014/main" val="10000"/>
                      </a:ext>
                    </a:extLst>
                  </a:tr>
                  <a:tr h="36581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dirty="0"/>
                            <a:t>sun</a:t>
                          </a:r>
                        </a:p>
                      </a:txBody>
                      <a:tcPr marT="45749" marB="45749" horzOverflow="overflow"/>
                    </a:tc>
                    <a:tc>
                      <a:txBody>
                        <a:bodyPr/>
                        <a:lstStyle/>
                        <a:p>
                          <a:endParaRPr lang="en-US"/>
                        </a:p>
                      </a:txBody>
                      <a:tcPr marT="45749" marB="45749" horzOverflow="overflow">
                        <a:blipFill>
                          <a:blip r:embed="rId9"/>
                          <a:stretch>
                            <a:fillRect l="-38462" t="-98361" r="-350" b="-124590"/>
                          </a:stretch>
                        </a:blipFill>
                      </a:tcPr>
                    </a:tc>
                    <a:extLst>
                      <a:ext uri="{0D108BD9-81ED-4DB2-BD59-A6C34878D82A}">
                        <a16:rowId xmlns:a16="http://schemas.microsoft.com/office/drawing/2014/main" val="10001"/>
                      </a:ext>
                    </a:extLst>
                  </a:tr>
                  <a:tr h="365818">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lang="en-US"/>
                            <a:t>rain</a:t>
                          </a:r>
                        </a:p>
                      </a:txBody>
                      <a:tcPr marT="45749" marB="45749" horzOverflow="overflow"/>
                    </a:tc>
                    <a:tc>
                      <a:txBody>
                        <a:bodyPr/>
                        <a:lstStyle/>
                        <a:p>
                          <a:endParaRPr lang="en-US"/>
                        </a:p>
                      </a:txBody>
                      <a:tcPr marT="45749" marB="45749" horzOverflow="overflow">
                        <a:blipFill>
                          <a:blip r:embed="rId9"/>
                          <a:stretch>
                            <a:fillRect l="-38462" t="-201667" r="-350" b="-26667"/>
                          </a:stretch>
                        </a:blipFill>
                      </a:tcPr>
                    </a:tc>
                    <a:extLst>
                      <a:ext uri="{0D108BD9-81ED-4DB2-BD59-A6C34878D82A}">
                        <a16:rowId xmlns:a16="http://schemas.microsoft.com/office/drawing/2014/main" val="10002"/>
                      </a:ext>
                    </a:extLst>
                  </a:tr>
                </a:tbl>
              </a:graphicData>
            </a:graphic>
          </p:graphicFrame>
        </mc:Fallback>
      </mc:AlternateContent>
      <p:sp>
        <p:nvSpPr>
          <p:cNvPr id="8" name="Arrow: Right 7">
            <a:extLst>
              <a:ext uri="{FF2B5EF4-FFF2-40B4-BE49-F238E27FC236}">
                <a16:creationId xmlns:a16="http://schemas.microsoft.com/office/drawing/2014/main" id="{5395BE24-6A17-779A-DE39-F41E0767CF7E}"/>
              </a:ext>
              <a:ext uri="{C183D7F6-B498-43B3-948B-1728B52AA6E4}">
                <adec:decorative xmlns:adec="http://schemas.microsoft.com/office/drawing/2017/decorative" val="1"/>
              </a:ext>
            </a:extLst>
          </p:cNvPr>
          <p:cNvSpPr/>
          <p:nvPr/>
        </p:nvSpPr>
        <p:spPr>
          <a:xfrm>
            <a:off x="8991600" y="4681135"/>
            <a:ext cx="382692" cy="348065"/>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Text Box 52">
                <a:extLst>
                  <a:ext uri="{FF2B5EF4-FFF2-40B4-BE49-F238E27FC236}">
                    <a16:creationId xmlns:a16="http://schemas.microsoft.com/office/drawing/2014/main" id="{6D6514DD-3E3E-935A-A7E7-9EC592BD917C}"/>
                  </a:ext>
                </a:extLst>
              </p:cNvPr>
              <p:cNvSpPr txBox="1">
                <a:spLocks noChangeArrowheads="1"/>
              </p:cNvSpPr>
              <p:nvPr/>
            </p:nvSpPr>
            <p:spPr bwMode="auto">
              <a:xfrm>
                <a:off x="920717" y="1606174"/>
                <a:ext cx="4990360" cy="142385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leave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leave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ea typeface="Cambria Math" panose="02040503050406030204" pitchFamily="18" charset="0"/>
                </a:endParaRPr>
              </a:p>
              <a:p>
                <a:r>
                  <a:rPr lang="en-US" sz="2000" b="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m:t>
                    </m:r>
                    <m:r>
                      <a:rPr lang="en-US" sz="2000" b="0" i="1" smtClean="0">
                        <a:latin typeface="Cambria Math" panose="02040503050406030204" pitchFamily="18" charset="0"/>
                        <a:ea typeface="Cambria Math" panose="02040503050406030204" pitchFamily="18" charset="0"/>
                      </a:rPr>
                      <m:t>34∙</m:t>
                    </m:r>
                    <m:r>
                      <a:rPr lang="en-US" sz="2000" b="0" i="0" smtClean="0">
                        <a:latin typeface="Cambria Math" panose="02040503050406030204" pitchFamily="18" charset="0"/>
                        <a:ea typeface="Cambria Math" panose="02040503050406030204" pitchFamily="18" charset="0"/>
                      </a:rPr>
                      <m:t>100+0.</m:t>
                    </m:r>
                    <m:r>
                      <a:rPr lang="en-US" sz="2000" b="0" i="1" smtClean="0">
                        <a:latin typeface="Cambria Math" panose="02040503050406030204" pitchFamily="18" charset="0"/>
                        <a:ea typeface="Cambria Math" panose="02040503050406030204" pitchFamily="18" charset="0"/>
                      </a:rPr>
                      <m:t>66∙0=34</m:t>
                    </m:r>
                  </m:oMath>
                </a14:m>
                <a:endParaRPr lang="en-US" sz="2000" dirty="0"/>
              </a:p>
            </p:txBody>
          </p:sp>
        </mc:Choice>
        <mc:Fallback xmlns="">
          <p:sp>
            <p:nvSpPr>
              <p:cNvPr id="5" name="Text Box 52">
                <a:extLst>
                  <a:ext uri="{FF2B5EF4-FFF2-40B4-BE49-F238E27FC236}">
                    <a16:creationId xmlns:a16="http://schemas.microsoft.com/office/drawing/2014/main" id="{6D6514DD-3E3E-935A-A7E7-9EC592BD917C}"/>
                  </a:ext>
                </a:extLst>
              </p:cNvPr>
              <p:cNvSpPr txBox="1">
                <a:spLocks noRot="1" noChangeAspect="1" noMove="1" noResize="1" noEditPoints="1" noAdjustHandles="1" noChangeArrowheads="1" noChangeShapeType="1" noTextEdit="1"/>
              </p:cNvSpPr>
              <p:nvPr/>
            </p:nvSpPr>
            <p:spPr bwMode="auto">
              <a:xfrm>
                <a:off x="920717" y="1606174"/>
                <a:ext cx="4990360" cy="1423851"/>
              </a:xfrm>
              <a:prstGeom prst="rect">
                <a:avLst/>
              </a:prstGeom>
              <a:blipFill>
                <a:blip r:embed="rId16"/>
                <a:stretch>
                  <a:fillRect l="-977" t="-213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 Box 53">
                <a:extLst>
                  <a:ext uri="{FF2B5EF4-FFF2-40B4-BE49-F238E27FC236}">
                    <a16:creationId xmlns:a16="http://schemas.microsoft.com/office/drawing/2014/main" id="{E9305198-00FF-3685-9341-89B3119DAFF6}"/>
                  </a:ext>
                </a:extLst>
              </p:cNvPr>
              <p:cNvSpPr txBox="1">
                <a:spLocks noChangeArrowheads="1"/>
              </p:cNvSpPr>
              <p:nvPr/>
            </p:nvSpPr>
            <p:spPr bwMode="auto">
              <a:xfrm>
                <a:off x="895482" y="3320503"/>
                <a:ext cx="5072840" cy="18393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Action: Umbrella = take</a:t>
                </a:r>
              </a:p>
              <a:p>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EU</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𝑤</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𝑤</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bad</m:t>
                              </m:r>
                            </m:e>
                          </m:d>
                          <m:r>
                            <a:rPr lang="en-US" sz="2000" b="0" i="1" smtClean="0">
                              <a:latin typeface="Cambria Math" panose="02040503050406030204" pitchFamily="18" charset="0"/>
                            </a:rPr>
                            <m:t>𝑈</m:t>
                          </m:r>
                          <m:d>
                            <m:dPr>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take</m:t>
                              </m:r>
                              <m:r>
                                <a:rPr lang="en-US" sz="2000" b="0" i="1" smtClean="0">
                                  <a:latin typeface="Cambria Math" panose="02040503050406030204" pitchFamily="18" charset="0"/>
                                </a:rPr>
                                <m:t>,</m:t>
                              </m:r>
                              <m:r>
                                <a:rPr lang="en-US" sz="2000" b="0" i="1" smtClean="0">
                                  <a:latin typeface="Cambria Math" panose="02040503050406030204" pitchFamily="18" charset="0"/>
                                </a:rPr>
                                <m:t>𝑤</m:t>
                              </m:r>
                            </m:e>
                          </m:d>
                        </m:e>
                      </m:nary>
                    </m:oMath>
                  </m:oMathPara>
                </a14:m>
                <a:endParaRPr lang="en-US" sz="2000" dirty="0">
                  <a:ea typeface="Cambria Math" panose="02040503050406030204" pitchFamily="18" charset="0"/>
                </a:endParaRPr>
              </a:p>
              <a:p>
                <a:r>
                  <a:rPr lang="en-US" sz="2000" b="0" dirty="0">
                    <a:ea typeface="Cambria Math" panose="02040503050406030204" pitchFamily="18" charset="0"/>
                  </a:rPr>
                  <a:t>	       </a:t>
                </a:r>
                <a14:m>
                  <m:oMath xmlns:m="http://schemas.openxmlformats.org/officeDocument/2006/math">
                    <m:r>
                      <a:rPr lang="en-US" sz="2000" b="0" i="0" smtClean="0">
                        <a:latin typeface="Cambria Math" panose="02040503050406030204" pitchFamily="18" charset="0"/>
                        <a:ea typeface="Cambria Math" panose="02040503050406030204" pitchFamily="18" charset="0"/>
                      </a:rPr>
                      <m:t>   =0.</m:t>
                    </m:r>
                    <m:r>
                      <a:rPr lang="en-US" sz="2000" b="0" i="1" smtClean="0">
                        <a:latin typeface="Cambria Math" panose="02040503050406030204" pitchFamily="18" charset="0"/>
                        <a:ea typeface="Cambria Math" panose="02040503050406030204" pitchFamily="18" charset="0"/>
                      </a:rPr>
                      <m:t>34∙</m:t>
                    </m:r>
                    <m:r>
                      <a:rPr lang="en-US" sz="2000" b="0" i="0" smtClean="0">
                        <a:latin typeface="Cambria Math" panose="02040503050406030204" pitchFamily="18" charset="0"/>
                        <a:ea typeface="Cambria Math" panose="02040503050406030204" pitchFamily="18" charset="0"/>
                      </a:rPr>
                      <m:t>20+0.</m:t>
                    </m:r>
                    <m:r>
                      <a:rPr lang="en-US" sz="2000" b="0" i="1" smtClean="0">
                        <a:latin typeface="Cambria Math" panose="02040503050406030204" pitchFamily="18" charset="0"/>
                        <a:ea typeface="Cambria Math" panose="02040503050406030204" pitchFamily="18" charset="0"/>
                      </a:rPr>
                      <m:t>66∙70=53</m:t>
                    </m:r>
                  </m:oMath>
                </a14:m>
                <a:endParaRPr lang="en-US" sz="2000" dirty="0"/>
              </a:p>
              <a:p>
                <a:pPr eaLnBrk="1" hangingPunct="1">
                  <a:spcBef>
                    <a:spcPct val="50000"/>
                  </a:spcBef>
                </a:pPr>
                <a:endParaRPr lang="en-US" sz="1800" dirty="0">
                  <a:latin typeface="Calibri"/>
                  <a:cs typeface="Calibri"/>
                </a:endParaRPr>
              </a:p>
            </p:txBody>
          </p:sp>
        </mc:Choice>
        <mc:Fallback xmlns="">
          <p:sp>
            <p:nvSpPr>
              <p:cNvPr id="6" name="Text Box 53">
                <a:extLst>
                  <a:ext uri="{FF2B5EF4-FFF2-40B4-BE49-F238E27FC236}">
                    <a16:creationId xmlns:a16="http://schemas.microsoft.com/office/drawing/2014/main" id="{E9305198-00FF-3685-9341-89B3119DAFF6}"/>
                  </a:ext>
                </a:extLst>
              </p:cNvPr>
              <p:cNvSpPr txBox="1">
                <a:spLocks noRot="1" noChangeAspect="1" noMove="1" noResize="1" noEditPoints="1" noAdjustHandles="1" noChangeArrowheads="1" noChangeShapeType="1" noTextEdit="1"/>
              </p:cNvSpPr>
              <p:nvPr/>
            </p:nvSpPr>
            <p:spPr bwMode="auto">
              <a:xfrm>
                <a:off x="895482" y="3320503"/>
                <a:ext cx="5072840" cy="1839350"/>
              </a:xfrm>
              <a:prstGeom prst="rect">
                <a:avLst/>
              </a:prstGeom>
              <a:blipFill>
                <a:blip r:embed="rId17"/>
                <a:stretch>
                  <a:fillRect l="-1082" t="-19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62">
                <a:extLst>
                  <a:ext uri="{FF2B5EF4-FFF2-40B4-BE49-F238E27FC236}">
                    <a16:creationId xmlns:a16="http://schemas.microsoft.com/office/drawing/2014/main" id="{35E3E17C-C9F9-E37A-D007-90AE49C223DB}"/>
                  </a:ext>
                </a:extLst>
              </p:cNvPr>
              <p:cNvSpPr txBox="1">
                <a:spLocks noChangeArrowheads="1"/>
              </p:cNvSpPr>
              <p:nvPr/>
            </p:nvSpPr>
            <p:spPr bwMode="auto">
              <a:xfrm>
                <a:off x="909021" y="5029200"/>
                <a:ext cx="4798743" cy="73173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dirty="0">
                    <a:latin typeface="Calibri"/>
                    <a:cs typeface="Calibri"/>
                  </a:rPr>
                  <a:t>Optimal decision </a:t>
                </a:r>
                <a14:m>
                  <m:oMath xmlns:m="http://schemas.openxmlformats.org/officeDocument/2006/math">
                    <m:sSup>
                      <m:sSupPr>
                        <m:ctrlPr>
                          <a:rPr lang="en-US" sz="1800" b="0" i="1" smtClean="0">
                            <a:latin typeface="Cambria Math" panose="02040503050406030204" pitchFamily="18" charset="0"/>
                            <a:cs typeface="Calibri"/>
                          </a:rPr>
                        </m:ctrlPr>
                      </m:sSupPr>
                      <m:e>
                        <m:r>
                          <a:rPr lang="en-US" sz="1800" b="0" i="1" smtClean="0">
                            <a:latin typeface="Cambria Math" panose="02040503050406030204" pitchFamily="18" charset="0"/>
                            <a:cs typeface="Calibri"/>
                          </a:rPr>
                          <m:t>𝑎</m:t>
                        </m:r>
                      </m:e>
                      <m:sup>
                        <m:r>
                          <a:rPr lang="en-US" sz="1800" b="0" i="1" smtClean="0">
                            <a:latin typeface="Cambria Math" panose="02040503050406030204" pitchFamily="18" charset="0"/>
                            <a:cs typeface="Calibri"/>
                          </a:rPr>
                          <m:t>∗</m:t>
                        </m:r>
                      </m:sup>
                    </m:sSup>
                  </m:oMath>
                </a14:m>
                <a:r>
                  <a:rPr lang="en-US" sz="1800" dirty="0">
                    <a:latin typeface="Calibri"/>
                    <a:cs typeface="Calibri"/>
                  </a:rPr>
                  <a:t> = leave</a:t>
                </a:r>
              </a:p>
              <a:p>
                <a:pPr eaLnBrk="1" hangingPunct="1">
                  <a:spcBef>
                    <a:spcPct val="50000"/>
                  </a:spcBef>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Calibri"/>
                        </a:rPr>
                        <m:t>MEU</m:t>
                      </m:r>
                      <m:d>
                        <m:dPr>
                          <m:ctrlPr>
                            <a:rPr lang="en-US" sz="1800" b="0" i="1" smtClean="0">
                              <a:latin typeface="Cambria Math" panose="02040503050406030204" pitchFamily="18" charset="0"/>
                              <a:cs typeface="Calibri"/>
                            </a:rPr>
                          </m:ctrlPr>
                        </m:dPr>
                        <m:e>
                          <m:r>
                            <a:rPr lang="en-US" sz="1800" b="0" i="1" smtClean="0">
                              <a:latin typeface="Cambria Math" panose="02040503050406030204" pitchFamily="18" charset="0"/>
                              <a:cs typeface="Calibri"/>
                            </a:rPr>
                            <m:t>𝐹</m:t>
                          </m:r>
                          <m:r>
                            <a:rPr lang="en-US" sz="1800" b="0" i="1" smtClean="0">
                              <a:latin typeface="Cambria Math" panose="02040503050406030204" pitchFamily="18" charset="0"/>
                              <a:cs typeface="Calibri"/>
                            </a:rPr>
                            <m:t>=</m:t>
                          </m:r>
                          <m:r>
                            <m:rPr>
                              <m:sty m:val="p"/>
                            </m:rPr>
                            <a:rPr lang="en-US" sz="1800" b="0" i="0" smtClean="0">
                              <a:latin typeface="Cambria Math" panose="02040503050406030204" pitchFamily="18" charset="0"/>
                              <a:cs typeface="Calibri"/>
                            </a:rPr>
                            <m:t>bad</m:t>
                          </m:r>
                        </m:e>
                      </m:d>
                      <m:r>
                        <a:rPr lang="en-US" sz="1800" b="0" i="1" smtClean="0">
                          <a:latin typeface="Cambria Math" panose="02040503050406030204" pitchFamily="18" charset="0"/>
                          <a:ea typeface="Cambria Math" panose="02040503050406030204" pitchFamily="18" charset="0"/>
                          <a:cs typeface="Calibri"/>
                        </a:rPr>
                        <m:t>=</m:t>
                      </m:r>
                      <m:limLow>
                        <m:limLowPr>
                          <m:ctrlPr>
                            <a:rPr lang="en-US" sz="1800" b="0" i="1" smtClean="0">
                              <a:latin typeface="Cambria Math" panose="02040503050406030204" pitchFamily="18" charset="0"/>
                              <a:ea typeface="Cambria Math" panose="02040503050406030204" pitchFamily="18" charset="0"/>
                              <a:cs typeface="Calibri"/>
                            </a:rPr>
                          </m:ctrlPr>
                        </m:limLowPr>
                        <m:e>
                          <m:r>
                            <m:rPr>
                              <m:sty m:val="p"/>
                            </m:rPr>
                            <a:rPr lang="en-US" sz="1800" b="0" i="0" smtClean="0">
                              <a:latin typeface="Cambria Math" panose="02040503050406030204" pitchFamily="18" charset="0"/>
                              <a:ea typeface="Cambria Math" panose="02040503050406030204" pitchFamily="18" charset="0"/>
                              <a:cs typeface="Calibri"/>
                            </a:rPr>
                            <m:t>max</m:t>
                          </m:r>
                        </m:e>
                        <m:lim>
                          <m:r>
                            <a:rPr lang="en-US" sz="1800" b="0" i="1" smtClean="0">
                              <a:latin typeface="Cambria Math" panose="02040503050406030204" pitchFamily="18" charset="0"/>
                              <a:ea typeface="Cambria Math" panose="02040503050406030204" pitchFamily="18" charset="0"/>
                              <a:cs typeface="Calibri"/>
                            </a:rPr>
                            <m:t>𝑎</m:t>
                          </m:r>
                        </m:lim>
                      </m:limLow>
                      <m:r>
                        <a:rPr lang="en-US" sz="1800" b="0" i="0" smtClean="0">
                          <a:latin typeface="Cambria Math" panose="02040503050406030204" pitchFamily="18" charset="0"/>
                          <a:ea typeface="Cambria Math" panose="02040503050406030204" pitchFamily="18" charset="0"/>
                          <a:cs typeface="Calibri"/>
                        </a:rPr>
                        <m:t> </m:t>
                      </m:r>
                      <m:r>
                        <m:rPr>
                          <m:sty m:val="p"/>
                        </m:rPr>
                        <a:rPr lang="en-US" sz="1800" b="0" i="0" smtClean="0">
                          <a:latin typeface="Cambria Math" panose="02040503050406030204" pitchFamily="18" charset="0"/>
                          <a:ea typeface="Cambria Math" panose="02040503050406030204" pitchFamily="18" charset="0"/>
                          <a:cs typeface="Calibri"/>
                        </a:rPr>
                        <m:t>EU</m:t>
                      </m:r>
                      <m:d>
                        <m:dPr>
                          <m:ctrlPr>
                            <a:rPr lang="en-US" sz="1800" b="0" i="1" smtClean="0">
                              <a:latin typeface="Cambria Math" panose="02040503050406030204" pitchFamily="18" charset="0"/>
                              <a:ea typeface="Cambria Math" panose="02040503050406030204" pitchFamily="18" charset="0"/>
                              <a:cs typeface="Calibri"/>
                            </a:rPr>
                          </m:ctrlPr>
                        </m:dPr>
                        <m:e>
                          <m:r>
                            <a:rPr lang="en-US" sz="1800" b="0" i="1" smtClean="0">
                              <a:latin typeface="Cambria Math" panose="02040503050406030204" pitchFamily="18" charset="0"/>
                              <a:ea typeface="Cambria Math" panose="02040503050406030204" pitchFamily="18" charset="0"/>
                              <a:cs typeface="Calibri"/>
                            </a:rPr>
                            <m:t>𝑎</m:t>
                          </m:r>
                          <m:r>
                            <a:rPr lang="en-US" sz="1800" b="0" i="1" smtClean="0">
                              <a:latin typeface="Cambria Math" panose="02040503050406030204" pitchFamily="18" charset="0"/>
                              <a:ea typeface="Cambria Math" panose="02040503050406030204" pitchFamily="18" charset="0"/>
                              <a:cs typeface="Calibri"/>
                            </a:rPr>
                            <m:t>|</m:t>
                          </m:r>
                          <m:r>
                            <m:rPr>
                              <m:sty m:val="p"/>
                            </m:rPr>
                            <a:rPr lang="en-US" sz="1800" b="0" i="0" smtClean="0">
                              <a:latin typeface="Cambria Math" panose="02040503050406030204" pitchFamily="18" charset="0"/>
                              <a:ea typeface="Cambria Math" panose="02040503050406030204" pitchFamily="18" charset="0"/>
                              <a:cs typeface="Calibri"/>
                            </a:rPr>
                            <m:t>bad</m:t>
                          </m:r>
                        </m:e>
                      </m:d>
                      <m:r>
                        <a:rPr lang="en-US" sz="1800" b="0" i="0" smtClean="0">
                          <a:latin typeface="Cambria Math" panose="02040503050406030204" pitchFamily="18" charset="0"/>
                          <a:ea typeface="Cambria Math" panose="02040503050406030204" pitchFamily="18" charset="0"/>
                          <a:cs typeface="Calibri"/>
                        </a:rPr>
                        <m:t>=53</m:t>
                      </m:r>
                    </m:oMath>
                  </m:oMathPara>
                </a14:m>
                <a:endParaRPr lang="en-US" sz="1800" dirty="0">
                  <a:latin typeface="Calibri"/>
                  <a:cs typeface="Calibri"/>
                </a:endParaRPr>
              </a:p>
            </p:txBody>
          </p:sp>
        </mc:Choice>
        <mc:Fallback xmlns="">
          <p:sp>
            <p:nvSpPr>
              <p:cNvPr id="9" name="Text Box 62">
                <a:extLst>
                  <a:ext uri="{FF2B5EF4-FFF2-40B4-BE49-F238E27FC236}">
                    <a16:creationId xmlns:a16="http://schemas.microsoft.com/office/drawing/2014/main" id="{35E3E17C-C9F9-E37A-D007-90AE49C223DB}"/>
                  </a:ext>
                </a:extLst>
              </p:cNvPr>
              <p:cNvSpPr txBox="1">
                <a:spLocks noRot="1" noChangeAspect="1" noMove="1" noResize="1" noEditPoints="1" noAdjustHandles="1" noChangeArrowheads="1" noChangeShapeType="1" noTextEdit="1"/>
              </p:cNvSpPr>
              <p:nvPr/>
            </p:nvSpPr>
            <p:spPr bwMode="auto">
              <a:xfrm>
                <a:off x="909021" y="5029200"/>
                <a:ext cx="4798743" cy="731739"/>
              </a:xfrm>
              <a:prstGeom prst="rect">
                <a:avLst/>
              </a:prstGeom>
              <a:blipFill>
                <a:blip r:embed="rId18"/>
                <a:stretch>
                  <a:fillRect l="-1017" t="-41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Title 1"/>
          <p:cNvSpPr>
            <a:spLocks noGrp="1"/>
          </p:cNvSpPr>
          <p:nvPr>
            <p:ph type="title"/>
          </p:nvPr>
        </p:nvSpPr>
        <p:spPr>
          <a:xfrm>
            <a:off x="838200" y="365125"/>
            <a:ext cx="7502790" cy="1325563"/>
          </a:xfrm>
        </p:spPr>
        <p:txBody>
          <a:bodyPr/>
          <a:lstStyle/>
          <a:p>
            <a:r>
              <a:rPr lang="en-US" dirty="0">
                <a:latin typeface="Calibri"/>
                <a:ea typeface="ＭＳ Ｐゴシック" pitchFamily="34" charset="-128"/>
                <a:cs typeface="Calibri"/>
              </a:rPr>
              <a:t>Decisions as Outcome Trees with Evidence</a:t>
            </a:r>
          </a:p>
        </p:txBody>
      </p:sp>
      <p:grpSp>
        <p:nvGrpSpPr>
          <p:cNvPr id="2" name="Group 1">
            <a:extLst>
              <a:ext uri="{C183D7F6-B498-43B3-948B-1728B52AA6E4}">
                <adec:decorative xmlns:adec="http://schemas.microsoft.com/office/drawing/2017/decorative" val="1"/>
              </a:ext>
            </a:extLst>
          </p:cNvPr>
          <p:cNvGrpSpPr/>
          <p:nvPr/>
        </p:nvGrpSpPr>
        <p:grpSpPr>
          <a:xfrm>
            <a:off x="648900" y="1629939"/>
            <a:ext cx="2660686" cy="3704060"/>
            <a:chOff x="8817143" y="1257300"/>
            <a:chExt cx="3433594" cy="4210931"/>
          </a:xfrm>
        </p:grpSpPr>
        <p:cxnSp>
          <p:nvCxnSpPr>
            <p:cNvPr id="31" name="AutoShape 3"/>
            <p:cNvCxnSpPr>
              <a:cxnSpLocks noChangeShapeType="1"/>
              <a:stCxn id="32" idx="4"/>
              <a:endCxn id="33" idx="0"/>
            </p:cNvCxnSpPr>
            <p:nvPr/>
          </p:nvCxnSpPr>
          <p:spPr bwMode="auto">
            <a:xfrm flipH="1">
              <a:off x="9721882" y="3619500"/>
              <a:ext cx="15842" cy="1107368"/>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32" name="Oval 4"/>
            <p:cNvSpPr>
              <a:spLocks noChangeArrowheads="1"/>
            </p:cNvSpPr>
            <p:nvPr/>
          </p:nvSpPr>
          <p:spPr bwMode="auto">
            <a:xfrm>
              <a:off x="9126537" y="3044825"/>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Weather</a:t>
              </a:r>
            </a:p>
          </p:txBody>
        </p:sp>
        <p:sp>
          <p:nvSpPr>
            <p:cNvPr id="33" name="Oval 5"/>
            <p:cNvSpPr>
              <a:spLocks noChangeArrowheads="1"/>
            </p:cNvSpPr>
            <p:nvPr/>
          </p:nvSpPr>
          <p:spPr bwMode="auto">
            <a:xfrm>
              <a:off x="8817143" y="4726868"/>
              <a:ext cx="1809477" cy="741363"/>
            </a:xfrm>
            <a:prstGeom prst="ellipse">
              <a:avLst/>
            </a:prstGeom>
            <a:solidFill>
              <a:srgbClr val="C0C0C0"/>
            </a:solidFill>
            <a:ln w="28575">
              <a:solidFill>
                <a:schemeClr val="tx1"/>
              </a:solidFill>
              <a:round/>
              <a:headEnd/>
              <a:tailEnd/>
            </a:ln>
          </p:spPr>
          <p:txBody>
            <a:bodyPr wrap="none" anchor="ctr"/>
            <a:lstStyle/>
            <a:p>
              <a:pPr algn="ctr" rtl="1"/>
              <a:r>
                <a:rPr lang="en-US" dirty="0">
                  <a:latin typeface="Calibri"/>
                  <a:cs typeface="Calibri"/>
                </a:rPr>
                <a:t>Forecast</a:t>
              </a:r>
            </a:p>
            <a:p>
              <a:pPr algn="ctr" rtl="1"/>
              <a:r>
                <a:rPr lang="en-US" dirty="0">
                  <a:latin typeface="Calibri"/>
                  <a:cs typeface="Calibri"/>
                </a:rPr>
                <a:t>=bad</a:t>
              </a:r>
            </a:p>
          </p:txBody>
        </p:sp>
        <p:sp>
          <p:nvSpPr>
            <p:cNvPr id="34" name="Rectangle 6"/>
            <p:cNvSpPr>
              <a:spLocks noChangeArrowheads="1"/>
            </p:cNvSpPr>
            <p:nvPr/>
          </p:nvSpPr>
          <p:spPr bwMode="auto">
            <a:xfrm>
              <a:off x="9202737" y="1257300"/>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35" name="Group 7"/>
            <p:cNvGrpSpPr>
              <a:grpSpLocks/>
            </p:cNvGrpSpPr>
            <p:nvPr/>
          </p:nvGrpSpPr>
          <p:grpSpPr bwMode="auto">
            <a:xfrm>
              <a:off x="11412537" y="2324100"/>
              <a:ext cx="838200" cy="533400"/>
              <a:chOff x="4368" y="1728"/>
              <a:chExt cx="528" cy="336"/>
            </a:xfrm>
          </p:grpSpPr>
          <p:sp>
            <p:nvSpPr>
              <p:cNvPr id="36" name="Freeform 8"/>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37" name="Text Box 9"/>
              <p:cNvSpPr txBox="1">
                <a:spLocks noChangeArrowheads="1"/>
              </p:cNvSpPr>
              <p:nvPr/>
            </p:nvSpPr>
            <p:spPr bwMode="auto">
              <a:xfrm>
                <a:off x="4512" y="1776"/>
                <a:ext cx="240"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39" name="AutoShape 10"/>
            <p:cNvCxnSpPr>
              <a:cxnSpLocks noChangeShapeType="1"/>
              <a:stCxn id="34" idx="3"/>
              <a:endCxn id="36" idx="1"/>
            </p:cNvCxnSpPr>
            <p:nvPr/>
          </p:nvCxnSpPr>
          <p:spPr bwMode="auto">
            <a:xfrm>
              <a:off x="10345737" y="1524000"/>
              <a:ext cx="1066800" cy="11112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40" name="AutoShape 11"/>
            <p:cNvCxnSpPr>
              <a:cxnSpLocks noChangeShapeType="1"/>
              <a:stCxn id="32" idx="6"/>
              <a:endCxn id="36" idx="1"/>
            </p:cNvCxnSpPr>
            <p:nvPr/>
          </p:nvCxnSpPr>
          <p:spPr bwMode="auto">
            <a:xfrm flipV="1">
              <a:off x="10363200" y="2590800"/>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pic>
        <p:nvPicPr>
          <p:cNvPr id="41" name="Picture 40">
            <a:extLs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7817" y="5408237"/>
            <a:ext cx="1828800" cy="1260528"/>
          </a:xfrm>
          <a:prstGeom prst="rect">
            <a:avLst/>
          </a:prstGeom>
        </p:spPr>
      </p:pic>
      <p:grpSp>
        <p:nvGrpSpPr>
          <p:cNvPr id="9" name="Group 8" descr="The outcome tree shows the utility after taking an action (take or not to take an umbrella) and then observing the random event rain or no rain. However, since the forecast is bad weather all probabilities are conditioned this forecast increasing the probability of rain.">
            <a:extLst>
              <a:ext uri="{FF2B5EF4-FFF2-40B4-BE49-F238E27FC236}">
                <a16:creationId xmlns:a16="http://schemas.microsoft.com/office/drawing/2014/main" id="{DB3D81DE-9575-35ED-B5B8-91AEE79481FB}"/>
              </a:ext>
            </a:extLst>
          </p:cNvPr>
          <p:cNvGrpSpPr/>
          <p:nvPr/>
        </p:nvGrpSpPr>
        <p:grpSpPr>
          <a:xfrm>
            <a:off x="3540390" y="685800"/>
            <a:ext cx="8534400" cy="5105399"/>
            <a:chOff x="3540390" y="685800"/>
            <a:chExt cx="8534400" cy="5105399"/>
          </a:xfrm>
        </p:grpSpPr>
        <p:grpSp>
          <p:nvGrpSpPr>
            <p:cNvPr id="23556" name="Group 5"/>
            <p:cNvGrpSpPr>
              <a:grpSpLocks/>
            </p:cNvGrpSpPr>
            <p:nvPr/>
          </p:nvGrpSpPr>
          <p:grpSpPr bwMode="auto">
            <a:xfrm>
              <a:off x="3540390" y="4318009"/>
              <a:ext cx="1828800" cy="533400"/>
              <a:chOff x="4368" y="1728"/>
              <a:chExt cx="528" cy="336"/>
            </a:xfrm>
          </p:grpSpPr>
          <p:sp>
            <p:nvSpPr>
              <p:cNvPr id="23582" name="Freeform 6"/>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3"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U(t,s)</a:t>
                </a:r>
              </a:p>
            </p:txBody>
          </p:sp>
        </p:grpSp>
        <p:sp>
          <p:nvSpPr>
            <p:cNvPr id="23557" name="Oval 3"/>
            <p:cNvSpPr>
              <a:spLocks noChangeArrowheads="1"/>
            </p:cNvSpPr>
            <p:nvPr/>
          </p:nvSpPr>
          <p:spPr bwMode="auto">
            <a:xfrm>
              <a:off x="4835790"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 | {b}</a:t>
              </a:r>
            </a:p>
          </p:txBody>
        </p:sp>
        <p:sp>
          <p:nvSpPr>
            <p:cNvPr id="23558" name="Oval 3"/>
            <p:cNvSpPr>
              <a:spLocks noChangeArrowheads="1"/>
            </p:cNvSpPr>
            <p:nvPr/>
          </p:nvSpPr>
          <p:spPr bwMode="auto">
            <a:xfrm>
              <a:off x="9557015" y="2946409"/>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a:cs typeface="Calibri"/>
                </a:rPr>
                <a:t>W | {b}</a:t>
              </a:r>
            </a:p>
          </p:txBody>
        </p:sp>
        <p:cxnSp>
          <p:nvCxnSpPr>
            <p:cNvPr id="12" name="Straight Arrow Connector 11"/>
            <p:cNvCxnSpPr>
              <a:stCxn id="18" idx="3"/>
              <a:endCxn id="23557" idx="0"/>
            </p:cNvCxnSpPr>
            <p:nvPr/>
          </p:nvCxnSpPr>
          <p:spPr>
            <a:xfrm rot="5400000">
              <a:off x="6227234" y="1404153"/>
              <a:ext cx="762000" cy="23225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18" idx="3"/>
              <a:endCxn id="23558" idx="0"/>
            </p:cNvCxnSpPr>
            <p:nvPr/>
          </p:nvCxnSpPr>
          <p:spPr>
            <a:xfrm rot="16200000" flipH="1">
              <a:off x="8587847" y="1366052"/>
              <a:ext cx="762000" cy="2398713"/>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1" name="TextBox 15"/>
            <p:cNvSpPr txBox="1">
              <a:spLocks noChangeArrowheads="1"/>
            </p:cNvSpPr>
            <p:nvPr/>
          </p:nvSpPr>
          <p:spPr bwMode="auto">
            <a:xfrm rot="-1071566">
              <a:off x="5937515" y="2270134"/>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take</a:t>
              </a:r>
            </a:p>
          </p:txBody>
        </p:sp>
        <p:sp>
          <p:nvSpPr>
            <p:cNvPr id="23562" name="TextBox 16"/>
            <p:cNvSpPr txBox="1">
              <a:spLocks noChangeArrowheads="1"/>
            </p:cNvSpPr>
            <p:nvPr/>
          </p:nvSpPr>
          <p:spPr bwMode="auto">
            <a:xfrm rot="1093261">
              <a:off x="8756915" y="233045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leave</a:t>
              </a:r>
            </a:p>
          </p:txBody>
        </p:sp>
        <p:sp>
          <p:nvSpPr>
            <p:cNvPr id="18" name="Isosceles Triangle 17"/>
            <p:cNvSpPr/>
            <p:nvPr/>
          </p:nvSpPr>
          <p:spPr>
            <a:xfrm>
              <a:off x="7197990" y="1727209"/>
              <a:ext cx="1143000" cy="4572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latin typeface="Calibri"/>
                <a:cs typeface="Calibri"/>
              </a:endParaRPr>
            </a:p>
          </p:txBody>
        </p:sp>
        <p:cxnSp>
          <p:nvCxnSpPr>
            <p:cNvPr id="19" name="Straight Arrow Connector 18"/>
            <p:cNvCxnSpPr>
              <a:stCxn id="23557" idx="4"/>
            </p:cNvCxnSpPr>
            <p:nvPr/>
          </p:nvCxnSpPr>
          <p:spPr>
            <a:xfrm rot="5400000">
              <a:off x="45143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5" name="TextBox 19"/>
            <p:cNvSpPr txBox="1">
              <a:spLocks noChangeArrowheads="1"/>
            </p:cNvSpPr>
            <p:nvPr/>
          </p:nvSpPr>
          <p:spPr bwMode="auto">
            <a:xfrm rot="-2151216">
              <a:off x="4284928" y="3548072"/>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sun</a:t>
              </a:r>
            </a:p>
          </p:txBody>
        </p:sp>
        <p:grpSp>
          <p:nvGrpSpPr>
            <p:cNvPr id="23566" name="Group 21"/>
            <p:cNvGrpSpPr>
              <a:grpSpLocks/>
            </p:cNvGrpSpPr>
            <p:nvPr/>
          </p:nvGrpSpPr>
          <p:grpSpPr bwMode="auto">
            <a:xfrm>
              <a:off x="5521590" y="4318009"/>
              <a:ext cx="1828800" cy="533400"/>
              <a:chOff x="4368" y="1728"/>
              <a:chExt cx="528" cy="336"/>
            </a:xfrm>
          </p:grpSpPr>
          <p:sp>
            <p:nvSpPr>
              <p:cNvPr id="23580" name="Freeform 22"/>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81"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U(t,r)</a:t>
                </a:r>
              </a:p>
            </p:txBody>
          </p:sp>
        </p:grpSp>
        <p:cxnSp>
          <p:nvCxnSpPr>
            <p:cNvPr id="25" name="Straight Arrow Connector 24"/>
            <p:cNvCxnSpPr>
              <a:stCxn id="23557" idx="4"/>
            </p:cNvCxnSpPr>
            <p:nvPr/>
          </p:nvCxnSpPr>
          <p:spPr>
            <a:xfrm rot="16200000" flipH="1">
              <a:off x="55430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68" name="TextBox 32"/>
            <p:cNvSpPr txBox="1">
              <a:spLocks noChangeArrowheads="1"/>
            </p:cNvSpPr>
            <p:nvPr/>
          </p:nvSpPr>
          <p:spPr bwMode="auto">
            <a:xfrm rot="2243371">
              <a:off x="58883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grpSp>
          <p:nvGrpSpPr>
            <p:cNvPr id="23569" name="Group 34"/>
            <p:cNvGrpSpPr>
              <a:grpSpLocks/>
            </p:cNvGrpSpPr>
            <p:nvPr/>
          </p:nvGrpSpPr>
          <p:grpSpPr bwMode="auto">
            <a:xfrm>
              <a:off x="8264790" y="4318009"/>
              <a:ext cx="1828800" cy="533400"/>
              <a:chOff x="4368" y="1728"/>
              <a:chExt cx="528" cy="336"/>
            </a:xfrm>
          </p:grpSpPr>
          <p:sp>
            <p:nvSpPr>
              <p:cNvPr id="23578" name="Freeform 35"/>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9"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U(l,s)</a:t>
                </a:r>
              </a:p>
            </p:txBody>
          </p:sp>
        </p:grpSp>
        <p:cxnSp>
          <p:nvCxnSpPr>
            <p:cNvPr id="38" name="Straight Arrow Connector 37"/>
            <p:cNvCxnSpPr/>
            <p:nvPr/>
          </p:nvCxnSpPr>
          <p:spPr>
            <a:xfrm rot="5400000">
              <a:off x="9238721" y="3385353"/>
              <a:ext cx="796925" cy="1068388"/>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23571" name="Group 38"/>
            <p:cNvGrpSpPr>
              <a:grpSpLocks/>
            </p:cNvGrpSpPr>
            <p:nvPr/>
          </p:nvGrpSpPr>
          <p:grpSpPr bwMode="auto">
            <a:xfrm>
              <a:off x="10245990" y="4318009"/>
              <a:ext cx="1828800" cy="533400"/>
              <a:chOff x="4368" y="1728"/>
              <a:chExt cx="528" cy="336"/>
            </a:xfrm>
          </p:grpSpPr>
          <p:sp>
            <p:nvSpPr>
              <p:cNvPr id="23576" name="Freeform 3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23577" name="Text Box 7"/>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U(l,r)</a:t>
                </a:r>
              </a:p>
            </p:txBody>
          </p:sp>
        </p:grpSp>
        <p:cxnSp>
          <p:nvCxnSpPr>
            <p:cNvPr id="42" name="Straight Arrow Connector 41"/>
            <p:cNvCxnSpPr/>
            <p:nvPr/>
          </p:nvCxnSpPr>
          <p:spPr>
            <a:xfrm rot="16200000" flipH="1">
              <a:off x="10267421" y="3425041"/>
              <a:ext cx="796925" cy="989012"/>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573" name="TextBox 42"/>
            <p:cNvSpPr txBox="1">
              <a:spLocks noChangeArrowheads="1"/>
            </p:cNvSpPr>
            <p:nvPr/>
          </p:nvSpPr>
          <p:spPr bwMode="auto">
            <a:xfrm rot="2243371">
              <a:off x="10612703" y="3817947"/>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rain</a:t>
              </a:r>
            </a:p>
          </p:txBody>
        </p:sp>
        <p:sp>
          <p:nvSpPr>
            <p:cNvPr id="23574" name="TextBox 43"/>
            <p:cNvSpPr txBox="1">
              <a:spLocks noChangeArrowheads="1"/>
            </p:cNvSpPr>
            <p:nvPr/>
          </p:nvSpPr>
          <p:spPr bwMode="auto">
            <a:xfrm rot="-2151216">
              <a:off x="9009328" y="3530609"/>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1800">
                  <a:latin typeface="Calibri"/>
                  <a:cs typeface="Calibri"/>
                </a:rPr>
                <a:t>sun</a:t>
              </a:r>
            </a:p>
          </p:txBody>
        </p:sp>
        <p:sp>
          <p:nvSpPr>
            <p:cNvPr id="23575" name="TextBox 31"/>
            <p:cNvSpPr txBox="1">
              <a:spLocks noChangeArrowheads="1"/>
            </p:cNvSpPr>
            <p:nvPr/>
          </p:nvSpPr>
          <p:spPr bwMode="auto">
            <a:xfrm>
              <a:off x="7426590" y="1814522"/>
              <a:ext cx="6858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1800" dirty="0">
                  <a:latin typeface="Calibri"/>
                  <a:cs typeface="Calibri"/>
                </a:rPr>
                <a:t>{b}</a:t>
              </a:r>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34400" y="4876800"/>
              <a:ext cx="1210033" cy="914399"/>
            </a:xfrm>
            <a:prstGeom prst="rect">
              <a:avLst/>
            </a:prstGeom>
          </p:spPr>
        </p:pic>
        <p:pic>
          <p:nvPicPr>
            <p:cNvPr id="44" name="Picture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000" y="4876800"/>
              <a:ext cx="1133567" cy="685800"/>
            </a:xfrm>
            <a:prstGeom prst="rect">
              <a:avLst/>
            </a:prstGeom>
          </p:spPr>
        </p:pic>
        <p:pic>
          <p:nvPicPr>
            <p:cNvPr id="45" name="Picture 4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91800" y="4876800"/>
              <a:ext cx="1066800" cy="782450"/>
            </a:xfrm>
            <a:prstGeom prst="rect">
              <a:avLst/>
            </a:prstGeom>
          </p:spPr>
        </p:pic>
        <p:pic>
          <p:nvPicPr>
            <p:cNvPr id="46" name="Picture 4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91200" y="4876800"/>
              <a:ext cx="1219200" cy="766143"/>
            </a:xfrm>
            <a:prstGeom prst="rect">
              <a:avLst/>
            </a:prstGeom>
          </p:spPr>
        </p:pic>
        <p:sp>
          <p:nvSpPr>
            <p:cNvPr id="3" name="Speech Bubble: Rectangle with Corners Rounded 2">
              <a:extLst>
                <a:ext uri="{FF2B5EF4-FFF2-40B4-BE49-F238E27FC236}">
                  <a16:creationId xmlns:a16="http://schemas.microsoft.com/office/drawing/2014/main" id="{BFEFC01B-F1ED-1310-DD62-1E1319A5B925}"/>
                </a:ext>
              </a:extLst>
            </p:cNvPr>
            <p:cNvSpPr/>
            <p:nvPr/>
          </p:nvSpPr>
          <p:spPr>
            <a:xfrm>
              <a:off x="8686799" y="685800"/>
              <a:ext cx="2667002" cy="1249372"/>
            </a:xfrm>
            <a:prstGeom prst="wedgeRoundRectCallout">
              <a:avLst>
                <a:gd name="adj1" fmla="val -75331"/>
                <a:gd name="adj2" fmla="val 54495"/>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{b} … evidence of bad weather forecast is a result of increased the probability of rain</a:t>
              </a:r>
            </a:p>
          </p:txBody>
        </p:sp>
        <p:sp>
          <p:nvSpPr>
            <p:cNvPr id="4" name="Arrow: Down 3">
              <a:extLst>
                <a:ext uri="{FF2B5EF4-FFF2-40B4-BE49-F238E27FC236}">
                  <a16:creationId xmlns:a16="http://schemas.microsoft.com/office/drawing/2014/main" id="{F4BFBC23-83C0-8E84-5152-230E95B3F8F5}"/>
                </a:ext>
              </a:extLst>
            </p:cNvPr>
            <p:cNvSpPr/>
            <p:nvPr/>
          </p:nvSpPr>
          <p:spPr>
            <a:xfrm flipV="1">
              <a:off x="6350212" y="3669467"/>
              <a:ext cx="203200" cy="3187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Arrow: Down 4">
              <a:extLst>
                <a:ext uri="{FF2B5EF4-FFF2-40B4-BE49-F238E27FC236}">
                  <a16:creationId xmlns:a16="http://schemas.microsoft.com/office/drawing/2014/main" id="{0D7C9D96-98F3-FA69-6A07-8D632B20386E}"/>
                </a:ext>
              </a:extLst>
            </p:cNvPr>
            <p:cNvSpPr/>
            <p:nvPr/>
          </p:nvSpPr>
          <p:spPr>
            <a:xfrm flipV="1">
              <a:off x="11084000" y="3698868"/>
              <a:ext cx="203200" cy="318785"/>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53B01B5F-A1CB-83A2-E7AA-B7ADAFB9D85E}"/>
                </a:ext>
              </a:extLst>
            </p:cNvPr>
            <p:cNvSpPr/>
            <p:nvPr/>
          </p:nvSpPr>
          <p:spPr>
            <a:xfrm>
              <a:off x="8889999" y="3669466"/>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8E182F34-F943-2C0A-B221-39895151AF6B}"/>
                </a:ext>
              </a:extLst>
            </p:cNvPr>
            <p:cNvSpPr/>
            <p:nvPr/>
          </p:nvSpPr>
          <p:spPr>
            <a:xfrm>
              <a:off x="4192588" y="3760154"/>
              <a:ext cx="203200" cy="318785"/>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cxnSp>
        <p:nvCxnSpPr>
          <p:cNvPr id="8" name="Straight Arrow Connector 7">
            <a:extLst>
              <a:ext uri="{FF2B5EF4-FFF2-40B4-BE49-F238E27FC236}">
                <a16:creationId xmlns:a16="http://schemas.microsoft.com/office/drawing/2014/main" id="{765C1296-EFCC-0C56-E17B-4B1335771B5C}"/>
              </a:ext>
              <a:ext uri="{C183D7F6-B498-43B3-948B-1728B52AA6E4}">
                <adec:decorative xmlns:adec="http://schemas.microsoft.com/office/drawing/2017/decorative" val="1"/>
              </a:ext>
            </a:extLst>
          </p:cNvPr>
          <p:cNvCxnSpPr>
            <a:cxnSpLocks/>
          </p:cNvCxnSpPr>
          <p:nvPr/>
        </p:nvCxnSpPr>
        <p:spPr>
          <a:xfrm flipV="1">
            <a:off x="1517227" y="3813387"/>
            <a:ext cx="0" cy="737295"/>
          </a:xfrm>
          <a:prstGeom prst="straightConnector1">
            <a:avLst/>
          </a:prstGeom>
          <a:ln>
            <a:prstDash val="sysDash"/>
            <a:headEnd type="none" w="med" len="med"/>
            <a:tailEnd type="triangle" w="med" len="med"/>
          </a:ln>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FC51C3-927B-448A-B60E-57A525459F9B}"/>
              </a:ext>
            </a:extLst>
          </p:cNvPr>
          <p:cNvSpPr>
            <a:spLocks noGrp="1"/>
          </p:cNvSpPr>
          <p:nvPr>
            <p:ph type="title"/>
          </p:nvPr>
        </p:nvSpPr>
        <p:spPr>
          <a:xfrm>
            <a:off x="643467" y="321734"/>
            <a:ext cx="10905066" cy="1135737"/>
          </a:xfrm>
        </p:spPr>
        <p:txBody>
          <a:bodyPr>
            <a:normAutofit/>
          </a:bodyPr>
          <a:lstStyle/>
          <a:p>
            <a:r>
              <a:rPr lang="en-US" sz="3600"/>
              <a:t>Conclusion</a:t>
            </a:r>
          </a:p>
        </p:txBody>
      </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ontent Placeholder 7" descr="Decision networks are an extension of Bayes nets that add actions and utility to compactly specify the joint probability. Decision networks can be used to make simple repeated  decisions in a stochastic, partially observable, and episodic environment.">
            <a:extLst>
              <a:ext uri="{FF2B5EF4-FFF2-40B4-BE49-F238E27FC236}">
                <a16:creationId xmlns:a16="http://schemas.microsoft.com/office/drawing/2014/main" id="{0C932095-C26E-B06D-CE3C-D71ABD0AAFD2}"/>
              </a:ext>
            </a:extLst>
          </p:cNvPr>
          <p:cNvGraphicFramePr>
            <a:graphicFrameLocks noGrp="1"/>
          </p:cNvGraphicFramePr>
          <p:nvPr>
            <p:ph idx="1"/>
            <p:extLst>
              <p:ext uri="{D42A27DB-BD31-4B8C-83A1-F6EECF244321}">
                <p14:modId xmlns:p14="http://schemas.microsoft.com/office/powerpoint/2010/main" val="2978718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06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Decision-theoretic Agents (=Utility-based Agent)</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idx="1"/>
          </p:nvPr>
        </p:nvSpPr>
        <p:spPr>
          <a:xfrm>
            <a:off x="838200" y="1544320"/>
            <a:ext cx="10515600" cy="3213735"/>
          </a:xfrm>
        </p:spPr>
        <p:txBody>
          <a:bodyPr>
            <a:normAutofit fontScale="85000" lnSpcReduction="20000"/>
          </a:bodyPr>
          <a:lstStyle/>
          <a:p>
            <a:pPr lvl="0">
              <a:buNone/>
            </a:pPr>
            <a:r>
              <a:rPr lang="en-US" dirty="0"/>
              <a:t>Recap</a:t>
            </a:r>
          </a:p>
          <a:p>
            <a:r>
              <a:rPr lang="en-US" b="1" dirty="0"/>
              <a:t>A</a:t>
            </a:r>
            <a:r>
              <a:rPr lang="en-US" sz="2800" b="1" dirty="0"/>
              <a:t>gents based on logic</a:t>
            </a:r>
            <a:r>
              <a:rPr lang="en-US" sz="2800" dirty="0"/>
              <a:t>:  </a:t>
            </a:r>
            <a:r>
              <a:rPr lang="en-US" dirty="0"/>
              <a:t>Cannot deal with uncertainty, conflicting goals, etc.</a:t>
            </a:r>
          </a:p>
          <a:p>
            <a:r>
              <a:rPr lang="en-US" sz="2800" b="1" dirty="0"/>
              <a:t>Goal-based agents</a:t>
            </a:r>
            <a:r>
              <a:rPr lang="en-US" sz="2800" dirty="0"/>
              <a:t>: </a:t>
            </a:r>
            <a:r>
              <a:rPr lang="en-US" dirty="0"/>
              <a:t>Can only assign goal/not goal to states and find goal states.</a:t>
            </a:r>
          </a:p>
          <a:p>
            <a:endParaRPr lang="en-US" dirty="0"/>
          </a:p>
          <a:p>
            <a:r>
              <a:rPr lang="en-US" sz="2800" b="1" dirty="0"/>
              <a:t>Utility-based agents</a:t>
            </a:r>
          </a:p>
          <a:p>
            <a:pPr lvl="1"/>
            <a:r>
              <a:rPr lang="en-US" dirty="0"/>
              <a:t>Assign a utility value to each state. </a:t>
            </a:r>
          </a:p>
          <a:p>
            <a:pPr lvl="1"/>
            <a:r>
              <a:rPr lang="en-US" dirty="0"/>
              <a:t>Utility is related to the external performance measure (see PEAS).</a:t>
            </a:r>
          </a:p>
          <a:p>
            <a:pPr lvl="1"/>
            <a:r>
              <a:rPr lang="en-US" dirty="0"/>
              <a:t>A rational agent optimizes the expected utility (i.e., is utility-based).</a:t>
            </a:r>
          </a:p>
          <a:p>
            <a:pPr lvl="1"/>
            <a:r>
              <a:rPr lang="en-US" dirty="0"/>
              <a:t>Decisions are made using decision theory.</a:t>
            </a:r>
          </a:p>
          <a:p>
            <a:pPr marL="0" indent="0">
              <a:buNone/>
            </a:pPr>
            <a:endParaRPr lang="en-US" sz="2800" dirty="0"/>
          </a:p>
          <a:p>
            <a:endParaRPr lang="en-US" dirty="0"/>
          </a:p>
          <a:p>
            <a:endParaRPr lang="en-US" dirty="0"/>
          </a:p>
          <a:p>
            <a:endParaRPr lang="en-US" sz="2800" dirty="0"/>
          </a:p>
          <a:p>
            <a:endParaRPr lang="en-US" dirty="0"/>
          </a:p>
        </p:txBody>
      </p:sp>
      <p:graphicFrame>
        <p:nvGraphicFramePr>
          <p:cNvPr id="7" name="Content Placeholder 3" descr="Decision theory is probability theory and utility theory used together.">
            <a:extLst>
              <a:ext uri="{FF2B5EF4-FFF2-40B4-BE49-F238E27FC236}">
                <a16:creationId xmlns:a16="http://schemas.microsoft.com/office/drawing/2014/main" id="{6E9CF8E8-6D7F-DAF8-BF9D-F2B1298F0147}"/>
              </a:ext>
            </a:extLst>
          </p:cNvPr>
          <p:cNvGraphicFramePr>
            <a:graphicFrameLocks/>
          </p:cNvGraphicFramePr>
          <p:nvPr>
            <p:extLst>
              <p:ext uri="{D42A27DB-BD31-4B8C-83A1-F6EECF244321}">
                <p14:modId xmlns:p14="http://schemas.microsoft.com/office/powerpoint/2010/main" val="131673741"/>
              </p:ext>
            </p:extLst>
          </p:nvPr>
        </p:nvGraphicFramePr>
        <p:xfrm>
          <a:off x="1148849" y="4179146"/>
          <a:ext cx="8171257" cy="2857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013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337C-1389-4236-A1A2-784AD6081B64}"/>
              </a:ext>
            </a:extLst>
          </p:cNvPr>
          <p:cNvSpPr>
            <a:spLocks noGrp="1"/>
          </p:cNvSpPr>
          <p:nvPr>
            <p:ph type="title"/>
          </p:nvPr>
        </p:nvSpPr>
        <p:spPr/>
        <p:txBody>
          <a:bodyPr>
            <a:normAutofit/>
          </a:bodyPr>
          <a:lstStyle/>
          <a:p>
            <a:r>
              <a:rPr lang="en-US" sz="4000" dirty="0"/>
              <a:t>Simple 				vs. 		Complex Decisions </a:t>
            </a:r>
          </a:p>
        </p:txBody>
      </p:sp>
      <p:sp>
        <p:nvSpPr>
          <p:cNvPr id="4" name="Content Placeholder 3">
            <a:extLst>
              <a:ext uri="{FF2B5EF4-FFF2-40B4-BE49-F238E27FC236}">
                <a16:creationId xmlns:a16="http://schemas.microsoft.com/office/drawing/2014/main" id="{0942CC18-7F0D-5A79-20E8-F015A7BC6D73}"/>
              </a:ext>
            </a:extLst>
          </p:cNvPr>
          <p:cNvSpPr>
            <a:spLocks noGrp="1"/>
          </p:cNvSpPr>
          <p:nvPr>
            <p:ph sz="half" idx="1"/>
          </p:nvPr>
        </p:nvSpPr>
        <p:spPr>
          <a:xfrm>
            <a:off x="778088" y="2808777"/>
            <a:ext cx="4844627" cy="3098588"/>
          </a:xfrm>
        </p:spPr>
        <p:txBody>
          <a:bodyPr>
            <a:normAutofit fontScale="70000" lnSpcReduction="20000"/>
          </a:bodyPr>
          <a:lstStyle/>
          <a:p>
            <a:pPr marL="0" indent="0">
              <a:buNone/>
            </a:pPr>
            <a:endParaRPr lang="en-US" dirty="0"/>
          </a:p>
          <a:p>
            <a:pPr marL="285750" indent="-285750">
              <a:buFont typeface="Arial" panose="020B0604020202020204" pitchFamily="34" charset="0"/>
              <a:buChar char="•"/>
            </a:pPr>
            <a:r>
              <a:rPr lang="en-US" dirty="0"/>
              <a:t>We make the same decision frequently + making it once does not affect future decisions. This means we have an </a:t>
            </a:r>
            <a:r>
              <a:rPr lang="en-US" b="1" dirty="0"/>
              <a:t>episodic environment</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have a </a:t>
            </a:r>
            <a:r>
              <a:rPr lang="en-US" b="1" dirty="0"/>
              <a:t>stochastic</a:t>
            </a:r>
            <a:r>
              <a:rPr lang="en-US" dirty="0"/>
              <a:t> environment (e.g., with non-deterministic actions or probabilistic transitions).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May be </a:t>
            </a:r>
            <a:r>
              <a:rPr lang="en-US" b="1" dirty="0"/>
              <a:t>partially observable</a:t>
            </a:r>
            <a:r>
              <a:rPr lang="en-US" dirty="0"/>
              <a:t>.</a:t>
            </a:r>
          </a:p>
          <a:p>
            <a:pPr marL="0" indent="0">
              <a:buNone/>
            </a:pPr>
            <a:endParaRPr lang="en-US" dirty="0"/>
          </a:p>
          <a:p>
            <a:endParaRPr lang="en-US" sz="2800" dirty="0"/>
          </a:p>
          <a:p>
            <a:endParaRPr lang="en-US" dirty="0"/>
          </a:p>
        </p:txBody>
      </p:sp>
      <p:sp>
        <p:nvSpPr>
          <p:cNvPr id="6" name="TextBox 5">
            <a:extLst>
              <a:ext uri="{FF2B5EF4-FFF2-40B4-BE49-F238E27FC236}">
                <a16:creationId xmlns:a16="http://schemas.microsoft.com/office/drawing/2014/main" id="{12B81323-AADD-F620-C5DA-5481BE894B9F}"/>
              </a:ext>
            </a:extLst>
          </p:cNvPr>
          <p:cNvSpPr txBox="1"/>
          <p:nvPr/>
        </p:nvSpPr>
        <p:spPr>
          <a:xfrm>
            <a:off x="917786" y="5992297"/>
            <a:ext cx="4592320" cy="369332"/>
          </a:xfrm>
          <a:prstGeom prst="rect">
            <a:avLst/>
          </a:prstGeom>
          <a:noFill/>
        </p:spPr>
        <p:txBody>
          <a:bodyPr wrap="square" rtlCol="0">
            <a:spAutoFit/>
          </a:bodyPr>
          <a:lstStyle/>
          <a:p>
            <a:r>
              <a:rPr lang="en-US" b="1" dirty="0">
                <a:solidFill>
                  <a:schemeClr val="accent2"/>
                </a:solidFill>
              </a:rPr>
              <a:t>We focus on making simple decisions for now!</a:t>
            </a:r>
          </a:p>
        </p:txBody>
      </p:sp>
      <p:sp>
        <p:nvSpPr>
          <p:cNvPr id="3" name="Content Placeholder 2">
            <a:extLst>
              <a:ext uri="{FF2B5EF4-FFF2-40B4-BE49-F238E27FC236}">
                <a16:creationId xmlns:a16="http://schemas.microsoft.com/office/drawing/2014/main" id="{566237A1-B5AF-03E1-64E0-5224BA7922BB}"/>
              </a:ext>
            </a:extLst>
          </p:cNvPr>
          <p:cNvSpPr>
            <a:spLocks noGrp="1"/>
          </p:cNvSpPr>
          <p:nvPr>
            <p:ph sz="half" idx="2"/>
          </p:nvPr>
        </p:nvSpPr>
        <p:spPr>
          <a:xfrm>
            <a:off x="6152098" y="2724439"/>
            <a:ext cx="5181600" cy="3452524"/>
          </a:xfrm>
        </p:spPr>
        <p:txBody>
          <a:bodyPr>
            <a:normAutofit fontScale="70000" lnSpcReduction="20000"/>
          </a:bodyPr>
          <a:lstStyle/>
          <a:p>
            <a:r>
              <a:rPr lang="en-US" b="1" dirty="0"/>
              <a:t>Sequential decision making</a:t>
            </a:r>
            <a:r>
              <a:rPr lang="en-US" dirty="0"/>
              <a:t>: The agent’s utility depends on a sequence of decisions.</a:t>
            </a:r>
          </a:p>
          <a:p>
            <a:endParaRPr lang="en-US" dirty="0"/>
          </a:p>
          <a:p>
            <a:r>
              <a:rPr lang="en-US" dirty="0"/>
              <a:t>Search, planning and playing games we have covered so far are such problems.</a:t>
            </a:r>
          </a:p>
          <a:p>
            <a:endParaRPr lang="en-US" dirty="0"/>
          </a:p>
          <a:p>
            <a:r>
              <a:rPr lang="en-US" dirty="0"/>
              <a:t>To solve this with decision theory requires different methods: </a:t>
            </a:r>
            <a:r>
              <a:rPr lang="en-US" b="1" dirty="0"/>
              <a:t>Markov Decision Processes (MDP)</a:t>
            </a:r>
          </a:p>
        </p:txBody>
      </p:sp>
      <p:sp>
        <p:nvSpPr>
          <p:cNvPr id="5" name="TextBox 4">
            <a:extLst>
              <a:ext uri="{FF2B5EF4-FFF2-40B4-BE49-F238E27FC236}">
                <a16:creationId xmlns:a16="http://schemas.microsoft.com/office/drawing/2014/main" id="{94CB6756-1B32-A8FA-BB92-224E500864DA}"/>
              </a:ext>
              <a:ext uri="{C183D7F6-B498-43B3-948B-1728B52AA6E4}">
                <adec:decorative xmlns:adec="http://schemas.microsoft.com/office/drawing/2017/decorative" val="1"/>
              </a:ext>
            </a:extLst>
          </p:cNvPr>
          <p:cNvSpPr txBox="1"/>
          <p:nvPr/>
        </p:nvSpPr>
        <p:spPr>
          <a:xfrm>
            <a:off x="430690" y="1301949"/>
            <a:ext cx="5330613" cy="5059680"/>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grpSp>
        <p:nvGrpSpPr>
          <p:cNvPr id="18" name="Group 17">
            <a:extLst>
              <a:ext uri="{FF2B5EF4-FFF2-40B4-BE49-F238E27FC236}">
                <a16:creationId xmlns:a16="http://schemas.microsoft.com/office/drawing/2014/main" id="{8E61F316-66BD-E882-10A3-E98145F5C3B8}"/>
              </a:ext>
              <a:ext uri="{C183D7F6-B498-43B3-948B-1728B52AA6E4}">
                <adec:decorative xmlns:adec="http://schemas.microsoft.com/office/drawing/2017/decorative" val="1"/>
              </a:ext>
            </a:extLst>
          </p:cNvPr>
          <p:cNvGrpSpPr/>
          <p:nvPr/>
        </p:nvGrpSpPr>
        <p:grpSpPr>
          <a:xfrm>
            <a:off x="1732312" y="1827989"/>
            <a:ext cx="2748279" cy="527666"/>
            <a:chOff x="1847426" y="5059150"/>
            <a:chExt cx="2748279" cy="527666"/>
          </a:xfrm>
        </p:grpSpPr>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52873D6D-58EF-CB70-2179-F503E5CB8773}"/>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8" name="Oval 7">
                  <a:extLst>
                    <a:ext uri="{FF2B5EF4-FFF2-40B4-BE49-F238E27FC236}">
                      <a16:creationId xmlns:a16="http://schemas.microsoft.com/office/drawing/2014/main" id="{52873D6D-58EF-CB70-2179-F503E5CB8773}"/>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2"/>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4DDC0610-D2B6-F25C-7A0F-2F3D26085341}"/>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0" name="Oval 9">
                  <a:extLst>
                    <a:ext uri="{FF2B5EF4-FFF2-40B4-BE49-F238E27FC236}">
                      <a16:creationId xmlns:a16="http://schemas.microsoft.com/office/drawing/2014/main" id="{4DDC0610-D2B6-F25C-7A0F-2F3D26085341}"/>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3"/>
                  <a:stretch>
                    <a:fillRect b="-8696"/>
                  </a:stretch>
                </a:blipFill>
                <a:ln>
                  <a:no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623EFFC-A1B1-B4F9-393F-84FC68A566FD}"/>
                </a:ext>
              </a:extLst>
            </p:cNvPr>
            <p:cNvCxnSpPr>
              <a:cxnSpLocks/>
              <a:stCxn id="8" idx="6"/>
              <a:endCxn id="10"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A7A36D-22A3-4866-0CC7-67E1FA828E09}"/>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3" name="TextBox 12">
                  <a:extLst>
                    <a:ext uri="{FF2B5EF4-FFF2-40B4-BE49-F238E27FC236}">
                      <a16:creationId xmlns:a16="http://schemas.microsoft.com/office/drawing/2014/main" id="{A9A7A36D-22A3-4866-0CC7-67E1FA828E09}"/>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4"/>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6F7D19-86E3-2122-4116-2221737EEA17}"/>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7" name="TextBox 16">
                  <a:extLst>
                    <a:ext uri="{FF2B5EF4-FFF2-40B4-BE49-F238E27FC236}">
                      <a16:creationId xmlns:a16="http://schemas.microsoft.com/office/drawing/2014/main" id="{B76F7D19-86E3-2122-4116-2221737EEA17}"/>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5"/>
                  <a:stretch>
                    <a:fillRect r="-9859" b="-4651"/>
                  </a:stretch>
                </a:blipFill>
                <a:ln>
                  <a:noFill/>
                </a:ln>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4AB9DE76-99E0-B013-D03B-D59BBEA9F875}"/>
              </a:ext>
              <a:ext uri="{C183D7F6-B498-43B3-948B-1728B52AA6E4}">
                <adec:decorative xmlns:adec="http://schemas.microsoft.com/office/drawing/2017/decorative" val="1"/>
              </a:ext>
            </a:extLst>
          </p:cNvPr>
          <p:cNvGrpSpPr/>
          <p:nvPr/>
        </p:nvGrpSpPr>
        <p:grpSpPr>
          <a:xfrm>
            <a:off x="6760428" y="1690688"/>
            <a:ext cx="3964939" cy="632399"/>
            <a:chOff x="6972571" y="4920035"/>
            <a:chExt cx="3964939" cy="632399"/>
          </a:xfrm>
        </p:grpSpPr>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C109ADD-3076-FE9B-0D2E-C88588DA3C0B}"/>
                    </a:ext>
                  </a:extLst>
                </p:cNvPr>
                <p:cNvSpPr/>
                <p:nvPr/>
              </p:nvSpPr>
              <p:spPr>
                <a:xfrm>
                  <a:off x="6972571" y="510505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Currentstate </a:t>
                  </a:r>
                  <a14:m>
                    <m:oMath xmlns:m="http://schemas.openxmlformats.org/officeDocument/2006/math">
                      <m:sSub>
                        <m:sSubPr>
                          <m:ctrlPr>
                            <a:rPr lang="en-US" sz="1050" b="1" i="1" dirty="0" smtClean="0">
                              <a:latin typeface="Cambria Math" panose="02040503050406030204" pitchFamily="18" charset="0"/>
                            </a:rPr>
                          </m:ctrlPr>
                        </m:sSubPr>
                        <m:e>
                          <m:r>
                            <a:rPr lang="en-US" sz="1050" b="1" i="1" dirty="0" smtClean="0">
                              <a:latin typeface="Cambria Math" panose="02040503050406030204" pitchFamily="18" charset="0"/>
                            </a:rPr>
                            <m:t>𝒔</m:t>
                          </m:r>
                        </m:e>
                        <m:sub>
                          <m:r>
                            <a:rPr lang="en-US" sz="1050" b="1" i="1" dirty="0" smtClean="0">
                              <a:latin typeface="Cambria Math" panose="02040503050406030204" pitchFamily="18" charset="0"/>
                            </a:rPr>
                            <m:t>𝟎</m:t>
                          </m:r>
                        </m:sub>
                      </m:sSub>
                    </m:oMath>
                  </a14:m>
                  <a:endParaRPr lang="en-US" sz="1050" b="1" dirty="0"/>
                </a:p>
              </p:txBody>
            </p:sp>
          </mc:Choice>
          <mc:Fallback xmlns="">
            <p:sp>
              <p:nvSpPr>
                <p:cNvPr id="20" name="Oval 19">
                  <a:extLst>
                    <a:ext uri="{FF2B5EF4-FFF2-40B4-BE49-F238E27FC236}">
                      <a16:creationId xmlns:a16="http://schemas.microsoft.com/office/drawing/2014/main" id="{EC109ADD-3076-FE9B-0D2E-C88588DA3C0B}"/>
                    </a:ext>
                  </a:extLst>
                </p:cNvPr>
                <p:cNvSpPr>
                  <a:spLocks noRot="1" noChangeAspect="1" noMove="1" noResize="1" noEditPoints="1" noAdjustHandles="1" noChangeArrowheads="1" noChangeShapeType="1" noTextEdit="1"/>
                </p:cNvSpPr>
                <p:nvPr/>
              </p:nvSpPr>
              <p:spPr>
                <a:xfrm>
                  <a:off x="6972571" y="5105059"/>
                  <a:ext cx="916093" cy="420477"/>
                </a:xfrm>
                <a:prstGeom prst="ellipse">
                  <a:avLst/>
                </a:prstGeom>
                <a:blipFill>
                  <a:blip r:embed="rId6"/>
                  <a:stretch>
                    <a:fillRect b="-724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7C42CB84-6575-D75A-520A-0BCB64127783}"/>
                    </a:ext>
                  </a:extLst>
                </p:cNvPr>
                <p:cNvSpPr/>
                <p:nvPr/>
              </p:nvSpPr>
              <p:spPr>
                <a:xfrm>
                  <a:off x="8143506" y="5105059"/>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𝟏</m:t>
                            </m:r>
                          </m:sub>
                        </m:sSub>
                      </m:oMath>
                    </m:oMathPara>
                  </a14:m>
                  <a:endParaRPr lang="en-US" sz="1050" b="1" dirty="0"/>
                </a:p>
              </p:txBody>
            </p:sp>
          </mc:Choice>
          <mc:Fallback xmlns="">
            <p:sp>
              <p:nvSpPr>
                <p:cNvPr id="21" name="Oval 20">
                  <a:extLst>
                    <a:ext uri="{FF2B5EF4-FFF2-40B4-BE49-F238E27FC236}">
                      <a16:creationId xmlns:a16="http://schemas.microsoft.com/office/drawing/2014/main" id="{7C42CB84-6575-D75A-520A-0BCB64127783}"/>
                    </a:ext>
                  </a:extLst>
                </p:cNvPr>
                <p:cNvSpPr>
                  <a:spLocks noRot="1" noChangeAspect="1" noMove="1" noResize="1" noEditPoints="1" noAdjustHandles="1" noChangeArrowheads="1" noChangeShapeType="1" noTextEdit="1"/>
                </p:cNvSpPr>
                <p:nvPr/>
              </p:nvSpPr>
              <p:spPr>
                <a:xfrm>
                  <a:off x="8143506" y="5105059"/>
                  <a:ext cx="469904" cy="420476"/>
                </a:xfrm>
                <a:prstGeom prst="ellipse">
                  <a:avLst/>
                </a:prstGeom>
                <a:blipFill>
                  <a:blip r:embed="rId7"/>
                  <a:stretch>
                    <a:fillRect/>
                  </a:stretch>
                </a:blipFill>
                <a:ln>
                  <a:no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CDDFFD92-D379-8979-6F60-A74001E38F7C}"/>
                </a:ext>
              </a:extLst>
            </p:cNvPr>
            <p:cNvCxnSpPr>
              <a:cxnSpLocks/>
              <a:stCxn id="20" idx="6"/>
              <a:endCxn id="21" idx="2"/>
            </p:cNvCxnSpPr>
            <p:nvPr/>
          </p:nvCxnSpPr>
          <p:spPr>
            <a:xfrm flipV="1">
              <a:off x="7888664" y="5315297"/>
              <a:ext cx="254842" cy="1"/>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8FD02EE2-AD9F-C310-E791-F3A0BC4DEB29}"/>
                    </a:ext>
                  </a:extLst>
                </p:cNvPr>
                <p:cNvSpPr txBox="1"/>
                <p:nvPr/>
              </p:nvSpPr>
              <p:spPr>
                <a:xfrm>
                  <a:off x="7640164" y="504322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0</m:t>
                            </m:r>
                          </m:sub>
                        </m:sSub>
                      </m:oMath>
                    </m:oMathPara>
                  </a14:m>
                  <a:endParaRPr lang="en-US" sz="1000" dirty="0"/>
                </a:p>
              </p:txBody>
            </p:sp>
          </mc:Choice>
          <mc:Fallback xmlns="">
            <p:sp>
              <p:nvSpPr>
                <p:cNvPr id="23" name="TextBox 22">
                  <a:extLst>
                    <a:ext uri="{FF2B5EF4-FFF2-40B4-BE49-F238E27FC236}">
                      <a16:creationId xmlns:a16="http://schemas.microsoft.com/office/drawing/2014/main" id="{8FD02EE2-AD9F-C310-E791-F3A0BC4DEB29}"/>
                    </a:ext>
                  </a:extLst>
                </p:cNvPr>
                <p:cNvSpPr txBox="1">
                  <a:spLocks noRot="1" noChangeAspect="1" noMove="1" noResize="1" noEditPoints="1" noAdjustHandles="1" noChangeArrowheads="1" noChangeShapeType="1" noTextEdit="1"/>
                </p:cNvSpPr>
                <p:nvPr/>
              </p:nvSpPr>
              <p:spPr>
                <a:xfrm>
                  <a:off x="7640164" y="5043228"/>
                  <a:ext cx="751840" cy="24622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Oval 34">
                  <a:extLst>
                    <a:ext uri="{FF2B5EF4-FFF2-40B4-BE49-F238E27FC236}">
                      <a16:creationId xmlns:a16="http://schemas.microsoft.com/office/drawing/2014/main" id="{184B3153-E284-5373-1874-161F9BBBE2E6}"/>
                    </a:ext>
                  </a:extLst>
                </p:cNvPr>
                <p:cNvSpPr/>
                <p:nvPr/>
              </p:nvSpPr>
              <p:spPr>
                <a:xfrm>
                  <a:off x="9486319"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r>
                              <a:rPr lang="en-US" sz="1050" b="1" i="1" smtClean="0">
                                <a:latin typeface="Cambria Math" panose="02040503050406030204" pitchFamily="18" charset="0"/>
                              </a:rPr>
                              <m:t>−</m:t>
                            </m:r>
                            <m:r>
                              <a:rPr lang="en-US" sz="1050" b="1" i="1" smtClean="0">
                                <a:latin typeface="Cambria Math" panose="02040503050406030204" pitchFamily="18" charset="0"/>
                              </a:rPr>
                              <m:t>𝟏</m:t>
                            </m:r>
                          </m:sub>
                        </m:sSub>
                      </m:oMath>
                    </m:oMathPara>
                  </a14:m>
                  <a:endParaRPr lang="en-US" sz="1050" b="1" dirty="0"/>
                </a:p>
              </p:txBody>
            </p:sp>
          </mc:Choice>
          <mc:Fallback xmlns="">
            <p:sp>
              <p:nvSpPr>
                <p:cNvPr id="35" name="Oval 34">
                  <a:extLst>
                    <a:ext uri="{FF2B5EF4-FFF2-40B4-BE49-F238E27FC236}">
                      <a16:creationId xmlns:a16="http://schemas.microsoft.com/office/drawing/2014/main" id="{184B3153-E284-5373-1874-161F9BBBE2E6}"/>
                    </a:ext>
                  </a:extLst>
                </p:cNvPr>
                <p:cNvSpPr>
                  <a:spLocks noRot="1" noChangeAspect="1" noMove="1" noResize="1" noEditPoints="1" noAdjustHandles="1" noChangeArrowheads="1" noChangeShapeType="1" noTextEdit="1"/>
                </p:cNvSpPr>
                <p:nvPr/>
              </p:nvSpPr>
              <p:spPr>
                <a:xfrm>
                  <a:off x="9486319" y="5112043"/>
                  <a:ext cx="469904" cy="420476"/>
                </a:xfrm>
                <a:prstGeom prst="ellipse">
                  <a:avLst/>
                </a:prstGeom>
                <a:blipFill>
                  <a:blip r:embed="rId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B233F091-222B-2527-E8FD-32E3F96A23D2}"/>
                    </a:ext>
                  </a:extLst>
                </p:cNvPr>
                <p:cNvSpPr/>
                <p:nvPr/>
              </p:nvSpPr>
              <p:spPr>
                <a:xfrm>
                  <a:off x="10248324" y="5112043"/>
                  <a:ext cx="469904"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𝑻</m:t>
                            </m:r>
                          </m:sub>
                        </m:sSub>
                      </m:oMath>
                    </m:oMathPara>
                  </a14:m>
                  <a:endParaRPr lang="en-US" sz="1050" b="1" dirty="0"/>
                </a:p>
              </p:txBody>
            </p:sp>
          </mc:Choice>
          <mc:Fallback xmlns="">
            <p:sp>
              <p:nvSpPr>
                <p:cNvPr id="36" name="Oval 35">
                  <a:extLst>
                    <a:ext uri="{FF2B5EF4-FFF2-40B4-BE49-F238E27FC236}">
                      <a16:creationId xmlns:a16="http://schemas.microsoft.com/office/drawing/2014/main" id="{B233F091-222B-2527-E8FD-32E3F96A23D2}"/>
                    </a:ext>
                  </a:extLst>
                </p:cNvPr>
                <p:cNvSpPr>
                  <a:spLocks noRot="1" noChangeAspect="1" noMove="1" noResize="1" noEditPoints="1" noAdjustHandles="1" noChangeArrowheads="1" noChangeShapeType="1" noTextEdit="1"/>
                </p:cNvSpPr>
                <p:nvPr/>
              </p:nvSpPr>
              <p:spPr>
                <a:xfrm>
                  <a:off x="10248324" y="5112043"/>
                  <a:ext cx="469904" cy="420476"/>
                </a:xfrm>
                <a:prstGeom prst="ellipse">
                  <a:avLst/>
                </a:prstGeom>
                <a:blipFill>
                  <a:blip r:embed="rId10"/>
                  <a:stretch>
                    <a:fillRect/>
                  </a:stretch>
                </a:blipFill>
                <a:ln>
                  <a:noFill/>
                </a:ln>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2A85A7D0-5C1E-5AC3-7ACB-67EBF19F590F}"/>
                </a:ext>
              </a:extLst>
            </p:cNvPr>
            <p:cNvCxnSpPr>
              <a:cxnSpLocks/>
            </p:cNvCxnSpPr>
            <p:nvPr/>
          </p:nvCxnSpPr>
          <p:spPr>
            <a:xfrm>
              <a:off x="8613410" y="5315297"/>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Arrow Connector 37">
              <a:extLst>
                <a:ext uri="{FF2B5EF4-FFF2-40B4-BE49-F238E27FC236}">
                  <a16:creationId xmlns:a16="http://schemas.microsoft.com/office/drawing/2014/main" id="{02C2B0E3-5A75-14EE-15EC-D81012CCCEA8}"/>
                </a:ext>
              </a:extLst>
            </p:cNvPr>
            <p:cNvCxnSpPr>
              <a:cxnSpLocks/>
            </p:cNvCxnSpPr>
            <p:nvPr/>
          </p:nvCxnSpPr>
          <p:spPr>
            <a:xfrm>
              <a:off x="9272957" y="5323898"/>
              <a:ext cx="213362"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Arrow Connector 38">
              <a:extLst>
                <a:ext uri="{FF2B5EF4-FFF2-40B4-BE49-F238E27FC236}">
                  <a16:creationId xmlns:a16="http://schemas.microsoft.com/office/drawing/2014/main" id="{C368E45E-6ED4-797C-D053-BA50118526F6}"/>
                </a:ext>
              </a:extLst>
            </p:cNvPr>
            <p:cNvCxnSpPr>
              <a:cxnSpLocks/>
              <a:stCxn id="35" idx="6"/>
              <a:endCxn id="36" idx="2"/>
            </p:cNvCxnSpPr>
            <p:nvPr/>
          </p:nvCxnSpPr>
          <p:spPr>
            <a:xfrm>
              <a:off x="9956223" y="5322281"/>
              <a:ext cx="292101"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C5FB4C0-2AFF-0061-DC42-77516964BCD6}"/>
                    </a:ext>
                  </a:extLst>
                </p:cNvPr>
                <p:cNvSpPr txBox="1"/>
                <p:nvPr/>
              </p:nvSpPr>
              <p:spPr>
                <a:xfrm>
                  <a:off x="10528564" y="4969482"/>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sub>
                        </m:sSub>
                        <m:r>
                          <a:rPr lang="en-US" sz="1100" i="1" dirty="0" smtClean="0">
                            <a:latin typeface="Cambria Math" panose="02040503050406030204" pitchFamily="18" charset="0"/>
                          </a:rPr>
                          <m:t>)</m:t>
                        </m:r>
                      </m:oMath>
                    </m:oMathPara>
                  </a14:m>
                  <a:endParaRPr lang="en-US" sz="1100" dirty="0"/>
                </a:p>
              </p:txBody>
            </p:sp>
          </mc:Choice>
          <mc:Fallback xmlns="">
            <p:sp>
              <p:nvSpPr>
                <p:cNvPr id="24" name="TextBox 23">
                  <a:extLst>
                    <a:ext uri="{FF2B5EF4-FFF2-40B4-BE49-F238E27FC236}">
                      <a16:creationId xmlns:a16="http://schemas.microsoft.com/office/drawing/2014/main" id="{2C5FB4C0-2AFF-0061-DC42-77516964BCD6}"/>
                    </a:ext>
                  </a:extLst>
                </p:cNvPr>
                <p:cNvSpPr txBox="1">
                  <a:spLocks noRot="1" noChangeAspect="1" noMove="1" noResize="1" noEditPoints="1" noAdjustHandles="1" noChangeArrowheads="1" noChangeShapeType="1" noTextEdit="1"/>
                </p:cNvSpPr>
                <p:nvPr/>
              </p:nvSpPr>
              <p:spPr>
                <a:xfrm>
                  <a:off x="10528564" y="4969482"/>
                  <a:ext cx="408946" cy="261610"/>
                </a:xfrm>
                <a:prstGeom prst="rect">
                  <a:avLst/>
                </a:prstGeom>
                <a:blipFill>
                  <a:blip r:embed="rId11"/>
                  <a:stretch>
                    <a:fillRect l="-5970" r="-11940"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32754EB-B033-4FB2-C534-C6D6E72B9105}"/>
                    </a:ext>
                  </a:extLst>
                </p:cNvPr>
                <p:cNvSpPr txBox="1"/>
                <p:nvPr/>
              </p:nvSpPr>
              <p:spPr>
                <a:xfrm>
                  <a:off x="9751068" y="4955552"/>
                  <a:ext cx="49725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𝑇</m:t>
                            </m:r>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2" name="TextBox 41">
                  <a:extLst>
                    <a:ext uri="{FF2B5EF4-FFF2-40B4-BE49-F238E27FC236}">
                      <a16:creationId xmlns:a16="http://schemas.microsoft.com/office/drawing/2014/main" id="{E32754EB-B033-4FB2-C534-C6D6E72B9105}"/>
                    </a:ext>
                  </a:extLst>
                </p:cNvPr>
                <p:cNvSpPr txBox="1">
                  <a:spLocks noRot="1" noChangeAspect="1" noMove="1" noResize="1" noEditPoints="1" noAdjustHandles="1" noChangeArrowheads="1" noChangeShapeType="1" noTextEdit="1"/>
                </p:cNvSpPr>
                <p:nvPr/>
              </p:nvSpPr>
              <p:spPr>
                <a:xfrm>
                  <a:off x="9751068" y="4955552"/>
                  <a:ext cx="497256" cy="261610"/>
                </a:xfrm>
                <a:prstGeom prst="rect">
                  <a:avLst/>
                </a:prstGeom>
                <a:blipFill>
                  <a:blip r:embed="rId12"/>
                  <a:stretch>
                    <a:fillRect l="-8642" r="-14815" b="-697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CC8E0D5-87F4-1E5F-FD8E-76FE513D5157}"/>
                    </a:ext>
                  </a:extLst>
                </p:cNvPr>
                <p:cNvSpPr txBox="1"/>
                <p:nvPr/>
              </p:nvSpPr>
              <p:spPr>
                <a:xfrm>
                  <a:off x="8452280" y="4932015"/>
                  <a:ext cx="408946"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0" rIns="0"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sSub>
                          <m:sSubPr>
                            <m:ctrlPr>
                              <a:rPr lang="en-US" sz="1100" b="0" i="1" dirty="0" smtClean="0">
                                <a:latin typeface="Cambria Math" panose="02040503050406030204" pitchFamily="18" charset="0"/>
                              </a:rPr>
                            </m:ctrlPr>
                          </m:sSubPr>
                          <m:e>
                            <m:r>
                              <a:rPr lang="en-US" sz="1100" i="1" dirty="0" smtClean="0">
                                <a:latin typeface="Cambria Math" panose="02040503050406030204" pitchFamily="18" charset="0"/>
                              </a:rPr>
                              <m:t>𝑠</m:t>
                            </m:r>
                          </m:e>
                          <m:sub>
                            <m:r>
                              <a:rPr lang="en-US" sz="1100" b="0" i="1" dirty="0" smtClean="0">
                                <a:latin typeface="Cambria Math" panose="02040503050406030204" pitchFamily="18" charset="0"/>
                              </a:rPr>
                              <m:t>1</m:t>
                            </m:r>
                          </m:sub>
                        </m:sSub>
                        <m:r>
                          <a:rPr lang="en-US" sz="1100" i="1" dirty="0" smtClean="0">
                            <a:latin typeface="Cambria Math" panose="02040503050406030204" pitchFamily="18" charset="0"/>
                          </a:rPr>
                          <m:t>)</m:t>
                        </m:r>
                      </m:oMath>
                    </m:oMathPara>
                  </a14:m>
                  <a:endParaRPr lang="en-US" sz="1100" dirty="0"/>
                </a:p>
              </p:txBody>
            </p:sp>
          </mc:Choice>
          <mc:Fallback xmlns="">
            <p:sp>
              <p:nvSpPr>
                <p:cNvPr id="43" name="TextBox 42">
                  <a:extLst>
                    <a:ext uri="{FF2B5EF4-FFF2-40B4-BE49-F238E27FC236}">
                      <a16:creationId xmlns:a16="http://schemas.microsoft.com/office/drawing/2014/main" id="{7CC8E0D5-87F4-1E5F-FD8E-76FE513D5157}"/>
                    </a:ext>
                  </a:extLst>
                </p:cNvPr>
                <p:cNvSpPr txBox="1">
                  <a:spLocks noRot="1" noChangeAspect="1" noMove="1" noResize="1" noEditPoints="1" noAdjustHandles="1" noChangeArrowheads="1" noChangeShapeType="1" noTextEdit="1"/>
                </p:cNvSpPr>
                <p:nvPr/>
              </p:nvSpPr>
              <p:spPr>
                <a:xfrm>
                  <a:off x="8452280" y="4932015"/>
                  <a:ext cx="408946" cy="261610"/>
                </a:xfrm>
                <a:prstGeom prst="rect">
                  <a:avLst/>
                </a:prstGeom>
                <a:blipFill>
                  <a:blip r:embed="rId13"/>
                  <a:stretch>
                    <a:fillRect l="-2985" r="-8955" b="-6977"/>
                  </a:stretch>
                </a:blipFill>
                <a:ln>
                  <a:noFill/>
                </a:ln>
              </p:spPr>
              <p:txBody>
                <a:bodyPr/>
                <a:lstStyle/>
                <a:p>
                  <a:r>
                    <a:rPr lang="en-US">
                      <a:noFill/>
                    </a:rPr>
                    <a:t> </a:t>
                  </a:r>
                </a:p>
              </p:txBody>
            </p:sp>
          </mc:Fallback>
        </mc:AlternateContent>
        <p:sp>
          <p:nvSpPr>
            <p:cNvPr id="44" name="TextBox 43">
              <a:extLst>
                <a:ext uri="{FF2B5EF4-FFF2-40B4-BE49-F238E27FC236}">
                  <a16:creationId xmlns:a16="http://schemas.microsoft.com/office/drawing/2014/main" id="{46F619A4-05FE-7526-28A8-6DBF2977EAC4}"/>
                </a:ext>
              </a:extLst>
            </p:cNvPr>
            <p:cNvSpPr txBox="1"/>
            <p:nvPr/>
          </p:nvSpPr>
          <p:spPr>
            <a:xfrm>
              <a:off x="8825225" y="4920035"/>
              <a:ext cx="469904" cy="584775"/>
            </a:xfrm>
            <a:prstGeom prst="rect">
              <a:avLst/>
            </a:prstGeom>
            <a:noFill/>
          </p:spPr>
          <p:txBody>
            <a:bodyPr wrap="square" rtlCol="0">
              <a:spAutoFit/>
            </a:bodyPr>
            <a:lstStyle/>
            <a:p>
              <a:r>
                <a:rPr lang="en-US" sz="3200" dirty="0">
                  <a:solidFill>
                    <a:schemeClr val="accent6"/>
                  </a:solidFill>
                </a:rPr>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33B1CCA-C8B1-69EB-A31D-77F6AAB3D55E}"/>
                    </a:ext>
                  </a:extLst>
                </p:cNvPr>
                <p:cNvSpPr txBox="1"/>
                <p:nvPr/>
              </p:nvSpPr>
              <p:spPr>
                <a:xfrm>
                  <a:off x="8327999" y="5306213"/>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1</m:t>
                            </m:r>
                          </m:sub>
                        </m:sSub>
                      </m:oMath>
                    </m:oMathPara>
                  </a14:m>
                  <a:endParaRPr lang="en-US" sz="1000" dirty="0"/>
                </a:p>
              </p:txBody>
            </p:sp>
          </mc:Choice>
          <mc:Fallback xmlns="">
            <p:sp>
              <p:nvSpPr>
                <p:cNvPr id="45" name="TextBox 44">
                  <a:extLst>
                    <a:ext uri="{FF2B5EF4-FFF2-40B4-BE49-F238E27FC236}">
                      <a16:creationId xmlns:a16="http://schemas.microsoft.com/office/drawing/2014/main" id="{733B1CCA-C8B1-69EB-A31D-77F6AAB3D55E}"/>
                    </a:ext>
                  </a:extLst>
                </p:cNvPr>
                <p:cNvSpPr txBox="1">
                  <a:spLocks noRot="1" noChangeAspect="1" noMove="1" noResize="1" noEditPoints="1" noAdjustHandles="1" noChangeArrowheads="1" noChangeShapeType="1" noTextEdit="1"/>
                </p:cNvSpPr>
                <p:nvPr/>
              </p:nvSpPr>
              <p:spPr>
                <a:xfrm>
                  <a:off x="8327999" y="5306213"/>
                  <a:ext cx="751840" cy="246221"/>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A75A1CC5-FC8C-1421-4D61-DC8CE629E4A9}"/>
                    </a:ext>
                  </a:extLst>
                </p:cNvPr>
                <p:cNvSpPr txBox="1"/>
                <p:nvPr/>
              </p:nvSpPr>
              <p:spPr>
                <a:xfrm>
                  <a:off x="9726353" y="5299758"/>
                  <a:ext cx="751840" cy="2462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00" b="0" i="1" dirty="0" smtClean="0">
                                <a:latin typeface="Cambria Math" panose="02040503050406030204" pitchFamily="18" charset="0"/>
                              </a:rPr>
                            </m:ctrlPr>
                          </m:sSubPr>
                          <m:e>
                            <m:r>
                              <a:rPr lang="en-US" sz="1000" i="1" dirty="0" smtClean="0">
                                <a:latin typeface="Cambria Math" panose="02040503050406030204" pitchFamily="18" charset="0"/>
                              </a:rPr>
                              <m:t>𝑎</m:t>
                            </m:r>
                          </m:e>
                          <m:sub>
                            <m:r>
                              <a:rPr lang="en-US" sz="1000" b="0" i="1" dirty="0" smtClean="0">
                                <a:latin typeface="Cambria Math" panose="02040503050406030204" pitchFamily="18" charset="0"/>
                              </a:rPr>
                              <m:t>𝑇</m:t>
                            </m:r>
                            <m:r>
                              <a:rPr lang="en-US" sz="1000" b="0" i="1" dirty="0" smtClean="0">
                                <a:latin typeface="Cambria Math" panose="02040503050406030204" pitchFamily="18" charset="0"/>
                              </a:rPr>
                              <m:t>−1</m:t>
                            </m:r>
                          </m:sub>
                        </m:sSub>
                      </m:oMath>
                    </m:oMathPara>
                  </a14:m>
                  <a:endParaRPr lang="en-US" sz="1000" dirty="0"/>
                </a:p>
              </p:txBody>
            </p:sp>
          </mc:Choice>
          <mc:Fallback xmlns="">
            <p:sp>
              <p:nvSpPr>
                <p:cNvPr id="46" name="TextBox 45">
                  <a:extLst>
                    <a:ext uri="{FF2B5EF4-FFF2-40B4-BE49-F238E27FC236}">
                      <a16:creationId xmlns:a16="http://schemas.microsoft.com/office/drawing/2014/main" id="{A75A1CC5-FC8C-1421-4D61-DC8CE629E4A9}"/>
                    </a:ext>
                  </a:extLst>
                </p:cNvPr>
                <p:cNvSpPr txBox="1">
                  <a:spLocks noRot="1" noChangeAspect="1" noMove="1" noResize="1" noEditPoints="1" noAdjustHandles="1" noChangeArrowheads="1" noChangeShapeType="1" noTextEdit="1"/>
                </p:cNvSpPr>
                <p:nvPr/>
              </p:nvSpPr>
              <p:spPr>
                <a:xfrm>
                  <a:off x="9726353" y="5299758"/>
                  <a:ext cx="751840" cy="246221"/>
                </a:xfrm>
                <a:prstGeom prst="rect">
                  <a:avLst/>
                </a:prstGeom>
                <a:blipFill>
                  <a:blip r:embed="rId1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32369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6" y="640080"/>
            <a:ext cx="4818888" cy="1481328"/>
          </a:xfrm>
        </p:spPr>
        <p:txBody>
          <a:bodyPr anchor="b">
            <a:normAutofit/>
          </a:bodyPr>
          <a:lstStyle/>
          <a:p>
            <a:r>
              <a:rPr lang="en-US" sz="5400" dirty="0"/>
              <a:t>Utility</a:t>
            </a:r>
          </a:p>
        </p:txBody>
      </p:sp>
      <p:sp>
        <p:nvSpPr>
          <p:cNvPr id="1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2660904"/>
                <a:ext cx="5069474" cy="3807990"/>
              </a:xfrm>
            </p:spPr>
            <p:txBody>
              <a:bodyPr anchor="t">
                <a:normAutofit fontScale="92500" lnSpcReduction="10000"/>
              </a:bodyPr>
              <a:lstStyle/>
              <a:p>
                <a:r>
                  <a:rPr lang="en-US" sz="1800" dirty="0"/>
                  <a:t>A utility 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0">
                        <a:latin typeface="Cambria Math" panose="02040503050406030204" pitchFamily="18" charset="0"/>
                      </a:rPr>
                      <m:t> </m:t>
                    </m:r>
                  </m:oMath>
                </a14:m>
                <a:r>
                  <a:rPr lang="en-US" sz="1800" dirty="0"/>
                  <a:t> expresses the desirability of being in state </a:t>
                </a:r>
                <a14:m>
                  <m:oMath xmlns:m="http://schemas.openxmlformats.org/officeDocument/2006/math">
                    <m:r>
                      <a:rPr lang="en-US" sz="1800" i="1" dirty="0" smtClean="0">
                        <a:latin typeface="Cambria Math" panose="02040503050406030204" pitchFamily="18" charset="0"/>
                      </a:rPr>
                      <m:t>𝑠</m:t>
                    </m:r>
                  </m:oMath>
                </a14:m>
                <a:r>
                  <a:rPr lang="en-US" sz="1800" dirty="0"/>
                  <a:t>.</a:t>
                </a:r>
              </a:p>
              <a:p>
                <a:r>
                  <a:rPr lang="en-US" sz="1800" dirty="0"/>
                  <a:t>Utility functions are derived from preferences:</a:t>
                </a:r>
              </a:p>
              <a:p>
                <a:pPr marL="0" indent="0" algn="ctr">
                  <a:buNone/>
                </a:pPr>
                <a14:m>
                  <m:oMath xmlns:m="http://schemas.openxmlformats.org/officeDocument/2006/math">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𝐴</m:t>
                        </m:r>
                      </m:e>
                    </m:d>
                    <m:r>
                      <a:rPr lang="en-US" sz="1800" b="0" i="1">
                        <a:latin typeface="Cambria Math" panose="02040503050406030204" pitchFamily="18" charset="0"/>
                      </a:rPr>
                      <m:t>&gt;</m:t>
                    </m:r>
                    <m:r>
                      <a:rPr lang="en-US" sz="1800" b="0" i="1">
                        <a:latin typeface="Cambria Math" panose="02040503050406030204" pitchFamily="18" charset="0"/>
                      </a:rPr>
                      <m:t>𝑈</m:t>
                    </m:r>
                    <m:d>
                      <m:dPr>
                        <m:ctrlPr>
                          <a:rPr lang="en-US" sz="1800" b="0" i="1">
                            <a:latin typeface="Cambria Math" panose="02040503050406030204" pitchFamily="18" charset="0"/>
                          </a:rPr>
                        </m:ctrlPr>
                      </m:dPr>
                      <m:e>
                        <m:r>
                          <a:rPr lang="en-US" sz="1800" b="0" i="1">
                            <a:latin typeface="Cambria Math" panose="02040503050406030204" pitchFamily="18" charset="0"/>
                          </a:rPr>
                          <m:t>𝐵</m:t>
                        </m:r>
                      </m:e>
                    </m:d>
                    <m:groupChr>
                      <m:groupChrPr>
                        <m:chr m:val="⇔"/>
                        <m:pos m:val="top"/>
                        <m:ctrlPr>
                          <a:rPr lang="en-US" sz="1800" b="0" i="1">
                            <a:latin typeface="Cambria Math" panose="02040503050406030204" pitchFamily="18" charset="0"/>
                          </a:rPr>
                        </m:ctrlPr>
                      </m:groupChrPr>
                      <m:e/>
                    </m:groupChr>
                    <m:r>
                      <a:rPr lang="en-US" sz="1800" b="0" i="1">
                        <a:latin typeface="Cambria Math" panose="02040503050406030204" pitchFamily="18" charset="0"/>
                      </a:rPr>
                      <m:t>𝐴</m:t>
                    </m:r>
                    <m:r>
                      <a:rPr lang="en-US" sz="1800" b="0" i="1">
                        <a:latin typeface="Cambria Math" panose="02040503050406030204" pitchFamily="18" charset="0"/>
                        <a:ea typeface="Cambria Math" panose="02040503050406030204" pitchFamily="18" charset="0"/>
                      </a:rPr>
                      <m:t>≻</m:t>
                    </m:r>
                    <m:r>
                      <a:rPr lang="en-US" sz="1800" b="0" i="1">
                        <a:latin typeface="Cambria Math" panose="02040503050406030204" pitchFamily="18" charset="0"/>
                        <a:ea typeface="Cambria Math" panose="02040503050406030204" pitchFamily="18" charset="0"/>
                      </a:rPr>
                      <m:t>𝐵</m:t>
                    </m:r>
                  </m:oMath>
                </a14:m>
                <a:r>
                  <a:rPr lang="en-US" sz="1800" dirty="0"/>
                  <a:t>   </a:t>
                </a:r>
                <a:br>
                  <a:rPr lang="en-US" sz="1800" dirty="0"/>
                </a:br>
                <a:r>
                  <a:rPr lang="en-US" sz="1800" dirty="0"/>
                  <a:t> and      </a:t>
                </a: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𝐴</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𝑈</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𝐵</m:t>
                          </m:r>
                        </m:e>
                      </m:d>
                      <m:groupChr>
                        <m:groupChrPr>
                          <m:chr m:val="⇔"/>
                          <m:pos m:val="top"/>
                          <m:ctrlPr>
                            <a:rPr lang="en-US" sz="1800" i="1">
                              <a:latin typeface="Cambria Math" panose="02040503050406030204" pitchFamily="18" charset="0"/>
                              <a:ea typeface="Cambria Math" panose="02040503050406030204" pitchFamily="18" charset="0"/>
                            </a:rPr>
                          </m:ctrlPr>
                        </m:groupChrPr>
                        <m:e/>
                      </m:groupChr>
                      <m:r>
                        <a:rPr lang="en-US" sz="1800" i="1">
                          <a:latin typeface="Cambria Math" panose="02040503050406030204" pitchFamily="18" charset="0"/>
                          <a:ea typeface="Cambria Math" panose="02040503050406030204" pitchFamily="18" charset="0"/>
                        </a:rPr>
                        <m:t>𝐴</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𝐵</m:t>
                      </m:r>
                    </m:oMath>
                  </m:oMathPara>
                </a14:m>
                <a:endParaRPr lang="en-US" sz="1800" dirty="0"/>
              </a:p>
              <a:p>
                <a:endParaRPr lang="en-US" sz="1800" dirty="0"/>
              </a:p>
              <a:p>
                <a:r>
                  <a:rPr lang="en-US" sz="1800" dirty="0"/>
                  <a:t>It is often enough to know a </a:t>
                </a:r>
                <a:r>
                  <a:rPr lang="en-US" sz="1800" b="1" dirty="0"/>
                  <a:t>ordinal utility function</a:t>
                </a:r>
                <a:r>
                  <a:rPr lang="en-US" sz="1800" dirty="0"/>
                  <a:t> representing a </a:t>
                </a:r>
                <a:r>
                  <a:rPr lang="en-US" sz="1800" b="1" dirty="0"/>
                  <a:t>ranking</a:t>
                </a:r>
                <a:r>
                  <a:rPr lang="en-US" sz="1800" dirty="0"/>
                  <a:t> of states to make decisions like move to the better state.</a:t>
                </a:r>
              </a:p>
              <a:p>
                <a:r>
                  <a:rPr lang="en-US" sz="1800" dirty="0"/>
                  <a:t>To use expectation, we need a </a:t>
                </a:r>
                <a:r>
                  <a:rPr lang="en-US" sz="1800" b="1" dirty="0"/>
                  <a:t>cardinal utility function</a:t>
                </a:r>
                <a:r>
                  <a:rPr lang="en-US" sz="1800" dirty="0"/>
                  <a:t> where the number represents levels of absolute satisfaction. That is </a:t>
                </a:r>
                <a14:m>
                  <m:oMath xmlns:m="http://schemas.openxmlformats.org/officeDocument/2006/math">
                    <m:r>
                      <a:rPr lang="en-US" sz="1800" i="1" dirty="0" smtClean="0">
                        <a:latin typeface="Cambria Math" panose="02040503050406030204" pitchFamily="18" charset="0"/>
                      </a:rPr>
                      <m:t>2</m:t>
                    </m:r>
                    <m:r>
                      <a:rPr lang="en-US" sz="1800" b="0" i="1" dirty="0" smtClean="0">
                        <a:latin typeface="Cambria Math" panose="02040503050406030204" pitchFamily="18" charset="0"/>
                      </a:rPr>
                      <m:t>×</m:t>
                    </m:r>
                    <m:r>
                      <a:rPr lang="en-US" sz="1800" i="1" dirty="0" smtClean="0">
                        <a:latin typeface="Cambria Math" panose="02040503050406030204" pitchFamily="18" charset="0"/>
                      </a:rPr>
                      <m:t>𝑈</m:t>
                    </m:r>
                  </m:oMath>
                </a14:m>
                <a:r>
                  <a:rPr lang="en-US" sz="1800" dirty="0"/>
                  <a:t> is twice as good as </a:t>
                </a:r>
                <a14:m>
                  <m:oMath xmlns:m="http://schemas.openxmlformats.org/officeDocument/2006/math">
                    <m:r>
                      <a:rPr lang="en-US" sz="1800" i="1" dirty="0" smtClean="0">
                        <a:latin typeface="Cambria Math" panose="02040503050406030204" pitchFamily="18" charset="0"/>
                      </a:rPr>
                      <m:t>𝑈</m:t>
                    </m:r>
                  </m:oMath>
                </a14:m>
                <a:r>
                  <a:rPr lang="en-US" sz="1800" dirty="0"/>
                  <a:t>!</a:t>
                </a:r>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2660904"/>
                <a:ext cx="5069474" cy="3807990"/>
              </a:xfrm>
              <a:blipFill>
                <a:blip r:embed="rId2"/>
                <a:stretch>
                  <a:fillRect l="-602" t="-1763" b="-80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5D33A57F-9A60-431B-5388-97822A30A13E}"/>
              </a:ext>
              <a:ext uri="{C183D7F6-B498-43B3-948B-1728B52AA6E4}">
                <adec:decorative xmlns:adec="http://schemas.microsoft.com/office/drawing/2017/decorative" val="1"/>
              </a:ext>
            </a:extLst>
          </p:cNvPr>
          <p:cNvGrpSpPr/>
          <p:nvPr/>
        </p:nvGrpSpPr>
        <p:grpSpPr>
          <a:xfrm>
            <a:off x="6052102" y="1024593"/>
            <a:ext cx="5708926" cy="5833407"/>
            <a:chOff x="6052102" y="1024593"/>
            <a:chExt cx="5708926" cy="5833407"/>
          </a:xfrm>
        </p:grpSpPr>
        <p:pic>
          <p:nvPicPr>
            <p:cNvPr id="6" name="Graphic 5" descr="Treasure chest with solid fill">
              <a:extLst>
                <a:ext uri="{FF2B5EF4-FFF2-40B4-BE49-F238E27FC236}">
                  <a16:creationId xmlns:a16="http://schemas.microsoft.com/office/drawing/2014/main" id="{49EEED46-F31F-8BE3-5EE6-139B460481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59885" y="3114102"/>
              <a:ext cx="3743898" cy="3743898"/>
            </a:xfrm>
            <a:prstGeom prst="rect">
              <a:avLst/>
            </a:prstGeom>
          </p:spPr>
        </p:pic>
        <p:pic>
          <p:nvPicPr>
            <p:cNvPr id="7" name="Graphic 6" descr="Treasure chest with solid fill">
              <a:extLst>
                <a:ext uri="{FF2B5EF4-FFF2-40B4-BE49-F238E27FC236}">
                  <a16:creationId xmlns:a16="http://schemas.microsoft.com/office/drawing/2014/main" id="{C8A45945-5B44-3875-D2CE-D0CC81AB057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52102" y="1024593"/>
              <a:ext cx="2802646" cy="2802646"/>
            </a:xfrm>
            <a:prstGeom prst="rect">
              <a:avLst/>
            </a:prstGeom>
          </p:spPr>
        </p:pic>
        <p:pic>
          <p:nvPicPr>
            <p:cNvPr id="8" name="Graphic 7" descr="Treasure chest with solid fill">
              <a:extLst>
                <a:ext uri="{FF2B5EF4-FFF2-40B4-BE49-F238E27FC236}">
                  <a16:creationId xmlns:a16="http://schemas.microsoft.com/office/drawing/2014/main" id="{875F3D4C-6172-B31E-0D70-8B551D0B4D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58382" y="1024593"/>
              <a:ext cx="2802646" cy="2802646"/>
            </a:xfrm>
            <a:prstGeom prst="rect">
              <a:avLst/>
            </a:prstGeom>
          </p:spPr>
        </p:pic>
        <p:sp>
          <p:nvSpPr>
            <p:cNvPr id="9" name="TextBox 8">
              <a:extLst>
                <a:ext uri="{FF2B5EF4-FFF2-40B4-BE49-F238E27FC236}">
                  <a16:creationId xmlns:a16="http://schemas.microsoft.com/office/drawing/2014/main" id="{281EC481-FB94-1823-223A-62E0FF3EDDAB}"/>
                </a:ext>
              </a:extLst>
            </p:cNvPr>
            <p:cNvSpPr txBox="1"/>
            <p:nvPr/>
          </p:nvSpPr>
          <p:spPr>
            <a:xfrm>
              <a:off x="8662748" y="2095309"/>
              <a:ext cx="591267" cy="923330"/>
            </a:xfrm>
            <a:prstGeom prst="rect">
              <a:avLst/>
            </a:prstGeom>
            <a:noFill/>
          </p:spPr>
          <p:txBody>
            <a:bodyPr wrap="square" rtlCol="0">
              <a:spAutoFit/>
            </a:bodyPr>
            <a:lstStyle/>
            <a:p>
              <a:r>
                <a:rPr lang="en-US" sz="5400" dirty="0"/>
                <a:t>+</a:t>
              </a:r>
            </a:p>
          </p:txBody>
        </p:sp>
        <p:sp>
          <p:nvSpPr>
            <p:cNvPr id="5" name="TextBox 4">
              <a:extLst>
                <a:ext uri="{FF2B5EF4-FFF2-40B4-BE49-F238E27FC236}">
                  <a16:creationId xmlns:a16="http://schemas.microsoft.com/office/drawing/2014/main" id="{873EE3D4-A3DA-6017-9C4C-627CD7DB9EC0}"/>
                </a:ext>
              </a:extLst>
            </p:cNvPr>
            <p:cNvSpPr txBox="1"/>
            <p:nvPr/>
          </p:nvSpPr>
          <p:spPr>
            <a:xfrm>
              <a:off x="7689273"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0" name="TextBox 9">
              <a:extLst>
                <a:ext uri="{FF2B5EF4-FFF2-40B4-BE49-F238E27FC236}">
                  <a16:creationId xmlns:a16="http://schemas.microsoft.com/office/drawing/2014/main" id="{C3FE5F88-524F-B3B8-B4CB-80FEC65986DB}"/>
                </a:ext>
              </a:extLst>
            </p:cNvPr>
            <p:cNvSpPr txBox="1"/>
            <p:nvPr/>
          </p:nvSpPr>
          <p:spPr>
            <a:xfrm>
              <a:off x="10639378" y="2826327"/>
              <a:ext cx="511864" cy="461665"/>
            </a:xfrm>
            <a:prstGeom prst="rect">
              <a:avLst/>
            </a:prstGeom>
            <a:noFill/>
          </p:spPr>
          <p:txBody>
            <a:bodyPr wrap="square" rtlCol="0">
              <a:spAutoFit/>
            </a:bodyPr>
            <a:lstStyle/>
            <a:p>
              <a:r>
                <a:rPr lang="en-US" sz="2400" b="1" dirty="0">
                  <a:solidFill>
                    <a:schemeClr val="bg1"/>
                  </a:solidFill>
                </a:rPr>
                <a:t>10</a:t>
              </a:r>
            </a:p>
          </p:txBody>
        </p:sp>
        <p:sp>
          <p:nvSpPr>
            <p:cNvPr id="11" name="TextBox 10">
              <a:extLst>
                <a:ext uri="{FF2B5EF4-FFF2-40B4-BE49-F238E27FC236}">
                  <a16:creationId xmlns:a16="http://schemas.microsoft.com/office/drawing/2014/main" id="{3D4D435E-CAF7-043D-EC86-C9C83DE248FC}"/>
                </a:ext>
              </a:extLst>
            </p:cNvPr>
            <p:cNvSpPr txBox="1"/>
            <p:nvPr/>
          </p:nvSpPr>
          <p:spPr>
            <a:xfrm>
              <a:off x="9644621" y="5602574"/>
              <a:ext cx="511864" cy="461665"/>
            </a:xfrm>
            <a:prstGeom prst="rect">
              <a:avLst/>
            </a:prstGeom>
            <a:noFill/>
          </p:spPr>
          <p:txBody>
            <a:bodyPr wrap="square" rtlCol="0">
              <a:spAutoFit/>
            </a:bodyPr>
            <a:lstStyle/>
            <a:p>
              <a:r>
                <a:rPr lang="en-US" sz="2400" b="1" dirty="0">
                  <a:solidFill>
                    <a:schemeClr val="bg1"/>
                  </a:solidFill>
                </a:rPr>
                <a:t>20</a:t>
              </a:r>
            </a:p>
          </p:txBody>
        </p:sp>
      </p:grpSp>
    </p:spTree>
    <p:extLst>
      <p:ext uri="{BB962C8B-B14F-4D97-AF65-F5344CB8AC3E}">
        <p14:creationId xmlns:p14="http://schemas.microsoft.com/office/powerpoint/2010/main" val="260501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B7BE1-E629-4BD4-AD8C-35DF0969057E}"/>
              </a:ext>
            </a:extLst>
          </p:cNvPr>
          <p:cNvSpPr>
            <a:spLocks noGrp="1"/>
          </p:cNvSpPr>
          <p:nvPr>
            <p:ph type="title"/>
          </p:nvPr>
        </p:nvSpPr>
        <p:spPr>
          <a:xfrm>
            <a:off x="630935" y="640080"/>
            <a:ext cx="6162717" cy="1481328"/>
          </a:xfrm>
        </p:spPr>
        <p:txBody>
          <a:bodyPr anchor="b">
            <a:normAutofit fontScale="90000"/>
          </a:bodyPr>
          <a:lstStyle/>
          <a:p>
            <a:r>
              <a:rPr lang="en-US" sz="4800" dirty="0"/>
              <a:t>Expected Utility of an Action Under Uncertainty</a:t>
            </a:r>
          </a:p>
        </p:txBody>
      </p:sp>
      <p:sp>
        <p:nvSpPr>
          <p:cNvPr id="18"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2724AC-95C8-4A8F-A5F6-C36C7393C1F4}"/>
                  </a:ext>
                </a:extLst>
              </p:cNvPr>
              <p:cNvSpPr>
                <a:spLocks noGrp="1"/>
              </p:cNvSpPr>
              <p:nvPr>
                <p:ph idx="1"/>
              </p:nvPr>
            </p:nvSpPr>
            <p:spPr>
              <a:xfrm>
                <a:off x="630936" y="3327063"/>
                <a:ext cx="5458968" cy="3268580"/>
              </a:xfrm>
            </p:spPr>
            <p:txBody>
              <a:bodyPr anchor="t">
                <a:normAutofit fontScale="77500" lnSpcReduction="20000"/>
              </a:bodyPr>
              <a:lstStyle/>
              <a:p>
                <a:pPr marL="0" indent="0">
                  <a:buNone/>
                </a:pPr>
                <a:r>
                  <a:rPr lang="en-US" sz="1800" dirty="0"/>
                  <a:t>We need:</a:t>
                </a:r>
              </a:p>
              <a:p>
                <a:r>
                  <a:rPr lang="en-US" sz="1800" dirty="0"/>
                  <a:t>The probability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oMath>
                </a14:m>
                <a:r>
                  <a:rPr lang="en-US" sz="1800" dirty="0"/>
                  <a:t>that the current state is </a:t>
                </a:r>
                <a14:m>
                  <m:oMath xmlns:m="http://schemas.openxmlformats.org/officeDocument/2006/math">
                    <m:r>
                      <a:rPr lang="en-US" sz="1800" i="1" dirty="0" smtClean="0">
                        <a:latin typeface="Cambria Math" panose="02040503050406030204" pitchFamily="18" charset="0"/>
                      </a:rPr>
                      <m:t>𝑠</m:t>
                    </m:r>
                    <m:r>
                      <a:rPr lang="en-US" sz="1800" i="1">
                        <a:latin typeface="Cambria Math" panose="02040503050406030204" pitchFamily="18" charset="0"/>
                      </a:rPr>
                      <m:t>.</m:t>
                    </m:r>
                  </m:oMath>
                </a14:m>
                <a:endParaRPr lang="en-US" sz="1800" dirty="0"/>
              </a:p>
              <a:p>
                <a:r>
                  <a:rPr lang="en-US" sz="1800" dirty="0"/>
                  <a:t>The transition model specified as transition probabilities </a:t>
                </a:r>
                <a14:m>
                  <m:oMath xmlns:m="http://schemas.openxmlformats.org/officeDocument/2006/math">
                    <m:r>
                      <a:rPr lang="en-US" sz="1800" i="1" smtClean="0">
                        <a:latin typeface="Cambria Math" panose="02040503050406030204" pitchFamily="18" charset="0"/>
                      </a:rPr>
                      <m:t>𝑃</m:t>
                    </m:r>
                    <m:r>
                      <a:rPr lang="en-US" sz="1800" i="1" smtClean="0">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b="0" i="1" smtClean="0">
                        <a:latin typeface="Cambria Math" panose="02040503050406030204" pitchFamily="18" charset="0"/>
                      </a:rPr>
                      <m:t>)</m:t>
                    </m:r>
                  </m:oMath>
                </a14:m>
                <a:r>
                  <a:rPr lang="en-US" sz="1800" dirty="0"/>
                  <a:t> of getting from </a:t>
                </a:r>
                <a14:m>
                  <m:oMath xmlns:m="http://schemas.openxmlformats.org/officeDocument/2006/math">
                    <m:r>
                      <a:rPr lang="en-US" sz="1800" i="1" dirty="0" smtClean="0">
                        <a:latin typeface="Cambria Math" panose="02040503050406030204" pitchFamily="18" charset="0"/>
                      </a:rPr>
                      <m:t>𝑠</m:t>
                    </m:r>
                  </m:oMath>
                </a14:m>
                <a:r>
                  <a:rPr lang="en-US" sz="1800" dirty="0"/>
                  <a:t> to </a:t>
                </a:r>
                <a14:m>
                  <m:oMath xmlns:m="http://schemas.openxmlformats.org/officeDocument/2006/math">
                    <m:r>
                      <a:rPr lang="en-US" sz="1800" i="1" dirty="0" smtClean="0">
                        <a:latin typeface="Cambria Math" panose="02040503050406030204" pitchFamily="18" charset="0"/>
                      </a:rPr>
                      <m:t>𝑠</m:t>
                    </m:r>
                    <m:r>
                      <a:rPr lang="en-US" sz="1800" i="1" dirty="0" smtClean="0">
                        <a:latin typeface="Cambria Math" panose="02040503050406030204" pitchFamily="18" charset="0"/>
                      </a:rPr>
                      <m:t>’</m:t>
                    </m:r>
                  </m:oMath>
                </a14:m>
                <a:r>
                  <a:rPr lang="en-US" sz="1800" dirty="0"/>
                  <a:t> given action </a:t>
                </a:r>
                <a14:m>
                  <m:oMath xmlns:m="http://schemas.openxmlformats.org/officeDocument/2006/math">
                    <m:r>
                      <a:rPr lang="en-US" sz="1800" i="1" dirty="0" smtClean="0">
                        <a:latin typeface="Cambria Math" panose="02040503050406030204" pitchFamily="18" charset="0"/>
                      </a:rPr>
                      <m:t>𝑎</m:t>
                    </m:r>
                  </m:oMath>
                </a14:m>
                <a:r>
                  <a:rPr lang="en-US" sz="1800" dirty="0"/>
                  <a:t>. </a:t>
                </a:r>
              </a:p>
              <a:p>
                <a:r>
                  <a:rPr lang="en-US" sz="1800" dirty="0"/>
                  <a:t>A </a:t>
                </a:r>
                <a:r>
                  <a:rPr lang="en-US" sz="1800" b="1" dirty="0"/>
                  <a:t>cardinal utility </a:t>
                </a:r>
                <a:r>
                  <a:rPr lang="en-US" sz="1800" dirty="0"/>
                  <a:t>function </a:t>
                </a:r>
                <a14:m>
                  <m:oMath xmlns:m="http://schemas.openxmlformats.org/officeDocument/2006/math">
                    <m:r>
                      <a:rPr lang="en-US" sz="1800" i="1">
                        <a:latin typeface="Cambria Math" panose="02040503050406030204" pitchFamily="18" charset="0"/>
                      </a:rPr>
                      <m:t>𝑈</m:t>
                    </m:r>
                    <m:d>
                      <m:dPr>
                        <m:ctrlPr>
                          <a:rPr lang="en-US" sz="1800" i="1">
                            <a:latin typeface="Cambria Math" panose="02040503050406030204" pitchFamily="18" charset="0"/>
                          </a:rPr>
                        </m:ctrlPr>
                      </m:dPr>
                      <m:e>
                        <m:r>
                          <a:rPr lang="en-US" sz="1800" i="1">
                            <a:latin typeface="Cambria Math" panose="02040503050406030204" pitchFamily="18" charset="0"/>
                          </a:rPr>
                          <m:t>𝑠</m:t>
                        </m:r>
                      </m:e>
                    </m:d>
                  </m:oMath>
                </a14:m>
                <a:r>
                  <a:rPr lang="en-US" sz="1800" dirty="0"/>
                  <a:t>.</a:t>
                </a:r>
              </a:p>
              <a:p>
                <a:pPr marL="0" indent="0">
                  <a:buNone/>
                </a:pPr>
                <a:endParaRPr lang="en-US" sz="1800" dirty="0"/>
              </a:p>
              <a:p>
                <a:pPr marL="0" indent="0">
                  <a:buNone/>
                </a:pPr>
                <a:r>
                  <a:rPr lang="en-US" sz="1800" dirty="0"/>
                  <a:t>The probability that action </a:t>
                </a:r>
                <a14:m>
                  <m:oMath xmlns:m="http://schemas.openxmlformats.org/officeDocument/2006/math">
                    <m:r>
                      <a:rPr lang="en-US" sz="1800" i="1" dirty="0" smtClean="0">
                        <a:latin typeface="Cambria Math" panose="02040503050406030204" pitchFamily="18" charset="0"/>
                      </a:rPr>
                      <m:t>𝑎</m:t>
                    </m:r>
                  </m:oMath>
                </a14:m>
                <a:r>
                  <a:rPr lang="en-US" sz="1800" dirty="0"/>
                  <a:t> will get us from </a:t>
                </a:r>
                <a14:m>
                  <m:oMath xmlns:m="http://schemas.openxmlformats.org/officeDocument/2006/math">
                    <m:r>
                      <a:rPr lang="en-US" sz="1800" i="1" dirty="0" smtClean="0">
                        <a:latin typeface="Cambria Math" panose="02040503050406030204" pitchFamily="18" charset="0"/>
                      </a:rPr>
                      <m:t>𝑠</m:t>
                    </m:r>
                  </m:oMath>
                </a14:m>
                <a:r>
                  <a:rPr lang="en-US" sz="1800" dirty="0"/>
                  <a:t> to a future state s’ is</a:t>
                </a:r>
              </a:p>
              <a:p>
                <a:pPr marL="0" indent="0">
                  <a:buNone/>
                </a:pP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i="1">
                          <a:latin typeface="Cambria Math" panose="02040503050406030204" pitchFamily="18" charset="0"/>
                        </a:rPr>
                        <m:t>=</m:t>
                      </m:r>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b="0" i="1" smtClean="0">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oMath>
                  </m:oMathPara>
                </a14:m>
                <a:endParaRPr lang="en-US" sz="1800" dirty="0"/>
              </a:p>
              <a:p>
                <a:pPr marL="0" indent="0">
                  <a:buNone/>
                </a:pPr>
                <a:r>
                  <a:rPr lang="en-US" sz="1800" dirty="0"/>
                  <a:t>The expected utility of action </a:t>
                </a:r>
                <a14:m>
                  <m:oMath xmlns:m="http://schemas.openxmlformats.org/officeDocument/2006/math">
                    <m:r>
                      <a:rPr lang="en-US" sz="1800" i="1" dirty="0" smtClean="0">
                        <a:latin typeface="Cambria Math" panose="02040503050406030204" pitchFamily="18" charset="0"/>
                      </a:rPr>
                      <m:t>𝑎</m:t>
                    </m:r>
                  </m:oMath>
                </a14:m>
                <a:r>
                  <a:rPr lang="en-US" sz="1800" dirty="0"/>
                  <a:t> over all possible future states is</a:t>
                </a:r>
                <a:br>
                  <a:rPr lang="en-US" sz="1800" dirty="0"/>
                </a:br>
                <a14:m>
                  <m:oMathPara xmlns:m="http://schemas.openxmlformats.org/officeDocument/2006/math">
                    <m:oMathParaPr>
                      <m:jc m:val="centerGroup"/>
                    </m:oMathParaPr>
                    <m:oMath xmlns:m="http://schemas.openxmlformats.org/officeDocument/2006/math">
                      <m:r>
                        <a:rPr lang="en-US" sz="1800" i="1">
                          <a:latin typeface="Cambria Math" panose="02040503050406030204" pitchFamily="18" charset="0"/>
                        </a:rPr>
                        <m:t>𝐸𝑈</m:t>
                      </m:r>
                      <m:d>
                        <m:dPr>
                          <m:ctrlPr>
                            <a:rPr lang="en-US" sz="1800" i="1">
                              <a:latin typeface="Cambria Math" panose="02040503050406030204" pitchFamily="18" charset="0"/>
                            </a:rPr>
                          </m:ctrlPr>
                        </m:dPr>
                        <m:e>
                          <m:r>
                            <a:rPr lang="en-US" sz="1800" i="1">
                              <a:latin typeface="Cambria Math" panose="02040503050406030204" pitchFamily="18" charset="0"/>
                            </a:rPr>
                            <m:t>𝑎</m:t>
                          </m:r>
                        </m:e>
                      </m:d>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b="0" i="1" smtClean="0">
                                  <a:latin typeface="Cambria Math" panose="02040503050406030204" pitchFamily="18" charset="0"/>
                                </a:rPr>
                                <m:t>𝑠</m:t>
                              </m:r>
                              <m:r>
                                <a:rPr lang="en-US" sz="1800" b="0" i="1" smtClean="0">
                                  <a:latin typeface="Cambria Math" panose="02040503050406030204" pitchFamily="18" charset="0"/>
                                </a:rPr>
                                <m:t>′</m:t>
                              </m:r>
                            </m:e>
                          </m:d>
                          <m:r>
                            <a:rPr lang="en-US" sz="1800" b="0" i="1" smtClean="0">
                              <a:latin typeface="Cambria Math" panose="02040503050406030204" pitchFamily="18" charset="0"/>
                            </a:rPr>
                            <m:t> </m:t>
                          </m:r>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r>
                        <a:rPr lang="en-US" sz="1800" b="0" i="1" smtClean="0">
                          <a:latin typeface="Cambria Math" panose="02040503050406030204" pitchFamily="18" charset="0"/>
                        </a:rPr>
                        <m:t>=</m:t>
                      </m:r>
                      <m:nary>
                        <m:naryPr>
                          <m:chr m:val="∑"/>
                          <m:ctrlPr>
                            <a:rPr lang="en-US" sz="1800" i="1">
                              <a:latin typeface="Cambria Math" panose="02040503050406030204" pitchFamily="18" charset="0"/>
                            </a:rPr>
                          </m:ctrlPr>
                        </m:naryPr>
                        <m:sub>
                          <m:r>
                            <a:rPr lang="en-US" sz="1800" i="1">
                              <a:latin typeface="Cambria Math" panose="02040503050406030204" pitchFamily="18" charset="0"/>
                            </a:rPr>
                            <m:t>𝑠</m:t>
                          </m:r>
                          <m:r>
                            <a:rPr lang="en-US" sz="1800" i="1">
                              <a:latin typeface="Cambria Math" panose="02040503050406030204" pitchFamily="18" charset="0"/>
                            </a:rPr>
                            <m:t>′</m:t>
                          </m:r>
                        </m:sub>
                        <m:sup/>
                        <m:e>
                          <m:nary>
                            <m:naryPr>
                              <m:chr m:val="∑"/>
                              <m:supHide m:val="on"/>
                              <m:ctrlPr>
                                <a:rPr lang="en-US" sz="1800" i="1">
                                  <a:latin typeface="Cambria Math" panose="02040503050406030204" pitchFamily="18" charset="0"/>
                                </a:rPr>
                              </m:ctrlPr>
                            </m:naryPr>
                            <m:sub>
                              <m:r>
                                <a:rPr lang="en-US" sz="1800" i="1">
                                  <a:latin typeface="Cambria Math" panose="02040503050406030204" pitchFamily="18" charset="0"/>
                                </a:rPr>
                                <m:t>𝑠</m:t>
                              </m:r>
                            </m:sub>
                            <m:sup/>
                            <m:e>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𝑠</m:t>
                                  </m:r>
                                </m:e>
                              </m:d>
                              <m:r>
                                <a:rPr lang="en-US" sz="1800" i="1">
                                  <a:latin typeface="Cambria Math" panose="02040503050406030204" pitchFamily="18" charset="0"/>
                                </a:rPr>
                                <m:t> </m:t>
                              </m:r>
                              <m:r>
                                <a:rPr lang="en-US" sz="1800" i="1">
                                  <a:latin typeface="Cambria Math" panose="02040503050406030204" pitchFamily="18" charset="0"/>
                                </a:rPr>
                                <m:t>𝑃</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r>
                                <a:rPr lang="en-US" sz="1800" i="1">
                                  <a:latin typeface="Cambria Math" panose="02040503050406030204" pitchFamily="18" charset="0"/>
                                </a:rPr>
                                <m:t>𝑠</m:t>
                              </m:r>
                              <m:r>
                                <a:rPr lang="en-US" sz="1800" i="1">
                                  <a:latin typeface="Cambria Math" panose="02040503050406030204" pitchFamily="18" charset="0"/>
                                </a:rPr>
                                <m:t>,</m:t>
                              </m:r>
                              <m:r>
                                <a:rPr lang="en-US" sz="1800" i="1">
                                  <a:latin typeface="Cambria Math" panose="02040503050406030204" pitchFamily="18" charset="0"/>
                                </a:rPr>
                                <m:t>𝑎</m:t>
                              </m:r>
                              <m:r>
                                <a:rPr lang="en-US" sz="1800" i="1">
                                  <a:latin typeface="Cambria Math" panose="02040503050406030204" pitchFamily="18" charset="0"/>
                                </a:rPr>
                                <m:t>)</m:t>
                              </m:r>
                            </m:e>
                          </m:nary>
                          <m:r>
                            <a:rPr lang="en-US" sz="1800" i="1">
                              <a:latin typeface="Cambria Math" panose="02040503050406030204" pitchFamily="18" charset="0"/>
                            </a:rPr>
                            <m:t>𝑈</m:t>
                          </m:r>
                          <m:r>
                            <a:rPr lang="en-US" sz="1800" i="1">
                              <a:latin typeface="Cambria Math" panose="02040503050406030204" pitchFamily="18" charset="0"/>
                            </a:rPr>
                            <m:t>(</m:t>
                          </m:r>
                          <m:sSup>
                            <m:sSupPr>
                              <m:ctrlPr>
                                <a:rPr lang="en-US" sz="1800" i="1">
                                  <a:latin typeface="Cambria Math" panose="02040503050406030204" pitchFamily="18" charset="0"/>
                                </a:rPr>
                              </m:ctrlPr>
                            </m:sSupPr>
                            <m:e>
                              <m:r>
                                <a:rPr lang="en-US" sz="1800" i="1">
                                  <a:latin typeface="Cambria Math" panose="02040503050406030204" pitchFamily="18" charset="0"/>
                                </a:rPr>
                                <m:t>𝑠</m:t>
                              </m:r>
                            </m:e>
                            <m:sup>
                              <m:r>
                                <a:rPr lang="en-US" sz="1800" i="1">
                                  <a:latin typeface="Cambria Math" panose="02040503050406030204" pitchFamily="18" charset="0"/>
                                </a:rPr>
                                <m:t>′</m:t>
                              </m:r>
                            </m:sup>
                          </m:sSup>
                          <m:r>
                            <a:rPr lang="en-US" sz="1800" i="1">
                              <a:latin typeface="Cambria Math" panose="02040503050406030204" pitchFamily="18" charset="0"/>
                            </a:rPr>
                            <m:t>)</m:t>
                          </m:r>
                        </m:e>
                      </m:nary>
                    </m:oMath>
                  </m:oMathPara>
                </a14:m>
                <a:endParaRPr lang="en-US" sz="1800" dirty="0"/>
              </a:p>
            </p:txBody>
          </p:sp>
        </mc:Choice>
        <mc:Fallback xmlns="">
          <p:sp>
            <p:nvSpPr>
              <p:cNvPr id="3" name="Content Placeholder 2">
                <a:extLst>
                  <a:ext uri="{FF2B5EF4-FFF2-40B4-BE49-F238E27FC236}">
                    <a16:creationId xmlns:a16="http://schemas.microsoft.com/office/drawing/2014/main" id="{822724AC-95C8-4A8F-A5F6-C36C7393C1F4}"/>
                  </a:ext>
                </a:extLst>
              </p:cNvPr>
              <p:cNvSpPr>
                <a:spLocks noGrp="1" noRot="1" noChangeAspect="1" noMove="1" noResize="1" noEditPoints="1" noAdjustHandles="1" noChangeArrowheads="1" noChangeShapeType="1" noTextEdit="1"/>
              </p:cNvSpPr>
              <p:nvPr>
                <p:ph idx="1"/>
              </p:nvPr>
            </p:nvSpPr>
            <p:spPr>
              <a:xfrm>
                <a:off x="630936" y="3327063"/>
                <a:ext cx="5458968" cy="3268580"/>
              </a:xfrm>
              <a:blipFill>
                <a:blip r:embed="rId2"/>
                <a:stretch>
                  <a:fillRect l="-335" t="-2052" r="-335" b="-28358"/>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889C7155-3CBF-415D-8E4E-49D1C4FFAFC4}"/>
              </a:ext>
              <a:ext uri="{C183D7F6-B498-43B3-948B-1728B52AA6E4}">
                <adec:decorative xmlns:adec="http://schemas.microsoft.com/office/drawing/2017/decorative" val="1"/>
              </a:ext>
            </a:extLst>
          </p:cNvPr>
          <p:cNvGrpSpPr/>
          <p:nvPr/>
        </p:nvGrpSpPr>
        <p:grpSpPr>
          <a:xfrm>
            <a:off x="6099049" y="655510"/>
            <a:ext cx="5458969" cy="5546979"/>
            <a:chOff x="6387377" y="640080"/>
            <a:chExt cx="5288335" cy="5373594"/>
          </a:xfrm>
        </p:grpSpPr>
        <p:grpSp>
          <p:nvGrpSpPr>
            <p:cNvPr id="7" name="Group 6">
              <a:extLst>
                <a:ext uri="{FF2B5EF4-FFF2-40B4-BE49-F238E27FC236}">
                  <a16:creationId xmlns:a16="http://schemas.microsoft.com/office/drawing/2014/main" id="{2E06B45E-7A75-44C4-9486-DC451D2A8DB4}"/>
                </a:ext>
              </a:extLst>
            </p:cNvPr>
            <p:cNvGrpSpPr/>
            <p:nvPr/>
          </p:nvGrpSpPr>
          <p:grpSpPr>
            <a:xfrm>
              <a:off x="6387377" y="640080"/>
              <a:ext cx="5288335" cy="5373594"/>
              <a:chOff x="5917930" y="521367"/>
              <a:chExt cx="5815266" cy="5815266"/>
            </a:xfrm>
          </p:grpSpPr>
          <p:pic>
            <p:nvPicPr>
              <p:cNvPr id="5" name="Graphic 4" descr="Treasure chest with solid fill">
                <a:extLst>
                  <a:ext uri="{FF2B5EF4-FFF2-40B4-BE49-F238E27FC236}">
                    <a16:creationId xmlns:a16="http://schemas.microsoft.com/office/drawing/2014/main" id="{2BBC9BFE-F444-4468-A129-D431DC3161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2179" y="1699910"/>
                <a:ext cx="1555744" cy="1555744"/>
              </a:xfrm>
              <a:prstGeom prst="rect">
                <a:avLst/>
              </a:prstGeom>
            </p:spPr>
          </p:pic>
          <p:pic>
            <p:nvPicPr>
              <p:cNvPr id="6" name="Graphic 5" descr="Thought outline">
                <a:extLst>
                  <a:ext uri="{FF2B5EF4-FFF2-40B4-BE49-F238E27FC236}">
                    <a16:creationId xmlns:a16="http://schemas.microsoft.com/office/drawing/2014/main" id="{F65E11F1-DD9B-4D0A-A896-0D9E6909CB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17930" y="521367"/>
                <a:ext cx="5815266" cy="5815266"/>
              </a:xfrm>
              <a:prstGeom prst="rect">
                <a:avLst/>
              </a:prstGeom>
            </p:spPr>
          </p:pic>
        </p:grpSp>
        <p:pic>
          <p:nvPicPr>
            <p:cNvPr id="9" name="Graphic 8" descr="Question Mark with solid fill">
              <a:extLst>
                <a:ext uri="{FF2B5EF4-FFF2-40B4-BE49-F238E27FC236}">
                  <a16:creationId xmlns:a16="http://schemas.microsoft.com/office/drawing/2014/main" id="{C11336C5-4572-4154-A6DB-DE79491570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92157" y="1705881"/>
              <a:ext cx="1484047" cy="1484047"/>
            </a:xfrm>
            <a:prstGeom prst="rect">
              <a:avLst/>
            </a:prstGeom>
          </p:spPr>
        </p:pic>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63E59B-E665-0112-770E-27E00CF9D727}"/>
                  </a:ext>
                </a:extLst>
              </p:cNvPr>
              <p:cNvSpPr txBox="1"/>
              <p:nvPr/>
            </p:nvSpPr>
            <p:spPr>
              <a:xfrm>
                <a:off x="8073186" y="1317833"/>
                <a:ext cx="2194062" cy="646331"/>
              </a:xfrm>
              <a:prstGeom prst="rect">
                <a:avLst/>
              </a:prstGeom>
              <a:noFill/>
            </p:spPr>
            <p:txBody>
              <a:bodyPr wrap="none" rtlCol="0">
                <a:spAutoFit/>
              </a:bodyPr>
              <a:lstStyle/>
              <a:p>
                <a:r>
                  <a:rPr lang="en-US" dirty="0"/>
                  <a:t>If I do action </a:t>
                </a:r>
                <a14:m>
                  <m:oMath xmlns:m="http://schemas.openxmlformats.org/officeDocument/2006/math">
                    <m:r>
                      <a:rPr lang="en-US" i="1" dirty="0" smtClean="0">
                        <a:latin typeface="Cambria Math" panose="02040503050406030204" pitchFamily="18" charset="0"/>
                      </a:rPr>
                      <m:t>𝑎</m:t>
                    </m:r>
                  </m:oMath>
                </a14:m>
                <a:r>
                  <a:rPr lang="en-US" dirty="0"/>
                  <a:t> then I </a:t>
                </a:r>
                <a:br>
                  <a:rPr lang="en-US" dirty="0"/>
                </a:br>
                <a:r>
                  <a:rPr lang="en-US" dirty="0"/>
                  <a:t>will have later have</a:t>
                </a:r>
              </a:p>
            </p:txBody>
          </p:sp>
        </mc:Choice>
        <mc:Fallback xmlns="">
          <p:sp>
            <p:nvSpPr>
              <p:cNvPr id="4" name="TextBox 3">
                <a:extLst>
                  <a:ext uri="{FF2B5EF4-FFF2-40B4-BE49-F238E27FC236}">
                    <a16:creationId xmlns:a16="http://schemas.microsoft.com/office/drawing/2014/main" id="{2E63E59B-E665-0112-770E-27E00CF9D727}"/>
                  </a:ext>
                </a:extLst>
              </p:cNvPr>
              <p:cNvSpPr txBox="1">
                <a:spLocks noRot="1" noChangeAspect="1" noMove="1" noResize="1" noEditPoints="1" noAdjustHandles="1" noChangeArrowheads="1" noChangeShapeType="1" noTextEdit="1"/>
              </p:cNvSpPr>
              <p:nvPr/>
            </p:nvSpPr>
            <p:spPr>
              <a:xfrm>
                <a:off x="8073186" y="1317833"/>
                <a:ext cx="2194062" cy="646331"/>
              </a:xfrm>
              <a:prstGeom prst="rect">
                <a:avLst/>
              </a:prstGeom>
              <a:blipFill>
                <a:blip r:embed="rId9"/>
                <a:stretch>
                  <a:fillRect l="-2222" t="-4717" r="-1667" b="-1415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4B35AD90-3773-361B-BC70-E98652CD2E95}"/>
              </a:ext>
              <a:ext uri="{C183D7F6-B498-43B3-948B-1728B52AA6E4}">
                <adec:decorative xmlns:adec="http://schemas.microsoft.com/office/drawing/2017/decorative" val="1"/>
              </a:ext>
            </a:extLst>
          </p:cNvPr>
          <p:cNvGrpSpPr/>
          <p:nvPr/>
        </p:nvGrpSpPr>
        <p:grpSpPr>
          <a:xfrm>
            <a:off x="1601683" y="2656556"/>
            <a:ext cx="2748279" cy="527666"/>
            <a:chOff x="1847426" y="5059150"/>
            <a:chExt cx="2748279" cy="527666"/>
          </a:xfrm>
        </p:grpSpPr>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BB1274D0-3B06-3480-5474-73FF4CE28615}"/>
                    </a:ext>
                  </a:extLst>
                </p:cNvPr>
                <p:cNvSpPr/>
                <p:nvPr/>
              </p:nvSpPr>
              <p:spPr>
                <a:xfrm>
                  <a:off x="1847426" y="5166339"/>
                  <a:ext cx="916093" cy="420477"/>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err="1"/>
                    <a:t>Currentstate</a:t>
                  </a:r>
                  <a:r>
                    <a:rPr lang="en-US" sz="1050" b="1" dirty="0"/>
                    <a:t> </a:t>
                  </a:r>
                  <a14:m>
                    <m:oMath xmlns:m="http://schemas.openxmlformats.org/officeDocument/2006/math">
                      <m:r>
                        <a:rPr lang="en-US" sz="1050" b="1" i="1" dirty="0" smtClean="0">
                          <a:latin typeface="Cambria Math" panose="02040503050406030204" pitchFamily="18" charset="0"/>
                        </a:rPr>
                        <m:t>𝒔</m:t>
                      </m:r>
                    </m:oMath>
                  </a14:m>
                  <a:endParaRPr lang="en-US" sz="1050" b="1" dirty="0"/>
                </a:p>
              </p:txBody>
            </p:sp>
          </mc:Choice>
          <mc:Fallback xmlns="">
            <p:sp>
              <p:nvSpPr>
                <p:cNvPr id="10" name="Oval 9">
                  <a:extLst>
                    <a:ext uri="{FF2B5EF4-FFF2-40B4-BE49-F238E27FC236}">
                      <a16:creationId xmlns:a16="http://schemas.microsoft.com/office/drawing/2014/main" id="{BB1274D0-3B06-3480-5474-73FF4CE28615}"/>
                    </a:ext>
                  </a:extLst>
                </p:cNvPr>
                <p:cNvSpPr>
                  <a:spLocks noRot="1" noChangeAspect="1" noMove="1" noResize="1" noEditPoints="1" noAdjustHandles="1" noChangeArrowheads="1" noChangeShapeType="1" noTextEdit="1"/>
                </p:cNvSpPr>
                <p:nvPr/>
              </p:nvSpPr>
              <p:spPr>
                <a:xfrm>
                  <a:off x="1847426" y="5166339"/>
                  <a:ext cx="916093" cy="420477"/>
                </a:xfrm>
                <a:prstGeom prst="ellipse">
                  <a:avLst/>
                </a:prstGeom>
                <a:blipFill>
                  <a:blip r:embed="rId10"/>
                  <a:stretch>
                    <a:fillRect b="-869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0F677F90-A644-6BF1-FCFE-AFE6A334A4F4}"/>
                    </a:ext>
                  </a:extLst>
                </p:cNvPr>
                <p:cNvSpPr/>
                <p:nvPr/>
              </p:nvSpPr>
              <p:spPr>
                <a:xfrm>
                  <a:off x="3452706" y="5166340"/>
                  <a:ext cx="916093" cy="420476"/>
                </a:xfrm>
                <a:prstGeom prst="ellipse">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50" b="1" dirty="0"/>
                    <a:t>Future state </a:t>
                  </a:r>
                  <a14:m>
                    <m:oMath xmlns:m="http://schemas.openxmlformats.org/officeDocument/2006/math">
                      <m:r>
                        <a:rPr lang="en-US" sz="1050" b="1" i="1" dirty="0" smtClean="0">
                          <a:latin typeface="Cambria Math" panose="02040503050406030204" pitchFamily="18" charset="0"/>
                        </a:rPr>
                        <m:t>𝒔</m:t>
                      </m:r>
                      <m:r>
                        <a:rPr lang="en-US" sz="1050" b="1" i="1" dirty="0" smtClean="0">
                          <a:latin typeface="Cambria Math" panose="02040503050406030204" pitchFamily="18" charset="0"/>
                        </a:rPr>
                        <m:t>′</m:t>
                      </m:r>
                    </m:oMath>
                  </a14:m>
                  <a:endParaRPr lang="en-US" sz="1050" b="1" dirty="0"/>
                </a:p>
              </p:txBody>
            </p:sp>
          </mc:Choice>
          <mc:Fallback xmlns="">
            <p:sp>
              <p:nvSpPr>
                <p:cNvPr id="12" name="Oval 11">
                  <a:extLst>
                    <a:ext uri="{FF2B5EF4-FFF2-40B4-BE49-F238E27FC236}">
                      <a16:creationId xmlns:a16="http://schemas.microsoft.com/office/drawing/2014/main" id="{0F677F90-A644-6BF1-FCFE-AFE6A334A4F4}"/>
                    </a:ext>
                  </a:extLst>
                </p:cNvPr>
                <p:cNvSpPr>
                  <a:spLocks noRot="1" noChangeAspect="1" noMove="1" noResize="1" noEditPoints="1" noAdjustHandles="1" noChangeArrowheads="1" noChangeShapeType="1" noTextEdit="1"/>
                </p:cNvSpPr>
                <p:nvPr/>
              </p:nvSpPr>
              <p:spPr>
                <a:xfrm>
                  <a:off x="3452706" y="5166340"/>
                  <a:ext cx="916093" cy="420476"/>
                </a:xfrm>
                <a:prstGeom prst="ellipse">
                  <a:avLst/>
                </a:prstGeom>
                <a:blipFill>
                  <a:blip r:embed="rId11"/>
                  <a:stretch>
                    <a:fillRect b="-8696"/>
                  </a:stretch>
                </a:blipFill>
                <a:ln>
                  <a:no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9CBB393-D246-8A0C-5456-F8ABCBC8C228}"/>
                </a:ext>
              </a:extLst>
            </p:cNvPr>
            <p:cNvCxnSpPr>
              <a:cxnSpLocks/>
              <a:stCxn id="10" idx="6"/>
              <a:endCxn id="12" idx="2"/>
            </p:cNvCxnSpPr>
            <p:nvPr/>
          </p:nvCxnSpPr>
          <p:spPr>
            <a:xfrm>
              <a:off x="2763519" y="5376578"/>
              <a:ext cx="689187" cy="0"/>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B7EA328-46CE-97F7-4F4D-E0260C673214}"/>
                    </a:ext>
                  </a:extLst>
                </p:cNvPr>
                <p:cNvSpPr txBox="1"/>
                <p:nvPr/>
              </p:nvSpPr>
              <p:spPr>
                <a:xfrm>
                  <a:off x="2763519" y="5138593"/>
                  <a:ext cx="751840" cy="246221"/>
                </a:xfrm>
                <a:prstGeom prst="rect">
                  <a:avLst/>
                </a:prstGeom>
                <a:noFill/>
              </p:spPr>
              <p:txBody>
                <a:bodyPr wrap="square" rtlCol="0">
                  <a:spAutoFit/>
                </a:bodyPr>
                <a:lstStyle/>
                <a:p>
                  <a:r>
                    <a:rPr lang="en-US" sz="1000" dirty="0"/>
                    <a:t>Action </a:t>
                  </a:r>
                  <a14:m>
                    <m:oMath xmlns:m="http://schemas.openxmlformats.org/officeDocument/2006/math">
                      <m:r>
                        <a:rPr lang="en-US" sz="1000" i="1" dirty="0" smtClean="0">
                          <a:latin typeface="Cambria Math" panose="02040503050406030204" pitchFamily="18" charset="0"/>
                        </a:rPr>
                        <m:t>𝑎</m:t>
                      </m:r>
                    </m:oMath>
                  </a14:m>
                  <a:endParaRPr lang="en-US" sz="1000" dirty="0"/>
                </a:p>
              </p:txBody>
            </p:sp>
          </mc:Choice>
          <mc:Fallback xmlns="">
            <p:sp>
              <p:nvSpPr>
                <p:cNvPr id="14" name="TextBox 13">
                  <a:extLst>
                    <a:ext uri="{FF2B5EF4-FFF2-40B4-BE49-F238E27FC236}">
                      <a16:creationId xmlns:a16="http://schemas.microsoft.com/office/drawing/2014/main" id="{FB7EA328-46CE-97F7-4F4D-E0260C673214}"/>
                    </a:ext>
                  </a:extLst>
                </p:cNvPr>
                <p:cNvSpPr txBox="1">
                  <a:spLocks noRot="1" noChangeAspect="1" noMove="1" noResize="1" noEditPoints="1" noAdjustHandles="1" noChangeArrowheads="1" noChangeShapeType="1" noTextEdit="1"/>
                </p:cNvSpPr>
                <p:nvPr/>
              </p:nvSpPr>
              <p:spPr>
                <a:xfrm>
                  <a:off x="2763519" y="5138593"/>
                  <a:ext cx="751840" cy="246221"/>
                </a:xfrm>
                <a:prstGeom prst="rect">
                  <a:avLst/>
                </a:prstGeom>
                <a:blipFill>
                  <a:blip r:embed="rId12"/>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4D6490A-4CCD-A7E5-A6B9-5622D6A57FF9}"/>
                    </a:ext>
                  </a:extLst>
                </p:cNvPr>
                <p:cNvSpPr txBox="1"/>
                <p:nvPr/>
              </p:nvSpPr>
              <p:spPr>
                <a:xfrm>
                  <a:off x="4165598" y="5059150"/>
                  <a:ext cx="430107" cy="26161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𝑈</m:t>
                        </m:r>
                        <m:r>
                          <a:rPr lang="en-US" sz="1100" i="1" dirty="0" smtClean="0">
                            <a:latin typeface="Cambria Math" panose="02040503050406030204" pitchFamily="18" charset="0"/>
                          </a:rPr>
                          <m:t>(</m:t>
                        </m:r>
                        <m:r>
                          <a:rPr lang="en-US" sz="1100" i="1" dirty="0" smtClean="0">
                            <a:latin typeface="Cambria Math" panose="02040503050406030204" pitchFamily="18" charset="0"/>
                          </a:rPr>
                          <m:t>𝑠</m:t>
                        </m:r>
                        <m:r>
                          <a:rPr lang="en-US" sz="1100" i="1" dirty="0" smtClean="0">
                            <a:latin typeface="Cambria Math" panose="02040503050406030204" pitchFamily="18" charset="0"/>
                          </a:rPr>
                          <m:t>’)</m:t>
                        </m:r>
                      </m:oMath>
                    </m:oMathPara>
                  </a14:m>
                  <a:endParaRPr lang="en-US" sz="1100" dirty="0"/>
                </a:p>
              </p:txBody>
            </p:sp>
          </mc:Choice>
          <mc:Fallback xmlns="">
            <p:sp>
              <p:nvSpPr>
                <p:cNvPr id="15" name="TextBox 14">
                  <a:extLst>
                    <a:ext uri="{FF2B5EF4-FFF2-40B4-BE49-F238E27FC236}">
                      <a16:creationId xmlns:a16="http://schemas.microsoft.com/office/drawing/2014/main" id="{64D6490A-4CCD-A7E5-A6B9-5622D6A57FF9}"/>
                    </a:ext>
                  </a:extLst>
                </p:cNvPr>
                <p:cNvSpPr txBox="1">
                  <a:spLocks noRot="1" noChangeAspect="1" noMove="1" noResize="1" noEditPoints="1" noAdjustHandles="1" noChangeArrowheads="1" noChangeShapeType="1" noTextEdit="1"/>
                </p:cNvSpPr>
                <p:nvPr/>
              </p:nvSpPr>
              <p:spPr>
                <a:xfrm>
                  <a:off x="4165598" y="5059150"/>
                  <a:ext cx="430107" cy="261610"/>
                </a:xfrm>
                <a:prstGeom prst="rect">
                  <a:avLst/>
                </a:prstGeom>
                <a:blipFill>
                  <a:blip r:embed="rId13"/>
                  <a:stretch>
                    <a:fillRect r="-9859" b="-4651"/>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22799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65CF40-403F-4D5C-83A9-FE59C85749EF}"/>
              </a:ext>
            </a:extLst>
          </p:cNvPr>
          <p:cNvSpPr>
            <a:spLocks noGrp="1"/>
          </p:cNvSpPr>
          <p:nvPr>
            <p:ph type="title"/>
          </p:nvPr>
        </p:nvSpPr>
        <p:spPr>
          <a:xfrm>
            <a:off x="630936" y="640080"/>
            <a:ext cx="4818888" cy="1481328"/>
          </a:xfrm>
        </p:spPr>
        <p:txBody>
          <a:bodyPr anchor="b">
            <a:normAutofit/>
          </a:bodyPr>
          <a:lstStyle/>
          <a:p>
            <a:r>
              <a:rPr lang="en-US" sz="3600" dirty="0"/>
              <a:t>Principle of Maximum </a:t>
            </a:r>
            <a:br>
              <a:rPr lang="en-US" sz="3600" dirty="0"/>
            </a:br>
            <a:r>
              <a:rPr lang="en-US" sz="3600" dirty="0"/>
              <a:t>Expected Utility (MEU)</a:t>
            </a:r>
          </a:p>
        </p:txBody>
      </p:sp>
      <p:sp>
        <p:nvSpPr>
          <p:cNvPr id="1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968958-DEBE-42D6-9E7A-549D0E34B8AD}"/>
                  </a:ext>
                </a:extLst>
              </p:cNvPr>
              <p:cNvSpPr>
                <a:spLocks noGrp="1"/>
              </p:cNvSpPr>
              <p:nvPr>
                <p:ph idx="1"/>
              </p:nvPr>
            </p:nvSpPr>
            <p:spPr>
              <a:xfrm>
                <a:off x="624841" y="2532488"/>
                <a:ext cx="5639772" cy="3694370"/>
              </a:xfrm>
            </p:spPr>
            <p:txBody>
              <a:bodyPr anchor="t">
                <a:noAutofit/>
              </a:bodyPr>
              <a:lstStyle/>
              <a:p>
                <a:pPr marL="0" indent="0">
                  <a:buNone/>
                </a:pPr>
                <a:r>
                  <a:rPr lang="en-US" sz="1600" dirty="0"/>
                  <a:t>Given the expected utility of an action</a:t>
                </a:r>
                <a:br>
                  <a:rPr lang="en-US" sz="1600" dirty="0"/>
                </a:br>
                <a14:m>
                  <m:oMathPara xmlns:m="http://schemas.openxmlformats.org/officeDocument/2006/math">
                    <m:oMathParaPr>
                      <m:jc m:val="centerGroup"/>
                    </m:oMathParaPr>
                    <m:oMath xmlns:m="http://schemas.openxmlformats.org/officeDocument/2006/math">
                      <m:r>
                        <a:rPr lang="en-US" sz="1600" b="0" i="1">
                          <a:latin typeface="Cambria Math" panose="02040503050406030204" pitchFamily="18" charset="0"/>
                        </a:rPr>
                        <m:t>𝐸𝑈</m:t>
                      </m:r>
                      <m:d>
                        <m:dPr>
                          <m:ctrlPr>
                            <a:rPr lang="en-US" sz="1600" b="0" i="1">
                              <a:latin typeface="Cambria Math" panose="02040503050406030204" pitchFamily="18" charset="0"/>
                            </a:rPr>
                          </m:ctrlPr>
                        </m:dPr>
                        <m:e>
                          <m:r>
                            <a:rPr lang="en-US" sz="1600" b="0" i="1">
                              <a:latin typeface="Cambria Math" panose="02040503050406030204" pitchFamily="18" charset="0"/>
                            </a:rPr>
                            <m:t>𝑎</m:t>
                          </m:r>
                        </m:e>
                      </m:d>
                      <m:r>
                        <a:rPr lang="en-US" sz="1600" b="0" i="1">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𝑠</m:t>
                          </m:r>
                          <m:r>
                            <a:rPr lang="en-US" sz="1600" i="1">
                              <a:latin typeface="Cambria Math" panose="02040503050406030204" pitchFamily="18" charset="0"/>
                            </a:rPr>
                            <m:t>′</m:t>
                          </m:r>
                        </m:sub>
                        <m:sup/>
                        <m:e>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𝑠</m:t>
                              </m:r>
                            </m:sub>
                            <m:sup/>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𝑠</m:t>
                                  </m:r>
                                </m:e>
                              </m:d>
                              <m:r>
                                <a:rPr lang="en-US" sz="1600" i="1">
                                  <a:latin typeface="Cambria Math" panose="02040503050406030204" pitchFamily="18" charset="0"/>
                                </a:rPr>
                                <m:t> </m:t>
                              </m:r>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i="1">
                                  <a:latin typeface="Cambria Math" panose="02040503050406030204" pitchFamily="18" charset="0"/>
                                </a:rPr>
                                <m:t>)</m:t>
                              </m:r>
                            </m:e>
                          </m:nary>
                          <m:r>
                            <a:rPr lang="en-US" sz="1600" i="1">
                              <a:latin typeface="Cambria Math" panose="02040503050406030204" pitchFamily="18" charset="0"/>
                            </a:rPr>
                            <m:t>𝑈</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e>
                      </m:nary>
                    </m:oMath>
                  </m:oMathPara>
                </a14:m>
                <a:endParaRPr lang="en-US" sz="1600" dirty="0"/>
              </a:p>
              <a:p>
                <a:pPr marL="0" indent="0">
                  <a:buNone/>
                </a:pPr>
                <a:r>
                  <a:rPr lang="en-US" sz="1600" dirty="0"/>
                  <a:t>Choose the action that maximizes the expected utility:</a:t>
                </a:r>
                <a:br>
                  <a:rPr lang="en-US" sz="1600" dirty="0"/>
                </a:br>
                <a:br>
                  <a:rPr lang="en-US" sz="1600" dirty="0"/>
                </a:br>
                <a14:m>
                  <m:oMathPara xmlns:m="http://schemas.openxmlformats.org/officeDocument/2006/math">
                    <m:oMathParaPr>
                      <m:jc m:val="centerGroup"/>
                    </m:oMathParaPr>
                    <m:oMath xmlns:m="http://schemas.openxmlformats.org/officeDocument/2006/math">
                      <m:sSup>
                        <m:sSupPr>
                          <m:ctrlPr>
                            <a:rPr lang="en-US" sz="1600" b="0" i="1">
                              <a:latin typeface="Cambria Math" panose="02040503050406030204" pitchFamily="18" charset="0"/>
                            </a:rPr>
                          </m:ctrlPr>
                        </m:sSupPr>
                        <m:e>
                          <m:r>
                            <a:rPr lang="en-US" sz="1600" b="0" i="1">
                              <a:latin typeface="Cambria Math" panose="02040503050406030204" pitchFamily="18" charset="0"/>
                            </a:rPr>
                            <m:t>𝑎</m:t>
                          </m:r>
                        </m:e>
                        <m:sup>
                          <m:r>
                            <a:rPr lang="en-US" sz="1600" b="0" i="1">
                              <a:latin typeface="Cambria Math" panose="02040503050406030204" pitchFamily="18" charset="0"/>
                            </a:rPr>
                            <m:t>∗</m:t>
                          </m:r>
                        </m:sup>
                      </m:sSup>
                      <m:r>
                        <a:rPr lang="en-US" sz="1600" b="0" i="1">
                          <a:latin typeface="Cambria Math" panose="02040503050406030204" pitchFamily="18" charset="0"/>
                        </a:rPr>
                        <m:t>=</m:t>
                      </m:r>
                      <m:sSub>
                        <m:sSubPr>
                          <m:ctrlPr>
                            <a:rPr lang="en-US" sz="1600" b="0" i="1">
                              <a:latin typeface="Cambria Math" panose="02040503050406030204" pitchFamily="18" charset="0"/>
                            </a:rPr>
                          </m:ctrlPr>
                        </m:sSubPr>
                        <m:e>
                          <m:r>
                            <m:rPr>
                              <m:sty m:val="p"/>
                            </m:rPr>
                            <a:rPr lang="en-US" sz="1600" b="0" i="0">
                              <a:latin typeface="Cambria Math" panose="02040503050406030204" pitchFamily="18" charset="0"/>
                            </a:rPr>
                            <m:t>argmax</m:t>
                          </m:r>
                        </m:e>
                        <m:sub>
                          <m:r>
                            <a:rPr lang="en-US" sz="1600" b="0" i="1">
                              <a:latin typeface="Cambria Math" panose="02040503050406030204" pitchFamily="18" charset="0"/>
                            </a:rPr>
                            <m:t>𝑎</m:t>
                          </m:r>
                        </m:sub>
                      </m:sSub>
                      <m:r>
                        <a:rPr lang="en-US" sz="1600" b="0" i="1">
                          <a:latin typeface="Cambria Math" panose="02040503050406030204" pitchFamily="18" charset="0"/>
                        </a:rPr>
                        <m:t> </m:t>
                      </m:r>
                      <m:r>
                        <a:rPr lang="en-US" sz="1600" b="0" i="1">
                          <a:latin typeface="Cambria Math" panose="02040503050406030204" pitchFamily="18" charset="0"/>
                        </a:rPr>
                        <m:t>𝐸𝑈</m:t>
                      </m:r>
                      <m:r>
                        <a:rPr lang="en-US" sz="1600" b="0" i="1">
                          <a:latin typeface="Cambria Math" panose="02040503050406030204" pitchFamily="18" charset="0"/>
                        </a:rPr>
                        <m:t>(</m:t>
                      </m:r>
                      <m:r>
                        <a:rPr lang="en-US" sz="1600" b="0" i="1">
                          <a:latin typeface="Cambria Math" panose="02040503050406030204" pitchFamily="18" charset="0"/>
                        </a:rPr>
                        <m:t>𝑎</m:t>
                      </m:r>
                      <m:r>
                        <a:rPr lang="en-US" sz="1600" b="0" i="1">
                          <a:latin typeface="Cambria Math" panose="02040503050406030204" pitchFamily="18" charset="0"/>
                        </a:rPr>
                        <m:t>)</m:t>
                      </m:r>
                    </m:oMath>
                  </m:oMathPara>
                </a14:m>
                <a:endParaRPr lang="en-US" sz="1600" dirty="0"/>
              </a:p>
              <a:p>
                <a:pPr marL="0" indent="0">
                  <a:buNone/>
                </a:pPr>
                <a:endParaRPr lang="en-US" sz="1600" b="1" dirty="0"/>
              </a:p>
              <a:p>
                <a:pPr marL="0" indent="0">
                  <a:buNone/>
                </a:pPr>
                <a:r>
                  <a:rPr lang="en-US" sz="1600" b="1" dirty="0"/>
                  <a:t>Issue:</a:t>
                </a:r>
              </a:p>
              <a:p>
                <a14:m>
                  <m:oMath xmlns:m="http://schemas.openxmlformats.org/officeDocument/2006/math">
                    <m:r>
                      <a:rPr lang="en-US" sz="1600" i="1">
                        <a:latin typeface="Cambria Math" panose="02040503050406030204" pitchFamily="18" charset="0"/>
                      </a:rPr>
                      <m:t>𝑃</m:t>
                    </m:r>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𝑠</m:t>
                        </m:r>
                      </m:e>
                      <m:sup>
                        <m:r>
                          <a:rPr lang="en-US" sz="1600" i="1">
                            <a:latin typeface="Cambria Math" panose="02040503050406030204" pitchFamily="18" charset="0"/>
                          </a:rPr>
                          <m:t>′</m:t>
                        </m:r>
                      </m:sup>
                    </m:sSup>
                    <m:r>
                      <a:rPr lang="en-US" sz="1600" i="1">
                        <a:latin typeface="Cambria Math" panose="02040503050406030204" pitchFamily="18" charset="0"/>
                      </a:rPr>
                      <m:t>|</m:t>
                    </m:r>
                    <m:r>
                      <a:rPr lang="en-US" sz="1600" i="1">
                        <a:latin typeface="Cambria Math" panose="02040503050406030204" pitchFamily="18" charset="0"/>
                      </a:rPr>
                      <m:t>𝑠</m:t>
                    </m:r>
                    <m:r>
                      <a:rPr lang="en-US" sz="1600" i="1">
                        <a:latin typeface="Cambria Math" panose="02040503050406030204" pitchFamily="18" charset="0"/>
                      </a:rPr>
                      <m:t>,</m:t>
                    </m:r>
                    <m:r>
                      <a:rPr lang="en-US" sz="1600" i="1">
                        <a:latin typeface="Cambria Math" panose="02040503050406030204" pitchFamily="18" charset="0"/>
                      </a:rPr>
                      <m:t>𝑎</m:t>
                    </m:r>
                    <m:r>
                      <a:rPr lang="en-US" sz="1600" b="0" i="1" smtClean="0">
                        <a:latin typeface="Cambria Math" panose="02040503050406030204" pitchFamily="18" charset="0"/>
                      </a:rPr>
                      <m:t>)</m:t>
                    </m:r>
                  </m:oMath>
                </a14:m>
                <a:r>
                  <a:rPr lang="en-US" sz="1600" dirty="0"/>
                  <a:t> will be a very large table if we have many states .</a:t>
                </a:r>
              </a:p>
              <a:p>
                <a:pPr marL="0" indent="0">
                  <a:buNone/>
                </a:pPr>
                <a:r>
                  <a:rPr lang="en-US" sz="1600" b="1" dirty="0"/>
                  <a:t>Possible solution:</a:t>
                </a:r>
              </a:p>
              <a:p>
                <a:r>
                  <a:rPr lang="en-US" sz="1600" dirty="0"/>
                  <a:t>Bayes Nets with a factored state representation considering independence between variable describing the state.</a:t>
                </a:r>
              </a:p>
            </p:txBody>
          </p:sp>
        </mc:Choice>
        <mc:Fallback xmlns="">
          <p:sp>
            <p:nvSpPr>
              <p:cNvPr id="3" name="Content Placeholder 2">
                <a:extLst>
                  <a:ext uri="{FF2B5EF4-FFF2-40B4-BE49-F238E27FC236}">
                    <a16:creationId xmlns:a16="http://schemas.microsoft.com/office/drawing/2014/main" id="{02968958-DEBE-42D6-9E7A-549D0E34B8AD}"/>
                  </a:ext>
                </a:extLst>
              </p:cNvPr>
              <p:cNvSpPr>
                <a:spLocks noGrp="1" noRot="1" noChangeAspect="1" noMove="1" noResize="1" noEditPoints="1" noAdjustHandles="1" noChangeArrowheads="1" noChangeShapeType="1" noTextEdit="1"/>
              </p:cNvSpPr>
              <p:nvPr>
                <p:ph idx="1"/>
              </p:nvPr>
            </p:nvSpPr>
            <p:spPr>
              <a:xfrm>
                <a:off x="624841" y="2532488"/>
                <a:ext cx="5639772" cy="3694370"/>
              </a:xfrm>
              <a:blipFill>
                <a:blip r:embed="rId2"/>
                <a:stretch>
                  <a:fillRect l="-649" t="-1155" b="-1980"/>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D00D0827-C77C-4974-8BB2-38489C996F7D}"/>
              </a:ext>
              <a:ext uri="{C183D7F6-B498-43B3-948B-1728B52AA6E4}">
                <adec:decorative xmlns:adec="http://schemas.microsoft.com/office/drawing/2017/decorative" val="1"/>
              </a:ext>
            </a:extLst>
          </p:cNvPr>
          <p:cNvGrpSpPr/>
          <p:nvPr/>
        </p:nvGrpSpPr>
        <p:grpSpPr>
          <a:xfrm>
            <a:off x="6099048" y="655510"/>
            <a:ext cx="5458968" cy="5546980"/>
            <a:chOff x="6486528" y="593576"/>
            <a:chExt cx="5288334" cy="5373595"/>
          </a:xfrm>
        </p:grpSpPr>
        <p:pic>
          <p:nvPicPr>
            <p:cNvPr id="6" name="Graphic 5" descr="Thought outline">
              <a:extLst>
                <a:ext uri="{FF2B5EF4-FFF2-40B4-BE49-F238E27FC236}">
                  <a16:creationId xmlns:a16="http://schemas.microsoft.com/office/drawing/2014/main" id="{F15033A6-8632-4FEC-ABE3-2EDA9149328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86528" y="593576"/>
              <a:ext cx="5288334" cy="5373595"/>
            </a:xfrm>
            <a:prstGeom prst="rect">
              <a:avLst/>
            </a:prstGeom>
          </p:spPr>
        </p:pic>
        <p:pic>
          <p:nvPicPr>
            <p:cNvPr id="5" name="Graphic 4" descr="Treasure chest with solid fill">
              <a:extLst>
                <a:ext uri="{FF2B5EF4-FFF2-40B4-BE49-F238E27FC236}">
                  <a16:creationId xmlns:a16="http://schemas.microsoft.com/office/drawing/2014/main" id="{33AA684B-1079-4097-BB46-77B52F7E9A3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41137" y="1854258"/>
              <a:ext cx="1169692" cy="1188550"/>
            </a:xfrm>
            <a:prstGeom prst="rect">
              <a:avLst/>
            </a:prstGeom>
          </p:spPr>
        </p:pic>
        <p:sp>
          <p:nvSpPr>
            <p:cNvPr id="7" name="TextBox 6">
              <a:extLst>
                <a:ext uri="{FF2B5EF4-FFF2-40B4-BE49-F238E27FC236}">
                  <a16:creationId xmlns:a16="http://schemas.microsoft.com/office/drawing/2014/main" id="{38998DB1-58CE-491A-B978-AF6D6E21D2DE}"/>
                </a:ext>
              </a:extLst>
            </p:cNvPr>
            <p:cNvSpPr txBox="1"/>
            <p:nvPr/>
          </p:nvSpPr>
          <p:spPr>
            <a:xfrm>
              <a:off x="7895043" y="2048655"/>
              <a:ext cx="803425" cy="369332"/>
            </a:xfrm>
            <a:prstGeom prst="rect">
              <a:avLst/>
            </a:prstGeom>
            <a:noFill/>
          </p:spPr>
          <p:txBody>
            <a:bodyPr wrap="none" rtlCol="0">
              <a:normAutofit/>
            </a:bodyPr>
            <a:lstStyle/>
            <a:p>
              <a:pPr>
                <a:lnSpc>
                  <a:spcPct val="90000"/>
                </a:lnSpc>
                <a:spcAft>
                  <a:spcPts val="600"/>
                </a:spcAft>
              </a:pPr>
              <a:r>
                <a:rPr lang="en-US" sz="2000" b="1" dirty="0">
                  <a:solidFill>
                    <a:schemeClr val="accent2"/>
                  </a:solidFill>
                </a:rPr>
                <a:t>Action?</a:t>
              </a:r>
            </a:p>
          </p:txBody>
        </p:sp>
        <p:pic>
          <p:nvPicPr>
            <p:cNvPr id="8" name="Graphic 7" descr="Treasure chest with solid fill">
              <a:extLst>
                <a:ext uri="{FF2B5EF4-FFF2-40B4-BE49-F238E27FC236}">
                  <a16:creationId xmlns:a16="http://schemas.microsoft.com/office/drawing/2014/main" id="{30666806-9588-4F26-B3E4-86A989189D2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920595" y="1424765"/>
              <a:ext cx="789000" cy="801720"/>
            </a:xfrm>
            <a:prstGeom prst="rect">
              <a:avLst/>
            </a:prstGeom>
          </p:spPr>
        </p:pic>
        <p:pic>
          <p:nvPicPr>
            <p:cNvPr id="9" name="Graphic 8" descr="Treasure chest with solid fill">
              <a:extLst>
                <a:ext uri="{FF2B5EF4-FFF2-40B4-BE49-F238E27FC236}">
                  <a16:creationId xmlns:a16="http://schemas.microsoft.com/office/drawing/2014/main" id="{D40CE17D-5C18-49CA-BA26-A4F8513C84E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74772" y="1289828"/>
              <a:ext cx="789000" cy="801720"/>
            </a:xfrm>
            <a:prstGeom prst="rect">
              <a:avLst/>
            </a:prstGeom>
          </p:spPr>
        </p:pic>
        <p:sp>
          <p:nvSpPr>
            <p:cNvPr id="10" name="Arrow: Right 9">
              <a:extLst>
                <a:ext uri="{FF2B5EF4-FFF2-40B4-BE49-F238E27FC236}">
                  <a16:creationId xmlns:a16="http://schemas.microsoft.com/office/drawing/2014/main" id="{A57B4DB8-0E58-4761-842B-1F42FE5DB6A8}"/>
                </a:ext>
              </a:extLst>
            </p:cNvPr>
            <p:cNvSpPr/>
            <p:nvPr/>
          </p:nvSpPr>
          <p:spPr>
            <a:xfrm rot="840393">
              <a:off x="8766414" y="2227041"/>
              <a:ext cx="355392" cy="330925"/>
            </a:xfrm>
            <a:prstGeom prst="rightArrow">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1960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7D7C7B3-6D85-437F-9D4A-91F28B3C0238}"/>
              </a:ext>
            </a:extLst>
          </p:cNvPr>
          <p:cNvSpPr>
            <a:spLocks noGrp="1"/>
          </p:cNvSpPr>
          <p:nvPr>
            <p:ph type="title"/>
          </p:nvPr>
        </p:nvSpPr>
        <p:spPr>
          <a:xfrm>
            <a:off x="1285241" y="1008993"/>
            <a:ext cx="9231410" cy="3542045"/>
          </a:xfrm>
        </p:spPr>
        <p:txBody>
          <a:bodyPr vert="horz" lIns="91440" tIns="45720" rIns="91440" bIns="45720" rtlCol="0" anchor="b">
            <a:noAutofit/>
          </a:bodyPr>
          <a:lstStyle/>
          <a:p>
            <a:r>
              <a:rPr lang="en-US" sz="8800" kern="1200" dirty="0">
                <a:solidFill>
                  <a:schemeClr val="tx1"/>
                </a:solidFill>
                <a:latin typeface="+mj-lt"/>
                <a:ea typeface="+mj-ea"/>
                <a:cs typeface="+mj-cs"/>
              </a:rPr>
              <a:t>Decision Networks</a:t>
            </a:r>
            <a:br>
              <a:rPr lang="en-US" sz="8800" kern="1200" dirty="0">
                <a:solidFill>
                  <a:schemeClr val="tx1"/>
                </a:solidFill>
                <a:latin typeface="+mj-lt"/>
                <a:ea typeface="+mj-ea"/>
                <a:cs typeface="+mj-cs"/>
              </a:rPr>
            </a:br>
            <a:r>
              <a:rPr lang="en-US" sz="4400" dirty="0"/>
              <a:t>U</a:t>
            </a:r>
            <a:r>
              <a:rPr lang="en-US" sz="4400" kern="1200" dirty="0">
                <a:solidFill>
                  <a:schemeClr val="tx1"/>
                </a:solidFill>
                <a:latin typeface="+mj-lt"/>
                <a:ea typeface="+mj-ea"/>
                <a:cs typeface="+mj-cs"/>
              </a:rPr>
              <a:t>sing Bayes Nets to calculate the Expected Utility of Actions.</a:t>
            </a:r>
            <a:endParaRPr lang="en-US" sz="8800" kern="1200" dirty="0">
              <a:solidFill>
                <a:schemeClr val="tx1"/>
              </a:solidFill>
              <a:latin typeface="+mj-lt"/>
              <a:ea typeface="+mj-ea"/>
              <a:cs typeface="+mj-cs"/>
            </a:endParaRPr>
          </a:p>
        </p:txBody>
      </p:sp>
      <p:sp>
        <p:nvSpPr>
          <p:cNvPr id="5" name="Text Placeholder 4">
            <a:extLst>
              <a:ext uri="{FF2B5EF4-FFF2-40B4-BE49-F238E27FC236}">
                <a16:creationId xmlns:a16="http://schemas.microsoft.com/office/drawing/2014/main" id="{BC72F15B-D350-48DF-8CD6-C6711E851220}"/>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endParaRPr lang="en-US" sz="1900" kern="1200">
              <a:solidFill>
                <a:schemeClr val="tx1"/>
              </a:solidFill>
              <a:latin typeface="+mn-lt"/>
              <a:ea typeface="+mn-ea"/>
              <a:cs typeface="+mn-cs"/>
            </a:endParaRPr>
          </a:p>
          <a:p>
            <a:r>
              <a:rPr lang="en-US" sz="1900" kern="1200">
                <a:solidFill>
                  <a:schemeClr val="tx1"/>
                </a:solidFill>
                <a:latin typeface="+mn-lt"/>
                <a:ea typeface="+mn-ea"/>
                <a:cs typeface="+mn-cs"/>
              </a:rPr>
              <a:t>These slides were created by Dan Klein, Pieter Abbeel, Sergey Levine, with some materials from A. Farhadi.  All CS188 materials are at </a:t>
            </a:r>
            <a:r>
              <a:rPr lang="en-US" sz="1900" kern="1200">
                <a:solidFill>
                  <a:schemeClr val="tx1"/>
                </a:solidFill>
                <a:latin typeface="+mn-lt"/>
                <a:ea typeface="+mn-ea"/>
                <a:cs typeface="+mn-cs"/>
                <a:hlinkClick r:id="rId2"/>
              </a:rPr>
              <a:t>http://ai.berkeley.edu</a:t>
            </a:r>
            <a:endParaRPr lang="en-US" sz="1900" kern="1200" dirty="0">
              <a:solidFill>
                <a:schemeClr val="tx1"/>
              </a:solidFill>
              <a:latin typeface="+mn-lt"/>
              <a:ea typeface="+mn-ea"/>
              <a:cs typeface="+mn-cs"/>
            </a:endParaRPr>
          </a:p>
        </p:txBody>
      </p:sp>
    </p:spTree>
    <p:extLst>
      <p:ext uri="{BB962C8B-B14F-4D97-AF65-F5344CB8AC3E}">
        <p14:creationId xmlns:p14="http://schemas.microsoft.com/office/powerpoint/2010/main" val="384830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828800" y="365125"/>
            <a:ext cx="9525000" cy="1325563"/>
          </a:xfrm>
        </p:spPr>
        <p:txBody>
          <a:bodyPr/>
          <a:lstStyle/>
          <a:p>
            <a:r>
              <a:rPr lang="en-US" dirty="0">
                <a:ea typeface="ＭＳ Ｐゴシック" pitchFamily="34" charset="-128"/>
              </a:rPr>
              <a:t>Example: Decision Networks</a:t>
            </a:r>
          </a:p>
        </p:txBody>
      </p:sp>
      <p:grpSp>
        <p:nvGrpSpPr>
          <p:cNvPr id="7" name="Group 6" descr="A decision network to decide if the agent should bring an umbrella given that the weather is uncertain.">
            <a:extLst>
              <a:ext uri="{FF2B5EF4-FFF2-40B4-BE49-F238E27FC236}">
                <a16:creationId xmlns:a16="http://schemas.microsoft.com/office/drawing/2014/main" id="{BFD9DD9F-EE52-8153-84E0-A5DBEF20CBAD}"/>
              </a:ext>
            </a:extLst>
          </p:cNvPr>
          <p:cNvGrpSpPr/>
          <p:nvPr/>
        </p:nvGrpSpPr>
        <p:grpSpPr>
          <a:xfrm>
            <a:off x="4724400" y="2098675"/>
            <a:ext cx="3124200" cy="3810000"/>
            <a:chOff x="4724400" y="2098675"/>
            <a:chExt cx="3124200" cy="3810000"/>
          </a:xfrm>
        </p:grpSpPr>
        <p:cxnSp>
          <p:nvCxnSpPr>
            <p:cNvPr id="17411" name="AutoShape 4"/>
            <p:cNvCxnSpPr>
              <a:cxnSpLocks noChangeShapeType="1"/>
              <a:stCxn id="17412" idx="4"/>
              <a:endCxn id="17413" idx="0"/>
            </p:cNvCxnSpPr>
            <p:nvPr/>
          </p:nvCxnSpPr>
          <p:spPr bwMode="auto">
            <a:xfrm>
              <a:off x="5335588" y="4170363"/>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4724400" y="3581400"/>
              <a:ext cx="1222375" cy="574675"/>
            </a:xfrm>
            <a:prstGeom prst="ellipse">
              <a:avLst/>
            </a:prstGeom>
            <a:solidFill>
              <a:schemeClr val="bg1"/>
            </a:solidFill>
            <a:ln w="28575">
              <a:solidFill>
                <a:schemeClr val="tx1"/>
              </a:solidFill>
              <a:round/>
              <a:headEnd/>
              <a:tailEnd/>
            </a:ln>
          </p:spPr>
          <p:txBody>
            <a:bodyPr wrap="none" anchor="ctr"/>
            <a:lstStyle/>
            <a:p>
              <a:pPr algn="ctr"/>
              <a:r>
                <a:rPr lang="en-US" dirty="0">
                  <a:latin typeface="Calibri" pitchFamily="34" charset="0"/>
                  <a:cs typeface="Calibri" pitchFamily="34" charset="0"/>
                </a:rPr>
                <a:t>Weather</a:t>
              </a:r>
            </a:p>
          </p:txBody>
        </p:sp>
        <p:sp>
          <p:nvSpPr>
            <p:cNvPr id="17413" name="Oval 6"/>
            <p:cNvSpPr>
              <a:spLocks noChangeArrowheads="1"/>
            </p:cNvSpPr>
            <p:nvPr/>
          </p:nvSpPr>
          <p:spPr bwMode="auto">
            <a:xfrm>
              <a:off x="4724400" y="5334000"/>
              <a:ext cx="1222375" cy="574675"/>
            </a:xfrm>
            <a:prstGeom prst="ellipse">
              <a:avLst/>
            </a:prstGeom>
            <a:solidFill>
              <a:schemeClr val="bg1"/>
            </a:solidFill>
            <a:ln w="28575">
              <a:solidFill>
                <a:schemeClr val="tx1"/>
              </a:solidFill>
              <a:round/>
              <a:headEnd/>
              <a:tailEnd/>
            </a:ln>
          </p:spPr>
          <p:txBody>
            <a:bodyPr wrap="none" anchor="ctr"/>
            <a:lstStyle/>
            <a:p>
              <a:pPr algn="ctr" rtl="1"/>
              <a:r>
                <a:rPr lang="en-US">
                  <a:latin typeface="Calibri" pitchFamily="34" charset="0"/>
                  <a:cs typeface="Calibri" pitchFamily="34" charset="0"/>
                </a:rPr>
                <a:t>Forecast</a:t>
              </a:r>
            </a:p>
          </p:txBody>
        </p:sp>
        <p:sp>
          <p:nvSpPr>
            <p:cNvPr id="17414" name="Rectangle 7"/>
            <p:cNvSpPr>
              <a:spLocks noChangeArrowheads="1"/>
            </p:cNvSpPr>
            <p:nvPr/>
          </p:nvSpPr>
          <p:spPr bwMode="auto">
            <a:xfrm>
              <a:off x="4800600" y="2098675"/>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pitchFamily="34" charset="0"/>
                  <a:cs typeface="Calibri" pitchFamily="34" charset="0"/>
                </a:rPr>
                <a:t>Umbrella</a:t>
              </a:r>
            </a:p>
          </p:txBody>
        </p:sp>
        <p:grpSp>
          <p:nvGrpSpPr>
            <p:cNvPr id="17415" name="Group 8"/>
            <p:cNvGrpSpPr>
              <a:grpSpLocks/>
            </p:cNvGrpSpPr>
            <p:nvPr/>
          </p:nvGrpSpPr>
          <p:grpSpPr bwMode="auto">
            <a:xfrm>
              <a:off x="7010400" y="2860675"/>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pitchFamily="34" charset="0"/>
                  <a:cs typeface="Calibri" pitchFamily="34" charset="0"/>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pitchFamily="34" charset="0"/>
                    <a:cs typeface="Calibri" pitchFamily="34" charset="0"/>
                  </a:rPr>
                  <a:t>U</a:t>
                </a:r>
              </a:p>
            </p:txBody>
          </p:sp>
        </p:grpSp>
        <p:cxnSp>
          <p:nvCxnSpPr>
            <p:cNvPr id="17416" name="AutoShape 11"/>
            <p:cNvCxnSpPr>
              <a:cxnSpLocks noChangeShapeType="1"/>
              <a:stCxn id="17414" idx="3"/>
              <a:endCxn id="17422" idx="1"/>
            </p:cNvCxnSpPr>
            <p:nvPr/>
          </p:nvCxnSpPr>
          <p:spPr bwMode="auto">
            <a:xfrm>
              <a:off x="5957888" y="2365375"/>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5961063" y="3127375"/>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grpSp>
        <p:nvGrpSpPr>
          <p:cNvPr id="10" name="Group 9">
            <a:extLst>
              <a:ext uri="{FF2B5EF4-FFF2-40B4-BE49-F238E27FC236}">
                <a16:creationId xmlns:a16="http://schemas.microsoft.com/office/drawing/2014/main" id="{C5186FEF-6EC1-7EFF-B787-E6E92523A30C}"/>
              </a:ext>
              <a:ext uri="{C183D7F6-B498-43B3-948B-1728B52AA6E4}">
                <adec:decorative xmlns:adec="http://schemas.microsoft.com/office/drawing/2017/decorative" val="1"/>
              </a:ext>
            </a:extLst>
          </p:cNvPr>
          <p:cNvGrpSpPr/>
          <p:nvPr/>
        </p:nvGrpSpPr>
        <p:grpSpPr>
          <a:xfrm>
            <a:off x="1981200" y="1415534"/>
            <a:ext cx="2071456" cy="1403865"/>
            <a:chOff x="1981200" y="1415534"/>
            <a:chExt cx="2071456" cy="1403865"/>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200" y="1600200"/>
              <a:ext cx="2071456" cy="1219199"/>
            </a:xfrm>
            <a:prstGeom prst="rect">
              <a:avLst/>
            </a:prstGeom>
          </p:spPr>
        </p:pic>
        <p:sp>
          <p:nvSpPr>
            <p:cNvPr id="2" name="TextBox 1">
              <a:extLst>
                <a:ext uri="{FF2B5EF4-FFF2-40B4-BE49-F238E27FC236}">
                  <a16:creationId xmlns:a16="http://schemas.microsoft.com/office/drawing/2014/main" id="{CC45305E-D6B9-404E-A416-435A4F91D777}"/>
                </a:ext>
              </a:extLst>
            </p:cNvPr>
            <p:cNvSpPr txBox="1"/>
            <p:nvPr/>
          </p:nvSpPr>
          <p:spPr>
            <a:xfrm>
              <a:off x="2453267" y="1415534"/>
              <a:ext cx="788999" cy="369332"/>
            </a:xfrm>
            <a:prstGeom prst="rect">
              <a:avLst/>
            </a:prstGeom>
            <a:noFill/>
          </p:spPr>
          <p:txBody>
            <a:bodyPr wrap="none" rtlCol="0">
              <a:spAutoFit/>
            </a:bodyPr>
            <a:lstStyle/>
            <a:p>
              <a:r>
                <a:rPr lang="en-US" dirty="0"/>
                <a:t>Action</a:t>
              </a:r>
            </a:p>
          </p:txBody>
        </p:sp>
      </p:grpSp>
      <p:grpSp>
        <p:nvGrpSpPr>
          <p:cNvPr id="8" name="Group 7">
            <a:extLst>
              <a:ext uri="{FF2B5EF4-FFF2-40B4-BE49-F238E27FC236}">
                <a16:creationId xmlns:a16="http://schemas.microsoft.com/office/drawing/2014/main" id="{3B695D46-4CD3-558E-0834-B95FE0A969F1}"/>
              </a:ext>
              <a:ext uri="{C183D7F6-B498-43B3-948B-1728B52AA6E4}">
                <adec:decorative xmlns:adec="http://schemas.microsoft.com/office/drawing/2017/decorative" val="1"/>
              </a:ext>
            </a:extLst>
          </p:cNvPr>
          <p:cNvGrpSpPr/>
          <p:nvPr/>
        </p:nvGrpSpPr>
        <p:grpSpPr>
          <a:xfrm>
            <a:off x="416703" y="3505200"/>
            <a:ext cx="3469497" cy="2743199"/>
            <a:chOff x="416703" y="3505200"/>
            <a:chExt cx="3469497" cy="2743199"/>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6887" y="3505200"/>
              <a:ext cx="1923112" cy="1083493"/>
            </a:xfrm>
            <a:prstGeom prst="rect">
              <a:avLst/>
            </a:prstGeo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28800" y="5098676"/>
              <a:ext cx="2057400" cy="1149723"/>
            </a:xfrm>
            <a:prstGeom prst="rect">
              <a:avLst/>
            </a:prstGeom>
          </p:spPr>
        </p:pic>
        <p:sp>
          <p:nvSpPr>
            <p:cNvPr id="17" name="TextBox 16">
              <a:extLst>
                <a:ext uri="{FF2B5EF4-FFF2-40B4-BE49-F238E27FC236}">
                  <a16:creationId xmlns:a16="http://schemas.microsoft.com/office/drawing/2014/main" id="{BF0D2D35-1FA3-46D3-8DCD-E480736B358B}"/>
                </a:ext>
              </a:extLst>
            </p:cNvPr>
            <p:cNvSpPr txBox="1"/>
            <p:nvPr/>
          </p:nvSpPr>
          <p:spPr>
            <a:xfrm>
              <a:off x="416703" y="4553633"/>
              <a:ext cx="970137" cy="646331"/>
            </a:xfrm>
            <a:prstGeom prst="rect">
              <a:avLst/>
            </a:prstGeom>
            <a:noFill/>
          </p:spPr>
          <p:txBody>
            <a:bodyPr wrap="none" rtlCol="0">
              <a:spAutoFit/>
            </a:bodyPr>
            <a:lstStyle/>
            <a:p>
              <a:r>
                <a:rPr lang="en-US" dirty="0"/>
                <a:t>Random</a:t>
              </a:r>
              <a:br>
                <a:rPr lang="en-US" dirty="0"/>
              </a:br>
              <a:r>
                <a:rPr lang="en-US" dirty="0"/>
                <a:t>Events</a:t>
              </a:r>
            </a:p>
          </p:txBody>
        </p:sp>
        <p:sp>
          <p:nvSpPr>
            <p:cNvPr id="6" name="Left Brace 5">
              <a:extLst>
                <a:ext uri="{FF2B5EF4-FFF2-40B4-BE49-F238E27FC236}">
                  <a16:creationId xmlns:a16="http://schemas.microsoft.com/office/drawing/2014/main" id="{3AE93E58-ADAA-4F7F-B83D-42E63AB2AF4A}"/>
                </a:ext>
              </a:extLst>
            </p:cNvPr>
            <p:cNvSpPr/>
            <p:nvPr/>
          </p:nvSpPr>
          <p:spPr>
            <a:xfrm>
              <a:off x="1357162" y="3505200"/>
              <a:ext cx="529725" cy="27431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9B20FE6A-5C3F-7401-7393-D858DB9C5A61}"/>
              </a:ext>
              <a:ext uri="{C183D7F6-B498-43B3-948B-1728B52AA6E4}">
                <adec:decorative xmlns:adec="http://schemas.microsoft.com/office/drawing/2017/decorative" val="1"/>
              </a:ext>
            </a:extLst>
          </p:cNvPr>
          <p:cNvGrpSpPr/>
          <p:nvPr/>
        </p:nvGrpSpPr>
        <p:grpSpPr>
          <a:xfrm>
            <a:off x="7391400" y="1383268"/>
            <a:ext cx="4717564" cy="3562105"/>
            <a:chOff x="7391400" y="1383268"/>
            <a:chExt cx="4717564" cy="3562105"/>
          </a:xfrm>
        </p:grpSpPr>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91400" y="1752600"/>
              <a:ext cx="4717564" cy="3192773"/>
            </a:xfrm>
            <a:prstGeom prst="rect">
              <a:avLst/>
            </a:prstGeom>
          </p:spPr>
        </p:pic>
        <p:sp>
          <p:nvSpPr>
            <p:cNvPr id="19" name="TextBox 18">
              <a:extLst>
                <a:ext uri="{FF2B5EF4-FFF2-40B4-BE49-F238E27FC236}">
                  <a16:creationId xmlns:a16="http://schemas.microsoft.com/office/drawing/2014/main" id="{49BDB6D0-2FC5-4456-966C-954B23284CD6}"/>
                </a:ext>
              </a:extLst>
            </p:cNvPr>
            <p:cNvSpPr txBox="1"/>
            <p:nvPr/>
          </p:nvSpPr>
          <p:spPr>
            <a:xfrm>
              <a:off x="9194533" y="1383268"/>
              <a:ext cx="748923" cy="369332"/>
            </a:xfrm>
            <a:prstGeom prst="rect">
              <a:avLst/>
            </a:prstGeom>
            <a:noFill/>
          </p:spPr>
          <p:txBody>
            <a:bodyPr wrap="none" rtlCol="0">
              <a:spAutoFit/>
            </a:bodyPr>
            <a:lstStyle/>
            <a:p>
              <a:r>
                <a:rPr lang="en-US" dirty="0"/>
                <a:t>Utility</a:t>
              </a:r>
            </a:p>
          </p:txBody>
        </p:sp>
      </p:grpSp>
      <p:pic>
        <p:nvPicPr>
          <p:cNvPr id="20" name="Picture 19">
            <a:extLst>
              <a:ext uri="{FF2B5EF4-FFF2-40B4-BE49-F238E27FC236}">
                <a16:creationId xmlns:a16="http://schemas.microsoft.com/office/drawing/2014/main" id="{845EF9D8-56AD-4F2D-8FCD-6734045298C3}"/>
              </a:ext>
              <a:ext uri="{C183D7F6-B498-43B3-948B-1728B52AA6E4}">
                <adec:decorative xmlns:adec="http://schemas.microsoft.com/office/drawing/2017/decorative" val="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779" y="542409"/>
            <a:ext cx="1337116" cy="1563452"/>
          </a:xfrm>
          <a:prstGeom prst="rect">
            <a:avLst/>
          </a:prstGeom>
        </p:spPr>
      </p:pic>
    </p:spTree>
    <p:extLst>
      <p:ext uri="{BB962C8B-B14F-4D97-AF65-F5344CB8AC3E}">
        <p14:creationId xmlns:p14="http://schemas.microsoft.com/office/powerpoint/2010/main" val="1063199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r>
              <a:rPr lang="en-US" dirty="0">
                <a:latin typeface="Calibri"/>
                <a:ea typeface="ＭＳ Ｐゴシック" pitchFamily="34" charset="-128"/>
                <a:cs typeface="Calibri"/>
              </a:rPr>
              <a:t>Definition: Decision Networks</a:t>
            </a:r>
          </a:p>
        </p:txBody>
      </p:sp>
      <p:sp>
        <p:nvSpPr>
          <p:cNvPr id="18" name="Rectangle 3"/>
          <p:cNvSpPr txBox="1">
            <a:spLocks noChangeArrowheads="1"/>
          </p:cNvSpPr>
          <p:nvPr/>
        </p:nvSpPr>
        <p:spPr bwMode="auto">
          <a:xfrm>
            <a:off x="919480" y="1653988"/>
            <a:ext cx="4800600" cy="4373563"/>
          </a:xfrm>
          <a:prstGeom prst="rect">
            <a:avLst/>
          </a:prstGeom>
          <a:noFill/>
          <a:ln w="9525">
            <a:noFill/>
            <a:miter lim="800000"/>
            <a:headEnd/>
            <a:tailEnd/>
          </a:ln>
        </p:spPr>
        <p:txBody>
          <a:bodyPr vert="horz" wrap="square" lIns="91436" tIns="45718" rIns="91436" bIns="45718" numCol="1" anchor="t" anchorCtr="0" compatLnSpc="1">
            <a:prstTxWarp prst="textNoShape">
              <a:avLst/>
            </a:prstTxWarp>
          </a:bodyPr>
          <a:lstStyle>
            <a:lvl1pPr marL="342882" indent="-342882" algn="l" rtl="0" eaLnBrk="1" fontAlgn="base" hangingPunct="1">
              <a:spcBef>
                <a:spcPct val="20000"/>
              </a:spcBef>
              <a:spcAft>
                <a:spcPct val="0"/>
              </a:spcAft>
              <a:buClr>
                <a:schemeClr val="accent2"/>
              </a:buClr>
              <a:buFont typeface="Wingdings" pitchFamily="2" charset="2"/>
              <a:buChar char="§"/>
              <a:defRPr sz="3200">
                <a:solidFill>
                  <a:schemeClr val="accent2"/>
                </a:solidFill>
                <a:latin typeface="Calibri" pitchFamily="34" charset="0"/>
                <a:ea typeface="+mn-ea"/>
                <a:cs typeface="+mn-cs"/>
              </a:defRPr>
            </a:lvl1pPr>
            <a:lvl2pPr marL="742913" indent="-285737" algn="l" rtl="0" eaLnBrk="1" fontAlgn="base" hangingPunct="1">
              <a:spcBef>
                <a:spcPct val="20000"/>
              </a:spcBef>
              <a:spcAft>
                <a:spcPct val="0"/>
              </a:spcAft>
              <a:buClr>
                <a:schemeClr val="tx1"/>
              </a:buClr>
              <a:buFont typeface="Wingdings" pitchFamily="2" charset="2"/>
              <a:buChar char="§"/>
              <a:defRPr sz="2800">
                <a:solidFill>
                  <a:schemeClr val="tx1"/>
                </a:solidFill>
                <a:latin typeface="Calibri" pitchFamily="34" charset="0"/>
              </a:defRPr>
            </a:lvl2pPr>
            <a:lvl3pPr marL="1142942" indent="-228589" algn="l" rtl="0" eaLnBrk="1" fontAlgn="base" hangingPunct="1">
              <a:spcBef>
                <a:spcPct val="20000"/>
              </a:spcBef>
              <a:spcAft>
                <a:spcPct val="0"/>
              </a:spcAft>
              <a:buClr>
                <a:schemeClr val="accent2"/>
              </a:buClr>
              <a:buFont typeface="Wingdings" pitchFamily="2" charset="2"/>
              <a:buChar char="§"/>
              <a:defRPr sz="2400">
                <a:solidFill>
                  <a:schemeClr val="tx1"/>
                </a:solidFill>
                <a:latin typeface="Calibri" pitchFamily="34" charset="0"/>
              </a:defRPr>
            </a:lvl3pPr>
            <a:lvl4pPr marL="1600120" indent="-228589" algn="l" rtl="0" eaLnBrk="1" fontAlgn="base" hangingPunct="1">
              <a:spcBef>
                <a:spcPct val="20000"/>
              </a:spcBef>
              <a:spcAft>
                <a:spcPct val="0"/>
              </a:spcAft>
              <a:buClr>
                <a:schemeClr val="tx1"/>
              </a:buClr>
              <a:buFont typeface="Wingdings" pitchFamily="2" charset="2"/>
              <a:buChar char="§"/>
              <a:defRPr sz="2000">
                <a:solidFill>
                  <a:schemeClr val="tx1"/>
                </a:solidFill>
                <a:latin typeface="Calibri" pitchFamily="34" charset="0"/>
              </a:defRPr>
            </a:lvl4pPr>
            <a:lvl5pPr marL="2057298"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Calibri" pitchFamily="34" charset="0"/>
              </a:defRPr>
            </a:lvl5pPr>
            <a:lvl6pPr marL="2514474"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accent2"/>
              </a:buClr>
              <a:buFont typeface="Wingdings" pitchFamily="2" charset="2"/>
              <a:buChar char="§"/>
              <a:defRPr sz="2000">
                <a:solidFill>
                  <a:schemeClr val="tx1"/>
                </a:solidFill>
                <a:latin typeface="+mn-lt"/>
              </a:defRPr>
            </a:lvl9pPr>
          </a:lstStyle>
          <a:p>
            <a:pPr marL="0" indent="0">
              <a:lnSpc>
                <a:spcPct val="80000"/>
              </a:lnSpc>
              <a:buNone/>
            </a:pPr>
            <a:r>
              <a:rPr lang="en-US" sz="2000" b="1" dirty="0">
                <a:solidFill>
                  <a:schemeClr val="tx1"/>
                </a:solidFill>
                <a:latin typeface="Calibri"/>
                <a:ea typeface="ＭＳ Ｐゴシック" pitchFamily="34" charset="-128"/>
                <a:cs typeface="Calibri"/>
              </a:rPr>
              <a:t>Decision networks</a:t>
            </a:r>
          </a:p>
          <a:p>
            <a:pPr lvl="3">
              <a:lnSpc>
                <a:spcPct val="80000"/>
              </a:lnSpc>
            </a:pPr>
            <a:endParaRPr lang="en-US" sz="400" dirty="0">
              <a:latin typeface="Calibri"/>
              <a:cs typeface="Calibri"/>
            </a:endParaRPr>
          </a:p>
          <a:p>
            <a:pPr lvl="3">
              <a:lnSpc>
                <a:spcPct val="80000"/>
              </a:lnSpc>
            </a:pPr>
            <a:endParaRPr lang="en-US" sz="400" dirty="0">
              <a:latin typeface="Calibri"/>
              <a:cs typeface="Calibri"/>
            </a:endParaRPr>
          </a:p>
          <a:p>
            <a:pPr lvl="1">
              <a:lnSpc>
                <a:spcPct val="80000"/>
              </a:lnSpc>
            </a:pPr>
            <a:r>
              <a:rPr lang="en-US" sz="1800" dirty="0">
                <a:latin typeface="Calibri"/>
                <a:cs typeface="Calibri"/>
              </a:rPr>
              <a:t>Bayes nets with additional nodes for utility and actions.</a:t>
            </a:r>
          </a:p>
          <a:p>
            <a:pPr lvl="1">
              <a:lnSpc>
                <a:spcPct val="80000"/>
              </a:lnSpc>
            </a:pPr>
            <a:r>
              <a:rPr lang="en-US" sz="1800" dirty="0">
                <a:latin typeface="Calibri"/>
                <a:cs typeface="Calibri"/>
              </a:rPr>
              <a:t>Allows to specify the joint probability in a compact way using independence.</a:t>
            </a:r>
          </a:p>
          <a:p>
            <a:pPr lvl="1">
              <a:lnSpc>
                <a:spcPct val="80000"/>
              </a:lnSpc>
            </a:pPr>
            <a:r>
              <a:rPr lang="en-US" sz="1800" dirty="0">
                <a:latin typeface="Calibri"/>
                <a:cs typeface="Calibri"/>
              </a:rPr>
              <a:t>Calculate the expected utility for each possible action and choose the best.</a:t>
            </a:r>
            <a:endParaRPr lang="en-US" sz="1000" dirty="0">
              <a:latin typeface="Calibri"/>
              <a:cs typeface="Calibri"/>
            </a:endParaRPr>
          </a:p>
          <a:p>
            <a:pPr lvl="2">
              <a:lnSpc>
                <a:spcPct val="80000"/>
              </a:lnSpc>
            </a:pPr>
            <a:endParaRPr lang="en-US" sz="1400" dirty="0">
              <a:latin typeface="Calibri"/>
              <a:cs typeface="Calibri"/>
            </a:endParaRPr>
          </a:p>
          <a:p>
            <a:pPr marL="0" indent="0">
              <a:lnSpc>
                <a:spcPct val="80000"/>
              </a:lnSpc>
              <a:buNone/>
            </a:pPr>
            <a:r>
              <a:rPr lang="en-US" sz="2000" b="1" dirty="0">
                <a:solidFill>
                  <a:schemeClr val="tx1"/>
                </a:solidFill>
                <a:latin typeface="Calibri"/>
                <a:ea typeface="ＭＳ Ｐゴシック" pitchFamily="34" charset="-128"/>
                <a:cs typeface="Calibri"/>
              </a:rPr>
              <a:t>Node types</a:t>
            </a: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lvl="5">
              <a:lnSpc>
                <a:spcPct val="80000"/>
              </a:lnSpc>
            </a:pPr>
            <a:endParaRPr lang="en-US" sz="400" dirty="0">
              <a:latin typeface="Calibri"/>
              <a:cs typeface="Calibri"/>
            </a:endParaRPr>
          </a:p>
          <a:p>
            <a:pPr marL="857205" lvl="2" indent="0">
              <a:lnSpc>
                <a:spcPct val="80000"/>
              </a:lnSpc>
              <a:buNone/>
            </a:pPr>
            <a:r>
              <a:rPr lang="en-US" sz="1800" dirty="0">
                <a:latin typeface="Calibri"/>
                <a:cs typeface="Calibri"/>
              </a:rPr>
              <a:t>Chance nodes: Random variables in BNs</a:t>
            </a:r>
          </a:p>
          <a:p>
            <a:pPr marL="3200240" lvl="7" indent="0">
              <a:lnSpc>
                <a:spcPct val="80000"/>
              </a:lnSpc>
              <a:buNone/>
            </a:pPr>
            <a:endParaRPr lang="en-US" sz="600" dirty="0">
              <a:latin typeface="Calibri"/>
              <a:cs typeface="Calibri"/>
            </a:endParaRPr>
          </a:p>
          <a:p>
            <a:pPr marL="3200240" lvl="7"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Action nodes: Cannot have parents, act as observed evidence</a:t>
            </a:r>
          </a:p>
          <a:p>
            <a:pPr marL="2743063" lvl="6" indent="0">
              <a:lnSpc>
                <a:spcPct val="80000"/>
              </a:lnSpc>
              <a:buNone/>
            </a:pPr>
            <a:endParaRPr lang="en-US" sz="600" dirty="0">
              <a:latin typeface="Calibri"/>
              <a:cs typeface="Calibri"/>
            </a:endParaRPr>
          </a:p>
          <a:p>
            <a:pPr marL="2743063" lvl="6" indent="0">
              <a:lnSpc>
                <a:spcPct val="80000"/>
              </a:lnSpc>
              <a:buNone/>
            </a:pPr>
            <a:endParaRPr lang="en-US" sz="600" dirty="0">
              <a:latin typeface="Calibri"/>
              <a:cs typeface="Calibri"/>
            </a:endParaRPr>
          </a:p>
          <a:p>
            <a:pPr marL="857205" lvl="2" indent="0">
              <a:lnSpc>
                <a:spcPct val="80000"/>
              </a:lnSpc>
              <a:buNone/>
            </a:pPr>
            <a:r>
              <a:rPr lang="en-US" sz="1800" dirty="0">
                <a:latin typeface="Calibri"/>
                <a:cs typeface="Calibri"/>
              </a:rPr>
              <a:t>Utility node: Depends on action and chance nodes</a:t>
            </a:r>
          </a:p>
        </p:txBody>
      </p:sp>
      <p:grpSp>
        <p:nvGrpSpPr>
          <p:cNvPr id="2" name="Group 1" descr="A Decision network to decide if the agent should bring an umbrella given that the weather is uncertain.">
            <a:extLst>
              <a:ext uri="{FF2B5EF4-FFF2-40B4-BE49-F238E27FC236}">
                <a16:creationId xmlns:a16="http://schemas.microsoft.com/office/drawing/2014/main" id="{DBA2A2C3-9375-E35C-880F-0C6881BED107}"/>
              </a:ext>
            </a:extLst>
          </p:cNvPr>
          <p:cNvGrpSpPr/>
          <p:nvPr/>
        </p:nvGrpSpPr>
        <p:grpSpPr>
          <a:xfrm>
            <a:off x="7290782" y="1769082"/>
            <a:ext cx="3124200" cy="3810000"/>
            <a:chOff x="7724275" y="2343757"/>
            <a:chExt cx="3124200" cy="3810000"/>
          </a:xfrm>
        </p:grpSpPr>
        <p:cxnSp>
          <p:nvCxnSpPr>
            <p:cNvPr id="17411" name="AutoShape 4"/>
            <p:cNvCxnSpPr>
              <a:cxnSpLocks noChangeShapeType="1"/>
              <a:stCxn id="17412" idx="4"/>
              <a:endCxn id="17413" idx="0"/>
            </p:cNvCxnSpPr>
            <p:nvPr/>
          </p:nvCxnSpPr>
          <p:spPr bwMode="auto">
            <a:xfrm>
              <a:off x="8335463" y="4415445"/>
              <a:ext cx="0" cy="114935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sp>
          <p:nvSpPr>
            <p:cNvPr id="17412" name="Oval 5"/>
            <p:cNvSpPr>
              <a:spLocks noChangeArrowheads="1"/>
            </p:cNvSpPr>
            <p:nvPr/>
          </p:nvSpPr>
          <p:spPr bwMode="auto">
            <a:xfrm>
              <a:off x="7724275" y="3826482"/>
              <a:ext cx="1222375" cy="574675"/>
            </a:xfrm>
            <a:prstGeom prst="ellipse">
              <a:avLst/>
            </a:prstGeom>
            <a:solidFill>
              <a:schemeClr val="bg1"/>
            </a:solidFill>
            <a:ln w="28575">
              <a:solidFill>
                <a:schemeClr val="tx1"/>
              </a:solidFill>
              <a:round/>
              <a:headEnd/>
              <a:tailEnd/>
            </a:ln>
          </p:spPr>
          <p:txBody>
            <a:bodyPr wrap="none" anchor="ctr"/>
            <a:lstStyle/>
            <a:p>
              <a:pPr algn="ctr"/>
              <a:r>
                <a:rPr lang="en-US">
                  <a:latin typeface="Calibri"/>
                  <a:cs typeface="Calibri"/>
                </a:rPr>
                <a:t>Weather</a:t>
              </a:r>
            </a:p>
          </p:txBody>
        </p:sp>
        <p:sp>
          <p:nvSpPr>
            <p:cNvPr id="17413" name="Oval 6"/>
            <p:cNvSpPr>
              <a:spLocks noChangeArrowheads="1"/>
            </p:cNvSpPr>
            <p:nvPr/>
          </p:nvSpPr>
          <p:spPr bwMode="auto">
            <a:xfrm>
              <a:off x="7724275" y="5579082"/>
              <a:ext cx="1222375" cy="574675"/>
            </a:xfrm>
            <a:prstGeom prst="ellipse">
              <a:avLst/>
            </a:prstGeom>
            <a:solidFill>
              <a:schemeClr val="bg1"/>
            </a:solidFill>
            <a:ln w="28575">
              <a:solidFill>
                <a:schemeClr val="tx1"/>
              </a:solidFill>
              <a:round/>
              <a:headEnd/>
              <a:tailEnd/>
            </a:ln>
          </p:spPr>
          <p:txBody>
            <a:bodyPr wrap="none" anchor="ctr"/>
            <a:lstStyle/>
            <a:p>
              <a:pPr algn="ctr" rtl="1"/>
              <a:r>
                <a:rPr lang="en-US" dirty="0">
                  <a:latin typeface="Calibri"/>
                  <a:cs typeface="Calibri"/>
                </a:rPr>
                <a:t>Forecast</a:t>
              </a:r>
            </a:p>
          </p:txBody>
        </p:sp>
        <p:sp>
          <p:nvSpPr>
            <p:cNvPr id="17414" name="Rectangle 7"/>
            <p:cNvSpPr>
              <a:spLocks noChangeArrowheads="1"/>
            </p:cNvSpPr>
            <p:nvPr/>
          </p:nvSpPr>
          <p:spPr bwMode="auto">
            <a:xfrm>
              <a:off x="7800475" y="2343757"/>
              <a:ext cx="1143000" cy="533400"/>
            </a:xfrm>
            <a:prstGeom prst="rect">
              <a:avLst/>
            </a:prstGeom>
            <a:solidFill>
              <a:schemeClr val="bg1"/>
            </a:solidFill>
            <a:ln w="28575">
              <a:solidFill>
                <a:schemeClr val="tx1"/>
              </a:solidFill>
              <a:miter lim="800000"/>
              <a:headEnd/>
              <a:tailEnd/>
            </a:ln>
          </p:spPr>
          <p:txBody>
            <a:bodyPr wrap="none" anchor="ctr"/>
            <a:lstStyle/>
            <a:p>
              <a:pPr algn="ctr"/>
              <a:r>
                <a:rPr lang="en-US" dirty="0">
                  <a:latin typeface="Calibri"/>
                  <a:cs typeface="Calibri"/>
                </a:rPr>
                <a:t>Umbrella</a:t>
              </a:r>
            </a:p>
          </p:txBody>
        </p:sp>
        <p:grpSp>
          <p:nvGrpSpPr>
            <p:cNvPr id="17415" name="Group 8"/>
            <p:cNvGrpSpPr>
              <a:grpSpLocks/>
            </p:cNvGrpSpPr>
            <p:nvPr/>
          </p:nvGrpSpPr>
          <p:grpSpPr bwMode="auto">
            <a:xfrm>
              <a:off x="10010275" y="3105757"/>
              <a:ext cx="838200" cy="533400"/>
              <a:chOff x="4368" y="1728"/>
              <a:chExt cx="528" cy="336"/>
            </a:xfrm>
          </p:grpSpPr>
          <p:sp>
            <p:nvSpPr>
              <p:cNvPr id="17422" name="Freeform 9"/>
              <p:cNvSpPr>
                <a:spLocks/>
              </p:cNvSpPr>
              <p:nvPr/>
            </p:nvSpPr>
            <p:spPr bwMode="auto">
              <a:xfrm>
                <a:off x="4368" y="1728"/>
                <a:ext cx="528" cy="336"/>
              </a:xfrm>
              <a:custGeom>
                <a:avLst/>
                <a:gdLst>
                  <a:gd name="T0" fmla="*/ 16 w 783"/>
                  <a:gd name="T1" fmla="*/ 0 h 288"/>
                  <a:gd name="T2" fmla="*/ 0 w 783"/>
                  <a:gd name="T3" fmla="*/ 496 h 288"/>
                  <a:gd name="T4" fmla="*/ 16 w 783"/>
                  <a:gd name="T5" fmla="*/ 988 h 288"/>
                  <a:gd name="T6" fmla="*/ 34 w 783"/>
                  <a:gd name="T7" fmla="*/ 484 h 288"/>
                  <a:gd name="T8" fmla="*/ 16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
            <p:nvSpPr>
              <p:cNvPr id="17423" name="Text Box 10"/>
              <p:cNvSpPr txBox="1">
                <a:spLocks noChangeArrowheads="1"/>
              </p:cNvSpPr>
              <p:nvPr/>
            </p:nvSpPr>
            <p:spPr bwMode="auto">
              <a:xfrm>
                <a:off x="4512" y="1776"/>
                <a:ext cx="24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spcBef>
                    <a:spcPct val="50000"/>
                  </a:spcBef>
                </a:pPr>
                <a:r>
                  <a:rPr lang="en-US" sz="1800">
                    <a:latin typeface="Calibri"/>
                    <a:cs typeface="Calibri"/>
                  </a:rPr>
                  <a:t>U</a:t>
                </a:r>
              </a:p>
            </p:txBody>
          </p:sp>
        </p:grpSp>
        <p:cxnSp>
          <p:nvCxnSpPr>
            <p:cNvPr id="17416" name="AutoShape 11"/>
            <p:cNvCxnSpPr>
              <a:cxnSpLocks noChangeShapeType="1"/>
              <a:stCxn id="17414" idx="3"/>
              <a:endCxn id="17422" idx="1"/>
            </p:cNvCxnSpPr>
            <p:nvPr/>
          </p:nvCxnSpPr>
          <p:spPr bwMode="auto">
            <a:xfrm>
              <a:off x="8957763" y="2610457"/>
              <a:ext cx="1038225" cy="762000"/>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17417" name="AutoShape 12"/>
            <p:cNvCxnSpPr>
              <a:cxnSpLocks noChangeShapeType="1"/>
              <a:stCxn id="17412" idx="6"/>
              <a:endCxn id="17422" idx="1"/>
            </p:cNvCxnSpPr>
            <p:nvPr/>
          </p:nvCxnSpPr>
          <p:spPr bwMode="auto">
            <a:xfrm flipV="1">
              <a:off x="8960938" y="3372457"/>
              <a:ext cx="1035050" cy="741363"/>
            </a:xfrm>
            <a:prstGeom prst="straightConnector1">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cxnSp>
      </p:grpSp>
      <p:sp>
        <p:nvSpPr>
          <p:cNvPr id="14" name="Oval 5">
            <a:extLst>
              <a:ext uri="{C183D7F6-B498-43B3-948B-1728B52AA6E4}">
                <adec:decorative xmlns:adec="http://schemas.microsoft.com/office/drawing/2017/decorative" val="1"/>
              </a:ext>
            </a:extLst>
          </p:cNvPr>
          <p:cNvSpPr>
            <a:spLocks noChangeArrowheads="1"/>
          </p:cNvSpPr>
          <p:nvPr/>
        </p:nvSpPr>
        <p:spPr bwMode="auto">
          <a:xfrm>
            <a:off x="1109049" y="4301611"/>
            <a:ext cx="609600" cy="304800"/>
          </a:xfrm>
          <a:prstGeom prst="ellipse">
            <a:avLst/>
          </a:prstGeom>
          <a:solidFill>
            <a:schemeClr val="bg1"/>
          </a:solidFill>
          <a:ln w="28575">
            <a:solidFill>
              <a:schemeClr val="tx1"/>
            </a:solidFill>
            <a:round/>
            <a:headEnd/>
            <a:tailEnd/>
          </a:ln>
        </p:spPr>
        <p:txBody>
          <a:bodyPr wrap="none" anchor="ctr"/>
          <a:lstStyle/>
          <a:p>
            <a:pPr algn="ctr"/>
            <a:endParaRPr lang="en-US">
              <a:latin typeface="Calibri"/>
              <a:cs typeface="Calibri"/>
            </a:endParaRPr>
          </a:p>
        </p:txBody>
      </p:sp>
      <p:sp>
        <p:nvSpPr>
          <p:cNvPr id="15" name="Rectangle 7">
            <a:extLst>
              <a:ext uri="{C183D7F6-B498-43B3-948B-1728B52AA6E4}">
                <adec:decorative xmlns:adec="http://schemas.microsoft.com/office/drawing/2017/decorative" val="1"/>
              </a:ext>
            </a:extLst>
          </p:cNvPr>
          <p:cNvSpPr>
            <a:spLocks noChangeArrowheads="1"/>
          </p:cNvSpPr>
          <p:nvPr/>
        </p:nvSpPr>
        <p:spPr bwMode="auto">
          <a:xfrm>
            <a:off x="1147149" y="4926082"/>
            <a:ext cx="533400" cy="228600"/>
          </a:xfrm>
          <a:prstGeom prst="rect">
            <a:avLst/>
          </a:prstGeom>
          <a:solidFill>
            <a:schemeClr val="bg1"/>
          </a:solidFill>
          <a:ln w="28575">
            <a:solidFill>
              <a:schemeClr val="tx1"/>
            </a:solidFill>
            <a:miter lim="800000"/>
            <a:headEnd/>
            <a:tailEnd/>
          </a:ln>
        </p:spPr>
        <p:txBody>
          <a:bodyPr wrap="none" anchor="ctr"/>
          <a:lstStyle/>
          <a:p>
            <a:pPr algn="ctr"/>
            <a:endParaRPr lang="en-US">
              <a:latin typeface="Calibri"/>
              <a:cs typeface="Calibri"/>
            </a:endParaRPr>
          </a:p>
        </p:txBody>
      </p:sp>
      <p:sp>
        <p:nvSpPr>
          <p:cNvPr id="17" name="Freeform 9">
            <a:extLst>
              <a:ext uri="{C183D7F6-B498-43B3-948B-1728B52AA6E4}">
                <adec:decorative xmlns:adec="http://schemas.microsoft.com/office/drawing/2017/decorative" val="1"/>
              </a:ext>
            </a:extLst>
          </p:cNvPr>
          <p:cNvSpPr>
            <a:spLocks/>
          </p:cNvSpPr>
          <p:nvPr/>
        </p:nvSpPr>
        <p:spPr bwMode="auto">
          <a:xfrm>
            <a:off x="1109049" y="5512090"/>
            <a:ext cx="609600" cy="304800"/>
          </a:xfrm>
          <a:custGeom>
            <a:avLst/>
            <a:gdLst>
              <a:gd name="T0" fmla="*/ 21821033 w 783"/>
              <a:gd name="T1" fmla="*/ 0 h 288"/>
              <a:gd name="T2" fmla="*/ 0 w 783"/>
              <a:gd name="T3" fmla="*/ 407704925 h 288"/>
              <a:gd name="T4" fmla="*/ 21821033 w 783"/>
              <a:gd name="T5" fmla="*/ 813170417 h 288"/>
              <a:gd name="T6" fmla="*/ 44853480 w 783"/>
              <a:gd name="T7" fmla="*/ 398745075 h 288"/>
              <a:gd name="T8" fmla="*/ 21821033 w 783"/>
              <a:gd name="T9" fmla="*/ 0 h 288"/>
              <a:gd name="T10" fmla="*/ 0 60000 65536"/>
              <a:gd name="T11" fmla="*/ 0 60000 65536"/>
              <a:gd name="T12" fmla="*/ 0 60000 65536"/>
              <a:gd name="T13" fmla="*/ 0 60000 65536"/>
              <a:gd name="T14" fmla="*/ 0 60000 65536"/>
              <a:gd name="T15" fmla="*/ 0 w 783"/>
              <a:gd name="T16" fmla="*/ 0 h 288"/>
              <a:gd name="T17" fmla="*/ 783 w 783"/>
              <a:gd name="T18" fmla="*/ 288 h 288"/>
            </a:gdLst>
            <a:ahLst/>
            <a:cxnLst>
              <a:cxn ang="T10">
                <a:pos x="T0" y="T1"/>
              </a:cxn>
              <a:cxn ang="T11">
                <a:pos x="T2" y="T3"/>
              </a:cxn>
              <a:cxn ang="T12">
                <a:pos x="T4" y="T5"/>
              </a:cxn>
              <a:cxn ang="T13">
                <a:pos x="T6" y="T7"/>
              </a:cxn>
              <a:cxn ang="T14">
                <a:pos x="T8" y="T9"/>
              </a:cxn>
            </a:cxnLst>
            <a:rect l="T15" t="T16" r="T17" b="T18"/>
            <a:pathLst>
              <a:path w="783" h="288">
                <a:moveTo>
                  <a:pt x="384" y="0"/>
                </a:moveTo>
                <a:lnTo>
                  <a:pt x="0" y="144"/>
                </a:lnTo>
                <a:lnTo>
                  <a:pt x="384" y="288"/>
                </a:lnTo>
                <a:lnTo>
                  <a:pt x="783" y="141"/>
                </a:lnTo>
                <a:lnTo>
                  <a:pt x="384" y="0"/>
                </a:lnTo>
                <a:close/>
              </a:path>
            </a:pathLst>
          </a:custGeom>
          <a:solidFill>
            <a:schemeClr val="bg1"/>
          </a:solidFill>
          <a:ln w="28575">
            <a:solidFill>
              <a:schemeClr val="tx1"/>
            </a:solidFill>
            <a:round/>
            <a:headEnd/>
            <a:tailEnd/>
          </a:ln>
        </p:spPr>
        <p:txBody>
          <a:bodyPr/>
          <a:lstStyle/>
          <a:p>
            <a:endParaRPr lang="en-US">
              <a:latin typeface="Calibri"/>
              <a:cs typeface="Calibri"/>
            </a:endParaRPr>
          </a:p>
        </p:txBody>
      </p:sp>
    </p:spTree>
    <p:extLst>
      <p:ext uri="{BB962C8B-B14F-4D97-AF65-F5344CB8AC3E}">
        <p14:creationId xmlns:p14="http://schemas.microsoft.com/office/powerpoint/2010/main" val="3695185531"/>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1987</TotalTime>
  <Words>1168</Words>
  <Application>Microsoft Office PowerPoint</Application>
  <PresentationFormat>Widescreen</PresentationFormat>
  <Paragraphs>241</Paragraphs>
  <Slides>14</Slides>
  <Notes>3</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ＭＳ Ｐゴシック</vt:lpstr>
      <vt:lpstr>Arial</vt:lpstr>
      <vt:lpstr>Calibri</vt:lpstr>
      <vt:lpstr>Calibri Light</vt:lpstr>
      <vt:lpstr>Cambria Math</vt:lpstr>
      <vt:lpstr>source sans pro</vt:lpstr>
      <vt:lpstr>Wingdings</vt:lpstr>
      <vt:lpstr>Office Theme</vt:lpstr>
      <vt:lpstr>CS 5/7320  Artificial Intelligence   Making Simple Decisions AIMA Chapter 16</vt:lpstr>
      <vt:lpstr>Decision-theoretic Agents (=Utility-based Agent)</vt:lpstr>
      <vt:lpstr>Simple     vs.   Complex Decisions </vt:lpstr>
      <vt:lpstr>Utility</vt:lpstr>
      <vt:lpstr>Expected Utility of an Action Under Uncertainty</vt:lpstr>
      <vt:lpstr>Principle of Maximum  Expected Utility (MEU)</vt:lpstr>
      <vt:lpstr>Decision Networks Using Bayes Nets to calculate the Expected Utility of Actions.</vt:lpstr>
      <vt:lpstr>Example: Decision Networks</vt:lpstr>
      <vt:lpstr>Definition: Decision Networks</vt:lpstr>
      <vt:lpstr>Decision Network without Forecast</vt:lpstr>
      <vt:lpstr>Decisions as Outcome Trees</vt:lpstr>
      <vt:lpstr>Decision Network with Bad Forecast</vt:lpstr>
      <vt:lpstr>Decisions as Outcome Trees with Evidence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Decision Making</dc:title>
  <dc:creator>michael</dc:creator>
  <cp:lastModifiedBy>Hahsler, Michael</cp:lastModifiedBy>
  <cp:revision>44</cp:revision>
  <dcterms:created xsi:type="dcterms:W3CDTF">2020-08-21T14:39:44Z</dcterms:created>
  <dcterms:modified xsi:type="dcterms:W3CDTF">2025-04-07T14:12:28Z</dcterms:modified>
</cp:coreProperties>
</file>