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handoutMasterIdLst>
    <p:handoutMasterId r:id="rId23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4" r:id="rId8"/>
    <p:sldId id="471" r:id="rId9"/>
    <p:sldId id="459" r:id="rId10"/>
    <p:sldId id="470" r:id="rId11"/>
    <p:sldId id="460" r:id="rId12"/>
    <p:sldId id="461" r:id="rId13"/>
    <p:sldId id="473" r:id="rId14"/>
    <p:sldId id="462" r:id="rId15"/>
    <p:sldId id="467" r:id="rId16"/>
    <p:sldId id="463" r:id="rId17"/>
    <p:sldId id="464" r:id="rId18"/>
    <p:sldId id="468" r:id="rId19"/>
    <p:sldId id="472" r:id="rId20"/>
    <p:sldId id="465" r:id="rId21"/>
  </p:sldIdLst>
  <p:sldSz cx="12192000" cy="6858000"/>
  <p:notesSz cx="7099300" cy="10234613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260"/>
          </p14:sldIdLst>
        </p14:section>
        <p14:section name="Making Complex Decisions" id="{B8905887-AD13-488A-8C89-192AA0E28FC3}">
          <p14:sldIdLst>
            <p14:sldId id="466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143" d="100"/>
          <a:sy n="143" d="100"/>
        </p:scale>
        <p:origin x="4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0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64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3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68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13551" y="5177442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7C263-EC03-822E-F206-894069FB70F7}"/>
              </a:ext>
            </a:extLst>
          </p:cNvPr>
          <p:cNvGrpSpPr/>
          <p:nvPr/>
        </p:nvGrpSpPr>
        <p:grpSpPr>
          <a:xfrm>
            <a:off x="505967" y="5797517"/>
            <a:ext cx="3017521" cy="829971"/>
            <a:chOff x="1219200" y="5925516"/>
            <a:chExt cx="3017521" cy="829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07FB8-DA9D-2E54-A182-90AA1DE4A42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2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2"/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2"/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FDB9004-B474-40C2-7B4E-946EDF008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90" y="5925516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an action is a given state and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  <a:blipFill>
                <a:blip r:embed="rId2"/>
                <a:stretch>
                  <a:fillRect l="-743" t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706966" y="3784345"/>
            <a:ext cx="195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845710"/>
                  </p:ext>
                </p:extLst>
              </p:nvPr>
            </p:nvGraphicFramePr>
            <p:xfrm>
              <a:off x="8784864" y="4153677"/>
              <a:ext cx="2873736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77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667" r="-390722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500" t="-1667" r="-238393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848" t="-1667" r="-1521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4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9" y="2117253"/>
            <a:ext cx="8130101" cy="39985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600" y="2133600"/>
            <a:ext cx="8001000" cy="39985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5200" y="4530308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14" y="5858196"/>
                <a:ext cx="2474716" cy="729559"/>
              </a:xfrm>
              <a:prstGeom prst="rect">
                <a:avLst/>
              </a:prstGeom>
              <a:blipFill>
                <a:blip r:embed="rId6"/>
                <a:stretch>
                  <a:fillRect l="-1716" t="-8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05612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7"/>
                <a:stretch>
                  <a:fillRect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 descr="Updating the value function using iterative Bellman updates.">
            <a:extLst>
              <a:ext uri="{FF2B5EF4-FFF2-40B4-BE49-F238E27FC236}">
                <a16:creationId xmlns:a16="http://schemas.microsoft.com/office/drawing/2014/main" id="{63FD7C4D-64E2-3FEF-F62C-382BE07E89C8}"/>
              </a:ext>
            </a:extLst>
          </p:cNvPr>
          <p:cNvGrpSpPr/>
          <p:nvPr/>
        </p:nvGrpSpPr>
        <p:grpSpPr>
          <a:xfrm>
            <a:off x="9337182" y="2296800"/>
            <a:ext cx="2854818" cy="1361873"/>
            <a:chOff x="9337182" y="2296800"/>
            <a:chExt cx="2854818" cy="136187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024366-3B9C-8541-0D28-708BBC7AE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337182" y="3124199"/>
              <a:ext cx="23930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15AA05C-2180-0AF6-A384-9D75BED15E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5004" y="3092683"/>
                  <a:ext cx="766996" cy="3885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30A3C56-435D-BEBE-B83F-3BA9F9E0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60371" y="2649297"/>
              <a:ext cx="574339" cy="1009376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FB9398F-7C22-1F4D-9C1A-D846D19FE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4710" y="2614308"/>
              <a:ext cx="765785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2229F87-12B2-362D-80BC-031A6CAA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00495" y="2627412"/>
              <a:ext cx="220048" cy="1019782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936EFA66-6C09-679B-C4C9-F361F262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08888" y="2648522"/>
              <a:ext cx="417487" cy="951353"/>
            </a:xfrm>
            <a:prstGeom prst="arc">
              <a:avLst>
                <a:gd name="adj1" fmla="val 10871568"/>
                <a:gd name="adj2" fmla="val 0"/>
              </a:avLst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B673C8-2425-685A-8CBE-35EDDCA1E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903" y="3086337"/>
                  <a:ext cx="3958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A2FE2-AC26-7B66-B5BD-7064ECD50C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895" y="3115740"/>
                  <a:ext cx="39581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F4F629-36FB-BF7C-2361-1AFA669F5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182D5-6E45-5881-FEB0-C4755A155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508665" y="2296800"/>
              <a:ext cx="1354529" cy="27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Bellman update</a:t>
              </a:r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489C2DDD-1EBF-335C-9781-0FE90D3CF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82400" y="3481251"/>
            <a:ext cx="248436" cy="38856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Extract</a:t>
                </a:r>
                <a:br>
                  <a:rPr lang="en-US" sz="1600" dirty="0"/>
                </a:br>
                <a:r>
                  <a:rPr lang="en-US" sz="1600" dirty="0"/>
                  <a:t> greedy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940FEA-C9FB-9A35-6062-2E30E7F88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594" y="3915916"/>
                <a:ext cx="1107611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47697"/>
            <a:ext cx="7764528" cy="39862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0797" y="1828800"/>
            <a:ext cx="7540391" cy="39862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8600" y="4082377"/>
            <a:ext cx="304800" cy="111874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665" y="5392402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4132" r="-1474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1189" y="3008483"/>
            <a:ext cx="3274054" cy="1031848"/>
          </a:xfrm>
          <a:prstGeom prst="wedgeRoundRectCallout">
            <a:avLst>
              <a:gd name="adj1" fmla="val -62359"/>
              <a:gd name="adj2" fmla="val -5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 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243" y="4298847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9723059" y="1765352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Definitions from the Chapter 5 on Games for a goal-based agent: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many states, so the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:r>
                  <a:rPr lang="en-US" dirty="0"/>
                  <a:t>The stochastic transition model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needs to be known. The tables are very large.</a:t>
                </a:r>
              </a:p>
              <a:p>
                <a:pPr lvl="1"/>
                <a:r>
                  <a:rPr lang="en-US" dirty="0"/>
                  <a:t>All the reward is delayed. Immediate regards are always 0 until the end of the game. </a:t>
                </a:r>
              </a:p>
              <a:p>
                <a:r>
                  <a:rPr lang="en-US" dirty="0"/>
                  <a:t>This makes planning hard! A solution is to use online learning like model-free reinforcement learning.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5ECC-FC46-6167-DE83-C01BE5FCE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4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blipFill>
                <a:blip r:embed="rId5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Stochastic 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blipFill>
                <a:blip r:embed="rId6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RL assumes that the problem can be modeled as an </a:t>
            </a:r>
            <a:r>
              <a:rPr lang="en-US" b="1" dirty="0"/>
              <a:t>MDP</a:t>
            </a:r>
            <a:r>
              <a:rPr lang="en-US" dirty="0"/>
              <a:t>. </a:t>
            </a:r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</a:t>
            </a:r>
            <a:r>
              <a:rPr lang="en-US" dirty="0"/>
              <a:t>.</a:t>
            </a:r>
          </a:p>
          <a:p>
            <a:r>
              <a:rPr lang="en-US" dirty="0"/>
              <a:t>We cannot use offline planning in unknown environments. The agent needs to interact with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r>
              <a:rPr lang="en-US" dirty="0"/>
              <a:t>A popular algorithm is Q-Learning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4336064"/>
            <a:ext cx="2786074" cy="2010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26" y="4019466"/>
                <a:ext cx="1878335" cy="276999"/>
              </a:xfrm>
              <a:prstGeom prst="rect">
                <a:avLst/>
              </a:prstGeom>
              <a:blipFill>
                <a:blip r:embed="rId5"/>
                <a:stretch>
                  <a:fillRect l="-7468" t="-28261" r="-519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7C27F-8A41-F345-69FB-AC7CD889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481126" y="6096000"/>
            <a:ext cx="2480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AC0BD3-D37A-727D-9881-FC891701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481126" y="4157965"/>
            <a:ext cx="5763" cy="193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/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F31A7D-1842-EEE8-9088-75F7E641C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361" y="6016608"/>
                <a:ext cx="4587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/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7DF00-8D57-22C1-0E3F-03E7704F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18" y="3992551"/>
                <a:ext cx="458740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grpSp>
        <p:nvGrpSpPr>
          <p:cNvPr id="2" name="Group 1" descr="The Q-Learning Algorithm.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05126"/>
            <a:chOff x="1129787" y="3714030"/>
            <a:chExt cx="3920629" cy="2205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2019260" y="5272825"/>
              <a:ext cx="1790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Q-Network </a:t>
              </a:r>
              <a:br>
                <a:rPr lang="en-US" dirty="0"/>
              </a:br>
              <a:r>
                <a:rPr lang="en-US" dirty="0"/>
                <a:t>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 (called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258258" y="343662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37" y="3563334"/>
                <a:ext cx="5168081" cy="400110"/>
              </a:xfrm>
              <a:prstGeom prst="rect">
                <a:avLst/>
              </a:prstGeom>
              <a:blipFill>
                <a:blip r:embed="rId6"/>
                <a:stretch>
                  <a:fillRect l="-117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38800" y="35052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486322"/>
              </a:xfrm>
              <a:prstGeom prst="rect">
                <a:avLst/>
              </a:prstGeom>
              <a:blipFill>
                <a:blip r:embed="rId7"/>
                <a:stretch>
                  <a:fillRect l="-1074" t="-1217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7C6B901-5170-BBE6-2526-33098ADC9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165914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B2EB76-52D0-5D81-2A08-1A15071E6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066610"/>
                <a:ext cx="304800" cy="369332"/>
              </a:xfrm>
              <a:prstGeom prst="rect">
                <a:avLst/>
              </a:prstGeom>
              <a:blipFill>
                <a:blip r:embed="rId18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9FA6874C-BBDD-8A68-246B-1E5196C4C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343505" y="3195632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FA1918-676F-029B-F895-1731BCBEB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745" y="3086674"/>
                <a:ext cx="304800" cy="369332"/>
              </a:xfrm>
              <a:prstGeom prst="rect">
                <a:avLst/>
              </a:prstGeom>
              <a:blipFill>
                <a:blip r:embed="rId19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E85AFD14-6C43-16DC-C85D-B647BB3C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533105" y="3189997"/>
            <a:ext cx="182026" cy="66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3F5AA0-25C1-4C7E-8D3F-67A2238D8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336" y="3067759"/>
                <a:ext cx="304800" cy="369332"/>
              </a:xfrm>
              <a:prstGeom prst="rect">
                <a:avLst/>
              </a:prstGeom>
              <a:blipFill>
                <a:blip r:embed="rId20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 the current state);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692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2110" t="-3534" r="-3165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455091" y="4417125"/>
            <a:ext cx="15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 a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Value U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58640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5537928" y="3622350"/>
            <a:ext cx="1457234" cy="136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524000"/>
                <a:ext cx="3160737" cy="707886"/>
              </a:xfrm>
              <a:prstGeom prst="rect">
                <a:avLst/>
              </a:prstGeom>
              <a:blipFill>
                <a:blip r:embed="rId3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3" y="2185184"/>
            <a:ext cx="3471874" cy="2780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654" y="1567888"/>
                <a:ext cx="3590790" cy="729559"/>
              </a:xfrm>
              <a:prstGeom prst="rect">
                <a:avLst/>
              </a:prstGeom>
              <a:blipFill>
                <a:blip r:embed="rId5"/>
                <a:stretch>
                  <a:fillRect l="-1358" t="-833" b="-1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4881562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05399" y="3066369"/>
            <a:ext cx="2230425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777717" y="1782416"/>
            <a:ext cx="276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 policy:</a:t>
            </a:r>
          </a:p>
          <a:p>
            <a:pPr algn="ctr"/>
            <a:r>
              <a:rPr lang="en-US" dirty="0"/>
              <a:t>Always pick the action leading to the state with the highest expected utility.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347285"/>
            <a:ext cx="3471874" cy="250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636513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130647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141521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2305</Words>
  <Application>Microsoft Office PowerPoint</Application>
  <PresentationFormat>Widescreen</PresentationFormat>
  <Paragraphs>327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Making Complex Decisions: Sequential Decision Making</vt:lpstr>
      <vt:lpstr>Sequential Decision Problems</vt:lpstr>
      <vt:lpstr>Definition: Markov Decision Process (MDP)</vt:lpstr>
      <vt:lpstr>Example: 4x3 Grid World</vt:lpstr>
      <vt:lpstr>Value Function</vt:lpstr>
      <vt:lpstr>Planning: Finding the Optimal Policy</vt:lpstr>
      <vt:lpstr>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Reinforcement Learning</vt:lpstr>
      <vt:lpstr>Reinforcement Learning (RL)</vt:lpstr>
      <vt:lpstr>Q-Learning</vt:lpstr>
      <vt:lpstr>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97</cp:revision>
  <dcterms:created xsi:type="dcterms:W3CDTF">2020-11-16T22:49:03Z</dcterms:created>
  <dcterms:modified xsi:type="dcterms:W3CDTF">2025-04-07T14:19:25Z</dcterms:modified>
</cp:coreProperties>
</file>