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48"/>
  </p:notesMasterIdLst>
  <p:sldIdLst>
    <p:sldId id="256" r:id="rId2"/>
    <p:sldId id="394" r:id="rId3"/>
    <p:sldId id="259" r:id="rId4"/>
    <p:sldId id="267" r:id="rId5"/>
    <p:sldId id="268" r:id="rId6"/>
    <p:sldId id="396" r:id="rId7"/>
    <p:sldId id="269" r:id="rId8"/>
    <p:sldId id="265" r:id="rId9"/>
    <p:sldId id="258" r:id="rId10"/>
    <p:sldId id="290" r:id="rId11"/>
    <p:sldId id="260" r:id="rId12"/>
    <p:sldId id="264" r:id="rId13"/>
    <p:sldId id="301" r:id="rId14"/>
    <p:sldId id="270" r:id="rId15"/>
    <p:sldId id="291" r:id="rId16"/>
    <p:sldId id="398" r:id="rId17"/>
    <p:sldId id="271" r:id="rId18"/>
    <p:sldId id="294" r:id="rId19"/>
    <p:sldId id="272" r:id="rId20"/>
    <p:sldId id="306" r:id="rId21"/>
    <p:sldId id="274" r:id="rId22"/>
    <p:sldId id="275" r:id="rId23"/>
    <p:sldId id="302" r:id="rId24"/>
    <p:sldId id="276" r:id="rId25"/>
    <p:sldId id="397" r:id="rId26"/>
    <p:sldId id="305" r:id="rId27"/>
    <p:sldId id="307" r:id="rId28"/>
    <p:sldId id="277" r:id="rId29"/>
    <p:sldId id="292" r:id="rId30"/>
    <p:sldId id="289" r:id="rId31"/>
    <p:sldId id="297" r:id="rId32"/>
    <p:sldId id="278" r:id="rId33"/>
    <p:sldId id="298" r:id="rId34"/>
    <p:sldId id="279" r:id="rId35"/>
    <p:sldId id="293" r:id="rId36"/>
    <p:sldId id="280" r:id="rId37"/>
    <p:sldId id="281" r:id="rId38"/>
    <p:sldId id="282" r:id="rId39"/>
    <p:sldId id="284" r:id="rId40"/>
    <p:sldId id="304" r:id="rId41"/>
    <p:sldId id="283" r:id="rId42"/>
    <p:sldId id="303" r:id="rId43"/>
    <p:sldId id="286" r:id="rId44"/>
    <p:sldId id="287" r:id="rId45"/>
    <p:sldId id="300" r:id="rId46"/>
    <p:sldId id="288" r:id="rId47"/>
  </p:sldIdLst>
  <p:sldSz cx="9144000" cy="6858000" type="screen4x3"/>
  <p:notesSz cx="7315200" cy="96012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734B9CF7-F521-4F2F-9315-F3E84F4C32A7}">
          <p14:sldIdLst>
            <p14:sldId id="256"/>
            <p14:sldId id="394"/>
            <p14:sldId id="259"/>
            <p14:sldId id="267"/>
            <p14:sldId id="268"/>
          </p14:sldIdLst>
        </p14:section>
        <p14:section name="Games As Search Problems" id="{669D371F-1687-4C26-B5E3-3212EC921A61}">
          <p14:sldIdLst>
            <p14:sldId id="396"/>
            <p14:sldId id="269"/>
            <p14:sldId id="265"/>
          </p14:sldIdLst>
        </p14:section>
        <p14:section name="Nondeterministic Actions" id="{80F0A684-C50B-4F26-BDF6-BB3D0F2ABCD5}">
          <p14:sldIdLst>
            <p14:sldId id="258"/>
            <p14:sldId id="290"/>
            <p14:sldId id="260"/>
            <p14:sldId id="264"/>
            <p14:sldId id="301"/>
          </p14:sldIdLst>
        </p14:section>
        <p14:section name="Minimax Search" id="{BE4E356D-5995-40BA-BA7E-7B6F0663D408}">
          <p14:sldIdLst>
            <p14:sldId id="270"/>
            <p14:sldId id="291"/>
            <p14:sldId id="398"/>
            <p14:sldId id="271"/>
            <p14:sldId id="294"/>
            <p14:sldId id="272"/>
            <p14:sldId id="306"/>
            <p14:sldId id="274"/>
            <p14:sldId id="275"/>
            <p14:sldId id="302"/>
            <p14:sldId id="276"/>
            <p14:sldId id="397"/>
            <p14:sldId id="305"/>
            <p14:sldId id="307"/>
          </p14:sldIdLst>
        </p14:section>
        <p14:section name="Heuristic Alpha-Beta Tree Search" id="{4B12CA51-648A-4969-B285-C69CD9D627B9}">
          <p14:sldIdLst>
            <p14:sldId id="277"/>
            <p14:sldId id="292"/>
            <p14:sldId id="289"/>
            <p14:sldId id="297"/>
            <p14:sldId id="278"/>
            <p14:sldId id="298"/>
          </p14:sldIdLst>
        </p14:section>
        <p14:section name="Monte Carlo Tree Search" id="{5744188B-3D06-4C89-A425-736027C4FC3E}">
          <p14:sldIdLst>
            <p14:sldId id="279"/>
            <p14:sldId id="293"/>
            <p14:sldId id="280"/>
            <p14:sldId id="281"/>
            <p14:sldId id="282"/>
            <p14:sldId id="284"/>
            <p14:sldId id="304"/>
            <p14:sldId id="283"/>
            <p14:sldId id="303"/>
          </p14:sldIdLst>
        </p14:section>
        <p14:section name="Stochastic Games" id="{0AB1D41B-4412-4381-90CA-E0FD28E75506}">
          <p14:sldIdLst>
            <p14:sldId id="286"/>
            <p14:sldId id="287"/>
            <p14:sldId id="300"/>
          </p14:sldIdLst>
        </p14:section>
        <p14:section name="Wrap up" id="{F656B63C-8C1F-4C48-B983-F70B9145C75C}">
          <p14:sldIdLst>
            <p14:sldId id="288"/>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595959"/>
    <a:srgbClr val="767171"/>
    <a:srgbClr val="8497B0"/>
    <a:srgbClr val="7030A0"/>
    <a:srgbClr val="CC0099"/>
    <a:srgbClr val="FF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4615" autoAdjust="0"/>
    <p:restoredTop sz="86391" autoAdjust="0"/>
  </p:normalViewPr>
  <p:slideViewPr>
    <p:cSldViewPr>
      <p:cViewPr varScale="1">
        <p:scale>
          <a:sx n="86" d="100"/>
          <a:sy n="86" d="100"/>
        </p:scale>
        <p:origin x="1794" y="84"/>
      </p:cViewPr>
      <p:guideLst>
        <p:guide orient="horz" pos="2160"/>
        <p:guide pos="2880"/>
      </p:guideLst>
    </p:cSldViewPr>
  </p:slideViewPr>
  <p:outlineViewPr>
    <p:cViewPr>
      <p:scale>
        <a:sx n="33" d="100"/>
        <a:sy n="33" d="100"/>
      </p:scale>
      <p:origin x="0" y="-34446"/>
    </p:cViewPr>
  </p:outlineViewPr>
  <p:notesTextViewPr>
    <p:cViewPr>
      <p:scale>
        <a:sx n="100" d="100"/>
        <a:sy n="100" d="100"/>
      </p:scale>
      <p:origin x="0" y="0"/>
    </p:cViewPr>
  </p:notesTextViewPr>
  <p:sorterViewPr>
    <p:cViewPr varScale="1">
      <p:scale>
        <a:sx n="100" d="100"/>
        <a:sy n="100" d="100"/>
      </p:scale>
      <p:origin x="0" y="-699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77C6803-CA4B-420D-A759-A0176716CDEC}" type="doc">
      <dgm:prSet loTypeId="urn:microsoft.com/office/officeart/2005/8/layout/hProcess9" loCatId="process" qsTypeId="urn:microsoft.com/office/officeart/2005/8/quickstyle/simple1" qsCatId="simple" csTypeId="urn:microsoft.com/office/officeart/2005/8/colors/accent1_2" csCatId="accent1" phldr="1"/>
      <dgm:spPr/>
      <dgm:t>
        <a:bodyPr/>
        <a:lstStyle/>
        <a:p>
          <a:endParaRPr lang="en-US"/>
        </a:p>
      </dgm:t>
    </dgm:pt>
    <dgm:pt modelId="{0BB3CC82-3478-4D41-B047-5280D6218386}">
      <dgm:prSet/>
      <dgm:spPr/>
      <dgm:t>
        <a:bodyPr/>
        <a:lstStyle/>
        <a:p>
          <a:r>
            <a:rPr lang="en-US" dirty="0"/>
            <a:t>What are two-player zero-sum games with deterministic game mechanics?</a:t>
          </a:r>
        </a:p>
      </dgm:t>
    </dgm:pt>
    <dgm:pt modelId="{EC9FA683-7C9F-4F3C-9D7B-F4134175B941}" type="parTrans" cxnId="{4D78158A-6127-4485-9228-4830BE8F9308}">
      <dgm:prSet/>
      <dgm:spPr/>
      <dgm:t>
        <a:bodyPr/>
        <a:lstStyle/>
        <a:p>
          <a:endParaRPr lang="en-US"/>
        </a:p>
      </dgm:t>
    </dgm:pt>
    <dgm:pt modelId="{4AA0B62A-EBAA-4094-BAAD-7D30DA2065F6}" type="sibTrans" cxnId="{4D78158A-6127-4485-9228-4830BE8F9308}">
      <dgm:prSet/>
      <dgm:spPr/>
      <dgm:t>
        <a:bodyPr/>
        <a:lstStyle/>
        <a:p>
          <a:endParaRPr lang="en-US"/>
        </a:p>
      </dgm:t>
    </dgm:pt>
    <dgm:pt modelId="{87E2C9DA-AF71-49BE-8463-230D4FAEACDF}">
      <dgm:prSet/>
      <dgm:spPr/>
      <dgm:t>
        <a:bodyPr/>
        <a:lstStyle/>
        <a:p>
          <a:r>
            <a:rPr lang="en-US" dirty="0"/>
            <a:t>Games as </a:t>
          </a:r>
          <a:br>
            <a:rPr lang="en-US" dirty="0"/>
          </a:br>
          <a:r>
            <a:rPr lang="en-US" dirty="0"/>
            <a:t>Search Problems</a:t>
          </a:r>
        </a:p>
      </dgm:t>
    </dgm:pt>
    <dgm:pt modelId="{7ED67AEE-3EFA-42A3-9FB2-7E51CBD1AD0A}" type="parTrans" cxnId="{73BAC23A-4B06-47EF-832B-1E7F17048948}">
      <dgm:prSet/>
      <dgm:spPr/>
      <dgm:t>
        <a:bodyPr/>
        <a:lstStyle/>
        <a:p>
          <a:endParaRPr lang="en-US"/>
        </a:p>
      </dgm:t>
    </dgm:pt>
    <dgm:pt modelId="{4D78A9AF-DCE9-40A1-968E-8A84669BB17C}" type="sibTrans" cxnId="{73BAC23A-4B06-47EF-832B-1E7F17048948}">
      <dgm:prSet/>
      <dgm:spPr/>
      <dgm:t>
        <a:bodyPr/>
        <a:lstStyle/>
        <a:p>
          <a:endParaRPr lang="en-US"/>
        </a:p>
      </dgm:t>
    </dgm:pt>
    <dgm:pt modelId="{4A686FD9-F517-4034-849B-38895D14ED95}">
      <dgm:prSet/>
      <dgm:spPr/>
      <dgm:t>
        <a:bodyPr/>
        <a:lstStyle/>
        <a:p>
          <a:r>
            <a:rPr lang="en-US" b="1" dirty="0"/>
            <a:t>Exact Methods</a:t>
          </a:r>
          <a:br>
            <a:rPr lang="en-US" dirty="0"/>
          </a:br>
          <a:br>
            <a:rPr lang="en-US" dirty="0"/>
          </a:br>
          <a:r>
            <a:rPr lang="en-US" dirty="0"/>
            <a:t>Non-deterministic Actions</a:t>
          </a:r>
          <a:br>
            <a:rPr lang="en-US" dirty="0"/>
          </a:br>
          <a:br>
            <a:rPr lang="en-US" dirty="0"/>
          </a:br>
          <a:r>
            <a:rPr lang="en-US" dirty="0"/>
            <a:t> Minimax Search</a:t>
          </a:r>
        </a:p>
      </dgm:t>
    </dgm:pt>
    <dgm:pt modelId="{B5AC7067-DFCC-4F66-B792-E6FD34576449}" type="parTrans" cxnId="{9F78771E-D83F-4FE3-A44B-F778098C046F}">
      <dgm:prSet/>
      <dgm:spPr/>
      <dgm:t>
        <a:bodyPr/>
        <a:lstStyle/>
        <a:p>
          <a:endParaRPr lang="en-US"/>
        </a:p>
      </dgm:t>
    </dgm:pt>
    <dgm:pt modelId="{C9797574-41BD-42CD-B50E-64C62694529C}" type="sibTrans" cxnId="{9F78771E-D83F-4FE3-A44B-F778098C046F}">
      <dgm:prSet/>
      <dgm:spPr/>
      <dgm:t>
        <a:bodyPr/>
        <a:lstStyle/>
        <a:p>
          <a:endParaRPr lang="en-US"/>
        </a:p>
      </dgm:t>
    </dgm:pt>
    <dgm:pt modelId="{74B4ED53-1771-488D-ABAD-21D1DA690E51}">
      <dgm:prSet/>
      <dgm:spPr/>
      <dgm:t>
        <a:bodyPr/>
        <a:lstStyle/>
        <a:p>
          <a:r>
            <a:rPr lang="en-US" b="1" dirty="0"/>
            <a:t>Heuristic Methods</a:t>
          </a:r>
          <a:br>
            <a:rPr lang="en-US" dirty="0"/>
          </a:br>
          <a:br>
            <a:rPr lang="en-US" dirty="0"/>
          </a:br>
          <a:r>
            <a:rPr lang="en-US" dirty="0"/>
            <a:t>Heuristic Alpha-Beta Tree Search</a:t>
          </a:r>
          <a:br>
            <a:rPr lang="en-US" dirty="0"/>
          </a:br>
          <a:br>
            <a:rPr lang="en-US" dirty="0"/>
          </a:br>
          <a:r>
            <a:rPr lang="en-US" dirty="0"/>
            <a:t>Monte Carlo Tree search</a:t>
          </a:r>
        </a:p>
      </dgm:t>
    </dgm:pt>
    <dgm:pt modelId="{6EE8B661-5343-4B26-B6C6-894D5D8A7773}" type="parTrans" cxnId="{ABB642C9-CEA5-4E8F-847C-482E95851269}">
      <dgm:prSet/>
      <dgm:spPr/>
      <dgm:t>
        <a:bodyPr/>
        <a:lstStyle/>
        <a:p>
          <a:endParaRPr lang="en-US"/>
        </a:p>
      </dgm:t>
    </dgm:pt>
    <dgm:pt modelId="{877A99D1-B351-4E05-99E6-5FAD7B69E1C8}" type="sibTrans" cxnId="{ABB642C9-CEA5-4E8F-847C-482E95851269}">
      <dgm:prSet/>
      <dgm:spPr/>
      <dgm:t>
        <a:bodyPr/>
        <a:lstStyle/>
        <a:p>
          <a:endParaRPr lang="en-US"/>
        </a:p>
      </dgm:t>
    </dgm:pt>
    <dgm:pt modelId="{9227DA0E-23FC-4CFA-8C59-414EB0E01F6C}">
      <dgm:prSet/>
      <dgm:spPr/>
      <dgm:t>
        <a:bodyPr/>
        <a:lstStyle/>
        <a:p>
          <a:r>
            <a:rPr lang="en-US" dirty="0"/>
            <a:t>Stochastic Games</a:t>
          </a:r>
        </a:p>
      </dgm:t>
    </dgm:pt>
    <dgm:pt modelId="{3DB6186E-4551-43E5-86B1-E1DD65E0DC9E}" type="parTrans" cxnId="{E42A713B-7206-49A5-9A6C-85CF3F2FC3FC}">
      <dgm:prSet/>
      <dgm:spPr/>
      <dgm:t>
        <a:bodyPr/>
        <a:lstStyle/>
        <a:p>
          <a:endParaRPr lang="en-US"/>
        </a:p>
      </dgm:t>
    </dgm:pt>
    <dgm:pt modelId="{5AFFAE01-E256-4EE8-9509-B262F1BD23CD}" type="sibTrans" cxnId="{E42A713B-7206-49A5-9A6C-85CF3F2FC3FC}">
      <dgm:prSet/>
      <dgm:spPr/>
      <dgm:t>
        <a:bodyPr/>
        <a:lstStyle/>
        <a:p>
          <a:endParaRPr lang="en-US"/>
        </a:p>
      </dgm:t>
    </dgm:pt>
    <dgm:pt modelId="{93623590-CF4A-4CD2-BB6E-ABC5C3F4BECF}" type="pres">
      <dgm:prSet presAssocID="{277C6803-CA4B-420D-A759-A0176716CDEC}" presName="CompostProcess" presStyleCnt="0">
        <dgm:presLayoutVars>
          <dgm:dir/>
          <dgm:resizeHandles val="exact"/>
        </dgm:presLayoutVars>
      </dgm:prSet>
      <dgm:spPr/>
    </dgm:pt>
    <dgm:pt modelId="{9754C195-A9F0-4F0D-A6D2-0DD1520FF8CB}" type="pres">
      <dgm:prSet presAssocID="{277C6803-CA4B-420D-A759-A0176716CDEC}" presName="arrow" presStyleLbl="bgShp" presStyleIdx="0" presStyleCnt="1"/>
      <dgm:spPr/>
    </dgm:pt>
    <dgm:pt modelId="{2940AEB7-E777-4807-BDF0-EF3FA0BEEEC2}" type="pres">
      <dgm:prSet presAssocID="{277C6803-CA4B-420D-A759-A0176716CDEC}" presName="linearProcess" presStyleCnt="0"/>
      <dgm:spPr/>
    </dgm:pt>
    <dgm:pt modelId="{C49C918E-2348-45D8-9BB6-36FC3910AEE6}" type="pres">
      <dgm:prSet presAssocID="{0BB3CC82-3478-4D41-B047-5280D6218386}" presName="textNode" presStyleLbl="node1" presStyleIdx="0" presStyleCnt="5">
        <dgm:presLayoutVars>
          <dgm:bulletEnabled val="1"/>
        </dgm:presLayoutVars>
      </dgm:prSet>
      <dgm:spPr/>
    </dgm:pt>
    <dgm:pt modelId="{C2900225-7812-4D77-ADCE-66E4758CD0CA}" type="pres">
      <dgm:prSet presAssocID="{4AA0B62A-EBAA-4094-BAAD-7D30DA2065F6}" presName="sibTrans" presStyleCnt="0"/>
      <dgm:spPr/>
    </dgm:pt>
    <dgm:pt modelId="{20161611-1CCB-49E5-BCD6-160E7AE8C6F1}" type="pres">
      <dgm:prSet presAssocID="{87E2C9DA-AF71-49BE-8463-230D4FAEACDF}" presName="textNode" presStyleLbl="node1" presStyleIdx="1" presStyleCnt="5">
        <dgm:presLayoutVars>
          <dgm:bulletEnabled val="1"/>
        </dgm:presLayoutVars>
      </dgm:prSet>
      <dgm:spPr/>
    </dgm:pt>
    <dgm:pt modelId="{86916C63-1FAF-43F8-B295-0A3F60413D66}" type="pres">
      <dgm:prSet presAssocID="{4D78A9AF-DCE9-40A1-968E-8A84669BB17C}" presName="sibTrans" presStyleCnt="0"/>
      <dgm:spPr/>
    </dgm:pt>
    <dgm:pt modelId="{FE566455-4387-4F3B-93FD-63039231E455}" type="pres">
      <dgm:prSet presAssocID="{4A686FD9-F517-4034-849B-38895D14ED95}" presName="textNode" presStyleLbl="node1" presStyleIdx="2" presStyleCnt="5">
        <dgm:presLayoutVars>
          <dgm:bulletEnabled val="1"/>
        </dgm:presLayoutVars>
      </dgm:prSet>
      <dgm:spPr/>
    </dgm:pt>
    <dgm:pt modelId="{7685ED58-3418-4846-9665-E14742C7BD0B}" type="pres">
      <dgm:prSet presAssocID="{C9797574-41BD-42CD-B50E-64C62694529C}" presName="sibTrans" presStyleCnt="0"/>
      <dgm:spPr/>
    </dgm:pt>
    <dgm:pt modelId="{FC3C55A0-84B2-4F6E-AB59-77725D722C40}" type="pres">
      <dgm:prSet presAssocID="{74B4ED53-1771-488D-ABAD-21D1DA690E51}" presName="textNode" presStyleLbl="node1" presStyleIdx="3" presStyleCnt="5">
        <dgm:presLayoutVars>
          <dgm:bulletEnabled val="1"/>
        </dgm:presLayoutVars>
      </dgm:prSet>
      <dgm:spPr/>
    </dgm:pt>
    <dgm:pt modelId="{7FE43F55-AB52-4260-A2ED-9324174B1544}" type="pres">
      <dgm:prSet presAssocID="{877A99D1-B351-4E05-99E6-5FAD7B69E1C8}" presName="sibTrans" presStyleCnt="0"/>
      <dgm:spPr/>
    </dgm:pt>
    <dgm:pt modelId="{06064AD5-8D7F-4BDF-925D-EFA8045701F9}" type="pres">
      <dgm:prSet presAssocID="{9227DA0E-23FC-4CFA-8C59-414EB0E01F6C}" presName="textNode" presStyleLbl="node1" presStyleIdx="4" presStyleCnt="5">
        <dgm:presLayoutVars>
          <dgm:bulletEnabled val="1"/>
        </dgm:presLayoutVars>
      </dgm:prSet>
      <dgm:spPr/>
    </dgm:pt>
  </dgm:ptLst>
  <dgm:cxnLst>
    <dgm:cxn modelId="{9F78771E-D83F-4FE3-A44B-F778098C046F}" srcId="{277C6803-CA4B-420D-A759-A0176716CDEC}" destId="{4A686FD9-F517-4034-849B-38895D14ED95}" srcOrd="2" destOrd="0" parTransId="{B5AC7067-DFCC-4F66-B792-E6FD34576449}" sibTransId="{C9797574-41BD-42CD-B50E-64C62694529C}"/>
    <dgm:cxn modelId="{C2500236-EA4A-468D-BB1C-6B3E83AB6481}" type="presOf" srcId="{4A686FD9-F517-4034-849B-38895D14ED95}" destId="{FE566455-4387-4F3B-93FD-63039231E455}" srcOrd="0" destOrd="0" presId="urn:microsoft.com/office/officeart/2005/8/layout/hProcess9"/>
    <dgm:cxn modelId="{73BAC23A-4B06-47EF-832B-1E7F17048948}" srcId="{277C6803-CA4B-420D-A759-A0176716CDEC}" destId="{87E2C9DA-AF71-49BE-8463-230D4FAEACDF}" srcOrd="1" destOrd="0" parTransId="{7ED67AEE-3EFA-42A3-9FB2-7E51CBD1AD0A}" sibTransId="{4D78A9AF-DCE9-40A1-968E-8A84669BB17C}"/>
    <dgm:cxn modelId="{E42A713B-7206-49A5-9A6C-85CF3F2FC3FC}" srcId="{277C6803-CA4B-420D-A759-A0176716CDEC}" destId="{9227DA0E-23FC-4CFA-8C59-414EB0E01F6C}" srcOrd="4" destOrd="0" parTransId="{3DB6186E-4551-43E5-86B1-E1DD65E0DC9E}" sibTransId="{5AFFAE01-E256-4EE8-9509-B262F1BD23CD}"/>
    <dgm:cxn modelId="{4D78158A-6127-4485-9228-4830BE8F9308}" srcId="{277C6803-CA4B-420D-A759-A0176716CDEC}" destId="{0BB3CC82-3478-4D41-B047-5280D6218386}" srcOrd="0" destOrd="0" parTransId="{EC9FA683-7C9F-4F3C-9D7B-F4134175B941}" sibTransId="{4AA0B62A-EBAA-4094-BAAD-7D30DA2065F6}"/>
    <dgm:cxn modelId="{98D54D8A-0966-471A-8A03-F463E3E4FD3D}" type="presOf" srcId="{0BB3CC82-3478-4D41-B047-5280D6218386}" destId="{C49C918E-2348-45D8-9BB6-36FC3910AEE6}" srcOrd="0" destOrd="0" presId="urn:microsoft.com/office/officeart/2005/8/layout/hProcess9"/>
    <dgm:cxn modelId="{0879C9B3-3FFE-43F3-8448-762C7FD9BC6F}" type="presOf" srcId="{74B4ED53-1771-488D-ABAD-21D1DA690E51}" destId="{FC3C55A0-84B2-4F6E-AB59-77725D722C40}" srcOrd="0" destOrd="0" presId="urn:microsoft.com/office/officeart/2005/8/layout/hProcess9"/>
    <dgm:cxn modelId="{ABB642C9-CEA5-4E8F-847C-482E95851269}" srcId="{277C6803-CA4B-420D-A759-A0176716CDEC}" destId="{74B4ED53-1771-488D-ABAD-21D1DA690E51}" srcOrd="3" destOrd="0" parTransId="{6EE8B661-5343-4B26-B6C6-894D5D8A7773}" sibTransId="{877A99D1-B351-4E05-99E6-5FAD7B69E1C8}"/>
    <dgm:cxn modelId="{20A242CC-255D-4EE4-BD4B-A2F5ED9DCAE9}" type="presOf" srcId="{9227DA0E-23FC-4CFA-8C59-414EB0E01F6C}" destId="{06064AD5-8D7F-4BDF-925D-EFA8045701F9}" srcOrd="0" destOrd="0" presId="urn:microsoft.com/office/officeart/2005/8/layout/hProcess9"/>
    <dgm:cxn modelId="{169141CD-0342-4B63-B721-5243A4C779D4}" type="presOf" srcId="{87E2C9DA-AF71-49BE-8463-230D4FAEACDF}" destId="{20161611-1CCB-49E5-BCD6-160E7AE8C6F1}" srcOrd="0" destOrd="0" presId="urn:microsoft.com/office/officeart/2005/8/layout/hProcess9"/>
    <dgm:cxn modelId="{AA7D7CDF-7AD0-4080-94E1-5E5B41B38130}" type="presOf" srcId="{277C6803-CA4B-420D-A759-A0176716CDEC}" destId="{93623590-CF4A-4CD2-BB6E-ABC5C3F4BECF}" srcOrd="0" destOrd="0" presId="urn:microsoft.com/office/officeart/2005/8/layout/hProcess9"/>
    <dgm:cxn modelId="{04508D0A-E7F3-4AA3-8620-DE44F159C331}" type="presParOf" srcId="{93623590-CF4A-4CD2-BB6E-ABC5C3F4BECF}" destId="{9754C195-A9F0-4F0D-A6D2-0DD1520FF8CB}" srcOrd="0" destOrd="0" presId="urn:microsoft.com/office/officeart/2005/8/layout/hProcess9"/>
    <dgm:cxn modelId="{A97CB21C-F932-44CD-819E-E60A00C0FBE8}" type="presParOf" srcId="{93623590-CF4A-4CD2-BB6E-ABC5C3F4BECF}" destId="{2940AEB7-E777-4807-BDF0-EF3FA0BEEEC2}" srcOrd="1" destOrd="0" presId="urn:microsoft.com/office/officeart/2005/8/layout/hProcess9"/>
    <dgm:cxn modelId="{9F985081-4E40-4F93-88C2-35AF4C953A4F}" type="presParOf" srcId="{2940AEB7-E777-4807-BDF0-EF3FA0BEEEC2}" destId="{C49C918E-2348-45D8-9BB6-36FC3910AEE6}" srcOrd="0" destOrd="0" presId="urn:microsoft.com/office/officeart/2005/8/layout/hProcess9"/>
    <dgm:cxn modelId="{E1E358F4-BD8A-484C-9D85-B88F8CB9FFD4}" type="presParOf" srcId="{2940AEB7-E777-4807-BDF0-EF3FA0BEEEC2}" destId="{C2900225-7812-4D77-ADCE-66E4758CD0CA}" srcOrd="1" destOrd="0" presId="urn:microsoft.com/office/officeart/2005/8/layout/hProcess9"/>
    <dgm:cxn modelId="{DCDC86E0-345B-4170-8F4C-A1A9BC75C0FC}" type="presParOf" srcId="{2940AEB7-E777-4807-BDF0-EF3FA0BEEEC2}" destId="{20161611-1CCB-49E5-BCD6-160E7AE8C6F1}" srcOrd="2" destOrd="0" presId="urn:microsoft.com/office/officeart/2005/8/layout/hProcess9"/>
    <dgm:cxn modelId="{CD089FAC-7D3F-4F18-9A53-AA6C7921B4E3}" type="presParOf" srcId="{2940AEB7-E777-4807-BDF0-EF3FA0BEEEC2}" destId="{86916C63-1FAF-43F8-B295-0A3F60413D66}" srcOrd="3" destOrd="0" presId="urn:microsoft.com/office/officeart/2005/8/layout/hProcess9"/>
    <dgm:cxn modelId="{2DC080EA-34FA-4231-9E1B-88EF50C76450}" type="presParOf" srcId="{2940AEB7-E777-4807-BDF0-EF3FA0BEEEC2}" destId="{FE566455-4387-4F3B-93FD-63039231E455}" srcOrd="4" destOrd="0" presId="urn:microsoft.com/office/officeart/2005/8/layout/hProcess9"/>
    <dgm:cxn modelId="{85238898-3046-480A-8E6E-7930658D5180}" type="presParOf" srcId="{2940AEB7-E777-4807-BDF0-EF3FA0BEEEC2}" destId="{7685ED58-3418-4846-9665-E14742C7BD0B}" srcOrd="5" destOrd="0" presId="urn:microsoft.com/office/officeart/2005/8/layout/hProcess9"/>
    <dgm:cxn modelId="{16A2F90B-22A4-4C2B-BB52-9B391B6CA0CC}" type="presParOf" srcId="{2940AEB7-E777-4807-BDF0-EF3FA0BEEEC2}" destId="{FC3C55A0-84B2-4F6E-AB59-77725D722C40}" srcOrd="6" destOrd="0" presId="urn:microsoft.com/office/officeart/2005/8/layout/hProcess9"/>
    <dgm:cxn modelId="{0899D7B3-468F-45E2-93F4-858C142C714C}" type="presParOf" srcId="{2940AEB7-E777-4807-BDF0-EF3FA0BEEEC2}" destId="{7FE43F55-AB52-4260-A2ED-9324174B1544}" srcOrd="7" destOrd="0" presId="urn:microsoft.com/office/officeart/2005/8/layout/hProcess9"/>
    <dgm:cxn modelId="{B3E9E043-F09A-4C38-BD91-AEB54C390C3D}" type="presParOf" srcId="{2940AEB7-E777-4807-BDF0-EF3FA0BEEEC2}" destId="{06064AD5-8D7F-4BDF-925D-EFA8045701F9}" srcOrd="8"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011FFE4-074F-49F2-B536-C057DBA83543}" type="doc">
      <dgm:prSet loTypeId="urn:microsoft.com/office/officeart/2005/8/layout/arrow3" loCatId="relationship" qsTypeId="urn:microsoft.com/office/officeart/2005/8/quickstyle/simple1" qsCatId="simple" csTypeId="urn:microsoft.com/office/officeart/2005/8/colors/colorful5" csCatId="colorful" phldr="1"/>
      <dgm:spPr/>
      <dgm:t>
        <a:bodyPr/>
        <a:lstStyle/>
        <a:p>
          <a:endParaRPr lang="en-US"/>
        </a:p>
      </dgm:t>
    </dgm:pt>
    <dgm:pt modelId="{C7B5598F-73EB-4086-9D15-AF21D84F01EB}">
      <dgm:prSet phldrT="[Text]"/>
      <dgm:spPr/>
      <dgm:t>
        <a:bodyPr/>
        <a:lstStyle/>
        <a:p>
          <a:pPr algn="ctr">
            <a:buFont typeface="+mj-lt"/>
            <a:buAutoNum type="alphaLcParenR"/>
          </a:pPr>
          <a:r>
            <a:rPr lang="en-US" b="1" dirty="0"/>
            <a:t>Exploration</a:t>
          </a:r>
          <a:r>
            <a:rPr lang="en-US" dirty="0"/>
            <a:t>: perform more playouts from states that currently have no or few playouts.</a:t>
          </a:r>
        </a:p>
      </dgm:t>
    </dgm:pt>
    <dgm:pt modelId="{35184A8B-0A83-41D2-A908-50848EE3D926}" type="parTrans" cxnId="{FFB7963A-9C7D-499E-B549-7910A0F2F13B}">
      <dgm:prSet/>
      <dgm:spPr/>
      <dgm:t>
        <a:bodyPr/>
        <a:lstStyle/>
        <a:p>
          <a:pPr algn="r"/>
          <a:endParaRPr lang="en-US"/>
        </a:p>
      </dgm:t>
    </dgm:pt>
    <dgm:pt modelId="{7063981B-22F4-4A0F-A5A9-DB73DAB928BE}" type="sibTrans" cxnId="{FFB7963A-9C7D-499E-B549-7910A0F2F13B}">
      <dgm:prSet/>
      <dgm:spPr/>
      <dgm:t>
        <a:bodyPr/>
        <a:lstStyle/>
        <a:p>
          <a:pPr algn="r"/>
          <a:endParaRPr lang="en-US"/>
        </a:p>
      </dgm:t>
    </dgm:pt>
    <dgm:pt modelId="{66875ED1-75C0-4ADD-A11A-6945BE084A09}">
      <dgm:prSet phldrT="[Text]"/>
      <dgm:spPr/>
      <dgm:t>
        <a:bodyPr/>
        <a:lstStyle/>
        <a:p>
          <a:pPr algn="ctr">
            <a:buFont typeface="+mj-lt"/>
            <a:buAutoNum type="alphaLcParenR"/>
          </a:pPr>
          <a:r>
            <a:rPr lang="en-US" b="1" dirty="0"/>
            <a:t>Exploitation</a:t>
          </a:r>
          <a:r>
            <a:rPr lang="en-US" dirty="0"/>
            <a:t>: more playouts for states that have done well to get more accurate estimates.</a:t>
          </a:r>
        </a:p>
      </dgm:t>
    </dgm:pt>
    <dgm:pt modelId="{E4BC8588-2C5C-4F69-9DCD-38814EE5D0D5}" type="parTrans" cxnId="{41A8DCA8-7894-4CC3-98D1-8E1D6EF8011C}">
      <dgm:prSet/>
      <dgm:spPr/>
      <dgm:t>
        <a:bodyPr/>
        <a:lstStyle/>
        <a:p>
          <a:pPr algn="r"/>
          <a:endParaRPr lang="en-US"/>
        </a:p>
      </dgm:t>
    </dgm:pt>
    <dgm:pt modelId="{1088B430-2FAC-4E9A-9AA5-B784B5A97F07}" type="sibTrans" cxnId="{41A8DCA8-7894-4CC3-98D1-8E1D6EF8011C}">
      <dgm:prSet/>
      <dgm:spPr/>
      <dgm:t>
        <a:bodyPr/>
        <a:lstStyle/>
        <a:p>
          <a:pPr algn="r"/>
          <a:endParaRPr lang="en-US"/>
        </a:p>
      </dgm:t>
    </dgm:pt>
    <dgm:pt modelId="{388A663A-0857-4F9C-8427-5385EE64B421}" type="pres">
      <dgm:prSet presAssocID="{9011FFE4-074F-49F2-B536-C057DBA83543}" presName="compositeShape" presStyleCnt="0">
        <dgm:presLayoutVars>
          <dgm:chMax val="2"/>
          <dgm:dir/>
          <dgm:resizeHandles val="exact"/>
        </dgm:presLayoutVars>
      </dgm:prSet>
      <dgm:spPr/>
    </dgm:pt>
    <dgm:pt modelId="{5BBECE53-31E9-45C1-9C99-E6FED15FF303}" type="pres">
      <dgm:prSet presAssocID="{9011FFE4-074F-49F2-B536-C057DBA83543}" presName="divider" presStyleLbl="fgShp" presStyleIdx="0" presStyleCnt="1"/>
      <dgm:spPr/>
    </dgm:pt>
    <dgm:pt modelId="{C0EAA83E-FCA4-41B8-B9C4-1FFFC2767C9D}" type="pres">
      <dgm:prSet presAssocID="{C7B5598F-73EB-4086-9D15-AF21D84F01EB}" presName="downArrow" presStyleLbl="node1" presStyleIdx="0" presStyleCnt="2"/>
      <dgm:spPr/>
    </dgm:pt>
    <dgm:pt modelId="{67A1BF2C-5C08-487D-9939-E0054ADCF853}" type="pres">
      <dgm:prSet presAssocID="{C7B5598F-73EB-4086-9D15-AF21D84F01EB}" presName="downArrowText" presStyleLbl="revTx" presStyleIdx="0" presStyleCnt="2" custScaleX="154688">
        <dgm:presLayoutVars>
          <dgm:bulletEnabled val="1"/>
        </dgm:presLayoutVars>
      </dgm:prSet>
      <dgm:spPr/>
    </dgm:pt>
    <dgm:pt modelId="{EC55A2F8-97C2-4D3B-ADF8-DBE6FB6A38DF}" type="pres">
      <dgm:prSet presAssocID="{66875ED1-75C0-4ADD-A11A-6945BE084A09}" presName="upArrow" presStyleLbl="node1" presStyleIdx="1" presStyleCnt="2"/>
      <dgm:spPr/>
    </dgm:pt>
    <dgm:pt modelId="{6BD5FF6F-C06C-42AF-A022-734E57BE2E2B}" type="pres">
      <dgm:prSet presAssocID="{66875ED1-75C0-4ADD-A11A-6945BE084A09}" presName="upArrowText" presStyleLbl="revTx" presStyleIdx="1" presStyleCnt="2" custScaleX="175846">
        <dgm:presLayoutVars>
          <dgm:bulletEnabled val="1"/>
        </dgm:presLayoutVars>
      </dgm:prSet>
      <dgm:spPr/>
    </dgm:pt>
  </dgm:ptLst>
  <dgm:cxnLst>
    <dgm:cxn modelId="{FFB7963A-9C7D-499E-B549-7910A0F2F13B}" srcId="{9011FFE4-074F-49F2-B536-C057DBA83543}" destId="{C7B5598F-73EB-4086-9D15-AF21D84F01EB}" srcOrd="0" destOrd="0" parTransId="{35184A8B-0A83-41D2-A908-50848EE3D926}" sibTransId="{7063981B-22F4-4A0F-A5A9-DB73DAB928BE}"/>
    <dgm:cxn modelId="{7B0F204B-C6DC-4C4D-A1AD-9EF60A00E72C}" type="presOf" srcId="{66875ED1-75C0-4ADD-A11A-6945BE084A09}" destId="{6BD5FF6F-C06C-42AF-A022-734E57BE2E2B}" srcOrd="0" destOrd="0" presId="urn:microsoft.com/office/officeart/2005/8/layout/arrow3"/>
    <dgm:cxn modelId="{04BF2150-FA8E-4647-8811-A29E30D0A6E9}" type="presOf" srcId="{9011FFE4-074F-49F2-B536-C057DBA83543}" destId="{388A663A-0857-4F9C-8427-5385EE64B421}" srcOrd="0" destOrd="0" presId="urn:microsoft.com/office/officeart/2005/8/layout/arrow3"/>
    <dgm:cxn modelId="{41A8DCA8-7894-4CC3-98D1-8E1D6EF8011C}" srcId="{9011FFE4-074F-49F2-B536-C057DBA83543}" destId="{66875ED1-75C0-4ADD-A11A-6945BE084A09}" srcOrd="1" destOrd="0" parTransId="{E4BC8588-2C5C-4F69-9DCD-38814EE5D0D5}" sibTransId="{1088B430-2FAC-4E9A-9AA5-B784B5A97F07}"/>
    <dgm:cxn modelId="{839049F2-A0DF-4F49-8503-5FA5B3D2E44F}" type="presOf" srcId="{C7B5598F-73EB-4086-9D15-AF21D84F01EB}" destId="{67A1BF2C-5C08-487D-9939-E0054ADCF853}" srcOrd="0" destOrd="0" presId="urn:microsoft.com/office/officeart/2005/8/layout/arrow3"/>
    <dgm:cxn modelId="{4E893338-3B84-48BA-835F-D61CD9362690}" type="presParOf" srcId="{388A663A-0857-4F9C-8427-5385EE64B421}" destId="{5BBECE53-31E9-45C1-9C99-E6FED15FF303}" srcOrd="0" destOrd="0" presId="urn:microsoft.com/office/officeart/2005/8/layout/arrow3"/>
    <dgm:cxn modelId="{1B54C8EF-77AB-440B-B805-91D94F88E42C}" type="presParOf" srcId="{388A663A-0857-4F9C-8427-5385EE64B421}" destId="{C0EAA83E-FCA4-41B8-B9C4-1FFFC2767C9D}" srcOrd="1" destOrd="0" presId="urn:microsoft.com/office/officeart/2005/8/layout/arrow3"/>
    <dgm:cxn modelId="{20383821-AA1B-42B6-82EE-3CE604BFC218}" type="presParOf" srcId="{388A663A-0857-4F9C-8427-5385EE64B421}" destId="{67A1BF2C-5C08-487D-9939-E0054ADCF853}" srcOrd="2" destOrd="0" presId="urn:microsoft.com/office/officeart/2005/8/layout/arrow3"/>
    <dgm:cxn modelId="{AF7052B3-389F-4879-AA2D-2A087CB65866}" type="presParOf" srcId="{388A663A-0857-4F9C-8427-5385EE64B421}" destId="{EC55A2F8-97C2-4D3B-ADF8-DBE6FB6A38DF}" srcOrd="3" destOrd="0" presId="urn:microsoft.com/office/officeart/2005/8/layout/arrow3"/>
    <dgm:cxn modelId="{78C67B63-775A-4F15-9409-F459BEC24907}" type="presParOf" srcId="{388A663A-0857-4F9C-8427-5385EE64B421}" destId="{6BD5FF6F-C06C-42AF-A022-734E57BE2E2B}" srcOrd="4" destOrd="0" presId="urn:microsoft.com/office/officeart/2005/8/layout/arrow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54C195-A9F0-4F0D-A6D2-0DD1520FF8CB}">
      <dsp:nvSpPr>
        <dsp:cNvPr id="0" name=""/>
        <dsp:cNvSpPr/>
      </dsp:nvSpPr>
      <dsp:spPr>
        <a:xfrm>
          <a:off x="591502" y="0"/>
          <a:ext cx="6703695" cy="4351338"/>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49C918E-2348-45D8-9BB6-36FC3910AEE6}">
      <dsp:nvSpPr>
        <dsp:cNvPr id="0" name=""/>
        <dsp:cNvSpPr/>
      </dsp:nvSpPr>
      <dsp:spPr>
        <a:xfrm>
          <a:off x="3465" y="1305401"/>
          <a:ext cx="1515340" cy="17405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What are two-player zero-sum games with deterministic game mechanics?</a:t>
          </a:r>
        </a:p>
      </dsp:txBody>
      <dsp:txXfrm>
        <a:off x="77438" y="1379374"/>
        <a:ext cx="1367394" cy="1592589"/>
      </dsp:txXfrm>
    </dsp:sp>
    <dsp:sp modelId="{20161611-1CCB-49E5-BCD6-160E7AE8C6F1}">
      <dsp:nvSpPr>
        <dsp:cNvPr id="0" name=""/>
        <dsp:cNvSpPr/>
      </dsp:nvSpPr>
      <dsp:spPr>
        <a:xfrm>
          <a:off x="1594572" y="1305401"/>
          <a:ext cx="1515340" cy="17405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Games as </a:t>
          </a:r>
          <a:br>
            <a:rPr lang="en-US" sz="1300" kern="1200" dirty="0"/>
          </a:br>
          <a:r>
            <a:rPr lang="en-US" sz="1300" kern="1200" dirty="0"/>
            <a:t>Search Problems</a:t>
          </a:r>
        </a:p>
      </dsp:txBody>
      <dsp:txXfrm>
        <a:off x="1668545" y="1379374"/>
        <a:ext cx="1367394" cy="1592589"/>
      </dsp:txXfrm>
    </dsp:sp>
    <dsp:sp modelId="{FE566455-4387-4F3B-93FD-63039231E455}">
      <dsp:nvSpPr>
        <dsp:cNvPr id="0" name=""/>
        <dsp:cNvSpPr/>
      </dsp:nvSpPr>
      <dsp:spPr>
        <a:xfrm>
          <a:off x="3185679" y="1305401"/>
          <a:ext cx="1515340" cy="17405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b="1" kern="1200" dirty="0"/>
            <a:t>Exact Methods</a:t>
          </a:r>
          <a:br>
            <a:rPr lang="en-US" sz="1300" kern="1200" dirty="0"/>
          </a:br>
          <a:br>
            <a:rPr lang="en-US" sz="1300" kern="1200" dirty="0"/>
          </a:br>
          <a:r>
            <a:rPr lang="en-US" sz="1300" kern="1200" dirty="0"/>
            <a:t>Non-deterministic Actions</a:t>
          </a:r>
          <a:br>
            <a:rPr lang="en-US" sz="1300" kern="1200" dirty="0"/>
          </a:br>
          <a:br>
            <a:rPr lang="en-US" sz="1300" kern="1200" dirty="0"/>
          </a:br>
          <a:r>
            <a:rPr lang="en-US" sz="1300" kern="1200" dirty="0"/>
            <a:t> Minimax Search</a:t>
          </a:r>
        </a:p>
      </dsp:txBody>
      <dsp:txXfrm>
        <a:off x="3259652" y="1379374"/>
        <a:ext cx="1367394" cy="1592589"/>
      </dsp:txXfrm>
    </dsp:sp>
    <dsp:sp modelId="{FC3C55A0-84B2-4F6E-AB59-77725D722C40}">
      <dsp:nvSpPr>
        <dsp:cNvPr id="0" name=""/>
        <dsp:cNvSpPr/>
      </dsp:nvSpPr>
      <dsp:spPr>
        <a:xfrm>
          <a:off x="4776787" y="1305401"/>
          <a:ext cx="1515340" cy="17405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b="1" kern="1200" dirty="0"/>
            <a:t>Heuristic Methods</a:t>
          </a:r>
          <a:br>
            <a:rPr lang="en-US" sz="1300" kern="1200" dirty="0"/>
          </a:br>
          <a:br>
            <a:rPr lang="en-US" sz="1300" kern="1200" dirty="0"/>
          </a:br>
          <a:r>
            <a:rPr lang="en-US" sz="1300" kern="1200" dirty="0"/>
            <a:t>Heuristic Alpha-Beta Tree Search</a:t>
          </a:r>
          <a:br>
            <a:rPr lang="en-US" sz="1300" kern="1200" dirty="0"/>
          </a:br>
          <a:br>
            <a:rPr lang="en-US" sz="1300" kern="1200" dirty="0"/>
          </a:br>
          <a:r>
            <a:rPr lang="en-US" sz="1300" kern="1200" dirty="0"/>
            <a:t>Monte Carlo Tree search</a:t>
          </a:r>
        </a:p>
      </dsp:txBody>
      <dsp:txXfrm>
        <a:off x="4850760" y="1379374"/>
        <a:ext cx="1367394" cy="1592589"/>
      </dsp:txXfrm>
    </dsp:sp>
    <dsp:sp modelId="{06064AD5-8D7F-4BDF-925D-EFA8045701F9}">
      <dsp:nvSpPr>
        <dsp:cNvPr id="0" name=""/>
        <dsp:cNvSpPr/>
      </dsp:nvSpPr>
      <dsp:spPr>
        <a:xfrm>
          <a:off x="6367894" y="1305401"/>
          <a:ext cx="1515340" cy="17405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Stochastic Games</a:t>
          </a:r>
        </a:p>
      </dsp:txBody>
      <dsp:txXfrm>
        <a:off x="6441867" y="1379374"/>
        <a:ext cx="1367394" cy="159258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BECE53-31E9-45C1-9C99-E6FED15FF303}">
      <dsp:nvSpPr>
        <dsp:cNvPr id="0" name=""/>
        <dsp:cNvSpPr/>
      </dsp:nvSpPr>
      <dsp:spPr>
        <a:xfrm rot="21300000">
          <a:off x="979649" y="887917"/>
          <a:ext cx="5098725" cy="446080"/>
        </a:xfrm>
        <a:prstGeom prst="mathMinus">
          <a:avLst/>
        </a:prstGeom>
        <a:solidFill>
          <a:schemeClr val="accent5">
            <a:tint val="4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0EAA83E-FCA4-41B8-B9C4-1FFFC2767C9D}">
      <dsp:nvSpPr>
        <dsp:cNvPr id="0" name=""/>
        <dsp:cNvSpPr/>
      </dsp:nvSpPr>
      <dsp:spPr>
        <a:xfrm>
          <a:off x="846963" y="111095"/>
          <a:ext cx="2117407" cy="888766"/>
        </a:xfrm>
        <a:prstGeom prst="downArrow">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7A1BF2C-5C08-487D-9939-E0054ADCF853}">
      <dsp:nvSpPr>
        <dsp:cNvPr id="0" name=""/>
        <dsp:cNvSpPr/>
      </dsp:nvSpPr>
      <dsp:spPr>
        <a:xfrm>
          <a:off x="3123170" y="0"/>
          <a:ext cx="3493733" cy="9332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Font typeface="+mj-lt"/>
            <a:buNone/>
          </a:pPr>
          <a:r>
            <a:rPr lang="en-US" sz="1500" b="1" kern="1200" dirty="0"/>
            <a:t>Exploration</a:t>
          </a:r>
          <a:r>
            <a:rPr lang="en-US" sz="1500" kern="1200" dirty="0"/>
            <a:t>: perform more playouts from states that currently have no or few playouts.</a:t>
          </a:r>
        </a:p>
      </dsp:txBody>
      <dsp:txXfrm>
        <a:off x="3123170" y="0"/>
        <a:ext cx="3493733" cy="933204"/>
      </dsp:txXfrm>
    </dsp:sp>
    <dsp:sp modelId="{EC55A2F8-97C2-4D3B-ADF8-DBE6FB6A38DF}">
      <dsp:nvSpPr>
        <dsp:cNvPr id="0" name=""/>
        <dsp:cNvSpPr/>
      </dsp:nvSpPr>
      <dsp:spPr>
        <a:xfrm>
          <a:off x="4093654" y="1222053"/>
          <a:ext cx="2117407" cy="888766"/>
        </a:xfrm>
        <a:prstGeom prst="upArrow">
          <a:avLst/>
        </a:prstGeom>
        <a:solidFill>
          <a:schemeClr val="accent5">
            <a:hueOff val="-12162821"/>
            <a:satOff val="-296"/>
            <a:lumOff val="-1039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BD5FF6F-C06C-42AF-A022-734E57BE2E2B}">
      <dsp:nvSpPr>
        <dsp:cNvPr id="0" name=""/>
        <dsp:cNvSpPr/>
      </dsp:nvSpPr>
      <dsp:spPr>
        <a:xfrm>
          <a:off x="202187" y="1288711"/>
          <a:ext cx="3971601" cy="9332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99568" numCol="1" spcCol="1270" anchor="ctr" anchorCtr="0">
          <a:noAutofit/>
        </a:bodyPr>
        <a:lstStyle/>
        <a:p>
          <a:pPr marL="0" lvl="0" indent="0" algn="ctr" defTabSz="622300">
            <a:lnSpc>
              <a:spcPct val="90000"/>
            </a:lnSpc>
            <a:spcBef>
              <a:spcPct val="0"/>
            </a:spcBef>
            <a:spcAft>
              <a:spcPct val="35000"/>
            </a:spcAft>
            <a:buFont typeface="+mj-lt"/>
            <a:buNone/>
          </a:pPr>
          <a:r>
            <a:rPr lang="en-US" sz="1400" b="1" kern="1200" dirty="0"/>
            <a:t>Exploitation</a:t>
          </a:r>
          <a:r>
            <a:rPr lang="en-US" sz="1400" kern="1200" dirty="0"/>
            <a:t>: more playouts for states that have done well to get more accurate estimates.</a:t>
          </a:r>
        </a:p>
      </dsp:txBody>
      <dsp:txXfrm>
        <a:off x="202187" y="1288711"/>
        <a:ext cx="3971601" cy="933204"/>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arrow3">
  <dgm:title val=""/>
  <dgm:desc val=""/>
  <dgm:catLst>
    <dgm:cat type="relationship" pri="5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Lst>
      <dgm:cxnLst>
        <dgm:cxn modelId="3" srcId="0" destId="1" srcOrd="0" destOrd="0"/>
        <dgm:cxn modelId="4" srcId="0" destId="2" srcOrd="1" destOrd="0"/>
      </dgm:cxnLst>
      <dgm:bg/>
      <dgm:whole/>
    </dgm:dataModel>
  </dgm:clrData>
  <dgm:layoutNode name="compositeShape">
    <dgm:varLst>
      <dgm:chMax val="2"/>
      <dgm:dir/>
      <dgm:resizeHandles val="exact"/>
    </dgm:varLst>
    <dgm:alg type="composite">
      <dgm:param type="horzAlign" val="none"/>
      <dgm:param type="vertAlign" val="none"/>
    </dgm:alg>
    <dgm:shape xmlns:r="http://schemas.openxmlformats.org/officeDocument/2006/relationships" r:blip="">
      <dgm:adjLst/>
    </dgm:shape>
    <dgm:presOf/>
    <dgm:choose name="Name0">
      <dgm:if name="Name1" func="var" arg="dir" op="equ" val="norm">
        <dgm:choose name="Name2">
          <dgm:if name="Name3" axis="ch" ptType="node" func="cnt" op="gte" val="2">
            <dgm:constrLst>
              <dgm:constr type="w" for="ch" forName="divider" refType="w"/>
              <dgm:constr type="h" for="ch" forName="divider" refType="w" fact="0.2"/>
              <dgm:constr type="h" for="ch" forName="divider" refType="h" op="gte" fact="0.2"/>
              <dgm:constr type="h" for="ch" forName="divider" refType="h" op="lte" fact="0.4"/>
              <dgm:constr type="ctrX" for="ch" forName="divider" refType="w" fact="0.5"/>
              <dgm:constr type="ctrY" for="ch" forName="divider" refType="h" fact="0.5"/>
              <dgm:constr type="w" for="ch" forName="downArrow" refType="w" fact="0.3"/>
              <dgm:constr type="h" for="ch" forName="downArrow" refType="h" fact="0.4"/>
              <dgm:constr type="l" for="ch" forName="downArrow" refType="w" fact="0.1"/>
              <dgm:constr type="t" for="ch" forName="downArrow" refType="h" fact="0.05"/>
              <dgm:constr type="lOff" for="ch" forName="downArrow" refType="w" fact="0.02"/>
              <dgm:constr type="w" for="ch" forName="downArrowText" refType="w" fact="0.32"/>
              <dgm:constr type="h" for="ch" forName="downArrowText" refType="h" fact="0.42"/>
              <dgm:constr type="t" for="ch" forName="downArrowText"/>
              <dgm:constr type="r" for="ch" forName="downArrowText" refType="w" fact="0.85"/>
              <dgm:constr type="w" for="ch" forName="upArrow" refType="w" fact="0.3"/>
              <dgm:constr type="h" for="ch" forName="upArrow" refType="h" fact="0.4"/>
              <dgm:constr type="b" for="ch" forName="upArrow" refType="h" fact="0.95"/>
              <dgm:constr type="r" for="ch" forName="upArrow" refType="w" fact="0.9"/>
              <dgm:constr type="rOff" for="ch" forName="upArrow" refType="w" fact="-0.02"/>
              <dgm:constr type="w" for="ch" forName="upArrowText" refType="w" fact="0.32"/>
              <dgm:constr type="h" for="ch" forName="upArrowText" refType="h" fact="0.42"/>
              <dgm:constr type="b" for="ch" forName="upArrowText" refType="h"/>
              <dgm:constr type="l" for="ch" forName="upArrowText" refType="w" fact="0.15"/>
              <dgm:constr type="primFontSz" for="ch" ptType="node" op="equ" val="65"/>
            </dgm:constrLst>
          </dgm:if>
          <dgm:else name="Name4">
            <dgm:constrLst>
              <dgm:constr type="w" for="ch" forName="downArrow" refType="w" fact="0.4"/>
              <dgm:constr type="h" for="ch" forName="downArrow" refType="h" fact="0.8"/>
              <dgm:constr type="l" for="ch" forName="downArrow" refType="w" fact="0.02"/>
              <dgm:constr type="t" for="ch" forName="downArrow" refType="h" fact="0.05"/>
              <dgm:constr type="lOff" for="ch" forName="downArrow" refType="w" fact="0.02"/>
              <dgm:constr type="w" for="ch" forName="downArrowText" refType="w" fact="0.5"/>
              <dgm:constr type="h" for="ch" forName="downArrowText" refType="h"/>
              <dgm:constr type="t" for="ch" forName="downArrowText"/>
              <dgm:constr type="r" for="ch" forName="downArrowText" refType="w"/>
              <dgm:constr type="primFontSz" for="ch" ptType="node" op="equ" val="65"/>
            </dgm:constrLst>
          </dgm:else>
        </dgm:choose>
      </dgm:if>
      <dgm:else name="Name5">
        <dgm:choose name="Name6">
          <dgm:if name="Name7" axis="ch" ptType="node" func="cnt" op="gte" val="2">
            <dgm:constrLst>
              <dgm:constr type="w" for="ch" forName="divider" refType="w"/>
              <dgm:constr type="h" for="ch" forName="divider" refType="w" fact="0.2"/>
              <dgm:constr type="h" for="ch" forName="divider" refType="h" op="gte" fact="0.2"/>
              <dgm:constr type="h" for="ch" forName="divider" refType="h" op="lte" fact="0.4"/>
              <dgm:constr type="ctrX" for="ch" forName="divider" refType="w" fact="0.5"/>
              <dgm:constr type="ctrY" for="ch" forName="divider" refType="h" fact="0.5"/>
              <dgm:constr type="w" for="ch" forName="downArrow" refType="w" fact="0.3"/>
              <dgm:constr type="h" for="ch" forName="downArrow" refType="h" fact="0.4"/>
              <dgm:constr type="r" for="ch" forName="downArrow" refType="w" fact="0.9"/>
              <dgm:constr type="t" for="ch" forName="downArrow" refType="h" fact="0.05"/>
              <dgm:constr type="rOff" for="ch" forName="downArrow" refType="w" fact="-0.02"/>
              <dgm:constr type="w" for="ch" forName="downArrowText" refType="w" fact="0.32"/>
              <dgm:constr type="h" for="ch" forName="downArrowText" refType="h" fact="0.42"/>
              <dgm:constr type="t" for="ch" forName="downArrowText"/>
              <dgm:constr type="l" for="ch" forName="downArrowText" refType="w" fact="0.15"/>
              <dgm:constr type="w" for="ch" forName="upArrow" refType="w" fact="0.3"/>
              <dgm:constr type="h" for="ch" forName="upArrow" refType="h" fact="0.4"/>
              <dgm:constr type="b" for="ch" forName="upArrow" refType="h" fact="0.95"/>
              <dgm:constr type="l" for="ch" forName="upArrow" refType="w" fact="0.1"/>
              <dgm:constr type="lOff" for="ch" forName="upArrow" refType="w" fact="0.02"/>
              <dgm:constr type="w" for="ch" forName="upArrowText" refType="w" fact="0.32"/>
              <dgm:constr type="h" for="ch" forName="upArrowText" refType="h" fact="0.42"/>
              <dgm:constr type="b" for="ch" forName="upArrowText" refType="h"/>
              <dgm:constr type="r" for="ch" forName="upArrowText" refType="w" fact="0.85"/>
              <dgm:constr type="primFontSz" for="ch" ptType="node" op="equ" val="65"/>
            </dgm:constrLst>
          </dgm:if>
          <dgm:else name="Name8">
            <dgm:constrLst>
              <dgm:constr type="w" for="ch" forName="downArrow" refType="w" fact="0.4"/>
              <dgm:constr type="h" for="ch" forName="downArrow" refType="h" fact="0.8"/>
              <dgm:constr type="r" for="ch" forName="downArrow" refType="w" fact="0.98"/>
              <dgm:constr type="t" for="ch" forName="downArrow" refType="h" fact="0.05"/>
              <dgm:constr type="rOff" for="ch" forName="downArrow" refType="w" fact="-0.02"/>
              <dgm:constr type="w" for="ch" forName="downArrowText" refType="w" fact="0.5"/>
              <dgm:constr type="h" for="ch" forName="downArrowText" refType="h"/>
              <dgm:constr type="t" for="ch" forName="downArrowText"/>
              <dgm:constr type="l" for="ch" forName="downArrowText"/>
              <dgm:constr type="primFontSz" for="ch" ptType="node" op="equ" val="65"/>
            </dgm:constrLst>
          </dgm:else>
        </dgm:choose>
      </dgm:else>
    </dgm:choose>
    <dgm:ruleLst/>
    <dgm:choose name="Name9">
      <dgm:if name="Name10" axis="ch" ptType="node" func="cnt" op="gte" val="2">
        <dgm:layoutNode name="divider" styleLbl="fgShp">
          <dgm:alg type="sp"/>
          <dgm:choose name="Name11">
            <dgm:if name="Name12" func="var" arg="dir" op="equ" val="norm">
              <dgm:shape xmlns:r="http://schemas.openxmlformats.org/officeDocument/2006/relationships" rot="-5" type="mathMinus" r:blip="">
                <dgm:adjLst/>
              </dgm:shape>
            </dgm:if>
            <dgm:else name="Name13">
              <dgm:shape xmlns:r="http://schemas.openxmlformats.org/officeDocument/2006/relationships" rot="5" type="mathMinus" r:blip="">
                <dgm:adjLst/>
              </dgm:shape>
            </dgm:else>
          </dgm:choose>
          <dgm:presOf/>
          <dgm:constrLst/>
          <dgm:ruleLst/>
        </dgm:layoutNode>
      </dgm:if>
      <dgm:else name="Name14"/>
    </dgm:choose>
    <dgm:forEach name="Name15" axis="ch" ptType="node" cnt="1">
      <dgm:layoutNode name="downArrow" styleLbl="node1">
        <dgm:alg type="sp"/>
        <dgm:shape xmlns:r="http://schemas.openxmlformats.org/officeDocument/2006/relationships" type="downArrow" r:blip="">
          <dgm:adjLst/>
        </dgm:shape>
        <dgm:presOf/>
        <dgm:constrLst/>
        <dgm:ruleLst/>
      </dgm:layoutNode>
      <dgm:layoutNode name="downArrowText" styleLbl="revTx">
        <dgm:varLst>
          <dgm:bulletEnabled val="1"/>
        </dgm:varLst>
        <dgm:alg type="tx">
          <dgm:param type="txAnchorVertCh" val="mid"/>
        </dgm:alg>
        <dgm:shape xmlns:r="http://schemas.openxmlformats.org/officeDocument/2006/relationships" type="rect" r:blip="">
          <dgm:adjLst/>
        </dgm:shape>
        <dgm:presOf axis="desOrSelf" ptType="node"/>
        <dgm:constrLst/>
        <dgm:ruleLst>
          <dgm:rule type="primFontSz" val="5" fact="NaN" max="NaN"/>
        </dgm:ruleLst>
      </dgm:layoutNode>
    </dgm:forEach>
    <dgm:forEach name="Name16" axis="ch" ptType="node" st="2" cnt="1">
      <dgm:layoutNode name="upArrow" styleLbl="node1">
        <dgm:alg type="sp"/>
        <dgm:shape xmlns:r="http://schemas.openxmlformats.org/officeDocument/2006/relationships" type="upArrow" r:blip="">
          <dgm:adjLst/>
        </dgm:shape>
        <dgm:presOf/>
        <dgm:constrLst/>
        <dgm:ruleLst/>
      </dgm:layoutNode>
      <dgm:layoutNode name="upArrowText" styleLbl="revTx">
        <dgm:varLst>
          <dgm:bulletEnabled val="1"/>
        </dgm:varLst>
        <dgm:alg type="tx">
          <dgm:param type="txAnchorVertCh" val="mid"/>
        </dgm:alg>
        <dgm:shape xmlns:r="http://schemas.openxmlformats.org/officeDocument/2006/relationships" type="rect" r:blip="">
          <dgm:adjLst/>
        </dgm:shape>
        <dgm:presOf axis="desOrSelf" ptType="node"/>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fld id="{46E2045A-045A-4BC7-A4D3-1395440B1C3D}" type="datetimeFigureOut">
              <a:rPr lang="en-US" smtClean="0"/>
              <a:pPr/>
              <a:t>3/26/2025</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CA8F1D18-9638-4932-8910-B6EDCB447AA8}"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A8F1D18-9638-4932-8910-B6EDCB447AA8}" type="slidenum">
              <a:rPr lang="en-US" smtClean="0"/>
              <a:pPr/>
              <a:t>12</a:t>
            </a:fld>
            <a:endParaRPr lang="en-US"/>
          </a:p>
        </p:txBody>
      </p:sp>
    </p:spTree>
    <p:extLst>
      <p:ext uri="{BB962C8B-B14F-4D97-AF65-F5344CB8AC3E}">
        <p14:creationId xmlns:p14="http://schemas.microsoft.com/office/powerpoint/2010/main" val="21009742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2D9DA4-02CE-43F5-9CF0-D49D363C8459}" type="slidenum">
              <a:rPr lang="en-US" smtClean="0"/>
              <a:pPr/>
              <a:t>‹#›</a:t>
            </a:fld>
            <a:endParaRPr lang="en-US"/>
          </a:p>
        </p:txBody>
      </p:sp>
    </p:spTree>
    <p:extLst>
      <p:ext uri="{BB962C8B-B14F-4D97-AF65-F5344CB8AC3E}">
        <p14:creationId xmlns:p14="http://schemas.microsoft.com/office/powerpoint/2010/main" val="28567414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4BB250-A250-4885-A268-87B3538DFE98}" type="slidenum">
              <a:rPr lang="en-US" smtClean="0"/>
              <a:pPr/>
              <a:t>‹#›</a:t>
            </a:fld>
            <a:endParaRPr lang="en-US"/>
          </a:p>
        </p:txBody>
      </p:sp>
    </p:spTree>
    <p:extLst>
      <p:ext uri="{BB962C8B-B14F-4D97-AF65-F5344CB8AC3E}">
        <p14:creationId xmlns:p14="http://schemas.microsoft.com/office/powerpoint/2010/main" val="30286200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66124F-E4DF-44CD-BFA1-9C4215F3C6FD}" type="slidenum">
              <a:rPr lang="en-US" smtClean="0"/>
              <a:pPr/>
              <a:t>‹#›</a:t>
            </a:fld>
            <a:endParaRPr lang="en-US"/>
          </a:p>
        </p:txBody>
      </p:sp>
    </p:spTree>
    <p:extLst>
      <p:ext uri="{BB962C8B-B14F-4D97-AF65-F5344CB8AC3E}">
        <p14:creationId xmlns:p14="http://schemas.microsoft.com/office/powerpoint/2010/main" val="16340369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A541FF-43FD-4C27-B2AB-C7A86A2D65CE}" type="slidenum">
              <a:rPr lang="en-US" smtClean="0"/>
              <a:pPr/>
              <a:t>‹#›</a:t>
            </a:fld>
            <a:endParaRPr lang="en-US"/>
          </a:p>
        </p:txBody>
      </p:sp>
    </p:spTree>
    <p:extLst>
      <p:ext uri="{BB962C8B-B14F-4D97-AF65-F5344CB8AC3E}">
        <p14:creationId xmlns:p14="http://schemas.microsoft.com/office/powerpoint/2010/main" val="16420153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706D21-1181-4166-8079-A41C583EFAEA}" type="slidenum">
              <a:rPr lang="en-US" smtClean="0"/>
              <a:pPr/>
              <a:t>‹#›</a:t>
            </a:fld>
            <a:endParaRPr lang="en-US"/>
          </a:p>
        </p:txBody>
      </p:sp>
    </p:spTree>
    <p:extLst>
      <p:ext uri="{BB962C8B-B14F-4D97-AF65-F5344CB8AC3E}">
        <p14:creationId xmlns:p14="http://schemas.microsoft.com/office/powerpoint/2010/main" val="20574783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64A6A7-A8A8-444E-955C-ECC81D9EE3C1}" type="slidenum">
              <a:rPr lang="en-US" smtClean="0"/>
              <a:pPr/>
              <a:t>‹#›</a:t>
            </a:fld>
            <a:endParaRPr lang="en-US"/>
          </a:p>
        </p:txBody>
      </p:sp>
    </p:spTree>
    <p:extLst>
      <p:ext uri="{BB962C8B-B14F-4D97-AF65-F5344CB8AC3E}">
        <p14:creationId xmlns:p14="http://schemas.microsoft.com/office/powerpoint/2010/main" val="41511393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898F21B-BA12-430D-BE3E-273EE4A9C69B}" type="slidenum">
              <a:rPr lang="en-US" smtClean="0"/>
              <a:pPr/>
              <a:t>‹#›</a:t>
            </a:fld>
            <a:endParaRPr lang="en-US"/>
          </a:p>
        </p:txBody>
      </p:sp>
    </p:spTree>
    <p:extLst>
      <p:ext uri="{BB962C8B-B14F-4D97-AF65-F5344CB8AC3E}">
        <p14:creationId xmlns:p14="http://schemas.microsoft.com/office/powerpoint/2010/main" val="14355843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23AA154-AEC2-45BD-83B5-605C6AF79F6D}" type="slidenum">
              <a:rPr lang="en-US" smtClean="0"/>
              <a:pPr/>
              <a:t>‹#›</a:t>
            </a:fld>
            <a:endParaRPr lang="en-US"/>
          </a:p>
        </p:txBody>
      </p:sp>
    </p:spTree>
    <p:extLst>
      <p:ext uri="{BB962C8B-B14F-4D97-AF65-F5344CB8AC3E}">
        <p14:creationId xmlns:p14="http://schemas.microsoft.com/office/powerpoint/2010/main" val="5619630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90C9F4F-55B6-427D-981E-09CF38EE502D}" type="slidenum">
              <a:rPr lang="en-US" smtClean="0"/>
              <a:pPr/>
              <a:t>‹#›</a:t>
            </a:fld>
            <a:endParaRPr lang="en-US"/>
          </a:p>
        </p:txBody>
      </p:sp>
    </p:spTree>
    <p:extLst>
      <p:ext uri="{BB962C8B-B14F-4D97-AF65-F5344CB8AC3E}">
        <p14:creationId xmlns:p14="http://schemas.microsoft.com/office/powerpoint/2010/main" val="17977820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2470B25-377E-4295-B49E-194E8FC6878E}" type="slidenum">
              <a:rPr lang="en-US" smtClean="0"/>
              <a:pPr/>
              <a:t>‹#›</a:t>
            </a:fld>
            <a:endParaRPr lang="en-US"/>
          </a:p>
        </p:txBody>
      </p:sp>
    </p:spTree>
    <p:extLst>
      <p:ext uri="{BB962C8B-B14F-4D97-AF65-F5344CB8AC3E}">
        <p14:creationId xmlns:p14="http://schemas.microsoft.com/office/powerpoint/2010/main" val="42061428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644E4E-8BDE-4300-9999-9D2DCD00CB85}" type="slidenum">
              <a:rPr lang="en-US" smtClean="0"/>
              <a:pPr/>
              <a:t>‹#›</a:t>
            </a:fld>
            <a:endParaRPr lang="en-US"/>
          </a:p>
        </p:txBody>
      </p:sp>
    </p:spTree>
    <p:extLst>
      <p:ext uri="{BB962C8B-B14F-4D97-AF65-F5344CB8AC3E}">
        <p14:creationId xmlns:p14="http://schemas.microsoft.com/office/powerpoint/2010/main" val="18459222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B013C7E-08E5-4BBC-8983-6EE86B3B323D}" type="slidenum">
              <a:rPr lang="en-US" smtClean="0"/>
              <a:pPr/>
              <a:t>‹#›</a:t>
            </a:fld>
            <a:endParaRPr lang="en-US"/>
          </a:p>
        </p:txBody>
      </p:sp>
    </p:spTree>
    <p:extLst>
      <p:ext uri="{BB962C8B-B14F-4D97-AF65-F5344CB8AC3E}">
        <p14:creationId xmlns:p14="http://schemas.microsoft.com/office/powerpoint/2010/main" val="3711919527"/>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flickr.com/photos/58182080@N04/6918664049" TargetMode="External"/><Relationship Id="rId7"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hyperlink" Target="http://creativecommons.org/licenses/by-sa/4.0/" TargetMode="External"/><Relationship Id="rId5" Type="http://schemas.openxmlformats.org/officeDocument/2006/relationships/image" Target="../media/image2.png"/><Relationship Id="rId4" Type="http://schemas.openxmlformats.org/officeDocument/2006/relationships/hyperlink" Target="https://www.flickr.com/photos/58182080@N04"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8" Type="http://schemas.openxmlformats.org/officeDocument/2006/relationships/image" Target="../media/image20.png"/><Relationship Id="rId13" Type="http://schemas.openxmlformats.org/officeDocument/2006/relationships/image" Target="../media/image25.png"/><Relationship Id="rId3" Type="http://schemas.openxmlformats.org/officeDocument/2006/relationships/image" Target="../media/image15.png"/><Relationship Id="rId7" Type="http://schemas.openxmlformats.org/officeDocument/2006/relationships/image" Target="../media/image19.png"/><Relationship Id="rId12" Type="http://schemas.openxmlformats.org/officeDocument/2006/relationships/image" Target="../media/image24.png"/><Relationship Id="rId2" Type="http://schemas.openxmlformats.org/officeDocument/2006/relationships/image" Target="../media/image14.png"/><Relationship Id="rId1" Type="http://schemas.openxmlformats.org/officeDocument/2006/relationships/slideLayout" Target="../slideLayouts/slideLayout6.xml"/><Relationship Id="rId6" Type="http://schemas.openxmlformats.org/officeDocument/2006/relationships/image" Target="../media/image18.png"/><Relationship Id="rId11" Type="http://schemas.openxmlformats.org/officeDocument/2006/relationships/image" Target="../media/image23.png"/><Relationship Id="rId5" Type="http://schemas.openxmlformats.org/officeDocument/2006/relationships/image" Target="../media/image17.png"/><Relationship Id="rId10" Type="http://schemas.openxmlformats.org/officeDocument/2006/relationships/image" Target="../media/image22.png"/><Relationship Id="rId4" Type="http://schemas.openxmlformats.org/officeDocument/2006/relationships/image" Target="../media/image16.png"/><Relationship Id="rId9" Type="http://schemas.openxmlformats.org/officeDocument/2006/relationships/image" Target="../media/image21.png"/></Relationships>
</file>

<file path=ppt/slides/_rels/slide2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image" Target="../media/image29.png"/><Relationship Id="rId7" Type="http://schemas.openxmlformats.org/officeDocument/2006/relationships/image" Target="../media/image33.png"/><Relationship Id="rId2" Type="http://schemas.openxmlformats.org/officeDocument/2006/relationships/image" Target="../media/image28.png"/><Relationship Id="rId1" Type="http://schemas.openxmlformats.org/officeDocument/2006/relationships/slideLayout" Target="../slideLayouts/slideLayout6.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 Id="rId9" Type="http://schemas.openxmlformats.org/officeDocument/2006/relationships/image" Target="../media/image35.png"/></Relationships>
</file>

<file path=ppt/slides/_rels/slide2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7.xml"/><Relationship Id="rId4" Type="http://schemas.openxmlformats.org/officeDocument/2006/relationships/image" Target="../media/image38.png"/></Relationships>
</file>

<file path=ppt/slides/_rels/slide25.xml.rels><?xml version="1.0" encoding="UTF-8" standalone="yes"?>
<Relationships xmlns="http://schemas.openxmlformats.org/package/2006/relationships"><Relationship Id="rId18" Type="http://schemas.openxmlformats.org/officeDocument/2006/relationships/image" Target="../media/image16.png"/><Relationship Id="rId26" Type="http://schemas.openxmlformats.org/officeDocument/2006/relationships/image" Target="../media/image24.png"/><Relationship Id="rId21" Type="http://schemas.openxmlformats.org/officeDocument/2006/relationships/image" Target="../media/image19.png"/><Relationship Id="rId17" Type="http://schemas.openxmlformats.org/officeDocument/2006/relationships/image" Target="../media/image15.png"/><Relationship Id="rId25" Type="http://schemas.openxmlformats.org/officeDocument/2006/relationships/image" Target="../media/image23.png"/><Relationship Id="rId2" Type="http://schemas.openxmlformats.org/officeDocument/2006/relationships/image" Target="../media/image370.png"/><Relationship Id="rId16" Type="http://schemas.openxmlformats.org/officeDocument/2006/relationships/image" Target="../media/image14.png"/><Relationship Id="rId20" Type="http://schemas.openxmlformats.org/officeDocument/2006/relationships/image" Target="../media/image18.png"/><Relationship Id="rId29" Type="http://schemas.openxmlformats.org/officeDocument/2006/relationships/image" Target="../media/image39.png"/><Relationship Id="rId1" Type="http://schemas.openxmlformats.org/officeDocument/2006/relationships/slideLayout" Target="../slideLayouts/slideLayout6.xml"/><Relationship Id="rId24" Type="http://schemas.openxmlformats.org/officeDocument/2006/relationships/image" Target="../media/image22.png"/><Relationship Id="rId32" Type="http://schemas.openxmlformats.org/officeDocument/2006/relationships/image" Target="../media/image261.png"/><Relationship Id="rId23" Type="http://schemas.openxmlformats.org/officeDocument/2006/relationships/image" Target="../media/image21.png"/><Relationship Id="rId28" Type="http://schemas.openxmlformats.org/officeDocument/2006/relationships/image" Target="../media/image381.png"/><Relationship Id="rId19" Type="http://schemas.openxmlformats.org/officeDocument/2006/relationships/image" Target="../media/image17.png"/><Relationship Id="rId31" Type="http://schemas.openxmlformats.org/officeDocument/2006/relationships/image" Target="../media/image41.png"/><Relationship Id="rId22" Type="http://schemas.openxmlformats.org/officeDocument/2006/relationships/image" Target="../media/image20.png"/><Relationship Id="rId27" Type="http://schemas.openxmlformats.org/officeDocument/2006/relationships/image" Target="../media/image25.png"/><Relationship Id="rId30" Type="http://schemas.openxmlformats.org/officeDocument/2006/relationships/image" Target="../media/image4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8" Type="http://schemas.openxmlformats.org/officeDocument/2006/relationships/image" Target="../media/image44.png"/><Relationship Id="rId26" Type="http://schemas.openxmlformats.org/officeDocument/2006/relationships/image" Target="../media/image53.png"/><Relationship Id="rId39" Type="http://schemas.openxmlformats.org/officeDocument/2006/relationships/image" Target="../media/image57.png"/><Relationship Id="rId3" Type="http://schemas.openxmlformats.org/officeDocument/2006/relationships/image" Target="../media/image43.png"/><Relationship Id="rId21" Type="http://schemas.openxmlformats.org/officeDocument/2006/relationships/image" Target="../media/image48.png"/><Relationship Id="rId34" Type="http://schemas.openxmlformats.org/officeDocument/2006/relationships/image" Target="../media/image47.png"/><Relationship Id="rId33" Type="http://schemas.openxmlformats.org/officeDocument/2006/relationships/image" Target="../media/image261.png"/><Relationship Id="rId17" Type="http://schemas.openxmlformats.org/officeDocument/2006/relationships/image" Target="../media/image430.png"/><Relationship Id="rId25" Type="http://schemas.openxmlformats.org/officeDocument/2006/relationships/image" Target="../media/image52.png"/><Relationship Id="rId38" Type="http://schemas.openxmlformats.org/officeDocument/2006/relationships/image" Target="../media/image56.png"/><Relationship Id="rId2" Type="http://schemas.openxmlformats.org/officeDocument/2006/relationships/image" Target="../media/image42.png"/><Relationship Id="rId16" Type="http://schemas.openxmlformats.org/officeDocument/2006/relationships/image" Target="../media/image420.png"/><Relationship Id="rId20" Type="http://schemas.openxmlformats.org/officeDocument/2006/relationships/image" Target="../media/image46.png"/><Relationship Id="rId1" Type="http://schemas.openxmlformats.org/officeDocument/2006/relationships/slideLayout" Target="../slideLayouts/slideLayout6.xml"/><Relationship Id="rId37" Type="http://schemas.openxmlformats.org/officeDocument/2006/relationships/image" Target="../media/image55.png"/><Relationship Id="rId23" Type="http://schemas.openxmlformats.org/officeDocument/2006/relationships/image" Target="../media/image50.png"/><Relationship Id="rId36" Type="http://schemas.openxmlformats.org/officeDocument/2006/relationships/image" Target="../media/image54.png"/><Relationship Id="rId19" Type="http://schemas.openxmlformats.org/officeDocument/2006/relationships/image" Target="../media/image45.png"/><Relationship Id="rId22" Type="http://schemas.openxmlformats.org/officeDocument/2006/relationships/image" Target="../media/image49.png"/><Relationship Id="rId35" Type="http://schemas.openxmlformats.org/officeDocument/2006/relationships/image" Target="../media/image51.png"/></Relationships>
</file>

<file path=ppt/slides/_rels/slide28.xml.rels><?xml version="1.0" encoding="UTF-8" standalone="yes"?>
<Relationships xmlns="http://schemas.openxmlformats.org/package/2006/relationships"><Relationship Id="rId2" Type="http://schemas.openxmlformats.org/officeDocument/2006/relationships/image" Target="../media/image58.jpe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4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59.jpe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6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8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7.pn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9.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2.xml"/><Relationship Id="rId5" Type="http://schemas.openxmlformats.org/officeDocument/2006/relationships/image" Target="../media/image64.png"/><Relationship Id="rId4" Type="http://schemas.openxmlformats.org/officeDocument/2006/relationships/image" Target="../media/image63.png"/></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410.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0.png"/><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66.jpeg"/><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250.png"/><Relationship Id="rId1" Type="http://schemas.openxmlformats.org/officeDocument/2006/relationships/slideLayout" Target="../slideLayouts/slideLayout2.xml"/><Relationship Id="rId4" Type="http://schemas.openxmlformats.org/officeDocument/2006/relationships/image" Target="../media/image68.png"/></Relationships>
</file>

<file path=ppt/slides/_rels/slide45.xml.rels><?xml version="1.0" encoding="UTF-8" standalone="yes"?>
<Relationships xmlns="http://schemas.openxmlformats.org/package/2006/relationships"><Relationship Id="rId2" Type="http://schemas.openxmlformats.org/officeDocument/2006/relationships/image" Target="../media/image380.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8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28" name="Rectangle 134">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a:extLst>
              <a:ext uri="{FF2B5EF4-FFF2-40B4-BE49-F238E27FC236}">
                <a16:creationId xmlns:a16="http://schemas.microsoft.com/office/drawing/2014/main" id="{65D35FAF-3EC3-469A-88B8-DEAD9C448923}"/>
              </a:ext>
              <a:ext uri="{C183D7F6-B498-43B3-948B-1728B52AA6E4}">
                <adec:decorative xmlns:adec="http://schemas.microsoft.com/office/drawing/2017/decorative" val="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8868" t="5006" r="31021" b="1"/>
          <a:stretch/>
        </p:blipFill>
        <p:spPr bwMode="auto">
          <a:xfrm>
            <a:off x="2642616" y="76210"/>
            <a:ext cx="6501384" cy="6857990"/>
          </a:xfrm>
          <a:prstGeom prst="rect">
            <a:avLst/>
          </a:prstGeom>
          <a:noFill/>
          <a:extLst>
            <a:ext uri="{909E8E84-426E-40DD-AFC4-6F175D3DCCD1}">
              <a14:hiddenFill xmlns:a14="http://schemas.microsoft.com/office/drawing/2010/main">
                <a:solidFill>
                  <a:srgbClr val="FFFFFF"/>
                </a:solidFill>
              </a14:hiddenFill>
            </a:ext>
          </a:extLst>
        </p:spPr>
      </p:pic>
      <p:sp>
        <p:nvSpPr>
          <p:cNvPr id="1029" name="Rectangle 136">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7004404"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D7D7960-4663-47D2-B7FF-F15598B402EC}"/>
              </a:ext>
            </a:extLst>
          </p:cNvPr>
          <p:cNvSpPr>
            <a:spLocks noGrp="1"/>
          </p:cNvSpPr>
          <p:nvPr>
            <p:ph type="ctrTitle"/>
          </p:nvPr>
        </p:nvSpPr>
        <p:spPr>
          <a:xfrm>
            <a:off x="358485" y="1122363"/>
            <a:ext cx="3017520" cy="3204134"/>
          </a:xfrm>
        </p:spPr>
        <p:txBody>
          <a:bodyPr anchor="b">
            <a:normAutofit/>
          </a:bodyPr>
          <a:lstStyle/>
          <a:p>
            <a:pPr algn="l"/>
            <a:r>
              <a:rPr lang="en-US" sz="2900" dirty="0"/>
              <a:t>CS 5/7320 </a:t>
            </a:r>
            <a:br>
              <a:rPr lang="en-US" sz="2900" dirty="0"/>
            </a:br>
            <a:r>
              <a:rPr lang="en-US" sz="2400" dirty="0"/>
              <a:t>Artificial Intelligence</a:t>
            </a:r>
            <a:br>
              <a:rPr lang="en-US" sz="2900" dirty="0"/>
            </a:br>
            <a:br>
              <a:rPr lang="en-US" sz="2900" dirty="0"/>
            </a:br>
            <a:br>
              <a:rPr lang="en-US" sz="2900" b="1" dirty="0"/>
            </a:br>
            <a:r>
              <a:rPr lang="en-US" sz="2900" b="1" dirty="0"/>
              <a:t>Adversarial Search and Games</a:t>
            </a:r>
            <a:br>
              <a:rPr lang="en-US" sz="2900" b="1" dirty="0"/>
            </a:br>
            <a:r>
              <a:rPr lang="en-US" sz="2000" dirty="0"/>
              <a:t>AIMA Chapter 5</a:t>
            </a:r>
            <a:endParaRPr lang="en-US" sz="2900" b="1" dirty="0"/>
          </a:p>
        </p:txBody>
      </p:sp>
      <p:sp>
        <p:nvSpPr>
          <p:cNvPr id="3" name="Subtitle 2">
            <a:extLst>
              <a:ext uri="{FF2B5EF4-FFF2-40B4-BE49-F238E27FC236}">
                <a16:creationId xmlns:a16="http://schemas.microsoft.com/office/drawing/2014/main" id="{896D0283-4530-4ACB-843A-981D44341F5D}"/>
              </a:ext>
            </a:extLst>
          </p:cNvPr>
          <p:cNvSpPr>
            <a:spLocks noGrp="1"/>
          </p:cNvSpPr>
          <p:nvPr>
            <p:ph type="subTitle" idx="1"/>
          </p:nvPr>
        </p:nvSpPr>
        <p:spPr>
          <a:xfrm>
            <a:off x="358485" y="4872922"/>
            <a:ext cx="3017519" cy="1208141"/>
          </a:xfrm>
        </p:spPr>
        <p:txBody>
          <a:bodyPr>
            <a:normAutofit/>
          </a:bodyPr>
          <a:lstStyle/>
          <a:p>
            <a:pPr algn="l"/>
            <a:r>
              <a:rPr lang="en-US" sz="1700" dirty="0"/>
              <a:t>Slides by Michael Hahsler</a:t>
            </a:r>
            <a:br>
              <a:rPr lang="en-US" sz="1700" dirty="0"/>
            </a:br>
            <a:r>
              <a:rPr lang="en-US" sz="1400" dirty="0"/>
              <a:t>with figures from the AIMA textbook</a:t>
            </a:r>
            <a:endParaRPr lang="en-US" sz="1700" dirty="0"/>
          </a:p>
        </p:txBody>
      </p:sp>
      <p:sp>
        <p:nvSpPr>
          <p:cNvPr id="1030" name="Rectangle 138">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51653" y="434802"/>
            <a:ext cx="146304" cy="52806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031" name="Rectangle 140">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0771" y="4546920"/>
            <a:ext cx="298323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TextBox 18">
            <a:extLst>
              <a:ext uri="{FF2B5EF4-FFF2-40B4-BE49-F238E27FC236}">
                <a16:creationId xmlns:a16="http://schemas.microsoft.com/office/drawing/2014/main" id="{F9041583-2A60-4113-A185-A475FCE93CAE}"/>
              </a:ext>
              <a:ext uri="{C183D7F6-B498-43B3-948B-1728B52AA6E4}">
                <adec:decorative xmlns:adec="http://schemas.microsoft.com/office/drawing/2017/decorative" val="1"/>
              </a:ext>
            </a:extLst>
          </p:cNvPr>
          <p:cNvSpPr txBox="1"/>
          <p:nvPr/>
        </p:nvSpPr>
        <p:spPr>
          <a:xfrm>
            <a:off x="4830419" y="6360272"/>
            <a:ext cx="2971798" cy="461665"/>
          </a:xfrm>
          <a:prstGeom prst="rect">
            <a:avLst/>
          </a:prstGeom>
          <a:noFill/>
        </p:spPr>
        <p:txBody>
          <a:bodyPr wrap="square">
            <a:spAutoFit/>
          </a:bodyPr>
          <a:lstStyle/>
          <a:p>
            <a:pPr algn="ctr"/>
            <a:r>
              <a:rPr lang="en-US" sz="1200" b="0" i="0" strike="noStrike" dirty="0">
                <a:solidFill>
                  <a:schemeClr val="tx2">
                    <a:lumMod val="50000"/>
                  </a:schemeClr>
                </a:solidFill>
                <a:effectLst/>
                <a:latin typeface="Source Sans Pro" panose="020B0503030403020204" pitchFamily="34" charset="0"/>
                <a:hlinkClick r:id="rId3">
                  <a:extLst>
                    <a:ext uri="{A12FA001-AC4F-418D-AE19-62706E023703}">
                      <ahyp:hlinkClr xmlns:ahyp="http://schemas.microsoft.com/office/drawing/2018/hyperlinkcolor" val="tx"/>
                    </a:ext>
                  </a:extLst>
                </a:hlinkClick>
              </a:rPr>
              <a:t>"Reflected Chess pieces"</a:t>
            </a:r>
            <a:r>
              <a:rPr lang="en-US" sz="1200" b="0" i="0" dirty="0">
                <a:solidFill>
                  <a:schemeClr val="tx2">
                    <a:lumMod val="50000"/>
                  </a:schemeClr>
                </a:solidFill>
                <a:effectLst/>
                <a:latin typeface="Source Sans Pro" panose="020B0503030403020204" pitchFamily="34" charset="0"/>
              </a:rPr>
              <a:t> </a:t>
            </a:r>
            <a:br>
              <a:rPr lang="en-US" sz="1200" b="0" i="0" dirty="0">
                <a:solidFill>
                  <a:schemeClr val="tx2">
                    <a:lumMod val="50000"/>
                  </a:schemeClr>
                </a:solidFill>
                <a:effectLst/>
                <a:latin typeface="Source Sans Pro" panose="020B0503030403020204" pitchFamily="34" charset="0"/>
              </a:rPr>
            </a:br>
            <a:r>
              <a:rPr lang="en-US" sz="1200" b="0" i="0" dirty="0">
                <a:solidFill>
                  <a:schemeClr val="tx2">
                    <a:lumMod val="50000"/>
                  </a:schemeClr>
                </a:solidFill>
                <a:effectLst/>
                <a:latin typeface="Source Sans Pro" panose="020B0503030403020204" pitchFamily="34" charset="0"/>
              </a:rPr>
              <a:t>by </a:t>
            </a:r>
            <a:r>
              <a:rPr lang="en-US" sz="1200" b="0" i="0" strike="noStrike" dirty="0">
                <a:solidFill>
                  <a:schemeClr val="tx2">
                    <a:lumMod val="50000"/>
                  </a:schemeClr>
                </a:solidFill>
                <a:effectLst/>
                <a:latin typeface="Source Sans Pro" panose="020B0503030403020204" pitchFamily="34" charset="0"/>
                <a:hlinkClick r:id="rId4">
                  <a:extLst>
                    <a:ext uri="{A12FA001-AC4F-418D-AE19-62706E023703}">
                      <ahyp:hlinkClr xmlns:ahyp="http://schemas.microsoft.com/office/drawing/2018/hyperlinkcolor" val="tx"/>
                    </a:ext>
                  </a:extLst>
                </a:hlinkClick>
              </a:rPr>
              <a:t>Adrian Askew</a:t>
            </a:r>
            <a:r>
              <a:rPr lang="en-US" sz="1200" b="0" i="0" dirty="0">
                <a:solidFill>
                  <a:schemeClr val="tx2">
                    <a:lumMod val="50000"/>
                  </a:schemeClr>
                </a:solidFill>
                <a:effectLst/>
                <a:latin typeface="Source Sans Pro" panose="020B0503030403020204" pitchFamily="34" charset="0"/>
              </a:rPr>
              <a:t> </a:t>
            </a:r>
            <a:endParaRPr lang="en-US" sz="1200" dirty="0">
              <a:solidFill>
                <a:schemeClr val="tx2">
                  <a:lumMod val="50000"/>
                </a:schemeClr>
              </a:solidFill>
            </a:endParaRPr>
          </a:p>
        </p:txBody>
      </p:sp>
      <p:pic>
        <p:nvPicPr>
          <p:cNvPr id="20" name="Picture 4">
            <a:extLst>
              <a:ext uri="{FF2B5EF4-FFF2-40B4-BE49-F238E27FC236}">
                <a16:creationId xmlns:a16="http://schemas.microsoft.com/office/drawing/2014/main" id="{6AB077E9-26C9-4BEA-B4A9-77B4C68D9A79}"/>
              </a:ext>
              <a:ext uri="{C183D7F6-B498-43B3-948B-1728B52AA6E4}">
                <adec:decorative xmlns:adec="http://schemas.microsoft.com/office/drawing/2017/decorative" val="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8994" y="6433889"/>
            <a:ext cx="838200" cy="295275"/>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73210A18-8AA3-4C9C-9D8F-DFA405C26554}"/>
              </a:ext>
              <a:ext uri="{C183D7F6-B498-43B3-948B-1728B52AA6E4}">
                <adec:decorative xmlns:adec="http://schemas.microsoft.com/office/drawing/2017/decorative" val="1"/>
              </a:ext>
            </a:extLst>
          </p:cNvPr>
          <p:cNvSpPr txBox="1"/>
          <p:nvPr/>
        </p:nvSpPr>
        <p:spPr>
          <a:xfrm>
            <a:off x="1219200" y="6324600"/>
            <a:ext cx="3017521" cy="430887"/>
          </a:xfrm>
          <a:prstGeom prst="rect">
            <a:avLst/>
          </a:prstGeom>
          <a:noFill/>
        </p:spPr>
        <p:txBody>
          <a:bodyPr wrap="square">
            <a:spAutoFit/>
          </a:bodyPr>
          <a:lstStyle/>
          <a:p>
            <a:r>
              <a:rPr lang="en-US" sz="1100" b="0" i="0" dirty="0">
                <a:solidFill>
                  <a:schemeClr val="tx1">
                    <a:lumMod val="50000"/>
                  </a:schemeClr>
                </a:solidFill>
                <a:effectLst/>
                <a:latin typeface="source sans pro" panose="020B0503030403020204" pitchFamily="34" charset="0"/>
              </a:rPr>
              <a:t>This work is licensed under a </a:t>
            </a:r>
            <a:r>
              <a:rPr lang="en-US" sz="1100" b="0" i="0" strike="noStrike" dirty="0">
                <a:solidFill>
                  <a:schemeClr val="tx1">
                    <a:lumMod val="50000"/>
                  </a:schemeClr>
                </a:solidFill>
                <a:effectLst/>
                <a:latin typeface="source sans pro" panose="020B0503030403020204" pitchFamily="34" charset="0"/>
                <a:hlinkClick r:id="rId6">
                  <a:extLst>
                    <a:ext uri="{A12FA001-AC4F-418D-AE19-62706E023703}">
                      <ahyp:hlinkClr xmlns:ahyp="http://schemas.microsoft.com/office/drawing/2018/hyperlinkcolor" val="tx"/>
                    </a:ext>
                  </a:extLst>
                </a:hlinkClick>
              </a:rPr>
              <a:t>Creative Commons Attribution-</a:t>
            </a:r>
            <a:r>
              <a:rPr lang="en-US" sz="1100" b="0" i="0" strike="noStrike" dirty="0" err="1">
                <a:solidFill>
                  <a:schemeClr val="tx1">
                    <a:lumMod val="50000"/>
                  </a:schemeClr>
                </a:solidFill>
                <a:effectLst/>
                <a:latin typeface="source sans pro" panose="020B0503030403020204" pitchFamily="34" charset="0"/>
                <a:hlinkClick r:id="rId6">
                  <a:extLst>
                    <a:ext uri="{A12FA001-AC4F-418D-AE19-62706E023703}">
                      <ahyp:hlinkClr xmlns:ahyp="http://schemas.microsoft.com/office/drawing/2018/hyperlinkcolor" val="tx"/>
                    </a:ext>
                  </a:extLst>
                </a:hlinkClick>
              </a:rPr>
              <a:t>ShareAlike</a:t>
            </a:r>
            <a:r>
              <a:rPr lang="en-US" sz="1100" b="0" i="0" strike="noStrike" dirty="0">
                <a:solidFill>
                  <a:schemeClr val="tx1">
                    <a:lumMod val="50000"/>
                  </a:schemeClr>
                </a:solidFill>
                <a:effectLst/>
                <a:latin typeface="source sans pro" panose="020B0503030403020204" pitchFamily="34" charset="0"/>
                <a:hlinkClick r:id="rId6">
                  <a:extLst>
                    <a:ext uri="{A12FA001-AC4F-418D-AE19-62706E023703}">
                      <ahyp:hlinkClr xmlns:ahyp="http://schemas.microsoft.com/office/drawing/2018/hyperlinkcolor" val="tx"/>
                    </a:ext>
                  </a:extLst>
                </a:hlinkClick>
              </a:rPr>
              <a:t> 4.0 International License</a:t>
            </a:r>
            <a:r>
              <a:rPr lang="en-US" sz="1100" b="0" i="0" dirty="0">
                <a:solidFill>
                  <a:schemeClr val="tx1">
                    <a:lumMod val="50000"/>
                  </a:schemeClr>
                </a:solidFill>
                <a:effectLst/>
                <a:latin typeface="source sans pro" panose="020B0503030403020204" pitchFamily="34" charset="0"/>
              </a:rPr>
              <a:t>.</a:t>
            </a:r>
            <a:endParaRPr lang="en-US" sz="1100" dirty="0">
              <a:solidFill>
                <a:schemeClr val="tx1">
                  <a:lumMod val="50000"/>
                </a:schemeClr>
              </a:solidFill>
            </a:endParaRPr>
          </a:p>
        </p:txBody>
      </p:sp>
      <p:grpSp>
        <p:nvGrpSpPr>
          <p:cNvPr id="4" name="Group 3">
            <a:extLst>
              <a:ext uri="{FF2B5EF4-FFF2-40B4-BE49-F238E27FC236}">
                <a16:creationId xmlns:a16="http://schemas.microsoft.com/office/drawing/2014/main" id="{F90DF40B-3286-864A-9FDC-5549414B803F}"/>
              </a:ext>
              <a:ext uri="{C183D7F6-B498-43B3-948B-1728B52AA6E4}">
                <adec:decorative xmlns:adec="http://schemas.microsoft.com/office/drawing/2017/decorative" val="1"/>
              </a:ext>
            </a:extLst>
          </p:cNvPr>
          <p:cNvGrpSpPr/>
          <p:nvPr/>
        </p:nvGrpSpPr>
        <p:grpSpPr>
          <a:xfrm>
            <a:off x="7640240" y="5288875"/>
            <a:ext cx="1313721" cy="1440289"/>
            <a:chOff x="7151029" y="4191000"/>
            <a:chExt cx="1688171" cy="1981200"/>
          </a:xfrm>
        </p:grpSpPr>
        <p:sp>
          <p:nvSpPr>
            <p:cNvPr id="5" name="Rectangle 4">
              <a:extLst>
                <a:ext uri="{FF2B5EF4-FFF2-40B4-BE49-F238E27FC236}">
                  <a16:creationId xmlns:a16="http://schemas.microsoft.com/office/drawing/2014/main" id="{DB2633DA-D70E-263B-C18C-5F5187B0C2E6}"/>
                </a:ext>
              </a:extLst>
            </p:cNvPr>
            <p:cNvSpPr/>
            <p:nvPr/>
          </p:nvSpPr>
          <p:spPr>
            <a:xfrm>
              <a:off x="7162800" y="4191000"/>
              <a:ext cx="1676400" cy="1981200"/>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6" name="Picture 5" descr="A qr code with black dots&#10;&#10;Description automatically generated">
              <a:extLst>
                <a:ext uri="{FF2B5EF4-FFF2-40B4-BE49-F238E27FC236}">
                  <a16:creationId xmlns:a16="http://schemas.microsoft.com/office/drawing/2014/main" id="{88DFF710-D5C1-B519-F07F-C67BEB41DC5B}"/>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184684" y="4213372"/>
              <a:ext cx="1632631" cy="1632630"/>
            </a:xfrm>
            <a:prstGeom prst="rect">
              <a:avLst/>
            </a:prstGeom>
          </p:spPr>
        </p:pic>
        <p:sp>
          <p:nvSpPr>
            <p:cNvPr id="7" name="Rectangle 6">
              <a:extLst>
                <a:ext uri="{FF2B5EF4-FFF2-40B4-BE49-F238E27FC236}">
                  <a16:creationId xmlns:a16="http://schemas.microsoft.com/office/drawing/2014/main" id="{76ACECEE-B8A1-48FB-F23C-F2AF0744F7C7}"/>
                </a:ext>
              </a:extLst>
            </p:cNvPr>
            <p:cNvSpPr/>
            <p:nvPr/>
          </p:nvSpPr>
          <p:spPr>
            <a:xfrm>
              <a:off x="7151029" y="5812970"/>
              <a:ext cx="1676400" cy="359230"/>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sz="1200" dirty="0"/>
                <a:t>Online Material</a:t>
              </a:r>
            </a:p>
          </p:txBody>
        </p:sp>
      </p:grpSp>
    </p:spTree>
    <p:extLst>
      <p:ext uri="{BB962C8B-B14F-4D97-AF65-F5344CB8AC3E}">
        <p14:creationId xmlns:p14="http://schemas.microsoft.com/office/powerpoint/2010/main" val="2868615244"/>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31870" cy="6858000"/>
          </a:xfrm>
          <a:prstGeom prst="rect">
            <a:avLst/>
          </a:prstGeom>
          <a:solidFill>
            <a:schemeClr val="tx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463248"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97AF7D7-48F3-4CC0-89F9-14A70C49FFC5}"/>
              </a:ext>
            </a:extLst>
          </p:cNvPr>
          <p:cNvSpPr>
            <a:spLocks noGrp="1"/>
          </p:cNvSpPr>
          <p:nvPr>
            <p:ph type="title"/>
          </p:nvPr>
        </p:nvSpPr>
        <p:spPr>
          <a:xfrm>
            <a:off x="603504" y="640080"/>
            <a:ext cx="2462022" cy="5257800"/>
          </a:xfrm>
        </p:spPr>
        <p:txBody>
          <a:bodyPr>
            <a:normAutofit/>
          </a:bodyPr>
          <a:lstStyle/>
          <a:p>
            <a:r>
              <a:rPr lang="en-US" sz="3700" dirty="0">
                <a:solidFill>
                  <a:schemeClr val="bg1"/>
                </a:solidFill>
              </a:rPr>
              <a:t>Methods for Adversarial Games</a:t>
            </a:r>
          </a:p>
        </p:txBody>
      </p:sp>
      <p:sp>
        <p:nvSpPr>
          <p:cNvPr id="3" name="Content Placeholder 2">
            <a:extLst>
              <a:ext uri="{FF2B5EF4-FFF2-40B4-BE49-F238E27FC236}">
                <a16:creationId xmlns:a16="http://schemas.microsoft.com/office/drawing/2014/main" id="{60DC2DFB-044D-434A-9634-A2762FA456AE}"/>
              </a:ext>
            </a:extLst>
          </p:cNvPr>
          <p:cNvSpPr>
            <a:spLocks noGrp="1"/>
          </p:cNvSpPr>
          <p:nvPr>
            <p:ph idx="1"/>
          </p:nvPr>
        </p:nvSpPr>
        <p:spPr>
          <a:xfrm>
            <a:off x="4018788" y="640081"/>
            <a:ext cx="4518490" cy="5257800"/>
          </a:xfrm>
        </p:spPr>
        <p:txBody>
          <a:bodyPr anchor="ctr">
            <a:normAutofit/>
          </a:bodyPr>
          <a:lstStyle/>
          <a:p>
            <a:pPr marL="0" indent="0">
              <a:buNone/>
            </a:pPr>
            <a:r>
              <a:rPr lang="en-US" sz="1600" b="1" dirty="0"/>
              <a:t>Exact Methods</a:t>
            </a:r>
          </a:p>
          <a:p>
            <a:r>
              <a:rPr lang="en-US" sz="1600" b="1" dirty="0"/>
              <a:t>Model as nondeterministic actions</a:t>
            </a:r>
            <a:r>
              <a:rPr lang="en-US" sz="1600" dirty="0"/>
              <a:t>: The opponent is seen as part of an environment with nondeterministic actions. Non-determinism is the result of the unknown moves by the opponent. We</a:t>
            </a:r>
            <a:r>
              <a:rPr lang="en-US" sz="1600" b="1" dirty="0"/>
              <a:t> consider all possible moves</a:t>
            </a:r>
            <a:r>
              <a:rPr lang="en-US" sz="1600" dirty="0"/>
              <a:t> by the opponent.</a:t>
            </a:r>
          </a:p>
          <a:p>
            <a:r>
              <a:rPr lang="en-US" sz="1600" b="1" dirty="0">
                <a:solidFill>
                  <a:schemeClr val="bg1">
                    <a:lumMod val="75000"/>
                  </a:schemeClr>
                </a:solidFill>
              </a:rPr>
              <a:t>Find optimal decisions</a:t>
            </a:r>
            <a:r>
              <a:rPr lang="en-US" sz="1600" dirty="0">
                <a:solidFill>
                  <a:schemeClr val="bg1">
                    <a:lumMod val="75000"/>
                  </a:schemeClr>
                </a:solidFill>
              </a:rPr>
              <a:t>: Minimax search and Alpha-Beta pruning where </a:t>
            </a:r>
            <a:r>
              <a:rPr lang="en-US" sz="1600" b="1" dirty="0">
                <a:solidFill>
                  <a:schemeClr val="bg1">
                    <a:lumMod val="75000"/>
                  </a:schemeClr>
                </a:solidFill>
              </a:rPr>
              <a:t>each player plays optimally </a:t>
            </a:r>
            <a:r>
              <a:rPr lang="en-US" sz="1600" dirty="0">
                <a:solidFill>
                  <a:schemeClr val="bg1">
                    <a:lumMod val="75000"/>
                  </a:schemeClr>
                </a:solidFill>
              </a:rPr>
              <a:t>to the end of the game.</a:t>
            </a:r>
          </a:p>
          <a:p>
            <a:pPr marL="0" indent="0">
              <a:buNone/>
            </a:pPr>
            <a:endParaRPr lang="en-US" sz="1600" b="1" dirty="0">
              <a:solidFill>
                <a:schemeClr val="bg1">
                  <a:lumMod val="75000"/>
                </a:schemeClr>
              </a:solidFill>
            </a:endParaRPr>
          </a:p>
          <a:p>
            <a:pPr marL="0" indent="0">
              <a:buNone/>
            </a:pPr>
            <a:r>
              <a:rPr lang="en-US" sz="1600" b="1" dirty="0">
                <a:solidFill>
                  <a:schemeClr val="bg1">
                    <a:lumMod val="75000"/>
                  </a:schemeClr>
                </a:solidFill>
              </a:rPr>
              <a:t>Heuristic Methods </a:t>
            </a:r>
            <a:br>
              <a:rPr lang="en-US" sz="1600" b="1" dirty="0">
                <a:solidFill>
                  <a:schemeClr val="bg1">
                    <a:lumMod val="75000"/>
                  </a:schemeClr>
                </a:solidFill>
              </a:rPr>
            </a:br>
            <a:r>
              <a:rPr lang="en-US" sz="1600" dirty="0">
                <a:solidFill>
                  <a:schemeClr val="bg1">
                    <a:lumMod val="75000"/>
                  </a:schemeClr>
                </a:solidFill>
              </a:rPr>
              <a:t>(game tree is too large)</a:t>
            </a:r>
          </a:p>
          <a:p>
            <a:r>
              <a:rPr lang="en-US" sz="1600" b="1" dirty="0">
                <a:solidFill>
                  <a:schemeClr val="bg1">
                    <a:lumMod val="75000"/>
                  </a:schemeClr>
                </a:solidFill>
              </a:rPr>
              <a:t>Heuristic Alpha-Beta Tree Search</a:t>
            </a:r>
            <a:r>
              <a:rPr lang="en-US" sz="1600" dirty="0">
                <a:solidFill>
                  <a:schemeClr val="bg1">
                    <a:lumMod val="75000"/>
                  </a:schemeClr>
                </a:solidFill>
              </a:rPr>
              <a:t>: </a:t>
            </a:r>
          </a:p>
          <a:p>
            <a:pPr marL="914400" lvl="1" indent="-457200">
              <a:buFont typeface="+mj-lt"/>
              <a:buAutoNum type="alphaLcPeriod"/>
            </a:pPr>
            <a:r>
              <a:rPr lang="en-US" sz="1600" dirty="0">
                <a:solidFill>
                  <a:schemeClr val="bg1">
                    <a:lumMod val="75000"/>
                  </a:schemeClr>
                </a:solidFill>
              </a:rPr>
              <a:t>Cut off game tree and use heuristic for utility. </a:t>
            </a:r>
          </a:p>
          <a:p>
            <a:pPr marL="914400" lvl="1" indent="-457200">
              <a:buFont typeface="+mj-lt"/>
              <a:buAutoNum type="alphaLcPeriod"/>
            </a:pPr>
            <a:r>
              <a:rPr lang="en-US" sz="1600" dirty="0">
                <a:solidFill>
                  <a:schemeClr val="bg1">
                    <a:lumMod val="75000"/>
                  </a:schemeClr>
                </a:solidFill>
              </a:rPr>
              <a:t>Forward Pruning: ignore poor moves.</a:t>
            </a:r>
          </a:p>
          <a:p>
            <a:r>
              <a:rPr lang="en-US" sz="1600" b="1" dirty="0">
                <a:solidFill>
                  <a:schemeClr val="bg1">
                    <a:lumMod val="75000"/>
                  </a:schemeClr>
                </a:solidFill>
              </a:rPr>
              <a:t>Monte Carlo Tree search</a:t>
            </a:r>
            <a:r>
              <a:rPr lang="en-US" sz="1600" dirty="0">
                <a:solidFill>
                  <a:schemeClr val="bg1">
                    <a:lumMod val="75000"/>
                  </a:schemeClr>
                </a:solidFill>
              </a:rPr>
              <a:t>: Estimate utility of a state by simulating complete games and average the utility.</a:t>
            </a:r>
          </a:p>
          <a:p>
            <a:endParaRPr lang="en-US" sz="1600" dirty="0"/>
          </a:p>
        </p:txBody>
      </p:sp>
    </p:spTree>
    <p:extLst>
      <p:ext uri="{BB962C8B-B14F-4D97-AF65-F5344CB8AC3E}">
        <p14:creationId xmlns:p14="http://schemas.microsoft.com/office/powerpoint/2010/main" val="8703120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peech Bubble: Rectangle 1">
            <a:extLst>
              <a:ext uri="{FF2B5EF4-FFF2-40B4-BE49-F238E27FC236}">
                <a16:creationId xmlns:a16="http://schemas.microsoft.com/office/drawing/2014/main" id="{F0DF4C3C-B98A-4A79-9C13-8AE44680CC92}"/>
              </a:ext>
            </a:extLst>
          </p:cNvPr>
          <p:cNvSpPr/>
          <p:nvPr/>
        </p:nvSpPr>
        <p:spPr>
          <a:xfrm>
            <a:off x="4495800" y="3886200"/>
            <a:ext cx="4419600" cy="900111"/>
          </a:xfrm>
          <a:prstGeom prst="wedgeRectCallout">
            <a:avLst>
              <a:gd name="adj1" fmla="val -74067"/>
              <a:gd name="adj2" fmla="val -72882"/>
            </a:avLst>
          </a:prstGeom>
        </p:spPr>
        <p:style>
          <a:lnRef idx="3">
            <a:schemeClr val="lt1"/>
          </a:lnRef>
          <a:fillRef idx="1">
            <a:schemeClr val="accent6"/>
          </a:fillRef>
          <a:effectRef idx="1">
            <a:schemeClr val="accent6"/>
          </a:effectRef>
          <a:fontRef idx="minor">
            <a:schemeClr val="lt1"/>
          </a:fontRef>
        </p:style>
        <p:txBody>
          <a:bodyPr rtlCol="0" anchor="ctr"/>
          <a:lstStyle/>
          <a:p>
            <a:r>
              <a:rPr lang="en-US" dirty="0"/>
              <a:t>Each action consists of the move by the player and all possible (i.e., nondeterministic) responses by the opponent.</a:t>
            </a:r>
          </a:p>
        </p:txBody>
      </p:sp>
      <p:sp>
        <p:nvSpPr>
          <p:cNvPr id="4" name="Title 3">
            <a:extLst>
              <a:ext uri="{FF2B5EF4-FFF2-40B4-BE49-F238E27FC236}">
                <a16:creationId xmlns:a16="http://schemas.microsoft.com/office/drawing/2014/main" id="{5BB004D9-BB78-4C90-99E9-26B51D24751A}"/>
              </a:ext>
            </a:extLst>
          </p:cNvPr>
          <p:cNvSpPr>
            <a:spLocks noGrp="1"/>
          </p:cNvSpPr>
          <p:nvPr>
            <p:ph type="title"/>
          </p:nvPr>
        </p:nvSpPr>
        <p:spPr>
          <a:xfrm>
            <a:off x="628650" y="365126"/>
            <a:ext cx="7886700" cy="1325563"/>
          </a:xfrm>
        </p:spPr>
        <p:txBody>
          <a:bodyPr/>
          <a:lstStyle/>
          <a:p>
            <a:r>
              <a:rPr lang="en-US" dirty="0"/>
              <a:t>Recall: Nondeterministic Actions</a:t>
            </a:r>
          </a:p>
        </p:txBody>
      </p:sp>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A98A81B8-EC8C-4D15-A4D6-463770E10AC9}"/>
                  </a:ext>
                </a:extLst>
              </p:cNvPr>
              <p:cNvSpPr>
                <a:spLocks noGrp="1"/>
              </p:cNvSpPr>
              <p:nvPr>
                <p:ph idx="1"/>
              </p:nvPr>
            </p:nvSpPr>
            <p:spPr>
              <a:xfrm>
                <a:off x="628650" y="1690689"/>
                <a:ext cx="7886700" cy="4802185"/>
              </a:xfrm>
            </p:spPr>
            <p:txBody>
              <a:bodyPr>
                <a:normAutofit fontScale="85000" lnSpcReduction="20000"/>
              </a:bodyPr>
              <a:lstStyle/>
              <a:p>
                <a:pPr marL="0" indent="0">
                  <a:buNone/>
                </a:pPr>
                <a:r>
                  <a:rPr lang="en-US" dirty="0"/>
                  <a:t>For </a:t>
                </a:r>
                <a:r>
                  <a:rPr lang="en-US" b="1" dirty="0"/>
                  <a:t>planning</a:t>
                </a:r>
                <a:r>
                  <a:rPr lang="en-US" dirty="0"/>
                  <a:t>, we do not know what the opponents moves will be. We have already modeled this issue using nondeterministic actions.</a:t>
                </a:r>
              </a:p>
              <a:p>
                <a:pPr marL="0" indent="0">
                  <a:buNone/>
                </a:pPr>
                <a:endParaRPr lang="en-US" dirty="0"/>
              </a:p>
              <a:p>
                <a:pPr marL="0" indent="0">
                  <a:buNone/>
                </a:pPr>
                <a:r>
                  <a:rPr lang="en-US" dirty="0"/>
                  <a:t>Outcome of actions in the environment is nondeterministic = </a:t>
                </a:r>
                <a:r>
                  <a:rPr lang="en-US" b="1" dirty="0">
                    <a:solidFill>
                      <a:srgbClr val="FF0000"/>
                    </a:solidFill>
                  </a:rPr>
                  <a:t>transition model need to describe uncertainty about the opponent's behavior.</a:t>
                </a:r>
                <a:endParaRPr lang="en-US" dirty="0"/>
              </a:p>
              <a:p>
                <a:pPr marL="0" indent="0">
                  <a:buNone/>
                </a:pPr>
                <a:endParaRPr lang="en-US" dirty="0"/>
              </a:p>
              <a:p>
                <a:pPr marL="0" indent="0">
                  <a:buNone/>
                </a:pPr>
                <a:endParaRPr lang="en-US" dirty="0"/>
              </a:p>
              <a:p>
                <a:pPr marL="0" indent="0">
                  <a:buNone/>
                </a:pPr>
                <a:r>
                  <a:rPr lang="en-US" dirty="0"/>
                  <a:t>Example transition: </a:t>
                </a:r>
                <a:br>
                  <a:rPr lang="en-US" dirty="0"/>
                </a:br>
                <a:br>
                  <a:rPr lang="en-US" b="0" i="1" dirty="0">
                    <a:latin typeface="Cambria Math" panose="02040503050406030204" pitchFamily="18" charset="0"/>
                  </a:rPr>
                </a:br>
                <a:r>
                  <a:rPr lang="en-US" b="0" i="1" dirty="0">
                    <a:latin typeface="Cambria Math" panose="02040503050406030204" pitchFamily="18" charset="0"/>
                  </a:rPr>
                  <a:t>		</a:t>
                </a:r>
                <a14:m>
                  <m:oMath xmlns:m="http://schemas.openxmlformats.org/officeDocument/2006/math">
                    <m:r>
                      <a:rPr lang="en-US" b="0" i="1" smtClean="0">
                        <a:latin typeface="Cambria Math" panose="02040503050406030204" pitchFamily="18" charset="0"/>
                      </a:rPr>
                      <m:t>𝑅𝑒𝑠𝑢𝑙𝑡𝑠</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1</m:t>
                            </m:r>
                          </m:sub>
                        </m:sSub>
                        <m:r>
                          <a:rPr lang="en-US" b="0" i="1" smtClean="0">
                            <a:latin typeface="Cambria Math" panose="02040503050406030204" pitchFamily="18" charset="0"/>
                          </a:rPr>
                          <m:t>,</m:t>
                        </m:r>
                        <m:r>
                          <a:rPr lang="en-US" b="0" i="1" smtClean="0">
                            <a:latin typeface="Cambria Math" panose="02040503050406030204" pitchFamily="18" charset="0"/>
                          </a:rPr>
                          <m:t>𝑎</m:t>
                        </m:r>
                      </m:e>
                    </m:d>
                    <m:r>
                      <a:rPr lang="en-US" b="0" i="1" smtClean="0">
                        <a:latin typeface="Cambria Math" panose="02040503050406030204" pitchFamily="18" charset="0"/>
                      </a:rPr>
                      <m:t>= </m:t>
                    </m:r>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4</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5</m:t>
                            </m:r>
                          </m:sub>
                        </m:sSub>
                      </m:e>
                    </m:d>
                  </m:oMath>
                </a14:m>
                <a:r>
                  <a:rPr lang="en-US" dirty="0"/>
                  <a:t> </a:t>
                </a:r>
                <a:br>
                  <a:rPr lang="en-US" dirty="0"/>
                </a:br>
                <a:br>
                  <a:rPr lang="en-US" dirty="0"/>
                </a:br>
                <a:r>
                  <a:rPr lang="en-US" dirty="0"/>
                  <a:t>i.e., action </a:t>
                </a:r>
                <a14:m>
                  <m:oMath xmlns:m="http://schemas.openxmlformats.org/officeDocument/2006/math">
                    <m:r>
                      <a:rPr lang="en-US" b="0" i="1" smtClean="0">
                        <a:latin typeface="Cambria Math" panose="02040503050406030204" pitchFamily="18" charset="0"/>
                      </a:rPr>
                      <m:t>𝑎</m:t>
                    </m:r>
                  </m:oMath>
                </a14:m>
                <a:r>
                  <a:rPr lang="en-US" dirty="0"/>
                  <a:t> in </a:t>
                </a:r>
                <a14:m>
                  <m:oMath xmlns:m="http://schemas.openxmlformats.org/officeDocument/2006/math">
                    <m:sSub>
                      <m:sSubPr>
                        <m:ctrlPr>
                          <a:rPr lang="en-US" i="1" dirty="0" smtClean="0">
                            <a:latin typeface="Cambria Math" panose="02040503050406030204" pitchFamily="18" charset="0"/>
                          </a:rPr>
                        </m:ctrlPr>
                      </m:sSubPr>
                      <m:e>
                        <m:r>
                          <a:rPr lang="en-US" i="1" dirty="0" smtClean="0">
                            <a:latin typeface="Cambria Math" panose="02040503050406030204" pitchFamily="18" charset="0"/>
                          </a:rPr>
                          <m:t>𝑠</m:t>
                        </m:r>
                      </m:e>
                      <m:sub>
                        <m:r>
                          <a:rPr lang="en-US" i="1" dirty="0" smtClean="0">
                            <a:latin typeface="Cambria Math" panose="02040503050406030204" pitchFamily="18" charset="0"/>
                          </a:rPr>
                          <m:t>1</m:t>
                        </m:r>
                      </m:sub>
                    </m:sSub>
                  </m:oMath>
                </a14:m>
                <a:r>
                  <a:rPr lang="en-US" dirty="0"/>
                  <a:t> can lead to one of several states (which is called a belief state of the agent). </a:t>
                </a:r>
              </a:p>
            </p:txBody>
          </p:sp>
        </mc:Choice>
        <mc:Fallback xmlns="">
          <p:sp>
            <p:nvSpPr>
              <p:cNvPr id="5" name="Content Placeholder 4">
                <a:extLst>
                  <a:ext uri="{FF2B5EF4-FFF2-40B4-BE49-F238E27FC236}">
                    <a16:creationId xmlns:a16="http://schemas.microsoft.com/office/drawing/2014/main" id="{A98A81B8-EC8C-4D15-A4D6-463770E10AC9}"/>
                  </a:ext>
                </a:extLst>
              </p:cNvPr>
              <p:cNvSpPr>
                <a:spLocks noGrp="1" noRot="1" noChangeAspect="1" noMove="1" noResize="1" noEditPoints="1" noAdjustHandles="1" noChangeArrowheads="1" noChangeShapeType="1" noTextEdit="1"/>
              </p:cNvSpPr>
              <p:nvPr>
                <p:ph idx="1"/>
              </p:nvPr>
            </p:nvSpPr>
            <p:spPr>
              <a:xfrm>
                <a:off x="628650" y="1690689"/>
                <a:ext cx="7886700" cy="4802185"/>
              </a:xfrm>
              <a:blipFill>
                <a:blip r:embed="rId2"/>
                <a:stretch>
                  <a:fillRect l="-1159" t="-2919" r="-1391"/>
                </a:stretch>
              </a:blipFill>
            </p:spPr>
            <p:txBody>
              <a:bodyPr/>
              <a:lstStyle/>
              <a:p>
                <a:r>
                  <a:rPr lang="en-US">
                    <a:noFill/>
                  </a:rPr>
                  <a:t> </a:t>
                </a:r>
              </a:p>
            </p:txBody>
          </p:sp>
        </mc:Fallback>
      </mc:AlternateContent>
    </p:spTree>
    <p:extLst>
      <p:ext uri="{BB962C8B-B14F-4D97-AF65-F5344CB8AC3E}">
        <p14:creationId xmlns:p14="http://schemas.microsoft.com/office/powerpoint/2010/main" val="2366450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5" end="5"/>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CA71E1-1590-4517-A928-48A6D115997C}"/>
              </a:ext>
            </a:extLst>
          </p:cNvPr>
          <p:cNvSpPr>
            <a:spLocks noGrp="1"/>
          </p:cNvSpPr>
          <p:nvPr>
            <p:ph type="title"/>
          </p:nvPr>
        </p:nvSpPr>
        <p:spPr>
          <a:xfrm>
            <a:off x="304799" y="365126"/>
            <a:ext cx="8650463" cy="1325563"/>
          </a:xfrm>
        </p:spPr>
        <p:txBody>
          <a:bodyPr/>
          <a:lstStyle/>
          <a:p>
            <a:r>
              <a:rPr lang="en-US" dirty="0"/>
              <a:t>Recall: AND-OR DFS Search Algorithm</a:t>
            </a:r>
          </a:p>
        </p:txBody>
      </p:sp>
      <p:grpSp>
        <p:nvGrpSpPr>
          <p:cNvPr id="3" name="Group 2" descr="The AND-OR-Search algorihtm.">
            <a:extLst>
              <a:ext uri="{FF2B5EF4-FFF2-40B4-BE49-F238E27FC236}">
                <a16:creationId xmlns:a16="http://schemas.microsoft.com/office/drawing/2014/main" id="{515A3B06-919F-92A1-1042-A364FC3DCC4F}"/>
              </a:ext>
            </a:extLst>
          </p:cNvPr>
          <p:cNvGrpSpPr/>
          <p:nvPr/>
        </p:nvGrpSpPr>
        <p:grpSpPr>
          <a:xfrm>
            <a:off x="194596" y="1371600"/>
            <a:ext cx="8915400" cy="4623359"/>
            <a:chOff x="304800" y="1323416"/>
            <a:chExt cx="8915400" cy="4623359"/>
          </a:xfrm>
        </p:grpSpPr>
        <p:pic>
          <p:nvPicPr>
            <p:cNvPr id="4" name="Picture 3">
              <a:extLst>
                <a:ext uri="{FF2B5EF4-FFF2-40B4-BE49-F238E27FC236}">
                  <a16:creationId xmlns:a16="http://schemas.microsoft.com/office/drawing/2014/main" id="{124BD4AB-41E2-441A-8FB6-A19F5C72AD84}"/>
                </a:ext>
              </a:extLst>
            </p:cNvPr>
            <p:cNvPicPr>
              <a:picLocks noChangeAspect="1"/>
            </p:cNvPicPr>
            <p:nvPr/>
          </p:nvPicPr>
          <p:blipFill>
            <a:blip r:embed="rId3"/>
            <a:stretch>
              <a:fillRect/>
            </a:stretch>
          </p:blipFill>
          <p:spPr>
            <a:xfrm>
              <a:off x="304800" y="1676400"/>
              <a:ext cx="7994342" cy="4270375"/>
            </a:xfrm>
            <a:prstGeom prst="rect">
              <a:avLst/>
            </a:prstGeom>
          </p:spPr>
          <p:style>
            <a:lnRef idx="2">
              <a:schemeClr val="accent2"/>
            </a:lnRef>
            <a:fillRef idx="1">
              <a:schemeClr val="lt1"/>
            </a:fillRef>
            <a:effectRef idx="0">
              <a:schemeClr val="accent2"/>
            </a:effectRef>
            <a:fontRef idx="minor">
              <a:schemeClr val="dk1"/>
            </a:fontRef>
          </p:style>
        </p:pic>
        <p:sp>
          <p:nvSpPr>
            <p:cNvPr id="6" name="TextBox 5">
              <a:extLst>
                <a:ext uri="{FF2B5EF4-FFF2-40B4-BE49-F238E27FC236}">
                  <a16:creationId xmlns:a16="http://schemas.microsoft.com/office/drawing/2014/main" id="{B3084913-417F-4A63-9F41-782EF5611E50}"/>
                </a:ext>
              </a:extLst>
            </p:cNvPr>
            <p:cNvSpPr txBox="1"/>
            <p:nvPr/>
          </p:nvSpPr>
          <p:spPr>
            <a:xfrm>
              <a:off x="4724400" y="2892623"/>
              <a:ext cx="2590800" cy="307777"/>
            </a:xfrm>
            <a:prstGeom prst="rect">
              <a:avLst/>
            </a:prstGeom>
            <a:noFill/>
          </p:spPr>
          <p:txBody>
            <a:bodyPr wrap="square" rtlCol="0">
              <a:spAutoFit/>
            </a:bodyPr>
            <a:lstStyle/>
            <a:p>
              <a:r>
                <a:rPr lang="en-US" sz="1400" b="1" dirty="0">
                  <a:solidFill>
                    <a:schemeClr val="bg1">
                      <a:lumMod val="65000"/>
                    </a:schemeClr>
                  </a:solidFill>
                </a:rPr>
                <a:t>// don’t follow loops</a:t>
              </a:r>
            </a:p>
          </p:txBody>
        </p:sp>
        <p:sp>
          <p:nvSpPr>
            <p:cNvPr id="7" name="TextBox 6">
              <a:extLst>
                <a:ext uri="{FF2B5EF4-FFF2-40B4-BE49-F238E27FC236}">
                  <a16:creationId xmlns:a16="http://schemas.microsoft.com/office/drawing/2014/main" id="{03717645-EC77-4003-BF7E-E484C09AE7D1}"/>
                </a:ext>
              </a:extLst>
            </p:cNvPr>
            <p:cNvSpPr txBox="1"/>
            <p:nvPr/>
          </p:nvSpPr>
          <p:spPr>
            <a:xfrm>
              <a:off x="4724400" y="3197423"/>
              <a:ext cx="2590800" cy="307777"/>
            </a:xfrm>
            <a:prstGeom prst="rect">
              <a:avLst/>
            </a:prstGeom>
            <a:noFill/>
          </p:spPr>
          <p:txBody>
            <a:bodyPr wrap="square" rtlCol="0">
              <a:spAutoFit/>
            </a:bodyPr>
            <a:lstStyle/>
            <a:p>
              <a:r>
                <a:rPr lang="en-US" sz="1400" b="1" dirty="0">
                  <a:solidFill>
                    <a:schemeClr val="bg1">
                      <a:lumMod val="65000"/>
                    </a:schemeClr>
                  </a:solidFill>
                </a:rPr>
                <a:t>// check all possible actions</a:t>
              </a:r>
            </a:p>
          </p:txBody>
        </p:sp>
        <p:sp>
          <p:nvSpPr>
            <p:cNvPr id="8" name="TextBox 7">
              <a:extLst>
                <a:ext uri="{FF2B5EF4-FFF2-40B4-BE49-F238E27FC236}">
                  <a16:creationId xmlns:a16="http://schemas.microsoft.com/office/drawing/2014/main" id="{DE56666B-EEB0-4A81-A526-09A35CD1B2A5}"/>
                </a:ext>
              </a:extLst>
            </p:cNvPr>
            <p:cNvSpPr txBox="1"/>
            <p:nvPr/>
          </p:nvSpPr>
          <p:spPr>
            <a:xfrm>
              <a:off x="4724400" y="4721423"/>
              <a:ext cx="3073994" cy="307777"/>
            </a:xfrm>
            <a:prstGeom prst="rect">
              <a:avLst/>
            </a:prstGeom>
            <a:noFill/>
          </p:spPr>
          <p:txBody>
            <a:bodyPr wrap="square" rtlCol="0">
              <a:spAutoFit/>
            </a:bodyPr>
            <a:lstStyle/>
            <a:p>
              <a:r>
                <a:rPr lang="en-US" sz="1400" b="1" dirty="0">
                  <a:solidFill>
                    <a:schemeClr val="bg1">
                      <a:lumMod val="65000"/>
                    </a:schemeClr>
                  </a:solidFill>
                </a:rPr>
                <a:t>// check all possible current states</a:t>
              </a:r>
            </a:p>
          </p:txBody>
        </p:sp>
        <p:sp>
          <p:nvSpPr>
            <p:cNvPr id="9" name="Callout: Line 8">
              <a:extLst>
                <a:ext uri="{FF2B5EF4-FFF2-40B4-BE49-F238E27FC236}">
                  <a16:creationId xmlns:a16="http://schemas.microsoft.com/office/drawing/2014/main" id="{AC67C03C-23BD-492A-ABCA-3EAFABF0A8D2}"/>
                </a:ext>
              </a:extLst>
            </p:cNvPr>
            <p:cNvSpPr/>
            <p:nvPr/>
          </p:nvSpPr>
          <p:spPr>
            <a:xfrm>
              <a:off x="5829300" y="1323416"/>
              <a:ext cx="3276600" cy="333461"/>
            </a:xfrm>
            <a:prstGeom prst="borderCallout1">
              <a:avLst>
                <a:gd name="adj1" fmla="val 54831"/>
                <a:gd name="adj2" fmla="val -989"/>
                <a:gd name="adj3" fmla="val 112500"/>
                <a:gd name="adj4" fmla="val -796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nested If-then-else statements</a:t>
              </a:r>
            </a:p>
          </p:txBody>
        </p:sp>
        <p:sp>
          <p:nvSpPr>
            <p:cNvPr id="10" name="Right Brace 9">
              <a:extLst>
                <a:ext uri="{FF2B5EF4-FFF2-40B4-BE49-F238E27FC236}">
                  <a16:creationId xmlns:a16="http://schemas.microsoft.com/office/drawing/2014/main" id="{AD5535FC-37DF-4B08-B9F3-920365127586}"/>
                </a:ext>
              </a:extLst>
            </p:cNvPr>
            <p:cNvSpPr/>
            <p:nvPr/>
          </p:nvSpPr>
          <p:spPr>
            <a:xfrm>
              <a:off x="7924800" y="2438400"/>
              <a:ext cx="152400" cy="1532278"/>
            </a:xfrm>
            <a:prstGeom prst="rightBrac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600">
                <a:solidFill>
                  <a:schemeClr val="bg2">
                    <a:lumMod val="50000"/>
                  </a:schemeClr>
                </a:solidFill>
              </a:endParaRPr>
            </a:p>
          </p:txBody>
        </p:sp>
        <p:sp>
          <p:nvSpPr>
            <p:cNvPr id="11" name="TextBox 10">
              <a:extLst>
                <a:ext uri="{FF2B5EF4-FFF2-40B4-BE49-F238E27FC236}">
                  <a16:creationId xmlns:a16="http://schemas.microsoft.com/office/drawing/2014/main" id="{AEC4C61E-B509-4243-AC92-EFA847DEA485}"/>
                </a:ext>
              </a:extLst>
            </p:cNvPr>
            <p:cNvSpPr txBox="1"/>
            <p:nvPr/>
          </p:nvSpPr>
          <p:spPr>
            <a:xfrm>
              <a:off x="8153400" y="2895600"/>
              <a:ext cx="727986" cy="584775"/>
            </a:xfrm>
            <a:prstGeom prst="rect">
              <a:avLst/>
            </a:prstGeom>
            <a:noFill/>
          </p:spPr>
          <p:txBody>
            <a:bodyPr wrap="square" rtlCol="0">
              <a:spAutoFit/>
            </a:bodyPr>
            <a:lstStyle/>
            <a:p>
              <a:pPr algn="ctr"/>
              <a:r>
                <a:rPr lang="en-US" sz="1600" dirty="0">
                  <a:solidFill>
                    <a:schemeClr val="bg2">
                      <a:lumMod val="50000"/>
                    </a:schemeClr>
                  </a:solidFill>
                </a:rPr>
                <a:t>my moves</a:t>
              </a:r>
            </a:p>
          </p:txBody>
        </p:sp>
        <p:sp>
          <p:nvSpPr>
            <p:cNvPr id="12" name="Right Brace 11">
              <a:extLst>
                <a:ext uri="{FF2B5EF4-FFF2-40B4-BE49-F238E27FC236}">
                  <a16:creationId xmlns:a16="http://schemas.microsoft.com/office/drawing/2014/main" id="{C6881AA8-6194-46E2-97EB-C81579D5D476}"/>
                </a:ext>
              </a:extLst>
            </p:cNvPr>
            <p:cNvSpPr/>
            <p:nvPr/>
          </p:nvSpPr>
          <p:spPr>
            <a:xfrm>
              <a:off x="7924800" y="4431053"/>
              <a:ext cx="152400" cy="1436347"/>
            </a:xfrm>
            <a:prstGeom prst="rightBrac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600">
                <a:solidFill>
                  <a:schemeClr val="bg2">
                    <a:lumMod val="50000"/>
                  </a:schemeClr>
                </a:solidFill>
              </a:endParaRPr>
            </a:p>
          </p:txBody>
        </p:sp>
        <p:sp>
          <p:nvSpPr>
            <p:cNvPr id="13" name="TextBox 12">
              <a:extLst>
                <a:ext uri="{FF2B5EF4-FFF2-40B4-BE49-F238E27FC236}">
                  <a16:creationId xmlns:a16="http://schemas.microsoft.com/office/drawing/2014/main" id="{AF27ACF0-7559-4847-BDA5-9B67B13A61E6}"/>
                </a:ext>
              </a:extLst>
            </p:cNvPr>
            <p:cNvSpPr txBox="1"/>
            <p:nvPr/>
          </p:nvSpPr>
          <p:spPr>
            <a:xfrm>
              <a:off x="8001000" y="4901625"/>
              <a:ext cx="1219200" cy="830997"/>
            </a:xfrm>
            <a:prstGeom prst="rect">
              <a:avLst/>
            </a:prstGeom>
            <a:noFill/>
          </p:spPr>
          <p:txBody>
            <a:bodyPr wrap="square" rtlCol="0">
              <a:spAutoFit/>
            </a:bodyPr>
            <a:lstStyle/>
            <a:p>
              <a:pPr algn="ctr"/>
              <a:r>
                <a:rPr lang="en-US" sz="1600" dirty="0">
                  <a:solidFill>
                    <a:schemeClr val="bg2">
                      <a:lumMod val="50000"/>
                    </a:schemeClr>
                  </a:solidFill>
                </a:rPr>
                <a:t>Go through</a:t>
              </a:r>
            </a:p>
            <a:p>
              <a:pPr algn="ctr"/>
              <a:r>
                <a:rPr lang="en-US" sz="1600" dirty="0">
                  <a:solidFill>
                    <a:schemeClr val="bg2">
                      <a:lumMod val="50000"/>
                    </a:schemeClr>
                  </a:solidFill>
                </a:rPr>
                <a:t>opponent</a:t>
              </a:r>
            </a:p>
            <a:p>
              <a:pPr algn="ctr"/>
              <a:r>
                <a:rPr lang="en-US" sz="1600" dirty="0">
                  <a:solidFill>
                    <a:schemeClr val="bg2">
                      <a:lumMod val="50000"/>
                    </a:schemeClr>
                  </a:solidFill>
                </a:rPr>
                <a:t>moves</a:t>
              </a:r>
            </a:p>
          </p:txBody>
        </p:sp>
        <p:sp>
          <p:nvSpPr>
            <p:cNvPr id="14" name="Callout: Line 13">
              <a:extLst>
                <a:ext uri="{FF2B5EF4-FFF2-40B4-BE49-F238E27FC236}">
                  <a16:creationId xmlns:a16="http://schemas.microsoft.com/office/drawing/2014/main" id="{8DF35C95-703F-430B-B3B0-C746EC644F6A}"/>
                </a:ext>
              </a:extLst>
            </p:cNvPr>
            <p:cNvSpPr/>
            <p:nvPr/>
          </p:nvSpPr>
          <p:spPr>
            <a:xfrm>
              <a:off x="5678663" y="3844830"/>
              <a:ext cx="3276600" cy="557504"/>
            </a:xfrm>
            <a:prstGeom prst="borderCallout1">
              <a:avLst>
                <a:gd name="adj1" fmla="val 54831"/>
                <a:gd name="adj2" fmla="val -989"/>
                <a:gd name="adj3" fmla="val -32077"/>
                <a:gd name="adj4" fmla="val -2396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all states that can result from opponent’s moves</a:t>
              </a:r>
            </a:p>
          </p:txBody>
        </p:sp>
        <p:sp>
          <p:nvSpPr>
            <p:cNvPr id="15" name="Callout: Line 14">
              <a:extLst>
                <a:ext uri="{FF2B5EF4-FFF2-40B4-BE49-F238E27FC236}">
                  <a16:creationId xmlns:a16="http://schemas.microsoft.com/office/drawing/2014/main" id="{4916C582-6F81-4FB7-8A93-69B2C345120C}"/>
                </a:ext>
              </a:extLst>
            </p:cNvPr>
            <p:cNvSpPr/>
            <p:nvPr/>
          </p:nvSpPr>
          <p:spPr>
            <a:xfrm>
              <a:off x="4844820" y="4998880"/>
              <a:ext cx="3061678" cy="370322"/>
            </a:xfrm>
            <a:prstGeom prst="borderCallout1">
              <a:avLst>
                <a:gd name="adj1" fmla="val 54831"/>
                <a:gd name="adj2" fmla="val -989"/>
                <a:gd name="adj3" fmla="val 88967"/>
                <a:gd name="adj4" fmla="val -1965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abandon subtree if a loss is found</a:t>
              </a:r>
            </a:p>
          </p:txBody>
        </p:sp>
      </p:grpSp>
    </p:spTree>
    <p:extLst>
      <p:ext uri="{BB962C8B-B14F-4D97-AF65-F5344CB8AC3E}">
        <p14:creationId xmlns:p14="http://schemas.microsoft.com/office/powerpoint/2010/main" val="28178826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77C296-F01D-4BAB-9B55-FE15FB171381}"/>
              </a:ext>
            </a:extLst>
          </p:cNvPr>
          <p:cNvSpPr>
            <a:spLocks noGrp="1"/>
          </p:cNvSpPr>
          <p:nvPr>
            <p:ph type="title"/>
          </p:nvPr>
        </p:nvSpPr>
        <p:spPr/>
        <p:txBody>
          <a:bodyPr/>
          <a:lstStyle/>
          <a:p>
            <a:r>
              <a:rPr lang="en-US" dirty="0"/>
              <a:t>Tic-tac-toe: AND-OR Search</a:t>
            </a:r>
          </a:p>
        </p:txBody>
      </p:sp>
      <p:sp>
        <p:nvSpPr>
          <p:cNvPr id="11" name="TextBox 10">
            <a:extLst>
              <a:ext uri="{FF2B5EF4-FFF2-40B4-BE49-F238E27FC236}">
                <a16:creationId xmlns:a16="http://schemas.microsoft.com/office/drawing/2014/main" id="{5370D82A-5AA7-4A00-B604-4A0BF28B483B}"/>
              </a:ext>
            </a:extLst>
          </p:cNvPr>
          <p:cNvSpPr txBox="1"/>
          <p:nvPr/>
        </p:nvSpPr>
        <p:spPr>
          <a:xfrm>
            <a:off x="685884" y="1276031"/>
            <a:ext cx="8264002" cy="646331"/>
          </a:xfrm>
          <a:prstGeom prst="rect">
            <a:avLst/>
          </a:prstGeom>
          <a:noFill/>
        </p:spPr>
        <p:txBody>
          <a:bodyPr wrap="square" rtlCol="0">
            <a:spAutoFit/>
          </a:bodyPr>
          <a:lstStyle/>
          <a:p>
            <a:r>
              <a:rPr lang="en-US" dirty="0"/>
              <a:t>We play MAX and decide on our actions (OR). </a:t>
            </a:r>
            <a:br>
              <a:rPr lang="en-US" dirty="0"/>
            </a:br>
            <a:r>
              <a:rPr lang="en-US" dirty="0"/>
              <a:t>MIN’s actions introduce non-determinism (AND).</a:t>
            </a:r>
          </a:p>
        </p:txBody>
      </p:sp>
      <p:grpSp>
        <p:nvGrpSpPr>
          <p:cNvPr id="3" name="Group 2" descr="A figure showing part of the game tree for tic-tac-toe. AND and OR levels are overlayed.">
            <a:extLst>
              <a:ext uri="{FF2B5EF4-FFF2-40B4-BE49-F238E27FC236}">
                <a16:creationId xmlns:a16="http://schemas.microsoft.com/office/drawing/2014/main" id="{47288B49-7D7A-4AE0-2FE6-D7B7929F17DC}"/>
              </a:ext>
            </a:extLst>
          </p:cNvPr>
          <p:cNvGrpSpPr/>
          <p:nvPr/>
        </p:nvGrpSpPr>
        <p:grpSpPr>
          <a:xfrm>
            <a:off x="104087" y="1905000"/>
            <a:ext cx="8811313" cy="4953000"/>
            <a:chOff x="104087" y="1905000"/>
            <a:chExt cx="8811313" cy="4953000"/>
          </a:xfrm>
        </p:grpSpPr>
        <p:pic>
          <p:nvPicPr>
            <p:cNvPr id="4" name="Picture 3">
              <a:extLst>
                <a:ext uri="{FF2B5EF4-FFF2-40B4-BE49-F238E27FC236}">
                  <a16:creationId xmlns:a16="http://schemas.microsoft.com/office/drawing/2014/main" id="{32E6B034-CBF7-42C6-9AEA-D6DBE98BDD35}"/>
                </a:ext>
              </a:extLst>
            </p:cNvPr>
            <p:cNvPicPr>
              <a:picLocks noChangeAspect="1"/>
            </p:cNvPicPr>
            <p:nvPr/>
          </p:nvPicPr>
          <p:blipFill>
            <a:blip r:embed="rId2"/>
            <a:stretch>
              <a:fillRect/>
            </a:stretch>
          </p:blipFill>
          <p:spPr>
            <a:xfrm>
              <a:off x="228600" y="1944883"/>
              <a:ext cx="8077200" cy="4913117"/>
            </a:xfrm>
            <a:prstGeom prst="rect">
              <a:avLst/>
            </a:prstGeom>
          </p:spPr>
        </p:pic>
        <p:sp>
          <p:nvSpPr>
            <p:cNvPr id="5" name="TextBox 4">
              <a:extLst>
                <a:ext uri="{FF2B5EF4-FFF2-40B4-BE49-F238E27FC236}">
                  <a16:creationId xmlns:a16="http://schemas.microsoft.com/office/drawing/2014/main" id="{B9B0BC67-69C8-4361-B2E7-F6E793D32569}"/>
                </a:ext>
              </a:extLst>
            </p:cNvPr>
            <p:cNvSpPr txBox="1"/>
            <p:nvPr/>
          </p:nvSpPr>
          <p:spPr>
            <a:xfrm>
              <a:off x="4702225" y="2512497"/>
              <a:ext cx="470000" cy="369332"/>
            </a:xfrm>
            <a:prstGeom prst="rect">
              <a:avLst/>
            </a:prstGeom>
            <a:noFill/>
          </p:spPr>
          <p:txBody>
            <a:bodyPr wrap="none" rtlCol="0">
              <a:spAutoFit/>
            </a:bodyPr>
            <a:lstStyle/>
            <a:p>
              <a:r>
                <a:rPr lang="en-US" b="1" dirty="0">
                  <a:solidFill>
                    <a:srgbClr val="FF0000"/>
                  </a:solidFill>
                </a:rPr>
                <a:t>OR</a:t>
              </a:r>
            </a:p>
          </p:txBody>
        </p:sp>
        <p:sp>
          <p:nvSpPr>
            <p:cNvPr id="8" name="TextBox 7">
              <a:extLst>
                <a:ext uri="{FF2B5EF4-FFF2-40B4-BE49-F238E27FC236}">
                  <a16:creationId xmlns:a16="http://schemas.microsoft.com/office/drawing/2014/main" id="{4AD88662-0EB7-4188-BB26-F76C0548822A}"/>
                </a:ext>
              </a:extLst>
            </p:cNvPr>
            <p:cNvSpPr txBox="1"/>
            <p:nvPr/>
          </p:nvSpPr>
          <p:spPr>
            <a:xfrm>
              <a:off x="2213827" y="4216587"/>
              <a:ext cx="470000" cy="369332"/>
            </a:xfrm>
            <a:prstGeom prst="rect">
              <a:avLst/>
            </a:prstGeom>
            <a:noFill/>
          </p:spPr>
          <p:txBody>
            <a:bodyPr wrap="none" rtlCol="0">
              <a:spAutoFit/>
            </a:bodyPr>
            <a:lstStyle/>
            <a:p>
              <a:r>
                <a:rPr lang="en-US" b="1" dirty="0">
                  <a:solidFill>
                    <a:srgbClr val="FF0000"/>
                  </a:solidFill>
                </a:rPr>
                <a:t>OR</a:t>
              </a:r>
            </a:p>
          </p:txBody>
        </p:sp>
        <p:sp>
          <p:nvSpPr>
            <p:cNvPr id="9" name="TextBox 8">
              <a:extLst>
                <a:ext uri="{FF2B5EF4-FFF2-40B4-BE49-F238E27FC236}">
                  <a16:creationId xmlns:a16="http://schemas.microsoft.com/office/drawing/2014/main" id="{115740FD-7633-45E8-9B0D-DF295806A6AF}"/>
                </a:ext>
              </a:extLst>
            </p:cNvPr>
            <p:cNvSpPr txBox="1"/>
            <p:nvPr/>
          </p:nvSpPr>
          <p:spPr>
            <a:xfrm>
              <a:off x="2362200" y="3395172"/>
              <a:ext cx="622286" cy="369332"/>
            </a:xfrm>
            <a:prstGeom prst="rect">
              <a:avLst/>
            </a:prstGeom>
            <a:noFill/>
          </p:spPr>
          <p:txBody>
            <a:bodyPr wrap="none" rtlCol="0">
              <a:spAutoFit/>
            </a:bodyPr>
            <a:lstStyle/>
            <a:p>
              <a:r>
                <a:rPr lang="en-US" b="1" dirty="0">
                  <a:solidFill>
                    <a:srgbClr val="FF0000"/>
                  </a:solidFill>
                </a:rPr>
                <a:t>AND</a:t>
              </a:r>
            </a:p>
          </p:txBody>
        </p:sp>
        <p:sp>
          <p:nvSpPr>
            <p:cNvPr id="10" name="TextBox 9">
              <a:extLst>
                <a:ext uri="{FF2B5EF4-FFF2-40B4-BE49-F238E27FC236}">
                  <a16:creationId xmlns:a16="http://schemas.microsoft.com/office/drawing/2014/main" id="{5033FC70-D0C8-4CF4-A2CF-28426323ED4C}"/>
                </a:ext>
              </a:extLst>
            </p:cNvPr>
            <p:cNvSpPr txBox="1"/>
            <p:nvPr/>
          </p:nvSpPr>
          <p:spPr>
            <a:xfrm>
              <a:off x="2310626" y="5038002"/>
              <a:ext cx="622286" cy="369332"/>
            </a:xfrm>
            <a:prstGeom prst="rect">
              <a:avLst/>
            </a:prstGeom>
            <a:noFill/>
          </p:spPr>
          <p:txBody>
            <a:bodyPr wrap="none" rtlCol="0">
              <a:spAutoFit/>
            </a:bodyPr>
            <a:lstStyle/>
            <a:p>
              <a:r>
                <a:rPr lang="en-US" b="1" dirty="0">
                  <a:solidFill>
                    <a:srgbClr val="FF0000"/>
                  </a:solidFill>
                </a:rPr>
                <a:t>AND</a:t>
              </a:r>
            </a:p>
          </p:txBody>
        </p:sp>
        <p:sp>
          <p:nvSpPr>
            <p:cNvPr id="12" name="TextBox 11">
              <a:extLst>
                <a:ext uri="{FF2B5EF4-FFF2-40B4-BE49-F238E27FC236}">
                  <a16:creationId xmlns:a16="http://schemas.microsoft.com/office/drawing/2014/main" id="{49723AB9-BDC0-4100-BB0D-CDB4036CFABE}"/>
                </a:ext>
              </a:extLst>
            </p:cNvPr>
            <p:cNvSpPr txBox="1"/>
            <p:nvPr/>
          </p:nvSpPr>
          <p:spPr>
            <a:xfrm>
              <a:off x="5867400" y="2000199"/>
              <a:ext cx="3048000" cy="646331"/>
            </a:xfrm>
            <a:prstGeom prst="rect">
              <a:avLst/>
            </a:prstGeom>
            <a:noFill/>
          </p:spPr>
          <p:txBody>
            <a:bodyPr wrap="square" rtlCol="0">
              <a:spAutoFit/>
            </a:bodyPr>
            <a:lstStyle/>
            <a:p>
              <a:pPr algn="ctr"/>
              <a:r>
                <a:rPr lang="en-US" b="1" dirty="0">
                  <a:solidFill>
                    <a:srgbClr val="FF0000"/>
                  </a:solidFill>
                </a:rPr>
                <a:t>Pick an action that leads to a subtree with only win leaves.</a:t>
              </a:r>
            </a:p>
          </p:txBody>
        </p:sp>
        <p:sp>
          <p:nvSpPr>
            <p:cNvPr id="18" name="TextBox 17">
              <a:extLst>
                <a:ext uri="{FF2B5EF4-FFF2-40B4-BE49-F238E27FC236}">
                  <a16:creationId xmlns:a16="http://schemas.microsoft.com/office/drawing/2014/main" id="{92ADDFD1-E049-4946-B73D-8C74745CA60B}"/>
                </a:ext>
              </a:extLst>
            </p:cNvPr>
            <p:cNvSpPr txBox="1"/>
            <p:nvPr/>
          </p:nvSpPr>
          <p:spPr>
            <a:xfrm>
              <a:off x="515082" y="3005023"/>
              <a:ext cx="288862" cy="338554"/>
            </a:xfrm>
            <a:prstGeom prst="rect">
              <a:avLst/>
            </a:prstGeom>
            <a:noFill/>
          </p:spPr>
          <p:txBody>
            <a:bodyPr wrap="none" rtlCol="0">
              <a:spAutoFit/>
            </a:bodyPr>
            <a:lstStyle/>
            <a:p>
              <a:r>
                <a:rPr lang="en-US" sz="1600" dirty="0"/>
                <a:t>1</a:t>
              </a:r>
            </a:p>
          </p:txBody>
        </p:sp>
        <p:sp>
          <p:nvSpPr>
            <p:cNvPr id="19" name="TextBox 18">
              <a:extLst>
                <a:ext uri="{FF2B5EF4-FFF2-40B4-BE49-F238E27FC236}">
                  <a16:creationId xmlns:a16="http://schemas.microsoft.com/office/drawing/2014/main" id="{E6B106E0-E402-45B4-8263-65BF10E3D431}"/>
                </a:ext>
              </a:extLst>
            </p:cNvPr>
            <p:cNvSpPr txBox="1"/>
            <p:nvPr/>
          </p:nvSpPr>
          <p:spPr>
            <a:xfrm>
              <a:off x="511798" y="3858188"/>
              <a:ext cx="288862" cy="338554"/>
            </a:xfrm>
            <a:prstGeom prst="rect">
              <a:avLst/>
            </a:prstGeom>
            <a:noFill/>
          </p:spPr>
          <p:txBody>
            <a:bodyPr wrap="none" rtlCol="0">
              <a:spAutoFit/>
            </a:bodyPr>
            <a:lstStyle/>
            <a:p>
              <a:r>
                <a:rPr lang="en-US" sz="1600" dirty="0"/>
                <a:t>2</a:t>
              </a:r>
            </a:p>
          </p:txBody>
        </p:sp>
        <p:sp>
          <p:nvSpPr>
            <p:cNvPr id="20" name="TextBox 19">
              <a:extLst>
                <a:ext uri="{FF2B5EF4-FFF2-40B4-BE49-F238E27FC236}">
                  <a16:creationId xmlns:a16="http://schemas.microsoft.com/office/drawing/2014/main" id="{3D43D1CA-0C31-479D-8285-7685974A51E3}"/>
                </a:ext>
              </a:extLst>
            </p:cNvPr>
            <p:cNvSpPr txBox="1"/>
            <p:nvPr/>
          </p:nvSpPr>
          <p:spPr>
            <a:xfrm>
              <a:off x="511798" y="4655404"/>
              <a:ext cx="288862" cy="338554"/>
            </a:xfrm>
            <a:prstGeom prst="rect">
              <a:avLst/>
            </a:prstGeom>
            <a:noFill/>
          </p:spPr>
          <p:txBody>
            <a:bodyPr wrap="none" rtlCol="0">
              <a:spAutoFit/>
            </a:bodyPr>
            <a:lstStyle/>
            <a:p>
              <a:r>
                <a:rPr lang="en-US" sz="1600" dirty="0"/>
                <a:t>3</a:t>
              </a:r>
            </a:p>
          </p:txBody>
        </p:sp>
        <p:sp>
          <p:nvSpPr>
            <p:cNvPr id="21" name="TextBox 20">
              <a:extLst>
                <a:ext uri="{FF2B5EF4-FFF2-40B4-BE49-F238E27FC236}">
                  <a16:creationId xmlns:a16="http://schemas.microsoft.com/office/drawing/2014/main" id="{5AA2A575-7ED8-4147-B71F-76906B17E31E}"/>
                </a:ext>
              </a:extLst>
            </p:cNvPr>
            <p:cNvSpPr txBox="1"/>
            <p:nvPr/>
          </p:nvSpPr>
          <p:spPr>
            <a:xfrm>
              <a:off x="104087" y="1905000"/>
              <a:ext cx="1115113" cy="338554"/>
            </a:xfrm>
            <a:prstGeom prst="rect">
              <a:avLst/>
            </a:prstGeom>
            <a:noFill/>
          </p:spPr>
          <p:txBody>
            <a:bodyPr wrap="none" rtlCol="0">
              <a:spAutoFit/>
            </a:bodyPr>
            <a:lstStyle/>
            <a:p>
              <a:r>
                <a:rPr lang="en-US" sz="1600" dirty="0"/>
                <a:t>Depth (ply)</a:t>
              </a:r>
            </a:p>
          </p:txBody>
        </p:sp>
        <p:sp>
          <p:nvSpPr>
            <p:cNvPr id="22" name="TextBox 21">
              <a:extLst>
                <a:ext uri="{FF2B5EF4-FFF2-40B4-BE49-F238E27FC236}">
                  <a16:creationId xmlns:a16="http://schemas.microsoft.com/office/drawing/2014/main" id="{024CA421-25DA-4944-8F0D-3FDF0F312C00}"/>
                </a:ext>
              </a:extLst>
            </p:cNvPr>
            <p:cNvSpPr txBox="1"/>
            <p:nvPr/>
          </p:nvSpPr>
          <p:spPr>
            <a:xfrm>
              <a:off x="511798" y="2163814"/>
              <a:ext cx="288862" cy="338554"/>
            </a:xfrm>
            <a:prstGeom prst="rect">
              <a:avLst/>
            </a:prstGeom>
            <a:noFill/>
          </p:spPr>
          <p:txBody>
            <a:bodyPr wrap="none" rtlCol="0">
              <a:spAutoFit/>
            </a:bodyPr>
            <a:lstStyle/>
            <a:p>
              <a:r>
                <a:rPr lang="en-US" sz="1600" dirty="0"/>
                <a:t>0</a:t>
              </a:r>
            </a:p>
          </p:txBody>
        </p:sp>
        <p:sp>
          <p:nvSpPr>
            <p:cNvPr id="23" name="TextBox 22">
              <a:extLst>
                <a:ext uri="{FF2B5EF4-FFF2-40B4-BE49-F238E27FC236}">
                  <a16:creationId xmlns:a16="http://schemas.microsoft.com/office/drawing/2014/main" id="{4BC75445-FFC9-4774-A98B-DEAABF782BF8}"/>
                </a:ext>
              </a:extLst>
            </p:cNvPr>
            <p:cNvSpPr txBox="1"/>
            <p:nvPr/>
          </p:nvSpPr>
          <p:spPr>
            <a:xfrm>
              <a:off x="511798" y="6019800"/>
              <a:ext cx="348172" cy="338554"/>
            </a:xfrm>
            <a:prstGeom prst="rect">
              <a:avLst/>
            </a:prstGeom>
            <a:noFill/>
          </p:spPr>
          <p:txBody>
            <a:bodyPr wrap="none" rtlCol="0">
              <a:spAutoFit/>
            </a:bodyPr>
            <a:lstStyle/>
            <a:p>
              <a:r>
                <a:rPr lang="en-US" sz="1600" dirty="0"/>
                <a:t>m</a:t>
              </a:r>
            </a:p>
          </p:txBody>
        </p:sp>
      </p:grpSp>
      <p:sp>
        <p:nvSpPr>
          <p:cNvPr id="6" name="TextBox 5">
            <a:extLst>
              <a:ext uri="{FF2B5EF4-FFF2-40B4-BE49-F238E27FC236}">
                <a16:creationId xmlns:a16="http://schemas.microsoft.com/office/drawing/2014/main" id="{D822E5E1-295D-4775-89BF-A824458BFCA3}"/>
              </a:ext>
            </a:extLst>
          </p:cNvPr>
          <p:cNvSpPr txBox="1"/>
          <p:nvPr/>
        </p:nvSpPr>
        <p:spPr>
          <a:xfrm>
            <a:off x="4669054" y="3849365"/>
            <a:ext cx="4186444" cy="2585323"/>
          </a:xfrm>
          <a:prstGeom prst="rect">
            <a:avLst/>
          </a:prstGeom>
        </p:spPr>
        <p:style>
          <a:lnRef idx="3">
            <a:schemeClr val="lt1"/>
          </a:lnRef>
          <a:fillRef idx="1">
            <a:schemeClr val="accent6"/>
          </a:fillRef>
          <a:effectRef idx="1">
            <a:schemeClr val="accent6"/>
          </a:effectRef>
          <a:fontRef idx="minor">
            <a:schemeClr val="lt1"/>
          </a:fontRef>
        </p:style>
        <p:txBody>
          <a:bodyPr wrap="square" rtlCol="0">
            <a:spAutoFit/>
          </a:bodyPr>
          <a:lstStyle/>
          <a:p>
            <a:r>
              <a:rPr lang="en-US" b="1" dirty="0"/>
              <a:t>Objective</a:t>
            </a:r>
            <a:r>
              <a:rPr lang="en-US" dirty="0"/>
              <a:t>: Find a subtree that has only win leaf nodes (utility +1). We can abandon a subtree if we find a single loss (utility -1).</a:t>
            </a:r>
          </a:p>
          <a:p>
            <a:endParaRPr lang="en-US" dirty="0"/>
          </a:p>
          <a:p>
            <a:r>
              <a:rPr lang="en-US" dirty="0"/>
              <a:t>We call playing always the best move </a:t>
            </a:r>
            <a:r>
              <a:rPr lang="en-US" b="1" dirty="0"/>
              <a:t>playing optimally</a:t>
            </a:r>
            <a:r>
              <a:rPr lang="en-US" dirty="0"/>
              <a:t>. Since we consider all the opponent’s moves in the AND stage, we also  includes MIN’s best move. This means we consider MIN playing optimally.</a:t>
            </a:r>
          </a:p>
        </p:txBody>
      </p:sp>
    </p:spTree>
    <p:extLst>
      <p:ext uri="{BB962C8B-B14F-4D97-AF65-F5344CB8AC3E}">
        <p14:creationId xmlns:p14="http://schemas.microsoft.com/office/powerpoint/2010/main" val="41293022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C1DD1A8A-57D5-4A81-AD04-532B043C56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Light bulb on yellow background with sketched light beams and cord">
            <a:extLst>
              <a:ext uri="{FF2B5EF4-FFF2-40B4-BE49-F238E27FC236}">
                <a16:creationId xmlns:a16="http://schemas.microsoft.com/office/drawing/2014/main" id="{1142B5BC-93CB-4EE2-AA98-4D3597164AE5}"/>
              </a:ext>
            </a:extLst>
          </p:cNvPr>
          <p:cNvPicPr>
            <a:picLocks noChangeAspect="1"/>
          </p:cNvPicPr>
          <p:nvPr/>
        </p:nvPicPr>
        <p:blipFill rotWithShape="1">
          <a:blip r:embed="rId2"/>
          <a:srcRect l="18000"/>
          <a:stretch/>
        </p:blipFill>
        <p:spPr>
          <a:xfrm>
            <a:off x="-2285" y="10"/>
            <a:ext cx="9143999" cy="6857990"/>
          </a:xfrm>
          <a:prstGeom prst="rect">
            <a:avLst/>
          </a:prstGeom>
        </p:spPr>
      </p:pic>
      <p:sp>
        <p:nvSpPr>
          <p:cNvPr id="13" name="Rectangle 12">
            <a:extLst>
              <a:ext uri="{FF2B5EF4-FFF2-40B4-BE49-F238E27FC236}">
                <a16:creationId xmlns:a16="http://schemas.microsoft.com/office/drawing/2014/main" id="{007891EC-4501-44ED-A8C8-B11B6DB767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7602"/>
            <a:ext cx="9143999" cy="3162146"/>
          </a:xfrm>
          <a:prstGeom prst="rect">
            <a:avLst/>
          </a:prstGeom>
          <a:gradFill flip="none" rotWithShape="1">
            <a:gsLst>
              <a:gs pos="0">
                <a:srgbClr val="000000">
                  <a:alpha val="0"/>
                </a:srgbClr>
              </a:gs>
              <a:gs pos="25000">
                <a:srgbClr val="000000">
                  <a:alpha val="15000"/>
                </a:srgbClr>
              </a:gs>
              <a:gs pos="75000">
                <a:srgbClr val="000000">
                  <a:alpha val="15000"/>
                </a:srgbClr>
              </a:gs>
              <a:gs pos="50000">
                <a:srgbClr val="000000">
                  <a:alpha val="30000"/>
                </a:srgbClr>
              </a:gs>
              <a:gs pos="100000">
                <a:srgbClr val="000000">
                  <a:alpha val="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CD617387-5071-44AE-BA47-E7DFE4943F09}"/>
              </a:ext>
            </a:extLst>
          </p:cNvPr>
          <p:cNvSpPr>
            <a:spLocks noGrp="1"/>
          </p:cNvSpPr>
          <p:nvPr>
            <p:ph type="title"/>
          </p:nvPr>
        </p:nvSpPr>
        <p:spPr>
          <a:xfrm>
            <a:off x="822960" y="325550"/>
            <a:ext cx="7543800" cy="3574778"/>
          </a:xfrm>
          <a:effectLst>
            <a:outerShdw blurRad="50800" dist="38100" dir="2700000" algn="tl" rotWithShape="0">
              <a:prstClr val="black">
                <a:alpha val="40000"/>
              </a:prstClr>
            </a:outerShdw>
          </a:effectLst>
        </p:spPr>
        <p:txBody>
          <a:bodyPr vert="horz" lIns="91440" tIns="45720" rIns="91440" bIns="45720" rtlCol="0" anchor="b">
            <a:normAutofit/>
          </a:bodyPr>
          <a:lstStyle/>
          <a:p>
            <a:pPr algn="ctr"/>
            <a:r>
              <a:rPr lang="en-US" sz="4500" b="1" dirty="0">
                <a:solidFill>
                  <a:srgbClr val="FFFFFF"/>
                </a:solidFill>
                <a:effectLst>
                  <a:outerShdw blurRad="38100" dist="38100" dir="2700000" algn="tl">
                    <a:srgbClr val="000000">
                      <a:alpha val="43137"/>
                    </a:srgbClr>
                  </a:outerShdw>
                </a:effectLst>
              </a:rPr>
              <a:t>Optimal Decisions</a:t>
            </a:r>
          </a:p>
        </p:txBody>
      </p:sp>
      <p:sp>
        <p:nvSpPr>
          <p:cNvPr id="5" name="Text Placeholder 4">
            <a:extLst>
              <a:ext uri="{FF2B5EF4-FFF2-40B4-BE49-F238E27FC236}">
                <a16:creationId xmlns:a16="http://schemas.microsoft.com/office/drawing/2014/main" id="{F9971BE0-56DB-429E-88CA-37E11643F34A}"/>
              </a:ext>
            </a:extLst>
          </p:cNvPr>
          <p:cNvSpPr>
            <a:spLocks noGrp="1"/>
          </p:cNvSpPr>
          <p:nvPr>
            <p:ph type="body" idx="1"/>
          </p:nvPr>
        </p:nvSpPr>
        <p:spPr>
          <a:xfrm>
            <a:off x="825038" y="4072043"/>
            <a:ext cx="7543800" cy="1282707"/>
          </a:xfrm>
          <a:effectLst>
            <a:outerShdw blurRad="50800" dist="38100" dir="2700000" algn="tl" rotWithShape="0">
              <a:prstClr val="black">
                <a:alpha val="40000"/>
              </a:prstClr>
            </a:outerShdw>
          </a:effectLst>
        </p:spPr>
        <p:txBody>
          <a:bodyPr vert="horz" lIns="91440" tIns="45720" rIns="91440" bIns="45720" rtlCol="0">
            <a:normAutofit/>
          </a:bodyPr>
          <a:lstStyle/>
          <a:p>
            <a:pPr algn="ctr"/>
            <a:r>
              <a:rPr lang="en-US" dirty="0">
                <a:solidFill>
                  <a:srgbClr val="FFFFFF"/>
                </a:solidFill>
                <a:effectLst>
                  <a:outerShdw blurRad="38100" dist="38100" dir="2700000" algn="tl">
                    <a:srgbClr val="000000">
                      <a:alpha val="43137"/>
                    </a:srgbClr>
                  </a:outerShdw>
                </a:effectLst>
              </a:rPr>
              <a:t>Minimax Search and Alpha-Beta Pruning</a:t>
            </a:r>
          </a:p>
        </p:txBody>
      </p:sp>
    </p:spTree>
    <p:extLst>
      <p:ext uri="{BB962C8B-B14F-4D97-AF65-F5344CB8AC3E}">
        <p14:creationId xmlns:p14="http://schemas.microsoft.com/office/powerpoint/2010/main" val="33117062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31870" cy="6858000"/>
          </a:xfrm>
          <a:prstGeom prst="rect">
            <a:avLst/>
          </a:prstGeom>
          <a:solidFill>
            <a:schemeClr val="tx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463248"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97AF7D7-48F3-4CC0-89F9-14A70C49FFC5}"/>
              </a:ext>
            </a:extLst>
          </p:cNvPr>
          <p:cNvSpPr>
            <a:spLocks noGrp="1"/>
          </p:cNvSpPr>
          <p:nvPr>
            <p:ph type="title"/>
          </p:nvPr>
        </p:nvSpPr>
        <p:spPr>
          <a:xfrm>
            <a:off x="603504" y="640080"/>
            <a:ext cx="2462022" cy="5257800"/>
          </a:xfrm>
        </p:spPr>
        <p:txBody>
          <a:bodyPr>
            <a:normAutofit/>
          </a:bodyPr>
          <a:lstStyle/>
          <a:p>
            <a:r>
              <a:rPr lang="en-US" sz="3700" dirty="0">
                <a:solidFill>
                  <a:schemeClr val="bg1"/>
                </a:solidFill>
              </a:rPr>
              <a:t>Methods for Adversarial Games</a:t>
            </a:r>
          </a:p>
        </p:txBody>
      </p:sp>
      <p:sp>
        <p:nvSpPr>
          <p:cNvPr id="3" name="Content Placeholder 2">
            <a:extLst>
              <a:ext uri="{FF2B5EF4-FFF2-40B4-BE49-F238E27FC236}">
                <a16:creationId xmlns:a16="http://schemas.microsoft.com/office/drawing/2014/main" id="{60DC2DFB-044D-434A-9634-A2762FA456AE}"/>
              </a:ext>
            </a:extLst>
          </p:cNvPr>
          <p:cNvSpPr>
            <a:spLocks noGrp="1"/>
          </p:cNvSpPr>
          <p:nvPr>
            <p:ph idx="1"/>
          </p:nvPr>
        </p:nvSpPr>
        <p:spPr>
          <a:xfrm>
            <a:off x="4018788" y="640081"/>
            <a:ext cx="4518490" cy="5257800"/>
          </a:xfrm>
        </p:spPr>
        <p:txBody>
          <a:bodyPr anchor="ctr">
            <a:normAutofit/>
          </a:bodyPr>
          <a:lstStyle/>
          <a:p>
            <a:pPr marL="0" indent="0">
              <a:buNone/>
            </a:pPr>
            <a:r>
              <a:rPr lang="en-US" sz="1600" b="1" dirty="0"/>
              <a:t>Exact Methods</a:t>
            </a:r>
          </a:p>
          <a:p>
            <a:r>
              <a:rPr lang="en-US" sz="1600" b="1" dirty="0">
                <a:solidFill>
                  <a:schemeClr val="bg1">
                    <a:lumMod val="75000"/>
                  </a:schemeClr>
                </a:solidFill>
              </a:rPr>
              <a:t>Model as nondeterministic actions</a:t>
            </a:r>
            <a:r>
              <a:rPr lang="en-US" sz="1600" dirty="0">
                <a:solidFill>
                  <a:schemeClr val="bg1">
                    <a:lumMod val="75000"/>
                  </a:schemeClr>
                </a:solidFill>
              </a:rPr>
              <a:t>: The opponent is seen as part of an environment with nondeterministic actions. Non-determinism is the result of the unknown moves by the opponent. We</a:t>
            </a:r>
            <a:r>
              <a:rPr lang="en-US" sz="1600" b="1" dirty="0">
                <a:solidFill>
                  <a:schemeClr val="bg1">
                    <a:lumMod val="75000"/>
                  </a:schemeClr>
                </a:solidFill>
              </a:rPr>
              <a:t> consider all possible moves</a:t>
            </a:r>
            <a:r>
              <a:rPr lang="en-US" sz="1600" dirty="0">
                <a:solidFill>
                  <a:schemeClr val="bg1">
                    <a:lumMod val="75000"/>
                  </a:schemeClr>
                </a:solidFill>
              </a:rPr>
              <a:t> by the opponent.</a:t>
            </a:r>
          </a:p>
          <a:p>
            <a:r>
              <a:rPr lang="en-US" sz="1600" b="1" dirty="0"/>
              <a:t>Find optimal decisions</a:t>
            </a:r>
            <a:r>
              <a:rPr lang="en-US" sz="1600" dirty="0"/>
              <a:t>: Minimax search and Alpha-Beta pruning where </a:t>
            </a:r>
            <a:r>
              <a:rPr lang="en-US" sz="1600" b="1" dirty="0"/>
              <a:t>each player plays optimally </a:t>
            </a:r>
            <a:r>
              <a:rPr lang="en-US" sz="1600" dirty="0"/>
              <a:t>to the end of the game.</a:t>
            </a:r>
          </a:p>
          <a:p>
            <a:pPr marL="0" indent="0">
              <a:buNone/>
            </a:pPr>
            <a:endParaRPr lang="en-US" sz="1600" b="1" dirty="0"/>
          </a:p>
          <a:p>
            <a:pPr marL="0" indent="0">
              <a:buNone/>
            </a:pPr>
            <a:r>
              <a:rPr lang="en-US" sz="1600" b="1" dirty="0">
                <a:solidFill>
                  <a:schemeClr val="bg1">
                    <a:lumMod val="75000"/>
                  </a:schemeClr>
                </a:solidFill>
              </a:rPr>
              <a:t>Heuristic Methods </a:t>
            </a:r>
            <a:br>
              <a:rPr lang="en-US" sz="1600" b="1" dirty="0">
                <a:solidFill>
                  <a:schemeClr val="bg1">
                    <a:lumMod val="75000"/>
                  </a:schemeClr>
                </a:solidFill>
              </a:rPr>
            </a:br>
            <a:r>
              <a:rPr lang="en-US" sz="1600" dirty="0">
                <a:solidFill>
                  <a:schemeClr val="bg1">
                    <a:lumMod val="75000"/>
                  </a:schemeClr>
                </a:solidFill>
              </a:rPr>
              <a:t>(game tree is too large)</a:t>
            </a:r>
          </a:p>
          <a:p>
            <a:r>
              <a:rPr lang="en-US" sz="1600" b="1" dirty="0">
                <a:solidFill>
                  <a:schemeClr val="bg1">
                    <a:lumMod val="75000"/>
                  </a:schemeClr>
                </a:solidFill>
              </a:rPr>
              <a:t>Heuristic Alpha-Beta Tree Search</a:t>
            </a:r>
            <a:r>
              <a:rPr lang="en-US" sz="1600" dirty="0">
                <a:solidFill>
                  <a:schemeClr val="bg1">
                    <a:lumMod val="75000"/>
                  </a:schemeClr>
                </a:solidFill>
              </a:rPr>
              <a:t>: </a:t>
            </a:r>
          </a:p>
          <a:p>
            <a:pPr marL="914400" lvl="1" indent="-457200">
              <a:buFont typeface="+mj-lt"/>
              <a:buAutoNum type="alphaLcPeriod"/>
            </a:pPr>
            <a:r>
              <a:rPr lang="en-US" sz="1600" dirty="0">
                <a:solidFill>
                  <a:schemeClr val="bg1">
                    <a:lumMod val="75000"/>
                  </a:schemeClr>
                </a:solidFill>
              </a:rPr>
              <a:t>Cut off game tree and use heuristic for utility. </a:t>
            </a:r>
          </a:p>
          <a:p>
            <a:pPr marL="914400" lvl="1" indent="-457200">
              <a:buFont typeface="+mj-lt"/>
              <a:buAutoNum type="alphaLcPeriod"/>
            </a:pPr>
            <a:r>
              <a:rPr lang="en-US" sz="1600" dirty="0">
                <a:solidFill>
                  <a:schemeClr val="bg1">
                    <a:lumMod val="75000"/>
                  </a:schemeClr>
                </a:solidFill>
              </a:rPr>
              <a:t>Forward Pruning: ignore poor moves.</a:t>
            </a:r>
          </a:p>
          <a:p>
            <a:r>
              <a:rPr lang="en-US" sz="1600" b="1" dirty="0">
                <a:solidFill>
                  <a:schemeClr val="bg1">
                    <a:lumMod val="75000"/>
                  </a:schemeClr>
                </a:solidFill>
              </a:rPr>
              <a:t>Monte Carlo Tree search</a:t>
            </a:r>
            <a:r>
              <a:rPr lang="en-US" sz="1600" dirty="0">
                <a:solidFill>
                  <a:schemeClr val="bg1">
                    <a:lumMod val="75000"/>
                  </a:schemeClr>
                </a:solidFill>
              </a:rPr>
              <a:t>: Estimate utility of a state by simulating complete games and average the utility.</a:t>
            </a:r>
          </a:p>
          <a:p>
            <a:endParaRPr lang="en-US" sz="1600" dirty="0"/>
          </a:p>
        </p:txBody>
      </p:sp>
    </p:spTree>
    <p:extLst>
      <p:ext uri="{BB962C8B-B14F-4D97-AF65-F5344CB8AC3E}">
        <p14:creationId xmlns:p14="http://schemas.microsoft.com/office/powerpoint/2010/main" val="4686589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D69EF4-242C-2168-CD64-1FFC54E856F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C5FD8CE-9AF9-5B89-6369-A583ADF5CB2F}"/>
              </a:ext>
            </a:extLst>
          </p:cNvPr>
          <p:cNvSpPr>
            <a:spLocks noGrp="1"/>
          </p:cNvSpPr>
          <p:nvPr>
            <p:ph type="title"/>
          </p:nvPr>
        </p:nvSpPr>
        <p:spPr/>
        <p:txBody>
          <a:bodyPr/>
          <a:lstStyle/>
          <a:p>
            <a:r>
              <a:rPr lang="en-US" dirty="0"/>
              <a:t>Immediate vs. Long-Term Rewards</a:t>
            </a:r>
          </a:p>
        </p:txBody>
      </p:sp>
      <p:pic>
        <p:nvPicPr>
          <p:cNvPr id="4" name="Picture 3">
            <a:extLst>
              <a:ext uri="{FF2B5EF4-FFF2-40B4-BE49-F238E27FC236}">
                <a16:creationId xmlns:a16="http://schemas.microsoft.com/office/drawing/2014/main" id="{EAF3ACD5-8A29-1536-7C76-2A432518C3DA}"/>
              </a:ext>
            </a:extLst>
          </p:cNvPr>
          <p:cNvPicPr>
            <a:picLocks noChangeAspect="1"/>
          </p:cNvPicPr>
          <p:nvPr/>
        </p:nvPicPr>
        <p:blipFill>
          <a:blip r:embed="rId2"/>
          <a:stretch>
            <a:fillRect/>
          </a:stretch>
        </p:blipFill>
        <p:spPr>
          <a:xfrm>
            <a:off x="228600" y="1690689"/>
            <a:ext cx="8077200" cy="4913117"/>
          </a:xfrm>
          <a:prstGeom prst="rect">
            <a:avLst/>
          </a:prstGeom>
        </p:spPr>
      </p:pic>
      <p:grpSp>
        <p:nvGrpSpPr>
          <p:cNvPr id="11" name="Group 10">
            <a:extLst>
              <a:ext uri="{FF2B5EF4-FFF2-40B4-BE49-F238E27FC236}">
                <a16:creationId xmlns:a16="http://schemas.microsoft.com/office/drawing/2014/main" id="{BB924ADA-6569-FF6E-C091-DD99B0727B5B}"/>
              </a:ext>
            </a:extLst>
          </p:cNvPr>
          <p:cNvGrpSpPr/>
          <p:nvPr/>
        </p:nvGrpSpPr>
        <p:grpSpPr>
          <a:xfrm>
            <a:off x="2047876" y="6220154"/>
            <a:ext cx="1685915" cy="333046"/>
            <a:chOff x="2047876" y="6220154"/>
            <a:chExt cx="1685915" cy="333046"/>
          </a:xfrm>
        </p:grpSpPr>
        <p:sp>
          <p:nvSpPr>
            <p:cNvPr id="42" name="Rectangle 41">
              <a:extLst>
                <a:ext uri="{FF2B5EF4-FFF2-40B4-BE49-F238E27FC236}">
                  <a16:creationId xmlns:a16="http://schemas.microsoft.com/office/drawing/2014/main" id="{B7B20CE6-CA91-A5D1-AA45-21CB9D6F0BA1}"/>
                </a:ext>
              </a:extLst>
            </p:cNvPr>
            <p:cNvSpPr/>
            <p:nvPr/>
          </p:nvSpPr>
          <p:spPr>
            <a:xfrm>
              <a:off x="2047876" y="6220154"/>
              <a:ext cx="380991" cy="32137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A6FFFD27-BAE1-556A-AA89-2EDBAD84A20D}"/>
                </a:ext>
              </a:extLst>
            </p:cNvPr>
            <p:cNvSpPr/>
            <p:nvPr/>
          </p:nvSpPr>
          <p:spPr>
            <a:xfrm>
              <a:off x="2743209" y="6231822"/>
              <a:ext cx="380991" cy="32137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33104DE5-FD36-CB40-3350-8559F0D0E469}"/>
                </a:ext>
              </a:extLst>
            </p:cNvPr>
            <p:cNvSpPr/>
            <p:nvPr/>
          </p:nvSpPr>
          <p:spPr>
            <a:xfrm>
              <a:off x="3352800" y="6231822"/>
              <a:ext cx="380991" cy="32137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 name="TextBox 8">
            <a:extLst>
              <a:ext uri="{FF2B5EF4-FFF2-40B4-BE49-F238E27FC236}">
                <a16:creationId xmlns:a16="http://schemas.microsoft.com/office/drawing/2014/main" id="{37A9565A-AC27-B94C-E739-44848F0AB20C}"/>
              </a:ext>
            </a:extLst>
          </p:cNvPr>
          <p:cNvSpPr txBox="1"/>
          <p:nvPr/>
        </p:nvSpPr>
        <p:spPr>
          <a:xfrm>
            <a:off x="4419600" y="3476767"/>
            <a:ext cx="4467235" cy="2800767"/>
          </a:xfrm>
          <a:prstGeom prst="rect">
            <a:avLst/>
          </a:prstGeom>
        </p:spPr>
        <p:style>
          <a:lnRef idx="3">
            <a:schemeClr val="lt1"/>
          </a:lnRef>
          <a:fillRef idx="1">
            <a:schemeClr val="accent6"/>
          </a:fillRef>
          <a:effectRef idx="1">
            <a:schemeClr val="accent6"/>
          </a:effectRef>
          <a:fontRef idx="minor">
            <a:schemeClr val="lt1"/>
          </a:fontRef>
        </p:style>
        <p:txBody>
          <a:bodyPr wrap="square" rtlCol="0">
            <a:spAutoFit/>
          </a:bodyPr>
          <a:lstStyle/>
          <a:p>
            <a:r>
              <a:rPr lang="en-US" sz="1600" dirty="0"/>
              <a:t>Utility for terminal states is known. We call this the</a:t>
            </a:r>
            <a:r>
              <a:rPr lang="en-US" sz="1600" b="1" dirty="0"/>
              <a:t> immediate reward </a:t>
            </a:r>
            <a:r>
              <a:rPr lang="en-US" sz="1600" dirty="0"/>
              <a:t>of the state.</a:t>
            </a:r>
          </a:p>
          <a:p>
            <a:endParaRPr lang="en-US" sz="1600" dirty="0"/>
          </a:p>
          <a:p>
            <a:r>
              <a:rPr lang="en-US" sz="1600" dirty="0"/>
              <a:t>The immediate reward of all non-terminal states is here 0. But, how good is it to be in any of the other states? We need to complete the game and see. This is called the (expected) </a:t>
            </a:r>
            <a:r>
              <a:rPr lang="en-US" sz="1600" b="1" dirty="0"/>
              <a:t>long-term reward </a:t>
            </a:r>
            <a:r>
              <a:rPr lang="en-US" sz="1600" dirty="0"/>
              <a:t>of the state.</a:t>
            </a:r>
          </a:p>
          <a:p>
            <a:endParaRPr lang="en-US" sz="1600" dirty="0"/>
          </a:p>
          <a:p>
            <a:r>
              <a:rPr lang="en-US" sz="1600" dirty="0"/>
              <a:t>The </a:t>
            </a:r>
            <a:r>
              <a:rPr lang="en-US" sz="1600" b="1" dirty="0"/>
              <a:t>optimal decision </a:t>
            </a:r>
            <a:r>
              <a:rPr lang="en-US" sz="1600" dirty="0"/>
              <a:t>is to always choose the action that leads to the highest long-term reward state. </a:t>
            </a:r>
          </a:p>
        </p:txBody>
      </p:sp>
      <p:sp>
        <p:nvSpPr>
          <p:cNvPr id="17" name="TextBox 16">
            <a:extLst>
              <a:ext uri="{FF2B5EF4-FFF2-40B4-BE49-F238E27FC236}">
                <a16:creationId xmlns:a16="http://schemas.microsoft.com/office/drawing/2014/main" id="{3F5A485A-223C-5991-7DBE-976666D4389E}"/>
              </a:ext>
            </a:extLst>
          </p:cNvPr>
          <p:cNvSpPr txBox="1"/>
          <p:nvPr/>
        </p:nvSpPr>
        <p:spPr>
          <a:xfrm>
            <a:off x="2743209" y="3463119"/>
            <a:ext cx="354260" cy="646331"/>
          </a:xfrm>
          <a:prstGeom prst="rect">
            <a:avLst/>
          </a:prstGeom>
          <a:noFill/>
        </p:spPr>
        <p:txBody>
          <a:bodyPr wrap="square" rtlCol="0">
            <a:spAutoFit/>
          </a:bodyPr>
          <a:lstStyle/>
          <a:p>
            <a:r>
              <a:rPr lang="en-US" sz="3600" b="1" dirty="0">
                <a:solidFill>
                  <a:srgbClr val="FF0000"/>
                </a:solidFill>
              </a:rPr>
              <a:t>?</a:t>
            </a:r>
          </a:p>
        </p:txBody>
      </p:sp>
    </p:spTree>
    <p:extLst>
      <p:ext uri="{BB962C8B-B14F-4D97-AF65-F5344CB8AC3E}">
        <p14:creationId xmlns:p14="http://schemas.microsoft.com/office/powerpoint/2010/main" val="5354085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D0BEE18-095C-45D6-8127-1C495682097E}"/>
              </a:ext>
            </a:extLst>
          </p:cNvPr>
          <p:cNvSpPr>
            <a:spLocks noGrp="1"/>
          </p:cNvSpPr>
          <p:nvPr>
            <p:ph type="title"/>
          </p:nvPr>
        </p:nvSpPr>
        <p:spPr/>
        <p:txBody>
          <a:bodyPr/>
          <a:lstStyle/>
          <a:p>
            <a:r>
              <a:rPr lang="en-US" dirty="0"/>
              <a:t>Idea: Minimax Decision</a:t>
            </a:r>
          </a:p>
        </p:txBody>
      </p:sp>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6521AF2B-ECAB-40BC-B5B0-D3D4A28472BF}"/>
                  </a:ext>
                </a:extLst>
              </p:cNvPr>
              <p:cNvSpPr>
                <a:spLocks noGrp="1"/>
              </p:cNvSpPr>
              <p:nvPr>
                <p:ph idx="1"/>
              </p:nvPr>
            </p:nvSpPr>
            <p:spPr/>
            <p:txBody>
              <a:bodyPr>
                <a:normAutofit fontScale="85000" lnSpcReduction="20000"/>
              </a:bodyPr>
              <a:lstStyle/>
              <a:p>
                <a:r>
                  <a:rPr lang="en-US" dirty="0"/>
                  <a:t>Assign each state </a:t>
                </a:r>
                <a14:m>
                  <m:oMath xmlns:m="http://schemas.openxmlformats.org/officeDocument/2006/math">
                    <m:r>
                      <a:rPr lang="en-US" i="1" dirty="0">
                        <a:latin typeface="Cambria Math" panose="02040503050406030204" pitchFamily="18" charset="0"/>
                      </a:rPr>
                      <m:t>𝑠</m:t>
                    </m:r>
                  </m:oMath>
                </a14:m>
                <a:r>
                  <a:rPr lang="en-US" dirty="0"/>
                  <a:t> a </a:t>
                </a:r>
                <a:r>
                  <a:rPr lang="en-US" b="1" dirty="0">
                    <a:solidFill>
                      <a:srgbClr val="FF0000"/>
                    </a:solidFill>
                  </a:rPr>
                  <a:t>minimax value </a:t>
                </a:r>
                <a:r>
                  <a:rPr lang="en-US" dirty="0"/>
                  <a:t>that reflects the utility realized if </a:t>
                </a:r>
                <a:r>
                  <a:rPr lang="en-US" b="1" dirty="0">
                    <a:solidFill>
                      <a:srgbClr val="FF0000"/>
                    </a:solidFill>
                  </a:rPr>
                  <a:t>both players play optimally</a:t>
                </a:r>
                <a:r>
                  <a:rPr lang="en-US" dirty="0"/>
                  <a:t> from </a:t>
                </a:r>
                <a14:m>
                  <m:oMath xmlns:m="http://schemas.openxmlformats.org/officeDocument/2006/math">
                    <m:r>
                      <a:rPr lang="en-US" i="1" dirty="0">
                        <a:latin typeface="Cambria Math" panose="02040503050406030204" pitchFamily="18" charset="0"/>
                      </a:rPr>
                      <m:t>𝑠</m:t>
                    </m:r>
                  </m:oMath>
                </a14:m>
                <a:r>
                  <a:rPr lang="en-US" dirty="0"/>
                  <a:t> to the end of the game:</a:t>
                </a:r>
              </a:p>
              <a:p>
                <a:endParaRPr lang="en-US" dirty="0"/>
              </a:p>
              <a:p>
                <a:pPr marL="457200" lvl="1" indent="0" algn="r">
                  <a:buNone/>
                </a:pPr>
                <a14:m>
                  <m:oMathPara xmlns:m="http://schemas.openxmlformats.org/officeDocument/2006/math">
                    <m:oMathParaPr>
                      <m:jc m:val="left"/>
                    </m:oMathParaPr>
                    <m:oMath xmlns:m="http://schemas.openxmlformats.org/officeDocument/2006/math">
                      <m:r>
                        <a:rPr lang="en-US" sz="1900" b="0" i="1" smtClean="0">
                          <a:latin typeface="Cambria Math" panose="02040503050406030204" pitchFamily="18" charset="0"/>
                        </a:rPr>
                        <m:t>𝑀𝑖𝑛𝑖𝑚𝑎𝑥</m:t>
                      </m:r>
                      <m:d>
                        <m:dPr>
                          <m:ctrlPr>
                            <a:rPr lang="en-US" sz="1900" b="0" i="1" smtClean="0">
                              <a:latin typeface="Cambria Math" panose="02040503050406030204" pitchFamily="18" charset="0"/>
                            </a:rPr>
                          </m:ctrlPr>
                        </m:dPr>
                        <m:e>
                          <m:r>
                            <a:rPr lang="en-US" sz="1900" b="0" i="1" smtClean="0">
                              <a:latin typeface="Cambria Math" panose="02040503050406030204" pitchFamily="18" charset="0"/>
                            </a:rPr>
                            <m:t>𝑠</m:t>
                          </m:r>
                        </m:e>
                      </m:d>
                      <m:r>
                        <a:rPr lang="en-US" sz="1900" b="0" i="1" smtClean="0">
                          <a:latin typeface="Cambria Math" panose="02040503050406030204" pitchFamily="18" charset="0"/>
                        </a:rPr>
                        <m:t>= </m:t>
                      </m:r>
                      <m:d>
                        <m:dPr>
                          <m:begChr m:val="{"/>
                          <m:endChr m:val=""/>
                          <m:ctrlPr>
                            <a:rPr lang="en-US" sz="1900" b="0" i="1" smtClean="0">
                              <a:latin typeface="Cambria Math" panose="02040503050406030204" pitchFamily="18" charset="0"/>
                            </a:rPr>
                          </m:ctrlPr>
                        </m:dPr>
                        <m:e>
                          <m:eqArr>
                            <m:eqArrPr>
                              <m:ctrlPr>
                                <a:rPr lang="en-US" sz="1900" b="0" i="1" smtClean="0">
                                  <a:latin typeface="Cambria Math" panose="02040503050406030204" pitchFamily="18" charset="0"/>
                                </a:rPr>
                              </m:ctrlPr>
                            </m:eqArrPr>
                            <m:e>
                              <m:r>
                                <a:rPr lang="en-US" sz="1900" b="0" i="1" smtClean="0">
                                  <a:latin typeface="Cambria Math" panose="02040503050406030204" pitchFamily="18" charset="0"/>
                                </a:rPr>
                                <m:t>𝑈𝑡𝑖𝑙𝑖𝑡𝑦</m:t>
                              </m:r>
                              <m:d>
                                <m:dPr>
                                  <m:ctrlPr>
                                    <a:rPr lang="en-US" sz="1900" b="0" i="1" smtClean="0">
                                      <a:latin typeface="Cambria Math" panose="02040503050406030204" pitchFamily="18" charset="0"/>
                                    </a:rPr>
                                  </m:ctrlPr>
                                </m:dPr>
                                <m:e>
                                  <m:r>
                                    <a:rPr lang="en-US" sz="1900" b="0" i="1" smtClean="0">
                                      <a:latin typeface="Cambria Math" panose="02040503050406030204" pitchFamily="18" charset="0"/>
                                    </a:rPr>
                                    <m:t>𝑠</m:t>
                                  </m:r>
                                </m:e>
                              </m:d>
                              <m:r>
                                <a:rPr lang="en-US" sz="1900" b="0" i="1" smtClean="0">
                                  <a:latin typeface="Cambria Math" panose="02040503050406030204" pitchFamily="18" charset="0"/>
                                </a:rPr>
                                <m:t>  </m:t>
                              </m:r>
                              <m:r>
                                <m:rPr>
                                  <m:nor/>
                                </m:rPr>
                                <a:rPr lang="en-US" sz="1900" b="0" i="0" smtClean="0">
                                  <a:latin typeface="Cambria Math" panose="02040503050406030204" pitchFamily="18" charset="0"/>
                                </a:rPr>
                                <m:t>                                                          </m:t>
                              </m:r>
                              <m:r>
                                <m:rPr>
                                  <m:nor/>
                                </m:rPr>
                                <a:rPr lang="en-US" sz="1900" b="0" i="0" smtClean="0">
                                  <a:latin typeface="Cambria Math" panose="02040503050406030204" pitchFamily="18" charset="0"/>
                                </a:rPr>
                                <m:t>if</m:t>
                              </m:r>
                              <m:r>
                                <a:rPr lang="en-US" sz="1900" b="0" i="1" smtClean="0">
                                  <a:latin typeface="Cambria Math" panose="02040503050406030204" pitchFamily="18" charset="0"/>
                                </a:rPr>
                                <m:t>   </m:t>
                              </m:r>
                              <m:r>
                                <a:rPr lang="en-US" sz="1900" b="0" i="1" smtClean="0">
                                  <a:latin typeface="Cambria Math" panose="02040503050406030204" pitchFamily="18" charset="0"/>
                                </a:rPr>
                                <m:t>𝑡𝑒𝑟𝑚𝑖𝑛𝑎𝑙</m:t>
                              </m:r>
                              <m:r>
                                <a:rPr lang="en-US" sz="1900" b="0" i="1" smtClean="0">
                                  <a:latin typeface="Cambria Math" panose="02040503050406030204" pitchFamily="18" charset="0"/>
                                </a:rPr>
                                <m:t>(</m:t>
                              </m:r>
                              <m:r>
                                <a:rPr lang="en-US" sz="1900" b="0" i="1" smtClean="0">
                                  <a:latin typeface="Cambria Math" panose="02040503050406030204" pitchFamily="18" charset="0"/>
                                </a:rPr>
                                <m:t>𝑠</m:t>
                              </m:r>
                              <m:r>
                                <a:rPr lang="en-US" sz="1900" b="0" i="1" smtClean="0">
                                  <a:latin typeface="Cambria Math" panose="02040503050406030204" pitchFamily="18" charset="0"/>
                                </a:rPr>
                                <m:t>)</m:t>
                              </m:r>
                            </m:e>
                            <m:e>
                              <m:func>
                                <m:funcPr>
                                  <m:ctrlPr>
                                    <a:rPr lang="en-US" sz="1900" i="1">
                                      <a:latin typeface="Cambria Math" panose="02040503050406030204" pitchFamily="18" charset="0"/>
                                    </a:rPr>
                                  </m:ctrlPr>
                                </m:funcPr>
                                <m:fName>
                                  <m:limLow>
                                    <m:limLowPr>
                                      <m:ctrlPr>
                                        <a:rPr lang="en-US" sz="1900" i="1">
                                          <a:latin typeface="Cambria Math" panose="02040503050406030204" pitchFamily="18" charset="0"/>
                                        </a:rPr>
                                      </m:ctrlPr>
                                    </m:limLowPr>
                                    <m:e>
                                      <m:r>
                                        <m:rPr>
                                          <m:sty m:val="p"/>
                                        </m:rPr>
                                        <a:rPr lang="en-US" sz="1900">
                                          <a:latin typeface="Cambria Math" panose="02040503050406030204" pitchFamily="18" charset="0"/>
                                        </a:rPr>
                                        <m:t>max</m:t>
                                      </m:r>
                                    </m:e>
                                    <m:lim>
                                      <m:r>
                                        <a:rPr lang="en-US" sz="1900" i="1">
                                          <a:latin typeface="Cambria Math" panose="02040503050406030204" pitchFamily="18" charset="0"/>
                                        </a:rPr>
                                        <m:t>𝑎</m:t>
                                      </m:r>
                                      <m:r>
                                        <a:rPr lang="en-US" sz="1900" i="1">
                                          <a:latin typeface="Cambria Math" panose="02040503050406030204" pitchFamily="18" charset="0"/>
                                        </a:rPr>
                                        <m:t>∈</m:t>
                                      </m:r>
                                      <m:r>
                                        <a:rPr lang="en-US" sz="1900" i="1">
                                          <a:latin typeface="Cambria Math" panose="02040503050406030204" pitchFamily="18" charset="0"/>
                                        </a:rPr>
                                        <m:t>𝐴𝑐𝑡𝑖𝑜𝑛𝑠</m:t>
                                      </m:r>
                                      <m:d>
                                        <m:dPr>
                                          <m:ctrlPr>
                                            <a:rPr lang="en-US" sz="1900" i="1">
                                              <a:latin typeface="Cambria Math" panose="02040503050406030204" pitchFamily="18" charset="0"/>
                                            </a:rPr>
                                          </m:ctrlPr>
                                        </m:dPr>
                                        <m:e>
                                          <m:r>
                                            <a:rPr lang="en-US" sz="1900" i="1">
                                              <a:latin typeface="Cambria Math" panose="02040503050406030204" pitchFamily="18" charset="0"/>
                                            </a:rPr>
                                            <m:t>𝑠</m:t>
                                          </m:r>
                                        </m:e>
                                      </m:d>
                                    </m:lim>
                                  </m:limLow>
                                </m:fName>
                                <m:e>
                                  <m:r>
                                    <a:rPr lang="en-US" sz="1900" i="1">
                                      <a:latin typeface="Cambria Math" panose="02040503050406030204" pitchFamily="18" charset="0"/>
                                    </a:rPr>
                                    <m:t>𝑀𝑖𝑛𝑖𝑚𝑎𝑥</m:t>
                                  </m:r>
                                  <m:d>
                                    <m:dPr>
                                      <m:ctrlPr>
                                        <a:rPr lang="en-US" sz="1900" i="1">
                                          <a:latin typeface="Cambria Math" panose="02040503050406030204" pitchFamily="18" charset="0"/>
                                        </a:rPr>
                                      </m:ctrlPr>
                                    </m:dPr>
                                    <m:e>
                                      <m:r>
                                        <a:rPr lang="en-US" sz="1900" i="1">
                                          <a:latin typeface="Cambria Math" panose="02040503050406030204" pitchFamily="18" charset="0"/>
                                        </a:rPr>
                                        <m:t>𝑅𝑒𝑠𝑢𝑙𝑡</m:t>
                                      </m:r>
                                      <m:d>
                                        <m:dPr>
                                          <m:ctrlPr>
                                            <a:rPr lang="en-US" sz="1900" i="1">
                                              <a:latin typeface="Cambria Math" panose="02040503050406030204" pitchFamily="18" charset="0"/>
                                            </a:rPr>
                                          </m:ctrlPr>
                                        </m:dPr>
                                        <m:e>
                                          <m:r>
                                            <a:rPr lang="en-US" sz="1900" i="1">
                                              <a:latin typeface="Cambria Math" panose="02040503050406030204" pitchFamily="18" charset="0"/>
                                            </a:rPr>
                                            <m:t>𝑠</m:t>
                                          </m:r>
                                          <m:r>
                                            <a:rPr lang="en-US" sz="1900" i="1">
                                              <a:latin typeface="Cambria Math" panose="02040503050406030204" pitchFamily="18" charset="0"/>
                                            </a:rPr>
                                            <m:t>,</m:t>
                                          </m:r>
                                          <m:r>
                                            <a:rPr lang="en-US" sz="1900" i="1">
                                              <a:latin typeface="Cambria Math" panose="02040503050406030204" pitchFamily="18" charset="0"/>
                                            </a:rPr>
                                            <m:t>𝑎</m:t>
                                          </m:r>
                                        </m:e>
                                      </m:d>
                                    </m:e>
                                  </m:d>
                                </m:e>
                              </m:func>
                              <m:r>
                                <m:rPr>
                                  <m:nor/>
                                </m:rPr>
                                <a:rPr lang="en-US" sz="1900" b="0" i="0" smtClean="0">
                                  <a:latin typeface="Cambria Math" panose="02040503050406030204" pitchFamily="18" charset="0"/>
                                </a:rPr>
                                <m:t>           </m:t>
                              </m:r>
                              <m:r>
                                <m:rPr>
                                  <m:nor/>
                                </m:rPr>
                                <a:rPr lang="en-US" sz="1900" b="0" i="0" smtClean="0">
                                  <a:latin typeface="Cambria Math" panose="02040503050406030204" pitchFamily="18" charset="0"/>
                                </a:rPr>
                                <m:t>if</m:t>
                              </m:r>
                              <m:r>
                                <a:rPr lang="en-US" sz="1900" b="0" i="1" smtClean="0">
                                  <a:latin typeface="Cambria Math" panose="02040503050406030204" pitchFamily="18" charset="0"/>
                                </a:rPr>
                                <m:t> </m:t>
                              </m:r>
                              <m:r>
                                <a:rPr lang="en-US" sz="1900" b="0" i="1" smtClean="0">
                                  <a:latin typeface="Cambria Math" panose="02040503050406030204" pitchFamily="18" charset="0"/>
                                </a:rPr>
                                <m:t>𝑚𝑜𝑣𝑒</m:t>
                              </m:r>
                              <m:r>
                                <a:rPr lang="en-US" sz="1900" b="0" i="1" smtClean="0">
                                  <a:latin typeface="Cambria Math" panose="02040503050406030204" pitchFamily="18" charset="0"/>
                                </a:rPr>
                                <m:t>=</m:t>
                              </m:r>
                              <m:r>
                                <a:rPr lang="en-US" sz="1900" b="0" i="1" smtClean="0">
                                  <a:latin typeface="Cambria Math" panose="02040503050406030204" pitchFamily="18" charset="0"/>
                                </a:rPr>
                                <m:t>𝑀𝑎𝑥</m:t>
                              </m:r>
                            </m:e>
                            <m:e>
                              <m:func>
                                <m:funcPr>
                                  <m:ctrlPr>
                                    <a:rPr lang="en-US" sz="1900" b="0" i="1" smtClean="0">
                                      <a:latin typeface="Cambria Math" panose="02040503050406030204" pitchFamily="18" charset="0"/>
                                    </a:rPr>
                                  </m:ctrlPr>
                                </m:funcPr>
                                <m:fName>
                                  <m:limLow>
                                    <m:limLowPr>
                                      <m:ctrlPr>
                                        <a:rPr lang="en-US" sz="1900" b="0" i="1" smtClean="0">
                                          <a:latin typeface="Cambria Math" panose="02040503050406030204" pitchFamily="18" charset="0"/>
                                        </a:rPr>
                                      </m:ctrlPr>
                                    </m:limLowPr>
                                    <m:e>
                                      <m:r>
                                        <m:rPr>
                                          <m:sty m:val="p"/>
                                        </m:rPr>
                                        <a:rPr lang="en-US" sz="1900">
                                          <a:latin typeface="Cambria Math" panose="02040503050406030204" pitchFamily="18" charset="0"/>
                                        </a:rPr>
                                        <m:t>m</m:t>
                                      </m:r>
                                      <m:r>
                                        <m:rPr>
                                          <m:sty m:val="p"/>
                                        </m:rPr>
                                        <a:rPr lang="en-US" sz="1900" b="0" i="0" smtClean="0">
                                          <a:latin typeface="Cambria Math" panose="02040503050406030204" pitchFamily="18" charset="0"/>
                                        </a:rPr>
                                        <m:t>in</m:t>
                                      </m:r>
                                    </m:e>
                                    <m:lim>
                                      <m:r>
                                        <a:rPr lang="en-US" sz="1900" i="1">
                                          <a:latin typeface="Cambria Math" panose="02040503050406030204" pitchFamily="18" charset="0"/>
                                        </a:rPr>
                                        <m:t>𝑎</m:t>
                                      </m:r>
                                      <m:r>
                                        <a:rPr lang="en-US" sz="1900" i="1">
                                          <a:latin typeface="Cambria Math" panose="02040503050406030204" pitchFamily="18" charset="0"/>
                                        </a:rPr>
                                        <m:t>∈</m:t>
                                      </m:r>
                                      <m:r>
                                        <a:rPr lang="en-US" sz="1900" i="1">
                                          <a:latin typeface="Cambria Math" panose="02040503050406030204" pitchFamily="18" charset="0"/>
                                        </a:rPr>
                                        <m:t>𝐴𝑐𝑡𝑖𝑜𝑛𝑠</m:t>
                                      </m:r>
                                      <m:d>
                                        <m:dPr>
                                          <m:ctrlPr>
                                            <a:rPr lang="en-US" sz="1900" i="1">
                                              <a:latin typeface="Cambria Math" panose="02040503050406030204" pitchFamily="18" charset="0"/>
                                            </a:rPr>
                                          </m:ctrlPr>
                                        </m:dPr>
                                        <m:e>
                                          <m:r>
                                            <a:rPr lang="en-US" sz="1900" i="1">
                                              <a:latin typeface="Cambria Math" panose="02040503050406030204" pitchFamily="18" charset="0"/>
                                            </a:rPr>
                                            <m:t>𝑠</m:t>
                                          </m:r>
                                        </m:e>
                                      </m:d>
                                    </m:lim>
                                  </m:limLow>
                                </m:fName>
                                <m:e>
                                  <m:r>
                                    <a:rPr lang="en-US" sz="1900" i="1">
                                      <a:latin typeface="Cambria Math" panose="02040503050406030204" pitchFamily="18" charset="0"/>
                                    </a:rPr>
                                    <m:t>𝑀𝑖𝑛𝑖𝑚𝑎𝑥</m:t>
                                  </m:r>
                                  <m:d>
                                    <m:dPr>
                                      <m:ctrlPr>
                                        <a:rPr lang="en-US" sz="1900" i="1">
                                          <a:latin typeface="Cambria Math" panose="02040503050406030204" pitchFamily="18" charset="0"/>
                                        </a:rPr>
                                      </m:ctrlPr>
                                    </m:dPr>
                                    <m:e>
                                      <m:r>
                                        <a:rPr lang="en-US" sz="1900" i="1">
                                          <a:latin typeface="Cambria Math" panose="02040503050406030204" pitchFamily="18" charset="0"/>
                                        </a:rPr>
                                        <m:t>𝑅𝑒𝑠𝑢𝑙𝑡</m:t>
                                      </m:r>
                                      <m:d>
                                        <m:dPr>
                                          <m:ctrlPr>
                                            <a:rPr lang="en-US" sz="1900" i="1">
                                              <a:latin typeface="Cambria Math" panose="02040503050406030204" pitchFamily="18" charset="0"/>
                                            </a:rPr>
                                          </m:ctrlPr>
                                        </m:dPr>
                                        <m:e>
                                          <m:r>
                                            <a:rPr lang="en-US" sz="1900" i="1">
                                              <a:latin typeface="Cambria Math" panose="02040503050406030204" pitchFamily="18" charset="0"/>
                                            </a:rPr>
                                            <m:t>𝑠</m:t>
                                          </m:r>
                                          <m:r>
                                            <a:rPr lang="en-US" sz="1900" i="1">
                                              <a:latin typeface="Cambria Math" panose="02040503050406030204" pitchFamily="18" charset="0"/>
                                            </a:rPr>
                                            <m:t>,</m:t>
                                          </m:r>
                                          <m:r>
                                            <a:rPr lang="en-US" sz="1900" i="1">
                                              <a:latin typeface="Cambria Math" panose="02040503050406030204" pitchFamily="18" charset="0"/>
                                            </a:rPr>
                                            <m:t>𝑎</m:t>
                                          </m:r>
                                        </m:e>
                                      </m:d>
                                    </m:e>
                                  </m:d>
                                  <m:r>
                                    <a:rPr lang="en-US" sz="1900" i="1">
                                      <a:latin typeface="Cambria Math" panose="02040503050406030204" pitchFamily="18" charset="0"/>
                                    </a:rPr>
                                    <m:t> </m:t>
                                  </m:r>
                                </m:e>
                              </m:func>
                              <m:r>
                                <a:rPr lang="en-US" sz="1900" b="0" i="1" smtClean="0">
                                  <a:latin typeface="Cambria Math" panose="02040503050406030204" pitchFamily="18" charset="0"/>
                                </a:rPr>
                                <m:t>         </m:t>
                              </m:r>
                              <m:r>
                                <m:rPr>
                                  <m:nor/>
                                </m:rPr>
                                <a:rPr lang="en-US" sz="1900" b="0" i="0" smtClean="0">
                                  <a:latin typeface="Cambria Math" panose="02040503050406030204" pitchFamily="18" charset="0"/>
                                </a:rPr>
                                <m:t>if</m:t>
                              </m:r>
                              <m:r>
                                <a:rPr lang="en-US" sz="1900" b="0" i="1" smtClean="0">
                                  <a:latin typeface="Cambria Math" panose="02040503050406030204" pitchFamily="18" charset="0"/>
                                </a:rPr>
                                <m:t> </m:t>
                              </m:r>
                              <m:r>
                                <a:rPr lang="en-US" sz="1900" b="0" i="1" smtClean="0">
                                  <a:latin typeface="Cambria Math" panose="02040503050406030204" pitchFamily="18" charset="0"/>
                                </a:rPr>
                                <m:t>𝑚𝑜𝑣𝑒</m:t>
                              </m:r>
                              <m:r>
                                <a:rPr lang="en-US" sz="1900" b="0" i="1" smtClean="0">
                                  <a:latin typeface="Cambria Math" panose="02040503050406030204" pitchFamily="18" charset="0"/>
                                </a:rPr>
                                <m:t>=</m:t>
                              </m:r>
                              <m:r>
                                <a:rPr lang="en-US" sz="1900" b="0" i="1" smtClean="0">
                                  <a:latin typeface="Cambria Math" panose="02040503050406030204" pitchFamily="18" charset="0"/>
                                </a:rPr>
                                <m:t>𝑀𝑖𝑛</m:t>
                              </m:r>
                            </m:e>
                          </m:eqArr>
                        </m:e>
                      </m:d>
                    </m:oMath>
                  </m:oMathPara>
                </a14:m>
                <a:endParaRPr lang="en-US" sz="2800" dirty="0"/>
              </a:p>
              <a:p>
                <a:pPr marL="0" indent="0">
                  <a:buNone/>
                </a:pPr>
                <a:endParaRPr lang="en-US" dirty="0"/>
              </a:p>
              <a:p>
                <a:r>
                  <a:rPr lang="en-US" dirty="0"/>
                  <a:t>This is a recursive definition which can be solved from terminal states backwards.</a:t>
                </a:r>
              </a:p>
              <a:p>
                <a:r>
                  <a:rPr lang="en-US" dirty="0"/>
                  <a:t>The </a:t>
                </a:r>
                <a:r>
                  <a:rPr lang="en-US" b="1" dirty="0">
                    <a:solidFill>
                      <a:srgbClr val="FF0000"/>
                    </a:solidFill>
                  </a:rPr>
                  <a:t>optimal decision </a:t>
                </a:r>
                <a:r>
                  <a:rPr lang="en-US" dirty="0"/>
                  <a:t>for Max is the action that leads to the state with the largest minimax value. That is the largest possible utility if both players keep playing optimally.</a:t>
                </a:r>
              </a:p>
            </p:txBody>
          </p:sp>
        </mc:Choice>
        <mc:Fallback xmlns="">
          <p:sp>
            <p:nvSpPr>
              <p:cNvPr id="5" name="Content Placeholder 4">
                <a:extLst>
                  <a:ext uri="{FF2B5EF4-FFF2-40B4-BE49-F238E27FC236}">
                    <a16:creationId xmlns:a16="http://schemas.microsoft.com/office/drawing/2014/main" id="{6521AF2B-ECAB-40BC-B5B0-D3D4A28472BF}"/>
                  </a:ext>
                </a:extLst>
              </p:cNvPr>
              <p:cNvSpPr>
                <a:spLocks noGrp="1" noRot="1" noChangeAspect="1" noMove="1" noResize="1" noEditPoints="1" noAdjustHandles="1" noChangeArrowheads="1" noChangeShapeType="1" noTextEdit="1"/>
              </p:cNvSpPr>
              <p:nvPr>
                <p:ph idx="1"/>
              </p:nvPr>
            </p:nvSpPr>
            <p:spPr>
              <a:blipFill>
                <a:blip r:embed="rId2"/>
                <a:stretch>
                  <a:fillRect l="-1005" t="-3221" r="-155"/>
                </a:stretch>
              </a:blipFill>
            </p:spPr>
            <p:txBody>
              <a:bodyPr/>
              <a:lstStyle/>
              <a:p>
                <a:r>
                  <a:rPr lang="en-US">
                    <a:noFill/>
                  </a:rPr>
                  <a:t> </a:t>
                </a:r>
              </a:p>
            </p:txBody>
          </p:sp>
        </mc:Fallback>
      </mc:AlternateContent>
    </p:spTree>
    <p:extLst>
      <p:ext uri="{BB962C8B-B14F-4D97-AF65-F5344CB8AC3E}">
        <p14:creationId xmlns:p14="http://schemas.microsoft.com/office/powerpoint/2010/main" val="9217089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77C296-F01D-4BAB-9B55-FE15FB171381}"/>
              </a:ext>
            </a:extLst>
          </p:cNvPr>
          <p:cNvSpPr>
            <a:spLocks noGrp="1"/>
          </p:cNvSpPr>
          <p:nvPr>
            <p:ph type="title"/>
          </p:nvPr>
        </p:nvSpPr>
        <p:spPr/>
        <p:txBody>
          <a:bodyPr/>
          <a:lstStyle/>
          <a:p>
            <a:r>
              <a:rPr lang="en-US" dirty="0"/>
              <a:t>Minimax Search: Back-up Minimax Values</a:t>
            </a:r>
          </a:p>
        </p:txBody>
      </p:sp>
      <p:pic>
        <p:nvPicPr>
          <p:cNvPr id="4" name="Picture 3">
            <a:extLst>
              <a:ext uri="{FF2B5EF4-FFF2-40B4-BE49-F238E27FC236}">
                <a16:creationId xmlns:a16="http://schemas.microsoft.com/office/drawing/2014/main" id="{32E6B034-CBF7-42C6-9AEA-D6DBE98BDD35}"/>
              </a:ext>
            </a:extLst>
          </p:cNvPr>
          <p:cNvPicPr>
            <a:picLocks noChangeAspect="1"/>
          </p:cNvPicPr>
          <p:nvPr/>
        </p:nvPicPr>
        <p:blipFill>
          <a:blip r:embed="rId2"/>
          <a:stretch>
            <a:fillRect/>
          </a:stretch>
        </p:blipFill>
        <p:spPr>
          <a:xfrm>
            <a:off x="228600" y="1690689"/>
            <a:ext cx="8077200" cy="4913117"/>
          </a:xfrm>
          <a:prstGeom prst="rect">
            <a:avLst/>
          </a:prstGeom>
        </p:spPr>
      </p:pic>
      <p:grpSp>
        <p:nvGrpSpPr>
          <p:cNvPr id="11" name="Group 10">
            <a:extLst>
              <a:ext uri="{FF2B5EF4-FFF2-40B4-BE49-F238E27FC236}">
                <a16:creationId xmlns:a16="http://schemas.microsoft.com/office/drawing/2014/main" id="{414AAAC1-5F90-8074-9075-B0F107909E99}"/>
              </a:ext>
            </a:extLst>
          </p:cNvPr>
          <p:cNvGrpSpPr/>
          <p:nvPr/>
        </p:nvGrpSpPr>
        <p:grpSpPr>
          <a:xfrm>
            <a:off x="2047876" y="6172200"/>
            <a:ext cx="4122219" cy="381000"/>
            <a:chOff x="2047876" y="6172200"/>
            <a:chExt cx="4122219" cy="381000"/>
          </a:xfrm>
        </p:grpSpPr>
        <p:sp>
          <p:nvSpPr>
            <p:cNvPr id="6" name="TextBox 5">
              <a:extLst>
                <a:ext uri="{FF2B5EF4-FFF2-40B4-BE49-F238E27FC236}">
                  <a16:creationId xmlns:a16="http://schemas.microsoft.com/office/drawing/2014/main" id="{6113F6D8-6C9F-42D0-900A-574210CA5C13}"/>
                </a:ext>
              </a:extLst>
            </p:cNvPr>
            <p:cNvSpPr txBox="1"/>
            <p:nvPr/>
          </p:nvSpPr>
          <p:spPr>
            <a:xfrm>
              <a:off x="3886200" y="6172200"/>
              <a:ext cx="2283895" cy="369332"/>
            </a:xfrm>
            <a:prstGeom prst="rect">
              <a:avLst/>
            </a:prstGeom>
            <a:noFill/>
          </p:spPr>
          <p:txBody>
            <a:bodyPr wrap="none" rtlCol="0">
              <a:spAutoFit/>
            </a:bodyPr>
            <a:lstStyle/>
            <a:p>
              <a:r>
                <a:rPr lang="en-US" b="1" dirty="0">
                  <a:solidFill>
                    <a:srgbClr val="FF0000"/>
                  </a:solidFill>
                </a:rPr>
                <a:t>= minimax value (MV)</a:t>
              </a:r>
            </a:p>
          </p:txBody>
        </p:sp>
        <p:sp>
          <p:nvSpPr>
            <p:cNvPr id="42" name="Rectangle 41">
              <a:extLst>
                <a:ext uri="{FF2B5EF4-FFF2-40B4-BE49-F238E27FC236}">
                  <a16:creationId xmlns:a16="http://schemas.microsoft.com/office/drawing/2014/main" id="{FCA61693-F267-4AC1-B4EA-5560944D0903}"/>
                </a:ext>
              </a:extLst>
            </p:cNvPr>
            <p:cNvSpPr/>
            <p:nvPr/>
          </p:nvSpPr>
          <p:spPr>
            <a:xfrm>
              <a:off x="2047876" y="6220154"/>
              <a:ext cx="380991" cy="32137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85047A4D-CD73-4DDE-B47C-E0284B45D85A}"/>
                </a:ext>
              </a:extLst>
            </p:cNvPr>
            <p:cNvSpPr/>
            <p:nvPr/>
          </p:nvSpPr>
          <p:spPr>
            <a:xfrm>
              <a:off x="2743209" y="6231822"/>
              <a:ext cx="380991" cy="32137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2DADC650-3890-4CC9-975C-8C4E6C2B75C7}"/>
                </a:ext>
              </a:extLst>
            </p:cNvPr>
            <p:cNvSpPr/>
            <p:nvPr/>
          </p:nvSpPr>
          <p:spPr>
            <a:xfrm>
              <a:off x="3352800" y="6231822"/>
              <a:ext cx="380991" cy="32137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 name="Group 13">
            <a:extLst>
              <a:ext uri="{FF2B5EF4-FFF2-40B4-BE49-F238E27FC236}">
                <a16:creationId xmlns:a16="http://schemas.microsoft.com/office/drawing/2014/main" id="{C6AB6080-B468-01A7-95B7-6B52C5C4FD2A}"/>
              </a:ext>
            </a:extLst>
          </p:cNvPr>
          <p:cNvGrpSpPr/>
          <p:nvPr/>
        </p:nvGrpSpPr>
        <p:grpSpPr>
          <a:xfrm>
            <a:off x="1458163" y="3556907"/>
            <a:ext cx="2918575" cy="814612"/>
            <a:chOff x="1458163" y="3556907"/>
            <a:chExt cx="2918575" cy="814612"/>
          </a:xfrm>
        </p:grpSpPr>
        <p:sp>
          <p:nvSpPr>
            <p:cNvPr id="20" name="TextBox 19">
              <a:extLst>
                <a:ext uri="{FF2B5EF4-FFF2-40B4-BE49-F238E27FC236}">
                  <a16:creationId xmlns:a16="http://schemas.microsoft.com/office/drawing/2014/main" id="{EBB1A0A8-C82E-466F-AEC2-85F567829D2D}"/>
                </a:ext>
              </a:extLst>
            </p:cNvPr>
            <p:cNvSpPr txBox="1"/>
            <p:nvPr/>
          </p:nvSpPr>
          <p:spPr>
            <a:xfrm>
              <a:off x="2014538" y="3556907"/>
              <a:ext cx="542924" cy="369332"/>
            </a:xfrm>
            <a:prstGeom prst="rect">
              <a:avLst/>
            </a:prstGeom>
            <a:noFill/>
          </p:spPr>
          <p:txBody>
            <a:bodyPr wrap="square">
              <a:spAutoFit/>
            </a:bodyPr>
            <a:lstStyle/>
            <a:p>
              <a:pPr algn="ctr"/>
              <a:r>
                <a:rPr lang="en-US" b="1" dirty="0">
                  <a:solidFill>
                    <a:srgbClr val="FF0000"/>
                  </a:solidFill>
                </a:rPr>
                <a:t>1</a:t>
              </a:r>
              <a:endParaRPr lang="en-US" dirty="0"/>
            </a:p>
          </p:txBody>
        </p:sp>
        <p:cxnSp>
          <p:nvCxnSpPr>
            <p:cNvPr id="21" name="Straight Arrow Connector 20">
              <a:extLst>
                <a:ext uri="{FF2B5EF4-FFF2-40B4-BE49-F238E27FC236}">
                  <a16:creationId xmlns:a16="http://schemas.microsoft.com/office/drawing/2014/main" id="{DCC02836-65E9-47A3-B053-2514E117F991}"/>
                </a:ext>
              </a:extLst>
            </p:cNvPr>
            <p:cNvCxnSpPr>
              <a:cxnSpLocks/>
            </p:cNvCxnSpPr>
            <p:nvPr/>
          </p:nvCxnSpPr>
          <p:spPr>
            <a:xfrm flipH="1" flipV="1">
              <a:off x="2215585" y="3858077"/>
              <a:ext cx="33338" cy="513442"/>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A26A1FBA-8893-4219-BFED-6E2A6CCC5068}"/>
                </a:ext>
              </a:extLst>
            </p:cNvPr>
            <p:cNvCxnSpPr>
              <a:cxnSpLocks/>
            </p:cNvCxnSpPr>
            <p:nvPr/>
          </p:nvCxnSpPr>
          <p:spPr>
            <a:xfrm flipH="1" flipV="1">
              <a:off x="2391968" y="3904298"/>
              <a:ext cx="436956" cy="45077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C28C27F0-B550-43B8-B83F-618DF46DD38C}"/>
                </a:ext>
              </a:extLst>
            </p:cNvPr>
            <p:cNvCxnSpPr>
              <a:cxnSpLocks/>
            </p:cNvCxnSpPr>
            <p:nvPr/>
          </p:nvCxnSpPr>
          <p:spPr>
            <a:xfrm flipH="1" flipV="1">
              <a:off x="2428875" y="3904298"/>
              <a:ext cx="1088233" cy="45077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6C586F1F-F299-42A3-B9E1-3AF321128F5A}"/>
                </a:ext>
              </a:extLst>
            </p:cNvPr>
            <p:cNvCxnSpPr>
              <a:cxnSpLocks/>
            </p:cNvCxnSpPr>
            <p:nvPr/>
          </p:nvCxnSpPr>
          <p:spPr>
            <a:xfrm flipH="1" flipV="1">
              <a:off x="2428875" y="3904298"/>
              <a:ext cx="1947863" cy="45077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A527A735-2E42-4203-977E-0E145E8F3328}"/>
                </a:ext>
              </a:extLst>
            </p:cNvPr>
            <p:cNvSpPr txBox="1"/>
            <p:nvPr/>
          </p:nvSpPr>
          <p:spPr>
            <a:xfrm>
              <a:off x="1458163" y="3945017"/>
              <a:ext cx="589713" cy="369332"/>
            </a:xfrm>
            <a:prstGeom prst="rect">
              <a:avLst/>
            </a:prstGeom>
            <a:noFill/>
          </p:spPr>
          <p:txBody>
            <a:bodyPr wrap="none" rtlCol="0">
              <a:spAutoFit/>
            </a:bodyPr>
            <a:lstStyle/>
            <a:p>
              <a:r>
                <a:rPr lang="en-US" b="1" dirty="0">
                  <a:solidFill>
                    <a:srgbClr val="FF0000"/>
                  </a:solidFill>
                </a:rPr>
                <a:t>max</a:t>
              </a:r>
            </a:p>
          </p:txBody>
        </p:sp>
        <p:sp>
          <p:nvSpPr>
            <p:cNvPr id="45" name="TextBox 44">
              <a:extLst>
                <a:ext uri="{FF2B5EF4-FFF2-40B4-BE49-F238E27FC236}">
                  <a16:creationId xmlns:a16="http://schemas.microsoft.com/office/drawing/2014/main" id="{D4F158BB-FF30-4F4A-8A75-C6DE3C0FA9E2}"/>
                </a:ext>
              </a:extLst>
            </p:cNvPr>
            <p:cNvSpPr txBox="1"/>
            <p:nvPr/>
          </p:nvSpPr>
          <p:spPr>
            <a:xfrm>
              <a:off x="2662242" y="3556907"/>
              <a:ext cx="542924" cy="369332"/>
            </a:xfrm>
            <a:prstGeom prst="rect">
              <a:avLst/>
            </a:prstGeom>
            <a:noFill/>
          </p:spPr>
          <p:txBody>
            <a:bodyPr wrap="square">
              <a:spAutoFit/>
            </a:bodyPr>
            <a:lstStyle/>
            <a:p>
              <a:pPr algn="ctr"/>
              <a:r>
                <a:rPr lang="en-US" b="1" dirty="0">
                  <a:solidFill>
                    <a:srgbClr val="FF0000"/>
                  </a:solidFill>
                </a:rPr>
                <a:t>MV</a:t>
              </a:r>
              <a:endParaRPr lang="en-US" dirty="0"/>
            </a:p>
          </p:txBody>
        </p:sp>
        <p:sp>
          <p:nvSpPr>
            <p:cNvPr id="46" name="TextBox 45">
              <a:extLst>
                <a:ext uri="{FF2B5EF4-FFF2-40B4-BE49-F238E27FC236}">
                  <a16:creationId xmlns:a16="http://schemas.microsoft.com/office/drawing/2014/main" id="{DA029377-D3C9-404A-AD68-C1761FF2A3FD}"/>
                </a:ext>
              </a:extLst>
            </p:cNvPr>
            <p:cNvSpPr txBox="1"/>
            <p:nvPr/>
          </p:nvSpPr>
          <p:spPr>
            <a:xfrm>
              <a:off x="3293152" y="3556907"/>
              <a:ext cx="542924" cy="369332"/>
            </a:xfrm>
            <a:prstGeom prst="rect">
              <a:avLst/>
            </a:prstGeom>
            <a:noFill/>
          </p:spPr>
          <p:txBody>
            <a:bodyPr wrap="square">
              <a:spAutoFit/>
            </a:bodyPr>
            <a:lstStyle/>
            <a:p>
              <a:pPr algn="ctr"/>
              <a:r>
                <a:rPr lang="en-US" b="1" dirty="0">
                  <a:solidFill>
                    <a:srgbClr val="FF0000"/>
                  </a:solidFill>
                </a:rPr>
                <a:t>MV</a:t>
              </a:r>
              <a:endParaRPr lang="en-US" dirty="0"/>
            </a:p>
          </p:txBody>
        </p:sp>
      </p:grpSp>
      <p:grpSp>
        <p:nvGrpSpPr>
          <p:cNvPr id="15" name="Group 14">
            <a:extLst>
              <a:ext uri="{FF2B5EF4-FFF2-40B4-BE49-F238E27FC236}">
                <a16:creationId xmlns:a16="http://schemas.microsoft.com/office/drawing/2014/main" id="{9B5C2780-B1B2-47A8-0FA4-5457F34E238E}"/>
              </a:ext>
            </a:extLst>
          </p:cNvPr>
          <p:cNvGrpSpPr/>
          <p:nvPr/>
        </p:nvGrpSpPr>
        <p:grpSpPr>
          <a:xfrm>
            <a:off x="1477142" y="2760982"/>
            <a:ext cx="6241741" cy="800461"/>
            <a:chOff x="1477142" y="2760982"/>
            <a:chExt cx="6241741" cy="800461"/>
          </a:xfrm>
        </p:grpSpPr>
        <p:sp>
          <p:nvSpPr>
            <p:cNvPr id="47" name="TextBox 46">
              <a:extLst>
                <a:ext uri="{FF2B5EF4-FFF2-40B4-BE49-F238E27FC236}">
                  <a16:creationId xmlns:a16="http://schemas.microsoft.com/office/drawing/2014/main" id="{0FACFD4C-EA7D-4078-80F3-98047EEE4FB3}"/>
                </a:ext>
              </a:extLst>
            </p:cNvPr>
            <p:cNvSpPr txBox="1"/>
            <p:nvPr/>
          </p:nvSpPr>
          <p:spPr>
            <a:xfrm>
              <a:off x="2014538" y="2760982"/>
              <a:ext cx="542924" cy="369332"/>
            </a:xfrm>
            <a:prstGeom prst="rect">
              <a:avLst/>
            </a:prstGeom>
            <a:noFill/>
          </p:spPr>
          <p:txBody>
            <a:bodyPr wrap="square">
              <a:spAutoFit/>
            </a:bodyPr>
            <a:lstStyle/>
            <a:p>
              <a:pPr algn="ctr"/>
              <a:r>
                <a:rPr lang="en-US" b="1" dirty="0">
                  <a:solidFill>
                    <a:srgbClr val="FF0000"/>
                  </a:solidFill>
                </a:rPr>
                <a:t>MV</a:t>
              </a:r>
              <a:endParaRPr lang="en-US" dirty="0"/>
            </a:p>
          </p:txBody>
        </p:sp>
        <p:sp>
          <p:nvSpPr>
            <p:cNvPr id="48" name="TextBox 47">
              <a:extLst>
                <a:ext uri="{FF2B5EF4-FFF2-40B4-BE49-F238E27FC236}">
                  <a16:creationId xmlns:a16="http://schemas.microsoft.com/office/drawing/2014/main" id="{F9F63EE9-6F0C-457B-919A-9E6472C52602}"/>
                </a:ext>
              </a:extLst>
            </p:cNvPr>
            <p:cNvSpPr txBox="1"/>
            <p:nvPr/>
          </p:nvSpPr>
          <p:spPr>
            <a:xfrm>
              <a:off x="2662242" y="2760982"/>
              <a:ext cx="542924" cy="369332"/>
            </a:xfrm>
            <a:prstGeom prst="rect">
              <a:avLst/>
            </a:prstGeom>
            <a:noFill/>
          </p:spPr>
          <p:txBody>
            <a:bodyPr wrap="square">
              <a:spAutoFit/>
            </a:bodyPr>
            <a:lstStyle/>
            <a:p>
              <a:pPr algn="ctr"/>
              <a:r>
                <a:rPr lang="en-US" b="1" dirty="0">
                  <a:solidFill>
                    <a:srgbClr val="FF0000"/>
                  </a:solidFill>
                </a:rPr>
                <a:t>MV</a:t>
              </a:r>
              <a:endParaRPr lang="en-US" dirty="0"/>
            </a:p>
          </p:txBody>
        </p:sp>
        <p:sp>
          <p:nvSpPr>
            <p:cNvPr id="49" name="TextBox 48">
              <a:extLst>
                <a:ext uri="{FF2B5EF4-FFF2-40B4-BE49-F238E27FC236}">
                  <a16:creationId xmlns:a16="http://schemas.microsoft.com/office/drawing/2014/main" id="{F2512936-6E20-4069-B3C1-BD513DAE7A0D}"/>
                </a:ext>
              </a:extLst>
            </p:cNvPr>
            <p:cNvSpPr txBox="1"/>
            <p:nvPr/>
          </p:nvSpPr>
          <p:spPr>
            <a:xfrm>
              <a:off x="3293152" y="2760982"/>
              <a:ext cx="542924" cy="369332"/>
            </a:xfrm>
            <a:prstGeom prst="rect">
              <a:avLst/>
            </a:prstGeom>
            <a:noFill/>
          </p:spPr>
          <p:txBody>
            <a:bodyPr wrap="square">
              <a:spAutoFit/>
            </a:bodyPr>
            <a:lstStyle/>
            <a:p>
              <a:pPr algn="ctr"/>
              <a:r>
                <a:rPr lang="en-US" b="1" dirty="0">
                  <a:solidFill>
                    <a:srgbClr val="FF0000"/>
                  </a:solidFill>
                </a:rPr>
                <a:t>MV</a:t>
              </a:r>
              <a:endParaRPr lang="en-US" dirty="0"/>
            </a:p>
          </p:txBody>
        </p:sp>
        <p:sp>
          <p:nvSpPr>
            <p:cNvPr id="50" name="TextBox 49">
              <a:extLst>
                <a:ext uri="{FF2B5EF4-FFF2-40B4-BE49-F238E27FC236}">
                  <a16:creationId xmlns:a16="http://schemas.microsoft.com/office/drawing/2014/main" id="{B5F4A74E-CBDA-4336-A5A2-2A828FD67B95}"/>
                </a:ext>
              </a:extLst>
            </p:cNvPr>
            <p:cNvSpPr txBox="1"/>
            <p:nvPr/>
          </p:nvSpPr>
          <p:spPr>
            <a:xfrm>
              <a:off x="3969662" y="2760982"/>
              <a:ext cx="542924" cy="369332"/>
            </a:xfrm>
            <a:prstGeom prst="rect">
              <a:avLst/>
            </a:prstGeom>
            <a:noFill/>
          </p:spPr>
          <p:txBody>
            <a:bodyPr wrap="square">
              <a:spAutoFit/>
            </a:bodyPr>
            <a:lstStyle/>
            <a:p>
              <a:pPr algn="ctr"/>
              <a:r>
                <a:rPr lang="en-US" b="1" dirty="0">
                  <a:solidFill>
                    <a:srgbClr val="FF0000"/>
                  </a:solidFill>
                </a:rPr>
                <a:t>MV</a:t>
              </a:r>
              <a:endParaRPr lang="en-US" dirty="0"/>
            </a:p>
          </p:txBody>
        </p:sp>
        <p:sp>
          <p:nvSpPr>
            <p:cNvPr id="51" name="TextBox 50">
              <a:extLst>
                <a:ext uri="{FF2B5EF4-FFF2-40B4-BE49-F238E27FC236}">
                  <a16:creationId xmlns:a16="http://schemas.microsoft.com/office/drawing/2014/main" id="{DC8C9B1A-0932-457D-9DF2-0C8D9ED801AE}"/>
                </a:ext>
              </a:extLst>
            </p:cNvPr>
            <p:cNvSpPr txBox="1"/>
            <p:nvPr/>
          </p:nvSpPr>
          <p:spPr>
            <a:xfrm>
              <a:off x="4617366" y="2760982"/>
              <a:ext cx="542924" cy="369332"/>
            </a:xfrm>
            <a:prstGeom prst="rect">
              <a:avLst/>
            </a:prstGeom>
            <a:noFill/>
          </p:spPr>
          <p:txBody>
            <a:bodyPr wrap="square">
              <a:spAutoFit/>
            </a:bodyPr>
            <a:lstStyle/>
            <a:p>
              <a:pPr algn="ctr"/>
              <a:r>
                <a:rPr lang="en-US" b="1" dirty="0">
                  <a:solidFill>
                    <a:srgbClr val="FF0000"/>
                  </a:solidFill>
                </a:rPr>
                <a:t>MV</a:t>
              </a:r>
              <a:endParaRPr lang="en-US" dirty="0"/>
            </a:p>
          </p:txBody>
        </p:sp>
        <p:sp>
          <p:nvSpPr>
            <p:cNvPr id="52" name="TextBox 51">
              <a:extLst>
                <a:ext uri="{FF2B5EF4-FFF2-40B4-BE49-F238E27FC236}">
                  <a16:creationId xmlns:a16="http://schemas.microsoft.com/office/drawing/2014/main" id="{D5CAE364-E55F-4A85-B7FD-6CDEE6609C42}"/>
                </a:ext>
              </a:extLst>
            </p:cNvPr>
            <p:cNvSpPr txBox="1"/>
            <p:nvPr/>
          </p:nvSpPr>
          <p:spPr>
            <a:xfrm>
              <a:off x="5248276" y="2760982"/>
              <a:ext cx="542924" cy="369332"/>
            </a:xfrm>
            <a:prstGeom prst="rect">
              <a:avLst/>
            </a:prstGeom>
            <a:noFill/>
          </p:spPr>
          <p:txBody>
            <a:bodyPr wrap="square">
              <a:spAutoFit/>
            </a:bodyPr>
            <a:lstStyle/>
            <a:p>
              <a:pPr algn="ctr"/>
              <a:r>
                <a:rPr lang="en-US" b="1" dirty="0">
                  <a:solidFill>
                    <a:srgbClr val="FF0000"/>
                  </a:solidFill>
                </a:rPr>
                <a:t>MV</a:t>
              </a:r>
              <a:endParaRPr lang="en-US" dirty="0"/>
            </a:p>
          </p:txBody>
        </p:sp>
        <p:sp>
          <p:nvSpPr>
            <p:cNvPr id="53" name="TextBox 52">
              <a:extLst>
                <a:ext uri="{FF2B5EF4-FFF2-40B4-BE49-F238E27FC236}">
                  <a16:creationId xmlns:a16="http://schemas.microsoft.com/office/drawing/2014/main" id="{0F0C2DFF-1583-407B-9772-44CBFE66E1C3}"/>
                </a:ext>
              </a:extLst>
            </p:cNvPr>
            <p:cNvSpPr txBox="1"/>
            <p:nvPr/>
          </p:nvSpPr>
          <p:spPr>
            <a:xfrm>
              <a:off x="5897345" y="2760982"/>
              <a:ext cx="542924" cy="369332"/>
            </a:xfrm>
            <a:prstGeom prst="rect">
              <a:avLst/>
            </a:prstGeom>
            <a:noFill/>
          </p:spPr>
          <p:txBody>
            <a:bodyPr wrap="square">
              <a:spAutoFit/>
            </a:bodyPr>
            <a:lstStyle/>
            <a:p>
              <a:pPr algn="ctr"/>
              <a:r>
                <a:rPr lang="en-US" b="1" dirty="0">
                  <a:solidFill>
                    <a:srgbClr val="FF0000"/>
                  </a:solidFill>
                </a:rPr>
                <a:t>MV</a:t>
              </a:r>
              <a:endParaRPr lang="en-US" dirty="0"/>
            </a:p>
          </p:txBody>
        </p:sp>
        <p:sp>
          <p:nvSpPr>
            <p:cNvPr id="54" name="TextBox 53">
              <a:extLst>
                <a:ext uri="{FF2B5EF4-FFF2-40B4-BE49-F238E27FC236}">
                  <a16:creationId xmlns:a16="http://schemas.microsoft.com/office/drawing/2014/main" id="{721B600C-2014-49A1-8A44-763FA05DAF3E}"/>
                </a:ext>
              </a:extLst>
            </p:cNvPr>
            <p:cNvSpPr txBox="1"/>
            <p:nvPr/>
          </p:nvSpPr>
          <p:spPr>
            <a:xfrm>
              <a:off x="6545049" y="2760982"/>
              <a:ext cx="542924" cy="369332"/>
            </a:xfrm>
            <a:prstGeom prst="rect">
              <a:avLst/>
            </a:prstGeom>
            <a:noFill/>
          </p:spPr>
          <p:txBody>
            <a:bodyPr wrap="square">
              <a:spAutoFit/>
            </a:bodyPr>
            <a:lstStyle/>
            <a:p>
              <a:pPr algn="ctr"/>
              <a:r>
                <a:rPr lang="en-US" b="1" dirty="0">
                  <a:solidFill>
                    <a:srgbClr val="FF0000"/>
                  </a:solidFill>
                </a:rPr>
                <a:t>MV</a:t>
              </a:r>
              <a:endParaRPr lang="en-US" dirty="0"/>
            </a:p>
          </p:txBody>
        </p:sp>
        <p:sp>
          <p:nvSpPr>
            <p:cNvPr id="55" name="TextBox 54">
              <a:extLst>
                <a:ext uri="{FF2B5EF4-FFF2-40B4-BE49-F238E27FC236}">
                  <a16:creationId xmlns:a16="http://schemas.microsoft.com/office/drawing/2014/main" id="{72EC5A9C-BB8A-4B5D-B737-B9A5FE000BEE}"/>
                </a:ext>
              </a:extLst>
            </p:cNvPr>
            <p:cNvSpPr txBox="1"/>
            <p:nvPr/>
          </p:nvSpPr>
          <p:spPr>
            <a:xfrm>
              <a:off x="7175959" y="2760982"/>
              <a:ext cx="542924" cy="369332"/>
            </a:xfrm>
            <a:prstGeom prst="rect">
              <a:avLst/>
            </a:prstGeom>
            <a:noFill/>
          </p:spPr>
          <p:txBody>
            <a:bodyPr wrap="square">
              <a:spAutoFit/>
            </a:bodyPr>
            <a:lstStyle/>
            <a:p>
              <a:pPr algn="ctr"/>
              <a:r>
                <a:rPr lang="en-US" b="1" dirty="0">
                  <a:solidFill>
                    <a:srgbClr val="FF0000"/>
                  </a:solidFill>
                </a:rPr>
                <a:t>MV</a:t>
              </a:r>
              <a:endParaRPr lang="en-US" dirty="0"/>
            </a:p>
          </p:txBody>
        </p:sp>
        <p:sp>
          <p:nvSpPr>
            <p:cNvPr id="56" name="TextBox 55">
              <a:extLst>
                <a:ext uri="{FF2B5EF4-FFF2-40B4-BE49-F238E27FC236}">
                  <a16:creationId xmlns:a16="http://schemas.microsoft.com/office/drawing/2014/main" id="{AAA5C07D-CAA7-4B3D-AECF-F305362082D4}"/>
                </a:ext>
              </a:extLst>
            </p:cNvPr>
            <p:cNvSpPr txBox="1"/>
            <p:nvPr/>
          </p:nvSpPr>
          <p:spPr>
            <a:xfrm>
              <a:off x="1477142" y="3148680"/>
              <a:ext cx="551754" cy="369332"/>
            </a:xfrm>
            <a:prstGeom prst="rect">
              <a:avLst/>
            </a:prstGeom>
            <a:noFill/>
          </p:spPr>
          <p:txBody>
            <a:bodyPr wrap="none" rtlCol="0">
              <a:spAutoFit/>
            </a:bodyPr>
            <a:lstStyle/>
            <a:p>
              <a:r>
                <a:rPr lang="en-US" b="1" dirty="0">
                  <a:solidFill>
                    <a:srgbClr val="FF0000"/>
                  </a:solidFill>
                </a:rPr>
                <a:t>min</a:t>
              </a:r>
            </a:p>
          </p:txBody>
        </p:sp>
        <p:cxnSp>
          <p:nvCxnSpPr>
            <p:cNvPr id="58" name="Straight Arrow Connector 57">
              <a:extLst>
                <a:ext uri="{FF2B5EF4-FFF2-40B4-BE49-F238E27FC236}">
                  <a16:creationId xmlns:a16="http://schemas.microsoft.com/office/drawing/2014/main" id="{7D0D9C15-A39E-4844-AE73-4E9F28640DB7}"/>
                </a:ext>
              </a:extLst>
            </p:cNvPr>
            <p:cNvCxnSpPr>
              <a:cxnSpLocks/>
            </p:cNvCxnSpPr>
            <p:nvPr/>
          </p:nvCxnSpPr>
          <p:spPr>
            <a:xfrm flipH="1" flipV="1">
              <a:off x="2176462" y="3048000"/>
              <a:ext cx="33338" cy="513443"/>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66B018CD-3CD6-4461-9F98-72D536E479CB}"/>
                </a:ext>
              </a:extLst>
            </p:cNvPr>
            <p:cNvCxnSpPr>
              <a:cxnSpLocks/>
            </p:cNvCxnSpPr>
            <p:nvPr/>
          </p:nvCxnSpPr>
          <p:spPr>
            <a:xfrm flipH="1" flipV="1">
              <a:off x="2282430" y="3090716"/>
              <a:ext cx="436956" cy="45077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786F8F72-BD30-413D-A2D9-304C64D62FC5}"/>
                </a:ext>
              </a:extLst>
            </p:cNvPr>
            <p:cNvCxnSpPr>
              <a:cxnSpLocks/>
            </p:cNvCxnSpPr>
            <p:nvPr/>
          </p:nvCxnSpPr>
          <p:spPr>
            <a:xfrm flipH="1" flipV="1">
              <a:off x="2319337" y="3090716"/>
              <a:ext cx="1088233" cy="45077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78C23E2E-EE78-4BE8-80FE-EB82E00326D8}"/>
                </a:ext>
              </a:extLst>
            </p:cNvPr>
            <p:cNvCxnSpPr>
              <a:cxnSpLocks/>
            </p:cNvCxnSpPr>
            <p:nvPr/>
          </p:nvCxnSpPr>
          <p:spPr>
            <a:xfrm flipH="1" flipV="1">
              <a:off x="2319337" y="3090716"/>
              <a:ext cx="1947863" cy="45077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6" name="Group 15">
            <a:extLst>
              <a:ext uri="{FF2B5EF4-FFF2-40B4-BE49-F238E27FC236}">
                <a16:creationId xmlns:a16="http://schemas.microsoft.com/office/drawing/2014/main" id="{D0180724-435B-86AE-DF86-6E2BD2F28E1A}"/>
              </a:ext>
            </a:extLst>
          </p:cNvPr>
          <p:cNvGrpSpPr/>
          <p:nvPr/>
        </p:nvGrpSpPr>
        <p:grpSpPr>
          <a:xfrm>
            <a:off x="1512512" y="4307272"/>
            <a:ext cx="2276057" cy="1407728"/>
            <a:chOff x="1512512" y="4307272"/>
            <a:chExt cx="2276057" cy="1407728"/>
          </a:xfrm>
        </p:grpSpPr>
        <p:grpSp>
          <p:nvGrpSpPr>
            <p:cNvPr id="13" name="Group 12">
              <a:extLst>
                <a:ext uri="{FF2B5EF4-FFF2-40B4-BE49-F238E27FC236}">
                  <a16:creationId xmlns:a16="http://schemas.microsoft.com/office/drawing/2014/main" id="{3C9A5B83-7492-02D1-B11F-438FDE55DD4E}"/>
                </a:ext>
              </a:extLst>
            </p:cNvPr>
            <p:cNvGrpSpPr/>
            <p:nvPr/>
          </p:nvGrpSpPr>
          <p:grpSpPr>
            <a:xfrm>
              <a:off x="1512512" y="4374127"/>
              <a:ext cx="2276057" cy="1340873"/>
              <a:chOff x="1512512" y="4374127"/>
              <a:chExt cx="2276057" cy="1340873"/>
            </a:xfrm>
          </p:grpSpPr>
          <p:cxnSp>
            <p:nvCxnSpPr>
              <p:cNvPr id="8" name="Straight Arrow Connector 7">
                <a:extLst>
                  <a:ext uri="{FF2B5EF4-FFF2-40B4-BE49-F238E27FC236}">
                    <a16:creationId xmlns:a16="http://schemas.microsoft.com/office/drawing/2014/main" id="{F9128884-0DA3-4862-94A6-7AF4B51B1AF2}"/>
                  </a:ext>
                </a:extLst>
              </p:cNvPr>
              <p:cNvCxnSpPr/>
              <p:nvPr/>
            </p:nvCxnSpPr>
            <p:spPr>
              <a:xfrm flipV="1">
                <a:off x="2286000" y="4648200"/>
                <a:ext cx="0" cy="106680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E1D4415D-BC6C-4782-AE15-FCB9676600BB}"/>
                  </a:ext>
                </a:extLst>
              </p:cNvPr>
              <p:cNvCxnSpPr>
                <a:cxnSpLocks/>
              </p:cNvCxnSpPr>
              <p:nvPr/>
            </p:nvCxnSpPr>
            <p:spPr>
              <a:xfrm flipH="1" flipV="1">
                <a:off x="2362200" y="4648200"/>
                <a:ext cx="533400" cy="106680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973CF362-ED91-404E-A180-E29D1B248B2E}"/>
                  </a:ext>
                </a:extLst>
              </p:cNvPr>
              <p:cNvCxnSpPr>
                <a:cxnSpLocks/>
              </p:cNvCxnSpPr>
              <p:nvPr/>
            </p:nvCxnSpPr>
            <p:spPr>
              <a:xfrm flipH="1" flipV="1">
                <a:off x="2428875" y="4648200"/>
                <a:ext cx="1152525" cy="106680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7693144F-D9DD-4B81-BBD5-4D7C7337FDF9}"/>
                  </a:ext>
                </a:extLst>
              </p:cNvPr>
              <p:cNvSpPr txBox="1"/>
              <p:nvPr/>
            </p:nvSpPr>
            <p:spPr>
              <a:xfrm>
                <a:off x="2645734" y="4374127"/>
                <a:ext cx="542924" cy="369332"/>
              </a:xfrm>
              <a:prstGeom prst="rect">
                <a:avLst/>
              </a:prstGeom>
              <a:noFill/>
            </p:spPr>
            <p:txBody>
              <a:bodyPr wrap="square">
                <a:spAutoFit/>
              </a:bodyPr>
              <a:lstStyle/>
              <a:p>
                <a:pPr algn="ctr"/>
                <a:r>
                  <a:rPr lang="en-US" b="1" dirty="0">
                    <a:solidFill>
                      <a:srgbClr val="FF0000"/>
                    </a:solidFill>
                  </a:rPr>
                  <a:t>1</a:t>
                </a:r>
                <a:endParaRPr lang="en-US" dirty="0"/>
              </a:p>
            </p:txBody>
          </p:sp>
          <p:sp>
            <p:nvSpPr>
              <p:cNvPr id="19" name="TextBox 18">
                <a:extLst>
                  <a:ext uri="{FF2B5EF4-FFF2-40B4-BE49-F238E27FC236}">
                    <a16:creationId xmlns:a16="http://schemas.microsoft.com/office/drawing/2014/main" id="{5AE735A0-FF2F-45F0-BFFD-DA2B683D5B15}"/>
                  </a:ext>
                </a:extLst>
              </p:cNvPr>
              <p:cNvSpPr txBox="1"/>
              <p:nvPr/>
            </p:nvSpPr>
            <p:spPr>
              <a:xfrm>
                <a:off x="3245645" y="4375025"/>
                <a:ext cx="542924" cy="369332"/>
              </a:xfrm>
              <a:prstGeom prst="rect">
                <a:avLst/>
              </a:prstGeom>
              <a:noFill/>
            </p:spPr>
            <p:txBody>
              <a:bodyPr wrap="square">
                <a:spAutoFit/>
              </a:bodyPr>
              <a:lstStyle/>
              <a:p>
                <a:pPr algn="ctr"/>
                <a:r>
                  <a:rPr lang="en-US" b="1" dirty="0">
                    <a:solidFill>
                      <a:srgbClr val="FF0000"/>
                    </a:solidFill>
                  </a:rPr>
                  <a:t>1</a:t>
                </a:r>
                <a:endParaRPr lang="en-US" dirty="0"/>
              </a:p>
            </p:txBody>
          </p:sp>
          <p:sp>
            <p:nvSpPr>
              <p:cNvPr id="40" name="TextBox 39">
                <a:extLst>
                  <a:ext uri="{FF2B5EF4-FFF2-40B4-BE49-F238E27FC236}">
                    <a16:creationId xmlns:a16="http://schemas.microsoft.com/office/drawing/2014/main" id="{75DCB4CC-0442-44E5-96C2-A4225E1DF21B}"/>
                  </a:ext>
                </a:extLst>
              </p:cNvPr>
              <p:cNvSpPr txBox="1"/>
              <p:nvPr/>
            </p:nvSpPr>
            <p:spPr>
              <a:xfrm>
                <a:off x="1512512" y="4764314"/>
                <a:ext cx="551754" cy="369332"/>
              </a:xfrm>
              <a:prstGeom prst="rect">
                <a:avLst/>
              </a:prstGeom>
              <a:noFill/>
            </p:spPr>
            <p:txBody>
              <a:bodyPr wrap="none" rtlCol="0">
                <a:spAutoFit/>
              </a:bodyPr>
              <a:lstStyle/>
              <a:p>
                <a:r>
                  <a:rPr lang="en-US" b="1" dirty="0">
                    <a:solidFill>
                      <a:srgbClr val="FF0000"/>
                    </a:solidFill>
                  </a:rPr>
                  <a:t>min</a:t>
                </a:r>
              </a:p>
            </p:txBody>
          </p:sp>
          <p:sp>
            <p:nvSpPr>
              <p:cNvPr id="41" name="TextBox 40">
                <a:extLst>
                  <a:ext uri="{FF2B5EF4-FFF2-40B4-BE49-F238E27FC236}">
                    <a16:creationId xmlns:a16="http://schemas.microsoft.com/office/drawing/2014/main" id="{94FCD2C6-5754-4E9A-818A-3CD266038AD4}"/>
                  </a:ext>
                </a:extLst>
              </p:cNvPr>
              <p:cNvSpPr txBox="1"/>
              <p:nvPr/>
            </p:nvSpPr>
            <p:spPr>
              <a:xfrm>
                <a:off x="1621376" y="5089745"/>
                <a:ext cx="348172" cy="369332"/>
              </a:xfrm>
              <a:prstGeom prst="rect">
                <a:avLst/>
              </a:prstGeom>
              <a:noFill/>
            </p:spPr>
            <p:txBody>
              <a:bodyPr wrap="none" rtlCol="0">
                <a:spAutoFit/>
              </a:bodyPr>
              <a:lstStyle/>
              <a:p>
                <a:r>
                  <a:rPr lang="en-US" b="1" dirty="0">
                    <a:solidFill>
                      <a:srgbClr val="FF0000"/>
                    </a:solidFill>
                  </a:rPr>
                  <a:t>…</a:t>
                </a:r>
              </a:p>
            </p:txBody>
          </p:sp>
        </p:grpSp>
        <p:sp>
          <p:nvSpPr>
            <p:cNvPr id="5" name="TextBox 4">
              <a:extLst>
                <a:ext uri="{FF2B5EF4-FFF2-40B4-BE49-F238E27FC236}">
                  <a16:creationId xmlns:a16="http://schemas.microsoft.com/office/drawing/2014/main" id="{0D34C3C6-3213-96D8-D585-18479E65DA0D}"/>
                </a:ext>
              </a:extLst>
            </p:cNvPr>
            <p:cNvSpPr txBox="1"/>
            <p:nvPr/>
          </p:nvSpPr>
          <p:spPr>
            <a:xfrm>
              <a:off x="2032636" y="4307272"/>
              <a:ext cx="542924" cy="461665"/>
            </a:xfrm>
            <a:prstGeom prst="rect">
              <a:avLst/>
            </a:prstGeom>
            <a:noFill/>
          </p:spPr>
          <p:txBody>
            <a:bodyPr wrap="square">
              <a:spAutoFit/>
            </a:bodyPr>
            <a:lstStyle/>
            <a:p>
              <a:pPr algn="ctr"/>
              <a:r>
                <a:rPr lang="en-US" sz="2400" b="1" dirty="0">
                  <a:solidFill>
                    <a:srgbClr val="FF0000"/>
                  </a:solidFill>
                </a:rPr>
                <a:t>0</a:t>
              </a:r>
              <a:r>
                <a:rPr lang="en-US" sz="1600" b="1" dirty="0">
                  <a:solidFill>
                    <a:srgbClr val="FF0000"/>
                  </a:solidFill>
                </a:rPr>
                <a:t> </a:t>
              </a:r>
              <a:endParaRPr lang="en-US" sz="1600" dirty="0"/>
            </a:p>
          </p:txBody>
        </p:sp>
      </p:grpSp>
      <p:sp>
        <p:nvSpPr>
          <p:cNvPr id="7" name="TextBox 6">
            <a:extLst>
              <a:ext uri="{FF2B5EF4-FFF2-40B4-BE49-F238E27FC236}">
                <a16:creationId xmlns:a16="http://schemas.microsoft.com/office/drawing/2014/main" id="{F6EFFB52-6D09-FEF3-1D1A-B191F02DEC15}"/>
              </a:ext>
            </a:extLst>
          </p:cNvPr>
          <p:cNvSpPr txBox="1"/>
          <p:nvPr/>
        </p:nvSpPr>
        <p:spPr>
          <a:xfrm>
            <a:off x="3005137" y="2265437"/>
            <a:ext cx="3928383" cy="369332"/>
          </a:xfrm>
          <a:prstGeom prst="rect">
            <a:avLst/>
          </a:prstGeom>
          <a:noFill/>
        </p:spPr>
        <p:txBody>
          <a:bodyPr wrap="none" rtlCol="0">
            <a:spAutoFit/>
          </a:bodyPr>
          <a:lstStyle/>
          <a:p>
            <a:r>
              <a:rPr lang="en-US" b="1" dirty="0">
                <a:solidFill>
                  <a:srgbClr val="FF0000"/>
                </a:solidFill>
              </a:rPr>
              <a:t>Pick action that leads to the largest MV</a:t>
            </a:r>
          </a:p>
        </p:txBody>
      </p:sp>
      <p:sp>
        <p:nvSpPr>
          <p:cNvPr id="3" name="TextBox 2">
            <a:extLst>
              <a:ext uri="{FF2B5EF4-FFF2-40B4-BE49-F238E27FC236}">
                <a16:creationId xmlns:a16="http://schemas.microsoft.com/office/drawing/2014/main" id="{6B85CB61-B664-4099-86DB-62DF5F2E405E}"/>
              </a:ext>
            </a:extLst>
          </p:cNvPr>
          <p:cNvSpPr txBox="1"/>
          <p:nvPr/>
        </p:nvSpPr>
        <p:spPr>
          <a:xfrm>
            <a:off x="4810983" y="3632855"/>
            <a:ext cx="3258571" cy="2031325"/>
          </a:xfrm>
          <a:prstGeom prst="rect">
            <a:avLst/>
          </a:prstGeom>
        </p:spPr>
        <p:style>
          <a:lnRef idx="3">
            <a:schemeClr val="lt1"/>
          </a:lnRef>
          <a:fillRef idx="1">
            <a:schemeClr val="accent6"/>
          </a:fillRef>
          <a:effectRef idx="1">
            <a:schemeClr val="accent6"/>
          </a:effectRef>
          <a:fontRef idx="minor">
            <a:schemeClr val="lt1"/>
          </a:fontRef>
        </p:style>
        <p:txBody>
          <a:bodyPr wrap="square" rtlCol="0">
            <a:spAutoFit/>
          </a:bodyPr>
          <a:lstStyle/>
          <a:p>
            <a:r>
              <a:rPr lang="en-US" dirty="0"/>
              <a:t>Determine MVs using a bottom-up strategy</a:t>
            </a:r>
          </a:p>
          <a:p>
            <a:endParaRPr lang="en-US" dirty="0"/>
          </a:p>
          <a:p>
            <a:pPr marL="285750" indent="-285750">
              <a:buFont typeface="Arial" panose="020B0604020202020204" pitchFamily="34" charset="0"/>
              <a:buChar char="•"/>
            </a:pPr>
            <a:r>
              <a:rPr lang="en-US" b="1" dirty="0"/>
              <a:t>Max</a:t>
            </a:r>
            <a:r>
              <a:rPr lang="en-US" dirty="0"/>
              <a:t> always picks the action that has the largest value.</a:t>
            </a:r>
          </a:p>
          <a:p>
            <a:pPr marL="285750" indent="-285750">
              <a:buFont typeface="Arial" panose="020B0604020202020204" pitchFamily="34" charset="0"/>
              <a:buChar char="•"/>
            </a:pPr>
            <a:r>
              <a:rPr lang="en-US" b="1" dirty="0"/>
              <a:t>Min</a:t>
            </a:r>
            <a:r>
              <a:rPr lang="en-US" dirty="0"/>
              <a:t> always picks the action that has the smallest value.</a:t>
            </a:r>
          </a:p>
        </p:txBody>
      </p:sp>
    </p:spTree>
    <p:extLst>
      <p:ext uri="{BB962C8B-B14F-4D97-AF65-F5344CB8AC3E}">
        <p14:creationId xmlns:p14="http://schemas.microsoft.com/office/powerpoint/2010/main" val="34205916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46977B21-2909-6FBB-D8A2-7745C70F1F4F}"/>
              </a:ext>
            </a:extLst>
          </p:cNvPr>
          <p:cNvSpPr>
            <a:spLocks noGrp="1"/>
          </p:cNvSpPr>
          <p:nvPr>
            <p:ph type="title" idx="4294967295"/>
          </p:nvPr>
        </p:nvSpPr>
        <p:spPr>
          <a:xfrm>
            <a:off x="628650" y="-1325563"/>
            <a:ext cx="7886700" cy="1325563"/>
          </a:xfrm>
        </p:spPr>
        <p:txBody>
          <a:bodyPr vert="horz" lIns="91440" tIns="45720" rIns="91440" bIns="45720" rtlCol="0" anchor="b">
            <a:normAutofit/>
          </a:bodyPr>
          <a:lstStyle/>
          <a:p>
            <a:r>
              <a:rPr lang="en-US" dirty="0" err="1"/>
              <a:t>MiniMax</a:t>
            </a:r>
            <a:r>
              <a:rPr lang="en-US" dirty="0"/>
              <a:t>-Search Algorithm</a:t>
            </a:r>
          </a:p>
        </p:txBody>
      </p:sp>
      <p:pic>
        <p:nvPicPr>
          <p:cNvPr id="4" name="Content Placeholder 3" descr="The MiniMax-Search Algorithm.">
            <a:extLst>
              <a:ext uri="{FF2B5EF4-FFF2-40B4-BE49-F238E27FC236}">
                <a16:creationId xmlns:a16="http://schemas.microsoft.com/office/drawing/2014/main" id="{6DA9C6A5-02AE-489A-B876-51C3B526B722}"/>
              </a:ext>
            </a:extLst>
          </p:cNvPr>
          <p:cNvPicPr>
            <a:picLocks noGrp="1" noChangeAspect="1"/>
          </p:cNvPicPr>
          <p:nvPr>
            <p:ph idx="4294967295"/>
          </p:nvPr>
        </p:nvPicPr>
        <p:blipFill>
          <a:blip r:embed="rId2"/>
          <a:stretch>
            <a:fillRect/>
          </a:stretch>
        </p:blipFill>
        <p:spPr>
          <a:xfrm>
            <a:off x="228600" y="939085"/>
            <a:ext cx="7422872" cy="5614115"/>
          </a:xfrm>
          <a:prstGeom prst="rect">
            <a:avLst/>
          </a:prstGeom>
        </p:spPr>
        <p:style>
          <a:lnRef idx="2">
            <a:schemeClr val="accent2"/>
          </a:lnRef>
          <a:fillRef idx="1">
            <a:schemeClr val="lt1"/>
          </a:fillRef>
          <a:effectRef idx="0">
            <a:schemeClr val="accent2"/>
          </a:effectRef>
          <a:fontRef idx="minor">
            <a:schemeClr val="dk1"/>
          </a:fontRef>
        </p:style>
      </p:pic>
      <p:sp>
        <p:nvSpPr>
          <p:cNvPr id="5" name="TextBox 4">
            <a:extLst>
              <a:ext uri="{FF2B5EF4-FFF2-40B4-BE49-F238E27FC236}">
                <a16:creationId xmlns:a16="http://schemas.microsoft.com/office/drawing/2014/main" id="{13747615-7F67-47DB-9DFD-4EEBE17E4EE4}"/>
              </a:ext>
            </a:extLst>
          </p:cNvPr>
          <p:cNvSpPr txBox="1"/>
          <p:nvPr/>
        </p:nvSpPr>
        <p:spPr>
          <a:xfrm>
            <a:off x="5867400" y="76200"/>
            <a:ext cx="3048000" cy="2062103"/>
          </a:xfrm>
          <a:prstGeom prst="rect">
            <a:avLst/>
          </a:prstGeom>
        </p:spPr>
        <p:style>
          <a:lnRef idx="3">
            <a:schemeClr val="lt1"/>
          </a:lnRef>
          <a:fillRef idx="1">
            <a:schemeClr val="accent6"/>
          </a:fillRef>
          <a:effectRef idx="1">
            <a:schemeClr val="accent6"/>
          </a:effectRef>
          <a:fontRef idx="minor">
            <a:schemeClr val="lt1"/>
          </a:fontRef>
        </p:style>
        <p:txBody>
          <a:bodyPr wrap="square" rtlCol="0">
            <a:spAutoFit/>
          </a:bodyPr>
          <a:lstStyle/>
          <a:p>
            <a:r>
              <a:rPr lang="en-US" sz="1600" b="1" dirty="0"/>
              <a:t>Approach</a:t>
            </a:r>
            <a:r>
              <a:rPr lang="en-US" sz="1600" dirty="0"/>
              <a:t>: Follow tree to each terminal node and back up minimax value.</a:t>
            </a:r>
          </a:p>
          <a:p>
            <a:endParaRPr lang="en-US" sz="1600" dirty="0"/>
          </a:p>
          <a:p>
            <a:r>
              <a:rPr lang="en-US" sz="1600" b="1" dirty="0"/>
              <a:t>Note</a:t>
            </a:r>
            <a:r>
              <a:rPr lang="en-US" sz="1600" dirty="0"/>
              <a:t>: This is just a generalization of the AND-OR Tree Search and returns the first action of the conditional plan.</a:t>
            </a:r>
          </a:p>
        </p:txBody>
      </p:sp>
      <p:sp>
        <p:nvSpPr>
          <p:cNvPr id="2" name="Right Brace 1">
            <a:extLst>
              <a:ext uri="{FF2B5EF4-FFF2-40B4-BE49-F238E27FC236}">
                <a16:creationId xmlns:a16="http://schemas.microsoft.com/office/drawing/2014/main" id="{CFC34563-2773-479D-A0EC-56E98D37FEB1}"/>
              </a:ext>
              <a:ext uri="{C183D7F6-B498-43B3-948B-1728B52AA6E4}">
                <adec:decorative xmlns:adec="http://schemas.microsoft.com/office/drawing/2017/decorative" val="1"/>
              </a:ext>
            </a:extLst>
          </p:cNvPr>
          <p:cNvSpPr/>
          <p:nvPr/>
        </p:nvSpPr>
        <p:spPr>
          <a:xfrm>
            <a:off x="7467600" y="2438400"/>
            <a:ext cx="183872" cy="1600200"/>
          </a:xfrm>
          <a:prstGeom prst="rightBrac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chemeClr val="bg2">
                  <a:lumMod val="50000"/>
                </a:schemeClr>
              </a:solidFill>
            </a:endParaRPr>
          </a:p>
        </p:txBody>
      </p:sp>
      <p:sp>
        <p:nvSpPr>
          <p:cNvPr id="3" name="TextBox 2">
            <a:extLst>
              <a:ext uri="{FF2B5EF4-FFF2-40B4-BE49-F238E27FC236}">
                <a16:creationId xmlns:a16="http://schemas.microsoft.com/office/drawing/2014/main" id="{827CE9C1-39FB-479F-80EC-30A76A3A7F43}"/>
              </a:ext>
              <a:ext uri="{C183D7F6-B498-43B3-948B-1728B52AA6E4}">
                <adec:decorative xmlns:adec="http://schemas.microsoft.com/office/drawing/2017/decorative" val="1"/>
              </a:ext>
            </a:extLst>
          </p:cNvPr>
          <p:cNvSpPr txBox="1"/>
          <p:nvPr/>
        </p:nvSpPr>
        <p:spPr>
          <a:xfrm>
            <a:off x="7848600" y="3001188"/>
            <a:ext cx="1066800" cy="523220"/>
          </a:xfrm>
          <a:prstGeom prst="rect">
            <a:avLst/>
          </a:prstGeom>
          <a:noFill/>
          <a:ln>
            <a:noFill/>
          </a:ln>
        </p:spPr>
        <p:txBody>
          <a:bodyPr wrap="square" rtlCol="0">
            <a:spAutoFit/>
          </a:bodyPr>
          <a:lstStyle/>
          <a:p>
            <a:r>
              <a:rPr lang="en-US" sz="1400" dirty="0">
                <a:solidFill>
                  <a:schemeClr val="bg2">
                    <a:lumMod val="50000"/>
                  </a:schemeClr>
                </a:solidFill>
              </a:rPr>
              <a:t>Represents OR Search</a:t>
            </a:r>
          </a:p>
        </p:txBody>
      </p:sp>
      <p:sp>
        <p:nvSpPr>
          <p:cNvPr id="6" name="Right Brace 5">
            <a:extLst>
              <a:ext uri="{FF2B5EF4-FFF2-40B4-BE49-F238E27FC236}">
                <a16:creationId xmlns:a16="http://schemas.microsoft.com/office/drawing/2014/main" id="{EE2759D0-0019-4177-9480-CCF48BD9CC73}"/>
              </a:ext>
              <a:ext uri="{C183D7F6-B498-43B3-948B-1728B52AA6E4}">
                <adec:decorative xmlns:adec="http://schemas.microsoft.com/office/drawing/2017/decorative" val="1"/>
              </a:ext>
            </a:extLst>
          </p:cNvPr>
          <p:cNvSpPr/>
          <p:nvPr/>
        </p:nvSpPr>
        <p:spPr>
          <a:xfrm>
            <a:off x="7467600" y="4495800"/>
            <a:ext cx="183872" cy="1600200"/>
          </a:xfrm>
          <a:prstGeom prst="rightBrac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chemeClr val="bg2">
                  <a:lumMod val="50000"/>
                </a:schemeClr>
              </a:solidFill>
            </a:endParaRPr>
          </a:p>
        </p:txBody>
      </p:sp>
      <p:sp>
        <p:nvSpPr>
          <p:cNvPr id="7" name="TextBox 6">
            <a:extLst>
              <a:ext uri="{FF2B5EF4-FFF2-40B4-BE49-F238E27FC236}">
                <a16:creationId xmlns:a16="http://schemas.microsoft.com/office/drawing/2014/main" id="{FD1F39E6-ED40-4E46-AAA9-9E1C7475DC2E}"/>
              </a:ext>
              <a:ext uri="{C183D7F6-B498-43B3-948B-1728B52AA6E4}">
                <adec:decorative xmlns:adec="http://schemas.microsoft.com/office/drawing/2017/decorative" val="1"/>
              </a:ext>
            </a:extLst>
          </p:cNvPr>
          <p:cNvSpPr txBox="1"/>
          <p:nvPr/>
        </p:nvSpPr>
        <p:spPr>
          <a:xfrm>
            <a:off x="7848600" y="5058588"/>
            <a:ext cx="1066800" cy="523220"/>
          </a:xfrm>
          <a:prstGeom prst="rect">
            <a:avLst/>
          </a:prstGeom>
          <a:noFill/>
          <a:ln>
            <a:noFill/>
          </a:ln>
        </p:spPr>
        <p:txBody>
          <a:bodyPr wrap="square" rtlCol="0">
            <a:spAutoFit/>
          </a:bodyPr>
          <a:lstStyle/>
          <a:p>
            <a:r>
              <a:rPr lang="en-US" sz="1400" dirty="0">
                <a:solidFill>
                  <a:schemeClr val="bg2">
                    <a:lumMod val="50000"/>
                  </a:schemeClr>
                </a:solidFill>
              </a:rPr>
              <a:t>Represents AND Search</a:t>
            </a:r>
          </a:p>
        </p:txBody>
      </p:sp>
      <p:sp>
        <p:nvSpPr>
          <p:cNvPr id="10" name="Rectangle 9">
            <a:extLst>
              <a:ext uri="{FF2B5EF4-FFF2-40B4-BE49-F238E27FC236}">
                <a16:creationId xmlns:a16="http://schemas.microsoft.com/office/drawing/2014/main" id="{B30DEC35-0D1F-8F16-0090-0CEAF33461D3}"/>
              </a:ext>
              <a:ext uri="{C183D7F6-B498-43B3-948B-1728B52AA6E4}">
                <adec:decorative xmlns:adec="http://schemas.microsoft.com/office/drawing/2017/decorative" val="1"/>
              </a:ext>
            </a:extLst>
          </p:cNvPr>
          <p:cNvSpPr/>
          <p:nvPr/>
        </p:nvSpPr>
        <p:spPr>
          <a:xfrm>
            <a:off x="349528" y="2214503"/>
            <a:ext cx="7041872" cy="2052697"/>
          </a:xfrm>
          <a:prstGeom prst="rect">
            <a:avLst/>
          </a:prstGeom>
          <a:noFill/>
          <a:ln w="28575">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Content Placeholder 3">
            <a:extLst>
              <a:ext uri="{FF2B5EF4-FFF2-40B4-BE49-F238E27FC236}">
                <a16:creationId xmlns:a16="http://schemas.microsoft.com/office/drawing/2014/main" id="{76DD2F5F-32B7-6C86-5D40-6A62EDDD660B}"/>
              </a:ext>
              <a:ext uri="{C183D7F6-B498-43B3-948B-1728B52AA6E4}">
                <adec:decorative xmlns:adec="http://schemas.microsoft.com/office/drawing/2017/decorative" val="1"/>
              </a:ext>
            </a:extLst>
          </p:cNvPr>
          <p:cNvPicPr>
            <a:picLocks noChangeAspect="1"/>
          </p:cNvPicPr>
          <p:nvPr/>
        </p:nvPicPr>
        <p:blipFill rotWithShape="1">
          <a:blip r:embed="rId2"/>
          <a:srcRect l="2655" t="21361" r="2477" b="40718"/>
          <a:stretch/>
        </p:blipFill>
        <p:spPr>
          <a:xfrm>
            <a:off x="349528" y="2174051"/>
            <a:ext cx="7041872" cy="2128897"/>
          </a:xfrm>
          <a:prstGeom prst="rect">
            <a:avLst/>
          </a:prstGeom>
          <a:ln w="38100">
            <a:solidFill>
              <a:schemeClr val="accent6"/>
            </a:solidFill>
          </a:ln>
        </p:spPr>
        <p:style>
          <a:lnRef idx="2">
            <a:schemeClr val="accent2"/>
          </a:lnRef>
          <a:fillRef idx="1">
            <a:schemeClr val="lt1"/>
          </a:fillRef>
          <a:effectRef idx="0">
            <a:schemeClr val="accent2"/>
          </a:effectRef>
          <a:fontRef idx="minor">
            <a:schemeClr val="dk1"/>
          </a:fontRef>
        </p:style>
      </p:pic>
      <p:sp>
        <p:nvSpPr>
          <p:cNvPr id="12" name="TextBox 11">
            <a:extLst>
              <a:ext uri="{FF2B5EF4-FFF2-40B4-BE49-F238E27FC236}">
                <a16:creationId xmlns:a16="http://schemas.microsoft.com/office/drawing/2014/main" id="{F2B0A360-1C85-C4A1-20F9-53B4A0E17E7E}"/>
              </a:ext>
              <a:ext uri="{C183D7F6-B498-43B3-948B-1728B52AA6E4}">
                <adec:decorative xmlns:adec="http://schemas.microsoft.com/office/drawing/2017/decorative" val="1"/>
              </a:ext>
            </a:extLst>
          </p:cNvPr>
          <p:cNvSpPr txBox="1"/>
          <p:nvPr/>
        </p:nvSpPr>
        <p:spPr>
          <a:xfrm>
            <a:off x="4953000" y="3620869"/>
            <a:ext cx="2362200" cy="646331"/>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wrap="square" rtlCol="0">
            <a:spAutoFit/>
          </a:bodyPr>
          <a:lstStyle/>
          <a:p>
            <a:r>
              <a:rPr lang="en-US" dirty="0"/>
              <a:t>Find the action that leads to the best value.</a:t>
            </a:r>
          </a:p>
        </p:txBody>
      </p:sp>
    </p:spTree>
    <p:extLst>
      <p:ext uri="{BB962C8B-B14F-4D97-AF65-F5344CB8AC3E}">
        <p14:creationId xmlns:p14="http://schemas.microsoft.com/office/powerpoint/2010/main" val="6289028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 grpId="0" animBg="1"/>
      <p:bldP spid="3" grpId="0"/>
      <p:bldP spid="6" grpId="0" animBg="1"/>
      <p:bldP spid="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37A84F-7178-4E19-A3E7-3440EE65CBC6}"/>
              </a:ext>
            </a:extLst>
          </p:cNvPr>
          <p:cNvSpPr>
            <a:spLocks noGrp="1"/>
          </p:cNvSpPr>
          <p:nvPr>
            <p:ph type="title"/>
          </p:nvPr>
        </p:nvSpPr>
        <p:spPr/>
        <p:txBody>
          <a:bodyPr/>
          <a:lstStyle/>
          <a:p>
            <a:r>
              <a:rPr lang="en-US" dirty="0"/>
              <a:t>Contents</a:t>
            </a:r>
          </a:p>
        </p:txBody>
      </p:sp>
      <p:graphicFrame>
        <p:nvGraphicFramePr>
          <p:cNvPr id="7" name="Content Placeholder 6">
            <a:extLst>
              <a:ext uri="{FF2B5EF4-FFF2-40B4-BE49-F238E27FC236}">
                <a16:creationId xmlns:a16="http://schemas.microsoft.com/office/drawing/2014/main" id="{B238EBBB-C40E-49A2-AEE3-55232539867E}"/>
              </a:ext>
              <a:ext uri="{C183D7F6-B498-43B3-948B-1728B52AA6E4}">
                <adec:decorative xmlns:adec="http://schemas.microsoft.com/office/drawing/2017/decorative" val="1"/>
              </a:ext>
            </a:extLst>
          </p:cNvPr>
          <p:cNvGraphicFramePr>
            <a:graphicFrameLocks noGrp="1"/>
          </p:cNvGraphicFramePr>
          <p:nvPr>
            <p:ph idx="1"/>
            <p:extLst>
              <p:ext uri="{D42A27DB-BD31-4B8C-83A1-F6EECF244321}">
                <p14:modId xmlns:p14="http://schemas.microsoft.com/office/powerpoint/2010/main" val="2669187839"/>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004308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9A756-7521-DBD7-3F57-F2E962E3F91B}"/>
              </a:ext>
            </a:extLst>
          </p:cNvPr>
          <p:cNvSpPr>
            <a:spLocks noGrp="1"/>
          </p:cNvSpPr>
          <p:nvPr>
            <p:ph type="title"/>
          </p:nvPr>
        </p:nvSpPr>
        <p:spPr>
          <a:xfrm>
            <a:off x="628650" y="261413"/>
            <a:ext cx="6333259" cy="961697"/>
          </a:xfrm>
        </p:spPr>
        <p:txBody>
          <a:bodyPr>
            <a:normAutofit fontScale="90000"/>
          </a:bodyPr>
          <a:lstStyle/>
          <a:p>
            <a:r>
              <a:rPr lang="en-US" dirty="0"/>
              <a:t>Exercise: Simple 2-Ply Game</a:t>
            </a:r>
          </a:p>
        </p:txBody>
      </p:sp>
      <p:grpSp>
        <p:nvGrpSpPr>
          <p:cNvPr id="3" name="Group 2" descr="Picture of a simple 2-Ply game tree.">
            <a:extLst>
              <a:ext uri="{FF2B5EF4-FFF2-40B4-BE49-F238E27FC236}">
                <a16:creationId xmlns:a16="http://schemas.microsoft.com/office/drawing/2014/main" id="{4118BCF7-D18C-7D27-916F-0A549D32CE44}"/>
              </a:ext>
            </a:extLst>
          </p:cNvPr>
          <p:cNvGrpSpPr/>
          <p:nvPr/>
        </p:nvGrpSpPr>
        <p:grpSpPr>
          <a:xfrm>
            <a:off x="495296" y="1371600"/>
            <a:ext cx="7357100" cy="3764979"/>
            <a:chOff x="495296" y="1066800"/>
            <a:chExt cx="7357100" cy="3764979"/>
          </a:xfrm>
        </p:grpSpPr>
        <p:sp>
          <p:nvSpPr>
            <p:cNvPr id="4" name="Isosceles Triangle 3">
              <a:extLst>
                <a:ext uri="{FF2B5EF4-FFF2-40B4-BE49-F238E27FC236}">
                  <a16:creationId xmlns:a16="http://schemas.microsoft.com/office/drawing/2014/main" id="{6CB51465-B087-D623-FED9-B3ED609DE436}"/>
                </a:ext>
              </a:extLst>
            </p:cNvPr>
            <p:cNvSpPr/>
            <p:nvPr/>
          </p:nvSpPr>
          <p:spPr>
            <a:xfrm>
              <a:off x="4762499" y="1440884"/>
              <a:ext cx="457200" cy="381000"/>
            </a:xfrm>
            <a:prstGeom prs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Isosceles Triangle 4">
              <a:extLst>
                <a:ext uri="{FF2B5EF4-FFF2-40B4-BE49-F238E27FC236}">
                  <a16:creationId xmlns:a16="http://schemas.microsoft.com/office/drawing/2014/main" id="{14F2DD27-D756-E4AB-0A11-C8C3F4C4249E}"/>
                </a:ext>
              </a:extLst>
            </p:cNvPr>
            <p:cNvSpPr/>
            <p:nvPr/>
          </p:nvSpPr>
          <p:spPr>
            <a:xfrm flipV="1">
              <a:off x="2847109" y="2941937"/>
              <a:ext cx="457200" cy="381000"/>
            </a:xfrm>
            <a:prstGeom prst="triangle">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6" name="Isosceles Triangle 5">
              <a:extLst>
                <a:ext uri="{FF2B5EF4-FFF2-40B4-BE49-F238E27FC236}">
                  <a16:creationId xmlns:a16="http://schemas.microsoft.com/office/drawing/2014/main" id="{D39DEF0E-321F-3094-7F9E-9E8C865C6C07}"/>
                </a:ext>
              </a:extLst>
            </p:cNvPr>
            <p:cNvSpPr/>
            <p:nvPr/>
          </p:nvSpPr>
          <p:spPr>
            <a:xfrm flipV="1">
              <a:off x="4762499" y="2972675"/>
              <a:ext cx="457200" cy="381000"/>
            </a:xfrm>
            <a:prstGeom prst="triangle">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7" name="Isosceles Triangle 6">
              <a:extLst>
                <a:ext uri="{FF2B5EF4-FFF2-40B4-BE49-F238E27FC236}">
                  <a16:creationId xmlns:a16="http://schemas.microsoft.com/office/drawing/2014/main" id="{AC4C0D83-1E54-1A2A-4CEF-5FD569F1EAFF}"/>
                </a:ext>
              </a:extLst>
            </p:cNvPr>
            <p:cNvSpPr/>
            <p:nvPr/>
          </p:nvSpPr>
          <p:spPr>
            <a:xfrm flipV="1">
              <a:off x="6733309" y="2962719"/>
              <a:ext cx="457200" cy="381000"/>
            </a:xfrm>
            <a:prstGeom prst="triangle">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9" name="Straight Arrow Connector 8">
              <a:extLst>
                <a:ext uri="{FF2B5EF4-FFF2-40B4-BE49-F238E27FC236}">
                  <a16:creationId xmlns:a16="http://schemas.microsoft.com/office/drawing/2014/main" id="{FC8CF720-7C4A-3665-93D7-E6A44B7453C3}"/>
                </a:ext>
              </a:extLst>
            </p:cNvPr>
            <p:cNvCxnSpPr>
              <a:stCxn id="4" idx="3"/>
              <a:endCxn id="5" idx="3"/>
            </p:cNvCxnSpPr>
            <p:nvPr/>
          </p:nvCxnSpPr>
          <p:spPr>
            <a:xfrm flipH="1">
              <a:off x="3075709" y="1821884"/>
              <a:ext cx="1915390" cy="1120053"/>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0" name="Straight Arrow Connector 9">
              <a:extLst>
                <a:ext uri="{FF2B5EF4-FFF2-40B4-BE49-F238E27FC236}">
                  <a16:creationId xmlns:a16="http://schemas.microsoft.com/office/drawing/2014/main" id="{6B233E44-68C2-744B-8F57-1665191B76CF}"/>
                </a:ext>
              </a:extLst>
            </p:cNvPr>
            <p:cNvCxnSpPr>
              <a:cxnSpLocks/>
              <a:stCxn id="4" idx="3"/>
              <a:endCxn id="6" idx="3"/>
            </p:cNvCxnSpPr>
            <p:nvPr/>
          </p:nvCxnSpPr>
          <p:spPr>
            <a:xfrm>
              <a:off x="4991099" y="1821884"/>
              <a:ext cx="0" cy="1150791"/>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1" name="Straight Arrow Connector 10">
              <a:extLst>
                <a:ext uri="{FF2B5EF4-FFF2-40B4-BE49-F238E27FC236}">
                  <a16:creationId xmlns:a16="http://schemas.microsoft.com/office/drawing/2014/main" id="{B9B0BCEE-2A09-D50A-8C78-879B216085DE}"/>
                </a:ext>
              </a:extLst>
            </p:cNvPr>
            <p:cNvCxnSpPr>
              <a:cxnSpLocks/>
              <a:stCxn id="4" idx="3"/>
              <a:endCxn id="7" idx="3"/>
            </p:cNvCxnSpPr>
            <p:nvPr/>
          </p:nvCxnSpPr>
          <p:spPr>
            <a:xfrm>
              <a:off x="4991099" y="1821884"/>
              <a:ext cx="1970810" cy="1140835"/>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17" name="TextBox 16">
              <a:extLst>
                <a:ext uri="{FF2B5EF4-FFF2-40B4-BE49-F238E27FC236}">
                  <a16:creationId xmlns:a16="http://schemas.microsoft.com/office/drawing/2014/main" id="{9A19BD00-FE1C-EABC-8121-5BFF156C3A38}"/>
                </a:ext>
              </a:extLst>
            </p:cNvPr>
            <p:cNvSpPr txBox="1"/>
            <p:nvPr/>
          </p:nvSpPr>
          <p:spPr>
            <a:xfrm>
              <a:off x="2234046" y="4440823"/>
              <a:ext cx="381000" cy="38100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dirty="0"/>
                <a:t>2</a:t>
              </a:r>
            </a:p>
          </p:txBody>
        </p:sp>
        <p:sp>
          <p:nvSpPr>
            <p:cNvPr id="18" name="TextBox 17">
              <a:extLst>
                <a:ext uri="{FF2B5EF4-FFF2-40B4-BE49-F238E27FC236}">
                  <a16:creationId xmlns:a16="http://schemas.microsoft.com/office/drawing/2014/main" id="{5CEBCC83-56E7-950E-6399-2246AAA888EB}"/>
                </a:ext>
              </a:extLst>
            </p:cNvPr>
            <p:cNvSpPr txBox="1"/>
            <p:nvPr/>
          </p:nvSpPr>
          <p:spPr>
            <a:xfrm>
              <a:off x="2847109" y="4440823"/>
              <a:ext cx="381000" cy="38100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dirty="0"/>
                <a:t>0</a:t>
              </a:r>
            </a:p>
          </p:txBody>
        </p:sp>
        <p:sp>
          <p:nvSpPr>
            <p:cNvPr id="19" name="TextBox 18">
              <a:extLst>
                <a:ext uri="{FF2B5EF4-FFF2-40B4-BE49-F238E27FC236}">
                  <a16:creationId xmlns:a16="http://schemas.microsoft.com/office/drawing/2014/main" id="{4C0F277D-5EE0-3AD7-D6E8-7CE2E32020A8}"/>
                </a:ext>
              </a:extLst>
            </p:cNvPr>
            <p:cNvSpPr txBox="1"/>
            <p:nvPr/>
          </p:nvSpPr>
          <p:spPr>
            <a:xfrm>
              <a:off x="3429000" y="4440823"/>
              <a:ext cx="381000" cy="38100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dirty="0"/>
                <a:t>5</a:t>
              </a:r>
            </a:p>
          </p:txBody>
        </p:sp>
        <p:cxnSp>
          <p:nvCxnSpPr>
            <p:cNvPr id="20" name="Straight Arrow Connector 19">
              <a:extLst>
                <a:ext uri="{FF2B5EF4-FFF2-40B4-BE49-F238E27FC236}">
                  <a16:creationId xmlns:a16="http://schemas.microsoft.com/office/drawing/2014/main" id="{A31AADCD-E2FD-0767-ECBC-8CE4C5301CFB}"/>
                </a:ext>
              </a:extLst>
            </p:cNvPr>
            <p:cNvCxnSpPr>
              <a:cxnSpLocks/>
              <a:stCxn id="5" idx="0"/>
              <a:endCxn id="17" idx="0"/>
            </p:cNvCxnSpPr>
            <p:nvPr/>
          </p:nvCxnSpPr>
          <p:spPr>
            <a:xfrm flipH="1">
              <a:off x="2424546" y="3322937"/>
              <a:ext cx="651163" cy="1117886"/>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23" name="Straight Arrow Connector 22">
              <a:extLst>
                <a:ext uri="{FF2B5EF4-FFF2-40B4-BE49-F238E27FC236}">
                  <a16:creationId xmlns:a16="http://schemas.microsoft.com/office/drawing/2014/main" id="{F3491E56-D097-3228-1BFF-3F7294039691}"/>
                </a:ext>
              </a:extLst>
            </p:cNvPr>
            <p:cNvCxnSpPr>
              <a:cxnSpLocks/>
              <a:stCxn id="5" idx="0"/>
              <a:endCxn id="18" idx="0"/>
            </p:cNvCxnSpPr>
            <p:nvPr/>
          </p:nvCxnSpPr>
          <p:spPr>
            <a:xfrm flipH="1">
              <a:off x="3037609" y="3322937"/>
              <a:ext cx="38100" cy="1117886"/>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24" name="Straight Arrow Connector 23">
              <a:extLst>
                <a:ext uri="{FF2B5EF4-FFF2-40B4-BE49-F238E27FC236}">
                  <a16:creationId xmlns:a16="http://schemas.microsoft.com/office/drawing/2014/main" id="{AE089D41-907A-2536-B877-7FC35B77A9AF}"/>
                </a:ext>
              </a:extLst>
            </p:cNvPr>
            <p:cNvCxnSpPr>
              <a:cxnSpLocks/>
              <a:stCxn id="5" idx="0"/>
              <a:endCxn id="19" idx="0"/>
            </p:cNvCxnSpPr>
            <p:nvPr/>
          </p:nvCxnSpPr>
          <p:spPr>
            <a:xfrm>
              <a:off x="3075709" y="3322937"/>
              <a:ext cx="543791" cy="1117886"/>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29" name="TextBox 28">
              <a:extLst>
                <a:ext uri="{FF2B5EF4-FFF2-40B4-BE49-F238E27FC236}">
                  <a16:creationId xmlns:a16="http://schemas.microsoft.com/office/drawing/2014/main" id="{102126A9-5EB5-92FF-CE13-BF0DED7C8C08}"/>
                </a:ext>
              </a:extLst>
            </p:cNvPr>
            <p:cNvSpPr txBox="1"/>
            <p:nvPr/>
          </p:nvSpPr>
          <p:spPr>
            <a:xfrm>
              <a:off x="4149436" y="4450779"/>
              <a:ext cx="381000" cy="38100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dirty="0"/>
                <a:t>-5</a:t>
              </a:r>
            </a:p>
          </p:txBody>
        </p:sp>
        <p:sp>
          <p:nvSpPr>
            <p:cNvPr id="30" name="TextBox 29">
              <a:extLst>
                <a:ext uri="{FF2B5EF4-FFF2-40B4-BE49-F238E27FC236}">
                  <a16:creationId xmlns:a16="http://schemas.microsoft.com/office/drawing/2014/main" id="{A6233A3C-9311-95EF-214A-BA5328EEF092}"/>
                </a:ext>
              </a:extLst>
            </p:cNvPr>
            <p:cNvSpPr txBox="1"/>
            <p:nvPr/>
          </p:nvSpPr>
          <p:spPr>
            <a:xfrm>
              <a:off x="4762499" y="4450779"/>
              <a:ext cx="381000" cy="38100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dirty="0"/>
                <a:t>-2</a:t>
              </a:r>
            </a:p>
          </p:txBody>
        </p:sp>
        <p:sp>
          <p:nvSpPr>
            <p:cNvPr id="31" name="TextBox 30">
              <a:extLst>
                <a:ext uri="{FF2B5EF4-FFF2-40B4-BE49-F238E27FC236}">
                  <a16:creationId xmlns:a16="http://schemas.microsoft.com/office/drawing/2014/main" id="{13C72221-E134-4618-8C90-06D6FD27F042}"/>
                </a:ext>
              </a:extLst>
            </p:cNvPr>
            <p:cNvSpPr txBox="1"/>
            <p:nvPr/>
          </p:nvSpPr>
          <p:spPr>
            <a:xfrm>
              <a:off x="5344390" y="4450779"/>
              <a:ext cx="381000" cy="38100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dirty="0"/>
                <a:t>7</a:t>
              </a:r>
            </a:p>
          </p:txBody>
        </p:sp>
        <p:cxnSp>
          <p:nvCxnSpPr>
            <p:cNvPr id="32" name="Straight Arrow Connector 31">
              <a:extLst>
                <a:ext uri="{FF2B5EF4-FFF2-40B4-BE49-F238E27FC236}">
                  <a16:creationId xmlns:a16="http://schemas.microsoft.com/office/drawing/2014/main" id="{16342C44-492E-1281-9B3E-1CA7BB21DE38}"/>
                </a:ext>
              </a:extLst>
            </p:cNvPr>
            <p:cNvCxnSpPr>
              <a:cxnSpLocks/>
              <a:endCxn id="29" idx="0"/>
            </p:cNvCxnSpPr>
            <p:nvPr/>
          </p:nvCxnSpPr>
          <p:spPr>
            <a:xfrm flipH="1">
              <a:off x="4339936" y="3332893"/>
              <a:ext cx="651163" cy="1117886"/>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33" name="Straight Arrow Connector 32">
              <a:extLst>
                <a:ext uri="{FF2B5EF4-FFF2-40B4-BE49-F238E27FC236}">
                  <a16:creationId xmlns:a16="http://schemas.microsoft.com/office/drawing/2014/main" id="{26643B6C-2508-7BFE-DDB1-7777DA6FCB20}"/>
                </a:ext>
              </a:extLst>
            </p:cNvPr>
            <p:cNvCxnSpPr>
              <a:cxnSpLocks/>
              <a:endCxn id="30" idx="0"/>
            </p:cNvCxnSpPr>
            <p:nvPr/>
          </p:nvCxnSpPr>
          <p:spPr>
            <a:xfrm flipH="1">
              <a:off x="4952999" y="3332893"/>
              <a:ext cx="38100" cy="1117886"/>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34" name="Straight Arrow Connector 33">
              <a:extLst>
                <a:ext uri="{FF2B5EF4-FFF2-40B4-BE49-F238E27FC236}">
                  <a16:creationId xmlns:a16="http://schemas.microsoft.com/office/drawing/2014/main" id="{83891774-0A2A-8098-5E8D-081A5FF1A6E0}"/>
                </a:ext>
              </a:extLst>
            </p:cNvPr>
            <p:cNvCxnSpPr>
              <a:cxnSpLocks/>
              <a:endCxn id="31" idx="0"/>
            </p:cNvCxnSpPr>
            <p:nvPr/>
          </p:nvCxnSpPr>
          <p:spPr>
            <a:xfrm>
              <a:off x="4991099" y="3332893"/>
              <a:ext cx="543791" cy="1117886"/>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35" name="TextBox 34">
              <a:extLst>
                <a:ext uri="{FF2B5EF4-FFF2-40B4-BE49-F238E27FC236}">
                  <a16:creationId xmlns:a16="http://schemas.microsoft.com/office/drawing/2014/main" id="{1EC43F59-D698-239A-3611-CAE92862A956}"/>
                </a:ext>
              </a:extLst>
            </p:cNvPr>
            <p:cNvSpPr txBox="1"/>
            <p:nvPr/>
          </p:nvSpPr>
          <p:spPr>
            <a:xfrm>
              <a:off x="6120246" y="4450779"/>
              <a:ext cx="381000" cy="38100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dirty="0"/>
                <a:t>5</a:t>
              </a:r>
            </a:p>
          </p:txBody>
        </p:sp>
        <p:sp>
          <p:nvSpPr>
            <p:cNvPr id="36" name="TextBox 35">
              <a:extLst>
                <a:ext uri="{FF2B5EF4-FFF2-40B4-BE49-F238E27FC236}">
                  <a16:creationId xmlns:a16="http://schemas.microsoft.com/office/drawing/2014/main" id="{753EBECC-86B8-42B2-6DE4-6AC89615AE3B}"/>
                </a:ext>
              </a:extLst>
            </p:cNvPr>
            <p:cNvSpPr txBox="1"/>
            <p:nvPr/>
          </p:nvSpPr>
          <p:spPr>
            <a:xfrm>
              <a:off x="6733309" y="4450779"/>
              <a:ext cx="381000" cy="38100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dirty="0"/>
                <a:t>-7</a:t>
              </a:r>
            </a:p>
          </p:txBody>
        </p:sp>
        <p:sp>
          <p:nvSpPr>
            <p:cNvPr id="37" name="TextBox 36">
              <a:extLst>
                <a:ext uri="{FF2B5EF4-FFF2-40B4-BE49-F238E27FC236}">
                  <a16:creationId xmlns:a16="http://schemas.microsoft.com/office/drawing/2014/main" id="{B493A857-A284-C249-7F47-6532997C358A}"/>
                </a:ext>
              </a:extLst>
            </p:cNvPr>
            <p:cNvSpPr txBox="1"/>
            <p:nvPr/>
          </p:nvSpPr>
          <p:spPr>
            <a:xfrm>
              <a:off x="7315200" y="4450779"/>
              <a:ext cx="381000" cy="38100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dirty="0"/>
                <a:t>4</a:t>
              </a:r>
            </a:p>
          </p:txBody>
        </p:sp>
        <p:cxnSp>
          <p:nvCxnSpPr>
            <p:cNvPr id="38" name="Straight Arrow Connector 37">
              <a:extLst>
                <a:ext uri="{FF2B5EF4-FFF2-40B4-BE49-F238E27FC236}">
                  <a16:creationId xmlns:a16="http://schemas.microsoft.com/office/drawing/2014/main" id="{FBEC75E5-D99B-4829-22E8-5455ED558970}"/>
                </a:ext>
              </a:extLst>
            </p:cNvPr>
            <p:cNvCxnSpPr>
              <a:cxnSpLocks/>
              <a:endCxn id="35" idx="0"/>
            </p:cNvCxnSpPr>
            <p:nvPr/>
          </p:nvCxnSpPr>
          <p:spPr>
            <a:xfrm flipH="1">
              <a:off x="6310746" y="3332893"/>
              <a:ext cx="651163" cy="1117886"/>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39" name="Straight Arrow Connector 38">
              <a:extLst>
                <a:ext uri="{FF2B5EF4-FFF2-40B4-BE49-F238E27FC236}">
                  <a16:creationId xmlns:a16="http://schemas.microsoft.com/office/drawing/2014/main" id="{B69A0EE5-B59B-DBA7-8FF0-F9A8D0BBDF63}"/>
                </a:ext>
              </a:extLst>
            </p:cNvPr>
            <p:cNvCxnSpPr>
              <a:cxnSpLocks/>
              <a:endCxn id="36" idx="0"/>
            </p:cNvCxnSpPr>
            <p:nvPr/>
          </p:nvCxnSpPr>
          <p:spPr>
            <a:xfrm flipH="1">
              <a:off x="6923809" y="3332893"/>
              <a:ext cx="38100" cy="1117886"/>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40" name="Straight Arrow Connector 39">
              <a:extLst>
                <a:ext uri="{FF2B5EF4-FFF2-40B4-BE49-F238E27FC236}">
                  <a16:creationId xmlns:a16="http://schemas.microsoft.com/office/drawing/2014/main" id="{78951014-5058-8425-6BD7-3AE620D73DA9}"/>
                </a:ext>
              </a:extLst>
            </p:cNvPr>
            <p:cNvCxnSpPr>
              <a:cxnSpLocks/>
              <a:endCxn id="37" idx="0"/>
            </p:cNvCxnSpPr>
            <p:nvPr/>
          </p:nvCxnSpPr>
          <p:spPr>
            <a:xfrm>
              <a:off x="6961909" y="3332893"/>
              <a:ext cx="543791" cy="1117886"/>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47" name="TextBox 46">
              <a:extLst>
                <a:ext uri="{FF2B5EF4-FFF2-40B4-BE49-F238E27FC236}">
                  <a16:creationId xmlns:a16="http://schemas.microsoft.com/office/drawing/2014/main" id="{AE4A8501-92D9-8249-4E4B-F3739852036E}"/>
                </a:ext>
              </a:extLst>
            </p:cNvPr>
            <p:cNvSpPr txBox="1"/>
            <p:nvPr/>
          </p:nvSpPr>
          <p:spPr>
            <a:xfrm>
              <a:off x="495296" y="4462447"/>
              <a:ext cx="1582883" cy="369332"/>
            </a:xfrm>
            <a:prstGeom prst="rect">
              <a:avLst/>
            </a:prstGeom>
            <a:noFill/>
          </p:spPr>
          <p:txBody>
            <a:bodyPr wrap="square" rtlCol="0">
              <a:spAutoFit/>
            </a:bodyPr>
            <a:lstStyle/>
            <a:p>
              <a:r>
                <a:rPr lang="en-US" dirty="0"/>
                <a:t>Utility for Max</a:t>
              </a:r>
            </a:p>
          </p:txBody>
        </p:sp>
        <p:sp>
          <p:nvSpPr>
            <p:cNvPr id="49" name="TextBox 48">
              <a:extLst>
                <a:ext uri="{FF2B5EF4-FFF2-40B4-BE49-F238E27FC236}">
                  <a16:creationId xmlns:a16="http://schemas.microsoft.com/office/drawing/2014/main" id="{DADED3E9-1B62-8DC2-051C-6DA26E591D24}"/>
                </a:ext>
              </a:extLst>
            </p:cNvPr>
            <p:cNvSpPr txBox="1"/>
            <p:nvPr/>
          </p:nvSpPr>
          <p:spPr>
            <a:xfrm>
              <a:off x="4087090" y="1428736"/>
              <a:ext cx="789709" cy="369332"/>
            </a:xfrm>
            <a:prstGeom prst="rect">
              <a:avLst/>
            </a:prstGeom>
            <a:noFill/>
          </p:spPr>
          <p:txBody>
            <a:bodyPr wrap="square">
              <a:spAutoFit/>
            </a:bodyPr>
            <a:lstStyle/>
            <a:p>
              <a:r>
                <a:rPr lang="en-US" dirty="0"/>
                <a:t>Max</a:t>
              </a:r>
            </a:p>
          </p:txBody>
        </p:sp>
        <p:sp>
          <p:nvSpPr>
            <p:cNvPr id="50" name="TextBox 49">
              <a:extLst>
                <a:ext uri="{FF2B5EF4-FFF2-40B4-BE49-F238E27FC236}">
                  <a16:creationId xmlns:a16="http://schemas.microsoft.com/office/drawing/2014/main" id="{8311267B-4D78-0BE2-8D01-8B2E9E29B53C}"/>
                </a:ext>
              </a:extLst>
            </p:cNvPr>
            <p:cNvSpPr txBox="1"/>
            <p:nvPr/>
          </p:nvSpPr>
          <p:spPr>
            <a:xfrm>
              <a:off x="2266950" y="2928951"/>
              <a:ext cx="789709" cy="369332"/>
            </a:xfrm>
            <a:prstGeom prst="rect">
              <a:avLst/>
            </a:prstGeom>
            <a:noFill/>
          </p:spPr>
          <p:txBody>
            <a:bodyPr wrap="square">
              <a:spAutoFit/>
            </a:bodyPr>
            <a:lstStyle/>
            <a:p>
              <a:r>
                <a:rPr lang="en-US" dirty="0"/>
                <a:t>Min</a:t>
              </a:r>
            </a:p>
          </p:txBody>
        </p:sp>
        <mc:AlternateContent xmlns:mc="http://schemas.openxmlformats.org/markup-compatibility/2006" xmlns:a14="http://schemas.microsoft.com/office/drawing/2010/main">
          <mc:Choice Requires="a14">
            <p:sp>
              <p:nvSpPr>
                <p:cNvPr id="51" name="TextBox 50">
                  <a:extLst>
                    <a:ext uri="{FF2B5EF4-FFF2-40B4-BE49-F238E27FC236}">
                      <a16:creationId xmlns:a16="http://schemas.microsoft.com/office/drawing/2014/main" id="{89FF3625-567D-4A5C-9D8A-C9DA3E3733D5}"/>
                    </a:ext>
                  </a:extLst>
                </p:cNvPr>
                <p:cNvSpPr txBox="1"/>
                <p:nvPr/>
              </p:nvSpPr>
              <p:spPr>
                <a:xfrm>
                  <a:off x="3685308" y="2025998"/>
                  <a:ext cx="3810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m:t>
                            </m:r>
                          </m:sub>
                        </m:sSub>
                      </m:oMath>
                    </m:oMathPara>
                  </a14:m>
                  <a:endParaRPr lang="en-US" dirty="0"/>
                </a:p>
              </p:txBody>
            </p:sp>
          </mc:Choice>
          <mc:Fallback xmlns="">
            <p:sp>
              <p:nvSpPr>
                <p:cNvPr id="51" name="TextBox 50">
                  <a:extLst>
                    <a:ext uri="{FF2B5EF4-FFF2-40B4-BE49-F238E27FC236}">
                      <a16:creationId xmlns:a16="http://schemas.microsoft.com/office/drawing/2014/main" id="{89FF3625-567D-4A5C-9D8A-C9DA3E3733D5}"/>
                    </a:ext>
                  </a:extLst>
                </p:cNvPr>
                <p:cNvSpPr txBox="1">
                  <a:spLocks noRot="1" noChangeAspect="1" noMove="1" noResize="1" noEditPoints="1" noAdjustHandles="1" noChangeArrowheads="1" noChangeShapeType="1" noTextEdit="1"/>
                </p:cNvSpPr>
                <p:nvPr/>
              </p:nvSpPr>
              <p:spPr>
                <a:xfrm>
                  <a:off x="3685308" y="2025998"/>
                  <a:ext cx="381000" cy="369332"/>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2" name="TextBox 51">
                  <a:extLst>
                    <a:ext uri="{FF2B5EF4-FFF2-40B4-BE49-F238E27FC236}">
                      <a16:creationId xmlns:a16="http://schemas.microsoft.com/office/drawing/2014/main" id="{9F5A91F5-7F70-8FF7-C1C1-5C9FF35A46C2}"/>
                    </a:ext>
                  </a:extLst>
                </p:cNvPr>
                <p:cNvSpPr txBox="1"/>
                <p:nvPr/>
              </p:nvSpPr>
              <p:spPr>
                <a:xfrm>
                  <a:off x="4572000" y="2054791"/>
                  <a:ext cx="3810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m:t>
                            </m:r>
                          </m:sub>
                        </m:sSub>
                      </m:oMath>
                    </m:oMathPara>
                  </a14:m>
                  <a:endParaRPr lang="en-US" dirty="0"/>
                </a:p>
              </p:txBody>
            </p:sp>
          </mc:Choice>
          <mc:Fallback xmlns="">
            <p:sp>
              <p:nvSpPr>
                <p:cNvPr id="52" name="TextBox 51">
                  <a:extLst>
                    <a:ext uri="{FF2B5EF4-FFF2-40B4-BE49-F238E27FC236}">
                      <a16:creationId xmlns:a16="http://schemas.microsoft.com/office/drawing/2014/main" id="{9F5A91F5-7F70-8FF7-C1C1-5C9FF35A46C2}"/>
                    </a:ext>
                  </a:extLst>
                </p:cNvPr>
                <p:cNvSpPr txBox="1">
                  <a:spLocks noRot="1" noChangeAspect="1" noMove="1" noResize="1" noEditPoints="1" noAdjustHandles="1" noChangeArrowheads="1" noChangeShapeType="1" noTextEdit="1"/>
                </p:cNvSpPr>
                <p:nvPr/>
              </p:nvSpPr>
              <p:spPr>
                <a:xfrm>
                  <a:off x="4572000" y="2054791"/>
                  <a:ext cx="381000" cy="369332"/>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3" name="TextBox 52">
                  <a:extLst>
                    <a:ext uri="{FF2B5EF4-FFF2-40B4-BE49-F238E27FC236}">
                      <a16:creationId xmlns:a16="http://schemas.microsoft.com/office/drawing/2014/main" id="{5B0D1A2C-D817-CC0C-0AF2-B66D7A61BE3F}"/>
                    </a:ext>
                  </a:extLst>
                </p:cNvPr>
                <p:cNvSpPr txBox="1"/>
                <p:nvPr/>
              </p:nvSpPr>
              <p:spPr>
                <a:xfrm>
                  <a:off x="5786004" y="2022969"/>
                  <a:ext cx="3810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3</m:t>
                            </m:r>
                          </m:sub>
                        </m:sSub>
                      </m:oMath>
                    </m:oMathPara>
                  </a14:m>
                  <a:endParaRPr lang="en-US" dirty="0"/>
                </a:p>
              </p:txBody>
            </p:sp>
          </mc:Choice>
          <mc:Fallback xmlns="">
            <p:sp>
              <p:nvSpPr>
                <p:cNvPr id="53" name="TextBox 52">
                  <a:extLst>
                    <a:ext uri="{FF2B5EF4-FFF2-40B4-BE49-F238E27FC236}">
                      <a16:creationId xmlns:a16="http://schemas.microsoft.com/office/drawing/2014/main" id="{5B0D1A2C-D817-CC0C-0AF2-B66D7A61BE3F}"/>
                    </a:ext>
                  </a:extLst>
                </p:cNvPr>
                <p:cNvSpPr txBox="1">
                  <a:spLocks noRot="1" noChangeAspect="1" noMove="1" noResize="1" noEditPoints="1" noAdjustHandles="1" noChangeArrowheads="1" noChangeShapeType="1" noTextEdit="1"/>
                </p:cNvSpPr>
                <p:nvPr/>
              </p:nvSpPr>
              <p:spPr>
                <a:xfrm>
                  <a:off x="5786004" y="2022969"/>
                  <a:ext cx="381000" cy="369332"/>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4" name="TextBox 53">
                  <a:extLst>
                    <a:ext uri="{FF2B5EF4-FFF2-40B4-BE49-F238E27FC236}">
                      <a16:creationId xmlns:a16="http://schemas.microsoft.com/office/drawing/2014/main" id="{02BBCC3F-D7ED-2AA1-BE1F-05F6EEFD7D82}"/>
                    </a:ext>
                  </a:extLst>
                </p:cNvPr>
                <p:cNvSpPr txBox="1"/>
                <p:nvPr/>
              </p:nvSpPr>
              <p:spPr>
                <a:xfrm>
                  <a:off x="2280804" y="3707170"/>
                  <a:ext cx="3810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m:t>
                            </m:r>
                          </m:sub>
                        </m:sSub>
                      </m:oMath>
                    </m:oMathPara>
                  </a14:m>
                  <a:endParaRPr lang="en-US" dirty="0"/>
                </a:p>
              </p:txBody>
            </p:sp>
          </mc:Choice>
          <mc:Fallback xmlns="">
            <p:sp>
              <p:nvSpPr>
                <p:cNvPr id="54" name="TextBox 53">
                  <a:extLst>
                    <a:ext uri="{FF2B5EF4-FFF2-40B4-BE49-F238E27FC236}">
                      <a16:creationId xmlns:a16="http://schemas.microsoft.com/office/drawing/2014/main" id="{02BBCC3F-D7ED-2AA1-BE1F-05F6EEFD7D82}"/>
                    </a:ext>
                  </a:extLst>
                </p:cNvPr>
                <p:cNvSpPr txBox="1">
                  <a:spLocks noRot="1" noChangeAspect="1" noMove="1" noResize="1" noEditPoints="1" noAdjustHandles="1" noChangeArrowheads="1" noChangeShapeType="1" noTextEdit="1"/>
                </p:cNvSpPr>
                <p:nvPr/>
              </p:nvSpPr>
              <p:spPr>
                <a:xfrm>
                  <a:off x="2280804" y="3707170"/>
                  <a:ext cx="381000" cy="369332"/>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5" name="TextBox 54">
                  <a:extLst>
                    <a:ext uri="{FF2B5EF4-FFF2-40B4-BE49-F238E27FC236}">
                      <a16:creationId xmlns:a16="http://schemas.microsoft.com/office/drawing/2014/main" id="{82EBCE86-B80B-D2F6-D576-E077D13655A0}"/>
                    </a:ext>
                  </a:extLst>
                </p:cNvPr>
                <p:cNvSpPr txBox="1"/>
                <p:nvPr/>
              </p:nvSpPr>
              <p:spPr>
                <a:xfrm>
                  <a:off x="2722418" y="3863993"/>
                  <a:ext cx="3810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m:t>
                            </m:r>
                          </m:sub>
                        </m:sSub>
                      </m:oMath>
                    </m:oMathPara>
                  </a14:m>
                  <a:endParaRPr lang="en-US" dirty="0"/>
                </a:p>
              </p:txBody>
            </p:sp>
          </mc:Choice>
          <mc:Fallback xmlns="">
            <p:sp>
              <p:nvSpPr>
                <p:cNvPr id="55" name="TextBox 54">
                  <a:extLst>
                    <a:ext uri="{FF2B5EF4-FFF2-40B4-BE49-F238E27FC236}">
                      <a16:creationId xmlns:a16="http://schemas.microsoft.com/office/drawing/2014/main" id="{82EBCE86-B80B-D2F6-D576-E077D13655A0}"/>
                    </a:ext>
                  </a:extLst>
                </p:cNvPr>
                <p:cNvSpPr txBox="1">
                  <a:spLocks noRot="1" noChangeAspect="1" noMove="1" noResize="1" noEditPoints="1" noAdjustHandles="1" noChangeArrowheads="1" noChangeShapeType="1" noTextEdit="1"/>
                </p:cNvSpPr>
                <p:nvPr/>
              </p:nvSpPr>
              <p:spPr>
                <a:xfrm>
                  <a:off x="2722418" y="3863993"/>
                  <a:ext cx="381000" cy="369332"/>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6" name="TextBox 55">
                  <a:extLst>
                    <a:ext uri="{FF2B5EF4-FFF2-40B4-BE49-F238E27FC236}">
                      <a16:creationId xmlns:a16="http://schemas.microsoft.com/office/drawing/2014/main" id="{B3150E31-74C2-5FCA-0696-1F0D510B4D95}"/>
                    </a:ext>
                  </a:extLst>
                </p:cNvPr>
                <p:cNvSpPr txBox="1"/>
                <p:nvPr/>
              </p:nvSpPr>
              <p:spPr>
                <a:xfrm>
                  <a:off x="3307772" y="3679129"/>
                  <a:ext cx="3810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3</m:t>
                            </m:r>
                          </m:sub>
                        </m:sSub>
                      </m:oMath>
                    </m:oMathPara>
                  </a14:m>
                  <a:endParaRPr lang="en-US" dirty="0"/>
                </a:p>
              </p:txBody>
            </p:sp>
          </mc:Choice>
          <mc:Fallback xmlns="">
            <p:sp>
              <p:nvSpPr>
                <p:cNvPr id="56" name="TextBox 55">
                  <a:extLst>
                    <a:ext uri="{FF2B5EF4-FFF2-40B4-BE49-F238E27FC236}">
                      <a16:creationId xmlns:a16="http://schemas.microsoft.com/office/drawing/2014/main" id="{B3150E31-74C2-5FCA-0696-1F0D510B4D95}"/>
                    </a:ext>
                  </a:extLst>
                </p:cNvPr>
                <p:cNvSpPr txBox="1">
                  <a:spLocks noRot="1" noChangeAspect="1" noMove="1" noResize="1" noEditPoints="1" noAdjustHandles="1" noChangeArrowheads="1" noChangeShapeType="1" noTextEdit="1"/>
                </p:cNvSpPr>
                <p:nvPr/>
              </p:nvSpPr>
              <p:spPr>
                <a:xfrm>
                  <a:off x="3307772" y="3679129"/>
                  <a:ext cx="381000" cy="369332"/>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7" name="TextBox 56">
                  <a:extLst>
                    <a:ext uri="{FF2B5EF4-FFF2-40B4-BE49-F238E27FC236}">
                      <a16:creationId xmlns:a16="http://schemas.microsoft.com/office/drawing/2014/main" id="{EDE8DF62-5501-8ED5-97D9-BB8CE83A8B0C}"/>
                    </a:ext>
                  </a:extLst>
                </p:cNvPr>
                <p:cNvSpPr txBox="1"/>
                <p:nvPr/>
              </p:nvSpPr>
              <p:spPr>
                <a:xfrm>
                  <a:off x="4256808" y="3539414"/>
                  <a:ext cx="3810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m:t>
                            </m:r>
                          </m:sub>
                        </m:sSub>
                      </m:oMath>
                    </m:oMathPara>
                  </a14:m>
                  <a:endParaRPr lang="en-US" dirty="0"/>
                </a:p>
              </p:txBody>
            </p:sp>
          </mc:Choice>
          <mc:Fallback xmlns="">
            <p:sp>
              <p:nvSpPr>
                <p:cNvPr id="57" name="TextBox 56">
                  <a:extLst>
                    <a:ext uri="{FF2B5EF4-FFF2-40B4-BE49-F238E27FC236}">
                      <a16:creationId xmlns:a16="http://schemas.microsoft.com/office/drawing/2014/main" id="{EDE8DF62-5501-8ED5-97D9-BB8CE83A8B0C}"/>
                    </a:ext>
                  </a:extLst>
                </p:cNvPr>
                <p:cNvSpPr txBox="1">
                  <a:spLocks noRot="1" noChangeAspect="1" noMove="1" noResize="1" noEditPoints="1" noAdjustHandles="1" noChangeArrowheads="1" noChangeShapeType="1" noTextEdit="1"/>
                </p:cNvSpPr>
                <p:nvPr/>
              </p:nvSpPr>
              <p:spPr>
                <a:xfrm>
                  <a:off x="4256808" y="3539414"/>
                  <a:ext cx="381000" cy="369332"/>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8" name="TextBox 57">
                  <a:extLst>
                    <a:ext uri="{FF2B5EF4-FFF2-40B4-BE49-F238E27FC236}">
                      <a16:creationId xmlns:a16="http://schemas.microsoft.com/office/drawing/2014/main" id="{013562D2-8940-8DB7-17BF-FED206399CB3}"/>
                    </a:ext>
                  </a:extLst>
                </p:cNvPr>
                <p:cNvSpPr txBox="1"/>
                <p:nvPr/>
              </p:nvSpPr>
              <p:spPr>
                <a:xfrm>
                  <a:off x="4914899" y="3854375"/>
                  <a:ext cx="3810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m:t>
                            </m:r>
                          </m:sub>
                        </m:sSub>
                      </m:oMath>
                    </m:oMathPara>
                  </a14:m>
                  <a:endParaRPr lang="en-US" dirty="0"/>
                </a:p>
              </p:txBody>
            </p:sp>
          </mc:Choice>
          <mc:Fallback xmlns="">
            <p:sp>
              <p:nvSpPr>
                <p:cNvPr id="58" name="TextBox 57">
                  <a:extLst>
                    <a:ext uri="{FF2B5EF4-FFF2-40B4-BE49-F238E27FC236}">
                      <a16:creationId xmlns:a16="http://schemas.microsoft.com/office/drawing/2014/main" id="{013562D2-8940-8DB7-17BF-FED206399CB3}"/>
                    </a:ext>
                  </a:extLst>
                </p:cNvPr>
                <p:cNvSpPr txBox="1">
                  <a:spLocks noRot="1" noChangeAspect="1" noMove="1" noResize="1" noEditPoints="1" noAdjustHandles="1" noChangeArrowheads="1" noChangeShapeType="1" noTextEdit="1"/>
                </p:cNvSpPr>
                <p:nvPr/>
              </p:nvSpPr>
              <p:spPr>
                <a:xfrm>
                  <a:off x="4914899" y="3854375"/>
                  <a:ext cx="381000" cy="369332"/>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9" name="TextBox 58">
                  <a:extLst>
                    <a:ext uri="{FF2B5EF4-FFF2-40B4-BE49-F238E27FC236}">
                      <a16:creationId xmlns:a16="http://schemas.microsoft.com/office/drawing/2014/main" id="{C1CB8253-3A6B-B876-8BCB-E358941F01DA}"/>
                    </a:ext>
                  </a:extLst>
                </p:cNvPr>
                <p:cNvSpPr txBox="1"/>
                <p:nvPr/>
              </p:nvSpPr>
              <p:spPr>
                <a:xfrm>
                  <a:off x="5250871" y="3484845"/>
                  <a:ext cx="3810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3</m:t>
                            </m:r>
                          </m:sub>
                        </m:sSub>
                      </m:oMath>
                    </m:oMathPara>
                  </a14:m>
                  <a:endParaRPr lang="en-US" dirty="0"/>
                </a:p>
              </p:txBody>
            </p:sp>
          </mc:Choice>
          <mc:Fallback xmlns="">
            <p:sp>
              <p:nvSpPr>
                <p:cNvPr id="59" name="TextBox 58">
                  <a:extLst>
                    <a:ext uri="{FF2B5EF4-FFF2-40B4-BE49-F238E27FC236}">
                      <a16:creationId xmlns:a16="http://schemas.microsoft.com/office/drawing/2014/main" id="{C1CB8253-3A6B-B876-8BCB-E358941F01DA}"/>
                    </a:ext>
                  </a:extLst>
                </p:cNvPr>
                <p:cNvSpPr txBox="1">
                  <a:spLocks noRot="1" noChangeAspect="1" noMove="1" noResize="1" noEditPoints="1" noAdjustHandles="1" noChangeArrowheads="1" noChangeShapeType="1" noTextEdit="1"/>
                </p:cNvSpPr>
                <p:nvPr/>
              </p:nvSpPr>
              <p:spPr>
                <a:xfrm>
                  <a:off x="5250871" y="3484845"/>
                  <a:ext cx="381000" cy="369332"/>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0" name="TextBox 59">
                  <a:extLst>
                    <a:ext uri="{FF2B5EF4-FFF2-40B4-BE49-F238E27FC236}">
                      <a16:creationId xmlns:a16="http://schemas.microsoft.com/office/drawing/2014/main" id="{6E9736D0-33D0-A618-822A-2C8315CA1DCD}"/>
                    </a:ext>
                  </a:extLst>
                </p:cNvPr>
                <p:cNvSpPr txBox="1"/>
                <p:nvPr/>
              </p:nvSpPr>
              <p:spPr>
                <a:xfrm>
                  <a:off x="6236278" y="3522083"/>
                  <a:ext cx="3810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m:t>
                            </m:r>
                          </m:sub>
                        </m:sSub>
                      </m:oMath>
                    </m:oMathPara>
                  </a14:m>
                  <a:endParaRPr lang="en-US" dirty="0"/>
                </a:p>
              </p:txBody>
            </p:sp>
          </mc:Choice>
          <mc:Fallback xmlns="">
            <p:sp>
              <p:nvSpPr>
                <p:cNvPr id="60" name="TextBox 59">
                  <a:extLst>
                    <a:ext uri="{FF2B5EF4-FFF2-40B4-BE49-F238E27FC236}">
                      <a16:creationId xmlns:a16="http://schemas.microsoft.com/office/drawing/2014/main" id="{6E9736D0-33D0-A618-822A-2C8315CA1DCD}"/>
                    </a:ext>
                  </a:extLst>
                </p:cNvPr>
                <p:cNvSpPr txBox="1">
                  <a:spLocks noRot="1" noChangeAspect="1" noMove="1" noResize="1" noEditPoints="1" noAdjustHandles="1" noChangeArrowheads="1" noChangeShapeType="1" noTextEdit="1"/>
                </p:cNvSpPr>
                <p:nvPr/>
              </p:nvSpPr>
              <p:spPr>
                <a:xfrm>
                  <a:off x="6236278" y="3522083"/>
                  <a:ext cx="381000" cy="369332"/>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1" name="TextBox 60">
                  <a:extLst>
                    <a:ext uri="{FF2B5EF4-FFF2-40B4-BE49-F238E27FC236}">
                      <a16:creationId xmlns:a16="http://schemas.microsoft.com/office/drawing/2014/main" id="{E67F5B8A-814F-41A1-263A-D6DE2B51463F}"/>
                    </a:ext>
                  </a:extLst>
                </p:cNvPr>
                <p:cNvSpPr txBox="1"/>
                <p:nvPr/>
              </p:nvSpPr>
              <p:spPr>
                <a:xfrm>
                  <a:off x="6885709" y="3874760"/>
                  <a:ext cx="3810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m:t>
                            </m:r>
                          </m:sub>
                        </m:sSub>
                      </m:oMath>
                    </m:oMathPara>
                  </a14:m>
                  <a:endParaRPr lang="en-US" dirty="0"/>
                </a:p>
              </p:txBody>
            </p:sp>
          </mc:Choice>
          <mc:Fallback xmlns="">
            <p:sp>
              <p:nvSpPr>
                <p:cNvPr id="61" name="TextBox 60">
                  <a:extLst>
                    <a:ext uri="{FF2B5EF4-FFF2-40B4-BE49-F238E27FC236}">
                      <a16:creationId xmlns:a16="http://schemas.microsoft.com/office/drawing/2014/main" id="{E67F5B8A-814F-41A1-263A-D6DE2B51463F}"/>
                    </a:ext>
                  </a:extLst>
                </p:cNvPr>
                <p:cNvSpPr txBox="1">
                  <a:spLocks noRot="1" noChangeAspect="1" noMove="1" noResize="1" noEditPoints="1" noAdjustHandles="1" noChangeArrowheads="1" noChangeShapeType="1" noTextEdit="1"/>
                </p:cNvSpPr>
                <p:nvPr/>
              </p:nvSpPr>
              <p:spPr>
                <a:xfrm>
                  <a:off x="6885709" y="3874760"/>
                  <a:ext cx="381000" cy="369332"/>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2" name="TextBox 61">
                  <a:extLst>
                    <a:ext uri="{FF2B5EF4-FFF2-40B4-BE49-F238E27FC236}">
                      <a16:creationId xmlns:a16="http://schemas.microsoft.com/office/drawing/2014/main" id="{18ACF5A0-2A70-6111-DF91-5EC8C20A1463}"/>
                    </a:ext>
                  </a:extLst>
                </p:cNvPr>
                <p:cNvSpPr txBox="1"/>
                <p:nvPr/>
              </p:nvSpPr>
              <p:spPr>
                <a:xfrm>
                  <a:off x="7244198" y="3543953"/>
                  <a:ext cx="3810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3</m:t>
                            </m:r>
                          </m:sub>
                        </m:sSub>
                      </m:oMath>
                    </m:oMathPara>
                  </a14:m>
                  <a:endParaRPr lang="en-US" dirty="0"/>
                </a:p>
              </p:txBody>
            </p:sp>
          </mc:Choice>
          <mc:Fallback xmlns="">
            <p:sp>
              <p:nvSpPr>
                <p:cNvPr id="62" name="TextBox 61">
                  <a:extLst>
                    <a:ext uri="{FF2B5EF4-FFF2-40B4-BE49-F238E27FC236}">
                      <a16:creationId xmlns:a16="http://schemas.microsoft.com/office/drawing/2014/main" id="{18ACF5A0-2A70-6111-DF91-5EC8C20A1463}"/>
                    </a:ext>
                  </a:extLst>
                </p:cNvPr>
                <p:cNvSpPr txBox="1">
                  <a:spLocks noRot="1" noChangeAspect="1" noMove="1" noResize="1" noEditPoints="1" noAdjustHandles="1" noChangeArrowheads="1" noChangeShapeType="1" noTextEdit="1"/>
                </p:cNvSpPr>
                <p:nvPr/>
              </p:nvSpPr>
              <p:spPr>
                <a:xfrm>
                  <a:off x="7244198" y="3543953"/>
                  <a:ext cx="381000" cy="369332"/>
                </a:xfrm>
                <a:prstGeom prst="rect">
                  <a:avLst/>
                </a:prstGeom>
                <a:blipFill>
                  <a:blip r:embed="rId13"/>
                  <a:stretch>
                    <a:fillRect/>
                  </a:stretch>
                </a:blipFill>
              </p:spPr>
              <p:txBody>
                <a:bodyPr/>
                <a:lstStyle/>
                <a:p>
                  <a:r>
                    <a:rPr lang="en-US">
                      <a:noFill/>
                    </a:rPr>
                    <a:t> </a:t>
                  </a:r>
                </a:p>
              </p:txBody>
            </p:sp>
          </mc:Fallback>
        </mc:AlternateContent>
        <p:sp>
          <p:nvSpPr>
            <p:cNvPr id="73" name="TextBox 72">
              <a:extLst>
                <a:ext uri="{FF2B5EF4-FFF2-40B4-BE49-F238E27FC236}">
                  <a16:creationId xmlns:a16="http://schemas.microsoft.com/office/drawing/2014/main" id="{7433DB4B-2EC0-6B19-8CCE-14AD9C7A3BEA}"/>
                </a:ext>
              </a:extLst>
            </p:cNvPr>
            <p:cNvSpPr txBox="1"/>
            <p:nvPr/>
          </p:nvSpPr>
          <p:spPr>
            <a:xfrm>
              <a:off x="3558886" y="2939336"/>
              <a:ext cx="381000" cy="381000"/>
            </a:xfrm>
            <a:prstGeom prst="rect">
              <a:avLst/>
            </a:prstGeom>
            <a:ln>
              <a:solidFill>
                <a:schemeClr val="accent6"/>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endParaRPr lang="en-US" dirty="0"/>
            </a:p>
          </p:txBody>
        </p:sp>
        <p:sp>
          <p:nvSpPr>
            <p:cNvPr id="74" name="TextBox 73">
              <a:extLst>
                <a:ext uri="{FF2B5EF4-FFF2-40B4-BE49-F238E27FC236}">
                  <a16:creationId xmlns:a16="http://schemas.microsoft.com/office/drawing/2014/main" id="{9D8DBFDE-1D93-20B0-FB8E-F2EB76FAB73C}"/>
                </a:ext>
              </a:extLst>
            </p:cNvPr>
            <p:cNvSpPr txBox="1"/>
            <p:nvPr/>
          </p:nvSpPr>
          <p:spPr>
            <a:xfrm>
              <a:off x="5420590" y="2988903"/>
              <a:ext cx="381000" cy="381000"/>
            </a:xfrm>
            <a:prstGeom prst="rect">
              <a:avLst/>
            </a:prstGeom>
            <a:ln>
              <a:solidFill>
                <a:schemeClr val="accent6"/>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endParaRPr lang="en-US" dirty="0"/>
            </a:p>
          </p:txBody>
        </p:sp>
        <p:sp>
          <p:nvSpPr>
            <p:cNvPr id="75" name="TextBox 74">
              <a:extLst>
                <a:ext uri="{FF2B5EF4-FFF2-40B4-BE49-F238E27FC236}">
                  <a16:creationId xmlns:a16="http://schemas.microsoft.com/office/drawing/2014/main" id="{1E112E37-0B18-A4C5-4AD9-EB13D847609B}"/>
                </a:ext>
              </a:extLst>
            </p:cNvPr>
            <p:cNvSpPr txBox="1"/>
            <p:nvPr/>
          </p:nvSpPr>
          <p:spPr>
            <a:xfrm>
              <a:off x="7405255" y="2951893"/>
              <a:ext cx="381000" cy="381000"/>
            </a:xfrm>
            <a:prstGeom prst="rect">
              <a:avLst/>
            </a:prstGeom>
            <a:ln>
              <a:solidFill>
                <a:schemeClr val="accent6"/>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endParaRPr lang="en-US" dirty="0"/>
            </a:p>
          </p:txBody>
        </p:sp>
        <p:sp>
          <p:nvSpPr>
            <p:cNvPr id="76" name="TextBox 75">
              <a:extLst>
                <a:ext uri="{FF2B5EF4-FFF2-40B4-BE49-F238E27FC236}">
                  <a16:creationId xmlns:a16="http://schemas.microsoft.com/office/drawing/2014/main" id="{95B0C9EA-2B85-BA6F-496D-D19BFFF1CD54}"/>
                </a:ext>
              </a:extLst>
            </p:cNvPr>
            <p:cNvSpPr txBox="1"/>
            <p:nvPr/>
          </p:nvSpPr>
          <p:spPr>
            <a:xfrm>
              <a:off x="5361708" y="1440884"/>
              <a:ext cx="381000" cy="38100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endParaRPr lang="en-US" dirty="0"/>
            </a:p>
          </p:txBody>
        </p:sp>
        <p:sp>
          <p:nvSpPr>
            <p:cNvPr id="77" name="TextBox 76">
              <a:extLst>
                <a:ext uri="{FF2B5EF4-FFF2-40B4-BE49-F238E27FC236}">
                  <a16:creationId xmlns:a16="http://schemas.microsoft.com/office/drawing/2014/main" id="{50416EF3-E706-C3C4-2E37-ABE1F755CC86}"/>
                </a:ext>
              </a:extLst>
            </p:cNvPr>
            <p:cNvSpPr txBox="1"/>
            <p:nvPr/>
          </p:nvSpPr>
          <p:spPr>
            <a:xfrm>
              <a:off x="5306289" y="1066800"/>
              <a:ext cx="513282" cy="369332"/>
            </a:xfrm>
            <a:prstGeom prst="rect">
              <a:avLst/>
            </a:prstGeom>
            <a:noFill/>
          </p:spPr>
          <p:txBody>
            <a:bodyPr wrap="none" rtlCol="0">
              <a:spAutoFit/>
            </a:bodyPr>
            <a:lstStyle/>
            <a:p>
              <a:r>
                <a:rPr lang="en-US" dirty="0"/>
                <a:t>MV</a:t>
              </a:r>
            </a:p>
          </p:txBody>
        </p:sp>
        <p:sp>
          <p:nvSpPr>
            <p:cNvPr id="78" name="TextBox 77">
              <a:extLst>
                <a:ext uri="{FF2B5EF4-FFF2-40B4-BE49-F238E27FC236}">
                  <a16:creationId xmlns:a16="http://schemas.microsoft.com/office/drawing/2014/main" id="{37105D6F-387F-5450-1856-AAD06E5F1C78}"/>
                </a:ext>
              </a:extLst>
            </p:cNvPr>
            <p:cNvSpPr txBox="1"/>
            <p:nvPr/>
          </p:nvSpPr>
          <p:spPr>
            <a:xfrm>
              <a:off x="3479222" y="2617511"/>
              <a:ext cx="513282" cy="369332"/>
            </a:xfrm>
            <a:prstGeom prst="rect">
              <a:avLst/>
            </a:prstGeom>
            <a:noFill/>
          </p:spPr>
          <p:txBody>
            <a:bodyPr wrap="none" rtlCol="0">
              <a:spAutoFit/>
            </a:bodyPr>
            <a:lstStyle/>
            <a:p>
              <a:r>
                <a:rPr lang="en-US" dirty="0"/>
                <a:t>MV</a:t>
              </a:r>
            </a:p>
          </p:txBody>
        </p:sp>
        <p:sp>
          <p:nvSpPr>
            <p:cNvPr id="79" name="TextBox 78">
              <a:extLst>
                <a:ext uri="{FF2B5EF4-FFF2-40B4-BE49-F238E27FC236}">
                  <a16:creationId xmlns:a16="http://schemas.microsoft.com/office/drawing/2014/main" id="{35E4A828-22EE-E8F4-F403-6A218B995910}"/>
                </a:ext>
              </a:extLst>
            </p:cNvPr>
            <p:cNvSpPr txBox="1"/>
            <p:nvPr/>
          </p:nvSpPr>
          <p:spPr>
            <a:xfrm>
              <a:off x="5363439" y="2651813"/>
              <a:ext cx="513282" cy="369332"/>
            </a:xfrm>
            <a:prstGeom prst="rect">
              <a:avLst/>
            </a:prstGeom>
            <a:noFill/>
          </p:spPr>
          <p:txBody>
            <a:bodyPr wrap="none" rtlCol="0">
              <a:spAutoFit/>
            </a:bodyPr>
            <a:lstStyle/>
            <a:p>
              <a:r>
                <a:rPr lang="en-US" dirty="0"/>
                <a:t>MV</a:t>
              </a:r>
            </a:p>
          </p:txBody>
        </p:sp>
        <p:sp>
          <p:nvSpPr>
            <p:cNvPr id="80" name="TextBox 79">
              <a:extLst>
                <a:ext uri="{FF2B5EF4-FFF2-40B4-BE49-F238E27FC236}">
                  <a16:creationId xmlns:a16="http://schemas.microsoft.com/office/drawing/2014/main" id="{2306A3BF-8DD4-01CE-7E60-50E88ABE2385}"/>
                </a:ext>
              </a:extLst>
            </p:cNvPr>
            <p:cNvSpPr txBox="1"/>
            <p:nvPr/>
          </p:nvSpPr>
          <p:spPr>
            <a:xfrm>
              <a:off x="7339114" y="2620687"/>
              <a:ext cx="513282" cy="369332"/>
            </a:xfrm>
            <a:prstGeom prst="rect">
              <a:avLst/>
            </a:prstGeom>
            <a:noFill/>
          </p:spPr>
          <p:txBody>
            <a:bodyPr wrap="none" rtlCol="0">
              <a:spAutoFit/>
            </a:bodyPr>
            <a:lstStyle/>
            <a:p>
              <a:r>
                <a:rPr lang="en-US" dirty="0"/>
                <a:t>MV</a:t>
              </a:r>
            </a:p>
          </p:txBody>
        </p:sp>
      </p:grpSp>
      <p:sp>
        <p:nvSpPr>
          <p:cNvPr id="81" name="TextBox 80">
            <a:extLst>
              <a:ext uri="{FF2B5EF4-FFF2-40B4-BE49-F238E27FC236}">
                <a16:creationId xmlns:a16="http://schemas.microsoft.com/office/drawing/2014/main" id="{D3902D03-5C1B-A6A6-3584-9FBFFE74A684}"/>
              </a:ext>
            </a:extLst>
          </p:cNvPr>
          <p:cNvSpPr txBox="1"/>
          <p:nvPr/>
        </p:nvSpPr>
        <p:spPr>
          <a:xfrm>
            <a:off x="313458" y="5526212"/>
            <a:ext cx="8297142" cy="923330"/>
          </a:xfrm>
          <a:prstGeom prst="rect">
            <a:avLst/>
          </a:prstGeom>
          <a:noFill/>
        </p:spPr>
        <p:txBody>
          <a:bodyPr wrap="square" rtlCol="0">
            <a:spAutoFit/>
          </a:bodyPr>
          <a:lstStyle/>
          <a:p>
            <a:pPr marL="285750" indent="-285750">
              <a:buFont typeface="Arial" panose="020B0604020202020204" pitchFamily="34" charset="0"/>
              <a:buChar char="•"/>
            </a:pPr>
            <a:r>
              <a:rPr lang="en-US" dirty="0"/>
              <a:t>Compute all MV (minimax values).</a:t>
            </a:r>
          </a:p>
          <a:p>
            <a:pPr marL="285750" indent="-285750">
              <a:buFont typeface="Arial" panose="020B0604020202020204" pitchFamily="34" charset="0"/>
              <a:buChar char="•"/>
            </a:pPr>
            <a:r>
              <a:rPr lang="en-US" dirty="0"/>
              <a:t>How do we traverse the game tree? What is the Big-O notation for time and space?</a:t>
            </a:r>
          </a:p>
          <a:p>
            <a:pPr marL="285750" indent="-285750">
              <a:buFont typeface="Arial" panose="020B0604020202020204" pitchFamily="34" charset="0"/>
              <a:buChar char="•"/>
            </a:pPr>
            <a:r>
              <a:rPr lang="en-US" dirty="0"/>
              <a:t>What is the optimal action for Max?</a:t>
            </a:r>
          </a:p>
        </p:txBody>
      </p:sp>
    </p:spTree>
    <p:extLst>
      <p:ext uri="{BB962C8B-B14F-4D97-AF65-F5344CB8AC3E}">
        <p14:creationId xmlns:p14="http://schemas.microsoft.com/office/powerpoint/2010/main" val="24290558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ADC275-E7CA-4C8A-AA59-AA39E2D66D36}"/>
              </a:ext>
            </a:extLst>
          </p:cNvPr>
          <p:cNvSpPr>
            <a:spLocks noGrp="1"/>
          </p:cNvSpPr>
          <p:nvPr>
            <p:ph type="title"/>
          </p:nvPr>
        </p:nvSpPr>
        <p:spPr>
          <a:xfrm>
            <a:off x="628650" y="365126"/>
            <a:ext cx="5543550" cy="1325563"/>
          </a:xfrm>
        </p:spPr>
        <p:txBody>
          <a:bodyPr/>
          <a:lstStyle/>
          <a:p>
            <a:r>
              <a:rPr lang="en-US" dirty="0"/>
              <a:t>Issue: Search Time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51E45C44-833B-490E-B864-1EDF1381CC7B}"/>
                  </a:ext>
                </a:extLst>
              </p:cNvPr>
              <p:cNvSpPr>
                <a:spLocks noGrp="1"/>
              </p:cNvSpPr>
              <p:nvPr>
                <p:ph idx="1"/>
              </p:nvPr>
            </p:nvSpPr>
            <p:spPr>
              <a:xfrm>
                <a:off x="628650" y="1825624"/>
                <a:ext cx="7886700" cy="4575175"/>
              </a:xfrm>
            </p:spPr>
            <p:txBody>
              <a:bodyPr>
                <a:normAutofit fontScale="62500" lnSpcReduction="20000"/>
              </a:bodyPr>
              <a:lstStyle/>
              <a:p>
                <a:r>
                  <a:rPr lang="en-US" dirty="0"/>
                  <a:t>Complexity</a:t>
                </a:r>
              </a:p>
              <a:p>
                <a:pPr marL="457200" lvl="1" indent="0">
                  <a:buNone/>
                </a:pPr>
                <a:endParaRPr lang="en-US" b="0" dirty="0"/>
              </a:p>
              <a:p>
                <a:pPr marL="457200" lvl="1" indent="0">
                  <a:buNone/>
                </a:pPr>
                <a:r>
                  <a:rPr lang="en-US" b="0" dirty="0"/>
                  <a:t>Space complexity: </a:t>
                </a:r>
                <a14:m>
                  <m:oMath xmlns:m="http://schemas.openxmlformats.org/officeDocument/2006/math">
                    <m:r>
                      <a:rPr lang="en-US" b="0" i="1" smtClean="0">
                        <a:latin typeface="Cambria Math" panose="02040503050406030204" pitchFamily="18" charset="0"/>
                      </a:rPr>
                      <m:t>𝑂</m:t>
                    </m:r>
                    <m:d>
                      <m:dPr>
                        <m:ctrlPr>
                          <a:rPr lang="en-US" b="0" i="1" smtClean="0">
                            <a:latin typeface="Cambria Math" panose="02040503050406030204" pitchFamily="18" charset="0"/>
                          </a:rPr>
                        </m:ctrlPr>
                      </m:dPr>
                      <m:e>
                        <m:r>
                          <a:rPr lang="en-US" b="0" i="1" smtClean="0">
                            <a:latin typeface="Cambria Math" panose="02040503050406030204" pitchFamily="18" charset="0"/>
                          </a:rPr>
                          <m:t>𝑏𝑚</m:t>
                        </m:r>
                      </m:e>
                    </m:d>
                  </m:oMath>
                </a14:m>
                <a:r>
                  <a:rPr lang="en-US" b="0" dirty="0"/>
                  <a:t> - Functio</a:t>
                </a:r>
                <a:r>
                  <a:rPr lang="en-US" dirty="0"/>
                  <a:t>n call stack + best value/action</a:t>
                </a:r>
                <a:endParaRPr lang="en-US" b="0" dirty="0"/>
              </a:p>
              <a:p>
                <a:pPr marL="457200" lvl="1" indent="0">
                  <a:buNone/>
                </a:pPr>
                <a:endParaRPr lang="en-US" b="0" dirty="0"/>
              </a:p>
              <a:p>
                <a:pPr marL="457200" lvl="1" indent="0">
                  <a:buNone/>
                </a:pPr>
                <a:r>
                  <a:rPr lang="en-US" b="0" dirty="0"/>
                  <a:t>Time </a:t>
                </a:r>
                <a:r>
                  <a:rPr lang="en-US" dirty="0"/>
                  <a:t>c</a:t>
                </a:r>
                <a:r>
                  <a:rPr lang="en-US" b="0" dirty="0"/>
                  <a:t>omplexity: </a:t>
                </a:r>
                <a14:m>
                  <m:oMath xmlns:m="http://schemas.openxmlformats.org/officeDocument/2006/math">
                    <m:r>
                      <a:rPr lang="en-US" b="1" i="1" smtClean="0">
                        <a:latin typeface="Cambria Math" panose="02040503050406030204" pitchFamily="18" charset="0"/>
                      </a:rPr>
                      <m:t>𝑶</m:t>
                    </m:r>
                    <m:d>
                      <m:dPr>
                        <m:ctrlPr>
                          <a:rPr lang="en-US" b="1" i="1" smtClean="0">
                            <a:latin typeface="Cambria Math" panose="02040503050406030204" pitchFamily="18" charset="0"/>
                          </a:rPr>
                        </m:ctrlPr>
                      </m:dPr>
                      <m:e>
                        <m:sSup>
                          <m:sSupPr>
                            <m:ctrlPr>
                              <a:rPr lang="en-US" b="1" i="1" smtClean="0">
                                <a:latin typeface="Cambria Math" panose="02040503050406030204" pitchFamily="18" charset="0"/>
                              </a:rPr>
                            </m:ctrlPr>
                          </m:sSupPr>
                          <m:e>
                            <m:r>
                              <a:rPr lang="en-US" b="1" i="1" smtClean="0">
                                <a:latin typeface="Cambria Math" panose="02040503050406030204" pitchFamily="18" charset="0"/>
                              </a:rPr>
                              <m:t>𝒃</m:t>
                            </m:r>
                          </m:e>
                          <m:sup>
                            <m:r>
                              <a:rPr lang="en-US" b="1" i="1" smtClean="0">
                                <a:latin typeface="Cambria Math" panose="02040503050406030204" pitchFamily="18" charset="0"/>
                              </a:rPr>
                              <m:t>𝒎</m:t>
                            </m:r>
                          </m:sup>
                        </m:sSup>
                      </m:e>
                    </m:d>
                  </m:oMath>
                </a14:m>
                <a:r>
                  <a:rPr lang="en-US" b="0" dirty="0"/>
                  <a:t> - </a:t>
                </a:r>
                <a:r>
                  <a:rPr lang="en-US" b="1" dirty="0">
                    <a:solidFill>
                      <a:srgbClr val="FF0000"/>
                    </a:solidFill>
                  </a:rPr>
                  <a:t>Minimax search is worse than regular DFS for finding a goal! </a:t>
                </a:r>
                <a:br>
                  <a:rPr lang="en-US" b="1" dirty="0">
                    <a:solidFill>
                      <a:srgbClr val="FF0000"/>
                    </a:solidFill>
                  </a:rPr>
                </a:br>
                <a:r>
                  <a:rPr lang="en-US" b="1" dirty="0">
                    <a:solidFill>
                      <a:srgbClr val="FF0000"/>
                    </a:solidFill>
                  </a:rPr>
                  <a:t>		                It traverses the complete game tree using DFS!</a:t>
                </a:r>
              </a:p>
              <a:p>
                <a:pPr marL="0" indent="0">
                  <a:buNone/>
                </a:pPr>
                <a:endParaRPr lang="en-US" dirty="0"/>
              </a:p>
              <a:p>
                <a:r>
                  <a:rPr lang="en-US" dirty="0"/>
                  <a:t>Fast solution is only feasible for very simple games with few possible moves (=small branching factor) and few moves till the game is over (=low maximal depth)!</a:t>
                </a:r>
              </a:p>
              <a:p>
                <a:endParaRPr lang="en-US" dirty="0"/>
              </a:p>
              <a:p>
                <a:r>
                  <a:rPr lang="en-US" dirty="0"/>
                  <a:t>Example: Tic-tac-toe </a:t>
                </a:r>
                <a:br>
                  <a:rPr lang="en-US" dirty="0"/>
                </a:br>
                <a14:m>
                  <m:oMath xmlns:m="http://schemas.openxmlformats.org/officeDocument/2006/math">
                    <m:r>
                      <a:rPr lang="en-US" i="1" dirty="0" smtClean="0">
                        <a:latin typeface="Cambria Math" panose="02040503050406030204" pitchFamily="18" charset="0"/>
                      </a:rPr>
                      <m:t>𝑏</m:t>
                    </m:r>
                    <m:r>
                      <a:rPr lang="en-US" i="1" dirty="0" smtClean="0">
                        <a:latin typeface="Cambria Math" panose="02040503050406030204" pitchFamily="18" charset="0"/>
                      </a:rPr>
                      <m:t> = 9, </m:t>
                    </m:r>
                    <m:r>
                      <a:rPr lang="en-US" i="1" dirty="0" smtClean="0">
                        <a:latin typeface="Cambria Math" panose="02040503050406030204" pitchFamily="18" charset="0"/>
                      </a:rPr>
                      <m:t>𝑚</m:t>
                    </m:r>
                    <m:r>
                      <a:rPr lang="en-US" i="1" dirty="0" smtClean="0">
                        <a:latin typeface="Cambria Math" panose="02040503050406030204" pitchFamily="18" charset="0"/>
                      </a:rPr>
                      <m:t> = 9 →</m:t>
                    </m:r>
                    <m:r>
                      <a:rPr lang="en-US" b="0" i="1" dirty="0" smtClean="0">
                        <a:latin typeface="Cambria Math" panose="02040503050406030204" pitchFamily="18" charset="0"/>
                      </a:rPr>
                      <m:t>𝑂</m:t>
                    </m:r>
                    <m:d>
                      <m:dPr>
                        <m:ctrlPr>
                          <a:rPr lang="en-US" b="0" i="1" dirty="0" smtClean="0">
                            <a:latin typeface="Cambria Math" panose="02040503050406030204" pitchFamily="18" charset="0"/>
                          </a:rPr>
                        </m:ctrlPr>
                      </m:dPr>
                      <m:e>
                        <m:sSup>
                          <m:sSupPr>
                            <m:ctrlPr>
                              <a:rPr lang="en-US" b="0" i="1" dirty="0" smtClean="0">
                                <a:latin typeface="Cambria Math" panose="02040503050406030204" pitchFamily="18" charset="0"/>
                              </a:rPr>
                            </m:ctrlPr>
                          </m:sSupPr>
                          <m:e>
                            <m:r>
                              <a:rPr lang="en-US" b="0" i="1" dirty="0" smtClean="0">
                                <a:latin typeface="Cambria Math" panose="02040503050406030204" pitchFamily="18" charset="0"/>
                              </a:rPr>
                              <m:t>9</m:t>
                            </m:r>
                          </m:e>
                          <m:sup>
                            <m:r>
                              <a:rPr lang="en-US" b="0" i="1" dirty="0" smtClean="0">
                                <a:latin typeface="Cambria Math" panose="02040503050406030204" pitchFamily="18" charset="0"/>
                              </a:rPr>
                              <m:t>9</m:t>
                            </m:r>
                          </m:sup>
                        </m:sSup>
                      </m:e>
                    </m:d>
                    <m:r>
                      <a:rPr lang="en-US" b="0" i="1" dirty="0" smtClean="0">
                        <a:latin typeface="Cambria Math" panose="02040503050406030204" pitchFamily="18" charset="0"/>
                      </a:rPr>
                      <m:t>=</m:t>
                    </m:r>
                    <m:r>
                      <a:rPr lang="en-US" b="0" i="1" dirty="0" smtClean="0">
                        <a:latin typeface="Cambria Math" panose="02040503050406030204" pitchFamily="18" charset="0"/>
                      </a:rPr>
                      <m:t>𝑂</m:t>
                    </m:r>
                    <m:r>
                      <a:rPr lang="en-US" b="0" i="1" dirty="0" smtClean="0">
                        <a:latin typeface="Cambria Math" panose="02040503050406030204" pitchFamily="18" charset="0"/>
                      </a:rPr>
                      <m:t>(387,420,489)</m:t>
                    </m:r>
                  </m:oMath>
                </a14:m>
                <a:br>
                  <a:rPr lang="en-US" dirty="0"/>
                </a:br>
                <a:r>
                  <a:rPr lang="en-US" dirty="0"/>
                  <a:t>          </a:t>
                </a:r>
                <a:br>
                  <a:rPr lang="en-US" dirty="0"/>
                </a:br>
                <a:r>
                  <a:rPr lang="en-US" dirty="0"/>
                  <a:t> </a:t>
                </a:r>
                <a14:m>
                  <m:oMath xmlns:m="http://schemas.openxmlformats.org/officeDocument/2006/math">
                    <m:r>
                      <a:rPr lang="en-US" i="1" dirty="0" smtClean="0">
                        <a:latin typeface="Cambria Math" panose="02040503050406030204" pitchFamily="18" charset="0"/>
                      </a:rPr>
                      <m:t>𝑏</m:t>
                    </m:r>
                  </m:oMath>
                </a14:m>
                <a:r>
                  <a:rPr lang="en-US" dirty="0"/>
                  <a:t> decreases from 9 to 8, 7, … the actual size is smaller than:</a:t>
                </a:r>
              </a:p>
              <a:p>
                <a:pPr marL="0" indent="0" algn="ctr">
                  <a:buNone/>
                </a:pPr>
                <a14:m>
                  <m:oMath xmlns:m="http://schemas.openxmlformats.org/officeDocument/2006/math">
                    <m:r>
                      <a:rPr lang="en-US">
                        <a:latin typeface="Cambria Math" panose="02040503050406030204" pitchFamily="18" charset="0"/>
                      </a:rPr>
                      <m:t>1</m:t>
                    </m:r>
                    <m:d>
                      <m:dPr>
                        <m:ctrlPr>
                          <a:rPr lang="en-US" i="1">
                            <a:latin typeface="Cambria Math" panose="02040503050406030204" pitchFamily="18" charset="0"/>
                          </a:rPr>
                        </m:ctrlPr>
                      </m:dPr>
                      <m:e>
                        <m:r>
                          <a:rPr lang="en-US" i="1">
                            <a:latin typeface="Cambria Math" panose="02040503050406030204" pitchFamily="18" charset="0"/>
                          </a:rPr>
                          <m:t>9</m:t>
                        </m:r>
                      </m:e>
                    </m:d>
                    <m:d>
                      <m:dPr>
                        <m:ctrlPr>
                          <a:rPr lang="en-US" i="1">
                            <a:latin typeface="Cambria Math" panose="02040503050406030204" pitchFamily="18" charset="0"/>
                          </a:rPr>
                        </m:ctrlPr>
                      </m:dPr>
                      <m:e>
                        <m:r>
                          <a:rPr lang="en-US" i="1">
                            <a:latin typeface="Cambria Math" panose="02040503050406030204" pitchFamily="18" charset="0"/>
                          </a:rPr>
                          <m:t>9× 8</m:t>
                        </m:r>
                      </m:e>
                    </m:d>
                    <m:d>
                      <m:dPr>
                        <m:ctrlPr>
                          <a:rPr lang="en-US" i="1">
                            <a:latin typeface="Cambria Math" panose="02040503050406030204" pitchFamily="18" charset="0"/>
                          </a:rPr>
                        </m:ctrlPr>
                      </m:dPr>
                      <m:e>
                        <m:r>
                          <a:rPr lang="en-US" i="1">
                            <a:latin typeface="Cambria Math" panose="02040503050406030204" pitchFamily="18" charset="0"/>
                          </a:rPr>
                          <m:t>9×8×7</m:t>
                        </m:r>
                      </m:e>
                    </m:d>
                    <m:r>
                      <a:rPr lang="en-US" i="1">
                        <a:latin typeface="Cambria Math" panose="02040503050406030204" pitchFamily="18" charset="0"/>
                      </a:rPr>
                      <m:t>…</m:t>
                    </m:r>
                    <m:d>
                      <m:dPr>
                        <m:ctrlPr>
                          <a:rPr lang="en-US" i="1">
                            <a:latin typeface="Cambria Math" panose="02040503050406030204" pitchFamily="18" charset="0"/>
                          </a:rPr>
                        </m:ctrlPr>
                      </m:dPr>
                      <m:e>
                        <m:r>
                          <a:rPr lang="en-US" i="1">
                            <a:latin typeface="Cambria Math" panose="02040503050406030204" pitchFamily="18" charset="0"/>
                          </a:rPr>
                          <m:t>9!</m:t>
                        </m:r>
                      </m:e>
                    </m:d>
                    <m:r>
                      <a:rPr lang="en-US" i="1">
                        <a:latin typeface="Cambria Math" panose="02040503050406030204" pitchFamily="18" charset="0"/>
                      </a:rPr>
                      <m:t>=</m:t>
                    </m:r>
                    <m:r>
                      <m:rPr>
                        <m:nor/>
                      </m:rPr>
                      <a:rPr lang="en-US" dirty="0"/>
                      <m:t>986,409</m:t>
                    </m:r>
                  </m:oMath>
                </a14:m>
                <a:r>
                  <a:rPr lang="en-US" dirty="0"/>
                  <a:t> nodes</a:t>
                </a:r>
              </a:p>
              <a:p>
                <a:endParaRPr lang="en-US" dirty="0">
                  <a:solidFill>
                    <a:srgbClr val="FF0000"/>
                  </a:solidFill>
                </a:endParaRPr>
              </a:p>
              <a:p>
                <a:r>
                  <a:rPr lang="en-US" dirty="0"/>
                  <a:t>We need to reduce the search space! </a:t>
                </a:r>
                <a14:m>
                  <m:oMath xmlns:m="http://schemas.openxmlformats.org/officeDocument/2006/math">
                    <m:r>
                      <a:rPr lang="en-US" b="0" i="1" smtClean="0">
                        <a:solidFill>
                          <a:srgbClr val="FF0000"/>
                        </a:solidFill>
                        <a:latin typeface="Cambria Math" panose="02040503050406030204" pitchFamily="18" charset="0"/>
                      </a:rPr>
                      <m:t>→ </m:t>
                    </m:r>
                  </m:oMath>
                </a14:m>
                <a:r>
                  <a:rPr lang="en-US" b="1" dirty="0">
                    <a:solidFill>
                      <a:srgbClr val="FF0000"/>
                    </a:solidFill>
                  </a:rPr>
                  <a:t>Game tree pruning</a:t>
                </a:r>
              </a:p>
            </p:txBody>
          </p:sp>
        </mc:Choice>
        <mc:Fallback>
          <p:sp>
            <p:nvSpPr>
              <p:cNvPr id="3" name="Content Placeholder 2">
                <a:extLst>
                  <a:ext uri="{FF2B5EF4-FFF2-40B4-BE49-F238E27FC236}">
                    <a16:creationId xmlns:a16="http://schemas.microsoft.com/office/drawing/2014/main" id="{51E45C44-833B-490E-B864-1EDF1381CC7B}"/>
                  </a:ext>
                </a:extLst>
              </p:cNvPr>
              <p:cNvSpPr>
                <a:spLocks noGrp="1" noRot="1" noChangeAspect="1" noMove="1" noResize="1" noEditPoints="1" noAdjustHandles="1" noChangeArrowheads="1" noChangeShapeType="1" noTextEdit="1"/>
              </p:cNvSpPr>
              <p:nvPr>
                <p:ph idx="1"/>
              </p:nvPr>
            </p:nvSpPr>
            <p:spPr>
              <a:xfrm>
                <a:off x="628650" y="1825624"/>
                <a:ext cx="7886700" cy="4575175"/>
              </a:xfrm>
              <a:blipFill>
                <a:blip r:embed="rId2"/>
                <a:stretch>
                  <a:fillRect l="-464" t="-2130" b="-1332"/>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E79ABD67-815A-4C06-B4FF-90B31818E319}"/>
              </a:ext>
            </a:extLst>
          </p:cNvPr>
          <p:cNvSpPr txBox="1"/>
          <p:nvPr/>
        </p:nvSpPr>
        <p:spPr>
          <a:xfrm>
            <a:off x="6248400" y="365126"/>
            <a:ext cx="2404056" cy="646331"/>
          </a:xfrm>
          <a:prstGeom prst="rect">
            <a:avLst/>
          </a:prstGeom>
        </p:spPr>
        <p:style>
          <a:lnRef idx="3">
            <a:schemeClr val="lt1"/>
          </a:lnRef>
          <a:fillRef idx="1">
            <a:schemeClr val="accent6"/>
          </a:fillRef>
          <a:effectRef idx="1">
            <a:schemeClr val="accent6"/>
          </a:effectRef>
          <a:fontRef idx="minor">
            <a:schemeClr val="lt1"/>
          </a:fontRef>
        </p:style>
        <p:txBody>
          <a:bodyPr wrap="none" rtlCol="0">
            <a:spAutoFit/>
          </a:bodyPr>
          <a:lstStyle/>
          <a:p>
            <a:r>
              <a:rPr lang="en-US" dirty="0"/>
              <a:t>b: max branching factor</a:t>
            </a:r>
          </a:p>
          <a:p>
            <a:r>
              <a:rPr lang="en-US" dirty="0"/>
              <a:t>m: max depth of tree</a:t>
            </a:r>
          </a:p>
        </p:txBody>
      </p:sp>
    </p:spTree>
    <p:extLst>
      <p:ext uri="{BB962C8B-B14F-4D97-AF65-F5344CB8AC3E}">
        <p14:creationId xmlns:p14="http://schemas.microsoft.com/office/powerpoint/2010/main" val="28111600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E2B3ED-1CCC-4248-8A42-593B3974A3EA}"/>
              </a:ext>
            </a:extLst>
          </p:cNvPr>
          <p:cNvSpPr>
            <a:spLocks noGrp="1"/>
          </p:cNvSpPr>
          <p:nvPr>
            <p:ph type="title"/>
          </p:nvPr>
        </p:nvSpPr>
        <p:spPr/>
        <p:txBody>
          <a:bodyPr/>
          <a:lstStyle/>
          <a:p>
            <a:r>
              <a:rPr lang="en-US" dirty="0"/>
              <a:t>Alpha-Beta Pruning</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C837CA02-21C0-4AE1-A58B-03EBCA938133}"/>
                  </a:ext>
                </a:extLst>
              </p:cNvPr>
              <p:cNvSpPr>
                <a:spLocks noGrp="1"/>
              </p:cNvSpPr>
              <p:nvPr>
                <p:ph idx="1"/>
              </p:nvPr>
            </p:nvSpPr>
            <p:spPr/>
            <p:txBody>
              <a:bodyPr>
                <a:normAutofit fontScale="77500" lnSpcReduction="20000"/>
              </a:bodyPr>
              <a:lstStyle/>
              <a:p>
                <a:r>
                  <a:rPr lang="en-US" b="1" dirty="0"/>
                  <a:t>Idea</a:t>
                </a:r>
                <a:r>
                  <a:rPr lang="en-US" dirty="0"/>
                  <a:t>: Do not search parts of the tree if they do not make a difference to the outcome.</a:t>
                </a:r>
              </a:p>
              <a:p>
                <a:endParaRPr lang="en-US" b="1" dirty="0"/>
              </a:p>
              <a:p>
                <a:r>
                  <a:rPr lang="en-US" b="1" dirty="0"/>
                  <a:t>Observations</a:t>
                </a:r>
                <a:r>
                  <a:rPr lang="en-US" dirty="0"/>
                  <a:t>: </a:t>
                </a:r>
              </a:p>
              <a:p>
                <a:pPr lvl="1"/>
                <a14:m>
                  <m:oMath xmlns:m="http://schemas.openxmlformats.org/officeDocument/2006/math">
                    <m:r>
                      <m:rPr>
                        <m:sty m:val="p"/>
                      </m:rPr>
                      <a:rPr lang="en-US" i="1" dirty="0" smtClean="0">
                        <a:latin typeface="Cambria Math" panose="02040503050406030204" pitchFamily="18" charset="0"/>
                      </a:rPr>
                      <m:t>min</m:t>
                    </m:r>
                    <m:r>
                      <a:rPr lang="en-US" i="1" dirty="0" smtClean="0">
                        <a:latin typeface="Cambria Math" panose="02040503050406030204" pitchFamily="18" charset="0"/>
                      </a:rPr>
                      <m:t>⁡(3, </m:t>
                    </m:r>
                    <m:r>
                      <a:rPr lang="en-US" i="1" dirty="0" smtClean="0">
                        <a:latin typeface="Cambria Math" panose="02040503050406030204" pitchFamily="18" charset="0"/>
                      </a:rPr>
                      <m:t>𝑥</m:t>
                    </m:r>
                    <m:r>
                      <a:rPr lang="en-US" i="1" dirty="0" smtClean="0">
                        <a:latin typeface="Cambria Math" panose="02040503050406030204" pitchFamily="18" charset="0"/>
                      </a:rPr>
                      <m:t>, </m:t>
                    </m:r>
                    <m:r>
                      <a:rPr lang="en-US" i="1" dirty="0" smtClean="0">
                        <a:latin typeface="Cambria Math" panose="02040503050406030204" pitchFamily="18" charset="0"/>
                      </a:rPr>
                      <m:t>𝑦</m:t>
                    </m:r>
                    <m:r>
                      <a:rPr lang="en-US" i="1" dirty="0" smtClean="0">
                        <a:latin typeface="Cambria Math" panose="02040503050406030204" pitchFamily="18" charset="0"/>
                      </a:rPr>
                      <m:t>) </m:t>
                    </m:r>
                  </m:oMath>
                </a14:m>
                <a:r>
                  <a:rPr lang="en-US" dirty="0"/>
                  <a:t>can never be more than 3.</a:t>
                </a:r>
              </a:p>
              <a:p>
                <a:pPr lvl="1"/>
                <a14:m>
                  <m:oMath xmlns:m="http://schemas.openxmlformats.org/officeDocument/2006/math">
                    <m:r>
                      <m:rPr>
                        <m:sty m:val="p"/>
                      </m:rPr>
                      <a:rPr lang="en-US" i="1" dirty="0" smtClean="0">
                        <a:latin typeface="Cambria Math" panose="02040503050406030204" pitchFamily="18" charset="0"/>
                      </a:rPr>
                      <m:t>max</m:t>
                    </m:r>
                    <m:r>
                      <a:rPr lang="en-US" i="1" dirty="0" smtClean="0">
                        <a:latin typeface="Cambria Math" panose="02040503050406030204" pitchFamily="18" charset="0"/>
                      </a:rPr>
                      <m:t>⁡(5, </m:t>
                    </m:r>
                    <m:r>
                      <m:rPr>
                        <m:sty m:val="p"/>
                      </m:rPr>
                      <a:rPr lang="en-US" i="1" dirty="0">
                        <a:latin typeface="Cambria Math" panose="02040503050406030204" pitchFamily="18" charset="0"/>
                      </a:rPr>
                      <m:t>min</m:t>
                    </m:r>
                    <m:r>
                      <a:rPr lang="en-US" i="1" dirty="0">
                        <a:latin typeface="Cambria Math" panose="02040503050406030204" pitchFamily="18" charset="0"/>
                      </a:rPr>
                      <m:t>⁡(3, </m:t>
                    </m:r>
                    <m:r>
                      <a:rPr lang="en-US" i="1" dirty="0">
                        <a:latin typeface="Cambria Math" panose="02040503050406030204" pitchFamily="18" charset="0"/>
                      </a:rPr>
                      <m:t>𝑥</m:t>
                    </m:r>
                    <m:r>
                      <a:rPr lang="en-US" i="1" dirty="0">
                        <a:latin typeface="Cambria Math" panose="02040503050406030204" pitchFamily="18" charset="0"/>
                      </a:rPr>
                      <m:t>, </m:t>
                    </m:r>
                    <m:r>
                      <a:rPr lang="en-US" i="1" dirty="0">
                        <a:latin typeface="Cambria Math" panose="02040503050406030204" pitchFamily="18" charset="0"/>
                      </a:rPr>
                      <m:t>𝑦</m:t>
                    </m:r>
                    <m:r>
                      <a:rPr lang="en-US" i="1" dirty="0">
                        <a:latin typeface="Cambria Math" panose="02040503050406030204" pitchFamily="18" charset="0"/>
                      </a:rPr>
                      <m:t>, …))</m:t>
                    </m:r>
                  </m:oMath>
                </a14:m>
                <a:r>
                  <a:rPr lang="en-US" dirty="0"/>
                  <a:t> is always 5 and does not depend on the values of </a:t>
                </a:r>
                <a14:m>
                  <m:oMath xmlns:m="http://schemas.openxmlformats.org/officeDocument/2006/math">
                    <m:r>
                      <a:rPr lang="en-US" i="1" dirty="0" smtClean="0">
                        <a:latin typeface="Cambria Math" panose="02040503050406030204" pitchFamily="18" charset="0"/>
                      </a:rPr>
                      <m:t>𝑥</m:t>
                    </m:r>
                  </m:oMath>
                </a14:m>
                <a:r>
                  <a:rPr lang="en-US" dirty="0"/>
                  <a:t> or </a:t>
                </a:r>
                <a14:m>
                  <m:oMath xmlns:m="http://schemas.openxmlformats.org/officeDocument/2006/math">
                    <m:r>
                      <a:rPr lang="en-US" i="1" dirty="0" smtClean="0">
                        <a:latin typeface="Cambria Math" panose="02040503050406030204" pitchFamily="18" charset="0"/>
                      </a:rPr>
                      <m:t>𝑦</m:t>
                    </m:r>
                    <m:r>
                      <a:rPr lang="en-US" b="0" i="0" dirty="0" smtClean="0">
                        <a:latin typeface="Cambria Math" panose="02040503050406030204" pitchFamily="18" charset="0"/>
                      </a:rPr>
                      <m:t>.</m:t>
                    </m:r>
                  </m:oMath>
                </a14:m>
                <a:endParaRPr lang="en-US" dirty="0"/>
              </a:p>
              <a:p>
                <a:pPr lvl="1"/>
                <a:r>
                  <a:rPr lang="en-US" dirty="0"/>
                  <a:t>Minimax search applies alternating min and max.</a:t>
                </a:r>
              </a:p>
              <a:p>
                <a:endParaRPr lang="en-US" b="1" dirty="0"/>
              </a:p>
              <a:p>
                <a:r>
                  <a:rPr lang="en-US" b="1" dirty="0"/>
                  <a:t>Approach</a:t>
                </a:r>
                <a:r>
                  <a:rPr lang="en-US" dirty="0"/>
                  <a:t>: maintain bounds for the minimax value </a:t>
                </a:r>
                <a14:m>
                  <m:oMath xmlns:m="http://schemas.openxmlformats.org/officeDocument/2006/math">
                    <m:r>
                      <a:rPr lang="en-US" i="1" dirty="0" smtClean="0">
                        <a:latin typeface="Cambria Math" panose="02040503050406030204" pitchFamily="18" charset="0"/>
                      </a:rPr>
                      <m:t>[</m:t>
                    </m:r>
                    <m:r>
                      <a:rPr lang="en-US" b="0" i="1" dirty="0" smtClean="0">
                        <a:latin typeface="Cambria Math" panose="02040503050406030204" pitchFamily="18" charset="0"/>
                      </a:rPr>
                      <m:t>𝛼</m:t>
                    </m:r>
                    <m:r>
                      <a:rPr lang="en-US" i="1" dirty="0" smtClean="0">
                        <a:latin typeface="Cambria Math" panose="02040503050406030204" pitchFamily="18" charset="0"/>
                      </a:rPr>
                      <m:t>, </m:t>
                    </m:r>
                    <m:r>
                      <a:rPr lang="en-US" b="0" i="1" dirty="0" smtClean="0">
                        <a:latin typeface="Cambria Math" panose="02040503050406030204" pitchFamily="18" charset="0"/>
                      </a:rPr>
                      <m:t>𝛽</m:t>
                    </m:r>
                    <m:r>
                      <a:rPr lang="en-US" i="1" dirty="0" smtClean="0">
                        <a:latin typeface="Cambria Math" panose="02040503050406030204" pitchFamily="18" charset="0"/>
                      </a:rPr>
                      <m:t>]</m:t>
                    </m:r>
                  </m:oMath>
                </a14:m>
                <a:r>
                  <a:rPr lang="en-US" dirty="0"/>
                  <a:t>.</a:t>
                </a:r>
                <a:br>
                  <a:rPr lang="en-US" dirty="0"/>
                </a:br>
                <a:r>
                  <a:rPr lang="en-US" dirty="0"/>
                  <a:t>Prune subtrees (i.e., don’t follow actions) that do not affect the current minimax value bound.</a:t>
                </a:r>
                <a:br>
                  <a:rPr lang="en-US" dirty="0"/>
                </a:br>
                <a:endParaRPr lang="en-US" dirty="0"/>
              </a:p>
              <a:p>
                <a:pPr lvl="1"/>
                <a:r>
                  <a:rPr lang="en-US" dirty="0"/>
                  <a:t>Alpha is updated by Max and means “</a:t>
                </a:r>
                <a14:m>
                  <m:oMath xmlns:m="http://schemas.openxmlformats.org/officeDocument/2006/math">
                    <m:r>
                      <a:rPr lang="en-US" b="0" i="1" dirty="0" smtClean="0">
                        <a:latin typeface="Cambria Math" panose="02040503050406030204" pitchFamily="18" charset="0"/>
                      </a:rPr>
                      <m:t>𝑀𝑖𝑛𝑖𝑚𝑎𝑥</m:t>
                    </m:r>
                    <m:d>
                      <m:dPr>
                        <m:ctrlPr>
                          <a:rPr lang="en-US" b="0" i="1" dirty="0" smtClean="0">
                            <a:latin typeface="Cambria Math" panose="02040503050406030204" pitchFamily="18" charset="0"/>
                          </a:rPr>
                        </m:ctrlPr>
                      </m:dPr>
                      <m:e>
                        <m:r>
                          <a:rPr lang="en-US" i="1" dirty="0" smtClean="0">
                            <a:latin typeface="Cambria Math" panose="02040503050406030204" pitchFamily="18" charset="0"/>
                          </a:rPr>
                          <m:t>𝑠</m:t>
                        </m:r>
                      </m:e>
                    </m:d>
                  </m:oMath>
                </a14:m>
                <a:r>
                  <a:rPr lang="en-US" dirty="0"/>
                  <a:t> will be at least </a:t>
                </a:r>
                <a14:m>
                  <m:oMath xmlns:m="http://schemas.openxmlformats.org/officeDocument/2006/math">
                    <m:r>
                      <a:rPr lang="en-US" b="0" i="1" smtClean="0">
                        <a:latin typeface="Cambria Math" panose="02040503050406030204" pitchFamily="18" charset="0"/>
                      </a:rPr>
                      <m:t>𝛼</m:t>
                    </m:r>
                  </m:oMath>
                </a14:m>
                <a:r>
                  <a:rPr lang="en-US" dirty="0"/>
                  <a:t>.”</a:t>
                </a:r>
              </a:p>
              <a:p>
                <a:pPr lvl="1"/>
                <a:r>
                  <a:rPr lang="en-US" dirty="0"/>
                  <a:t>Beta is updated for Min and means “</a:t>
                </a:r>
                <a14:m>
                  <m:oMath xmlns:m="http://schemas.openxmlformats.org/officeDocument/2006/math">
                    <m:r>
                      <a:rPr lang="en-US" b="0" i="1" dirty="0" smtClean="0">
                        <a:latin typeface="Cambria Math" panose="02040503050406030204" pitchFamily="18" charset="0"/>
                      </a:rPr>
                      <m:t>𝑀𝑖𝑛𝑖𝑚𝑎𝑥</m:t>
                    </m:r>
                    <m:d>
                      <m:dPr>
                        <m:ctrlPr>
                          <a:rPr lang="en-US" b="0" i="1" dirty="0" smtClean="0">
                            <a:latin typeface="Cambria Math" panose="02040503050406030204" pitchFamily="18" charset="0"/>
                          </a:rPr>
                        </m:ctrlPr>
                      </m:dPr>
                      <m:e>
                        <m:r>
                          <a:rPr lang="en-US" i="1" dirty="0" smtClean="0">
                            <a:latin typeface="Cambria Math" panose="02040503050406030204" pitchFamily="18" charset="0"/>
                          </a:rPr>
                          <m:t>𝑠</m:t>
                        </m:r>
                      </m:e>
                    </m:d>
                  </m:oMath>
                </a14:m>
                <a:r>
                  <a:rPr lang="en-US" dirty="0"/>
                  <a:t> will be at most </a:t>
                </a:r>
                <a14:m>
                  <m:oMath xmlns:m="http://schemas.openxmlformats.org/officeDocument/2006/math">
                    <m:r>
                      <a:rPr lang="en-US" b="0" i="1" smtClean="0">
                        <a:latin typeface="Cambria Math" panose="02040503050406030204" pitchFamily="18" charset="0"/>
                      </a:rPr>
                      <m:t>𝛽</m:t>
                    </m:r>
                  </m:oMath>
                </a14:m>
                <a:r>
                  <a:rPr lang="en-US" dirty="0"/>
                  <a:t>.”</a:t>
                </a:r>
              </a:p>
            </p:txBody>
          </p:sp>
        </mc:Choice>
        <mc:Fallback>
          <p:sp>
            <p:nvSpPr>
              <p:cNvPr id="3" name="Content Placeholder 2">
                <a:extLst>
                  <a:ext uri="{FF2B5EF4-FFF2-40B4-BE49-F238E27FC236}">
                    <a16:creationId xmlns:a16="http://schemas.microsoft.com/office/drawing/2014/main" id="{C837CA02-21C0-4AE1-A58B-03EBCA938133}"/>
                  </a:ext>
                </a:extLst>
              </p:cNvPr>
              <p:cNvSpPr>
                <a:spLocks noGrp="1" noRot="1" noChangeAspect="1" noMove="1" noResize="1" noEditPoints="1" noAdjustHandles="1" noChangeArrowheads="1" noChangeShapeType="1" noTextEdit="1"/>
              </p:cNvSpPr>
              <p:nvPr>
                <p:ph idx="1"/>
              </p:nvPr>
            </p:nvSpPr>
            <p:spPr>
              <a:blipFill>
                <a:blip r:embed="rId2"/>
                <a:stretch>
                  <a:fillRect l="-850" t="-2801" r="-541" b="-280"/>
                </a:stretch>
              </a:blipFill>
            </p:spPr>
            <p:txBody>
              <a:bodyPr/>
              <a:lstStyle/>
              <a:p>
                <a:r>
                  <a:rPr lang="en-US">
                    <a:noFill/>
                  </a:rPr>
                  <a:t> </a:t>
                </a:r>
              </a:p>
            </p:txBody>
          </p:sp>
        </mc:Fallback>
      </mc:AlternateContent>
    </p:spTree>
    <p:extLst>
      <p:ext uri="{BB962C8B-B14F-4D97-AF65-F5344CB8AC3E}">
        <p14:creationId xmlns:p14="http://schemas.microsoft.com/office/powerpoint/2010/main" val="3806525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8" end="8"/>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2E5E6B7-130E-4761-A806-BA49A4F8F5DE}"/>
              </a:ext>
            </a:extLst>
          </p:cNvPr>
          <p:cNvSpPr>
            <a:spLocks noGrp="1"/>
          </p:cNvSpPr>
          <p:nvPr>
            <p:ph type="title"/>
          </p:nvPr>
        </p:nvSpPr>
        <p:spPr/>
        <p:txBody>
          <a:bodyPr/>
          <a:lstStyle/>
          <a:p>
            <a:r>
              <a:rPr lang="en-US" dirty="0"/>
              <a:t>Example: Alpha-Beta Search</a:t>
            </a:r>
          </a:p>
        </p:txBody>
      </p:sp>
      <p:pic>
        <p:nvPicPr>
          <p:cNvPr id="5" name="Picture 4">
            <a:extLst>
              <a:ext uri="{FF2B5EF4-FFF2-40B4-BE49-F238E27FC236}">
                <a16:creationId xmlns:a16="http://schemas.microsoft.com/office/drawing/2014/main" id="{78F42AA0-9CC9-45C2-B945-D00E33E99D75}"/>
              </a:ext>
            </a:extLst>
          </p:cNvPr>
          <p:cNvPicPr>
            <a:picLocks noChangeAspect="1"/>
          </p:cNvPicPr>
          <p:nvPr/>
        </p:nvPicPr>
        <p:blipFill>
          <a:blip r:embed="rId2"/>
          <a:stretch>
            <a:fillRect/>
          </a:stretch>
        </p:blipFill>
        <p:spPr>
          <a:xfrm>
            <a:off x="152400" y="1600200"/>
            <a:ext cx="7010400" cy="4905375"/>
          </a:xfrm>
          <a:prstGeom prst="rect">
            <a:avLst/>
          </a:prstGeom>
        </p:spPr>
      </p:pic>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69E60352-5C17-4A50-A199-6E12D5DEA741}"/>
                  </a:ext>
                </a:extLst>
              </p:cNvPr>
              <p:cNvSpPr txBox="1"/>
              <p:nvPr/>
            </p:nvSpPr>
            <p:spPr>
              <a:xfrm>
                <a:off x="7289396" y="1295400"/>
                <a:ext cx="1702204" cy="1323439"/>
              </a:xfrm>
              <a:prstGeom prst="rect">
                <a:avLst/>
              </a:prstGeom>
            </p:spPr>
            <p:style>
              <a:lnRef idx="3">
                <a:schemeClr val="lt1"/>
              </a:lnRef>
              <a:fillRef idx="1">
                <a:schemeClr val="accent6"/>
              </a:fillRef>
              <a:effectRef idx="1">
                <a:schemeClr val="accent6"/>
              </a:effectRef>
              <a:fontRef idx="minor">
                <a:schemeClr val="lt1"/>
              </a:fontRef>
            </p:style>
            <p:txBody>
              <a:bodyPr wrap="square" rtlCol="0">
                <a:spAutoFit/>
              </a:bodyPr>
              <a:lstStyle/>
              <a:p>
                <a:r>
                  <a:rPr lang="en-US" sz="1600" dirty="0"/>
                  <a:t>Max updates </a:t>
                </a:r>
                <a14:m>
                  <m:oMath xmlns:m="http://schemas.openxmlformats.org/officeDocument/2006/math">
                    <m:r>
                      <m:rPr>
                        <m:sty m:val="p"/>
                      </m:rPr>
                      <a:rPr lang="en-US" sz="1600" b="0" i="1" smtClean="0">
                        <a:latin typeface="Cambria Math" panose="02040503050406030204" pitchFamily="18" charset="0"/>
                      </a:rPr>
                      <m:t>α</m:t>
                    </m:r>
                  </m:oMath>
                </a14:m>
                <a:r>
                  <a:rPr lang="en-US" sz="1600" dirty="0"/>
                  <a:t> </a:t>
                </a:r>
              </a:p>
              <a:p>
                <a:r>
                  <a:rPr lang="en-US" sz="1600" dirty="0"/>
                  <a:t>(utility is at least)</a:t>
                </a:r>
              </a:p>
              <a:p>
                <a:endParaRPr lang="en-US" sz="1600" dirty="0"/>
              </a:p>
              <a:p>
                <a:r>
                  <a:rPr lang="en-US" sz="1600" dirty="0"/>
                  <a:t>Min updates </a:t>
                </a:r>
                <a14:m>
                  <m:oMath xmlns:m="http://schemas.openxmlformats.org/officeDocument/2006/math">
                    <m:r>
                      <a:rPr lang="en-US" sz="1600" b="0" i="1" smtClean="0">
                        <a:latin typeface="Cambria Math" panose="02040503050406030204" pitchFamily="18" charset="0"/>
                      </a:rPr>
                      <m:t>𝛽</m:t>
                    </m:r>
                  </m:oMath>
                </a14:m>
                <a:endParaRPr lang="en-US" sz="1600" b="0" dirty="0"/>
              </a:p>
              <a:p>
                <a:r>
                  <a:rPr lang="en-US" sz="1600" b="0" dirty="0"/>
                  <a:t>(utility is at most)</a:t>
                </a:r>
              </a:p>
            </p:txBody>
          </p:sp>
        </mc:Choice>
        <mc:Fallback xmlns="">
          <p:sp>
            <p:nvSpPr>
              <p:cNvPr id="10" name="TextBox 9">
                <a:extLst>
                  <a:ext uri="{FF2B5EF4-FFF2-40B4-BE49-F238E27FC236}">
                    <a16:creationId xmlns:a16="http://schemas.microsoft.com/office/drawing/2014/main" id="{69E60352-5C17-4A50-A199-6E12D5DEA741}"/>
                  </a:ext>
                </a:extLst>
              </p:cNvPr>
              <p:cNvSpPr txBox="1">
                <a:spLocks noRot="1" noChangeAspect="1" noMove="1" noResize="1" noEditPoints="1" noAdjustHandles="1" noChangeArrowheads="1" noChangeShapeType="1" noTextEdit="1"/>
              </p:cNvSpPr>
              <p:nvPr/>
            </p:nvSpPr>
            <p:spPr>
              <a:xfrm>
                <a:off x="7289396" y="1295400"/>
                <a:ext cx="1702204" cy="1323439"/>
              </a:xfrm>
              <a:prstGeom prst="rect">
                <a:avLst/>
              </a:prstGeom>
              <a:blipFill>
                <a:blip r:embed="rId3"/>
                <a:stretch>
                  <a:fillRect l="-1773" t="-909" b="-363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1" name="TextBox 50">
                <a:extLst>
                  <a:ext uri="{FF2B5EF4-FFF2-40B4-BE49-F238E27FC236}">
                    <a16:creationId xmlns:a16="http://schemas.microsoft.com/office/drawing/2014/main" id="{A81252B3-3CC3-4D36-9470-AF5FCCA9E12B}"/>
                  </a:ext>
                </a:extLst>
              </p:cNvPr>
              <p:cNvSpPr txBox="1"/>
              <p:nvPr/>
            </p:nvSpPr>
            <p:spPr>
              <a:xfrm>
                <a:off x="7309106" y="4924961"/>
                <a:ext cx="1670078" cy="1323439"/>
              </a:xfrm>
              <a:prstGeom prst="rect">
                <a:avLst/>
              </a:prstGeom>
            </p:spPr>
            <p:style>
              <a:lnRef idx="3">
                <a:schemeClr val="lt1"/>
              </a:lnRef>
              <a:fillRef idx="1">
                <a:schemeClr val="accent1"/>
              </a:fillRef>
              <a:effectRef idx="1">
                <a:schemeClr val="accent1"/>
              </a:effectRef>
              <a:fontRef idx="minor">
                <a:schemeClr val="lt1"/>
              </a:fontRef>
            </p:style>
            <p:txBody>
              <a:bodyPr wrap="square" rtlCol="0">
                <a:spAutoFit/>
              </a:bodyPr>
              <a:lstStyle/>
              <a:p>
                <a:r>
                  <a:rPr lang="en-US" sz="1600" dirty="0"/>
                  <a:t>Once a subtree is fully evaluated, the interval has a length of 0 </a:t>
                </a:r>
                <a:br>
                  <a:rPr lang="en-US" sz="1600" dirty="0"/>
                </a:br>
                <a:r>
                  <a:rPr lang="en-US" sz="1600" dirty="0"/>
                  <a:t>(</a:t>
                </a:r>
                <a14:m>
                  <m:oMath xmlns:m="http://schemas.openxmlformats.org/officeDocument/2006/math">
                    <m:r>
                      <a:rPr lang="en-US" sz="1600" b="0" i="1" smtClean="0">
                        <a:latin typeface="Cambria Math" panose="02040503050406030204" pitchFamily="18" charset="0"/>
                      </a:rPr>
                      <m:t>𝛼</m:t>
                    </m:r>
                    <m:r>
                      <a:rPr lang="en-US" sz="1600" b="0" i="1" smtClean="0">
                        <a:latin typeface="Cambria Math" panose="02040503050406030204" pitchFamily="18" charset="0"/>
                      </a:rPr>
                      <m:t>=</m:t>
                    </m:r>
                    <m:r>
                      <a:rPr lang="en-US" sz="1600" b="0" i="1" smtClean="0">
                        <a:latin typeface="Cambria Math" panose="02040503050406030204" pitchFamily="18" charset="0"/>
                      </a:rPr>
                      <m:t>𝛽</m:t>
                    </m:r>
                  </m:oMath>
                </a14:m>
                <a:r>
                  <a:rPr lang="en-US" sz="1600" dirty="0"/>
                  <a:t>).</a:t>
                </a:r>
              </a:p>
            </p:txBody>
          </p:sp>
        </mc:Choice>
        <mc:Fallback xmlns="">
          <p:sp>
            <p:nvSpPr>
              <p:cNvPr id="51" name="TextBox 50">
                <a:extLst>
                  <a:ext uri="{FF2B5EF4-FFF2-40B4-BE49-F238E27FC236}">
                    <a16:creationId xmlns:a16="http://schemas.microsoft.com/office/drawing/2014/main" id="{A81252B3-3CC3-4D36-9470-AF5FCCA9E12B}"/>
                  </a:ext>
                </a:extLst>
              </p:cNvPr>
              <p:cNvSpPr txBox="1">
                <a:spLocks noRot="1" noChangeAspect="1" noMove="1" noResize="1" noEditPoints="1" noAdjustHandles="1" noChangeArrowheads="1" noChangeShapeType="1" noTextEdit="1"/>
              </p:cNvSpPr>
              <p:nvPr/>
            </p:nvSpPr>
            <p:spPr>
              <a:xfrm>
                <a:off x="7309106" y="4924961"/>
                <a:ext cx="1670078" cy="1323439"/>
              </a:xfrm>
              <a:prstGeom prst="rect">
                <a:avLst/>
              </a:prstGeom>
              <a:blipFill>
                <a:blip r:embed="rId4"/>
                <a:stretch>
                  <a:fillRect l="-1444" t="-909" b="-4091"/>
                </a:stretch>
              </a:blipFill>
            </p:spPr>
            <p:txBody>
              <a:bodyPr/>
              <a:lstStyle/>
              <a:p>
                <a:r>
                  <a:rPr lang="en-US">
                    <a:noFill/>
                  </a:rPr>
                  <a:t> </a:t>
                </a:r>
              </a:p>
            </p:txBody>
          </p:sp>
        </mc:Fallback>
      </mc:AlternateContent>
      <p:grpSp>
        <p:nvGrpSpPr>
          <p:cNvPr id="3" name="Group 2">
            <a:extLst>
              <a:ext uri="{FF2B5EF4-FFF2-40B4-BE49-F238E27FC236}">
                <a16:creationId xmlns:a16="http://schemas.microsoft.com/office/drawing/2014/main" id="{F0B29D1A-89DA-915C-6F9A-EBE22082230B}"/>
              </a:ext>
            </a:extLst>
          </p:cNvPr>
          <p:cNvGrpSpPr/>
          <p:nvPr/>
        </p:nvGrpSpPr>
        <p:grpSpPr>
          <a:xfrm>
            <a:off x="641343" y="1350824"/>
            <a:ext cx="5626946" cy="2740957"/>
            <a:chOff x="641343" y="1350824"/>
            <a:chExt cx="5626946" cy="2740957"/>
          </a:xfrm>
        </p:grpSpPr>
        <p:sp>
          <p:nvSpPr>
            <p:cNvPr id="7" name="TextBox 6">
              <a:extLst>
                <a:ext uri="{FF2B5EF4-FFF2-40B4-BE49-F238E27FC236}">
                  <a16:creationId xmlns:a16="http://schemas.microsoft.com/office/drawing/2014/main" id="{73EDFC9A-DBD7-47AC-A8BF-0C96EC8EA48C}"/>
                </a:ext>
              </a:extLst>
            </p:cNvPr>
            <p:cNvSpPr txBox="1"/>
            <p:nvPr/>
          </p:nvSpPr>
          <p:spPr>
            <a:xfrm>
              <a:off x="2286000" y="1504713"/>
              <a:ext cx="589713" cy="369332"/>
            </a:xfrm>
            <a:prstGeom prst="rect">
              <a:avLst/>
            </a:prstGeom>
            <a:noFill/>
          </p:spPr>
          <p:txBody>
            <a:bodyPr wrap="none" rtlCol="0">
              <a:spAutoFit/>
            </a:bodyPr>
            <a:lstStyle/>
            <a:p>
              <a:r>
                <a:rPr lang="en-US" dirty="0">
                  <a:solidFill>
                    <a:srgbClr val="FF0000"/>
                  </a:solidFill>
                </a:rPr>
                <a:t>Max</a:t>
              </a:r>
            </a:p>
          </p:txBody>
        </p:sp>
        <p:sp>
          <p:nvSpPr>
            <p:cNvPr id="8" name="TextBox 7">
              <a:extLst>
                <a:ext uri="{FF2B5EF4-FFF2-40B4-BE49-F238E27FC236}">
                  <a16:creationId xmlns:a16="http://schemas.microsoft.com/office/drawing/2014/main" id="{1052F1C5-3157-48A7-AE01-A73BA28C97B1}"/>
                </a:ext>
              </a:extLst>
            </p:cNvPr>
            <p:cNvSpPr txBox="1"/>
            <p:nvPr/>
          </p:nvSpPr>
          <p:spPr>
            <a:xfrm>
              <a:off x="1371600" y="2057400"/>
              <a:ext cx="556563" cy="369332"/>
            </a:xfrm>
            <a:prstGeom prst="rect">
              <a:avLst/>
            </a:prstGeom>
            <a:noFill/>
          </p:spPr>
          <p:txBody>
            <a:bodyPr wrap="none" rtlCol="0">
              <a:spAutoFit/>
            </a:bodyPr>
            <a:lstStyle/>
            <a:p>
              <a:r>
                <a:rPr lang="en-US" dirty="0">
                  <a:solidFill>
                    <a:srgbClr val="FF0000"/>
                  </a:solidFill>
                </a:rPr>
                <a:t>Min</a:t>
              </a: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9BE03826-FDE5-49C4-BB7C-E515016AC6D2}"/>
                    </a:ext>
                  </a:extLst>
                </p:cNvPr>
                <p:cNvSpPr txBox="1"/>
                <p:nvPr/>
              </p:nvSpPr>
              <p:spPr>
                <a:xfrm>
                  <a:off x="1523389" y="1350824"/>
                  <a:ext cx="572721" cy="307777"/>
                </a:xfrm>
                <a:prstGeom prst="rect">
                  <a:avLst/>
                </a:prstGeom>
                <a:noFill/>
              </p:spPr>
              <p:txBody>
                <a:bodyPr wrap="none" rtlCol="0">
                  <a:spAutoFit/>
                </a:bodyPr>
                <a:lstStyle/>
                <a:p>
                  <a:r>
                    <a:rPr lang="en-US" sz="1400" dirty="0">
                      <a:solidFill>
                        <a:srgbClr val="FF0000"/>
                      </a:solidFill>
                    </a:rPr>
                    <a:t>[</a:t>
                  </a:r>
                  <a14:m>
                    <m:oMath xmlns:m="http://schemas.openxmlformats.org/officeDocument/2006/math">
                      <m:r>
                        <a:rPr lang="en-US" sz="1400" b="0" i="1" smtClean="0">
                          <a:solidFill>
                            <a:srgbClr val="FF0000"/>
                          </a:solidFill>
                          <a:latin typeface="Cambria Math" panose="02040503050406030204" pitchFamily="18" charset="0"/>
                        </a:rPr>
                        <m:t>𝛼</m:t>
                      </m:r>
                      <m:r>
                        <a:rPr lang="en-US" sz="1400" b="0" i="1" smtClean="0">
                          <a:solidFill>
                            <a:srgbClr val="FF0000"/>
                          </a:solidFill>
                          <a:latin typeface="Cambria Math" panose="02040503050406030204" pitchFamily="18" charset="0"/>
                        </a:rPr>
                        <m:t>,</m:t>
                      </m:r>
                      <m:r>
                        <m:rPr>
                          <m:sty m:val="p"/>
                        </m:rPr>
                        <a:rPr lang="en-US" sz="1400" b="0" i="1" smtClean="0">
                          <a:solidFill>
                            <a:srgbClr val="FF0000"/>
                          </a:solidFill>
                          <a:latin typeface="Cambria Math" panose="02040503050406030204" pitchFamily="18" charset="0"/>
                        </a:rPr>
                        <m:t>β</m:t>
                      </m:r>
                    </m:oMath>
                  </a14:m>
                  <a:r>
                    <a:rPr lang="en-US" sz="1400" dirty="0">
                      <a:solidFill>
                        <a:srgbClr val="FF0000"/>
                      </a:solidFill>
                    </a:rPr>
                    <a:t>]</a:t>
                  </a:r>
                </a:p>
              </p:txBody>
            </p:sp>
          </mc:Choice>
          <mc:Fallback xmlns="">
            <p:sp>
              <p:nvSpPr>
                <p:cNvPr id="9" name="TextBox 8">
                  <a:extLst>
                    <a:ext uri="{FF2B5EF4-FFF2-40B4-BE49-F238E27FC236}">
                      <a16:creationId xmlns:a16="http://schemas.microsoft.com/office/drawing/2014/main" id="{9BE03826-FDE5-49C4-BB7C-E515016AC6D2}"/>
                    </a:ext>
                  </a:extLst>
                </p:cNvPr>
                <p:cNvSpPr txBox="1">
                  <a:spLocks noRot="1" noChangeAspect="1" noMove="1" noResize="1" noEditPoints="1" noAdjustHandles="1" noChangeArrowheads="1" noChangeShapeType="1" noTextEdit="1"/>
                </p:cNvSpPr>
                <p:nvPr/>
              </p:nvSpPr>
              <p:spPr>
                <a:xfrm>
                  <a:off x="1523389" y="1350824"/>
                  <a:ext cx="572721" cy="307777"/>
                </a:xfrm>
                <a:prstGeom prst="rect">
                  <a:avLst/>
                </a:prstGeom>
                <a:blipFill>
                  <a:blip r:embed="rId5"/>
                  <a:stretch>
                    <a:fillRect l="-3191" t="-4000" r="-2128" b="-20000"/>
                  </a:stretch>
                </a:blipFill>
              </p:spPr>
              <p:txBody>
                <a:bodyPr/>
                <a:lstStyle/>
                <a:p>
                  <a:r>
                    <a:rPr lang="en-US">
                      <a:noFill/>
                    </a:rPr>
                    <a:t> </a:t>
                  </a:r>
                </a:p>
              </p:txBody>
            </p:sp>
          </mc:Fallback>
        </mc:AlternateContent>
        <p:cxnSp>
          <p:nvCxnSpPr>
            <p:cNvPr id="15" name="Straight Arrow Connector 14">
              <a:extLst>
                <a:ext uri="{FF2B5EF4-FFF2-40B4-BE49-F238E27FC236}">
                  <a16:creationId xmlns:a16="http://schemas.microsoft.com/office/drawing/2014/main" id="{F6FF2B32-8E0A-4422-8F71-697ED929E0D8}"/>
                </a:ext>
              </a:extLst>
            </p:cNvPr>
            <p:cNvCxnSpPr>
              <a:cxnSpLocks/>
            </p:cNvCxnSpPr>
            <p:nvPr/>
          </p:nvCxnSpPr>
          <p:spPr>
            <a:xfrm flipV="1">
              <a:off x="990600" y="2242066"/>
              <a:ext cx="76200" cy="57733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DF09C91F-B4D4-4D66-AEEC-6C9041418839}"/>
                </a:ext>
              </a:extLst>
            </p:cNvPr>
            <p:cNvCxnSpPr>
              <a:cxnSpLocks/>
            </p:cNvCxnSpPr>
            <p:nvPr/>
          </p:nvCxnSpPr>
          <p:spPr>
            <a:xfrm flipV="1">
              <a:off x="1143000" y="3490912"/>
              <a:ext cx="589875" cy="31908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5EB48EF1-8EBA-48F4-BBCD-F6DE17058E24}"/>
                </a:ext>
              </a:extLst>
            </p:cNvPr>
            <p:cNvSpPr txBox="1"/>
            <p:nvPr/>
          </p:nvSpPr>
          <p:spPr>
            <a:xfrm>
              <a:off x="4710319" y="2039578"/>
              <a:ext cx="556563" cy="369332"/>
            </a:xfrm>
            <a:prstGeom prst="rect">
              <a:avLst/>
            </a:prstGeom>
            <a:noFill/>
          </p:spPr>
          <p:txBody>
            <a:bodyPr wrap="none" rtlCol="0">
              <a:spAutoFit/>
            </a:bodyPr>
            <a:lstStyle/>
            <a:p>
              <a:r>
                <a:rPr lang="en-US" dirty="0">
                  <a:solidFill>
                    <a:srgbClr val="FF0000"/>
                  </a:solidFill>
                </a:rPr>
                <a:t>Min</a:t>
              </a:r>
            </a:p>
          </p:txBody>
        </p:sp>
        <p:sp>
          <p:nvSpPr>
            <p:cNvPr id="31" name="TextBox 30">
              <a:extLst>
                <a:ext uri="{FF2B5EF4-FFF2-40B4-BE49-F238E27FC236}">
                  <a16:creationId xmlns:a16="http://schemas.microsoft.com/office/drawing/2014/main" id="{BF59D424-611E-4028-AE3E-A5ABA4E34A3C}"/>
                </a:ext>
              </a:extLst>
            </p:cNvPr>
            <p:cNvSpPr txBox="1"/>
            <p:nvPr/>
          </p:nvSpPr>
          <p:spPr>
            <a:xfrm>
              <a:off x="1323637" y="3722449"/>
              <a:ext cx="556563" cy="369332"/>
            </a:xfrm>
            <a:prstGeom prst="rect">
              <a:avLst/>
            </a:prstGeom>
            <a:noFill/>
          </p:spPr>
          <p:txBody>
            <a:bodyPr wrap="none" rtlCol="0">
              <a:spAutoFit/>
            </a:bodyPr>
            <a:lstStyle/>
            <a:p>
              <a:r>
                <a:rPr lang="en-US" dirty="0">
                  <a:solidFill>
                    <a:srgbClr val="FF0000"/>
                  </a:solidFill>
                </a:rPr>
                <a:t>Min</a:t>
              </a:r>
            </a:p>
          </p:txBody>
        </p:sp>
        <p:sp>
          <p:nvSpPr>
            <p:cNvPr id="35" name="TextBox 34">
              <a:extLst>
                <a:ext uri="{FF2B5EF4-FFF2-40B4-BE49-F238E27FC236}">
                  <a16:creationId xmlns:a16="http://schemas.microsoft.com/office/drawing/2014/main" id="{7EBCB69C-7E0F-4F42-A368-33D9EB950B98}"/>
                </a:ext>
              </a:extLst>
            </p:cNvPr>
            <p:cNvSpPr txBox="1"/>
            <p:nvPr/>
          </p:nvSpPr>
          <p:spPr>
            <a:xfrm>
              <a:off x="5678576" y="1509710"/>
              <a:ext cx="589713" cy="369332"/>
            </a:xfrm>
            <a:prstGeom prst="rect">
              <a:avLst/>
            </a:prstGeom>
            <a:noFill/>
          </p:spPr>
          <p:txBody>
            <a:bodyPr wrap="none" rtlCol="0">
              <a:spAutoFit/>
            </a:bodyPr>
            <a:lstStyle/>
            <a:p>
              <a:r>
                <a:rPr lang="en-US" dirty="0">
                  <a:solidFill>
                    <a:srgbClr val="FF0000"/>
                  </a:solidFill>
                </a:rPr>
                <a:t>Max</a:t>
              </a:r>
            </a:p>
          </p:txBody>
        </p:sp>
        <p:sp>
          <p:nvSpPr>
            <p:cNvPr id="36" name="TextBox 35">
              <a:extLst>
                <a:ext uri="{FF2B5EF4-FFF2-40B4-BE49-F238E27FC236}">
                  <a16:creationId xmlns:a16="http://schemas.microsoft.com/office/drawing/2014/main" id="{7FCB512E-6655-47DC-B8FB-B7FB817E9DA9}"/>
                </a:ext>
              </a:extLst>
            </p:cNvPr>
            <p:cNvSpPr txBox="1"/>
            <p:nvPr/>
          </p:nvSpPr>
          <p:spPr>
            <a:xfrm>
              <a:off x="2285999" y="3194577"/>
              <a:ext cx="589713" cy="369332"/>
            </a:xfrm>
            <a:prstGeom prst="rect">
              <a:avLst/>
            </a:prstGeom>
            <a:noFill/>
          </p:spPr>
          <p:txBody>
            <a:bodyPr wrap="none" rtlCol="0">
              <a:spAutoFit/>
            </a:bodyPr>
            <a:lstStyle/>
            <a:p>
              <a:r>
                <a:rPr lang="en-US" dirty="0">
                  <a:solidFill>
                    <a:srgbClr val="FF0000"/>
                  </a:solidFill>
                </a:rPr>
                <a:t>Max</a:t>
              </a:r>
            </a:p>
          </p:txBody>
        </p:sp>
        <mc:AlternateContent xmlns:mc="http://schemas.openxmlformats.org/markup-compatibility/2006" xmlns:a14="http://schemas.microsoft.com/office/drawing/2010/main">
          <mc:Choice Requires="a14">
            <p:sp>
              <p:nvSpPr>
                <p:cNvPr id="56" name="TextBox 55">
                  <a:extLst>
                    <a:ext uri="{FF2B5EF4-FFF2-40B4-BE49-F238E27FC236}">
                      <a16:creationId xmlns:a16="http://schemas.microsoft.com/office/drawing/2014/main" id="{78CC5FD0-47C7-4534-85F5-8EA51DE81693}"/>
                    </a:ext>
                  </a:extLst>
                </p:cNvPr>
                <p:cNvSpPr txBox="1"/>
                <p:nvPr/>
              </p:nvSpPr>
              <p:spPr>
                <a:xfrm>
                  <a:off x="641343" y="3593956"/>
                  <a:ext cx="593689"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200" b="0" i="1" dirty="0" smtClean="0">
                            <a:solidFill>
                              <a:srgbClr val="FF0000"/>
                            </a:solidFill>
                            <a:latin typeface="Cambria Math" panose="02040503050406030204" pitchFamily="18" charset="0"/>
                          </a:rPr>
                          <m:t>𝑣</m:t>
                        </m:r>
                        <m:r>
                          <a:rPr lang="en-US" sz="1200" i="1" dirty="0" smtClean="0">
                            <a:solidFill>
                              <a:srgbClr val="FF0000"/>
                            </a:solidFill>
                            <a:latin typeface="Cambria Math" panose="02040503050406030204" pitchFamily="18" charset="0"/>
                          </a:rPr>
                          <m:t>=3</m:t>
                        </m:r>
                      </m:oMath>
                    </m:oMathPara>
                  </a14:m>
                  <a:endParaRPr lang="en-US" sz="1200" dirty="0">
                    <a:solidFill>
                      <a:srgbClr val="FF0000"/>
                    </a:solidFill>
                  </a:endParaRPr>
                </a:p>
              </p:txBody>
            </p:sp>
          </mc:Choice>
          <mc:Fallback xmlns="">
            <p:sp>
              <p:nvSpPr>
                <p:cNvPr id="56" name="TextBox 55">
                  <a:extLst>
                    <a:ext uri="{FF2B5EF4-FFF2-40B4-BE49-F238E27FC236}">
                      <a16:creationId xmlns:a16="http://schemas.microsoft.com/office/drawing/2014/main" id="{78CC5FD0-47C7-4534-85F5-8EA51DE81693}"/>
                    </a:ext>
                  </a:extLst>
                </p:cNvPr>
                <p:cNvSpPr txBox="1">
                  <a:spLocks noRot="1" noChangeAspect="1" noMove="1" noResize="1" noEditPoints="1" noAdjustHandles="1" noChangeArrowheads="1" noChangeShapeType="1" noTextEdit="1"/>
                </p:cNvSpPr>
                <p:nvPr/>
              </p:nvSpPr>
              <p:spPr>
                <a:xfrm>
                  <a:off x="641343" y="3593956"/>
                  <a:ext cx="593689" cy="276999"/>
                </a:xfrm>
                <a:prstGeom prst="rect">
                  <a:avLst/>
                </a:prstGeom>
                <a:blipFill>
                  <a:blip r:embed="rId6"/>
                  <a:stretch>
                    <a:fillRect/>
                  </a:stretch>
                </a:blipFill>
              </p:spPr>
              <p:txBody>
                <a:bodyPr/>
                <a:lstStyle/>
                <a:p>
                  <a:r>
                    <a:rPr lang="en-US">
                      <a:noFill/>
                    </a:rPr>
                    <a:t> </a:t>
                  </a:r>
                </a:p>
              </p:txBody>
            </p:sp>
          </mc:Fallback>
        </mc:AlternateContent>
      </p:grpSp>
      <p:grpSp>
        <p:nvGrpSpPr>
          <p:cNvPr id="11" name="Group 10">
            <a:extLst>
              <a:ext uri="{FF2B5EF4-FFF2-40B4-BE49-F238E27FC236}">
                <a16:creationId xmlns:a16="http://schemas.microsoft.com/office/drawing/2014/main" id="{C19D9E67-8113-8F57-FADA-06ABDAD344F9}"/>
              </a:ext>
            </a:extLst>
          </p:cNvPr>
          <p:cNvGrpSpPr/>
          <p:nvPr/>
        </p:nvGrpSpPr>
        <p:grpSpPr>
          <a:xfrm>
            <a:off x="1981200" y="4884442"/>
            <a:ext cx="1775763" cy="1296074"/>
            <a:chOff x="1981200" y="4884442"/>
            <a:chExt cx="1775763" cy="1296074"/>
          </a:xfrm>
        </p:grpSpPr>
        <p:sp>
          <p:nvSpPr>
            <p:cNvPr id="32" name="TextBox 31">
              <a:extLst>
                <a:ext uri="{FF2B5EF4-FFF2-40B4-BE49-F238E27FC236}">
                  <a16:creationId xmlns:a16="http://schemas.microsoft.com/office/drawing/2014/main" id="{571B77FD-1E51-462A-9BD0-43B8C8523F16}"/>
                </a:ext>
              </a:extLst>
            </p:cNvPr>
            <p:cNvSpPr txBox="1"/>
            <p:nvPr/>
          </p:nvSpPr>
          <p:spPr>
            <a:xfrm>
              <a:off x="3200400" y="5410200"/>
              <a:ext cx="556563" cy="369332"/>
            </a:xfrm>
            <a:prstGeom prst="rect">
              <a:avLst/>
            </a:prstGeom>
            <a:noFill/>
          </p:spPr>
          <p:txBody>
            <a:bodyPr wrap="none" rtlCol="0">
              <a:spAutoFit/>
            </a:bodyPr>
            <a:lstStyle/>
            <a:p>
              <a:r>
                <a:rPr lang="en-US" dirty="0">
                  <a:solidFill>
                    <a:srgbClr val="FF0000"/>
                  </a:solidFill>
                </a:rPr>
                <a:t>Min</a:t>
              </a:r>
            </a:p>
          </p:txBody>
        </p:sp>
        <p:sp>
          <p:nvSpPr>
            <p:cNvPr id="34" name="TextBox 33">
              <a:extLst>
                <a:ext uri="{FF2B5EF4-FFF2-40B4-BE49-F238E27FC236}">
                  <a16:creationId xmlns:a16="http://schemas.microsoft.com/office/drawing/2014/main" id="{7432D100-B7AB-4818-B2C6-BB3F840852DB}"/>
                </a:ext>
              </a:extLst>
            </p:cNvPr>
            <p:cNvSpPr txBox="1"/>
            <p:nvPr/>
          </p:nvSpPr>
          <p:spPr>
            <a:xfrm>
              <a:off x="2286000" y="4884442"/>
              <a:ext cx="589713" cy="369332"/>
            </a:xfrm>
            <a:prstGeom prst="rect">
              <a:avLst/>
            </a:prstGeom>
            <a:noFill/>
          </p:spPr>
          <p:txBody>
            <a:bodyPr wrap="none" rtlCol="0">
              <a:spAutoFit/>
            </a:bodyPr>
            <a:lstStyle/>
            <a:p>
              <a:r>
                <a:rPr lang="en-US" dirty="0">
                  <a:solidFill>
                    <a:srgbClr val="FF0000"/>
                  </a:solidFill>
                </a:rPr>
                <a:t>Max</a:t>
              </a:r>
            </a:p>
          </p:txBody>
        </p:sp>
        <p:cxnSp>
          <p:nvCxnSpPr>
            <p:cNvPr id="38" name="Straight Arrow Connector 37">
              <a:extLst>
                <a:ext uri="{FF2B5EF4-FFF2-40B4-BE49-F238E27FC236}">
                  <a16:creationId xmlns:a16="http://schemas.microsoft.com/office/drawing/2014/main" id="{F420A9C7-A97F-4A49-8188-B7AC171EFA14}"/>
                </a:ext>
              </a:extLst>
            </p:cNvPr>
            <p:cNvCxnSpPr>
              <a:cxnSpLocks/>
            </p:cNvCxnSpPr>
            <p:nvPr/>
          </p:nvCxnSpPr>
          <p:spPr>
            <a:xfrm flipV="1">
              <a:off x="2837612" y="5602663"/>
              <a:ext cx="76200" cy="57785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9451B220-548A-4DAC-B95E-454C8C657702}"/>
                </a:ext>
              </a:extLst>
            </p:cNvPr>
            <p:cNvCxnSpPr>
              <a:cxnSpLocks/>
            </p:cNvCxnSpPr>
            <p:nvPr/>
          </p:nvCxnSpPr>
          <p:spPr>
            <a:xfrm>
              <a:off x="1981200" y="5130533"/>
              <a:ext cx="856412" cy="376643"/>
            </a:xfrm>
            <a:prstGeom prst="straightConnector1">
              <a:avLst/>
            </a:prstGeom>
            <a:ln>
              <a:solidFill>
                <a:srgbClr val="FF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14" name="Group 13">
            <a:extLst>
              <a:ext uri="{FF2B5EF4-FFF2-40B4-BE49-F238E27FC236}">
                <a16:creationId xmlns:a16="http://schemas.microsoft.com/office/drawing/2014/main" id="{835BBAB3-4E99-7FFF-887C-83B2B7CF1C44}"/>
              </a:ext>
            </a:extLst>
          </p:cNvPr>
          <p:cNvGrpSpPr/>
          <p:nvPr/>
        </p:nvGrpSpPr>
        <p:grpSpPr>
          <a:xfrm>
            <a:off x="4343400" y="5181600"/>
            <a:ext cx="1159530" cy="838200"/>
            <a:chOff x="4343400" y="5181600"/>
            <a:chExt cx="1159530" cy="838200"/>
          </a:xfrm>
        </p:grpSpPr>
        <p:cxnSp>
          <p:nvCxnSpPr>
            <p:cNvPr id="46" name="Straight Arrow Connector 45">
              <a:extLst>
                <a:ext uri="{FF2B5EF4-FFF2-40B4-BE49-F238E27FC236}">
                  <a16:creationId xmlns:a16="http://schemas.microsoft.com/office/drawing/2014/main" id="{47459342-C1F5-4C0F-B5C0-30433B707BAE}"/>
                </a:ext>
              </a:extLst>
            </p:cNvPr>
            <p:cNvCxnSpPr>
              <a:cxnSpLocks/>
            </p:cNvCxnSpPr>
            <p:nvPr/>
          </p:nvCxnSpPr>
          <p:spPr>
            <a:xfrm flipH="1">
              <a:off x="4343400" y="5670704"/>
              <a:ext cx="271348" cy="349096"/>
            </a:xfrm>
            <a:prstGeom prst="straightConnector1">
              <a:avLst/>
            </a:prstGeom>
            <a:ln w="57150">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45" name="Straight Arrow Connector 44">
              <a:extLst>
                <a:ext uri="{FF2B5EF4-FFF2-40B4-BE49-F238E27FC236}">
                  <a16:creationId xmlns:a16="http://schemas.microsoft.com/office/drawing/2014/main" id="{80FAFBFB-1554-4203-AF6C-9D250D66639C}"/>
                </a:ext>
              </a:extLst>
            </p:cNvPr>
            <p:cNvCxnSpPr>
              <a:cxnSpLocks/>
            </p:cNvCxnSpPr>
            <p:nvPr/>
          </p:nvCxnSpPr>
          <p:spPr>
            <a:xfrm flipH="1">
              <a:off x="4724401" y="5181600"/>
              <a:ext cx="778529" cy="304800"/>
            </a:xfrm>
            <a:prstGeom prst="straightConnector1">
              <a:avLst/>
            </a:prstGeom>
            <a:ln w="57150">
              <a:solidFill>
                <a:srgbClr val="FF0000"/>
              </a:solidFill>
              <a:tailEnd type="triangle"/>
            </a:ln>
          </p:spPr>
          <p:style>
            <a:lnRef idx="3">
              <a:schemeClr val="dk1"/>
            </a:lnRef>
            <a:fillRef idx="0">
              <a:schemeClr val="dk1"/>
            </a:fillRef>
            <a:effectRef idx="2">
              <a:schemeClr val="dk1"/>
            </a:effectRef>
            <a:fontRef idx="minor">
              <a:schemeClr val="tx1"/>
            </a:fontRef>
          </p:style>
        </p:cxnSp>
      </p:grpSp>
      <p:grpSp>
        <p:nvGrpSpPr>
          <p:cNvPr id="13" name="Group 12">
            <a:extLst>
              <a:ext uri="{FF2B5EF4-FFF2-40B4-BE49-F238E27FC236}">
                <a16:creationId xmlns:a16="http://schemas.microsoft.com/office/drawing/2014/main" id="{F3BF9837-66AC-75DC-83CA-D7B44CCAB65B}"/>
              </a:ext>
            </a:extLst>
          </p:cNvPr>
          <p:cNvGrpSpPr/>
          <p:nvPr/>
        </p:nvGrpSpPr>
        <p:grpSpPr>
          <a:xfrm>
            <a:off x="4949019" y="4757931"/>
            <a:ext cx="2134225" cy="1352576"/>
            <a:chOff x="4949019" y="4757931"/>
            <a:chExt cx="2134225" cy="1352576"/>
          </a:xfrm>
        </p:grpSpPr>
        <p:sp>
          <p:nvSpPr>
            <p:cNvPr id="33" name="TextBox 32">
              <a:extLst>
                <a:ext uri="{FF2B5EF4-FFF2-40B4-BE49-F238E27FC236}">
                  <a16:creationId xmlns:a16="http://schemas.microsoft.com/office/drawing/2014/main" id="{254390A4-A349-446D-A3CC-5EA3E0207105}"/>
                </a:ext>
              </a:extLst>
            </p:cNvPr>
            <p:cNvSpPr txBox="1"/>
            <p:nvPr/>
          </p:nvSpPr>
          <p:spPr>
            <a:xfrm>
              <a:off x="6526681" y="5407745"/>
              <a:ext cx="556563" cy="369332"/>
            </a:xfrm>
            <a:prstGeom prst="rect">
              <a:avLst/>
            </a:prstGeom>
            <a:noFill/>
          </p:spPr>
          <p:txBody>
            <a:bodyPr wrap="none" rtlCol="0">
              <a:spAutoFit/>
            </a:bodyPr>
            <a:lstStyle/>
            <a:p>
              <a:r>
                <a:rPr lang="en-US" dirty="0">
                  <a:solidFill>
                    <a:srgbClr val="FF0000"/>
                  </a:solidFill>
                </a:rPr>
                <a:t>Min</a:t>
              </a:r>
            </a:p>
          </p:txBody>
        </p:sp>
        <p:sp>
          <p:nvSpPr>
            <p:cNvPr id="37" name="TextBox 36">
              <a:extLst>
                <a:ext uri="{FF2B5EF4-FFF2-40B4-BE49-F238E27FC236}">
                  <a16:creationId xmlns:a16="http://schemas.microsoft.com/office/drawing/2014/main" id="{87AC7E1A-C4EF-4AA4-A0B5-5DCB6D2446DA}"/>
                </a:ext>
              </a:extLst>
            </p:cNvPr>
            <p:cNvSpPr txBox="1"/>
            <p:nvPr/>
          </p:nvSpPr>
          <p:spPr>
            <a:xfrm>
              <a:off x="5582486" y="4881919"/>
              <a:ext cx="589713" cy="369332"/>
            </a:xfrm>
            <a:prstGeom prst="rect">
              <a:avLst/>
            </a:prstGeom>
            <a:noFill/>
          </p:spPr>
          <p:txBody>
            <a:bodyPr wrap="none" rtlCol="0">
              <a:spAutoFit/>
            </a:bodyPr>
            <a:lstStyle/>
            <a:p>
              <a:r>
                <a:rPr lang="en-US" dirty="0">
                  <a:solidFill>
                    <a:srgbClr val="FF0000"/>
                  </a:solidFill>
                </a:rPr>
                <a:t>Max</a:t>
              </a:r>
            </a:p>
          </p:txBody>
        </p:sp>
        <mc:AlternateContent xmlns:mc="http://schemas.openxmlformats.org/markup-compatibility/2006" xmlns:a14="http://schemas.microsoft.com/office/drawing/2010/main">
          <mc:Choice Requires="a14">
            <p:sp>
              <p:nvSpPr>
                <p:cNvPr id="57" name="TextBox 56">
                  <a:extLst>
                    <a:ext uri="{FF2B5EF4-FFF2-40B4-BE49-F238E27FC236}">
                      <a16:creationId xmlns:a16="http://schemas.microsoft.com/office/drawing/2014/main" id="{3960D56E-122B-433F-BF17-027098594E72}"/>
                    </a:ext>
                  </a:extLst>
                </p:cNvPr>
                <p:cNvSpPr txBox="1"/>
                <p:nvPr/>
              </p:nvSpPr>
              <p:spPr>
                <a:xfrm>
                  <a:off x="6101216" y="5200001"/>
                  <a:ext cx="593689"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200" b="0" i="1" dirty="0" smtClean="0">
                            <a:solidFill>
                              <a:srgbClr val="FF0000"/>
                            </a:solidFill>
                            <a:latin typeface="Cambria Math" panose="02040503050406030204" pitchFamily="18" charset="0"/>
                          </a:rPr>
                          <m:t>𝑣</m:t>
                        </m:r>
                        <m:r>
                          <a:rPr lang="en-US" sz="1200" i="1" dirty="0" smtClean="0">
                            <a:solidFill>
                              <a:srgbClr val="FF0000"/>
                            </a:solidFill>
                            <a:latin typeface="Cambria Math" panose="02040503050406030204" pitchFamily="18" charset="0"/>
                          </a:rPr>
                          <m:t>=2</m:t>
                        </m:r>
                      </m:oMath>
                    </m:oMathPara>
                  </a14:m>
                  <a:endParaRPr lang="en-US" sz="1200" dirty="0">
                    <a:solidFill>
                      <a:srgbClr val="FF0000"/>
                    </a:solidFill>
                  </a:endParaRPr>
                </a:p>
              </p:txBody>
            </p:sp>
          </mc:Choice>
          <mc:Fallback xmlns="">
            <p:sp>
              <p:nvSpPr>
                <p:cNvPr id="57" name="TextBox 56">
                  <a:extLst>
                    <a:ext uri="{FF2B5EF4-FFF2-40B4-BE49-F238E27FC236}">
                      <a16:creationId xmlns:a16="http://schemas.microsoft.com/office/drawing/2014/main" id="{3960D56E-122B-433F-BF17-027098594E72}"/>
                    </a:ext>
                  </a:extLst>
                </p:cNvPr>
                <p:cNvSpPr txBox="1">
                  <a:spLocks noRot="1" noChangeAspect="1" noMove="1" noResize="1" noEditPoints="1" noAdjustHandles="1" noChangeArrowheads="1" noChangeShapeType="1" noTextEdit="1"/>
                </p:cNvSpPr>
                <p:nvPr/>
              </p:nvSpPr>
              <p:spPr>
                <a:xfrm>
                  <a:off x="6101216" y="5200001"/>
                  <a:ext cx="593689" cy="276999"/>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8" name="TextBox 57">
                  <a:extLst>
                    <a:ext uri="{FF2B5EF4-FFF2-40B4-BE49-F238E27FC236}">
                      <a16:creationId xmlns:a16="http://schemas.microsoft.com/office/drawing/2014/main" id="{D8703911-F380-4E5C-B526-11F000F3523A}"/>
                    </a:ext>
                  </a:extLst>
                </p:cNvPr>
                <p:cNvSpPr txBox="1"/>
                <p:nvPr/>
              </p:nvSpPr>
              <p:spPr>
                <a:xfrm>
                  <a:off x="4949019" y="4757931"/>
                  <a:ext cx="593689"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200" i="1" dirty="0" smtClean="0">
                            <a:solidFill>
                              <a:srgbClr val="FF0000"/>
                            </a:solidFill>
                            <a:latin typeface="Cambria Math" panose="02040503050406030204" pitchFamily="18" charset="0"/>
                          </a:rPr>
                          <m:t>𝑣</m:t>
                        </m:r>
                        <m:r>
                          <a:rPr lang="en-US" sz="1200" i="1" dirty="0" smtClean="0">
                            <a:solidFill>
                              <a:srgbClr val="FF0000"/>
                            </a:solidFill>
                            <a:latin typeface="Cambria Math" panose="02040503050406030204" pitchFamily="18" charset="0"/>
                          </a:rPr>
                          <m:t>=3</m:t>
                        </m:r>
                      </m:oMath>
                    </m:oMathPara>
                  </a14:m>
                  <a:endParaRPr lang="en-US" sz="1200" dirty="0">
                    <a:solidFill>
                      <a:srgbClr val="FF0000"/>
                    </a:solidFill>
                  </a:endParaRPr>
                </a:p>
              </p:txBody>
            </p:sp>
          </mc:Choice>
          <mc:Fallback xmlns="">
            <p:sp>
              <p:nvSpPr>
                <p:cNvPr id="58" name="TextBox 57">
                  <a:extLst>
                    <a:ext uri="{FF2B5EF4-FFF2-40B4-BE49-F238E27FC236}">
                      <a16:creationId xmlns:a16="http://schemas.microsoft.com/office/drawing/2014/main" id="{D8703911-F380-4E5C-B526-11F000F3523A}"/>
                    </a:ext>
                  </a:extLst>
                </p:cNvPr>
                <p:cNvSpPr txBox="1">
                  <a:spLocks noRot="1" noChangeAspect="1" noMove="1" noResize="1" noEditPoints="1" noAdjustHandles="1" noChangeArrowheads="1" noChangeShapeType="1" noTextEdit="1"/>
                </p:cNvSpPr>
                <p:nvPr/>
              </p:nvSpPr>
              <p:spPr>
                <a:xfrm>
                  <a:off x="4949019" y="4757931"/>
                  <a:ext cx="593689" cy="276999"/>
                </a:xfrm>
                <a:prstGeom prst="rect">
                  <a:avLst/>
                </a:prstGeom>
                <a:blipFill>
                  <a:blip r:embed="rId8"/>
                  <a:stretch>
                    <a:fillRect/>
                  </a:stretch>
                </a:blipFill>
              </p:spPr>
              <p:txBody>
                <a:bodyPr/>
                <a:lstStyle/>
                <a:p>
                  <a:r>
                    <a:rPr lang="en-US">
                      <a:noFill/>
                    </a:rPr>
                    <a:t> </a:t>
                  </a:r>
                </a:p>
              </p:txBody>
            </p:sp>
          </mc:Fallback>
        </mc:AlternateContent>
        <p:sp>
          <p:nvSpPr>
            <p:cNvPr id="54" name="Oval 53">
              <a:extLst>
                <a:ext uri="{FF2B5EF4-FFF2-40B4-BE49-F238E27FC236}">
                  <a16:creationId xmlns:a16="http://schemas.microsoft.com/office/drawing/2014/main" id="{4A5E8237-6F29-4330-9EFB-13238BE4F4FE}"/>
                </a:ext>
              </a:extLst>
            </p:cNvPr>
            <p:cNvSpPr/>
            <p:nvPr/>
          </p:nvSpPr>
          <p:spPr>
            <a:xfrm>
              <a:off x="6186519" y="5500689"/>
              <a:ext cx="228600" cy="21431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9" name="Straight Arrow Connector 38">
              <a:extLst>
                <a:ext uri="{FF2B5EF4-FFF2-40B4-BE49-F238E27FC236}">
                  <a16:creationId xmlns:a16="http://schemas.microsoft.com/office/drawing/2014/main" id="{00927C6C-F948-4054-A16E-9E197F92E563}"/>
                </a:ext>
              </a:extLst>
            </p:cNvPr>
            <p:cNvCxnSpPr>
              <a:cxnSpLocks/>
            </p:cNvCxnSpPr>
            <p:nvPr/>
          </p:nvCxnSpPr>
          <p:spPr>
            <a:xfrm flipH="1" flipV="1">
              <a:off x="6300819" y="5638577"/>
              <a:ext cx="514434" cy="47193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4" name="Group 3">
            <a:extLst>
              <a:ext uri="{FF2B5EF4-FFF2-40B4-BE49-F238E27FC236}">
                <a16:creationId xmlns:a16="http://schemas.microsoft.com/office/drawing/2014/main" id="{65D0BDF8-5D6F-02A6-524A-2005DDC31F18}"/>
              </a:ext>
            </a:extLst>
          </p:cNvPr>
          <p:cNvGrpSpPr/>
          <p:nvPr/>
        </p:nvGrpSpPr>
        <p:grpSpPr>
          <a:xfrm>
            <a:off x="5102361" y="2841702"/>
            <a:ext cx="3851913" cy="1702846"/>
            <a:chOff x="5102361" y="2841702"/>
            <a:chExt cx="3851913" cy="1702846"/>
          </a:xfrm>
        </p:grpSpPr>
        <p:sp>
          <p:nvSpPr>
            <p:cNvPr id="23" name="Speech Bubble: Rectangle 22">
              <a:extLst>
                <a:ext uri="{FF2B5EF4-FFF2-40B4-BE49-F238E27FC236}">
                  <a16:creationId xmlns:a16="http://schemas.microsoft.com/office/drawing/2014/main" id="{B2E8DC4F-E86D-4602-A53F-5AAE8881E109}"/>
                </a:ext>
              </a:extLst>
            </p:cNvPr>
            <p:cNvSpPr/>
            <p:nvPr/>
          </p:nvSpPr>
          <p:spPr>
            <a:xfrm>
              <a:off x="7177668" y="2841702"/>
              <a:ext cx="1776606" cy="1702846"/>
            </a:xfrm>
            <a:prstGeom prst="wedgeRectCallout">
              <a:avLst>
                <a:gd name="adj1" fmla="val -128601"/>
                <a:gd name="adj2" fmla="val 3210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Utility cannot be more than 2 in the subtree, but we already can get 3 from the first subtree. Prune the rest.</a:t>
              </a:r>
            </a:p>
          </p:txBody>
        </p:sp>
        <p:sp>
          <p:nvSpPr>
            <p:cNvPr id="27" name="TextBox 26">
              <a:extLst>
                <a:ext uri="{FF2B5EF4-FFF2-40B4-BE49-F238E27FC236}">
                  <a16:creationId xmlns:a16="http://schemas.microsoft.com/office/drawing/2014/main" id="{76F03D90-6D40-469A-8295-BFF682739914}"/>
                </a:ext>
              </a:extLst>
            </p:cNvPr>
            <p:cNvSpPr txBox="1"/>
            <p:nvPr/>
          </p:nvSpPr>
          <p:spPr>
            <a:xfrm>
              <a:off x="5615636" y="3722449"/>
              <a:ext cx="556563" cy="369332"/>
            </a:xfrm>
            <a:prstGeom prst="rect">
              <a:avLst/>
            </a:prstGeom>
            <a:noFill/>
          </p:spPr>
          <p:txBody>
            <a:bodyPr wrap="none" rtlCol="0">
              <a:spAutoFit/>
            </a:bodyPr>
            <a:lstStyle/>
            <a:p>
              <a:r>
                <a:rPr lang="en-US" dirty="0">
                  <a:solidFill>
                    <a:srgbClr val="FF0000"/>
                  </a:solidFill>
                </a:rPr>
                <a:t>Min</a:t>
              </a:r>
            </a:p>
          </p:txBody>
        </p:sp>
        <p:sp>
          <p:nvSpPr>
            <p:cNvPr id="28" name="TextBox 27">
              <a:extLst>
                <a:ext uri="{FF2B5EF4-FFF2-40B4-BE49-F238E27FC236}">
                  <a16:creationId xmlns:a16="http://schemas.microsoft.com/office/drawing/2014/main" id="{DF558B00-BC2D-4B7D-B496-540A7EA23542}"/>
                </a:ext>
              </a:extLst>
            </p:cNvPr>
            <p:cNvSpPr txBox="1"/>
            <p:nvPr/>
          </p:nvSpPr>
          <p:spPr>
            <a:xfrm>
              <a:off x="5635662" y="3199089"/>
              <a:ext cx="589713" cy="369332"/>
            </a:xfrm>
            <a:prstGeom prst="rect">
              <a:avLst/>
            </a:prstGeom>
            <a:noFill/>
          </p:spPr>
          <p:txBody>
            <a:bodyPr wrap="none" rtlCol="0">
              <a:spAutoFit/>
            </a:bodyPr>
            <a:lstStyle/>
            <a:p>
              <a:r>
                <a:rPr lang="en-US" dirty="0">
                  <a:solidFill>
                    <a:srgbClr val="FF0000"/>
                  </a:solidFill>
                </a:rPr>
                <a:t>Max</a:t>
              </a:r>
            </a:p>
          </p:txBody>
        </p:sp>
        <p:cxnSp>
          <p:nvCxnSpPr>
            <p:cNvPr id="20" name="Straight Arrow Connector 19">
              <a:extLst>
                <a:ext uri="{FF2B5EF4-FFF2-40B4-BE49-F238E27FC236}">
                  <a16:creationId xmlns:a16="http://schemas.microsoft.com/office/drawing/2014/main" id="{21A6F816-CCA5-4793-A17F-140AA8B5162A}"/>
                </a:ext>
              </a:extLst>
            </p:cNvPr>
            <p:cNvCxnSpPr>
              <a:cxnSpLocks/>
            </p:cNvCxnSpPr>
            <p:nvPr/>
          </p:nvCxnSpPr>
          <p:spPr>
            <a:xfrm flipV="1">
              <a:off x="5257800" y="3932237"/>
              <a:ext cx="76200" cy="57785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6" name="Oval 25">
              <a:extLst>
                <a:ext uri="{FF2B5EF4-FFF2-40B4-BE49-F238E27FC236}">
                  <a16:creationId xmlns:a16="http://schemas.microsoft.com/office/drawing/2014/main" id="{1B5BDB4D-F32A-4D20-9AAF-8AA8B74945C0}"/>
                </a:ext>
              </a:extLst>
            </p:cNvPr>
            <p:cNvSpPr/>
            <p:nvPr/>
          </p:nvSpPr>
          <p:spPr>
            <a:xfrm>
              <a:off x="5257800" y="3770315"/>
              <a:ext cx="228600" cy="21431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4" name="Straight Arrow Connector 63">
              <a:extLst>
                <a:ext uri="{FF2B5EF4-FFF2-40B4-BE49-F238E27FC236}">
                  <a16:creationId xmlns:a16="http://schemas.microsoft.com/office/drawing/2014/main" id="{E2238B48-9E8D-4E23-A7EA-DC0F806A43FB}"/>
                </a:ext>
              </a:extLst>
            </p:cNvPr>
            <p:cNvCxnSpPr>
              <a:cxnSpLocks/>
            </p:cNvCxnSpPr>
            <p:nvPr/>
          </p:nvCxnSpPr>
          <p:spPr>
            <a:xfrm>
              <a:off x="5102361" y="3505200"/>
              <a:ext cx="193539" cy="265115"/>
            </a:xfrm>
            <a:prstGeom prst="straightConnector1">
              <a:avLst/>
            </a:prstGeom>
            <a:ln>
              <a:solidFill>
                <a:srgbClr val="FF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9" name="TextBox 78">
                  <a:extLst>
                    <a:ext uri="{FF2B5EF4-FFF2-40B4-BE49-F238E27FC236}">
                      <a16:creationId xmlns:a16="http://schemas.microsoft.com/office/drawing/2014/main" id="{1B7D9237-9B72-4ABC-9A00-9848503D0663}"/>
                    </a:ext>
                  </a:extLst>
                </p:cNvPr>
                <p:cNvSpPr txBox="1"/>
                <p:nvPr/>
              </p:nvSpPr>
              <p:spPr>
                <a:xfrm>
                  <a:off x="5307308" y="4004808"/>
                  <a:ext cx="593688"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200" i="1" dirty="0" smtClean="0">
                            <a:solidFill>
                              <a:srgbClr val="FF0000"/>
                            </a:solidFill>
                            <a:latin typeface="Cambria Math" panose="02040503050406030204" pitchFamily="18" charset="0"/>
                          </a:rPr>
                          <m:t>𝑣</m:t>
                        </m:r>
                        <m:r>
                          <a:rPr lang="en-US" sz="1200" b="0" i="1" dirty="0" smtClean="0">
                            <a:solidFill>
                              <a:srgbClr val="FF0000"/>
                            </a:solidFill>
                            <a:latin typeface="Cambria Math" panose="02040503050406030204" pitchFamily="18" charset="0"/>
                          </a:rPr>
                          <m:t>≤2</m:t>
                        </m:r>
                      </m:oMath>
                    </m:oMathPara>
                  </a14:m>
                  <a:endParaRPr lang="en-US" sz="1200" dirty="0">
                    <a:solidFill>
                      <a:srgbClr val="FF0000"/>
                    </a:solidFill>
                  </a:endParaRPr>
                </a:p>
              </p:txBody>
            </p:sp>
          </mc:Choice>
          <mc:Fallback xmlns="">
            <p:sp>
              <p:nvSpPr>
                <p:cNvPr id="79" name="TextBox 78">
                  <a:extLst>
                    <a:ext uri="{FF2B5EF4-FFF2-40B4-BE49-F238E27FC236}">
                      <a16:creationId xmlns:a16="http://schemas.microsoft.com/office/drawing/2014/main" id="{1B7D9237-9B72-4ABC-9A00-9848503D0663}"/>
                    </a:ext>
                  </a:extLst>
                </p:cNvPr>
                <p:cNvSpPr txBox="1">
                  <a:spLocks noRot="1" noChangeAspect="1" noMove="1" noResize="1" noEditPoints="1" noAdjustHandles="1" noChangeArrowheads="1" noChangeShapeType="1" noTextEdit="1"/>
                </p:cNvSpPr>
                <p:nvPr/>
              </p:nvSpPr>
              <p:spPr>
                <a:xfrm>
                  <a:off x="5307308" y="4004808"/>
                  <a:ext cx="593688" cy="276999"/>
                </a:xfrm>
                <a:prstGeom prst="rect">
                  <a:avLst/>
                </a:prstGeom>
                <a:blipFill>
                  <a:blip r:embed="rId9"/>
                  <a:stretch>
                    <a:fillRect/>
                  </a:stretch>
                </a:blipFill>
              </p:spPr>
              <p:txBody>
                <a:bodyPr/>
                <a:lstStyle/>
                <a:p>
                  <a:r>
                    <a:rPr lang="en-US">
                      <a:noFill/>
                    </a:rPr>
                    <a:t> </a:t>
                  </a:r>
                </a:p>
              </p:txBody>
            </p:sp>
          </mc:Fallback>
        </mc:AlternateContent>
      </p:grpSp>
    </p:spTree>
    <p:extLst>
      <p:ext uri="{BB962C8B-B14F-4D97-AF65-F5344CB8AC3E}">
        <p14:creationId xmlns:p14="http://schemas.microsoft.com/office/powerpoint/2010/main" val="2279752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2A8E59F-3430-5C93-865A-B18F077212F6}"/>
              </a:ext>
            </a:extLst>
          </p:cNvPr>
          <p:cNvSpPr>
            <a:spLocks noGrp="1"/>
          </p:cNvSpPr>
          <p:nvPr>
            <p:ph type="title" idx="4294967295"/>
          </p:nvPr>
        </p:nvSpPr>
        <p:spPr>
          <a:xfrm>
            <a:off x="628650" y="-1325563"/>
            <a:ext cx="7886700" cy="1325563"/>
          </a:xfrm>
        </p:spPr>
        <p:txBody>
          <a:bodyPr vert="horz" lIns="91440" tIns="45720" rIns="91440" bIns="45720" rtlCol="0" anchor="b">
            <a:normAutofit/>
          </a:bodyPr>
          <a:lstStyle/>
          <a:p>
            <a:r>
              <a:rPr lang="en-US" dirty="0"/>
              <a:t>Alpha-Beta-Search Algorithm</a:t>
            </a:r>
          </a:p>
        </p:txBody>
      </p:sp>
      <p:grpSp>
        <p:nvGrpSpPr>
          <p:cNvPr id="4" name="Group 3" descr="The Alpha-Beta-Search Algorithm.">
            <a:extLst>
              <a:ext uri="{FF2B5EF4-FFF2-40B4-BE49-F238E27FC236}">
                <a16:creationId xmlns:a16="http://schemas.microsoft.com/office/drawing/2014/main" id="{435C2257-F6ED-532C-31F7-65204F00FB1F}"/>
              </a:ext>
            </a:extLst>
          </p:cNvPr>
          <p:cNvGrpSpPr/>
          <p:nvPr/>
        </p:nvGrpSpPr>
        <p:grpSpPr>
          <a:xfrm>
            <a:off x="195224" y="279199"/>
            <a:ext cx="8753552" cy="6374298"/>
            <a:chOff x="195224" y="279199"/>
            <a:chExt cx="8753552" cy="6374298"/>
          </a:xfrm>
        </p:grpSpPr>
        <p:pic>
          <p:nvPicPr>
            <p:cNvPr id="9" name="Picture 8">
              <a:extLst>
                <a:ext uri="{FF2B5EF4-FFF2-40B4-BE49-F238E27FC236}">
                  <a16:creationId xmlns:a16="http://schemas.microsoft.com/office/drawing/2014/main" id="{72E01CE5-2616-455A-90DB-6143AB8E8350}"/>
                </a:ext>
              </a:extLst>
            </p:cNvPr>
            <p:cNvPicPr>
              <a:picLocks noChangeAspect="1"/>
            </p:cNvPicPr>
            <p:nvPr/>
          </p:nvPicPr>
          <p:blipFill>
            <a:blip r:embed="rId2"/>
            <a:stretch>
              <a:fillRect/>
            </a:stretch>
          </p:blipFill>
          <p:spPr>
            <a:xfrm>
              <a:off x="195224" y="279199"/>
              <a:ext cx="7653376" cy="6328161"/>
            </a:xfrm>
            <a:prstGeom prst="rect">
              <a:avLst/>
            </a:prstGeom>
          </p:spPr>
          <p:style>
            <a:lnRef idx="2">
              <a:schemeClr val="accent2"/>
            </a:lnRef>
            <a:fillRef idx="1">
              <a:schemeClr val="lt1"/>
            </a:fillRef>
            <a:effectRef idx="0">
              <a:schemeClr val="accent2"/>
            </a:effectRef>
            <a:fontRef idx="minor">
              <a:schemeClr val="dk1"/>
            </a:fontRef>
          </p:style>
        </p:pic>
        <p:sp>
          <p:nvSpPr>
            <p:cNvPr id="5" name="Rectangle 4">
              <a:extLst>
                <a:ext uri="{FF2B5EF4-FFF2-40B4-BE49-F238E27FC236}">
                  <a16:creationId xmlns:a16="http://schemas.microsoft.com/office/drawing/2014/main" id="{19490A17-3029-4EF0-B93E-C7361C53EFBF}"/>
                </a:ext>
              </a:extLst>
            </p:cNvPr>
            <p:cNvSpPr/>
            <p:nvPr/>
          </p:nvSpPr>
          <p:spPr>
            <a:xfrm>
              <a:off x="609600" y="3162300"/>
              <a:ext cx="3429000" cy="533400"/>
            </a:xfrm>
            <a:prstGeom prst="rect">
              <a:avLst/>
            </a:prstGeom>
            <a:noFill/>
            <a:ln w="3810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
          <p:nvSpPr>
            <p:cNvPr id="6" name="Rectangle 5">
              <a:extLst>
                <a:ext uri="{FF2B5EF4-FFF2-40B4-BE49-F238E27FC236}">
                  <a16:creationId xmlns:a16="http://schemas.microsoft.com/office/drawing/2014/main" id="{1403079C-9765-4F9A-9D58-ED7976A56068}"/>
                </a:ext>
              </a:extLst>
            </p:cNvPr>
            <p:cNvSpPr/>
            <p:nvPr/>
          </p:nvSpPr>
          <p:spPr>
            <a:xfrm>
              <a:off x="609600" y="5791200"/>
              <a:ext cx="3429000" cy="457200"/>
            </a:xfrm>
            <a:prstGeom prst="rect">
              <a:avLst/>
            </a:prstGeom>
            <a:noFill/>
            <a:ln w="3810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
          <p:nvSpPr>
            <p:cNvPr id="8" name="TextBox 7">
              <a:extLst>
                <a:ext uri="{FF2B5EF4-FFF2-40B4-BE49-F238E27FC236}">
                  <a16:creationId xmlns:a16="http://schemas.microsoft.com/office/drawing/2014/main" id="{F598DE61-4A9B-4E15-9D21-89B79999C8C8}"/>
                </a:ext>
              </a:extLst>
            </p:cNvPr>
            <p:cNvSpPr txBox="1"/>
            <p:nvPr/>
          </p:nvSpPr>
          <p:spPr>
            <a:xfrm>
              <a:off x="6019800" y="304800"/>
              <a:ext cx="2928976" cy="369332"/>
            </a:xfrm>
            <a:prstGeom prst="rect">
              <a:avLst/>
            </a:prstGeom>
          </p:spPr>
          <p:style>
            <a:lnRef idx="3">
              <a:schemeClr val="lt1"/>
            </a:lnRef>
            <a:fillRef idx="1">
              <a:schemeClr val="accent6"/>
            </a:fillRef>
            <a:effectRef idx="1">
              <a:schemeClr val="accent6"/>
            </a:effectRef>
            <a:fontRef idx="minor">
              <a:schemeClr val="lt1"/>
            </a:fontRef>
          </p:style>
          <p:txBody>
            <a:bodyPr wrap="square" rtlCol="0">
              <a:spAutoFit/>
            </a:bodyPr>
            <a:lstStyle/>
            <a:p>
              <a:r>
                <a:rPr lang="en-US" b="1" dirty="0"/>
                <a:t>= minimax search + pruning</a:t>
              </a:r>
              <a:endParaRPr lang="en-US" dirty="0"/>
            </a:p>
          </p:txBody>
        </p:sp>
        <mc:AlternateContent xmlns:mc="http://schemas.openxmlformats.org/markup-compatibility/2006">
          <mc:Choice xmlns:a14="http://schemas.microsoft.com/office/drawing/2010/main" Requires="a14">
            <p:sp>
              <p:nvSpPr>
                <p:cNvPr id="2" name="Speech Bubble: Rectangle 1">
                  <a:extLst>
                    <a:ext uri="{FF2B5EF4-FFF2-40B4-BE49-F238E27FC236}">
                      <a16:creationId xmlns:a16="http://schemas.microsoft.com/office/drawing/2014/main" id="{735E5797-5355-47EA-B335-D622AE8C2F45}"/>
                    </a:ext>
                  </a:extLst>
                </p:cNvPr>
                <p:cNvSpPr/>
                <p:nvPr/>
              </p:nvSpPr>
              <p:spPr>
                <a:xfrm>
                  <a:off x="4196612" y="3226832"/>
                  <a:ext cx="2743200" cy="838200"/>
                </a:xfrm>
                <a:prstGeom prst="wedgeRectCallout">
                  <a:avLst>
                    <a:gd name="adj1" fmla="val -74645"/>
                    <a:gd name="adj2" fmla="val -1220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Abandon subtree if Min would not go there because it has a better choice (represented by </a:t>
                  </a:r>
                  <a14:m>
                    <m:oMath xmlns:m="http://schemas.openxmlformats.org/officeDocument/2006/math">
                      <m:r>
                        <a:rPr lang="en-US" sz="1400" b="0" i="1" smtClean="0">
                          <a:latin typeface="Cambria Math" panose="02040503050406030204" pitchFamily="18" charset="0"/>
                        </a:rPr>
                        <m:t>𝛽</m:t>
                      </m:r>
                    </m:oMath>
                  </a14:m>
                  <a:r>
                    <a:rPr lang="en-US" sz="1400" dirty="0"/>
                    <a:t>)</a:t>
                  </a:r>
                </a:p>
              </p:txBody>
            </p:sp>
          </mc:Choice>
          <mc:Fallback>
            <p:sp>
              <p:nvSpPr>
                <p:cNvPr id="2" name="Speech Bubble: Rectangle 1">
                  <a:extLst>
                    <a:ext uri="{FF2B5EF4-FFF2-40B4-BE49-F238E27FC236}">
                      <a16:creationId xmlns:a16="http://schemas.microsoft.com/office/drawing/2014/main" id="{735E5797-5355-47EA-B335-D622AE8C2F45}"/>
                    </a:ext>
                  </a:extLst>
                </p:cNvPr>
                <p:cNvSpPr>
                  <a:spLocks noRot="1" noChangeAspect="1" noMove="1" noResize="1" noEditPoints="1" noAdjustHandles="1" noChangeArrowheads="1" noChangeShapeType="1" noTextEdit="1"/>
                </p:cNvSpPr>
                <p:nvPr/>
              </p:nvSpPr>
              <p:spPr>
                <a:xfrm>
                  <a:off x="4196612" y="3226832"/>
                  <a:ext cx="2743200" cy="838200"/>
                </a:xfrm>
                <a:prstGeom prst="wedgeRectCallout">
                  <a:avLst>
                    <a:gd name="adj1" fmla="val -74645"/>
                    <a:gd name="adj2" fmla="val -12206"/>
                  </a:avLst>
                </a:prstGeom>
                <a:blipFill>
                  <a:blip r:embed="rId3"/>
                  <a:stretch>
                    <a:fillRect r="-703" b="-714"/>
                  </a:stretch>
                </a:blipFill>
              </p:spPr>
              <p:txBody>
                <a:bodyPr/>
                <a:lstStyle/>
                <a:p>
                  <a:r>
                    <a:rPr lang="en-US">
                      <a:noFill/>
                    </a:rPr>
                    <a:t> </a:t>
                  </a:r>
                </a:p>
              </p:txBody>
            </p:sp>
          </mc:Fallback>
        </mc:AlternateContent>
        <p:sp>
          <p:nvSpPr>
            <p:cNvPr id="3" name="TextBox 2">
              <a:extLst>
                <a:ext uri="{FF2B5EF4-FFF2-40B4-BE49-F238E27FC236}">
                  <a16:creationId xmlns:a16="http://schemas.microsoft.com/office/drawing/2014/main" id="{73B8F34A-38B9-4F94-BC3E-13899506DCFB}"/>
                </a:ext>
              </a:extLst>
            </p:cNvPr>
            <p:cNvSpPr txBox="1"/>
            <p:nvPr/>
          </p:nvSpPr>
          <p:spPr>
            <a:xfrm>
              <a:off x="1641088" y="1981200"/>
              <a:ext cx="2895600" cy="307777"/>
            </a:xfrm>
            <a:prstGeom prst="rect">
              <a:avLst/>
            </a:prstGeom>
            <a:noFill/>
          </p:spPr>
          <p:txBody>
            <a:bodyPr wrap="square" rtlCol="0">
              <a:spAutoFit/>
            </a:bodyPr>
            <a:lstStyle/>
            <a:p>
              <a:r>
                <a:rPr lang="en-US" sz="1400" dirty="0">
                  <a:solidFill>
                    <a:schemeClr val="tx1">
                      <a:lumMod val="50000"/>
                      <a:lumOff val="50000"/>
                    </a:schemeClr>
                  </a:solidFill>
                </a:rPr>
                <a:t>// v is the minimax value</a:t>
              </a:r>
            </a:p>
          </p:txBody>
        </p:sp>
        <p:sp>
          <p:nvSpPr>
            <p:cNvPr id="11" name="Speech Bubble: Rectangle 10">
              <a:extLst>
                <a:ext uri="{FF2B5EF4-FFF2-40B4-BE49-F238E27FC236}">
                  <a16:creationId xmlns:a16="http://schemas.microsoft.com/office/drawing/2014/main" id="{B80E1A95-65E1-4D51-846D-347C755D0B1B}"/>
                </a:ext>
              </a:extLst>
            </p:cNvPr>
            <p:cNvSpPr/>
            <p:nvPr/>
          </p:nvSpPr>
          <p:spPr>
            <a:xfrm>
              <a:off x="3036851" y="2803339"/>
              <a:ext cx="2438400" cy="266687"/>
            </a:xfrm>
            <a:prstGeom prst="wedgeRectCallout">
              <a:avLst>
                <a:gd name="adj1" fmla="val -80742"/>
                <a:gd name="adj2" fmla="val -3750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Found a better action?</a:t>
              </a:r>
            </a:p>
          </p:txBody>
        </p:sp>
        <p:sp>
          <p:nvSpPr>
            <p:cNvPr id="12" name="Speech Bubble: Rectangle 11">
              <a:extLst>
                <a:ext uri="{FF2B5EF4-FFF2-40B4-BE49-F238E27FC236}">
                  <a16:creationId xmlns:a16="http://schemas.microsoft.com/office/drawing/2014/main" id="{D4EEC333-75EF-4A02-8E6D-79CE7098B993}"/>
                </a:ext>
              </a:extLst>
            </p:cNvPr>
            <p:cNvSpPr/>
            <p:nvPr/>
          </p:nvSpPr>
          <p:spPr>
            <a:xfrm>
              <a:off x="3200400" y="5356040"/>
              <a:ext cx="2438400" cy="266687"/>
            </a:xfrm>
            <a:prstGeom prst="wedgeRectCallout">
              <a:avLst>
                <a:gd name="adj1" fmla="val -80742"/>
                <a:gd name="adj2" fmla="val -3750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Found a better action?</a:t>
              </a:r>
            </a:p>
          </p:txBody>
        </p:sp>
        <mc:AlternateContent xmlns:mc="http://schemas.openxmlformats.org/markup-compatibility/2006">
          <mc:Choice xmlns:a14="http://schemas.microsoft.com/office/drawing/2010/main" Requires="a14">
            <p:sp>
              <p:nvSpPr>
                <p:cNvPr id="13" name="Speech Bubble: Rectangle 12">
                  <a:extLst>
                    <a:ext uri="{FF2B5EF4-FFF2-40B4-BE49-F238E27FC236}">
                      <a16:creationId xmlns:a16="http://schemas.microsoft.com/office/drawing/2014/main" id="{2AEDDF7D-75F5-4B92-9012-ACB5B966A331}"/>
                    </a:ext>
                  </a:extLst>
                </p:cNvPr>
                <p:cNvSpPr/>
                <p:nvPr/>
              </p:nvSpPr>
              <p:spPr>
                <a:xfrm>
                  <a:off x="4228212" y="5815297"/>
                  <a:ext cx="2629788" cy="838200"/>
                </a:xfrm>
                <a:prstGeom prst="wedgeRectCallout">
                  <a:avLst>
                    <a:gd name="adj1" fmla="val -74645"/>
                    <a:gd name="adj2" fmla="val -1220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Abandon subtree if  Max would not go there because it has a better choice (represented by </a:t>
                  </a:r>
                  <a14:m>
                    <m:oMath xmlns:m="http://schemas.openxmlformats.org/officeDocument/2006/math">
                      <m:r>
                        <a:rPr lang="en-US" sz="1400" b="0" i="1" smtClean="0">
                          <a:latin typeface="Cambria Math" panose="02040503050406030204" pitchFamily="18" charset="0"/>
                        </a:rPr>
                        <m:t>𝛼</m:t>
                      </m:r>
                    </m:oMath>
                  </a14:m>
                  <a:r>
                    <a:rPr lang="en-US" sz="1400" dirty="0"/>
                    <a:t>)</a:t>
                  </a:r>
                </a:p>
              </p:txBody>
            </p:sp>
          </mc:Choice>
          <mc:Fallback>
            <p:sp>
              <p:nvSpPr>
                <p:cNvPr id="13" name="Speech Bubble: Rectangle 12">
                  <a:extLst>
                    <a:ext uri="{FF2B5EF4-FFF2-40B4-BE49-F238E27FC236}">
                      <a16:creationId xmlns:a16="http://schemas.microsoft.com/office/drawing/2014/main" id="{2AEDDF7D-75F5-4B92-9012-ACB5B966A331}"/>
                    </a:ext>
                  </a:extLst>
                </p:cNvPr>
                <p:cNvSpPr>
                  <a:spLocks noRot="1" noChangeAspect="1" noMove="1" noResize="1" noEditPoints="1" noAdjustHandles="1" noChangeArrowheads="1" noChangeShapeType="1" noTextEdit="1"/>
                </p:cNvSpPr>
                <p:nvPr/>
              </p:nvSpPr>
              <p:spPr>
                <a:xfrm>
                  <a:off x="4228212" y="5815297"/>
                  <a:ext cx="2629788" cy="838200"/>
                </a:xfrm>
                <a:prstGeom prst="wedgeRectCallout">
                  <a:avLst>
                    <a:gd name="adj1" fmla="val -74645"/>
                    <a:gd name="adj2" fmla="val -12206"/>
                  </a:avLst>
                </a:prstGeom>
                <a:blipFill>
                  <a:blip r:embed="rId4"/>
                  <a:stretch>
                    <a:fillRect b="-719"/>
                  </a:stretch>
                </a:blipFill>
              </p:spPr>
              <p:txBody>
                <a:bodyPr/>
                <a:lstStyle/>
                <a:p>
                  <a:r>
                    <a:rPr lang="en-US">
                      <a:noFill/>
                    </a:rPr>
                    <a:t> </a:t>
                  </a:r>
                </a:p>
              </p:txBody>
            </p:sp>
          </mc:Fallback>
        </mc:AlternateContent>
      </p:grpSp>
    </p:spTree>
    <p:extLst>
      <p:ext uri="{BB962C8B-B14F-4D97-AF65-F5344CB8AC3E}">
        <p14:creationId xmlns:p14="http://schemas.microsoft.com/office/powerpoint/2010/main" val="1436217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8D0667-A679-6C9F-D90A-372E2C72679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943F6AA-1C8F-6FB3-588D-2871A3002DA4}"/>
              </a:ext>
            </a:extLst>
          </p:cNvPr>
          <p:cNvSpPr>
            <a:spLocks noGrp="1"/>
          </p:cNvSpPr>
          <p:nvPr>
            <p:ph type="title"/>
          </p:nvPr>
        </p:nvSpPr>
        <p:spPr>
          <a:xfrm>
            <a:off x="628650" y="261413"/>
            <a:ext cx="6381750" cy="961697"/>
          </a:xfrm>
        </p:spPr>
        <p:txBody>
          <a:bodyPr>
            <a:normAutofit fontScale="90000"/>
          </a:bodyPr>
          <a:lstStyle/>
          <a:p>
            <a:r>
              <a:rPr lang="en-US" dirty="0"/>
              <a:t>Exercise: Simple 2-Ply Game with Alpha-Beta Pruning</a:t>
            </a:r>
          </a:p>
        </p:txBody>
      </p:sp>
      <mc:AlternateContent xmlns:mc="http://schemas.openxmlformats.org/markup-compatibility/2006" xmlns:a14="http://schemas.microsoft.com/office/drawing/2010/main">
        <mc:Choice Requires="a14">
          <p:sp>
            <p:nvSpPr>
              <p:cNvPr id="81" name="TextBox 80">
                <a:extLst>
                  <a:ext uri="{FF2B5EF4-FFF2-40B4-BE49-F238E27FC236}">
                    <a16:creationId xmlns:a16="http://schemas.microsoft.com/office/drawing/2014/main" id="{5ACDE07A-163D-F7A9-C9B3-AA29585E742D}"/>
                  </a:ext>
                </a:extLst>
              </p:cNvPr>
              <p:cNvSpPr txBox="1"/>
              <p:nvPr/>
            </p:nvSpPr>
            <p:spPr>
              <a:xfrm>
                <a:off x="509310" y="5429125"/>
                <a:ext cx="7886700" cy="923330"/>
              </a:xfrm>
              <a:prstGeom prst="rect">
                <a:avLst/>
              </a:prstGeom>
              <a:noFill/>
            </p:spPr>
            <p:txBody>
              <a:bodyPr wrap="square" rtlCol="0">
                <a:spAutoFit/>
              </a:bodyPr>
              <a:lstStyle/>
              <a:p>
                <a:pPr marL="285750" indent="-285750">
                  <a:buFont typeface="Arial" panose="020B0604020202020204" pitchFamily="34" charset="0"/>
                  <a:buChar char="•"/>
                </a:pPr>
                <a:r>
                  <a:rPr lang="en-US" dirty="0"/>
                  <a:t>Find the </a:t>
                </a:r>
                <a14:m>
                  <m:oMath xmlns:m="http://schemas.openxmlformats.org/officeDocument/2006/math">
                    <m:r>
                      <a:rPr lang="en-US" i="1" dirty="0" smtClean="0">
                        <a:latin typeface="Cambria Math" panose="02040503050406030204" pitchFamily="18" charset="0"/>
                      </a:rPr>
                      <m:t>[</m:t>
                    </m:r>
                    <m:r>
                      <a:rPr lang="en-US" b="0" i="1" dirty="0" smtClean="0">
                        <a:latin typeface="Cambria Math" panose="02040503050406030204" pitchFamily="18" charset="0"/>
                      </a:rPr>
                      <m:t>𝛼</m:t>
                    </m:r>
                    <m:r>
                      <a:rPr lang="en-US" b="0" i="1" dirty="0" smtClean="0">
                        <a:latin typeface="Cambria Math" panose="02040503050406030204" pitchFamily="18" charset="0"/>
                      </a:rPr>
                      <m:t>,</m:t>
                    </m:r>
                    <m:r>
                      <a:rPr lang="en-US" b="0" i="1" dirty="0" smtClean="0">
                        <a:latin typeface="Cambria Math" panose="02040503050406030204" pitchFamily="18" charset="0"/>
                      </a:rPr>
                      <m:t>𝛽</m:t>
                    </m:r>
                    <m:r>
                      <a:rPr lang="en-US" i="1" dirty="0" smtClean="0">
                        <a:latin typeface="Cambria Math" panose="02040503050406030204" pitchFamily="18" charset="0"/>
                      </a:rPr>
                      <m:t>]</m:t>
                    </m:r>
                  </m:oMath>
                </a14:m>
                <a:r>
                  <a:rPr lang="en-US" dirty="0"/>
                  <a:t> intervals for all nodes.</a:t>
                </a:r>
              </a:p>
              <a:p>
                <a:pPr marL="285750" indent="-285750">
                  <a:buFont typeface="Arial" panose="020B0604020202020204" pitchFamily="34" charset="0"/>
                  <a:buChar char="•"/>
                </a:pPr>
                <a:r>
                  <a:rPr lang="en-US" dirty="0"/>
                  <a:t>What is the optimal move sequence?</a:t>
                </a:r>
              </a:p>
              <a:p>
                <a:pPr marL="285750" indent="-285750">
                  <a:buFont typeface="Arial" panose="020B0604020202020204" pitchFamily="34" charset="0"/>
                  <a:buChar char="•"/>
                </a:pPr>
                <a:r>
                  <a:rPr lang="en-US" dirty="0"/>
                  <a:t>What part of the tree can be pruned?</a:t>
                </a:r>
              </a:p>
            </p:txBody>
          </p:sp>
        </mc:Choice>
        <mc:Fallback xmlns="">
          <p:sp>
            <p:nvSpPr>
              <p:cNvPr id="81" name="TextBox 80">
                <a:extLst>
                  <a:ext uri="{FF2B5EF4-FFF2-40B4-BE49-F238E27FC236}">
                    <a16:creationId xmlns:a16="http://schemas.microsoft.com/office/drawing/2014/main" id="{5ACDE07A-163D-F7A9-C9B3-AA29585E742D}"/>
                  </a:ext>
                </a:extLst>
              </p:cNvPr>
              <p:cNvSpPr txBox="1">
                <a:spLocks noRot="1" noChangeAspect="1" noMove="1" noResize="1" noEditPoints="1" noAdjustHandles="1" noChangeArrowheads="1" noChangeShapeType="1" noTextEdit="1"/>
              </p:cNvSpPr>
              <p:nvPr/>
            </p:nvSpPr>
            <p:spPr>
              <a:xfrm>
                <a:off x="509310" y="5429125"/>
                <a:ext cx="7886700" cy="923330"/>
              </a:xfrm>
              <a:prstGeom prst="rect">
                <a:avLst/>
              </a:prstGeom>
              <a:blipFill>
                <a:blip r:embed="rId2"/>
                <a:stretch>
                  <a:fillRect l="-541" t="-3974" b="-9934"/>
                </a:stretch>
              </a:blipFill>
            </p:spPr>
            <p:txBody>
              <a:bodyPr/>
              <a:lstStyle/>
              <a:p>
                <a:r>
                  <a:rPr lang="en-US">
                    <a:noFill/>
                  </a:rPr>
                  <a:t> </a:t>
                </a:r>
              </a:p>
            </p:txBody>
          </p:sp>
        </mc:Fallback>
      </mc:AlternateContent>
      <p:grpSp>
        <p:nvGrpSpPr>
          <p:cNvPr id="13" name="Group 12" descr="An exercise game tree.">
            <a:extLst>
              <a:ext uri="{FF2B5EF4-FFF2-40B4-BE49-F238E27FC236}">
                <a16:creationId xmlns:a16="http://schemas.microsoft.com/office/drawing/2014/main" id="{E3A01F1B-DF55-BDF2-3E75-F9F0DBB6F764}"/>
              </a:ext>
            </a:extLst>
          </p:cNvPr>
          <p:cNvGrpSpPr/>
          <p:nvPr/>
        </p:nvGrpSpPr>
        <p:grpSpPr>
          <a:xfrm>
            <a:off x="499691" y="1416598"/>
            <a:ext cx="7514233" cy="3765002"/>
            <a:chOff x="495296" y="1066777"/>
            <a:chExt cx="7514233" cy="3765002"/>
          </a:xfrm>
        </p:grpSpPr>
        <p:sp>
          <p:nvSpPr>
            <p:cNvPr id="4" name="Isosceles Triangle 3">
              <a:extLst>
                <a:ext uri="{FF2B5EF4-FFF2-40B4-BE49-F238E27FC236}">
                  <a16:creationId xmlns:a16="http://schemas.microsoft.com/office/drawing/2014/main" id="{246256E5-6BCF-D35A-027D-7B4177633341}"/>
                </a:ext>
              </a:extLst>
            </p:cNvPr>
            <p:cNvSpPr/>
            <p:nvPr/>
          </p:nvSpPr>
          <p:spPr>
            <a:xfrm>
              <a:off x="4762499" y="1440884"/>
              <a:ext cx="457200" cy="381000"/>
            </a:xfrm>
            <a:prstGeom prs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Isosceles Triangle 4">
              <a:extLst>
                <a:ext uri="{FF2B5EF4-FFF2-40B4-BE49-F238E27FC236}">
                  <a16:creationId xmlns:a16="http://schemas.microsoft.com/office/drawing/2014/main" id="{2EA56D32-90C1-4211-6839-27CFCBE2E397}"/>
                </a:ext>
              </a:extLst>
            </p:cNvPr>
            <p:cNvSpPr/>
            <p:nvPr/>
          </p:nvSpPr>
          <p:spPr>
            <a:xfrm flipV="1">
              <a:off x="2847109" y="2941937"/>
              <a:ext cx="457200" cy="381000"/>
            </a:xfrm>
            <a:prstGeom prst="triangle">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6" name="Isosceles Triangle 5">
              <a:extLst>
                <a:ext uri="{FF2B5EF4-FFF2-40B4-BE49-F238E27FC236}">
                  <a16:creationId xmlns:a16="http://schemas.microsoft.com/office/drawing/2014/main" id="{D6748E4D-A25E-F556-2F22-D98D278A4DC5}"/>
                </a:ext>
              </a:extLst>
            </p:cNvPr>
            <p:cNvSpPr/>
            <p:nvPr/>
          </p:nvSpPr>
          <p:spPr>
            <a:xfrm flipV="1">
              <a:off x="4762499" y="2972675"/>
              <a:ext cx="457200" cy="381000"/>
            </a:xfrm>
            <a:prstGeom prst="triangle">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7" name="Isosceles Triangle 6">
              <a:extLst>
                <a:ext uri="{FF2B5EF4-FFF2-40B4-BE49-F238E27FC236}">
                  <a16:creationId xmlns:a16="http://schemas.microsoft.com/office/drawing/2014/main" id="{76C16231-2E98-C410-130B-256C429CADAF}"/>
                </a:ext>
              </a:extLst>
            </p:cNvPr>
            <p:cNvSpPr/>
            <p:nvPr/>
          </p:nvSpPr>
          <p:spPr>
            <a:xfrm flipV="1">
              <a:off x="6733309" y="2962719"/>
              <a:ext cx="457200" cy="381000"/>
            </a:xfrm>
            <a:prstGeom prst="triangle">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9" name="Straight Arrow Connector 8">
              <a:extLst>
                <a:ext uri="{FF2B5EF4-FFF2-40B4-BE49-F238E27FC236}">
                  <a16:creationId xmlns:a16="http://schemas.microsoft.com/office/drawing/2014/main" id="{D0D584BF-0155-4605-82BD-67BE8FE94533}"/>
                </a:ext>
              </a:extLst>
            </p:cNvPr>
            <p:cNvCxnSpPr>
              <a:stCxn id="4" idx="3"/>
              <a:endCxn id="5" idx="3"/>
            </p:cNvCxnSpPr>
            <p:nvPr/>
          </p:nvCxnSpPr>
          <p:spPr>
            <a:xfrm flipH="1">
              <a:off x="3075709" y="1821884"/>
              <a:ext cx="1915390" cy="1120053"/>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0" name="Straight Arrow Connector 9">
              <a:extLst>
                <a:ext uri="{FF2B5EF4-FFF2-40B4-BE49-F238E27FC236}">
                  <a16:creationId xmlns:a16="http://schemas.microsoft.com/office/drawing/2014/main" id="{7AD833A9-1C70-20E8-E069-4CE25464C729}"/>
                </a:ext>
              </a:extLst>
            </p:cNvPr>
            <p:cNvCxnSpPr>
              <a:cxnSpLocks/>
              <a:stCxn id="4" idx="3"/>
              <a:endCxn id="6" idx="3"/>
            </p:cNvCxnSpPr>
            <p:nvPr/>
          </p:nvCxnSpPr>
          <p:spPr>
            <a:xfrm>
              <a:off x="4991099" y="1821884"/>
              <a:ext cx="0" cy="1150791"/>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1" name="Straight Arrow Connector 10">
              <a:extLst>
                <a:ext uri="{FF2B5EF4-FFF2-40B4-BE49-F238E27FC236}">
                  <a16:creationId xmlns:a16="http://schemas.microsoft.com/office/drawing/2014/main" id="{5645156A-87F0-FAEB-198D-EC82CE670671}"/>
                </a:ext>
              </a:extLst>
            </p:cNvPr>
            <p:cNvCxnSpPr>
              <a:cxnSpLocks/>
              <a:stCxn id="4" idx="3"/>
              <a:endCxn id="7" idx="3"/>
            </p:cNvCxnSpPr>
            <p:nvPr/>
          </p:nvCxnSpPr>
          <p:spPr>
            <a:xfrm>
              <a:off x="4991099" y="1821884"/>
              <a:ext cx="1970810" cy="1140835"/>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17" name="TextBox 16">
              <a:extLst>
                <a:ext uri="{FF2B5EF4-FFF2-40B4-BE49-F238E27FC236}">
                  <a16:creationId xmlns:a16="http://schemas.microsoft.com/office/drawing/2014/main" id="{DADA3A0E-FEC6-C2A4-52D0-91416EFE3772}"/>
                </a:ext>
              </a:extLst>
            </p:cNvPr>
            <p:cNvSpPr txBox="1"/>
            <p:nvPr/>
          </p:nvSpPr>
          <p:spPr>
            <a:xfrm>
              <a:off x="2234046" y="4440823"/>
              <a:ext cx="381000" cy="38100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dirty="0"/>
                <a:t>-5</a:t>
              </a:r>
            </a:p>
          </p:txBody>
        </p:sp>
        <p:sp>
          <p:nvSpPr>
            <p:cNvPr id="18" name="TextBox 17">
              <a:extLst>
                <a:ext uri="{FF2B5EF4-FFF2-40B4-BE49-F238E27FC236}">
                  <a16:creationId xmlns:a16="http://schemas.microsoft.com/office/drawing/2014/main" id="{9EFE51B3-37A5-0670-831E-1C0AB4F0FC1F}"/>
                </a:ext>
              </a:extLst>
            </p:cNvPr>
            <p:cNvSpPr txBox="1"/>
            <p:nvPr/>
          </p:nvSpPr>
          <p:spPr>
            <a:xfrm>
              <a:off x="2847109" y="4440823"/>
              <a:ext cx="381000" cy="38100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dirty="0"/>
                <a:t>2</a:t>
              </a:r>
            </a:p>
          </p:txBody>
        </p:sp>
        <p:sp>
          <p:nvSpPr>
            <p:cNvPr id="19" name="TextBox 18">
              <a:extLst>
                <a:ext uri="{FF2B5EF4-FFF2-40B4-BE49-F238E27FC236}">
                  <a16:creationId xmlns:a16="http://schemas.microsoft.com/office/drawing/2014/main" id="{20A35D2C-5E2E-8EF5-D8E5-3D7411F992FB}"/>
                </a:ext>
              </a:extLst>
            </p:cNvPr>
            <p:cNvSpPr txBox="1"/>
            <p:nvPr/>
          </p:nvSpPr>
          <p:spPr>
            <a:xfrm>
              <a:off x="3429000" y="4440823"/>
              <a:ext cx="381000" cy="38100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dirty="0"/>
                <a:t>5</a:t>
              </a:r>
            </a:p>
          </p:txBody>
        </p:sp>
        <p:cxnSp>
          <p:nvCxnSpPr>
            <p:cNvPr id="20" name="Straight Arrow Connector 19">
              <a:extLst>
                <a:ext uri="{FF2B5EF4-FFF2-40B4-BE49-F238E27FC236}">
                  <a16:creationId xmlns:a16="http://schemas.microsoft.com/office/drawing/2014/main" id="{AFBB7E2E-8214-20A9-524C-498634887632}"/>
                </a:ext>
              </a:extLst>
            </p:cNvPr>
            <p:cNvCxnSpPr>
              <a:cxnSpLocks/>
              <a:stCxn id="5" idx="0"/>
              <a:endCxn id="17" idx="0"/>
            </p:cNvCxnSpPr>
            <p:nvPr/>
          </p:nvCxnSpPr>
          <p:spPr>
            <a:xfrm flipH="1">
              <a:off x="2424546" y="3322937"/>
              <a:ext cx="651163" cy="1117886"/>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23" name="Straight Arrow Connector 22">
              <a:extLst>
                <a:ext uri="{FF2B5EF4-FFF2-40B4-BE49-F238E27FC236}">
                  <a16:creationId xmlns:a16="http://schemas.microsoft.com/office/drawing/2014/main" id="{B50A1F1D-8245-65E0-C267-FFD3ABA9199B}"/>
                </a:ext>
              </a:extLst>
            </p:cNvPr>
            <p:cNvCxnSpPr>
              <a:cxnSpLocks/>
              <a:stCxn id="5" idx="0"/>
              <a:endCxn id="18" idx="0"/>
            </p:cNvCxnSpPr>
            <p:nvPr/>
          </p:nvCxnSpPr>
          <p:spPr>
            <a:xfrm flipH="1">
              <a:off x="3037609" y="3322937"/>
              <a:ext cx="38100" cy="1117886"/>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24" name="Straight Arrow Connector 23">
              <a:extLst>
                <a:ext uri="{FF2B5EF4-FFF2-40B4-BE49-F238E27FC236}">
                  <a16:creationId xmlns:a16="http://schemas.microsoft.com/office/drawing/2014/main" id="{71C12723-77DE-C615-D2FD-258B07EB87D7}"/>
                </a:ext>
              </a:extLst>
            </p:cNvPr>
            <p:cNvCxnSpPr>
              <a:cxnSpLocks/>
              <a:stCxn id="5" idx="0"/>
              <a:endCxn id="19" idx="0"/>
            </p:cNvCxnSpPr>
            <p:nvPr/>
          </p:nvCxnSpPr>
          <p:spPr>
            <a:xfrm>
              <a:off x="3075709" y="3322937"/>
              <a:ext cx="543791" cy="1117886"/>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29" name="TextBox 28">
              <a:extLst>
                <a:ext uri="{FF2B5EF4-FFF2-40B4-BE49-F238E27FC236}">
                  <a16:creationId xmlns:a16="http://schemas.microsoft.com/office/drawing/2014/main" id="{A94D750E-D224-6758-1345-D63F46FDE470}"/>
                </a:ext>
              </a:extLst>
            </p:cNvPr>
            <p:cNvSpPr txBox="1"/>
            <p:nvPr/>
          </p:nvSpPr>
          <p:spPr>
            <a:xfrm>
              <a:off x="4149436" y="4450779"/>
              <a:ext cx="381000" cy="38100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dirty="0"/>
                <a:t>7</a:t>
              </a:r>
            </a:p>
          </p:txBody>
        </p:sp>
        <p:sp>
          <p:nvSpPr>
            <p:cNvPr id="30" name="TextBox 29">
              <a:extLst>
                <a:ext uri="{FF2B5EF4-FFF2-40B4-BE49-F238E27FC236}">
                  <a16:creationId xmlns:a16="http://schemas.microsoft.com/office/drawing/2014/main" id="{7B841846-CDE8-CD57-EDC1-5ED246386D80}"/>
                </a:ext>
              </a:extLst>
            </p:cNvPr>
            <p:cNvSpPr txBox="1"/>
            <p:nvPr/>
          </p:nvSpPr>
          <p:spPr>
            <a:xfrm>
              <a:off x="4762499" y="4450779"/>
              <a:ext cx="381000"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dirty="0"/>
                <a:t>0</a:t>
              </a:r>
            </a:p>
          </p:txBody>
        </p:sp>
        <p:sp>
          <p:nvSpPr>
            <p:cNvPr id="31" name="TextBox 30">
              <a:extLst>
                <a:ext uri="{FF2B5EF4-FFF2-40B4-BE49-F238E27FC236}">
                  <a16:creationId xmlns:a16="http://schemas.microsoft.com/office/drawing/2014/main" id="{8E18F66E-5709-F1CC-68E1-54B286CD5A61}"/>
                </a:ext>
              </a:extLst>
            </p:cNvPr>
            <p:cNvSpPr txBox="1"/>
            <p:nvPr/>
          </p:nvSpPr>
          <p:spPr>
            <a:xfrm>
              <a:off x="5344390" y="4450779"/>
              <a:ext cx="381000" cy="38100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dirty="0"/>
                <a:t>2</a:t>
              </a:r>
            </a:p>
          </p:txBody>
        </p:sp>
        <p:cxnSp>
          <p:nvCxnSpPr>
            <p:cNvPr id="32" name="Straight Arrow Connector 31">
              <a:extLst>
                <a:ext uri="{FF2B5EF4-FFF2-40B4-BE49-F238E27FC236}">
                  <a16:creationId xmlns:a16="http://schemas.microsoft.com/office/drawing/2014/main" id="{2200A396-BEEA-B158-00AF-DE3075502D91}"/>
                </a:ext>
              </a:extLst>
            </p:cNvPr>
            <p:cNvCxnSpPr>
              <a:cxnSpLocks/>
              <a:stCxn id="6" idx="0"/>
              <a:endCxn id="29" idx="0"/>
            </p:cNvCxnSpPr>
            <p:nvPr/>
          </p:nvCxnSpPr>
          <p:spPr>
            <a:xfrm flipH="1">
              <a:off x="4339936" y="3353675"/>
              <a:ext cx="651163" cy="1097104"/>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33" name="Straight Arrow Connector 32">
              <a:extLst>
                <a:ext uri="{FF2B5EF4-FFF2-40B4-BE49-F238E27FC236}">
                  <a16:creationId xmlns:a16="http://schemas.microsoft.com/office/drawing/2014/main" id="{F0E87E66-6689-FAFA-7847-416E0AC50C2F}"/>
                </a:ext>
              </a:extLst>
            </p:cNvPr>
            <p:cNvCxnSpPr>
              <a:cxnSpLocks/>
              <a:stCxn id="6" idx="0"/>
              <a:endCxn id="30" idx="0"/>
            </p:cNvCxnSpPr>
            <p:nvPr/>
          </p:nvCxnSpPr>
          <p:spPr>
            <a:xfrm flipH="1">
              <a:off x="4952999" y="3353675"/>
              <a:ext cx="38100" cy="1097104"/>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34" name="Straight Arrow Connector 33">
              <a:extLst>
                <a:ext uri="{FF2B5EF4-FFF2-40B4-BE49-F238E27FC236}">
                  <a16:creationId xmlns:a16="http://schemas.microsoft.com/office/drawing/2014/main" id="{1960F080-0479-A101-0046-EF83935B92E7}"/>
                </a:ext>
              </a:extLst>
            </p:cNvPr>
            <p:cNvCxnSpPr>
              <a:cxnSpLocks/>
              <a:stCxn id="6" idx="0"/>
              <a:endCxn id="31" idx="0"/>
            </p:cNvCxnSpPr>
            <p:nvPr/>
          </p:nvCxnSpPr>
          <p:spPr>
            <a:xfrm>
              <a:off x="4991099" y="3353675"/>
              <a:ext cx="543791" cy="1097104"/>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35" name="TextBox 34">
              <a:extLst>
                <a:ext uri="{FF2B5EF4-FFF2-40B4-BE49-F238E27FC236}">
                  <a16:creationId xmlns:a16="http://schemas.microsoft.com/office/drawing/2014/main" id="{D73FBB5B-D422-9C58-29D0-F7CCE1DA8F4E}"/>
                </a:ext>
              </a:extLst>
            </p:cNvPr>
            <p:cNvSpPr txBox="1"/>
            <p:nvPr/>
          </p:nvSpPr>
          <p:spPr>
            <a:xfrm>
              <a:off x="6120246" y="4450779"/>
              <a:ext cx="381000" cy="38100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dirty="0"/>
                <a:t>5</a:t>
              </a:r>
            </a:p>
          </p:txBody>
        </p:sp>
        <p:sp>
          <p:nvSpPr>
            <p:cNvPr id="36" name="TextBox 35">
              <a:extLst>
                <a:ext uri="{FF2B5EF4-FFF2-40B4-BE49-F238E27FC236}">
                  <a16:creationId xmlns:a16="http://schemas.microsoft.com/office/drawing/2014/main" id="{67CEE7DA-BF0E-981D-2977-334786DA8804}"/>
                </a:ext>
              </a:extLst>
            </p:cNvPr>
            <p:cNvSpPr txBox="1"/>
            <p:nvPr/>
          </p:nvSpPr>
          <p:spPr>
            <a:xfrm>
              <a:off x="6733309" y="4450779"/>
              <a:ext cx="381000" cy="38100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dirty="0"/>
                <a:t>-7</a:t>
              </a:r>
            </a:p>
          </p:txBody>
        </p:sp>
        <p:sp>
          <p:nvSpPr>
            <p:cNvPr id="37" name="TextBox 36">
              <a:extLst>
                <a:ext uri="{FF2B5EF4-FFF2-40B4-BE49-F238E27FC236}">
                  <a16:creationId xmlns:a16="http://schemas.microsoft.com/office/drawing/2014/main" id="{24931F3F-A959-8457-DA6F-7E73AADFB58B}"/>
                </a:ext>
              </a:extLst>
            </p:cNvPr>
            <p:cNvSpPr txBox="1"/>
            <p:nvPr/>
          </p:nvSpPr>
          <p:spPr>
            <a:xfrm>
              <a:off x="7315200" y="4450779"/>
              <a:ext cx="381000" cy="38100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dirty="0"/>
                <a:t>-4</a:t>
              </a:r>
            </a:p>
          </p:txBody>
        </p:sp>
        <p:cxnSp>
          <p:nvCxnSpPr>
            <p:cNvPr id="38" name="Straight Arrow Connector 37">
              <a:extLst>
                <a:ext uri="{FF2B5EF4-FFF2-40B4-BE49-F238E27FC236}">
                  <a16:creationId xmlns:a16="http://schemas.microsoft.com/office/drawing/2014/main" id="{9458C249-3F7B-01B1-F368-BB6B0352B254}"/>
                </a:ext>
              </a:extLst>
            </p:cNvPr>
            <p:cNvCxnSpPr>
              <a:cxnSpLocks/>
              <a:stCxn id="7" idx="0"/>
              <a:endCxn id="35" idx="0"/>
            </p:cNvCxnSpPr>
            <p:nvPr/>
          </p:nvCxnSpPr>
          <p:spPr>
            <a:xfrm flipH="1">
              <a:off x="6310746" y="3343719"/>
              <a:ext cx="651163" cy="1107060"/>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39" name="Straight Arrow Connector 38">
              <a:extLst>
                <a:ext uri="{FF2B5EF4-FFF2-40B4-BE49-F238E27FC236}">
                  <a16:creationId xmlns:a16="http://schemas.microsoft.com/office/drawing/2014/main" id="{72AB1328-CDA4-515B-136A-5EEBE4E688B0}"/>
                </a:ext>
              </a:extLst>
            </p:cNvPr>
            <p:cNvCxnSpPr>
              <a:cxnSpLocks/>
              <a:stCxn id="7" idx="0"/>
              <a:endCxn id="36" idx="0"/>
            </p:cNvCxnSpPr>
            <p:nvPr/>
          </p:nvCxnSpPr>
          <p:spPr>
            <a:xfrm flipH="1">
              <a:off x="6923809" y="3343719"/>
              <a:ext cx="38100" cy="1107060"/>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40" name="Straight Arrow Connector 39">
              <a:extLst>
                <a:ext uri="{FF2B5EF4-FFF2-40B4-BE49-F238E27FC236}">
                  <a16:creationId xmlns:a16="http://schemas.microsoft.com/office/drawing/2014/main" id="{7DAE66DB-9C71-C0AB-7629-D2FE24297C1B}"/>
                </a:ext>
              </a:extLst>
            </p:cNvPr>
            <p:cNvCxnSpPr>
              <a:cxnSpLocks/>
              <a:stCxn id="7" idx="0"/>
              <a:endCxn id="37" idx="0"/>
            </p:cNvCxnSpPr>
            <p:nvPr/>
          </p:nvCxnSpPr>
          <p:spPr>
            <a:xfrm>
              <a:off x="6961909" y="3343719"/>
              <a:ext cx="543791" cy="1107060"/>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47" name="TextBox 46">
              <a:extLst>
                <a:ext uri="{FF2B5EF4-FFF2-40B4-BE49-F238E27FC236}">
                  <a16:creationId xmlns:a16="http://schemas.microsoft.com/office/drawing/2014/main" id="{0C82D455-1455-87F2-30BA-72C814932842}"/>
                </a:ext>
              </a:extLst>
            </p:cNvPr>
            <p:cNvSpPr txBox="1"/>
            <p:nvPr/>
          </p:nvSpPr>
          <p:spPr>
            <a:xfrm>
              <a:off x="495296" y="4462447"/>
              <a:ext cx="1582883" cy="369332"/>
            </a:xfrm>
            <a:prstGeom prst="rect">
              <a:avLst/>
            </a:prstGeom>
            <a:noFill/>
          </p:spPr>
          <p:txBody>
            <a:bodyPr wrap="square" rtlCol="0">
              <a:spAutoFit/>
            </a:bodyPr>
            <a:lstStyle/>
            <a:p>
              <a:r>
                <a:rPr lang="en-US" dirty="0"/>
                <a:t>Utility for Max</a:t>
              </a:r>
            </a:p>
          </p:txBody>
        </p:sp>
        <p:sp>
          <p:nvSpPr>
            <p:cNvPr id="49" name="TextBox 48">
              <a:extLst>
                <a:ext uri="{FF2B5EF4-FFF2-40B4-BE49-F238E27FC236}">
                  <a16:creationId xmlns:a16="http://schemas.microsoft.com/office/drawing/2014/main" id="{F76C49BF-824A-79E7-CCE3-E80F754FB58F}"/>
                </a:ext>
              </a:extLst>
            </p:cNvPr>
            <p:cNvSpPr txBox="1"/>
            <p:nvPr/>
          </p:nvSpPr>
          <p:spPr>
            <a:xfrm>
              <a:off x="4087090" y="1428736"/>
              <a:ext cx="789709" cy="369332"/>
            </a:xfrm>
            <a:prstGeom prst="rect">
              <a:avLst/>
            </a:prstGeom>
            <a:noFill/>
          </p:spPr>
          <p:txBody>
            <a:bodyPr wrap="square">
              <a:spAutoFit/>
            </a:bodyPr>
            <a:lstStyle/>
            <a:p>
              <a:r>
                <a:rPr lang="en-US" dirty="0"/>
                <a:t>Max</a:t>
              </a:r>
            </a:p>
          </p:txBody>
        </p:sp>
        <p:sp>
          <p:nvSpPr>
            <p:cNvPr id="50" name="TextBox 49">
              <a:extLst>
                <a:ext uri="{FF2B5EF4-FFF2-40B4-BE49-F238E27FC236}">
                  <a16:creationId xmlns:a16="http://schemas.microsoft.com/office/drawing/2014/main" id="{8029BA2E-AAB4-4608-369C-8A1CC0BC4B82}"/>
                </a:ext>
              </a:extLst>
            </p:cNvPr>
            <p:cNvSpPr txBox="1"/>
            <p:nvPr/>
          </p:nvSpPr>
          <p:spPr>
            <a:xfrm>
              <a:off x="2266950" y="2928951"/>
              <a:ext cx="789709" cy="369332"/>
            </a:xfrm>
            <a:prstGeom prst="rect">
              <a:avLst/>
            </a:prstGeom>
            <a:noFill/>
          </p:spPr>
          <p:txBody>
            <a:bodyPr wrap="square">
              <a:spAutoFit/>
            </a:bodyPr>
            <a:lstStyle/>
            <a:p>
              <a:r>
                <a:rPr lang="en-US" dirty="0"/>
                <a:t>Min</a:t>
              </a:r>
            </a:p>
          </p:txBody>
        </p:sp>
        <mc:AlternateContent xmlns:mc="http://schemas.openxmlformats.org/markup-compatibility/2006" xmlns:a14="http://schemas.microsoft.com/office/drawing/2010/main">
          <mc:Choice Requires="a14">
            <p:sp>
              <p:nvSpPr>
                <p:cNvPr id="51" name="TextBox 50">
                  <a:extLst>
                    <a:ext uri="{FF2B5EF4-FFF2-40B4-BE49-F238E27FC236}">
                      <a16:creationId xmlns:a16="http://schemas.microsoft.com/office/drawing/2014/main" id="{C0D62416-D2A0-5802-BA01-D7A0189C4D93}"/>
                    </a:ext>
                  </a:extLst>
                </p:cNvPr>
                <p:cNvSpPr txBox="1"/>
                <p:nvPr/>
              </p:nvSpPr>
              <p:spPr>
                <a:xfrm>
                  <a:off x="3685308" y="2025998"/>
                  <a:ext cx="3810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m:t>
                            </m:r>
                          </m:sub>
                        </m:sSub>
                      </m:oMath>
                    </m:oMathPara>
                  </a14:m>
                  <a:endParaRPr lang="en-US" dirty="0"/>
                </a:p>
              </p:txBody>
            </p:sp>
          </mc:Choice>
          <mc:Fallback xmlns="">
            <p:sp>
              <p:nvSpPr>
                <p:cNvPr id="51" name="TextBox 50">
                  <a:extLst>
                    <a:ext uri="{FF2B5EF4-FFF2-40B4-BE49-F238E27FC236}">
                      <a16:creationId xmlns:a16="http://schemas.microsoft.com/office/drawing/2014/main" id="{C0D62416-D2A0-5802-BA01-D7A0189C4D93}"/>
                    </a:ext>
                  </a:extLst>
                </p:cNvPr>
                <p:cNvSpPr txBox="1">
                  <a:spLocks noRot="1" noChangeAspect="1" noMove="1" noResize="1" noEditPoints="1" noAdjustHandles="1" noChangeArrowheads="1" noChangeShapeType="1" noTextEdit="1"/>
                </p:cNvSpPr>
                <p:nvPr/>
              </p:nvSpPr>
              <p:spPr>
                <a:xfrm>
                  <a:off x="3685308" y="2025998"/>
                  <a:ext cx="381000" cy="369332"/>
                </a:xfrm>
                <a:prstGeom prst="rect">
                  <a:avLst/>
                </a:prstGeom>
                <a:blipFill>
                  <a:blip r:embed="rId1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2" name="TextBox 51">
                  <a:extLst>
                    <a:ext uri="{FF2B5EF4-FFF2-40B4-BE49-F238E27FC236}">
                      <a16:creationId xmlns:a16="http://schemas.microsoft.com/office/drawing/2014/main" id="{1162A539-70AB-36E8-6DF7-EA44E1ED838C}"/>
                    </a:ext>
                  </a:extLst>
                </p:cNvPr>
                <p:cNvSpPr txBox="1"/>
                <p:nvPr/>
              </p:nvSpPr>
              <p:spPr>
                <a:xfrm>
                  <a:off x="4572000" y="2054791"/>
                  <a:ext cx="3810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m:t>
                            </m:r>
                          </m:sub>
                        </m:sSub>
                      </m:oMath>
                    </m:oMathPara>
                  </a14:m>
                  <a:endParaRPr lang="en-US" dirty="0"/>
                </a:p>
              </p:txBody>
            </p:sp>
          </mc:Choice>
          <mc:Fallback xmlns="">
            <p:sp>
              <p:nvSpPr>
                <p:cNvPr id="52" name="TextBox 51">
                  <a:extLst>
                    <a:ext uri="{FF2B5EF4-FFF2-40B4-BE49-F238E27FC236}">
                      <a16:creationId xmlns:a16="http://schemas.microsoft.com/office/drawing/2014/main" id="{1162A539-70AB-36E8-6DF7-EA44E1ED838C}"/>
                    </a:ext>
                  </a:extLst>
                </p:cNvPr>
                <p:cNvSpPr txBox="1">
                  <a:spLocks noRot="1" noChangeAspect="1" noMove="1" noResize="1" noEditPoints="1" noAdjustHandles="1" noChangeArrowheads="1" noChangeShapeType="1" noTextEdit="1"/>
                </p:cNvSpPr>
                <p:nvPr/>
              </p:nvSpPr>
              <p:spPr>
                <a:xfrm>
                  <a:off x="4572000" y="2054791"/>
                  <a:ext cx="381000" cy="369332"/>
                </a:xfrm>
                <a:prstGeom prst="rect">
                  <a:avLst/>
                </a:prstGeom>
                <a:blipFill>
                  <a:blip r:embed="rId1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3" name="TextBox 52">
                  <a:extLst>
                    <a:ext uri="{FF2B5EF4-FFF2-40B4-BE49-F238E27FC236}">
                      <a16:creationId xmlns:a16="http://schemas.microsoft.com/office/drawing/2014/main" id="{6F74AC65-E1BC-C10F-51F0-82462CD5B374}"/>
                    </a:ext>
                  </a:extLst>
                </p:cNvPr>
                <p:cNvSpPr txBox="1"/>
                <p:nvPr/>
              </p:nvSpPr>
              <p:spPr>
                <a:xfrm>
                  <a:off x="5786004" y="2022969"/>
                  <a:ext cx="3810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3</m:t>
                            </m:r>
                          </m:sub>
                        </m:sSub>
                      </m:oMath>
                    </m:oMathPara>
                  </a14:m>
                  <a:endParaRPr lang="en-US" dirty="0"/>
                </a:p>
              </p:txBody>
            </p:sp>
          </mc:Choice>
          <mc:Fallback xmlns="">
            <p:sp>
              <p:nvSpPr>
                <p:cNvPr id="53" name="TextBox 52">
                  <a:extLst>
                    <a:ext uri="{FF2B5EF4-FFF2-40B4-BE49-F238E27FC236}">
                      <a16:creationId xmlns:a16="http://schemas.microsoft.com/office/drawing/2014/main" id="{6F74AC65-E1BC-C10F-51F0-82462CD5B374}"/>
                    </a:ext>
                  </a:extLst>
                </p:cNvPr>
                <p:cNvSpPr txBox="1">
                  <a:spLocks noRot="1" noChangeAspect="1" noMove="1" noResize="1" noEditPoints="1" noAdjustHandles="1" noChangeArrowheads="1" noChangeShapeType="1" noTextEdit="1"/>
                </p:cNvSpPr>
                <p:nvPr/>
              </p:nvSpPr>
              <p:spPr>
                <a:xfrm>
                  <a:off x="5786004" y="2022969"/>
                  <a:ext cx="381000" cy="369332"/>
                </a:xfrm>
                <a:prstGeom prst="rect">
                  <a:avLst/>
                </a:prstGeom>
                <a:blipFill>
                  <a:blip r:embed="rId1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4" name="TextBox 53">
                  <a:extLst>
                    <a:ext uri="{FF2B5EF4-FFF2-40B4-BE49-F238E27FC236}">
                      <a16:creationId xmlns:a16="http://schemas.microsoft.com/office/drawing/2014/main" id="{E5FA89AF-C845-E445-AD79-130964F4F9D4}"/>
                    </a:ext>
                  </a:extLst>
                </p:cNvPr>
                <p:cNvSpPr txBox="1"/>
                <p:nvPr/>
              </p:nvSpPr>
              <p:spPr>
                <a:xfrm>
                  <a:off x="2280804" y="3707170"/>
                  <a:ext cx="3810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m:t>
                            </m:r>
                          </m:sub>
                        </m:sSub>
                      </m:oMath>
                    </m:oMathPara>
                  </a14:m>
                  <a:endParaRPr lang="en-US" dirty="0"/>
                </a:p>
              </p:txBody>
            </p:sp>
          </mc:Choice>
          <mc:Fallback xmlns="">
            <p:sp>
              <p:nvSpPr>
                <p:cNvPr id="54" name="TextBox 53">
                  <a:extLst>
                    <a:ext uri="{FF2B5EF4-FFF2-40B4-BE49-F238E27FC236}">
                      <a16:creationId xmlns:a16="http://schemas.microsoft.com/office/drawing/2014/main" id="{E5FA89AF-C845-E445-AD79-130964F4F9D4}"/>
                    </a:ext>
                  </a:extLst>
                </p:cNvPr>
                <p:cNvSpPr txBox="1">
                  <a:spLocks noRot="1" noChangeAspect="1" noMove="1" noResize="1" noEditPoints="1" noAdjustHandles="1" noChangeArrowheads="1" noChangeShapeType="1" noTextEdit="1"/>
                </p:cNvSpPr>
                <p:nvPr/>
              </p:nvSpPr>
              <p:spPr>
                <a:xfrm>
                  <a:off x="2280804" y="3707170"/>
                  <a:ext cx="381000" cy="369332"/>
                </a:xfrm>
                <a:prstGeom prst="rect">
                  <a:avLst/>
                </a:prstGeom>
                <a:blipFill>
                  <a:blip r:embed="rId1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5" name="TextBox 54">
                  <a:extLst>
                    <a:ext uri="{FF2B5EF4-FFF2-40B4-BE49-F238E27FC236}">
                      <a16:creationId xmlns:a16="http://schemas.microsoft.com/office/drawing/2014/main" id="{46D33B29-AAB3-6741-D182-24998DF5BA1C}"/>
                    </a:ext>
                  </a:extLst>
                </p:cNvPr>
                <p:cNvSpPr txBox="1"/>
                <p:nvPr/>
              </p:nvSpPr>
              <p:spPr>
                <a:xfrm>
                  <a:off x="2722418" y="3863993"/>
                  <a:ext cx="3810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m:t>
                            </m:r>
                          </m:sub>
                        </m:sSub>
                      </m:oMath>
                    </m:oMathPara>
                  </a14:m>
                  <a:endParaRPr lang="en-US" dirty="0"/>
                </a:p>
              </p:txBody>
            </p:sp>
          </mc:Choice>
          <mc:Fallback xmlns="">
            <p:sp>
              <p:nvSpPr>
                <p:cNvPr id="55" name="TextBox 54">
                  <a:extLst>
                    <a:ext uri="{FF2B5EF4-FFF2-40B4-BE49-F238E27FC236}">
                      <a16:creationId xmlns:a16="http://schemas.microsoft.com/office/drawing/2014/main" id="{46D33B29-AAB3-6741-D182-24998DF5BA1C}"/>
                    </a:ext>
                  </a:extLst>
                </p:cNvPr>
                <p:cNvSpPr txBox="1">
                  <a:spLocks noRot="1" noChangeAspect="1" noMove="1" noResize="1" noEditPoints="1" noAdjustHandles="1" noChangeArrowheads="1" noChangeShapeType="1" noTextEdit="1"/>
                </p:cNvSpPr>
                <p:nvPr/>
              </p:nvSpPr>
              <p:spPr>
                <a:xfrm>
                  <a:off x="2722418" y="3863993"/>
                  <a:ext cx="381000" cy="369332"/>
                </a:xfrm>
                <a:prstGeom prst="rect">
                  <a:avLst/>
                </a:prstGeom>
                <a:blipFill>
                  <a:blip r:embed="rId2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6" name="TextBox 55">
                  <a:extLst>
                    <a:ext uri="{FF2B5EF4-FFF2-40B4-BE49-F238E27FC236}">
                      <a16:creationId xmlns:a16="http://schemas.microsoft.com/office/drawing/2014/main" id="{162941E3-1EF5-8BDF-CCDB-8974FC05F64F}"/>
                    </a:ext>
                  </a:extLst>
                </p:cNvPr>
                <p:cNvSpPr txBox="1"/>
                <p:nvPr/>
              </p:nvSpPr>
              <p:spPr>
                <a:xfrm>
                  <a:off x="3307772" y="3679129"/>
                  <a:ext cx="3810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3</m:t>
                            </m:r>
                          </m:sub>
                        </m:sSub>
                      </m:oMath>
                    </m:oMathPara>
                  </a14:m>
                  <a:endParaRPr lang="en-US" dirty="0"/>
                </a:p>
              </p:txBody>
            </p:sp>
          </mc:Choice>
          <mc:Fallback xmlns="">
            <p:sp>
              <p:nvSpPr>
                <p:cNvPr id="56" name="TextBox 55">
                  <a:extLst>
                    <a:ext uri="{FF2B5EF4-FFF2-40B4-BE49-F238E27FC236}">
                      <a16:creationId xmlns:a16="http://schemas.microsoft.com/office/drawing/2014/main" id="{162941E3-1EF5-8BDF-CCDB-8974FC05F64F}"/>
                    </a:ext>
                  </a:extLst>
                </p:cNvPr>
                <p:cNvSpPr txBox="1">
                  <a:spLocks noRot="1" noChangeAspect="1" noMove="1" noResize="1" noEditPoints="1" noAdjustHandles="1" noChangeArrowheads="1" noChangeShapeType="1" noTextEdit="1"/>
                </p:cNvSpPr>
                <p:nvPr/>
              </p:nvSpPr>
              <p:spPr>
                <a:xfrm>
                  <a:off x="3307772" y="3679129"/>
                  <a:ext cx="381000" cy="369332"/>
                </a:xfrm>
                <a:prstGeom prst="rect">
                  <a:avLst/>
                </a:prstGeom>
                <a:blipFill>
                  <a:blip r:embed="rId2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7" name="TextBox 56">
                  <a:extLst>
                    <a:ext uri="{FF2B5EF4-FFF2-40B4-BE49-F238E27FC236}">
                      <a16:creationId xmlns:a16="http://schemas.microsoft.com/office/drawing/2014/main" id="{02856C5F-C5A5-69CB-7A33-9EFDBFEBACDB}"/>
                    </a:ext>
                  </a:extLst>
                </p:cNvPr>
                <p:cNvSpPr txBox="1"/>
                <p:nvPr/>
              </p:nvSpPr>
              <p:spPr>
                <a:xfrm>
                  <a:off x="4256808" y="3539414"/>
                  <a:ext cx="3810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m:t>
                            </m:r>
                          </m:sub>
                        </m:sSub>
                      </m:oMath>
                    </m:oMathPara>
                  </a14:m>
                  <a:endParaRPr lang="en-US" dirty="0"/>
                </a:p>
              </p:txBody>
            </p:sp>
          </mc:Choice>
          <mc:Fallback xmlns="">
            <p:sp>
              <p:nvSpPr>
                <p:cNvPr id="57" name="TextBox 56">
                  <a:extLst>
                    <a:ext uri="{FF2B5EF4-FFF2-40B4-BE49-F238E27FC236}">
                      <a16:creationId xmlns:a16="http://schemas.microsoft.com/office/drawing/2014/main" id="{02856C5F-C5A5-69CB-7A33-9EFDBFEBACDB}"/>
                    </a:ext>
                  </a:extLst>
                </p:cNvPr>
                <p:cNvSpPr txBox="1">
                  <a:spLocks noRot="1" noChangeAspect="1" noMove="1" noResize="1" noEditPoints="1" noAdjustHandles="1" noChangeArrowheads="1" noChangeShapeType="1" noTextEdit="1"/>
                </p:cNvSpPr>
                <p:nvPr/>
              </p:nvSpPr>
              <p:spPr>
                <a:xfrm>
                  <a:off x="4256808" y="3539414"/>
                  <a:ext cx="381000" cy="369332"/>
                </a:xfrm>
                <a:prstGeom prst="rect">
                  <a:avLst/>
                </a:prstGeom>
                <a:blipFill>
                  <a:blip r:embed="rId2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8" name="TextBox 57">
                  <a:extLst>
                    <a:ext uri="{FF2B5EF4-FFF2-40B4-BE49-F238E27FC236}">
                      <a16:creationId xmlns:a16="http://schemas.microsoft.com/office/drawing/2014/main" id="{B50B4BD7-637F-5D68-149F-8F7D236906BF}"/>
                    </a:ext>
                  </a:extLst>
                </p:cNvPr>
                <p:cNvSpPr txBox="1"/>
                <p:nvPr/>
              </p:nvSpPr>
              <p:spPr>
                <a:xfrm>
                  <a:off x="4914899" y="3854375"/>
                  <a:ext cx="3810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m:t>
                            </m:r>
                          </m:sub>
                        </m:sSub>
                      </m:oMath>
                    </m:oMathPara>
                  </a14:m>
                  <a:endParaRPr lang="en-US" dirty="0"/>
                </a:p>
              </p:txBody>
            </p:sp>
          </mc:Choice>
          <mc:Fallback xmlns="">
            <p:sp>
              <p:nvSpPr>
                <p:cNvPr id="58" name="TextBox 57">
                  <a:extLst>
                    <a:ext uri="{FF2B5EF4-FFF2-40B4-BE49-F238E27FC236}">
                      <a16:creationId xmlns:a16="http://schemas.microsoft.com/office/drawing/2014/main" id="{B50B4BD7-637F-5D68-149F-8F7D236906BF}"/>
                    </a:ext>
                  </a:extLst>
                </p:cNvPr>
                <p:cNvSpPr txBox="1">
                  <a:spLocks noRot="1" noChangeAspect="1" noMove="1" noResize="1" noEditPoints="1" noAdjustHandles="1" noChangeArrowheads="1" noChangeShapeType="1" noTextEdit="1"/>
                </p:cNvSpPr>
                <p:nvPr/>
              </p:nvSpPr>
              <p:spPr>
                <a:xfrm>
                  <a:off x="4914899" y="3854375"/>
                  <a:ext cx="381000" cy="369332"/>
                </a:xfrm>
                <a:prstGeom prst="rect">
                  <a:avLst/>
                </a:prstGeom>
                <a:blipFill>
                  <a:blip r:embed="rId2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9" name="TextBox 58">
                  <a:extLst>
                    <a:ext uri="{FF2B5EF4-FFF2-40B4-BE49-F238E27FC236}">
                      <a16:creationId xmlns:a16="http://schemas.microsoft.com/office/drawing/2014/main" id="{22272BF4-0F3F-A333-8669-D849F5FDD969}"/>
                    </a:ext>
                  </a:extLst>
                </p:cNvPr>
                <p:cNvSpPr txBox="1"/>
                <p:nvPr/>
              </p:nvSpPr>
              <p:spPr>
                <a:xfrm>
                  <a:off x="5250871" y="3484845"/>
                  <a:ext cx="3810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3</m:t>
                            </m:r>
                          </m:sub>
                        </m:sSub>
                      </m:oMath>
                    </m:oMathPara>
                  </a14:m>
                  <a:endParaRPr lang="en-US" dirty="0"/>
                </a:p>
              </p:txBody>
            </p:sp>
          </mc:Choice>
          <mc:Fallback xmlns="">
            <p:sp>
              <p:nvSpPr>
                <p:cNvPr id="59" name="TextBox 58">
                  <a:extLst>
                    <a:ext uri="{FF2B5EF4-FFF2-40B4-BE49-F238E27FC236}">
                      <a16:creationId xmlns:a16="http://schemas.microsoft.com/office/drawing/2014/main" id="{22272BF4-0F3F-A333-8669-D849F5FDD969}"/>
                    </a:ext>
                  </a:extLst>
                </p:cNvPr>
                <p:cNvSpPr txBox="1">
                  <a:spLocks noRot="1" noChangeAspect="1" noMove="1" noResize="1" noEditPoints="1" noAdjustHandles="1" noChangeArrowheads="1" noChangeShapeType="1" noTextEdit="1"/>
                </p:cNvSpPr>
                <p:nvPr/>
              </p:nvSpPr>
              <p:spPr>
                <a:xfrm>
                  <a:off x="5250871" y="3484845"/>
                  <a:ext cx="381000" cy="369332"/>
                </a:xfrm>
                <a:prstGeom prst="rect">
                  <a:avLst/>
                </a:prstGeom>
                <a:blipFill>
                  <a:blip r:embed="rId2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0" name="TextBox 59">
                  <a:extLst>
                    <a:ext uri="{FF2B5EF4-FFF2-40B4-BE49-F238E27FC236}">
                      <a16:creationId xmlns:a16="http://schemas.microsoft.com/office/drawing/2014/main" id="{E0CFD107-45EB-1C00-2046-67BF03DC492E}"/>
                    </a:ext>
                  </a:extLst>
                </p:cNvPr>
                <p:cNvSpPr txBox="1"/>
                <p:nvPr/>
              </p:nvSpPr>
              <p:spPr>
                <a:xfrm>
                  <a:off x="6236278" y="3522083"/>
                  <a:ext cx="3810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m:t>
                            </m:r>
                          </m:sub>
                        </m:sSub>
                      </m:oMath>
                    </m:oMathPara>
                  </a14:m>
                  <a:endParaRPr lang="en-US" dirty="0"/>
                </a:p>
              </p:txBody>
            </p:sp>
          </mc:Choice>
          <mc:Fallback xmlns="">
            <p:sp>
              <p:nvSpPr>
                <p:cNvPr id="60" name="TextBox 59">
                  <a:extLst>
                    <a:ext uri="{FF2B5EF4-FFF2-40B4-BE49-F238E27FC236}">
                      <a16:creationId xmlns:a16="http://schemas.microsoft.com/office/drawing/2014/main" id="{E0CFD107-45EB-1C00-2046-67BF03DC492E}"/>
                    </a:ext>
                  </a:extLst>
                </p:cNvPr>
                <p:cNvSpPr txBox="1">
                  <a:spLocks noRot="1" noChangeAspect="1" noMove="1" noResize="1" noEditPoints="1" noAdjustHandles="1" noChangeArrowheads="1" noChangeShapeType="1" noTextEdit="1"/>
                </p:cNvSpPr>
                <p:nvPr/>
              </p:nvSpPr>
              <p:spPr>
                <a:xfrm>
                  <a:off x="6236278" y="3522083"/>
                  <a:ext cx="381000" cy="369332"/>
                </a:xfrm>
                <a:prstGeom prst="rect">
                  <a:avLst/>
                </a:prstGeom>
                <a:blipFill>
                  <a:blip r:embed="rId2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1" name="TextBox 60">
                  <a:extLst>
                    <a:ext uri="{FF2B5EF4-FFF2-40B4-BE49-F238E27FC236}">
                      <a16:creationId xmlns:a16="http://schemas.microsoft.com/office/drawing/2014/main" id="{1BE35CEB-C8D4-703E-C135-C73971E5E226}"/>
                    </a:ext>
                  </a:extLst>
                </p:cNvPr>
                <p:cNvSpPr txBox="1"/>
                <p:nvPr/>
              </p:nvSpPr>
              <p:spPr>
                <a:xfrm>
                  <a:off x="6885709" y="3874760"/>
                  <a:ext cx="3810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m:t>
                            </m:r>
                          </m:sub>
                        </m:sSub>
                      </m:oMath>
                    </m:oMathPara>
                  </a14:m>
                  <a:endParaRPr lang="en-US" dirty="0"/>
                </a:p>
              </p:txBody>
            </p:sp>
          </mc:Choice>
          <mc:Fallback xmlns="">
            <p:sp>
              <p:nvSpPr>
                <p:cNvPr id="61" name="TextBox 60">
                  <a:extLst>
                    <a:ext uri="{FF2B5EF4-FFF2-40B4-BE49-F238E27FC236}">
                      <a16:creationId xmlns:a16="http://schemas.microsoft.com/office/drawing/2014/main" id="{1BE35CEB-C8D4-703E-C135-C73971E5E226}"/>
                    </a:ext>
                  </a:extLst>
                </p:cNvPr>
                <p:cNvSpPr txBox="1">
                  <a:spLocks noRot="1" noChangeAspect="1" noMove="1" noResize="1" noEditPoints="1" noAdjustHandles="1" noChangeArrowheads="1" noChangeShapeType="1" noTextEdit="1"/>
                </p:cNvSpPr>
                <p:nvPr/>
              </p:nvSpPr>
              <p:spPr>
                <a:xfrm>
                  <a:off x="6885709" y="3874760"/>
                  <a:ext cx="381000" cy="369332"/>
                </a:xfrm>
                <a:prstGeom prst="rect">
                  <a:avLst/>
                </a:prstGeom>
                <a:blipFill>
                  <a:blip r:embed="rId2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2" name="TextBox 61">
                  <a:extLst>
                    <a:ext uri="{FF2B5EF4-FFF2-40B4-BE49-F238E27FC236}">
                      <a16:creationId xmlns:a16="http://schemas.microsoft.com/office/drawing/2014/main" id="{4FCD7784-D3EF-D08E-E5D5-6224B8357EDF}"/>
                    </a:ext>
                  </a:extLst>
                </p:cNvPr>
                <p:cNvSpPr txBox="1"/>
                <p:nvPr/>
              </p:nvSpPr>
              <p:spPr>
                <a:xfrm>
                  <a:off x="7244198" y="3543953"/>
                  <a:ext cx="3810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3</m:t>
                            </m:r>
                          </m:sub>
                        </m:sSub>
                      </m:oMath>
                    </m:oMathPara>
                  </a14:m>
                  <a:endParaRPr lang="en-US" dirty="0"/>
                </a:p>
              </p:txBody>
            </p:sp>
          </mc:Choice>
          <mc:Fallback xmlns="">
            <p:sp>
              <p:nvSpPr>
                <p:cNvPr id="62" name="TextBox 61">
                  <a:extLst>
                    <a:ext uri="{FF2B5EF4-FFF2-40B4-BE49-F238E27FC236}">
                      <a16:creationId xmlns:a16="http://schemas.microsoft.com/office/drawing/2014/main" id="{4FCD7784-D3EF-D08E-E5D5-6224B8357EDF}"/>
                    </a:ext>
                  </a:extLst>
                </p:cNvPr>
                <p:cNvSpPr txBox="1">
                  <a:spLocks noRot="1" noChangeAspect="1" noMove="1" noResize="1" noEditPoints="1" noAdjustHandles="1" noChangeArrowheads="1" noChangeShapeType="1" noTextEdit="1"/>
                </p:cNvSpPr>
                <p:nvPr/>
              </p:nvSpPr>
              <p:spPr>
                <a:xfrm>
                  <a:off x="7244198" y="3543953"/>
                  <a:ext cx="381000" cy="369332"/>
                </a:xfrm>
                <a:prstGeom prst="rect">
                  <a:avLst/>
                </a:prstGeom>
                <a:blipFill>
                  <a:blip r:embed="rId27"/>
                  <a:stretch>
                    <a:fillRect/>
                  </a:stretch>
                </a:blipFill>
              </p:spPr>
              <p:txBody>
                <a:bodyPr/>
                <a:lstStyle/>
                <a:p>
                  <a:r>
                    <a:rPr lang="en-US">
                      <a:noFill/>
                    </a:rPr>
                    <a:t> </a:t>
                  </a:r>
                </a:p>
              </p:txBody>
            </p:sp>
          </mc:Fallback>
        </mc:AlternateContent>
        <p:sp>
          <p:nvSpPr>
            <p:cNvPr id="73" name="TextBox 72">
              <a:extLst>
                <a:ext uri="{FF2B5EF4-FFF2-40B4-BE49-F238E27FC236}">
                  <a16:creationId xmlns:a16="http://schemas.microsoft.com/office/drawing/2014/main" id="{3C11B20D-A52F-34AC-FF9F-229DA1696187}"/>
                </a:ext>
              </a:extLst>
            </p:cNvPr>
            <p:cNvSpPr txBox="1"/>
            <p:nvPr/>
          </p:nvSpPr>
          <p:spPr>
            <a:xfrm>
              <a:off x="3558886" y="2939336"/>
              <a:ext cx="381000" cy="381000"/>
            </a:xfrm>
            <a:prstGeom prst="rect">
              <a:avLst/>
            </a:prstGeom>
            <a:ln>
              <a:solidFill>
                <a:schemeClr val="accent6"/>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endParaRPr lang="en-US" dirty="0"/>
            </a:p>
          </p:txBody>
        </p:sp>
        <p:sp>
          <p:nvSpPr>
            <p:cNvPr id="74" name="TextBox 73">
              <a:extLst>
                <a:ext uri="{FF2B5EF4-FFF2-40B4-BE49-F238E27FC236}">
                  <a16:creationId xmlns:a16="http://schemas.microsoft.com/office/drawing/2014/main" id="{7E3424DE-FCF5-0B05-6BAD-DA7868499D00}"/>
                </a:ext>
              </a:extLst>
            </p:cNvPr>
            <p:cNvSpPr txBox="1"/>
            <p:nvPr/>
          </p:nvSpPr>
          <p:spPr>
            <a:xfrm>
              <a:off x="5420590" y="2988903"/>
              <a:ext cx="381000" cy="381000"/>
            </a:xfrm>
            <a:prstGeom prst="rect">
              <a:avLst/>
            </a:prstGeom>
            <a:ln>
              <a:solidFill>
                <a:schemeClr val="accent6"/>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endParaRPr lang="en-US" dirty="0"/>
            </a:p>
          </p:txBody>
        </p:sp>
        <p:sp>
          <p:nvSpPr>
            <p:cNvPr id="75" name="TextBox 74">
              <a:extLst>
                <a:ext uri="{FF2B5EF4-FFF2-40B4-BE49-F238E27FC236}">
                  <a16:creationId xmlns:a16="http://schemas.microsoft.com/office/drawing/2014/main" id="{8CCAF294-A2F1-2AEF-9456-EB5C9DE6055C}"/>
                </a:ext>
              </a:extLst>
            </p:cNvPr>
            <p:cNvSpPr txBox="1"/>
            <p:nvPr/>
          </p:nvSpPr>
          <p:spPr>
            <a:xfrm>
              <a:off x="7405255" y="2951893"/>
              <a:ext cx="381000" cy="381000"/>
            </a:xfrm>
            <a:prstGeom prst="rect">
              <a:avLst/>
            </a:prstGeom>
            <a:ln>
              <a:solidFill>
                <a:schemeClr val="accent6"/>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endParaRPr lang="en-US" dirty="0"/>
            </a:p>
          </p:txBody>
        </p:sp>
        <p:sp>
          <p:nvSpPr>
            <p:cNvPr id="76" name="TextBox 75">
              <a:extLst>
                <a:ext uri="{FF2B5EF4-FFF2-40B4-BE49-F238E27FC236}">
                  <a16:creationId xmlns:a16="http://schemas.microsoft.com/office/drawing/2014/main" id="{2DF2BEFF-6344-F6DE-34D9-C06A928FB2B2}"/>
                </a:ext>
              </a:extLst>
            </p:cNvPr>
            <p:cNvSpPr txBox="1"/>
            <p:nvPr/>
          </p:nvSpPr>
          <p:spPr>
            <a:xfrm>
              <a:off x="5361708" y="1440884"/>
              <a:ext cx="381000" cy="38100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endParaRPr lang="en-US" dirty="0"/>
            </a:p>
          </p:txBody>
        </p:sp>
        <mc:AlternateContent xmlns:mc="http://schemas.openxmlformats.org/markup-compatibility/2006" xmlns:a14="http://schemas.microsoft.com/office/drawing/2010/main">
          <mc:Choice Requires="a14">
            <p:sp>
              <p:nvSpPr>
                <p:cNvPr id="77" name="TextBox 76">
                  <a:extLst>
                    <a:ext uri="{FF2B5EF4-FFF2-40B4-BE49-F238E27FC236}">
                      <a16:creationId xmlns:a16="http://schemas.microsoft.com/office/drawing/2014/main" id="{E495824A-C63D-9B9A-F2B6-C979F99A56DB}"/>
                    </a:ext>
                  </a:extLst>
                </p:cNvPr>
                <p:cNvSpPr txBox="1"/>
                <p:nvPr/>
              </p:nvSpPr>
              <p:spPr>
                <a:xfrm>
                  <a:off x="5183993" y="1066777"/>
                  <a:ext cx="77572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m:t>
                        </m:r>
                        <m:r>
                          <a:rPr lang="en-US" b="0" i="1" dirty="0" smtClean="0">
                            <a:latin typeface="Cambria Math" panose="02040503050406030204" pitchFamily="18" charset="0"/>
                          </a:rPr>
                          <m:t>𝛼</m:t>
                        </m:r>
                        <m:r>
                          <a:rPr lang="en-US" b="0" i="1" dirty="0" smtClean="0">
                            <a:latin typeface="Cambria Math" panose="02040503050406030204" pitchFamily="18" charset="0"/>
                          </a:rPr>
                          <m:t>,</m:t>
                        </m:r>
                        <m:r>
                          <a:rPr lang="en-US" b="0" i="1" dirty="0" smtClean="0">
                            <a:latin typeface="Cambria Math" panose="02040503050406030204" pitchFamily="18" charset="0"/>
                          </a:rPr>
                          <m:t>𝛽</m:t>
                        </m:r>
                        <m:r>
                          <a:rPr lang="en-US" i="1" dirty="0" smtClean="0">
                            <a:latin typeface="Cambria Math" panose="02040503050406030204" pitchFamily="18" charset="0"/>
                          </a:rPr>
                          <m:t>]</m:t>
                        </m:r>
                      </m:oMath>
                    </m:oMathPara>
                  </a14:m>
                  <a:endParaRPr lang="en-US" dirty="0"/>
                </a:p>
              </p:txBody>
            </p:sp>
          </mc:Choice>
          <mc:Fallback xmlns="">
            <p:sp>
              <p:nvSpPr>
                <p:cNvPr id="77" name="TextBox 76">
                  <a:extLst>
                    <a:ext uri="{FF2B5EF4-FFF2-40B4-BE49-F238E27FC236}">
                      <a16:creationId xmlns:a16="http://schemas.microsoft.com/office/drawing/2014/main" id="{E495824A-C63D-9B9A-F2B6-C979F99A56DB}"/>
                    </a:ext>
                  </a:extLst>
                </p:cNvPr>
                <p:cNvSpPr txBox="1">
                  <a:spLocks noRot="1" noChangeAspect="1" noMove="1" noResize="1" noEditPoints="1" noAdjustHandles="1" noChangeArrowheads="1" noChangeShapeType="1" noTextEdit="1"/>
                </p:cNvSpPr>
                <p:nvPr/>
              </p:nvSpPr>
              <p:spPr>
                <a:xfrm>
                  <a:off x="5183993" y="1066777"/>
                  <a:ext cx="775725" cy="369332"/>
                </a:xfrm>
                <a:prstGeom prst="rect">
                  <a:avLst/>
                </a:prstGeom>
                <a:blipFill>
                  <a:blip r:embed="rId28"/>
                  <a:stretch>
                    <a:fillRect b="-1475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F3BE877A-7742-64AA-5D21-EA9BA9CA8C73}"/>
                    </a:ext>
                  </a:extLst>
                </p:cNvPr>
                <p:cNvSpPr txBox="1"/>
                <p:nvPr/>
              </p:nvSpPr>
              <p:spPr>
                <a:xfrm>
                  <a:off x="3371979" y="2570147"/>
                  <a:ext cx="77572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m:t>
                        </m:r>
                        <m:r>
                          <a:rPr lang="en-US" b="0" i="1" dirty="0" smtClean="0">
                            <a:latin typeface="Cambria Math" panose="02040503050406030204" pitchFamily="18" charset="0"/>
                          </a:rPr>
                          <m:t>𝛼</m:t>
                        </m:r>
                        <m:r>
                          <a:rPr lang="en-US" b="0" i="1" dirty="0" smtClean="0">
                            <a:latin typeface="Cambria Math" panose="02040503050406030204" pitchFamily="18" charset="0"/>
                          </a:rPr>
                          <m:t>,</m:t>
                        </m:r>
                        <m:r>
                          <a:rPr lang="en-US" b="0" i="1" dirty="0" smtClean="0">
                            <a:latin typeface="Cambria Math" panose="02040503050406030204" pitchFamily="18" charset="0"/>
                          </a:rPr>
                          <m:t>𝛽</m:t>
                        </m:r>
                        <m:r>
                          <a:rPr lang="en-US" i="1" dirty="0" smtClean="0">
                            <a:latin typeface="Cambria Math" panose="02040503050406030204" pitchFamily="18" charset="0"/>
                          </a:rPr>
                          <m:t>]</m:t>
                        </m:r>
                      </m:oMath>
                    </m:oMathPara>
                  </a14:m>
                  <a:endParaRPr lang="en-US" dirty="0"/>
                </a:p>
              </p:txBody>
            </p:sp>
          </mc:Choice>
          <mc:Fallback xmlns="">
            <p:sp>
              <p:nvSpPr>
                <p:cNvPr id="3" name="TextBox 2">
                  <a:extLst>
                    <a:ext uri="{FF2B5EF4-FFF2-40B4-BE49-F238E27FC236}">
                      <a16:creationId xmlns:a16="http://schemas.microsoft.com/office/drawing/2014/main" id="{F3BE877A-7742-64AA-5D21-EA9BA9CA8C73}"/>
                    </a:ext>
                  </a:extLst>
                </p:cNvPr>
                <p:cNvSpPr txBox="1">
                  <a:spLocks noRot="1" noChangeAspect="1" noMove="1" noResize="1" noEditPoints="1" noAdjustHandles="1" noChangeArrowheads="1" noChangeShapeType="1" noTextEdit="1"/>
                </p:cNvSpPr>
                <p:nvPr/>
              </p:nvSpPr>
              <p:spPr>
                <a:xfrm>
                  <a:off x="3371979" y="2570147"/>
                  <a:ext cx="775725" cy="369332"/>
                </a:xfrm>
                <a:prstGeom prst="rect">
                  <a:avLst/>
                </a:prstGeom>
                <a:blipFill>
                  <a:blip r:embed="rId29"/>
                  <a:stretch>
                    <a:fillRect b="-1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CFC174BD-C2ED-6246-DDF9-7DBA6BA75B62}"/>
                    </a:ext>
                  </a:extLst>
                </p:cNvPr>
                <p:cNvSpPr txBox="1"/>
                <p:nvPr/>
              </p:nvSpPr>
              <p:spPr>
                <a:xfrm>
                  <a:off x="5244008" y="2601510"/>
                  <a:ext cx="77572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m:t>
                        </m:r>
                        <m:r>
                          <a:rPr lang="en-US" b="0" i="1" dirty="0" smtClean="0">
                            <a:latin typeface="Cambria Math" panose="02040503050406030204" pitchFamily="18" charset="0"/>
                          </a:rPr>
                          <m:t>𝛼</m:t>
                        </m:r>
                        <m:r>
                          <a:rPr lang="en-US" b="0" i="1" dirty="0" smtClean="0">
                            <a:latin typeface="Cambria Math" panose="02040503050406030204" pitchFamily="18" charset="0"/>
                          </a:rPr>
                          <m:t>,</m:t>
                        </m:r>
                        <m:r>
                          <a:rPr lang="en-US" b="0" i="1" dirty="0" smtClean="0">
                            <a:latin typeface="Cambria Math" panose="02040503050406030204" pitchFamily="18" charset="0"/>
                          </a:rPr>
                          <m:t>𝛽</m:t>
                        </m:r>
                        <m:r>
                          <a:rPr lang="en-US" i="1" dirty="0" smtClean="0">
                            <a:latin typeface="Cambria Math" panose="02040503050406030204" pitchFamily="18" charset="0"/>
                          </a:rPr>
                          <m:t>]</m:t>
                        </m:r>
                      </m:oMath>
                    </m:oMathPara>
                  </a14:m>
                  <a:endParaRPr lang="en-US" dirty="0"/>
                </a:p>
              </p:txBody>
            </p:sp>
          </mc:Choice>
          <mc:Fallback xmlns="">
            <p:sp>
              <p:nvSpPr>
                <p:cNvPr id="8" name="TextBox 7">
                  <a:extLst>
                    <a:ext uri="{FF2B5EF4-FFF2-40B4-BE49-F238E27FC236}">
                      <a16:creationId xmlns:a16="http://schemas.microsoft.com/office/drawing/2014/main" id="{CFC174BD-C2ED-6246-DDF9-7DBA6BA75B62}"/>
                    </a:ext>
                  </a:extLst>
                </p:cNvPr>
                <p:cNvSpPr txBox="1">
                  <a:spLocks noRot="1" noChangeAspect="1" noMove="1" noResize="1" noEditPoints="1" noAdjustHandles="1" noChangeArrowheads="1" noChangeShapeType="1" noTextEdit="1"/>
                </p:cNvSpPr>
                <p:nvPr/>
              </p:nvSpPr>
              <p:spPr>
                <a:xfrm>
                  <a:off x="5244008" y="2601510"/>
                  <a:ext cx="775725" cy="369332"/>
                </a:xfrm>
                <a:prstGeom prst="rect">
                  <a:avLst/>
                </a:prstGeom>
                <a:blipFill>
                  <a:blip r:embed="rId30"/>
                  <a:stretch>
                    <a:fillRect b="-1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9F840B03-539F-1113-5DF6-CA03F6615663}"/>
                    </a:ext>
                  </a:extLst>
                </p:cNvPr>
                <p:cNvSpPr txBox="1"/>
                <p:nvPr/>
              </p:nvSpPr>
              <p:spPr>
                <a:xfrm>
                  <a:off x="7233804" y="2559619"/>
                  <a:ext cx="77572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m:t>
                        </m:r>
                        <m:r>
                          <a:rPr lang="en-US" b="0" i="1" dirty="0" smtClean="0">
                            <a:latin typeface="Cambria Math" panose="02040503050406030204" pitchFamily="18" charset="0"/>
                          </a:rPr>
                          <m:t>𝛼</m:t>
                        </m:r>
                        <m:r>
                          <a:rPr lang="en-US" b="0" i="1" dirty="0" smtClean="0">
                            <a:latin typeface="Cambria Math" panose="02040503050406030204" pitchFamily="18" charset="0"/>
                          </a:rPr>
                          <m:t>,</m:t>
                        </m:r>
                        <m:r>
                          <a:rPr lang="en-US" b="0" i="1" dirty="0" smtClean="0">
                            <a:latin typeface="Cambria Math" panose="02040503050406030204" pitchFamily="18" charset="0"/>
                          </a:rPr>
                          <m:t>𝛽</m:t>
                        </m:r>
                        <m:r>
                          <a:rPr lang="en-US" i="1" dirty="0" smtClean="0">
                            <a:latin typeface="Cambria Math" panose="02040503050406030204" pitchFamily="18" charset="0"/>
                          </a:rPr>
                          <m:t>]</m:t>
                        </m:r>
                      </m:oMath>
                    </m:oMathPara>
                  </a14:m>
                  <a:endParaRPr lang="en-US" dirty="0"/>
                </a:p>
              </p:txBody>
            </p:sp>
          </mc:Choice>
          <mc:Fallback xmlns="">
            <p:sp>
              <p:nvSpPr>
                <p:cNvPr id="12" name="TextBox 11">
                  <a:extLst>
                    <a:ext uri="{FF2B5EF4-FFF2-40B4-BE49-F238E27FC236}">
                      <a16:creationId xmlns:a16="http://schemas.microsoft.com/office/drawing/2014/main" id="{9F840B03-539F-1113-5DF6-CA03F6615663}"/>
                    </a:ext>
                  </a:extLst>
                </p:cNvPr>
                <p:cNvSpPr txBox="1">
                  <a:spLocks noRot="1" noChangeAspect="1" noMove="1" noResize="1" noEditPoints="1" noAdjustHandles="1" noChangeArrowheads="1" noChangeShapeType="1" noTextEdit="1"/>
                </p:cNvSpPr>
                <p:nvPr/>
              </p:nvSpPr>
              <p:spPr>
                <a:xfrm>
                  <a:off x="7233804" y="2559619"/>
                  <a:ext cx="775725" cy="369332"/>
                </a:xfrm>
                <a:prstGeom prst="rect">
                  <a:avLst/>
                </a:prstGeom>
                <a:blipFill>
                  <a:blip r:embed="rId31"/>
                  <a:stretch>
                    <a:fillRect b="-16667"/>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ACA080CE-C0E6-097F-E400-C3BBC2823F27}"/>
                  </a:ext>
                </a:extLst>
              </p:cNvPr>
              <p:cNvSpPr txBox="1"/>
              <p:nvPr/>
            </p:nvSpPr>
            <p:spPr>
              <a:xfrm>
                <a:off x="7076209" y="273724"/>
                <a:ext cx="1702204" cy="1323439"/>
              </a:xfrm>
              <a:prstGeom prst="rect">
                <a:avLst/>
              </a:prstGeom>
            </p:spPr>
            <p:style>
              <a:lnRef idx="3">
                <a:schemeClr val="lt1"/>
              </a:lnRef>
              <a:fillRef idx="1">
                <a:schemeClr val="accent6"/>
              </a:fillRef>
              <a:effectRef idx="1">
                <a:schemeClr val="accent6"/>
              </a:effectRef>
              <a:fontRef idx="minor">
                <a:schemeClr val="lt1"/>
              </a:fontRef>
            </p:style>
            <p:txBody>
              <a:bodyPr wrap="square" rtlCol="0">
                <a:spAutoFit/>
              </a:bodyPr>
              <a:lstStyle/>
              <a:p>
                <a:r>
                  <a:rPr lang="en-US" sz="1600" dirty="0"/>
                  <a:t>Max updates </a:t>
                </a:r>
                <a14:m>
                  <m:oMath xmlns:m="http://schemas.openxmlformats.org/officeDocument/2006/math">
                    <m:r>
                      <m:rPr>
                        <m:sty m:val="p"/>
                      </m:rPr>
                      <a:rPr lang="en-US" sz="1600" b="0" i="1" smtClean="0">
                        <a:latin typeface="Cambria Math" panose="02040503050406030204" pitchFamily="18" charset="0"/>
                      </a:rPr>
                      <m:t>α</m:t>
                    </m:r>
                  </m:oMath>
                </a14:m>
                <a:r>
                  <a:rPr lang="en-US" sz="1600" dirty="0"/>
                  <a:t> </a:t>
                </a:r>
              </a:p>
              <a:p>
                <a:r>
                  <a:rPr lang="en-US" sz="1600" dirty="0"/>
                  <a:t>(utility is at least)</a:t>
                </a:r>
              </a:p>
              <a:p>
                <a:endParaRPr lang="en-US" sz="1600" dirty="0"/>
              </a:p>
              <a:p>
                <a:r>
                  <a:rPr lang="en-US" sz="1600" dirty="0"/>
                  <a:t>Min updates </a:t>
                </a:r>
                <a14:m>
                  <m:oMath xmlns:m="http://schemas.openxmlformats.org/officeDocument/2006/math">
                    <m:r>
                      <a:rPr lang="en-US" sz="1600" b="0" i="1" smtClean="0">
                        <a:latin typeface="Cambria Math" panose="02040503050406030204" pitchFamily="18" charset="0"/>
                      </a:rPr>
                      <m:t>𝛽</m:t>
                    </m:r>
                  </m:oMath>
                </a14:m>
                <a:endParaRPr lang="en-US" sz="1600" b="0" dirty="0"/>
              </a:p>
              <a:p>
                <a:r>
                  <a:rPr lang="en-US" sz="1600" b="0" dirty="0"/>
                  <a:t>(utility is at most)</a:t>
                </a:r>
              </a:p>
            </p:txBody>
          </p:sp>
        </mc:Choice>
        <mc:Fallback xmlns="">
          <p:sp>
            <p:nvSpPr>
              <p:cNvPr id="16" name="TextBox 15">
                <a:extLst>
                  <a:ext uri="{FF2B5EF4-FFF2-40B4-BE49-F238E27FC236}">
                    <a16:creationId xmlns:a16="http://schemas.microsoft.com/office/drawing/2014/main" id="{ACA080CE-C0E6-097F-E400-C3BBC2823F27}"/>
                  </a:ext>
                </a:extLst>
              </p:cNvPr>
              <p:cNvSpPr txBox="1">
                <a:spLocks noRot="1" noChangeAspect="1" noMove="1" noResize="1" noEditPoints="1" noAdjustHandles="1" noChangeArrowheads="1" noChangeShapeType="1" noTextEdit="1"/>
              </p:cNvSpPr>
              <p:nvPr/>
            </p:nvSpPr>
            <p:spPr>
              <a:xfrm>
                <a:off x="7076209" y="273724"/>
                <a:ext cx="1702204" cy="1323439"/>
              </a:xfrm>
              <a:prstGeom prst="rect">
                <a:avLst/>
              </a:prstGeom>
              <a:blipFill>
                <a:blip r:embed="rId32"/>
                <a:stretch>
                  <a:fillRect l="-1773" t="-909" b="-4091"/>
                </a:stretch>
              </a:blipFill>
            </p:spPr>
            <p:txBody>
              <a:bodyPr/>
              <a:lstStyle/>
              <a:p>
                <a:r>
                  <a:rPr lang="en-US">
                    <a:noFill/>
                  </a:rPr>
                  <a:t> </a:t>
                </a:r>
              </a:p>
            </p:txBody>
          </p:sp>
        </mc:Fallback>
      </mc:AlternateContent>
    </p:spTree>
    <p:extLst>
      <p:ext uri="{BB962C8B-B14F-4D97-AF65-F5344CB8AC3E}">
        <p14:creationId xmlns:p14="http://schemas.microsoft.com/office/powerpoint/2010/main" val="15400005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8D6DE-1218-FDAF-3734-B4A4BB2D5E32}"/>
              </a:ext>
            </a:extLst>
          </p:cNvPr>
          <p:cNvSpPr>
            <a:spLocks noGrp="1"/>
          </p:cNvSpPr>
          <p:nvPr>
            <p:ph type="title"/>
          </p:nvPr>
        </p:nvSpPr>
        <p:spPr/>
        <p:txBody>
          <a:bodyPr>
            <a:normAutofit/>
          </a:bodyPr>
          <a:lstStyle/>
          <a:p>
            <a:r>
              <a:rPr lang="en-US" sz="4000" dirty="0"/>
              <a:t>Move Ordering for Alpha-Beta Search</a:t>
            </a:r>
          </a:p>
        </p:txBody>
      </p:sp>
      <p:sp>
        <p:nvSpPr>
          <p:cNvPr id="3" name="Content Placeholder 2">
            <a:extLst>
              <a:ext uri="{FF2B5EF4-FFF2-40B4-BE49-F238E27FC236}">
                <a16:creationId xmlns:a16="http://schemas.microsoft.com/office/drawing/2014/main" id="{1E63C81C-C722-6E32-05D7-279EB3694D55}"/>
              </a:ext>
            </a:extLst>
          </p:cNvPr>
          <p:cNvSpPr>
            <a:spLocks noGrp="1"/>
          </p:cNvSpPr>
          <p:nvPr>
            <p:ph idx="1"/>
          </p:nvPr>
        </p:nvSpPr>
        <p:spPr/>
        <p:txBody>
          <a:bodyPr>
            <a:normAutofit fontScale="77500" lnSpcReduction="20000"/>
          </a:bodyPr>
          <a:lstStyle/>
          <a:p>
            <a:r>
              <a:rPr lang="en-US" b="1" dirty="0"/>
              <a:t>Idea: </a:t>
            </a:r>
            <a:r>
              <a:rPr lang="en-US" dirty="0"/>
              <a:t>Pruning is more effective if good alpha-beta bounds can be found in the first few checked subtrees.</a:t>
            </a:r>
          </a:p>
          <a:p>
            <a:endParaRPr lang="en-US" dirty="0"/>
          </a:p>
          <a:p>
            <a:r>
              <a:rPr lang="en-US" b="1" dirty="0"/>
              <a:t>Move ordering for DFS </a:t>
            </a:r>
            <a:r>
              <a:rPr lang="en-US" dirty="0"/>
              <a:t>= </a:t>
            </a:r>
            <a:r>
              <a:rPr lang="en-US" sz="2800" dirty="0"/>
              <a:t>Check good moves for </a:t>
            </a:r>
            <a:r>
              <a:rPr lang="en-US" dirty="0"/>
              <a:t>Min and Max </a:t>
            </a:r>
            <a:r>
              <a:rPr lang="en-US" sz="2800" dirty="0"/>
              <a:t>first.</a:t>
            </a:r>
          </a:p>
          <a:p>
            <a:endParaRPr lang="en-US" sz="2800" dirty="0"/>
          </a:p>
          <a:p>
            <a:r>
              <a:rPr lang="en-US" sz="2800" dirty="0"/>
              <a:t>This is very similar to </a:t>
            </a:r>
            <a:r>
              <a:rPr lang="en-US" dirty="0"/>
              <a:t>Greedy Best-first Search. </a:t>
            </a:r>
            <a:r>
              <a:rPr lang="en-US" sz="2800" dirty="0"/>
              <a:t>We need expert knowledge</a:t>
            </a:r>
            <a:r>
              <a:rPr lang="en-US" dirty="0"/>
              <a:t> (</a:t>
            </a:r>
            <a:r>
              <a:rPr lang="en-US" sz="2800" dirty="0"/>
              <a:t>a </a:t>
            </a:r>
            <a:r>
              <a:rPr lang="en-US" sz="2800" b="1" dirty="0"/>
              <a:t>heuristic</a:t>
            </a:r>
            <a:r>
              <a:rPr lang="en-US" sz="2800" dirty="0"/>
              <a:t>) to determine what a good move is.</a:t>
            </a:r>
          </a:p>
          <a:p>
            <a:endParaRPr lang="en-US" dirty="0"/>
          </a:p>
          <a:p>
            <a:endParaRPr lang="en-US" dirty="0"/>
          </a:p>
          <a:p>
            <a:endParaRPr lang="en-US" dirty="0"/>
          </a:p>
          <a:p>
            <a:r>
              <a:rPr lang="en-US" b="1" dirty="0"/>
              <a:t>Issue: </a:t>
            </a:r>
            <a:r>
              <a:rPr lang="en-US" sz="2800" dirty="0"/>
              <a:t>Optimal decision algorithms still scale poorly even when using alpha-beta pruning with move ordering.</a:t>
            </a:r>
          </a:p>
          <a:p>
            <a:endParaRPr lang="en-US" dirty="0"/>
          </a:p>
        </p:txBody>
      </p:sp>
    </p:spTree>
    <p:extLst>
      <p:ext uri="{BB962C8B-B14F-4D97-AF65-F5344CB8AC3E}">
        <p14:creationId xmlns:p14="http://schemas.microsoft.com/office/powerpoint/2010/main" val="5207302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9A756-7521-DBD7-3F57-F2E962E3F91B}"/>
              </a:ext>
            </a:extLst>
          </p:cNvPr>
          <p:cNvSpPr>
            <a:spLocks noGrp="1"/>
          </p:cNvSpPr>
          <p:nvPr>
            <p:ph type="title"/>
          </p:nvPr>
        </p:nvSpPr>
        <p:spPr>
          <a:xfrm>
            <a:off x="628650" y="261413"/>
            <a:ext cx="6447559" cy="961697"/>
          </a:xfrm>
        </p:spPr>
        <p:txBody>
          <a:bodyPr>
            <a:noAutofit/>
          </a:bodyPr>
          <a:lstStyle/>
          <a:p>
            <a:r>
              <a:rPr lang="en-US" sz="2800" dirty="0"/>
              <a:t>Exercise: Simple 2-Ply Game with Alpha-Beta Pruning and Move Ordering</a:t>
            </a:r>
          </a:p>
        </p:txBody>
      </p:sp>
      <mc:AlternateContent xmlns:mc="http://schemas.openxmlformats.org/markup-compatibility/2006">
        <mc:Choice xmlns:a14="http://schemas.microsoft.com/office/drawing/2010/main" Requires="a14">
          <p:sp>
            <p:nvSpPr>
              <p:cNvPr id="81" name="TextBox 80">
                <a:extLst>
                  <a:ext uri="{FF2B5EF4-FFF2-40B4-BE49-F238E27FC236}">
                    <a16:creationId xmlns:a16="http://schemas.microsoft.com/office/drawing/2014/main" id="{D3902D03-5C1B-A6A6-3584-9FBFFE74A684}"/>
                  </a:ext>
                </a:extLst>
              </p:cNvPr>
              <p:cNvSpPr txBox="1"/>
              <p:nvPr/>
            </p:nvSpPr>
            <p:spPr>
              <a:xfrm>
                <a:off x="515215" y="5742369"/>
                <a:ext cx="7886700" cy="923330"/>
              </a:xfrm>
              <a:prstGeom prst="rect">
                <a:avLst/>
              </a:prstGeom>
              <a:noFill/>
            </p:spPr>
            <p:txBody>
              <a:bodyPr wrap="square" rtlCol="0">
                <a:spAutoFit/>
              </a:bodyPr>
              <a:lstStyle/>
              <a:p>
                <a:pPr marL="285750" indent="-285750">
                  <a:buFont typeface="Arial" panose="020B0604020202020204" pitchFamily="34" charset="0"/>
                  <a:buChar char="•"/>
                </a:pPr>
                <a:r>
                  <a:rPr lang="en-US" dirty="0"/>
                  <a:t>Find the </a:t>
                </a:r>
                <a14:m>
                  <m:oMath xmlns:m="http://schemas.openxmlformats.org/officeDocument/2006/math">
                    <m:r>
                      <a:rPr lang="en-US" i="1" dirty="0" smtClean="0">
                        <a:latin typeface="Cambria Math" panose="02040503050406030204" pitchFamily="18" charset="0"/>
                      </a:rPr>
                      <m:t>[</m:t>
                    </m:r>
                    <m:r>
                      <a:rPr lang="en-US" b="0" i="1" dirty="0" smtClean="0">
                        <a:latin typeface="Cambria Math" panose="02040503050406030204" pitchFamily="18" charset="0"/>
                      </a:rPr>
                      <m:t>𝛼</m:t>
                    </m:r>
                    <m:r>
                      <a:rPr lang="en-US" b="0" i="1" dirty="0" smtClean="0">
                        <a:latin typeface="Cambria Math" panose="02040503050406030204" pitchFamily="18" charset="0"/>
                      </a:rPr>
                      <m:t>,</m:t>
                    </m:r>
                    <m:r>
                      <a:rPr lang="en-US" b="0" i="1" dirty="0" smtClean="0">
                        <a:latin typeface="Cambria Math" panose="02040503050406030204" pitchFamily="18" charset="0"/>
                      </a:rPr>
                      <m:t>𝛽</m:t>
                    </m:r>
                    <m:r>
                      <a:rPr lang="en-US" i="1" dirty="0" smtClean="0">
                        <a:latin typeface="Cambria Math" panose="02040503050406030204" pitchFamily="18" charset="0"/>
                      </a:rPr>
                      <m:t>]</m:t>
                    </m:r>
                  </m:oMath>
                </a14:m>
                <a:r>
                  <a:rPr lang="en-US" dirty="0"/>
                  <a:t> intervals for all nodes using the move ordering.</a:t>
                </a:r>
              </a:p>
              <a:p>
                <a:pPr marL="285750" indent="-285750">
                  <a:buFont typeface="Arial" panose="020B0604020202020204" pitchFamily="34" charset="0"/>
                  <a:buChar char="•"/>
                </a:pPr>
                <a:r>
                  <a:rPr lang="en-US" dirty="0"/>
                  <a:t>What is the optimal move sequence?</a:t>
                </a:r>
              </a:p>
              <a:p>
                <a:pPr marL="285750" indent="-285750">
                  <a:buFont typeface="Arial" panose="020B0604020202020204" pitchFamily="34" charset="0"/>
                  <a:buChar char="•"/>
                </a:pPr>
                <a:r>
                  <a:rPr lang="en-US" dirty="0"/>
                  <a:t>What part of the tree was pruned?</a:t>
                </a:r>
              </a:p>
            </p:txBody>
          </p:sp>
        </mc:Choice>
        <mc:Fallback>
          <p:sp>
            <p:nvSpPr>
              <p:cNvPr id="81" name="TextBox 80">
                <a:extLst>
                  <a:ext uri="{FF2B5EF4-FFF2-40B4-BE49-F238E27FC236}">
                    <a16:creationId xmlns:a16="http://schemas.microsoft.com/office/drawing/2014/main" id="{D3902D03-5C1B-A6A6-3584-9FBFFE74A684}"/>
                  </a:ext>
                </a:extLst>
              </p:cNvPr>
              <p:cNvSpPr txBox="1">
                <a:spLocks noRot="1" noChangeAspect="1" noMove="1" noResize="1" noEditPoints="1" noAdjustHandles="1" noChangeArrowheads="1" noChangeShapeType="1" noTextEdit="1"/>
              </p:cNvSpPr>
              <p:nvPr/>
            </p:nvSpPr>
            <p:spPr>
              <a:xfrm>
                <a:off x="515215" y="5742369"/>
                <a:ext cx="7886700" cy="923330"/>
              </a:xfrm>
              <a:prstGeom prst="rect">
                <a:avLst/>
              </a:prstGeom>
              <a:blipFill>
                <a:blip r:embed="rId2"/>
                <a:stretch>
                  <a:fillRect l="-541" t="-3974" b="-9934"/>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4" name="TextBox 13">
                <a:extLst>
                  <a:ext uri="{FF2B5EF4-FFF2-40B4-BE49-F238E27FC236}">
                    <a16:creationId xmlns:a16="http://schemas.microsoft.com/office/drawing/2014/main" id="{2C8B5120-8ADD-68AB-E7E5-D408C2003ACD}"/>
                  </a:ext>
                </a:extLst>
              </p:cNvPr>
              <p:cNvSpPr txBox="1"/>
              <p:nvPr/>
            </p:nvSpPr>
            <p:spPr>
              <a:xfrm>
                <a:off x="515215" y="1337182"/>
                <a:ext cx="4056785" cy="646331"/>
              </a:xfrm>
              <a:prstGeom prst="rect">
                <a:avLst/>
              </a:prstGeom>
              <a:noFill/>
            </p:spPr>
            <p:txBody>
              <a:bodyPr wrap="square">
                <a:spAutoFit/>
              </a:bodyPr>
              <a:lstStyle/>
              <a:p>
                <a:pPr marL="285750" indent="-285750">
                  <a:buFont typeface="Arial" panose="020B0604020202020204" pitchFamily="34" charset="0"/>
                  <a:buChar char="•"/>
                </a:pPr>
                <a:r>
                  <a:rPr lang="en-US" dirty="0"/>
                  <a:t>Assume a heuristic shows that we should order the moves: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3</m:t>
                        </m:r>
                      </m:sub>
                    </m:sSub>
                  </m:oMath>
                </a14:m>
                <a:endParaRPr lang="en-US" dirty="0"/>
              </a:p>
            </p:txBody>
          </p:sp>
        </mc:Choice>
        <mc:Fallback>
          <p:sp>
            <p:nvSpPr>
              <p:cNvPr id="14" name="TextBox 13">
                <a:extLst>
                  <a:ext uri="{FF2B5EF4-FFF2-40B4-BE49-F238E27FC236}">
                    <a16:creationId xmlns:a16="http://schemas.microsoft.com/office/drawing/2014/main" id="{2C8B5120-8ADD-68AB-E7E5-D408C2003ACD}"/>
                  </a:ext>
                </a:extLst>
              </p:cNvPr>
              <p:cNvSpPr txBox="1">
                <a:spLocks noRot="1" noChangeAspect="1" noMove="1" noResize="1" noEditPoints="1" noAdjustHandles="1" noChangeArrowheads="1" noChangeShapeType="1" noTextEdit="1"/>
              </p:cNvSpPr>
              <p:nvPr/>
            </p:nvSpPr>
            <p:spPr>
              <a:xfrm>
                <a:off x="515215" y="1337182"/>
                <a:ext cx="4056785" cy="646331"/>
              </a:xfrm>
              <a:prstGeom prst="rect">
                <a:avLst/>
              </a:prstGeom>
              <a:blipFill>
                <a:blip r:embed="rId3"/>
                <a:stretch>
                  <a:fillRect l="-1053" t="-4717" b="-1415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7F46E45C-7594-F5AB-A779-36B76F76A489}"/>
                  </a:ext>
                </a:extLst>
              </p:cNvPr>
              <p:cNvSpPr txBox="1"/>
              <p:nvPr/>
            </p:nvSpPr>
            <p:spPr>
              <a:xfrm>
                <a:off x="7076209" y="273724"/>
                <a:ext cx="1702204" cy="1323439"/>
              </a:xfrm>
              <a:prstGeom prst="rect">
                <a:avLst/>
              </a:prstGeom>
            </p:spPr>
            <p:style>
              <a:lnRef idx="3">
                <a:schemeClr val="lt1"/>
              </a:lnRef>
              <a:fillRef idx="1">
                <a:schemeClr val="accent6"/>
              </a:fillRef>
              <a:effectRef idx="1">
                <a:schemeClr val="accent6"/>
              </a:effectRef>
              <a:fontRef idx="minor">
                <a:schemeClr val="lt1"/>
              </a:fontRef>
            </p:style>
            <p:txBody>
              <a:bodyPr wrap="square" rtlCol="0">
                <a:spAutoFit/>
              </a:bodyPr>
              <a:lstStyle/>
              <a:p>
                <a:r>
                  <a:rPr lang="en-US" sz="1600" dirty="0"/>
                  <a:t>Max updates </a:t>
                </a:r>
                <a14:m>
                  <m:oMath xmlns:m="http://schemas.openxmlformats.org/officeDocument/2006/math">
                    <m:r>
                      <m:rPr>
                        <m:sty m:val="p"/>
                      </m:rPr>
                      <a:rPr lang="en-US" sz="1600" b="0" i="1" smtClean="0">
                        <a:latin typeface="Cambria Math" panose="02040503050406030204" pitchFamily="18" charset="0"/>
                      </a:rPr>
                      <m:t>α</m:t>
                    </m:r>
                  </m:oMath>
                </a14:m>
                <a:r>
                  <a:rPr lang="en-US" sz="1600" dirty="0"/>
                  <a:t> </a:t>
                </a:r>
              </a:p>
              <a:p>
                <a:r>
                  <a:rPr lang="en-US" sz="1600" dirty="0"/>
                  <a:t>(utility is at least)</a:t>
                </a:r>
              </a:p>
              <a:p>
                <a:endParaRPr lang="en-US" sz="1600" dirty="0"/>
              </a:p>
              <a:p>
                <a:r>
                  <a:rPr lang="en-US" sz="1600" dirty="0"/>
                  <a:t>Min updates </a:t>
                </a:r>
                <a14:m>
                  <m:oMath xmlns:m="http://schemas.openxmlformats.org/officeDocument/2006/math">
                    <m:r>
                      <a:rPr lang="en-US" sz="1600" b="0" i="1" smtClean="0">
                        <a:latin typeface="Cambria Math" panose="02040503050406030204" pitchFamily="18" charset="0"/>
                      </a:rPr>
                      <m:t>𝛽</m:t>
                    </m:r>
                  </m:oMath>
                </a14:m>
                <a:endParaRPr lang="en-US" sz="1600" b="0" dirty="0"/>
              </a:p>
              <a:p>
                <a:r>
                  <a:rPr lang="en-US" sz="1600" b="0" dirty="0"/>
                  <a:t>(utility is at most)</a:t>
                </a:r>
              </a:p>
            </p:txBody>
          </p:sp>
        </mc:Choice>
        <mc:Fallback xmlns="">
          <p:sp>
            <p:nvSpPr>
              <p:cNvPr id="15" name="TextBox 14">
                <a:extLst>
                  <a:ext uri="{FF2B5EF4-FFF2-40B4-BE49-F238E27FC236}">
                    <a16:creationId xmlns:a16="http://schemas.microsoft.com/office/drawing/2014/main" id="{7F46E45C-7594-F5AB-A779-36B76F76A489}"/>
                  </a:ext>
                </a:extLst>
              </p:cNvPr>
              <p:cNvSpPr txBox="1">
                <a:spLocks noRot="1" noChangeAspect="1" noMove="1" noResize="1" noEditPoints="1" noAdjustHandles="1" noChangeArrowheads="1" noChangeShapeType="1" noTextEdit="1"/>
              </p:cNvSpPr>
              <p:nvPr/>
            </p:nvSpPr>
            <p:spPr>
              <a:xfrm>
                <a:off x="7076209" y="273724"/>
                <a:ext cx="1702204" cy="1323439"/>
              </a:xfrm>
              <a:prstGeom prst="rect">
                <a:avLst/>
              </a:prstGeom>
              <a:blipFill>
                <a:blip r:embed="rId33"/>
                <a:stretch>
                  <a:fillRect l="-1773" t="-909" b="-4091"/>
                </a:stretch>
              </a:blipFill>
            </p:spPr>
            <p:txBody>
              <a:bodyPr/>
              <a:lstStyle/>
              <a:p>
                <a:r>
                  <a:rPr lang="en-US">
                    <a:noFill/>
                  </a:rPr>
                  <a:t> </a:t>
                </a:r>
              </a:p>
            </p:txBody>
          </p:sp>
        </mc:Fallback>
      </mc:AlternateContent>
      <p:grpSp>
        <p:nvGrpSpPr>
          <p:cNvPr id="26" name="Group 25">
            <a:extLst>
              <a:ext uri="{FF2B5EF4-FFF2-40B4-BE49-F238E27FC236}">
                <a16:creationId xmlns:a16="http://schemas.microsoft.com/office/drawing/2014/main" id="{F8B2AD63-0E98-3A3E-419B-CB0346424E55}"/>
              </a:ext>
            </a:extLst>
          </p:cNvPr>
          <p:cNvGrpSpPr/>
          <p:nvPr/>
        </p:nvGrpSpPr>
        <p:grpSpPr>
          <a:xfrm>
            <a:off x="495296" y="1672099"/>
            <a:ext cx="7506356" cy="3890501"/>
            <a:chOff x="495296" y="1672099"/>
            <a:chExt cx="7506356" cy="3890501"/>
          </a:xfrm>
        </p:grpSpPr>
        <p:grpSp>
          <p:nvGrpSpPr>
            <p:cNvPr id="13" name="Group 12" descr="An exercide game tree.">
              <a:extLst>
                <a:ext uri="{FF2B5EF4-FFF2-40B4-BE49-F238E27FC236}">
                  <a16:creationId xmlns:a16="http://schemas.microsoft.com/office/drawing/2014/main" id="{83BC23CE-8497-6CAE-81C6-1741B6844A86}"/>
                </a:ext>
              </a:extLst>
            </p:cNvPr>
            <p:cNvGrpSpPr/>
            <p:nvPr/>
          </p:nvGrpSpPr>
          <p:grpSpPr>
            <a:xfrm>
              <a:off x="495296" y="1672099"/>
              <a:ext cx="7200904" cy="3890501"/>
              <a:chOff x="495296" y="1672099"/>
              <a:chExt cx="7200904" cy="3890501"/>
            </a:xfrm>
          </p:grpSpPr>
          <p:sp>
            <p:nvSpPr>
              <p:cNvPr id="4" name="Isosceles Triangle 3">
                <a:extLst>
                  <a:ext uri="{FF2B5EF4-FFF2-40B4-BE49-F238E27FC236}">
                    <a16:creationId xmlns:a16="http://schemas.microsoft.com/office/drawing/2014/main" id="{6CB51465-B087-D623-FED9-B3ED609DE436}"/>
                  </a:ext>
                </a:extLst>
              </p:cNvPr>
              <p:cNvSpPr/>
              <p:nvPr/>
            </p:nvSpPr>
            <p:spPr>
              <a:xfrm>
                <a:off x="4762499" y="2171705"/>
                <a:ext cx="457200" cy="381000"/>
              </a:xfrm>
              <a:prstGeom prs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Isosceles Triangle 4">
                <a:extLst>
                  <a:ext uri="{FF2B5EF4-FFF2-40B4-BE49-F238E27FC236}">
                    <a16:creationId xmlns:a16="http://schemas.microsoft.com/office/drawing/2014/main" id="{14F2DD27-D756-E4AB-0A11-C8C3F4C4249E}"/>
                  </a:ext>
                </a:extLst>
              </p:cNvPr>
              <p:cNvSpPr/>
              <p:nvPr/>
            </p:nvSpPr>
            <p:spPr>
              <a:xfrm flipV="1">
                <a:off x="2847109" y="3672758"/>
                <a:ext cx="457200" cy="381000"/>
              </a:xfrm>
              <a:prstGeom prst="triangle">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6" name="Isosceles Triangle 5">
                <a:extLst>
                  <a:ext uri="{FF2B5EF4-FFF2-40B4-BE49-F238E27FC236}">
                    <a16:creationId xmlns:a16="http://schemas.microsoft.com/office/drawing/2014/main" id="{D39DEF0E-321F-3094-7F9E-9E8C865C6C07}"/>
                  </a:ext>
                </a:extLst>
              </p:cNvPr>
              <p:cNvSpPr/>
              <p:nvPr/>
            </p:nvSpPr>
            <p:spPr>
              <a:xfrm flipV="1">
                <a:off x="4762499" y="3703496"/>
                <a:ext cx="457200" cy="381000"/>
              </a:xfrm>
              <a:prstGeom prst="triangle">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7" name="Isosceles Triangle 6">
                <a:extLst>
                  <a:ext uri="{FF2B5EF4-FFF2-40B4-BE49-F238E27FC236}">
                    <a16:creationId xmlns:a16="http://schemas.microsoft.com/office/drawing/2014/main" id="{AC4C0D83-1E54-1A2A-4CEF-5FD569F1EAFF}"/>
                  </a:ext>
                </a:extLst>
              </p:cNvPr>
              <p:cNvSpPr/>
              <p:nvPr/>
            </p:nvSpPr>
            <p:spPr>
              <a:xfrm flipV="1">
                <a:off x="6733309" y="3693540"/>
                <a:ext cx="457200" cy="381000"/>
              </a:xfrm>
              <a:prstGeom prst="triangle">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9" name="Straight Arrow Connector 8">
                <a:extLst>
                  <a:ext uri="{FF2B5EF4-FFF2-40B4-BE49-F238E27FC236}">
                    <a16:creationId xmlns:a16="http://schemas.microsoft.com/office/drawing/2014/main" id="{FC8CF720-7C4A-3665-93D7-E6A44B7453C3}"/>
                  </a:ext>
                </a:extLst>
              </p:cNvPr>
              <p:cNvCxnSpPr>
                <a:cxnSpLocks/>
                <a:stCxn id="4" idx="3"/>
                <a:endCxn id="5" idx="3"/>
              </p:cNvCxnSpPr>
              <p:nvPr/>
            </p:nvCxnSpPr>
            <p:spPr>
              <a:xfrm flipH="1">
                <a:off x="3075709" y="2552705"/>
                <a:ext cx="1915390" cy="1120053"/>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0" name="Straight Arrow Connector 9">
                <a:extLst>
                  <a:ext uri="{FF2B5EF4-FFF2-40B4-BE49-F238E27FC236}">
                    <a16:creationId xmlns:a16="http://schemas.microsoft.com/office/drawing/2014/main" id="{6B233E44-68C2-744B-8F57-1665191B76CF}"/>
                  </a:ext>
                </a:extLst>
              </p:cNvPr>
              <p:cNvCxnSpPr>
                <a:cxnSpLocks/>
                <a:stCxn id="4" idx="3"/>
                <a:endCxn id="6" idx="3"/>
              </p:cNvCxnSpPr>
              <p:nvPr/>
            </p:nvCxnSpPr>
            <p:spPr>
              <a:xfrm>
                <a:off x="4991099" y="2552705"/>
                <a:ext cx="0" cy="1150791"/>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1" name="Straight Arrow Connector 10">
                <a:extLst>
                  <a:ext uri="{FF2B5EF4-FFF2-40B4-BE49-F238E27FC236}">
                    <a16:creationId xmlns:a16="http://schemas.microsoft.com/office/drawing/2014/main" id="{B9B0BCEE-2A09-D50A-8C78-879B216085DE}"/>
                  </a:ext>
                </a:extLst>
              </p:cNvPr>
              <p:cNvCxnSpPr>
                <a:cxnSpLocks/>
                <a:stCxn id="4" idx="3"/>
                <a:endCxn id="7" idx="3"/>
              </p:cNvCxnSpPr>
              <p:nvPr/>
            </p:nvCxnSpPr>
            <p:spPr>
              <a:xfrm>
                <a:off x="4991099" y="2552705"/>
                <a:ext cx="1970810" cy="1140835"/>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17" name="TextBox 16">
                <a:extLst>
                  <a:ext uri="{FF2B5EF4-FFF2-40B4-BE49-F238E27FC236}">
                    <a16:creationId xmlns:a16="http://schemas.microsoft.com/office/drawing/2014/main" id="{9A19BD00-FE1C-EABC-8121-5BFF156C3A38}"/>
                  </a:ext>
                </a:extLst>
              </p:cNvPr>
              <p:cNvSpPr txBox="1"/>
              <p:nvPr/>
            </p:nvSpPr>
            <p:spPr>
              <a:xfrm>
                <a:off x="2234046" y="5171644"/>
                <a:ext cx="381000" cy="38100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dirty="0"/>
                  <a:t>-5</a:t>
                </a:r>
              </a:p>
            </p:txBody>
          </p:sp>
          <p:sp>
            <p:nvSpPr>
              <p:cNvPr id="18" name="TextBox 17">
                <a:extLst>
                  <a:ext uri="{FF2B5EF4-FFF2-40B4-BE49-F238E27FC236}">
                    <a16:creationId xmlns:a16="http://schemas.microsoft.com/office/drawing/2014/main" id="{5CEBCC83-56E7-950E-6399-2246AAA888EB}"/>
                  </a:ext>
                </a:extLst>
              </p:cNvPr>
              <p:cNvSpPr txBox="1"/>
              <p:nvPr/>
            </p:nvSpPr>
            <p:spPr>
              <a:xfrm>
                <a:off x="2847109" y="5171644"/>
                <a:ext cx="381000" cy="38100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dirty="0"/>
                  <a:t>2</a:t>
                </a:r>
              </a:p>
            </p:txBody>
          </p:sp>
          <p:sp>
            <p:nvSpPr>
              <p:cNvPr id="19" name="TextBox 18">
                <a:extLst>
                  <a:ext uri="{FF2B5EF4-FFF2-40B4-BE49-F238E27FC236}">
                    <a16:creationId xmlns:a16="http://schemas.microsoft.com/office/drawing/2014/main" id="{4C0F277D-5EE0-3AD7-D6E8-7CE2E32020A8}"/>
                  </a:ext>
                </a:extLst>
              </p:cNvPr>
              <p:cNvSpPr txBox="1"/>
              <p:nvPr/>
            </p:nvSpPr>
            <p:spPr>
              <a:xfrm>
                <a:off x="3429000" y="5171644"/>
                <a:ext cx="381000" cy="38100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dirty="0"/>
                  <a:t>5</a:t>
                </a:r>
              </a:p>
            </p:txBody>
          </p:sp>
          <p:cxnSp>
            <p:nvCxnSpPr>
              <p:cNvPr id="20" name="Straight Arrow Connector 19">
                <a:extLst>
                  <a:ext uri="{FF2B5EF4-FFF2-40B4-BE49-F238E27FC236}">
                    <a16:creationId xmlns:a16="http://schemas.microsoft.com/office/drawing/2014/main" id="{A31AADCD-E2FD-0767-ECBC-8CE4C5301CFB}"/>
                  </a:ext>
                </a:extLst>
              </p:cNvPr>
              <p:cNvCxnSpPr>
                <a:cxnSpLocks/>
                <a:stCxn id="5" idx="0"/>
                <a:endCxn id="17" idx="0"/>
              </p:cNvCxnSpPr>
              <p:nvPr/>
            </p:nvCxnSpPr>
            <p:spPr>
              <a:xfrm flipH="1">
                <a:off x="2424546" y="4053758"/>
                <a:ext cx="651163" cy="1117886"/>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23" name="Straight Arrow Connector 22">
                <a:extLst>
                  <a:ext uri="{FF2B5EF4-FFF2-40B4-BE49-F238E27FC236}">
                    <a16:creationId xmlns:a16="http://schemas.microsoft.com/office/drawing/2014/main" id="{F3491E56-D097-3228-1BFF-3F7294039691}"/>
                  </a:ext>
                </a:extLst>
              </p:cNvPr>
              <p:cNvCxnSpPr>
                <a:cxnSpLocks/>
                <a:stCxn id="5" idx="0"/>
                <a:endCxn id="18" idx="0"/>
              </p:cNvCxnSpPr>
              <p:nvPr/>
            </p:nvCxnSpPr>
            <p:spPr>
              <a:xfrm flipH="1">
                <a:off x="3037609" y="4053758"/>
                <a:ext cx="38100" cy="1117886"/>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24" name="Straight Arrow Connector 23">
                <a:extLst>
                  <a:ext uri="{FF2B5EF4-FFF2-40B4-BE49-F238E27FC236}">
                    <a16:creationId xmlns:a16="http://schemas.microsoft.com/office/drawing/2014/main" id="{AE089D41-907A-2536-B877-7FC35B77A9AF}"/>
                  </a:ext>
                </a:extLst>
              </p:cNvPr>
              <p:cNvCxnSpPr>
                <a:cxnSpLocks/>
                <a:stCxn id="5" idx="0"/>
                <a:endCxn id="19" idx="0"/>
              </p:cNvCxnSpPr>
              <p:nvPr/>
            </p:nvCxnSpPr>
            <p:spPr>
              <a:xfrm>
                <a:off x="3075709" y="4053758"/>
                <a:ext cx="543791" cy="1117886"/>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29" name="TextBox 28">
                <a:extLst>
                  <a:ext uri="{FF2B5EF4-FFF2-40B4-BE49-F238E27FC236}">
                    <a16:creationId xmlns:a16="http://schemas.microsoft.com/office/drawing/2014/main" id="{102126A9-5EB5-92FF-CE13-BF0DED7C8C08}"/>
                  </a:ext>
                </a:extLst>
              </p:cNvPr>
              <p:cNvSpPr txBox="1"/>
              <p:nvPr/>
            </p:nvSpPr>
            <p:spPr>
              <a:xfrm>
                <a:off x="4149436" y="5181600"/>
                <a:ext cx="381000" cy="38100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dirty="0"/>
                  <a:t>7</a:t>
                </a:r>
              </a:p>
            </p:txBody>
          </p:sp>
          <p:sp>
            <p:nvSpPr>
              <p:cNvPr id="30" name="TextBox 29">
                <a:extLst>
                  <a:ext uri="{FF2B5EF4-FFF2-40B4-BE49-F238E27FC236}">
                    <a16:creationId xmlns:a16="http://schemas.microsoft.com/office/drawing/2014/main" id="{A6233A3C-9311-95EF-214A-BA5328EEF092}"/>
                  </a:ext>
                </a:extLst>
              </p:cNvPr>
              <p:cNvSpPr txBox="1"/>
              <p:nvPr/>
            </p:nvSpPr>
            <p:spPr>
              <a:xfrm>
                <a:off x="4762499" y="5181600"/>
                <a:ext cx="381000"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dirty="0"/>
                  <a:t>0</a:t>
                </a:r>
              </a:p>
            </p:txBody>
          </p:sp>
          <p:sp>
            <p:nvSpPr>
              <p:cNvPr id="31" name="TextBox 30">
                <a:extLst>
                  <a:ext uri="{FF2B5EF4-FFF2-40B4-BE49-F238E27FC236}">
                    <a16:creationId xmlns:a16="http://schemas.microsoft.com/office/drawing/2014/main" id="{13C72221-E134-4618-8C90-06D6FD27F042}"/>
                  </a:ext>
                </a:extLst>
              </p:cNvPr>
              <p:cNvSpPr txBox="1"/>
              <p:nvPr/>
            </p:nvSpPr>
            <p:spPr>
              <a:xfrm>
                <a:off x="5344390" y="5181600"/>
                <a:ext cx="381000" cy="38100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dirty="0"/>
                  <a:t>2</a:t>
                </a:r>
              </a:p>
            </p:txBody>
          </p:sp>
          <p:cxnSp>
            <p:nvCxnSpPr>
              <p:cNvPr id="32" name="Straight Arrow Connector 31">
                <a:extLst>
                  <a:ext uri="{FF2B5EF4-FFF2-40B4-BE49-F238E27FC236}">
                    <a16:creationId xmlns:a16="http://schemas.microsoft.com/office/drawing/2014/main" id="{16342C44-492E-1281-9B3E-1CA7BB21DE38}"/>
                  </a:ext>
                </a:extLst>
              </p:cNvPr>
              <p:cNvCxnSpPr>
                <a:cxnSpLocks/>
                <a:stCxn id="6" idx="0"/>
                <a:endCxn id="29" idx="0"/>
              </p:cNvCxnSpPr>
              <p:nvPr/>
            </p:nvCxnSpPr>
            <p:spPr>
              <a:xfrm flipH="1">
                <a:off x="4339936" y="4084496"/>
                <a:ext cx="651163" cy="1097104"/>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33" name="Straight Arrow Connector 32">
                <a:extLst>
                  <a:ext uri="{FF2B5EF4-FFF2-40B4-BE49-F238E27FC236}">
                    <a16:creationId xmlns:a16="http://schemas.microsoft.com/office/drawing/2014/main" id="{26643B6C-2508-7BFE-DDB1-7777DA6FCB20}"/>
                  </a:ext>
                </a:extLst>
              </p:cNvPr>
              <p:cNvCxnSpPr>
                <a:cxnSpLocks/>
                <a:stCxn id="6" idx="0"/>
                <a:endCxn id="30" idx="0"/>
              </p:cNvCxnSpPr>
              <p:nvPr/>
            </p:nvCxnSpPr>
            <p:spPr>
              <a:xfrm flipH="1">
                <a:off x="4952999" y="4084496"/>
                <a:ext cx="38100" cy="1097104"/>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34" name="Straight Arrow Connector 33">
                <a:extLst>
                  <a:ext uri="{FF2B5EF4-FFF2-40B4-BE49-F238E27FC236}">
                    <a16:creationId xmlns:a16="http://schemas.microsoft.com/office/drawing/2014/main" id="{83891774-0A2A-8098-5E8D-081A5FF1A6E0}"/>
                  </a:ext>
                </a:extLst>
              </p:cNvPr>
              <p:cNvCxnSpPr>
                <a:cxnSpLocks/>
                <a:stCxn id="6" idx="0"/>
                <a:endCxn id="31" idx="0"/>
              </p:cNvCxnSpPr>
              <p:nvPr/>
            </p:nvCxnSpPr>
            <p:spPr>
              <a:xfrm>
                <a:off x="4991099" y="4084496"/>
                <a:ext cx="543791" cy="1097104"/>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35" name="TextBox 34">
                <a:extLst>
                  <a:ext uri="{FF2B5EF4-FFF2-40B4-BE49-F238E27FC236}">
                    <a16:creationId xmlns:a16="http://schemas.microsoft.com/office/drawing/2014/main" id="{1EC43F59-D698-239A-3611-CAE92862A956}"/>
                  </a:ext>
                </a:extLst>
              </p:cNvPr>
              <p:cNvSpPr txBox="1"/>
              <p:nvPr/>
            </p:nvSpPr>
            <p:spPr>
              <a:xfrm>
                <a:off x="6120246" y="5181600"/>
                <a:ext cx="381000" cy="38100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dirty="0"/>
                  <a:t>5</a:t>
                </a:r>
              </a:p>
            </p:txBody>
          </p:sp>
          <p:sp>
            <p:nvSpPr>
              <p:cNvPr id="36" name="TextBox 35">
                <a:extLst>
                  <a:ext uri="{FF2B5EF4-FFF2-40B4-BE49-F238E27FC236}">
                    <a16:creationId xmlns:a16="http://schemas.microsoft.com/office/drawing/2014/main" id="{753EBECC-86B8-42B2-6DE4-6AC89615AE3B}"/>
                  </a:ext>
                </a:extLst>
              </p:cNvPr>
              <p:cNvSpPr txBox="1"/>
              <p:nvPr/>
            </p:nvSpPr>
            <p:spPr>
              <a:xfrm>
                <a:off x="6733309" y="5181600"/>
                <a:ext cx="381000" cy="38100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dirty="0"/>
                  <a:t>-7</a:t>
                </a:r>
              </a:p>
            </p:txBody>
          </p:sp>
          <p:sp>
            <p:nvSpPr>
              <p:cNvPr id="37" name="TextBox 36">
                <a:extLst>
                  <a:ext uri="{FF2B5EF4-FFF2-40B4-BE49-F238E27FC236}">
                    <a16:creationId xmlns:a16="http://schemas.microsoft.com/office/drawing/2014/main" id="{B493A857-A284-C249-7F47-6532997C358A}"/>
                  </a:ext>
                </a:extLst>
              </p:cNvPr>
              <p:cNvSpPr txBox="1"/>
              <p:nvPr/>
            </p:nvSpPr>
            <p:spPr>
              <a:xfrm>
                <a:off x="7315200" y="5181600"/>
                <a:ext cx="381000" cy="38100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dirty="0"/>
                  <a:t>-4</a:t>
                </a:r>
              </a:p>
            </p:txBody>
          </p:sp>
          <p:cxnSp>
            <p:nvCxnSpPr>
              <p:cNvPr id="38" name="Straight Arrow Connector 37">
                <a:extLst>
                  <a:ext uri="{FF2B5EF4-FFF2-40B4-BE49-F238E27FC236}">
                    <a16:creationId xmlns:a16="http://schemas.microsoft.com/office/drawing/2014/main" id="{FBEC75E5-D99B-4829-22E8-5455ED558970}"/>
                  </a:ext>
                </a:extLst>
              </p:cNvPr>
              <p:cNvCxnSpPr>
                <a:cxnSpLocks/>
                <a:stCxn id="7" idx="0"/>
                <a:endCxn id="35" idx="0"/>
              </p:cNvCxnSpPr>
              <p:nvPr/>
            </p:nvCxnSpPr>
            <p:spPr>
              <a:xfrm flipH="1">
                <a:off x="6310746" y="4074540"/>
                <a:ext cx="651163" cy="1107060"/>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39" name="Straight Arrow Connector 38">
                <a:extLst>
                  <a:ext uri="{FF2B5EF4-FFF2-40B4-BE49-F238E27FC236}">
                    <a16:creationId xmlns:a16="http://schemas.microsoft.com/office/drawing/2014/main" id="{B69A0EE5-B59B-DBA7-8FF0-F9A8D0BBDF63}"/>
                  </a:ext>
                </a:extLst>
              </p:cNvPr>
              <p:cNvCxnSpPr>
                <a:cxnSpLocks/>
                <a:stCxn id="7" idx="0"/>
                <a:endCxn id="36" idx="0"/>
              </p:cNvCxnSpPr>
              <p:nvPr/>
            </p:nvCxnSpPr>
            <p:spPr>
              <a:xfrm flipH="1">
                <a:off x="6923809" y="4074540"/>
                <a:ext cx="38100" cy="1107060"/>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40" name="Straight Arrow Connector 39">
                <a:extLst>
                  <a:ext uri="{FF2B5EF4-FFF2-40B4-BE49-F238E27FC236}">
                    <a16:creationId xmlns:a16="http://schemas.microsoft.com/office/drawing/2014/main" id="{78951014-5058-8425-6BD7-3AE620D73DA9}"/>
                  </a:ext>
                </a:extLst>
              </p:cNvPr>
              <p:cNvCxnSpPr>
                <a:cxnSpLocks/>
                <a:stCxn id="7" idx="0"/>
                <a:endCxn id="37" idx="0"/>
              </p:cNvCxnSpPr>
              <p:nvPr/>
            </p:nvCxnSpPr>
            <p:spPr>
              <a:xfrm>
                <a:off x="6961909" y="4074540"/>
                <a:ext cx="543791" cy="1107060"/>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47" name="TextBox 46">
                <a:extLst>
                  <a:ext uri="{FF2B5EF4-FFF2-40B4-BE49-F238E27FC236}">
                    <a16:creationId xmlns:a16="http://schemas.microsoft.com/office/drawing/2014/main" id="{AE4A8501-92D9-8249-4E4B-F3739852036E}"/>
                  </a:ext>
                </a:extLst>
              </p:cNvPr>
              <p:cNvSpPr txBox="1"/>
              <p:nvPr/>
            </p:nvSpPr>
            <p:spPr>
              <a:xfrm>
                <a:off x="495296" y="5193268"/>
                <a:ext cx="1582883" cy="369332"/>
              </a:xfrm>
              <a:prstGeom prst="rect">
                <a:avLst/>
              </a:prstGeom>
              <a:noFill/>
            </p:spPr>
            <p:txBody>
              <a:bodyPr wrap="square" rtlCol="0">
                <a:spAutoFit/>
              </a:bodyPr>
              <a:lstStyle/>
              <a:p>
                <a:r>
                  <a:rPr lang="en-US" dirty="0"/>
                  <a:t>Utility for Max</a:t>
                </a:r>
              </a:p>
            </p:txBody>
          </p:sp>
          <p:sp>
            <p:nvSpPr>
              <p:cNvPr id="49" name="TextBox 48">
                <a:extLst>
                  <a:ext uri="{FF2B5EF4-FFF2-40B4-BE49-F238E27FC236}">
                    <a16:creationId xmlns:a16="http://schemas.microsoft.com/office/drawing/2014/main" id="{DADED3E9-1B62-8DC2-051C-6DA26E591D24}"/>
                  </a:ext>
                </a:extLst>
              </p:cNvPr>
              <p:cNvSpPr txBox="1"/>
              <p:nvPr/>
            </p:nvSpPr>
            <p:spPr>
              <a:xfrm>
                <a:off x="4087090" y="2159557"/>
                <a:ext cx="789709" cy="369332"/>
              </a:xfrm>
              <a:prstGeom prst="rect">
                <a:avLst/>
              </a:prstGeom>
              <a:noFill/>
            </p:spPr>
            <p:txBody>
              <a:bodyPr wrap="square">
                <a:spAutoFit/>
              </a:bodyPr>
              <a:lstStyle/>
              <a:p>
                <a:r>
                  <a:rPr lang="en-US" dirty="0"/>
                  <a:t>Max</a:t>
                </a:r>
              </a:p>
            </p:txBody>
          </p:sp>
          <p:sp>
            <p:nvSpPr>
              <p:cNvPr id="50" name="TextBox 49">
                <a:extLst>
                  <a:ext uri="{FF2B5EF4-FFF2-40B4-BE49-F238E27FC236}">
                    <a16:creationId xmlns:a16="http://schemas.microsoft.com/office/drawing/2014/main" id="{8311267B-4D78-0BE2-8D01-8B2E9E29B53C}"/>
                  </a:ext>
                </a:extLst>
              </p:cNvPr>
              <p:cNvSpPr txBox="1"/>
              <p:nvPr/>
            </p:nvSpPr>
            <p:spPr>
              <a:xfrm>
                <a:off x="2266950" y="3659772"/>
                <a:ext cx="789709" cy="369332"/>
              </a:xfrm>
              <a:prstGeom prst="rect">
                <a:avLst/>
              </a:prstGeom>
              <a:noFill/>
            </p:spPr>
            <p:txBody>
              <a:bodyPr wrap="square">
                <a:spAutoFit/>
              </a:bodyPr>
              <a:lstStyle/>
              <a:p>
                <a:r>
                  <a:rPr lang="en-US" dirty="0"/>
                  <a:t>Min</a:t>
                </a:r>
              </a:p>
            </p:txBody>
          </p:sp>
          <mc:AlternateContent xmlns:mc="http://schemas.openxmlformats.org/markup-compatibility/2006" xmlns:a14="http://schemas.microsoft.com/office/drawing/2010/main">
            <mc:Choice Requires="a14">
              <p:sp>
                <p:nvSpPr>
                  <p:cNvPr id="51" name="TextBox 50">
                    <a:extLst>
                      <a:ext uri="{FF2B5EF4-FFF2-40B4-BE49-F238E27FC236}">
                        <a16:creationId xmlns:a16="http://schemas.microsoft.com/office/drawing/2014/main" id="{89FF3625-567D-4A5C-9D8A-C9DA3E3733D5}"/>
                      </a:ext>
                    </a:extLst>
                  </p:cNvPr>
                  <p:cNvSpPr txBox="1"/>
                  <p:nvPr/>
                </p:nvSpPr>
                <p:spPr>
                  <a:xfrm>
                    <a:off x="3685308" y="2756819"/>
                    <a:ext cx="3810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m:t>
                              </m:r>
                            </m:sub>
                          </m:sSub>
                        </m:oMath>
                      </m:oMathPara>
                    </a14:m>
                    <a:endParaRPr lang="en-US" dirty="0"/>
                  </a:p>
                </p:txBody>
              </p:sp>
            </mc:Choice>
            <mc:Fallback xmlns="">
              <p:sp>
                <p:nvSpPr>
                  <p:cNvPr id="51" name="TextBox 50">
                    <a:extLst>
                      <a:ext uri="{FF2B5EF4-FFF2-40B4-BE49-F238E27FC236}">
                        <a16:creationId xmlns:a16="http://schemas.microsoft.com/office/drawing/2014/main" id="{89FF3625-567D-4A5C-9D8A-C9DA3E3733D5}"/>
                      </a:ext>
                    </a:extLst>
                  </p:cNvPr>
                  <p:cNvSpPr txBox="1">
                    <a:spLocks noRot="1" noChangeAspect="1" noMove="1" noResize="1" noEditPoints="1" noAdjustHandles="1" noChangeArrowheads="1" noChangeShapeType="1" noTextEdit="1"/>
                  </p:cNvSpPr>
                  <p:nvPr/>
                </p:nvSpPr>
                <p:spPr>
                  <a:xfrm>
                    <a:off x="3685308" y="2756819"/>
                    <a:ext cx="381000" cy="369332"/>
                  </a:xfrm>
                  <a:prstGeom prst="rect">
                    <a:avLst/>
                  </a:prstGeom>
                  <a:blipFill>
                    <a:blip r:embed="rId1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2" name="TextBox 51">
                    <a:extLst>
                      <a:ext uri="{FF2B5EF4-FFF2-40B4-BE49-F238E27FC236}">
                        <a16:creationId xmlns:a16="http://schemas.microsoft.com/office/drawing/2014/main" id="{9F5A91F5-7F70-8FF7-C1C1-5C9FF35A46C2}"/>
                      </a:ext>
                    </a:extLst>
                  </p:cNvPr>
                  <p:cNvSpPr txBox="1"/>
                  <p:nvPr/>
                </p:nvSpPr>
                <p:spPr>
                  <a:xfrm>
                    <a:off x="4572000" y="2785612"/>
                    <a:ext cx="3810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m:t>
                              </m:r>
                            </m:sub>
                          </m:sSub>
                        </m:oMath>
                      </m:oMathPara>
                    </a14:m>
                    <a:endParaRPr lang="en-US" dirty="0"/>
                  </a:p>
                </p:txBody>
              </p:sp>
            </mc:Choice>
            <mc:Fallback xmlns="">
              <p:sp>
                <p:nvSpPr>
                  <p:cNvPr id="52" name="TextBox 51">
                    <a:extLst>
                      <a:ext uri="{FF2B5EF4-FFF2-40B4-BE49-F238E27FC236}">
                        <a16:creationId xmlns:a16="http://schemas.microsoft.com/office/drawing/2014/main" id="{9F5A91F5-7F70-8FF7-C1C1-5C9FF35A46C2}"/>
                      </a:ext>
                    </a:extLst>
                  </p:cNvPr>
                  <p:cNvSpPr txBox="1">
                    <a:spLocks noRot="1" noChangeAspect="1" noMove="1" noResize="1" noEditPoints="1" noAdjustHandles="1" noChangeArrowheads="1" noChangeShapeType="1" noTextEdit="1"/>
                  </p:cNvSpPr>
                  <p:nvPr/>
                </p:nvSpPr>
                <p:spPr>
                  <a:xfrm>
                    <a:off x="4572000" y="2785612"/>
                    <a:ext cx="381000" cy="369332"/>
                  </a:xfrm>
                  <a:prstGeom prst="rect">
                    <a:avLst/>
                  </a:prstGeom>
                  <a:blipFill>
                    <a:blip r:embed="rId1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3" name="TextBox 52">
                    <a:extLst>
                      <a:ext uri="{FF2B5EF4-FFF2-40B4-BE49-F238E27FC236}">
                        <a16:creationId xmlns:a16="http://schemas.microsoft.com/office/drawing/2014/main" id="{5B0D1A2C-D817-CC0C-0AF2-B66D7A61BE3F}"/>
                      </a:ext>
                    </a:extLst>
                  </p:cNvPr>
                  <p:cNvSpPr txBox="1"/>
                  <p:nvPr/>
                </p:nvSpPr>
                <p:spPr>
                  <a:xfrm>
                    <a:off x="5786004" y="2753790"/>
                    <a:ext cx="3810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3</m:t>
                              </m:r>
                            </m:sub>
                          </m:sSub>
                        </m:oMath>
                      </m:oMathPara>
                    </a14:m>
                    <a:endParaRPr lang="en-US" dirty="0"/>
                  </a:p>
                </p:txBody>
              </p:sp>
            </mc:Choice>
            <mc:Fallback xmlns="">
              <p:sp>
                <p:nvSpPr>
                  <p:cNvPr id="53" name="TextBox 52">
                    <a:extLst>
                      <a:ext uri="{FF2B5EF4-FFF2-40B4-BE49-F238E27FC236}">
                        <a16:creationId xmlns:a16="http://schemas.microsoft.com/office/drawing/2014/main" id="{5B0D1A2C-D817-CC0C-0AF2-B66D7A61BE3F}"/>
                      </a:ext>
                    </a:extLst>
                  </p:cNvPr>
                  <p:cNvSpPr txBox="1">
                    <a:spLocks noRot="1" noChangeAspect="1" noMove="1" noResize="1" noEditPoints="1" noAdjustHandles="1" noChangeArrowheads="1" noChangeShapeType="1" noTextEdit="1"/>
                  </p:cNvSpPr>
                  <p:nvPr/>
                </p:nvSpPr>
                <p:spPr>
                  <a:xfrm>
                    <a:off x="5786004" y="2753790"/>
                    <a:ext cx="381000" cy="369332"/>
                  </a:xfrm>
                  <a:prstGeom prst="rect">
                    <a:avLst/>
                  </a:prstGeom>
                  <a:blipFill>
                    <a:blip r:embed="rId1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4" name="TextBox 53">
                    <a:extLst>
                      <a:ext uri="{FF2B5EF4-FFF2-40B4-BE49-F238E27FC236}">
                        <a16:creationId xmlns:a16="http://schemas.microsoft.com/office/drawing/2014/main" id="{02BBCC3F-D7ED-2AA1-BE1F-05F6EEFD7D82}"/>
                      </a:ext>
                    </a:extLst>
                  </p:cNvPr>
                  <p:cNvSpPr txBox="1"/>
                  <p:nvPr/>
                </p:nvSpPr>
                <p:spPr>
                  <a:xfrm>
                    <a:off x="2280804" y="4437991"/>
                    <a:ext cx="3810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m:t>
                              </m:r>
                            </m:sub>
                          </m:sSub>
                        </m:oMath>
                      </m:oMathPara>
                    </a14:m>
                    <a:endParaRPr lang="en-US" dirty="0"/>
                  </a:p>
                </p:txBody>
              </p:sp>
            </mc:Choice>
            <mc:Fallback xmlns="">
              <p:sp>
                <p:nvSpPr>
                  <p:cNvPr id="54" name="TextBox 53">
                    <a:extLst>
                      <a:ext uri="{FF2B5EF4-FFF2-40B4-BE49-F238E27FC236}">
                        <a16:creationId xmlns:a16="http://schemas.microsoft.com/office/drawing/2014/main" id="{02BBCC3F-D7ED-2AA1-BE1F-05F6EEFD7D82}"/>
                      </a:ext>
                    </a:extLst>
                  </p:cNvPr>
                  <p:cNvSpPr txBox="1">
                    <a:spLocks noRot="1" noChangeAspect="1" noMove="1" noResize="1" noEditPoints="1" noAdjustHandles="1" noChangeArrowheads="1" noChangeShapeType="1" noTextEdit="1"/>
                  </p:cNvSpPr>
                  <p:nvPr/>
                </p:nvSpPr>
                <p:spPr>
                  <a:xfrm>
                    <a:off x="2280804" y="4437991"/>
                    <a:ext cx="381000" cy="369332"/>
                  </a:xfrm>
                  <a:prstGeom prst="rect">
                    <a:avLst/>
                  </a:prstGeom>
                  <a:blipFill>
                    <a:blip r:embed="rId1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5" name="TextBox 54">
                    <a:extLst>
                      <a:ext uri="{FF2B5EF4-FFF2-40B4-BE49-F238E27FC236}">
                        <a16:creationId xmlns:a16="http://schemas.microsoft.com/office/drawing/2014/main" id="{82EBCE86-B80B-D2F6-D576-E077D13655A0}"/>
                      </a:ext>
                    </a:extLst>
                  </p:cNvPr>
                  <p:cNvSpPr txBox="1"/>
                  <p:nvPr/>
                </p:nvSpPr>
                <p:spPr>
                  <a:xfrm>
                    <a:off x="2722418" y="4594814"/>
                    <a:ext cx="3810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m:t>
                              </m:r>
                            </m:sub>
                          </m:sSub>
                        </m:oMath>
                      </m:oMathPara>
                    </a14:m>
                    <a:endParaRPr lang="en-US" dirty="0"/>
                  </a:p>
                </p:txBody>
              </p:sp>
            </mc:Choice>
            <mc:Fallback xmlns="">
              <p:sp>
                <p:nvSpPr>
                  <p:cNvPr id="55" name="TextBox 54">
                    <a:extLst>
                      <a:ext uri="{FF2B5EF4-FFF2-40B4-BE49-F238E27FC236}">
                        <a16:creationId xmlns:a16="http://schemas.microsoft.com/office/drawing/2014/main" id="{82EBCE86-B80B-D2F6-D576-E077D13655A0}"/>
                      </a:ext>
                    </a:extLst>
                  </p:cNvPr>
                  <p:cNvSpPr txBox="1">
                    <a:spLocks noRot="1" noChangeAspect="1" noMove="1" noResize="1" noEditPoints="1" noAdjustHandles="1" noChangeArrowheads="1" noChangeShapeType="1" noTextEdit="1"/>
                  </p:cNvSpPr>
                  <p:nvPr/>
                </p:nvSpPr>
                <p:spPr>
                  <a:xfrm>
                    <a:off x="2722418" y="4594814"/>
                    <a:ext cx="381000" cy="369332"/>
                  </a:xfrm>
                  <a:prstGeom prst="rect">
                    <a:avLst/>
                  </a:prstGeom>
                  <a:blipFill>
                    <a:blip r:embed="rId2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6" name="TextBox 55">
                    <a:extLst>
                      <a:ext uri="{FF2B5EF4-FFF2-40B4-BE49-F238E27FC236}">
                        <a16:creationId xmlns:a16="http://schemas.microsoft.com/office/drawing/2014/main" id="{B3150E31-74C2-5FCA-0696-1F0D510B4D95}"/>
                      </a:ext>
                    </a:extLst>
                  </p:cNvPr>
                  <p:cNvSpPr txBox="1"/>
                  <p:nvPr/>
                </p:nvSpPr>
                <p:spPr>
                  <a:xfrm>
                    <a:off x="3307772" y="4409950"/>
                    <a:ext cx="3810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3</m:t>
                              </m:r>
                            </m:sub>
                          </m:sSub>
                        </m:oMath>
                      </m:oMathPara>
                    </a14:m>
                    <a:endParaRPr lang="en-US" dirty="0"/>
                  </a:p>
                </p:txBody>
              </p:sp>
            </mc:Choice>
            <mc:Fallback xmlns="">
              <p:sp>
                <p:nvSpPr>
                  <p:cNvPr id="56" name="TextBox 55">
                    <a:extLst>
                      <a:ext uri="{FF2B5EF4-FFF2-40B4-BE49-F238E27FC236}">
                        <a16:creationId xmlns:a16="http://schemas.microsoft.com/office/drawing/2014/main" id="{B3150E31-74C2-5FCA-0696-1F0D510B4D95}"/>
                      </a:ext>
                    </a:extLst>
                  </p:cNvPr>
                  <p:cNvSpPr txBox="1">
                    <a:spLocks noRot="1" noChangeAspect="1" noMove="1" noResize="1" noEditPoints="1" noAdjustHandles="1" noChangeArrowheads="1" noChangeShapeType="1" noTextEdit="1"/>
                  </p:cNvSpPr>
                  <p:nvPr/>
                </p:nvSpPr>
                <p:spPr>
                  <a:xfrm>
                    <a:off x="3307772" y="4409950"/>
                    <a:ext cx="381000" cy="369332"/>
                  </a:xfrm>
                  <a:prstGeom prst="rect">
                    <a:avLst/>
                  </a:prstGeom>
                  <a:blipFill>
                    <a:blip r:embed="rId2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7" name="TextBox 56">
                    <a:extLst>
                      <a:ext uri="{FF2B5EF4-FFF2-40B4-BE49-F238E27FC236}">
                        <a16:creationId xmlns:a16="http://schemas.microsoft.com/office/drawing/2014/main" id="{EDE8DF62-5501-8ED5-97D9-BB8CE83A8B0C}"/>
                      </a:ext>
                    </a:extLst>
                  </p:cNvPr>
                  <p:cNvSpPr txBox="1"/>
                  <p:nvPr/>
                </p:nvSpPr>
                <p:spPr>
                  <a:xfrm>
                    <a:off x="4256808" y="4270235"/>
                    <a:ext cx="3810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m:t>
                              </m:r>
                            </m:sub>
                          </m:sSub>
                        </m:oMath>
                      </m:oMathPara>
                    </a14:m>
                    <a:endParaRPr lang="en-US" dirty="0"/>
                  </a:p>
                </p:txBody>
              </p:sp>
            </mc:Choice>
            <mc:Fallback xmlns="">
              <p:sp>
                <p:nvSpPr>
                  <p:cNvPr id="57" name="TextBox 56">
                    <a:extLst>
                      <a:ext uri="{FF2B5EF4-FFF2-40B4-BE49-F238E27FC236}">
                        <a16:creationId xmlns:a16="http://schemas.microsoft.com/office/drawing/2014/main" id="{EDE8DF62-5501-8ED5-97D9-BB8CE83A8B0C}"/>
                      </a:ext>
                    </a:extLst>
                  </p:cNvPr>
                  <p:cNvSpPr txBox="1">
                    <a:spLocks noRot="1" noChangeAspect="1" noMove="1" noResize="1" noEditPoints="1" noAdjustHandles="1" noChangeArrowheads="1" noChangeShapeType="1" noTextEdit="1"/>
                  </p:cNvSpPr>
                  <p:nvPr/>
                </p:nvSpPr>
                <p:spPr>
                  <a:xfrm>
                    <a:off x="4256808" y="4270235"/>
                    <a:ext cx="381000" cy="369332"/>
                  </a:xfrm>
                  <a:prstGeom prst="rect">
                    <a:avLst/>
                  </a:prstGeom>
                  <a:blipFill>
                    <a:blip r:embed="rId2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8" name="TextBox 57">
                    <a:extLst>
                      <a:ext uri="{FF2B5EF4-FFF2-40B4-BE49-F238E27FC236}">
                        <a16:creationId xmlns:a16="http://schemas.microsoft.com/office/drawing/2014/main" id="{013562D2-8940-8DB7-17BF-FED206399CB3}"/>
                      </a:ext>
                    </a:extLst>
                  </p:cNvPr>
                  <p:cNvSpPr txBox="1"/>
                  <p:nvPr/>
                </p:nvSpPr>
                <p:spPr>
                  <a:xfrm>
                    <a:off x="4914899" y="4585196"/>
                    <a:ext cx="3810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m:t>
                              </m:r>
                            </m:sub>
                          </m:sSub>
                        </m:oMath>
                      </m:oMathPara>
                    </a14:m>
                    <a:endParaRPr lang="en-US" dirty="0"/>
                  </a:p>
                </p:txBody>
              </p:sp>
            </mc:Choice>
            <mc:Fallback xmlns="">
              <p:sp>
                <p:nvSpPr>
                  <p:cNvPr id="58" name="TextBox 57">
                    <a:extLst>
                      <a:ext uri="{FF2B5EF4-FFF2-40B4-BE49-F238E27FC236}">
                        <a16:creationId xmlns:a16="http://schemas.microsoft.com/office/drawing/2014/main" id="{013562D2-8940-8DB7-17BF-FED206399CB3}"/>
                      </a:ext>
                    </a:extLst>
                  </p:cNvPr>
                  <p:cNvSpPr txBox="1">
                    <a:spLocks noRot="1" noChangeAspect="1" noMove="1" noResize="1" noEditPoints="1" noAdjustHandles="1" noChangeArrowheads="1" noChangeShapeType="1" noTextEdit="1"/>
                  </p:cNvSpPr>
                  <p:nvPr/>
                </p:nvSpPr>
                <p:spPr>
                  <a:xfrm>
                    <a:off x="4914899" y="4585196"/>
                    <a:ext cx="381000" cy="369332"/>
                  </a:xfrm>
                  <a:prstGeom prst="rect">
                    <a:avLst/>
                  </a:prstGeom>
                  <a:blipFill>
                    <a:blip r:embed="rId23"/>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9" name="TextBox 58">
                    <a:extLst>
                      <a:ext uri="{FF2B5EF4-FFF2-40B4-BE49-F238E27FC236}">
                        <a16:creationId xmlns:a16="http://schemas.microsoft.com/office/drawing/2014/main" id="{C1CB8253-3A6B-B876-8BCB-E358941F01DA}"/>
                      </a:ext>
                    </a:extLst>
                  </p:cNvPr>
                  <p:cNvSpPr txBox="1"/>
                  <p:nvPr/>
                </p:nvSpPr>
                <p:spPr>
                  <a:xfrm>
                    <a:off x="5306290" y="4461743"/>
                    <a:ext cx="3810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3</m:t>
                              </m:r>
                            </m:sub>
                          </m:sSub>
                        </m:oMath>
                      </m:oMathPara>
                    </a14:m>
                    <a:endParaRPr lang="en-US" dirty="0"/>
                  </a:p>
                </p:txBody>
              </p:sp>
            </mc:Choice>
            <mc:Fallback>
              <p:sp>
                <p:nvSpPr>
                  <p:cNvPr id="59" name="TextBox 58">
                    <a:extLst>
                      <a:ext uri="{FF2B5EF4-FFF2-40B4-BE49-F238E27FC236}">
                        <a16:creationId xmlns:a16="http://schemas.microsoft.com/office/drawing/2014/main" id="{C1CB8253-3A6B-B876-8BCB-E358941F01DA}"/>
                      </a:ext>
                    </a:extLst>
                  </p:cNvPr>
                  <p:cNvSpPr txBox="1">
                    <a:spLocks noRot="1" noChangeAspect="1" noMove="1" noResize="1" noEditPoints="1" noAdjustHandles="1" noChangeArrowheads="1" noChangeShapeType="1" noTextEdit="1"/>
                  </p:cNvSpPr>
                  <p:nvPr/>
                </p:nvSpPr>
                <p:spPr>
                  <a:xfrm>
                    <a:off x="5306290" y="4461743"/>
                    <a:ext cx="381000" cy="369332"/>
                  </a:xfrm>
                  <a:prstGeom prst="rect">
                    <a:avLst/>
                  </a:prstGeom>
                  <a:blipFill>
                    <a:blip r:embed="rId3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0" name="TextBox 59">
                    <a:extLst>
                      <a:ext uri="{FF2B5EF4-FFF2-40B4-BE49-F238E27FC236}">
                        <a16:creationId xmlns:a16="http://schemas.microsoft.com/office/drawing/2014/main" id="{6E9736D0-33D0-A618-822A-2C8315CA1DCD}"/>
                      </a:ext>
                    </a:extLst>
                  </p:cNvPr>
                  <p:cNvSpPr txBox="1"/>
                  <p:nvPr/>
                </p:nvSpPr>
                <p:spPr>
                  <a:xfrm>
                    <a:off x="6236278" y="4252904"/>
                    <a:ext cx="3810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m:t>
                              </m:r>
                            </m:sub>
                          </m:sSub>
                        </m:oMath>
                      </m:oMathPara>
                    </a14:m>
                    <a:endParaRPr lang="en-US" dirty="0"/>
                  </a:p>
                </p:txBody>
              </p:sp>
            </mc:Choice>
            <mc:Fallback xmlns="">
              <p:sp>
                <p:nvSpPr>
                  <p:cNvPr id="60" name="TextBox 59">
                    <a:extLst>
                      <a:ext uri="{FF2B5EF4-FFF2-40B4-BE49-F238E27FC236}">
                        <a16:creationId xmlns:a16="http://schemas.microsoft.com/office/drawing/2014/main" id="{6E9736D0-33D0-A618-822A-2C8315CA1DCD}"/>
                      </a:ext>
                    </a:extLst>
                  </p:cNvPr>
                  <p:cNvSpPr txBox="1">
                    <a:spLocks noRot="1" noChangeAspect="1" noMove="1" noResize="1" noEditPoints="1" noAdjustHandles="1" noChangeArrowheads="1" noChangeShapeType="1" noTextEdit="1"/>
                  </p:cNvSpPr>
                  <p:nvPr/>
                </p:nvSpPr>
                <p:spPr>
                  <a:xfrm>
                    <a:off x="6236278" y="4252904"/>
                    <a:ext cx="381000" cy="369332"/>
                  </a:xfrm>
                  <a:prstGeom prst="rect">
                    <a:avLst/>
                  </a:prstGeom>
                  <a:blipFill>
                    <a:blip r:embed="rId2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1" name="TextBox 60">
                    <a:extLst>
                      <a:ext uri="{FF2B5EF4-FFF2-40B4-BE49-F238E27FC236}">
                        <a16:creationId xmlns:a16="http://schemas.microsoft.com/office/drawing/2014/main" id="{E67F5B8A-814F-41A1-263A-D6DE2B51463F}"/>
                      </a:ext>
                    </a:extLst>
                  </p:cNvPr>
                  <p:cNvSpPr txBox="1"/>
                  <p:nvPr/>
                </p:nvSpPr>
                <p:spPr>
                  <a:xfrm>
                    <a:off x="6885709" y="4605581"/>
                    <a:ext cx="3810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m:t>
                              </m:r>
                            </m:sub>
                          </m:sSub>
                        </m:oMath>
                      </m:oMathPara>
                    </a14:m>
                    <a:endParaRPr lang="en-US" dirty="0"/>
                  </a:p>
                </p:txBody>
              </p:sp>
            </mc:Choice>
            <mc:Fallback xmlns="">
              <p:sp>
                <p:nvSpPr>
                  <p:cNvPr id="61" name="TextBox 60">
                    <a:extLst>
                      <a:ext uri="{FF2B5EF4-FFF2-40B4-BE49-F238E27FC236}">
                        <a16:creationId xmlns:a16="http://schemas.microsoft.com/office/drawing/2014/main" id="{E67F5B8A-814F-41A1-263A-D6DE2B51463F}"/>
                      </a:ext>
                    </a:extLst>
                  </p:cNvPr>
                  <p:cNvSpPr txBox="1">
                    <a:spLocks noRot="1" noChangeAspect="1" noMove="1" noResize="1" noEditPoints="1" noAdjustHandles="1" noChangeArrowheads="1" noChangeShapeType="1" noTextEdit="1"/>
                  </p:cNvSpPr>
                  <p:nvPr/>
                </p:nvSpPr>
                <p:spPr>
                  <a:xfrm>
                    <a:off x="6885709" y="4605581"/>
                    <a:ext cx="381000" cy="369332"/>
                  </a:xfrm>
                  <a:prstGeom prst="rect">
                    <a:avLst/>
                  </a:prstGeom>
                  <a:blipFill>
                    <a:blip r:embed="rId26"/>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2" name="TextBox 61">
                    <a:extLst>
                      <a:ext uri="{FF2B5EF4-FFF2-40B4-BE49-F238E27FC236}">
                        <a16:creationId xmlns:a16="http://schemas.microsoft.com/office/drawing/2014/main" id="{18ACF5A0-2A70-6111-DF91-5EC8C20A1463}"/>
                      </a:ext>
                    </a:extLst>
                  </p:cNvPr>
                  <p:cNvSpPr txBox="1"/>
                  <p:nvPr/>
                </p:nvSpPr>
                <p:spPr>
                  <a:xfrm>
                    <a:off x="7255220" y="4497435"/>
                    <a:ext cx="3810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3</m:t>
                              </m:r>
                            </m:sub>
                          </m:sSub>
                        </m:oMath>
                      </m:oMathPara>
                    </a14:m>
                    <a:endParaRPr lang="en-US" dirty="0"/>
                  </a:p>
                </p:txBody>
              </p:sp>
            </mc:Choice>
            <mc:Fallback>
              <p:sp>
                <p:nvSpPr>
                  <p:cNvPr id="62" name="TextBox 61">
                    <a:extLst>
                      <a:ext uri="{FF2B5EF4-FFF2-40B4-BE49-F238E27FC236}">
                        <a16:creationId xmlns:a16="http://schemas.microsoft.com/office/drawing/2014/main" id="{18ACF5A0-2A70-6111-DF91-5EC8C20A1463}"/>
                      </a:ext>
                    </a:extLst>
                  </p:cNvPr>
                  <p:cNvSpPr txBox="1">
                    <a:spLocks noRot="1" noChangeAspect="1" noMove="1" noResize="1" noEditPoints="1" noAdjustHandles="1" noChangeArrowheads="1" noChangeShapeType="1" noTextEdit="1"/>
                  </p:cNvSpPr>
                  <p:nvPr/>
                </p:nvSpPr>
                <p:spPr>
                  <a:xfrm>
                    <a:off x="7255220" y="4497435"/>
                    <a:ext cx="381000" cy="369332"/>
                  </a:xfrm>
                  <a:prstGeom prst="rect">
                    <a:avLst/>
                  </a:prstGeom>
                  <a:blipFill>
                    <a:blip r:embed="rId35"/>
                    <a:stretch>
                      <a:fillRect/>
                    </a:stretch>
                  </a:blipFill>
                </p:spPr>
                <p:txBody>
                  <a:bodyPr/>
                  <a:lstStyle/>
                  <a:p>
                    <a:r>
                      <a:rPr lang="en-US">
                        <a:noFill/>
                      </a:rPr>
                      <a:t> </a:t>
                    </a:r>
                  </a:p>
                </p:txBody>
              </p:sp>
            </mc:Fallback>
          </mc:AlternateContent>
          <p:sp>
            <p:nvSpPr>
              <p:cNvPr id="73" name="TextBox 72">
                <a:extLst>
                  <a:ext uri="{FF2B5EF4-FFF2-40B4-BE49-F238E27FC236}">
                    <a16:creationId xmlns:a16="http://schemas.microsoft.com/office/drawing/2014/main" id="{7433DB4B-2EC0-6B19-8CCE-14AD9C7A3BEA}"/>
                  </a:ext>
                </a:extLst>
              </p:cNvPr>
              <p:cNvSpPr txBox="1"/>
              <p:nvPr/>
            </p:nvSpPr>
            <p:spPr>
              <a:xfrm>
                <a:off x="3467082" y="3493969"/>
                <a:ext cx="680475" cy="923330"/>
              </a:xfrm>
              <a:prstGeom prst="rect">
                <a:avLst/>
              </a:prstGeom>
              <a:ln>
                <a:solidFill>
                  <a:schemeClr val="accent6"/>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endParaRPr lang="en-US" dirty="0"/>
              </a:p>
              <a:p>
                <a:pPr algn="ctr"/>
                <a:endParaRPr lang="en-US" dirty="0"/>
              </a:p>
              <a:p>
                <a:pPr algn="ctr"/>
                <a:endParaRPr lang="en-US" dirty="0"/>
              </a:p>
            </p:txBody>
          </p:sp>
          <p:sp>
            <p:nvSpPr>
              <p:cNvPr id="76" name="TextBox 75">
                <a:extLst>
                  <a:ext uri="{FF2B5EF4-FFF2-40B4-BE49-F238E27FC236}">
                    <a16:creationId xmlns:a16="http://schemas.microsoft.com/office/drawing/2014/main" id="{95B0C9EA-2B85-BA6F-496D-D19BFFF1CD54}"/>
                  </a:ext>
                </a:extLst>
              </p:cNvPr>
              <p:cNvSpPr txBox="1"/>
              <p:nvPr/>
            </p:nvSpPr>
            <p:spPr>
              <a:xfrm>
                <a:off x="5350746" y="1721707"/>
                <a:ext cx="652891" cy="92333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endParaRPr lang="en-US" dirty="0"/>
              </a:p>
              <a:p>
                <a:pPr algn="ctr"/>
                <a:endParaRPr lang="en-US" dirty="0"/>
              </a:p>
              <a:p>
                <a:pPr algn="ctr"/>
                <a:endParaRPr lang="en-US" dirty="0"/>
              </a:p>
            </p:txBody>
          </p:sp>
          <mc:AlternateContent xmlns:mc="http://schemas.openxmlformats.org/markup-compatibility/2006">
            <mc:Choice xmlns:a14="http://schemas.microsoft.com/office/drawing/2010/main" Requires="a14">
              <p:sp>
                <p:nvSpPr>
                  <p:cNvPr id="77" name="TextBox 76">
                    <a:extLst>
                      <a:ext uri="{FF2B5EF4-FFF2-40B4-BE49-F238E27FC236}">
                        <a16:creationId xmlns:a16="http://schemas.microsoft.com/office/drawing/2014/main" id="{50416EF3-E706-C3C4-2E37-ABE1F755CC86}"/>
                      </a:ext>
                    </a:extLst>
                  </p:cNvPr>
                  <p:cNvSpPr txBox="1"/>
                  <p:nvPr/>
                </p:nvSpPr>
                <p:spPr>
                  <a:xfrm>
                    <a:off x="5298095" y="1672099"/>
                    <a:ext cx="77572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m:t>
                          </m:r>
                          <m:r>
                            <a:rPr lang="en-US" b="0" i="1" dirty="0" smtClean="0">
                              <a:latin typeface="Cambria Math" panose="02040503050406030204" pitchFamily="18" charset="0"/>
                            </a:rPr>
                            <m:t>𝛼</m:t>
                          </m:r>
                          <m:r>
                            <a:rPr lang="en-US" b="0" i="1" dirty="0" smtClean="0">
                              <a:latin typeface="Cambria Math" panose="02040503050406030204" pitchFamily="18" charset="0"/>
                            </a:rPr>
                            <m:t>,</m:t>
                          </m:r>
                          <m:r>
                            <a:rPr lang="en-US" b="0" i="1" dirty="0" smtClean="0">
                              <a:latin typeface="Cambria Math" panose="02040503050406030204" pitchFamily="18" charset="0"/>
                            </a:rPr>
                            <m:t>𝛽</m:t>
                          </m:r>
                          <m:r>
                            <a:rPr lang="en-US" i="1" dirty="0" smtClean="0">
                              <a:latin typeface="Cambria Math" panose="02040503050406030204" pitchFamily="18" charset="0"/>
                            </a:rPr>
                            <m:t>]</m:t>
                          </m:r>
                        </m:oMath>
                      </m:oMathPara>
                    </a14:m>
                    <a:endParaRPr lang="en-US" dirty="0"/>
                  </a:p>
                </p:txBody>
              </p:sp>
            </mc:Choice>
            <mc:Fallback>
              <p:sp>
                <p:nvSpPr>
                  <p:cNvPr id="77" name="TextBox 76">
                    <a:extLst>
                      <a:ext uri="{FF2B5EF4-FFF2-40B4-BE49-F238E27FC236}">
                        <a16:creationId xmlns:a16="http://schemas.microsoft.com/office/drawing/2014/main" id="{50416EF3-E706-C3C4-2E37-ABE1F755CC86}"/>
                      </a:ext>
                    </a:extLst>
                  </p:cNvPr>
                  <p:cNvSpPr txBox="1">
                    <a:spLocks noRot="1" noChangeAspect="1" noMove="1" noResize="1" noEditPoints="1" noAdjustHandles="1" noChangeArrowheads="1" noChangeShapeType="1" noTextEdit="1"/>
                  </p:cNvSpPr>
                  <p:nvPr/>
                </p:nvSpPr>
                <p:spPr>
                  <a:xfrm>
                    <a:off x="5298095" y="1672099"/>
                    <a:ext cx="775725" cy="369332"/>
                  </a:xfrm>
                  <a:prstGeom prst="rect">
                    <a:avLst/>
                  </a:prstGeom>
                  <a:blipFill>
                    <a:blip r:embed="rId36"/>
                    <a:stretch>
                      <a:fillRect b="-14754"/>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826FE5CB-30FE-CCBC-5EF5-D60F4CF39E8A}"/>
                      </a:ext>
                    </a:extLst>
                  </p:cNvPr>
                  <p:cNvSpPr txBox="1"/>
                  <p:nvPr/>
                </p:nvSpPr>
                <p:spPr>
                  <a:xfrm>
                    <a:off x="3414173" y="3463999"/>
                    <a:ext cx="77572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m:t>
                          </m:r>
                          <m:r>
                            <a:rPr lang="en-US" b="0" i="1" dirty="0" smtClean="0">
                              <a:latin typeface="Cambria Math" panose="02040503050406030204" pitchFamily="18" charset="0"/>
                            </a:rPr>
                            <m:t>𝛼</m:t>
                          </m:r>
                          <m:r>
                            <a:rPr lang="en-US" b="0" i="1" dirty="0" smtClean="0">
                              <a:latin typeface="Cambria Math" panose="02040503050406030204" pitchFamily="18" charset="0"/>
                            </a:rPr>
                            <m:t>,</m:t>
                          </m:r>
                          <m:r>
                            <a:rPr lang="en-US" b="0" i="1" dirty="0" smtClean="0">
                              <a:latin typeface="Cambria Math" panose="02040503050406030204" pitchFamily="18" charset="0"/>
                            </a:rPr>
                            <m:t>𝛽</m:t>
                          </m:r>
                          <m:r>
                            <a:rPr lang="en-US" i="1" dirty="0" smtClean="0">
                              <a:latin typeface="Cambria Math" panose="02040503050406030204" pitchFamily="18" charset="0"/>
                            </a:rPr>
                            <m:t>]</m:t>
                          </m:r>
                        </m:oMath>
                      </m:oMathPara>
                    </a14:m>
                    <a:endParaRPr lang="en-US" dirty="0"/>
                  </a:p>
                </p:txBody>
              </p:sp>
            </mc:Choice>
            <mc:Fallback>
              <p:sp>
                <p:nvSpPr>
                  <p:cNvPr id="3" name="TextBox 2">
                    <a:extLst>
                      <a:ext uri="{FF2B5EF4-FFF2-40B4-BE49-F238E27FC236}">
                        <a16:creationId xmlns:a16="http://schemas.microsoft.com/office/drawing/2014/main" id="{826FE5CB-30FE-CCBC-5EF5-D60F4CF39E8A}"/>
                      </a:ext>
                    </a:extLst>
                  </p:cNvPr>
                  <p:cNvSpPr txBox="1">
                    <a:spLocks noRot="1" noChangeAspect="1" noMove="1" noResize="1" noEditPoints="1" noAdjustHandles="1" noChangeArrowheads="1" noChangeShapeType="1" noTextEdit="1"/>
                  </p:cNvSpPr>
                  <p:nvPr/>
                </p:nvSpPr>
                <p:spPr>
                  <a:xfrm>
                    <a:off x="3414173" y="3463999"/>
                    <a:ext cx="775725" cy="369332"/>
                  </a:xfrm>
                  <a:prstGeom prst="rect">
                    <a:avLst/>
                  </a:prstGeom>
                  <a:blipFill>
                    <a:blip r:embed="rId37"/>
                    <a:stretch>
                      <a:fillRect b="-14754"/>
                    </a:stretch>
                  </a:blipFill>
                </p:spPr>
                <p:txBody>
                  <a:bodyPr/>
                  <a:lstStyle/>
                  <a:p>
                    <a:r>
                      <a:rPr lang="en-US">
                        <a:noFill/>
                      </a:rPr>
                      <a:t> </a:t>
                    </a:r>
                  </a:p>
                </p:txBody>
              </p:sp>
            </mc:Fallback>
          </mc:AlternateContent>
        </p:grpSp>
        <p:sp>
          <p:nvSpPr>
            <p:cNvPr id="16" name="TextBox 15">
              <a:extLst>
                <a:ext uri="{FF2B5EF4-FFF2-40B4-BE49-F238E27FC236}">
                  <a16:creationId xmlns:a16="http://schemas.microsoft.com/office/drawing/2014/main" id="{20B8B543-5D3A-D79E-053C-CDAD0165B9B5}"/>
                </a:ext>
              </a:extLst>
            </p:cNvPr>
            <p:cNvSpPr txBox="1"/>
            <p:nvPr/>
          </p:nvSpPr>
          <p:spPr>
            <a:xfrm>
              <a:off x="5336955" y="3488805"/>
              <a:ext cx="680475" cy="923330"/>
            </a:xfrm>
            <a:prstGeom prst="rect">
              <a:avLst/>
            </a:prstGeom>
            <a:ln>
              <a:solidFill>
                <a:schemeClr val="accent6"/>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endParaRPr lang="en-US" dirty="0"/>
            </a:p>
            <a:p>
              <a:pPr algn="ctr"/>
              <a:endParaRPr lang="en-US" dirty="0"/>
            </a:p>
            <a:p>
              <a:pPr algn="ctr"/>
              <a:endParaRPr lang="en-US" dirty="0"/>
            </a:p>
          </p:txBody>
        </p:sp>
        <mc:AlternateContent xmlns:mc="http://schemas.openxmlformats.org/markup-compatibility/2006">
          <mc:Choice xmlns:a14="http://schemas.microsoft.com/office/drawing/2010/main" Requires="a14">
            <p:sp>
              <p:nvSpPr>
                <p:cNvPr id="21" name="TextBox 20">
                  <a:extLst>
                    <a:ext uri="{FF2B5EF4-FFF2-40B4-BE49-F238E27FC236}">
                      <a16:creationId xmlns:a16="http://schemas.microsoft.com/office/drawing/2014/main" id="{7284517F-B76A-DEDD-165A-1BBE61A1B0E4}"/>
                    </a:ext>
                  </a:extLst>
                </p:cNvPr>
                <p:cNvSpPr txBox="1"/>
                <p:nvPr/>
              </p:nvSpPr>
              <p:spPr>
                <a:xfrm>
                  <a:off x="5284046" y="3458835"/>
                  <a:ext cx="77572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m:t>
                        </m:r>
                        <m:r>
                          <a:rPr lang="en-US" b="0" i="1" dirty="0" smtClean="0">
                            <a:latin typeface="Cambria Math" panose="02040503050406030204" pitchFamily="18" charset="0"/>
                          </a:rPr>
                          <m:t>𝛼</m:t>
                        </m:r>
                        <m:r>
                          <a:rPr lang="en-US" b="0" i="1" dirty="0" smtClean="0">
                            <a:latin typeface="Cambria Math" panose="02040503050406030204" pitchFamily="18" charset="0"/>
                          </a:rPr>
                          <m:t>,</m:t>
                        </m:r>
                        <m:r>
                          <a:rPr lang="en-US" b="0" i="1" dirty="0" smtClean="0">
                            <a:latin typeface="Cambria Math" panose="02040503050406030204" pitchFamily="18" charset="0"/>
                          </a:rPr>
                          <m:t>𝛽</m:t>
                        </m:r>
                        <m:r>
                          <a:rPr lang="en-US" i="1" dirty="0" smtClean="0">
                            <a:latin typeface="Cambria Math" panose="02040503050406030204" pitchFamily="18" charset="0"/>
                          </a:rPr>
                          <m:t>]</m:t>
                        </m:r>
                      </m:oMath>
                    </m:oMathPara>
                  </a14:m>
                  <a:endParaRPr lang="en-US" dirty="0"/>
                </a:p>
              </p:txBody>
            </p:sp>
          </mc:Choice>
          <mc:Fallback>
            <p:sp>
              <p:nvSpPr>
                <p:cNvPr id="21" name="TextBox 20">
                  <a:extLst>
                    <a:ext uri="{FF2B5EF4-FFF2-40B4-BE49-F238E27FC236}">
                      <a16:creationId xmlns:a16="http://schemas.microsoft.com/office/drawing/2014/main" id="{7284517F-B76A-DEDD-165A-1BBE61A1B0E4}"/>
                    </a:ext>
                  </a:extLst>
                </p:cNvPr>
                <p:cNvSpPr txBox="1">
                  <a:spLocks noRot="1" noChangeAspect="1" noMove="1" noResize="1" noEditPoints="1" noAdjustHandles="1" noChangeArrowheads="1" noChangeShapeType="1" noTextEdit="1"/>
                </p:cNvSpPr>
                <p:nvPr/>
              </p:nvSpPr>
              <p:spPr>
                <a:xfrm>
                  <a:off x="5284046" y="3458835"/>
                  <a:ext cx="775725" cy="369332"/>
                </a:xfrm>
                <a:prstGeom prst="rect">
                  <a:avLst/>
                </a:prstGeom>
                <a:blipFill>
                  <a:blip r:embed="rId38"/>
                  <a:stretch>
                    <a:fillRect b="-14754"/>
                  </a:stretch>
                </a:blipFill>
              </p:spPr>
              <p:txBody>
                <a:bodyPr/>
                <a:lstStyle/>
                <a:p>
                  <a:r>
                    <a:rPr lang="en-US">
                      <a:noFill/>
                    </a:rPr>
                    <a:t> </a:t>
                  </a:r>
                </a:p>
              </p:txBody>
            </p:sp>
          </mc:Fallback>
        </mc:AlternateContent>
        <p:sp>
          <p:nvSpPr>
            <p:cNvPr id="22" name="TextBox 21">
              <a:extLst>
                <a:ext uri="{FF2B5EF4-FFF2-40B4-BE49-F238E27FC236}">
                  <a16:creationId xmlns:a16="http://schemas.microsoft.com/office/drawing/2014/main" id="{D67BD40C-3D52-0AF8-0319-1D24A7C3D69A}"/>
                </a:ext>
              </a:extLst>
            </p:cNvPr>
            <p:cNvSpPr txBox="1"/>
            <p:nvPr/>
          </p:nvSpPr>
          <p:spPr>
            <a:xfrm>
              <a:off x="7278836" y="3488805"/>
              <a:ext cx="680475" cy="923330"/>
            </a:xfrm>
            <a:prstGeom prst="rect">
              <a:avLst/>
            </a:prstGeom>
            <a:ln>
              <a:solidFill>
                <a:schemeClr val="accent6"/>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endParaRPr lang="en-US" dirty="0"/>
            </a:p>
            <a:p>
              <a:pPr algn="ctr"/>
              <a:endParaRPr lang="en-US" dirty="0"/>
            </a:p>
            <a:p>
              <a:pPr algn="ctr"/>
              <a:endParaRPr lang="en-US" dirty="0"/>
            </a:p>
          </p:txBody>
        </p:sp>
        <mc:AlternateContent xmlns:mc="http://schemas.openxmlformats.org/markup-compatibility/2006">
          <mc:Choice xmlns:a14="http://schemas.microsoft.com/office/drawing/2010/main" Requires="a14">
            <p:sp>
              <p:nvSpPr>
                <p:cNvPr id="25" name="TextBox 24">
                  <a:extLst>
                    <a:ext uri="{FF2B5EF4-FFF2-40B4-BE49-F238E27FC236}">
                      <a16:creationId xmlns:a16="http://schemas.microsoft.com/office/drawing/2014/main" id="{6DA342DA-F9A0-9848-5575-EE818AB48400}"/>
                    </a:ext>
                  </a:extLst>
                </p:cNvPr>
                <p:cNvSpPr txBox="1"/>
                <p:nvPr/>
              </p:nvSpPr>
              <p:spPr>
                <a:xfrm>
                  <a:off x="7225927" y="3458835"/>
                  <a:ext cx="77572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m:t>
                        </m:r>
                        <m:r>
                          <a:rPr lang="en-US" b="0" i="1" dirty="0" smtClean="0">
                            <a:latin typeface="Cambria Math" panose="02040503050406030204" pitchFamily="18" charset="0"/>
                          </a:rPr>
                          <m:t>𝛼</m:t>
                        </m:r>
                        <m:r>
                          <a:rPr lang="en-US" b="0" i="1" dirty="0" smtClean="0">
                            <a:latin typeface="Cambria Math" panose="02040503050406030204" pitchFamily="18" charset="0"/>
                          </a:rPr>
                          <m:t>,</m:t>
                        </m:r>
                        <m:r>
                          <a:rPr lang="en-US" b="0" i="1" dirty="0" smtClean="0">
                            <a:latin typeface="Cambria Math" panose="02040503050406030204" pitchFamily="18" charset="0"/>
                          </a:rPr>
                          <m:t>𝛽</m:t>
                        </m:r>
                        <m:r>
                          <a:rPr lang="en-US" i="1" dirty="0" smtClean="0">
                            <a:latin typeface="Cambria Math" panose="02040503050406030204" pitchFamily="18" charset="0"/>
                          </a:rPr>
                          <m:t>]</m:t>
                        </m:r>
                      </m:oMath>
                    </m:oMathPara>
                  </a14:m>
                  <a:endParaRPr lang="en-US" dirty="0"/>
                </a:p>
              </p:txBody>
            </p:sp>
          </mc:Choice>
          <mc:Fallback>
            <p:sp>
              <p:nvSpPr>
                <p:cNvPr id="25" name="TextBox 24">
                  <a:extLst>
                    <a:ext uri="{FF2B5EF4-FFF2-40B4-BE49-F238E27FC236}">
                      <a16:creationId xmlns:a16="http://schemas.microsoft.com/office/drawing/2014/main" id="{6DA342DA-F9A0-9848-5575-EE818AB48400}"/>
                    </a:ext>
                  </a:extLst>
                </p:cNvPr>
                <p:cNvSpPr txBox="1">
                  <a:spLocks noRot="1" noChangeAspect="1" noMove="1" noResize="1" noEditPoints="1" noAdjustHandles="1" noChangeArrowheads="1" noChangeShapeType="1" noTextEdit="1"/>
                </p:cNvSpPr>
                <p:nvPr/>
              </p:nvSpPr>
              <p:spPr>
                <a:xfrm>
                  <a:off x="7225927" y="3458835"/>
                  <a:ext cx="775725" cy="369332"/>
                </a:xfrm>
                <a:prstGeom prst="rect">
                  <a:avLst/>
                </a:prstGeom>
                <a:blipFill>
                  <a:blip r:embed="rId39"/>
                  <a:stretch>
                    <a:fillRect b="-14754"/>
                  </a:stretch>
                </a:blipFill>
              </p:spPr>
              <p:txBody>
                <a:bodyPr/>
                <a:lstStyle/>
                <a:p>
                  <a:r>
                    <a:rPr lang="en-US">
                      <a:noFill/>
                    </a:rPr>
                    <a:t> </a:t>
                  </a:r>
                </a:p>
              </p:txBody>
            </p:sp>
          </mc:Fallback>
        </mc:AlternateContent>
      </p:grpSp>
    </p:spTree>
    <p:extLst>
      <p:ext uri="{BB962C8B-B14F-4D97-AF65-F5344CB8AC3E}">
        <p14:creationId xmlns:p14="http://schemas.microsoft.com/office/powerpoint/2010/main" val="29038981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Geometric shapes on a wooden background">
            <a:extLst>
              <a:ext uri="{FF2B5EF4-FFF2-40B4-BE49-F238E27FC236}">
                <a16:creationId xmlns:a16="http://schemas.microsoft.com/office/drawing/2014/main" id="{79AB2B74-C643-4219-B04F-6A9D3E2F286C}"/>
              </a:ext>
            </a:extLst>
          </p:cNvPr>
          <p:cNvPicPr>
            <a:picLocks noChangeAspect="1"/>
          </p:cNvPicPr>
          <p:nvPr/>
        </p:nvPicPr>
        <p:blipFill rotWithShape="1">
          <a:blip r:embed="rId2">
            <a:alphaModFix amt="50000"/>
          </a:blip>
          <a:srcRect r="10999" b="-2"/>
          <a:stretch/>
        </p:blipFill>
        <p:spPr>
          <a:xfrm>
            <a:off x="20" y="1"/>
            <a:ext cx="9143980" cy="6857999"/>
          </a:xfrm>
          <a:prstGeom prst="rect">
            <a:avLst/>
          </a:prstGeom>
        </p:spPr>
      </p:pic>
      <p:sp>
        <p:nvSpPr>
          <p:cNvPr id="2" name="Title 1">
            <a:extLst>
              <a:ext uri="{FF2B5EF4-FFF2-40B4-BE49-F238E27FC236}">
                <a16:creationId xmlns:a16="http://schemas.microsoft.com/office/drawing/2014/main" id="{7E992091-0317-44BA-8A23-94A99FCA7B48}"/>
              </a:ext>
            </a:extLst>
          </p:cNvPr>
          <p:cNvSpPr>
            <a:spLocks noGrp="1"/>
          </p:cNvSpPr>
          <p:nvPr>
            <p:ph type="title"/>
          </p:nvPr>
        </p:nvSpPr>
        <p:spPr>
          <a:xfrm>
            <a:off x="1143000" y="1122362"/>
            <a:ext cx="6858000" cy="2900518"/>
          </a:xfrm>
        </p:spPr>
        <p:txBody>
          <a:bodyPr vert="horz" lIns="91440" tIns="45720" rIns="91440" bIns="45720" rtlCol="0" anchor="b">
            <a:normAutofit/>
          </a:bodyPr>
          <a:lstStyle/>
          <a:p>
            <a:pPr algn="ctr"/>
            <a:r>
              <a:rPr lang="en-US" b="1" dirty="0">
                <a:solidFill>
                  <a:srgbClr val="FFFFFF"/>
                </a:solidFill>
                <a:effectLst>
                  <a:outerShdw blurRad="38100" dist="38100" dir="2700000" algn="tl">
                    <a:srgbClr val="000000">
                      <a:alpha val="43137"/>
                    </a:srgbClr>
                  </a:outerShdw>
                </a:effectLst>
              </a:rPr>
              <a:t>Heuristic Alpha-Beta Tree Search</a:t>
            </a:r>
            <a:endParaRPr lang="en-US" dirty="0">
              <a:solidFill>
                <a:srgbClr val="FFFFFF"/>
              </a:solidFill>
              <a:effectLst>
                <a:outerShdw blurRad="38100" dist="38100" dir="2700000" algn="tl">
                  <a:srgbClr val="000000">
                    <a:alpha val="43137"/>
                  </a:srgbClr>
                </a:outerShdw>
              </a:effectLst>
            </a:endParaRPr>
          </a:p>
        </p:txBody>
      </p:sp>
      <p:sp>
        <p:nvSpPr>
          <p:cNvPr id="3" name="Text Placeholder 2">
            <a:extLst>
              <a:ext uri="{FF2B5EF4-FFF2-40B4-BE49-F238E27FC236}">
                <a16:creationId xmlns:a16="http://schemas.microsoft.com/office/drawing/2014/main" id="{2F098B40-688B-4A50-87EB-BDCC92AFD415}"/>
              </a:ext>
            </a:extLst>
          </p:cNvPr>
          <p:cNvSpPr>
            <a:spLocks noGrp="1"/>
          </p:cNvSpPr>
          <p:nvPr>
            <p:ph type="body" idx="1"/>
          </p:nvPr>
        </p:nvSpPr>
        <p:spPr>
          <a:xfrm>
            <a:off x="1143000" y="4159404"/>
            <a:ext cx="6858000" cy="1098395"/>
          </a:xfrm>
        </p:spPr>
        <p:txBody>
          <a:bodyPr vert="horz" lIns="91440" tIns="45720" rIns="91440" bIns="45720" rtlCol="0">
            <a:normAutofit/>
          </a:bodyPr>
          <a:lstStyle/>
          <a:p>
            <a:pPr algn="ctr"/>
            <a:endParaRPr lang="en-US" dirty="0">
              <a:solidFill>
                <a:srgbClr val="FFFFFF"/>
              </a:solidFill>
            </a:endParaRPr>
          </a:p>
        </p:txBody>
      </p:sp>
    </p:spTree>
    <p:extLst>
      <p:ext uri="{BB962C8B-B14F-4D97-AF65-F5344CB8AC3E}">
        <p14:creationId xmlns:p14="http://schemas.microsoft.com/office/powerpoint/2010/main" val="3599951102"/>
      </p:ext>
    </p:extLst>
  </p:cSld>
  <p:clrMapOvr>
    <a:overrideClrMapping bg1="dk1" tx1="lt1" bg2="dk2" tx2="lt2" accent1="accent1" accent2="accent2" accent3="accent3" accent4="accent4" accent5="accent5" accent6="accent6" hlink="hlink" folHlink="folHlink"/>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31870" cy="6858000"/>
          </a:xfrm>
          <a:prstGeom prst="rect">
            <a:avLst/>
          </a:prstGeom>
          <a:solidFill>
            <a:schemeClr val="tx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463248"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97AF7D7-48F3-4CC0-89F9-14A70C49FFC5}"/>
              </a:ext>
            </a:extLst>
          </p:cNvPr>
          <p:cNvSpPr>
            <a:spLocks noGrp="1"/>
          </p:cNvSpPr>
          <p:nvPr>
            <p:ph type="title"/>
          </p:nvPr>
        </p:nvSpPr>
        <p:spPr>
          <a:xfrm>
            <a:off x="603504" y="640080"/>
            <a:ext cx="2462022" cy="5257800"/>
          </a:xfrm>
        </p:spPr>
        <p:txBody>
          <a:bodyPr>
            <a:normAutofit/>
          </a:bodyPr>
          <a:lstStyle/>
          <a:p>
            <a:r>
              <a:rPr lang="en-US" sz="3700" dirty="0">
                <a:solidFill>
                  <a:schemeClr val="bg1"/>
                </a:solidFill>
              </a:rPr>
              <a:t>Methods for Adversarial Games</a:t>
            </a:r>
          </a:p>
        </p:txBody>
      </p:sp>
      <p:sp>
        <p:nvSpPr>
          <p:cNvPr id="3" name="Content Placeholder 2">
            <a:extLst>
              <a:ext uri="{FF2B5EF4-FFF2-40B4-BE49-F238E27FC236}">
                <a16:creationId xmlns:a16="http://schemas.microsoft.com/office/drawing/2014/main" id="{60DC2DFB-044D-434A-9634-A2762FA456AE}"/>
              </a:ext>
            </a:extLst>
          </p:cNvPr>
          <p:cNvSpPr>
            <a:spLocks noGrp="1"/>
          </p:cNvSpPr>
          <p:nvPr>
            <p:ph idx="1"/>
          </p:nvPr>
        </p:nvSpPr>
        <p:spPr>
          <a:xfrm>
            <a:off x="4018788" y="640081"/>
            <a:ext cx="4518490" cy="5257800"/>
          </a:xfrm>
        </p:spPr>
        <p:txBody>
          <a:bodyPr anchor="ctr">
            <a:normAutofit/>
          </a:bodyPr>
          <a:lstStyle/>
          <a:p>
            <a:pPr marL="0" indent="0">
              <a:buNone/>
            </a:pPr>
            <a:r>
              <a:rPr lang="en-US" sz="1600" b="1" dirty="0">
                <a:solidFill>
                  <a:schemeClr val="bg1">
                    <a:lumMod val="75000"/>
                  </a:schemeClr>
                </a:solidFill>
              </a:rPr>
              <a:t>Exact Methods</a:t>
            </a:r>
          </a:p>
          <a:p>
            <a:r>
              <a:rPr lang="en-US" sz="1600" b="1" dirty="0">
                <a:solidFill>
                  <a:schemeClr val="bg1">
                    <a:lumMod val="75000"/>
                  </a:schemeClr>
                </a:solidFill>
              </a:rPr>
              <a:t>Model as nondeterministic actions</a:t>
            </a:r>
            <a:r>
              <a:rPr lang="en-US" sz="1600" dirty="0">
                <a:solidFill>
                  <a:schemeClr val="bg1">
                    <a:lumMod val="75000"/>
                  </a:schemeClr>
                </a:solidFill>
              </a:rPr>
              <a:t>: The opponent is seen as part of an environment with nondeterministic actions. Non-determinism is the result of the unknown moves by the opponent. We</a:t>
            </a:r>
            <a:r>
              <a:rPr lang="en-US" sz="1600" b="1" dirty="0">
                <a:solidFill>
                  <a:schemeClr val="bg1">
                    <a:lumMod val="75000"/>
                  </a:schemeClr>
                </a:solidFill>
              </a:rPr>
              <a:t> consider all possible moves</a:t>
            </a:r>
            <a:r>
              <a:rPr lang="en-US" sz="1600" dirty="0">
                <a:solidFill>
                  <a:schemeClr val="bg1">
                    <a:lumMod val="75000"/>
                  </a:schemeClr>
                </a:solidFill>
              </a:rPr>
              <a:t> by the opponent.</a:t>
            </a:r>
          </a:p>
          <a:p>
            <a:r>
              <a:rPr lang="en-US" sz="1600" b="1" dirty="0">
                <a:solidFill>
                  <a:schemeClr val="bg1">
                    <a:lumMod val="75000"/>
                  </a:schemeClr>
                </a:solidFill>
              </a:rPr>
              <a:t>Find optimal decisions</a:t>
            </a:r>
            <a:r>
              <a:rPr lang="en-US" sz="1600" dirty="0">
                <a:solidFill>
                  <a:schemeClr val="bg1">
                    <a:lumMod val="75000"/>
                  </a:schemeClr>
                </a:solidFill>
              </a:rPr>
              <a:t>: Minimax search and Alpha-Beta pruning where </a:t>
            </a:r>
            <a:r>
              <a:rPr lang="en-US" sz="1600" b="1" dirty="0">
                <a:solidFill>
                  <a:schemeClr val="bg1">
                    <a:lumMod val="75000"/>
                  </a:schemeClr>
                </a:solidFill>
              </a:rPr>
              <a:t>each player plays optimally </a:t>
            </a:r>
            <a:r>
              <a:rPr lang="en-US" sz="1600" dirty="0">
                <a:solidFill>
                  <a:schemeClr val="bg1">
                    <a:lumMod val="75000"/>
                  </a:schemeClr>
                </a:solidFill>
              </a:rPr>
              <a:t>to the end of the game.</a:t>
            </a:r>
          </a:p>
          <a:p>
            <a:pPr marL="0" indent="0">
              <a:buNone/>
            </a:pPr>
            <a:endParaRPr lang="en-US" sz="1600" b="1" dirty="0">
              <a:solidFill>
                <a:schemeClr val="bg1">
                  <a:lumMod val="75000"/>
                </a:schemeClr>
              </a:solidFill>
            </a:endParaRPr>
          </a:p>
          <a:p>
            <a:pPr marL="0" indent="0">
              <a:buNone/>
            </a:pPr>
            <a:r>
              <a:rPr lang="en-US" sz="1600" b="1" dirty="0"/>
              <a:t>Heuristic Methods </a:t>
            </a:r>
            <a:br>
              <a:rPr lang="en-US" sz="1600" b="1" dirty="0"/>
            </a:br>
            <a:r>
              <a:rPr lang="en-US" sz="1600" dirty="0"/>
              <a:t>(game tree is too large or search takes too long)</a:t>
            </a:r>
          </a:p>
          <a:p>
            <a:r>
              <a:rPr lang="en-US" sz="1600" b="1" dirty="0"/>
              <a:t>Heuristic Alpha-Beta Tree Search</a:t>
            </a:r>
            <a:r>
              <a:rPr lang="en-US" sz="1600" dirty="0"/>
              <a:t>: </a:t>
            </a:r>
          </a:p>
          <a:p>
            <a:pPr marL="914400" lvl="1" indent="-457200">
              <a:buFont typeface="+mj-lt"/>
              <a:buAutoNum type="alphaLcPeriod"/>
            </a:pPr>
            <a:r>
              <a:rPr lang="en-US" sz="1600" dirty="0"/>
              <a:t>Cut off game tree and use heuristic for utility. </a:t>
            </a:r>
          </a:p>
          <a:p>
            <a:pPr marL="914400" lvl="1" indent="-457200">
              <a:buFont typeface="+mj-lt"/>
              <a:buAutoNum type="alphaLcPeriod"/>
            </a:pPr>
            <a:r>
              <a:rPr lang="en-US" sz="1600" dirty="0"/>
              <a:t>Forward Pruning: ignore poor moves.</a:t>
            </a:r>
          </a:p>
          <a:p>
            <a:r>
              <a:rPr lang="en-US" sz="1600" b="1" dirty="0">
                <a:solidFill>
                  <a:schemeClr val="bg1">
                    <a:lumMod val="75000"/>
                  </a:schemeClr>
                </a:solidFill>
              </a:rPr>
              <a:t>Monte Carlo Tree search</a:t>
            </a:r>
            <a:r>
              <a:rPr lang="en-US" sz="1600" dirty="0">
                <a:solidFill>
                  <a:schemeClr val="bg1">
                    <a:lumMod val="75000"/>
                  </a:schemeClr>
                </a:solidFill>
              </a:rPr>
              <a:t>: Estimate utility of a state by simulating complete games and average the utility.</a:t>
            </a:r>
          </a:p>
          <a:p>
            <a:endParaRPr lang="en-US" sz="1600" dirty="0"/>
          </a:p>
        </p:txBody>
      </p:sp>
    </p:spTree>
    <p:extLst>
      <p:ext uri="{BB962C8B-B14F-4D97-AF65-F5344CB8AC3E}">
        <p14:creationId xmlns:p14="http://schemas.microsoft.com/office/powerpoint/2010/main" val="25168217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3AB63A-583D-4BBD-914A-0A8056D0F4A2}"/>
              </a:ext>
            </a:extLst>
          </p:cNvPr>
          <p:cNvSpPr>
            <a:spLocks noGrp="1"/>
          </p:cNvSpPr>
          <p:nvPr>
            <p:ph type="title"/>
          </p:nvPr>
        </p:nvSpPr>
        <p:spPr>
          <a:xfrm>
            <a:off x="3724072" y="629268"/>
            <a:ext cx="4939868" cy="1286160"/>
          </a:xfrm>
        </p:spPr>
        <p:txBody>
          <a:bodyPr anchor="b">
            <a:normAutofit/>
          </a:bodyPr>
          <a:lstStyle/>
          <a:p>
            <a:r>
              <a:rPr lang="en-US" dirty="0"/>
              <a:t>Games</a:t>
            </a:r>
          </a:p>
        </p:txBody>
      </p:sp>
      <p:sp>
        <p:nvSpPr>
          <p:cNvPr id="5" name="Content Placeholder 4">
            <a:extLst>
              <a:ext uri="{FF2B5EF4-FFF2-40B4-BE49-F238E27FC236}">
                <a16:creationId xmlns:a16="http://schemas.microsoft.com/office/drawing/2014/main" id="{3C1F6EBF-AF35-4215-9C0C-E67FFF86834E}"/>
              </a:ext>
            </a:extLst>
          </p:cNvPr>
          <p:cNvSpPr>
            <a:spLocks noGrp="1"/>
          </p:cNvSpPr>
          <p:nvPr>
            <p:ph idx="1"/>
          </p:nvPr>
        </p:nvSpPr>
        <p:spPr>
          <a:xfrm>
            <a:off x="3724073" y="2438400"/>
            <a:ext cx="4939867" cy="3785419"/>
          </a:xfrm>
        </p:spPr>
        <p:txBody>
          <a:bodyPr>
            <a:normAutofit fontScale="85000" lnSpcReduction="10000"/>
          </a:bodyPr>
          <a:lstStyle/>
          <a:p>
            <a:r>
              <a:rPr lang="en-US" sz="2000" dirty="0"/>
              <a:t>Games typically confront the agent with a competitive (adversarial) environment affected by an opponent (strategic environment).</a:t>
            </a:r>
          </a:p>
          <a:p>
            <a:r>
              <a:rPr lang="en-US" sz="2000" dirty="0"/>
              <a:t>Games are episodic.</a:t>
            </a:r>
          </a:p>
          <a:p>
            <a:r>
              <a:rPr lang="en-US" sz="2000" dirty="0"/>
              <a:t>We will focus on planning for</a:t>
            </a:r>
          </a:p>
          <a:p>
            <a:pPr lvl="1"/>
            <a:r>
              <a:rPr lang="en-US" sz="1600" dirty="0"/>
              <a:t>two-player zero-sum games with </a:t>
            </a:r>
          </a:p>
          <a:p>
            <a:pPr lvl="1"/>
            <a:r>
              <a:rPr lang="en-US" sz="1600" dirty="0"/>
              <a:t>deterministic game mechanics and </a:t>
            </a:r>
          </a:p>
          <a:p>
            <a:pPr lvl="1"/>
            <a:r>
              <a:rPr lang="en-US" sz="1600" dirty="0"/>
              <a:t>perfect information (i.e., fully observable environment).</a:t>
            </a:r>
            <a:endParaRPr lang="en-US" sz="2000" dirty="0"/>
          </a:p>
          <a:p>
            <a:endParaRPr lang="en-US" sz="2000" dirty="0"/>
          </a:p>
          <a:p>
            <a:r>
              <a:rPr lang="en-US" sz="2000" dirty="0"/>
              <a:t>We call the two players: </a:t>
            </a:r>
          </a:p>
          <a:p>
            <a:pPr marL="914400" lvl="1" indent="-457200">
              <a:buFont typeface="+mj-lt"/>
              <a:buAutoNum type="arabicParenR"/>
            </a:pPr>
            <a:r>
              <a:rPr lang="en-US" sz="2000" b="1" dirty="0"/>
              <a:t>Max</a:t>
            </a:r>
            <a:r>
              <a:rPr lang="en-US" sz="2000" dirty="0"/>
              <a:t> tries to maximize his utility.</a:t>
            </a:r>
          </a:p>
          <a:p>
            <a:pPr marL="914400" lvl="1" indent="-457200">
              <a:buFont typeface="+mj-lt"/>
              <a:buAutoNum type="arabicParenR"/>
            </a:pPr>
            <a:r>
              <a:rPr lang="en-US" sz="2000" b="1" dirty="0"/>
              <a:t>Min</a:t>
            </a:r>
            <a:r>
              <a:rPr lang="en-US" sz="2000" dirty="0"/>
              <a:t> tries to minimize Max’s utility since it is a zero-sum game.</a:t>
            </a:r>
          </a:p>
        </p:txBody>
      </p:sp>
      <p:pic>
        <p:nvPicPr>
          <p:cNvPr id="7" name="Picture 6">
            <a:extLst>
              <a:ext uri="{FF2B5EF4-FFF2-40B4-BE49-F238E27FC236}">
                <a16:creationId xmlns:a16="http://schemas.microsoft.com/office/drawing/2014/main" id="{175FC947-2DD1-4775-8699-AB039B7D98A1}"/>
              </a:ext>
              <a:ext uri="{C183D7F6-B498-43B3-948B-1728B52AA6E4}">
                <adec:decorative xmlns:adec="http://schemas.microsoft.com/office/drawing/2017/decorative" val="1"/>
              </a:ext>
            </a:extLst>
          </p:cNvPr>
          <p:cNvPicPr>
            <a:picLocks noChangeAspect="1"/>
          </p:cNvPicPr>
          <p:nvPr/>
        </p:nvPicPr>
        <p:blipFill rotWithShape="1">
          <a:blip r:embed="rId2">
            <a:extLst>
              <a:ext uri="{BEBA8EAE-BF5A-486C-A8C5-ECC9F3942E4B}">
                <a14:imgProps xmlns:a14="http://schemas.microsoft.com/office/drawing/2010/main">
                  <a14:imgLayer r:embed="rId3">
                    <a14:imgEffect>
                      <a14:saturation sat="0"/>
                    </a14:imgEffect>
                  </a14:imgLayer>
                </a14:imgProps>
              </a:ext>
            </a:extLst>
          </a:blip>
          <a:srcRect l="24221" r="37758"/>
          <a:stretch/>
        </p:blipFill>
        <p:spPr>
          <a:xfrm>
            <a:off x="20" y="10"/>
            <a:ext cx="3476673" cy="6857990"/>
          </a:xfrm>
          <a:prstGeom prst="rect">
            <a:avLst/>
          </a:prstGeom>
          <a:effectLst/>
        </p:spPr>
      </p:pic>
      <p:cxnSp>
        <p:nvCxnSpPr>
          <p:cNvPr id="11" name="Straight Connector 10">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810700" y="2115117"/>
            <a:ext cx="4732020" cy="0"/>
          </a:xfrm>
          <a:prstGeom prst="line">
            <a:avLst/>
          </a:prstGeom>
          <a:ln w="19050">
            <a:solidFill>
              <a:srgbClr val="5C8BBB"/>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6880021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8FA1E8F-C7CE-4612-AADE-D5EE0193870F}"/>
              </a:ext>
            </a:extLst>
          </p:cNvPr>
          <p:cNvSpPr>
            <a:spLocks noGrp="1"/>
          </p:cNvSpPr>
          <p:nvPr>
            <p:ph type="title"/>
          </p:nvPr>
        </p:nvSpPr>
        <p:spPr/>
        <p:txBody>
          <a:bodyPr/>
          <a:lstStyle/>
          <a:p>
            <a:r>
              <a:rPr lang="en-US" dirty="0"/>
              <a:t>Cut Off Search</a:t>
            </a:r>
          </a:p>
        </p:txBody>
      </p:sp>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72E9FF16-3582-40D1-A77B-69BFE9567D61}"/>
                  </a:ext>
                </a:extLst>
              </p:cNvPr>
              <p:cNvSpPr>
                <a:spLocks noGrp="1"/>
              </p:cNvSpPr>
              <p:nvPr>
                <p:ph idx="1"/>
              </p:nvPr>
            </p:nvSpPr>
            <p:spPr/>
            <p:txBody>
              <a:bodyPr>
                <a:normAutofit fontScale="62500" lnSpcReduction="20000"/>
              </a:bodyPr>
              <a:lstStyle/>
              <a:p>
                <a:pPr marL="0" indent="0">
                  <a:buNone/>
                </a:pPr>
                <a:r>
                  <a:rPr lang="en-US" dirty="0"/>
                  <a:t>Reduce the search cost by restricting the search depth:</a:t>
                </a:r>
              </a:p>
              <a:p>
                <a:pPr marL="514350" indent="-514350">
                  <a:buFont typeface="+mj-lt"/>
                  <a:buAutoNum type="arabicPeriod"/>
                </a:pPr>
                <a:r>
                  <a:rPr lang="en-US" dirty="0"/>
                  <a:t>Stop search at a non-terminal node.</a:t>
                </a:r>
              </a:p>
              <a:p>
                <a:pPr marL="514350" indent="-514350">
                  <a:buFont typeface="+mj-lt"/>
                  <a:buAutoNum type="arabicPeriod"/>
                </a:pPr>
                <a:r>
                  <a:rPr lang="en-US" dirty="0"/>
                  <a:t>Use a heuristic evaluation function </a:t>
                </a:r>
                <a14:m>
                  <m:oMath xmlns:m="http://schemas.openxmlformats.org/officeDocument/2006/math">
                    <m:r>
                      <a:rPr lang="en-US" i="1">
                        <a:latin typeface="Cambria Math" panose="02040503050406030204" pitchFamily="18" charset="0"/>
                      </a:rPr>
                      <m:t>𝐸𝑣𝑎𝑙</m:t>
                    </m:r>
                    <m:d>
                      <m:dPr>
                        <m:ctrlPr>
                          <a:rPr lang="en-US" i="1">
                            <a:latin typeface="Cambria Math" panose="02040503050406030204" pitchFamily="18" charset="0"/>
                          </a:rPr>
                        </m:ctrlPr>
                      </m:dPr>
                      <m:e>
                        <m:r>
                          <a:rPr lang="en-US" i="1">
                            <a:latin typeface="Cambria Math" panose="02040503050406030204" pitchFamily="18" charset="0"/>
                          </a:rPr>
                          <m:t>𝑠</m:t>
                        </m:r>
                      </m:e>
                    </m:d>
                  </m:oMath>
                </a14:m>
                <a:r>
                  <a:rPr lang="en-US" dirty="0"/>
                  <a:t> to approximate the utility for that node/state. </a:t>
                </a:r>
                <a:br>
                  <a:rPr lang="en-US" dirty="0"/>
                </a:br>
                <a:endParaRPr lang="en-US" dirty="0"/>
              </a:p>
              <a:p>
                <a:pPr marL="0" indent="0">
                  <a:buNone/>
                </a:pPr>
                <a:r>
                  <a:rPr lang="en-US" dirty="0"/>
                  <a:t>Needed properties of the evaluation function:</a:t>
                </a:r>
              </a:p>
              <a:p>
                <a:pPr lvl="1">
                  <a:buFont typeface="Wingdings" panose="05000000000000000000" pitchFamily="2" charset="2"/>
                  <a:buChar char="§"/>
                </a:pPr>
                <a:r>
                  <a:rPr lang="en-US" dirty="0"/>
                  <a:t>Fast to compute.</a:t>
                </a:r>
              </a:p>
              <a:p>
                <a:pPr lvl="1">
                  <a:buFont typeface="Wingdings" panose="05000000000000000000" pitchFamily="2" charset="2"/>
                  <a:buChar char="§"/>
                </a:pPr>
                <a14:m>
                  <m:oMath xmlns:m="http://schemas.openxmlformats.org/officeDocument/2006/math">
                    <m:r>
                      <a:rPr lang="en-US" i="1">
                        <a:latin typeface="Cambria Math" panose="02040503050406030204" pitchFamily="18" charset="0"/>
                      </a:rPr>
                      <m:t>𝐸𝑣𝑎𝑙</m:t>
                    </m:r>
                    <m:d>
                      <m:dPr>
                        <m:ctrlPr>
                          <a:rPr lang="en-US" i="1">
                            <a:latin typeface="Cambria Math" panose="02040503050406030204" pitchFamily="18" charset="0"/>
                          </a:rPr>
                        </m:ctrlPr>
                      </m:dPr>
                      <m:e>
                        <m:r>
                          <a:rPr lang="en-US" i="1">
                            <a:latin typeface="Cambria Math" panose="02040503050406030204" pitchFamily="18" charset="0"/>
                          </a:rPr>
                          <m:t>𝑠</m:t>
                        </m:r>
                      </m:e>
                    </m:d>
                    <m:r>
                      <a:rPr lang="en-US" i="1">
                        <a:latin typeface="Cambria Math" panose="02040503050406030204" pitchFamily="18" charset="0"/>
                      </a:rPr>
                      <m:t>∈</m:t>
                    </m:r>
                    <m:d>
                      <m:dPr>
                        <m:begChr m:val="["/>
                        <m:endChr m:val="]"/>
                        <m:ctrlPr>
                          <a:rPr lang="en-US" i="1">
                            <a:latin typeface="Cambria Math" panose="02040503050406030204" pitchFamily="18" charset="0"/>
                          </a:rPr>
                        </m:ctrlPr>
                      </m:dPr>
                      <m:e>
                        <m:r>
                          <a:rPr lang="en-US" i="1">
                            <a:latin typeface="Cambria Math" panose="02040503050406030204" pitchFamily="18" charset="0"/>
                          </a:rPr>
                          <m:t>𝑈𝑡𝑖𝑙𝑖𝑡𝑦</m:t>
                        </m:r>
                        <m:d>
                          <m:dPr>
                            <m:ctrlPr>
                              <a:rPr lang="en-US" i="1">
                                <a:latin typeface="Cambria Math" panose="02040503050406030204" pitchFamily="18" charset="0"/>
                              </a:rPr>
                            </m:ctrlPr>
                          </m:dPr>
                          <m:e>
                            <m:r>
                              <a:rPr lang="en-US" i="1">
                                <a:latin typeface="Cambria Math" panose="02040503050406030204" pitchFamily="18" charset="0"/>
                              </a:rPr>
                              <m:t>𝑙𝑜𝑠𝑠</m:t>
                            </m:r>
                          </m:e>
                        </m:d>
                        <m:r>
                          <a:rPr lang="en-US" i="1">
                            <a:latin typeface="Cambria Math" panose="02040503050406030204" pitchFamily="18" charset="0"/>
                          </a:rPr>
                          <m:t>,</m:t>
                        </m:r>
                        <m:r>
                          <a:rPr lang="en-US" i="1">
                            <a:latin typeface="Cambria Math" panose="02040503050406030204" pitchFamily="18" charset="0"/>
                          </a:rPr>
                          <m:t>𝑈𝑡𝑖𝑙𝑖𝑡𝑦</m:t>
                        </m:r>
                        <m:d>
                          <m:dPr>
                            <m:ctrlPr>
                              <a:rPr lang="en-US" i="1">
                                <a:latin typeface="Cambria Math" panose="02040503050406030204" pitchFamily="18" charset="0"/>
                              </a:rPr>
                            </m:ctrlPr>
                          </m:dPr>
                          <m:e>
                            <m:r>
                              <a:rPr lang="en-US" i="1">
                                <a:latin typeface="Cambria Math" panose="02040503050406030204" pitchFamily="18" charset="0"/>
                              </a:rPr>
                              <m:t>𝑤𝑖𝑛</m:t>
                            </m:r>
                          </m:e>
                        </m:d>
                      </m:e>
                    </m:d>
                  </m:oMath>
                </a14:m>
                <a:endParaRPr lang="en-US" dirty="0"/>
              </a:p>
              <a:p>
                <a:pPr lvl="1">
                  <a:buFont typeface="Wingdings" panose="05000000000000000000" pitchFamily="2" charset="2"/>
                  <a:buChar char="§"/>
                </a:pPr>
                <a:r>
                  <a:rPr lang="en-US" dirty="0"/>
                  <a:t>Correlated with the actual chance of winning (e.g., using features of the state).</a:t>
                </a:r>
              </a:p>
              <a:p>
                <a:pPr marL="0" indent="0">
                  <a:buNone/>
                </a:pPr>
                <a:endParaRPr lang="en-US" dirty="0"/>
              </a:p>
              <a:p>
                <a:pPr marL="0" indent="0">
                  <a:buNone/>
                </a:pPr>
                <a:r>
                  <a:rPr lang="en-US" b="1" dirty="0"/>
                  <a:t>Examples</a:t>
                </a:r>
                <a:r>
                  <a:rPr lang="en-US" dirty="0"/>
                  <a:t>: </a:t>
                </a:r>
              </a:p>
              <a:p>
                <a:pPr marL="514350" indent="-514350">
                  <a:buFont typeface="+mj-lt"/>
                  <a:buAutoNum type="arabicPeriod"/>
                </a:pPr>
                <a:r>
                  <a:rPr lang="en-US" sz="2600" dirty="0"/>
                  <a:t>A weighted linear function </a:t>
                </a:r>
                <a:br>
                  <a:rPr lang="en-US" sz="2600" i="1" dirty="0">
                    <a:latin typeface="Cambria Math" panose="02040503050406030204" pitchFamily="18" charset="0"/>
                  </a:rPr>
                </a:br>
                <a:br>
                  <a:rPr lang="en-US" sz="2600" i="1" dirty="0">
                    <a:latin typeface="Cambria Math" panose="02040503050406030204" pitchFamily="18" charset="0"/>
                  </a:rPr>
                </a:br>
                <a14:m>
                  <m:oMath xmlns:m="http://schemas.openxmlformats.org/officeDocument/2006/math">
                    <m:r>
                      <a:rPr lang="en-US" sz="2600" i="1">
                        <a:latin typeface="Cambria Math" panose="02040503050406030204" pitchFamily="18" charset="0"/>
                      </a:rPr>
                      <m:t>𝐸𝑣𝑎𝑙</m:t>
                    </m:r>
                    <m:d>
                      <m:dPr>
                        <m:ctrlPr>
                          <a:rPr lang="en-US" sz="2600" i="1">
                            <a:latin typeface="Cambria Math" panose="02040503050406030204" pitchFamily="18" charset="0"/>
                          </a:rPr>
                        </m:ctrlPr>
                      </m:dPr>
                      <m:e>
                        <m:r>
                          <a:rPr lang="en-US" sz="2600" i="1">
                            <a:latin typeface="Cambria Math" panose="02040503050406030204" pitchFamily="18" charset="0"/>
                          </a:rPr>
                          <m:t>𝑠</m:t>
                        </m:r>
                      </m:e>
                    </m:d>
                    <m:r>
                      <a:rPr lang="en-US" sz="2600" i="1">
                        <a:latin typeface="Cambria Math" panose="02040503050406030204" pitchFamily="18" charset="0"/>
                      </a:rPr>
                      <m:t>=</m:t>
                    </m:r>
                    <m:sSub>
                      <m:sSubPr>
                        <m:ctrlPr>
                          <a:rPr lang="en-US" sz="2600" i="1">
                            <a:latin typeface="Cambria Math" panose="02040503050406030204" pitchFamily="18" charset="0"/>
                          </a:rPr>
                        </m:ctrlPr>
                      </m:sSubPr>
                      <m:e>
                        <m:r>
                          <a:rPr lang="en-US" sz="2600" i="1">
                            <a:latin typeface="Cambria Math" panose="02040503050406030204" pitchFamily="18" charset="0"/>
                          </a:rPr>
                          <m:t>𝑤</m:t>
                        </m:r>
                      </m:e>
                      <m:sub>
                        <m:r>
                          <a:rPr lang="en-US" sz="2600" i="1">
                            <a:latin typeface="Cambria Math" panose="02040503050406030204" pitchFamily="18" charset="0"/>
                          </a:rPr>
                          <m:t>1</m:t>
                        </m:r>
                      </m:sub>
                    </m:sSub>
                    <m:sSub>
                      <m:sSubPr>
                        <m:ctrlPr>
                          <a:rPr lang="en-US" sz="2600" i="1">
                            <a:latin typeface="Cambria Math" panose="02040503050406030204" pitchFamily="18" charset="0"/>
                          </a:rPr>
                        </m:ctrlPr>
                      </m:sSubPr>
                      <m:e>
                        <m:r>
                          <a:rPr lang="en-US" sz="2600" i="1">
                            <a:latin typeface="Cambria Math" panose="02040503050406030204" pitchFamily="18" charset="0"/>
                          </a:rPr>
                          <m:t>𝑓</m:t>
                        </m:r>
                      </m:e>
                      <m:sub>
                        <m:r>
                          <a:rPr lang="en-US" sz="2600" i="1">
                            <a:latin typeface="Cambria Math" panose="02040503050406030204" pitchFamily="18" charset="0"/>
                          </a:rPr>
                          <m:t>1</m:t>
                        </m:r>
                      </m:sub>
                    </m:sSub>
                    <m:d>
                      <m:dPr>
                        <m:ctrlPr>
                          <a:rPr lang="en-US" sz="2600" i="1">
                            <a:latin typeface="Cambria Math" panose="02040503050406030204" pitchFamily="18" charset="0"/>
                          </a:rPr>
                        </m:ctrlPr>
                      </m:dPr>
                      <m:e>
                        <m:r>
                          <a:rPr lang="en-US" sz="2600" i="1">
                            <a:latin typeface="Cambria Math" panose="02040503050406030204" pitchFamily="18" charset="0"/>
                          </a:rPr>
                          <m:t>𝑠</m:t>
                        </m:r>
                      </m:e>
                    </m:d>
                    <m:r>
                      <a:rPr lang="en-US" sz="2600" i="1">
                        <a:latin typeface="Cambria Math" panose="02040503050406030204" pitchFamily="18" charset="0"/>
                      </a:rPr>
                      <m:t>+</m:t>
                    </m:r>
                    <m:sSub>
                      <m:sSubPr>
                        <m:ctrlPr>
                          <a:rPr lang="en-US" sz="2600" i="1">
                            <a:latin typeface="Cambria Math" panose="02040503050406030204" pitchFamily="18" charset="0"/>
                          </a:rPr>
                        </m:ctrlPr>
                      </m:sSubPr>
                      <m:e>
                        <m:r>
                          <a:rPr lang="en-US" sz="2600" i="1">
                            <a:latin typeface="Cambria Math" panose="02040503050406030204" pitchFamily="18" charset="0"/>
                          </a:rPr>
                          <m:t>𝑤</m:t>
                        </m:r>
                      </m:e>
                      <m:sub>
                        <m:r>
                          <a:rPr lang="en-US" sz="2600" i="1">
                            <a:latin typeface="Cambria Math" panose="02040503050406030204" pitchFamily="18" charset="0"/>
                          </a:rPr>
                          <m:t>2</m:t>
                        </m:r>
                      </m:sub>
                    </m:sSub>
                    <m:sSub>
                      <m:sSubPr>
                        <m:ctrlPr>
                          <a:rPr lang="en-US" sz="2600" i="1">
                            <a:latin typeface="Cambria Math" panose="02040503050406030204" pitchFamily="18" charset="0"/>
                          </a:rPr>
                        </m:ctrlPr>
                      </m:sSubPr>
                      <m:e>
                        <m:r>
                          <a:rPr lang="en-US" sz="2600" i="1">
                            <a:latin typeface="Cambria Math" panose="02040503050406030204" pitchFamily="18" charset="0"/>
                          </a:rPr>
                          <m:t>𝑓</m:t>
                        </m:r>
                      </m:e>
                      <m:sub>
                        <m:r>
                          <a:rPr lang="en-US" sz="2600" i="1">
                            <a:latin typeface="Cambria Math" panose="02040503050406030204" pitchFamily="18" charset="0"/>
                          </a:rPr>
                          <m:t>2</m:t>
                        </m:r>
                      </m:sub>
                    </m:sSub>
                    <m:d>
                      <m:dPr>
                        <m:ctrlPr>
                          <a:rPr lang="en-US" sz="2600" i="1">
                            <a:latin typeface="Cambria Math" panose="02040503050406030204" pitchFamily="18" charset="0"/>
                          </a:rPr>
                        </m:ctrlPr>
                      </m:dPr>
                      <m:e>
                        <m:r>
                          <a:rPr lang="en-US" sz="2600" i="1">
                            <a:latin typeface="Cambria Math" panose="02040503050406030204" pitchFamily="18" charset="0"/>
                          </a:rPr>
                          <m:t>𝑠</m:t>
                        </m:r>
                      </m:e>
                    </m:d>
                    <m:r>
                      <a:rPr lang="en-US" sz="2600" i="1">
                        <a:latin typeface="Cambria Math" panose="02040503050406030204" pitchFamily="18" charset="0"/>
                      </a:rPr>
                      <m:t>+⋯+</m:t>
                    </m:r>
                    <m:sSub>
                      <m:sSubPr>
                        <m:ctrlPr>
                          <a:rPr lang="en-US" sz="2600" i="1">
                            <a:latin typeface="Cambria Math" panose="02040503050406030204" pitchFamily="18" charset="0"/>
                          </a:rPr>
                        </m:ctrlPr>
                      </m:sSubPr>
                      <m:e>
                        <m:r>
                          <a:rPr lang="en-US" sz="2600" i="1">
                            <a:latin typeface="Cambria Math" panose="02040503050406030204" pitchFamily="18" charset="0"/>
                          </a:rPr>
                          <m:t>𝑤</m:t>
                        </m:r>
                      </m:e>
                      <m:sub>
                        <m:r>
                          <a:rPr lang="en-US" sz="2600" i="1">
                            <a:latin typeface="Cambria Math" panose="02040503050406030204" pitchFamily="18" charset="0"/>
                          </a:rPr>
                          <m:t>𝑛</m:t>
                        </m:r>
                      </m:sub>
                    </m:sSub>
                    <m:sSub>
                      <m:sSubPr>
                        <m:ctrlPr>
                          <a:rPr lang="en-US" sz="2600" i="1">
                            <a:latin typeface="Cambria Math" panose="02040503050406030204" pitchFamily="18" charset="0"/>
                          </a:rPr>
                        </m:ctrlPr>
                      </m:sSubPr>
                      <m:e>
                        <m:r>
                          <a:rPr lang="en-US" sz="2600" i="1">
                            <a:latin typeface="Cambria Math" panose="02040503050406030204" pitchFamily="18" charset="0"/>
                          </a:rPr>
                          <m:t>𝑓</m:t>
                        </m:r>
                      </m:e>
                      <m:sub>
                        <m:r>
                          <a:rPr lang="en-US" sz="2600" i="1">
                            <a:latin typeface="Cambria Math" panose="02040503050406030204" pitchFamily="18" charset="0"/>
                          </a:rPr>
                          <m:t>𝑛</m:t>
                        </m:r>
                      </m:sub>
                    </m:sSub>
                    <m:r>
                      <a:rPr lang="en-US" sz="2600" i="1">
                        <a:latin typeface="Cambria Math" panose="02040503050406030204" pitchFamily="18" charset="0"/>
                      </a:rPr>
                      <m:t>(</m:t>
                    </m:r>
                    <m:r>
                      <a:rPr lang="en-US" sz="2600" i="1">
                        <a:latin typeface="Cambria Math" panose="02040503050406030204" pitchFamily="18" charset="0"/>
                      </a:rPr>
                      <m:t>𝑠</m:t>
                    </m:r>
                    <m:r>
                      <a:rPr lang="en-US" sz="2600" i="1">
                        <a:latin typeface="Cambria Math" panose="02040503050406030204" pitchFamily="18" charset="0"/>
                      </a:rPr>
                      <m:t>)</m:t>
                    </m:r>
                  </m:oMath>
                </a14:m>
                <a:r>
                  <a:rPr lang="en-US" sz="2600" dirty="0"/>
                  <a:t>    </a:t>
                </a:r>
                <a:br>
                  <a:rPr lang="en-US" sz="2600" dirty="0"/>
                </a:br>
                <a:br>
                  <a:rPr lang="en-US" sz="2600" dirty="0"/>
                </a:br>
                <a:r>
                  <a:rPr lang="en-US" sz="2600" dirty="0"/>
                  <a:t>where </a:t>
                </a:r>
                <a14:m>
                  <m:oMath xmlns:m="http://schemas.openxmlformats.org/officeDocument/2006/math">
                    <m:sSub>
                      <m:sSubPr>
                        <m:ctrlPr>
                          <a:rPr lang="en-US" sz="2600" i="1" dirty="0">
                            <a:latin typeface="Cambria Math" panose="02040503050406030204" pitchFamily="18" charset="0"/>
                          </a:rPr>
                        </m:ctrlPr>
                      </m:sSubPr>
                      <m:e>
                        <m:r>
                          <a:rPr lang="en-US" sz="2600" i="1" dirty="0">
                            <a:latin typeface="Cambria Math" panose="02040503050406030204" pitchFamily="18" charset="0"/>
                          </a:rPr>
                          <m:t>𝑓</m:t>
                        </m:r>
                      </m:e>
                      <m:sub>
                        <m:r>
                          <a:rPr lang="en-US" sz="2600" i="1" dirty="0">
                            <a:latin typeface="Cambria Math" panose="02040503050406030204" pitchFamily="18" charset="0"/>
                          </a:rPr>
                          <m:t>𝑖</m:t>
                        </m:r>
                      </m:sub>
                    </m:sSub>
                    <m:r>
                      <a:rPr lang="en-US" sz="2600" i="1" dirty="0">
                        <a:latin typeface="Cambria Math" panose="02040503050406030204" pitchFamily="18" charset="0"/>
                      </a:rPr>
                      <m:t> </m:t>
                    </m:r>
                  </m:oMath>
                </a14:m>
                <a:r>
                  <a:rPr lang="en-US" sz="2600" dirty="0"/>
                  <a:t>is a feature of the state (e.g., # of pieces captured in chess).</a:t>
                </a:r>
              </a:p>
              <a:p>
                <a:pPr marL="457200" indent="-457200">
                  <a:buFont typeface="+mj-lt"/>
                  <a:buAutoNum type="arabicPeriod"/>
                </a:pPr>
                <a:r>
                  <a:rPr lang="en-US" sz="2600" dirty="0"/>
                  <a:t>A deep neural network trained on complete games.</a:t>
                </a:r>
              </a:p>
              <a:p>
                <a:pPr marL="514350" indent="-514350">
                  <a:buFont typeface="+mj-lt"/>
                  <a:buAutoNum type="alphaLcPeriod"/>
                </a:pPr>
                <a:endParaRPr lang="en-US" b="1" dirty="0"/>
              </a:p>
              <a:p>
                <a:endParaRPr lang="en-US" dirty="0"/>
              </a:p>
              <a:p>
                <a:endParaRPr lang="en-US" dirty="0"/>
              </a:p>
            </p:txBody>
          </p:sp>
        </mc:Choice>
        <mc:Fallback xmlns="">
          <p:sp>
            <p:nvSpPr>
              <p:cNvPr id="5" name="Content Placeholder 4">
                <a:extLst>
                  <a:ext uri="{FF2B5EF4-FFF2-40B4-BE49-F238E27FC236}">
                    <a16:creationId xmlns:a16="http://schemas.microsoft.com/office/drawing/2014/main" id="{72E9FF16-3582-40D1-A77B-69BFE9567D61}"/>
                  </a:ext>
                </a:extLst>
              </p:cNvPr>
              <p:cNvSpPr>
                <a:spLocks noGrp="1" noRot="1" noChangeAspect="1" noMove="1" noResize="1" noEditPoints="1" noAdjustHandles="1" noChangeArrowheads="1" noChangeShapeType="1" noTextEdit="1"/>
              </p:cNvSpPr>
              <p:nvPr>
                <p:ph idx="1"/>
              </p:nvPr>
            </p:nvSpPr>
            <p:spPr>
              <a:blipFill>
                <a:blip r:embed="rId2"/>
                <a:stretch>
                  <a:fillRect l="-618" t="-2241"/>
                </a:stretch>
              </a:blipFill>
            </p:spPr>
            <p:txBody>
              <a:bodyPr/>
              <a:lstStyle/>
              <a:p>
                <a:r>
                  <a:rPr lang="en-US">
                    <a:noFill/>
                  </a:rPr>
                  <a:t> </a:t>
                </a:r>
              </a:p>
            </p:txBody>
          </p:sp>
        </mc:Fallback>
      </mc:AlternateContent>
    </p:spTree>
    <p:extLst>
      <p:ext uri="{BB962C8B-B14F-4D97-AF65-F5344CB8AC3E}">
        <p14:creationId xmlns:p14="http://schemas.microsoft.com/office/powerpoint/2010/main" val="305132433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77C296-F01D-4BAB-9B55-FE15FB171381}"/>
              </a:ext>
            </a:extLst>
          </p:cNvPr>
          <p:cNvSpPr>
            <a:spLocks noGrp="1"/>
          </p:cNvSpPr>
          <p:nvPr>
            <p:ph type="title"/>
          </p:nvPr>
        </p:nvSpPr>
        <p:spPr/>
        <p:txBody>
          <a:bodyPr/>
          <a:lstStyle/>
          <a:p>
            <a:r>
              <a:rPr lang="en-US" dirty="0"/>
              <a:t>Heuristic Alpha-Beta Tree Search:</a:t>
            </a:r>
            <a:br>
              <a:rPr lang="en-US" dirty="0"/>
            </a:br>
            <a:r>
              <a:rPr lang="en-US" dirty="0"/>
              <a:t>Cut Off Search</a:t>
            </a:r>
          </a:p>
        </p:txBody>
      </p:sp>
      <p:pic>
        <p:nvPicPr>
          <p:cNvPr id="4" name="Picture 3">
            <a:extLst>
              <a:ext uri="{FF2B5EF4-FFF2-40B4-BE49-F238E27FC236}">
                <a16:creationId xmlns:a16="http://schemas.microsoft.com/office/drawing/2014/main" id="{32E6B034-CBF7-42C6-9AEA-D6DBE98BDD35}"/>
              </a:ext>
            </a:extLst>
          </p:cNvPr>
          <p:cNvPicPr>
            <a:picLocks noChangeAspect="1"/>
          </p:cNvPicPr>
          <p:nvPr/>
        </p:nvPicPr>
        <p:blipFill>
          <a:blip r:embed="rId2"/>
          <a:stretch>
            <a:fillRect/>
          </a:stretch>
        </p:blipFill>
        <p:spPr>
          <a:xfrm>
            <a:off x="228600" y="1690689"/>
            <a:ext cx="8077200" cy="4913117"/>
          </a:xfrm>
          <a:prstGeom prst="rect">
            <a:avLst/>
          </a:prstGeom>
        </p:spPr>
      </p:pic>
      <p:grpSp>
        <p:nvGrpSpPr>
          <p:cNvPr id="8" name="Group 7">
            <a:extLst>
              <a:ext uri="{FF2B5EF4-FFF2-40B4-BE49-F238E27FC236}">
                <a16:creationId xmlns:a16="http://schemas.microsoft.com/office/drawing/2014/main" id="{2516FC83-26A4-737A-1F0F-943D52313537}"/>
              </a:ext>
            </a:extLst>
          </p:cNvPr>
          <p:cNvGrpSpPr/>
          <p:nvPr/>
        </p:nvGrpSpPr>
        <p:grpSpPr>
          <a:xfrm>
            <a:off x="1905000" y="3446728"/>
            <a:ext cx="6736806" cy="646331"/>
            <a:chOff x="1905000" y="3446728"/>
            <a:chExt cx="6736806" cy="646331"/>
          </a:xfrm>
        </p:grpSpPr>
        <p:sp>
          <p:nvSpPr>
            <p:cNvPr id="10" name="TextBox 9">
              <a:extLst>
                <a:ext uri="{FF2B5EF4-FFF2-40B4-BE49-F238E27FC236}">
                  <a16:creationId xmlns:a16="http://schemas.microsoft.com/office/drawing/2014/main" id="{EB1D654E-0FE0-49EF-B360-842F865DCE58}"/>
                </a:ext>
              </a:extLst>
            </p:cNvPr>
            <p:cNvSpPr txBox="1"/>
            <p:nvPr/>
          </p:nvSpPr>
          <p:spPr>
            <a:xfrm>
              <a:off x="1905000" y="3593249"/>
              <a:ext cx="695324" cy="369332"/>
            </a:xfrm>
            <a:prstGeom prst="rect">
              <a:avLst/>
            </a:prstGeom>
            <a:noFill/>
          </p:spPr>
          <p:txBody>
            <a:bodyPr wrap="square">
              <a:spAutoFit/>
            </a:bodyPr>
            <a:lstStyle/>
            <a:p>
              <a:pPr algn="ctr"/>
              <a:r>
                <a:rPr lang="en-US" b="1" dirty="0">
                  <a:solidFill>
                    <a:srgbClr val="FF0000"/>
                  </a:solidFill>
                </a:rPr>
                <a:t>Eval</a:t>
              </a:r>
              <a:endParaRPr lang="en-US" dirty="0"/>
            </a:p>
          </p:txBody>
        </p:sp>
        <p:sp>
          <p:nvSpPr>
            <p:cNvPr id="11" name="TextBox 10">
              <a:extLst>
                <a:ext uri="{FF2B5EF4-FFF2-40B4-BE49-F238E27FC236}">
                  <a16:creationId xmlns:a16="http://schemas.microsoft.com/office/drawing/2014/main" id="{9C4C2AE2-BD95-48AF-804E-D28124CFED4E}"/>
                </a:ext>
              </a:extLst>
            </p:cNvPr>
            <p:cNvSpPr txBox="1"/>
            <p:nvPr/>
          </p:nvSpPr>
          <p:spPr>
            <a:xfrm>
              <a:off x="2577012" y="3585228"/>
              <a:ext cx="695324" cy="369332"/>
            </a:xfrm>
            <a:prstGeom prst="rect">
              <a:avLst/>
            </a:prstGeom>
            <a:noFill/>
          </p:spPr>
          <p:txBody>
            <a:bodyPr wrap="square">
              <a:spAutoFit/>
            </a:bodyPr>
            <a:lstStyle/>
            <a:p>
              <a:pPr algn="ctr"/>
              <a:r>
                <a:rPr lang="en-US" b="1" dirty="0">
                  <a:solidFill>
                    <a:srgbClr val="FF0000"/>
                  </a:solidFill>
                </a:rPr>
                <a:t>Eval</a:t>
              </a:r>
              <a:endParaRPr lang="en-US" dirty="0"/>
            </a:p>
          </p:txBody>
        </p:sp>
        <p:sp>
          <p:nvSpPr>
            <p:cNvPr id="12" name="TextBox 11">
              <a:extLst>
                <a:ext uri="{FF2B5EF4-FFF2-40B4-BE49-F238E27FC236}">
                  <a16:creationId xmlns:a16="http://schemas.microsoft.com/office/drawing/2014/main" id="{DE8805C0-F235-49E5-9491-7516C5F95B0B}"/>
                </a:ext>
              </a:extLst>
            </p:cNvPr>
            <p:cNvSpPr txBox="1"/>
            <p:nvPr/>
          </p:nvSpPr>
          <p:spPr>
            <a:xfrm>
              <a:off x="3249024" y="3577207"/>
              <a:ext cx="695324" cy="369332"/>
            </a:xfrm>
            <a:prstGeom prst="rect">
              <a:avLst/>
            </a:prstGeom>
            <a:noFill/>
          </p:spPr>
          <p:txBody>
            <a:bodyPr wrap="square">
              <a:spAutoFit/>
            </a:bodyPr>
            <a:lstStyle/>
            <a:p>
              <a:pPr algn="ctr"/>
              <a:r>
                <a:rPr lang="en-US" b="1" dirty="0">
                  <a:solidFill>
                    <a:srgbClr val="FF0000"/>
                  </a:solidFill>
                </a:rPr>
                <a:t>Eval</a:t>
              </a:r>
              <a:endParaRPr lang="en-US" dirty="0"/>
            </a:p>
          </p:txBody>
        </p:sp>
        <p:sp>
          <p:nvSpPr>
            <p:cNvPr id="18" name="TextBox 17">
              <a:extLst>
                <a:ext uri="{FF2B5EF4-FFF2-40B4-BE49-F238E27FC236}">
                  <a16:creationId xmlns:a16="http://schemas.microsoft.com/office/drawing/2014/main" id="{51405207-072F-4F27-9424-34A9BCC2E4E0}"/>
                </a:ext>
              </a:extLst>
            </p:cNvPr>
            <p:cNvSpPr txBox="1"/>
            <p:nvPr/>
          </p:nvSpPr>
          <p:spPr>
            <a:xfrm>
              <a:off x="4349798" y="3446728"/>
              <a:ext cx="4292008" cy="646331"/>
            </a:xfrm>
            <a:prstGeom prst="rect">
              <a:avLst/>
            </a:prstGeom>
            <a:noFill/>
          </p:spPr>
          <p:txBody>
            <a:bodyPr wrap="square">
              <a:spAutoFit/>
            </a:bodyPr>
            <a:lstStyle/>
            <a:p>
              <a:pPr algn="ctr"/>
              <a:r>
                <a:rPr lang="en-US" b="1" dirty="0">
                  <a:solidFill>
                    <a:srgbClr val="FF0000"/>
                  </a:solidFill>
                </a:rPr>
                <a:t>Eval = heuristic to estimate of the minimax value/utility of the state.</a:t>
              </a:r>
              <a:endParaRPr lang="en-US" dirty="0"/>
            </a:p>
          </p:txBody>
        </p:sp>
      </p:grpSp>
      <p:grpSp>
        <p:nvGrpSpPr>
          <p:cNvPr id="9" name="Group 8">
            <a:extLst>
              <a:ext uri="{FF2B5EF4-FFF2-40B4-BE49-F238E27FC236}">
                <a16:creationId xmlns:a16="http://schemas.microsoft.com/office/drawing/2014/main" id="{50098D3B-F41F-4739-54EE-5B033616CB80}"/>
              </a:ext>
            </a:extLst>
          </p:cNvPr>
          <p:cNvGrpSpPr/>
          <p:nvPr/>
        </p:nvGrpSpPr>
        <p:grpSpPr>
          <a:xfrm>
            <a:off x="1895476" y="2735658"/>
            <a:ext cx="5893981" cy="825785"/>
            <a:chOff x="1895476" y="2735658"/>
            <a:chExt cx="5893981" cy="825785"/>
          </a:xfrm>
        </p:grpSpPr>
        <p:cxnSp>
          <p:nvCxnSpPr>
            <p:cNvPr id="20" name="Straight Arrow Connector 19">
              <a:extLst>
                <a:ext uri="{FF2B5EF4-FFF2-40B4-BE49-F238E27FC236}">
                  <a16:creationId xmlns:a16="http://schemas.microsoft.com/office/drawing/2014/main" id="{342EE419-54FE-4FC8-8D2E-4C8046ED215E}"/>
                </a:ext>
              </a:extLst>
            </p:cNvPr>
            <p:cNvCxnSpPr>
              <a:cxnSpLocks/>
            </p:cNvCxnSpPr>
            <p:nvPr/>
          </p:nvCxnSpPr>
          <p:spPr>
            <a:xfrm flipH="1" flipV="1">
              <a:off x="2176462" y="3048000"/>
              <a:ext cx="33338" cy="513443"/>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8EA69C08-8138-40D6-90B7-3046F7F5B0CB}"/>
                </a:ext>
              </a:extLst>
            </p:cNvPr>
            <p:cNvCxnSpPr>
              <a:cxnSpLocks/>
            </p:cNvCxnSpPr>
            <p:nvPr/>
          </p:nvCxnSpPr>
          <p:spPr>
            <a:xfrm flipH="1" flipV="1">
              <a:off x="2282430" y="3090716"/>
              <a:ext cx="436956" cy="45077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5A994E61-CA1D-4058-BC12-B95E93A64F4E}"/>
                </a:ext>
              </a:extLst>
            </p:cNvPr>
            <p:cNvCxnSpPr>
              <a:cxnSpLocks/>
            </p:cNvCxnSpPr>
            <p:nvPr/>
          </p:nvCxnSpPr>
          <p:spPr>
            <a:xfrm flipH="1" flipV="1">
              <a:off x="2319337" y="3090716"/>
              <a:ext cx="1088233" cy="45077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ADA1D77A-1868-4BA0-8E5C-D3A1AD70BE7E}"/>
                </a:ext>
              </a:extLst>
            </p:cNvPr>
            <p:cNvCxnSpPr>
              <a:cxnSpLocks/>
            </p:cNvCxnSpPr>
            <p:nvPr/>
          </p:nvCxnSpPr>
          <p:spPr>
            <a:xfrm flipH="1" flipV="1">
              <a:off x="2319337" y="3090716"/>
              <a:ext cx="1947863" cy="45077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82BDE92C-1FEF-4EBB-94C4-DD5431F86190}"/>
                </a:ext>
              </a:extLst>
            </p:cNvPr>
            <p:cNvSpPr txBox="1"/>
            <p:nvPr/>
          </p:nvSpPr>
          <p:spPr>
            <a:xfrm>
              <a:off x="1895476" y="2735658"/>
              <a:ext cx="695324" cy="369332"/>
            </a:xfrm>
            <a:prstGeom prst="rect">
              <a:avLst/>
            </a:prstGeom>
            <a:noFill/>
          </p:spPr>
          <p:txBody>
            <a:bodyPr wrap="square">
              <a:spAutoFit/>
            </a:bodyPr>
            <a:lstStyle/>
            <a:p>
              <a:pPr algn="ctr"/>
              <a:r>
                <a:rPr lang="en-US" b="1" dirty="0">
                  <a:solidFill>
                    <a:srgbClr val="FF0000"/>
                  </a:solidFill>
                </a:rPr>
                <a:t>HMV</a:t>
              </a:r>
              <a:endParaRPr lang="en-US" dirty="0"/>
            </a:p>
          </p:txBody>
        </p:sp>
        <p:sp>
          <p:nvSpPr>
            <p:cNvPr id="17" name="TextBox 16">
              <a:extLst>
                <a:ext uri="{FF2B5EF4-FFF2-40B4-BE49-F238E27FC236}">
                  <a16:creationId xmlns:a16="http://schemas.microsoft.com/office/drawing/2014/main" id="{C8309592-2E67-4D2C-A73D-6F5AA4C4D411}"/>
                </a:ext>
              </a:extLst>
            </p:cNvPr>
            <p:cNvSpPr txBox="1"/>
            <p:nvPr/>
          </p:nvSpPr>
          <p:spPr>
            <a:xfrm>
              <a:off x="2581276" y="2735658"/>
              <a:ext cx="695324" cy="369332"/>
            </a:xfrm>
            <a:prstGeom prst="rect">
              <a:avLst/>
            </a:prstGeom>
            <a:noFill/>
          </p:spPr>
          <p:txBody>
            <a:bodyPr wrap="square">
              <a:spAutoFit/>
            </a:bodyPr>
            <a:lstStyle/>
            <a:p>
              <a:pPr algn="ctr"/>
              <a:r>
                <a:rPr lang="en-US" b="1" dirty="0">
                  <a:solidFill>
                    <a:srgbClr val="FF0000"/>
                  </a:solidFill>
                </a:rPr>
                <a:t>HMV</a:t>
              </a:r>
              <a:endParaRPr lang="en-US" dirty="0"/>
            </a:p>
          </p:txBody>
        </p:sp>
        <p:sp>
          <p:nvSpPr>
            <p:cNvPr id="24" name="TextBox 23">
              <a:extLst>
                <a:ext uri="{FF2B5EF4-FFF2-40B4-BE49-F238E27FC236}">
                  <a16:creationId xmlns:a16="http://schemas.microsoft.com/office/drawing/2014/main" id="{B735A48C-8AB4-4B74-9865-D2006D647E6F}"/>
                </a:ext>
              </a:extLst>
            </p:cNvPr>
            <p:cNvSpPr txBox="1"/>
            <p:nvPr/>
          </p:nvSpPr>
          <p:spPr>
            <a:xfrm>
              <a:off x="3200400" y="2735658"/>
              <a:ext cx="695324" cy="369332"/>
            </a:xfrm>
            <a:prstGeom prst="rect">
              <a:avLst/>
            </a:prstGeom>
            <a:noFill/>
          </p:spPr>
          <p:txBody>
            <a:bodyPr wrap="square">
              <a:spAutoFit/>
            </a:bodyPr>
            <a:lstStyle/>
            <a:p>
              <a:pPr algn="ctr"/>
              <a:r>
                <a:rPr lang="en-US" b="1" dirty="0">
                  <a:solidFill>
                    <a:srgbClr val="FF0000"/>
                  </a:solidFill>
                </a:rPr>
                <a:t>HMV</a:t>
              </a:r>
              <a:endParaRPr lang="en-US" dirty="0"/>
            </a:p>
          </p:txBody>
        </p:sp>
        <p:sp>
          <p:nvSpPr>
            <p:cNvPr id="25" name="TextBox 24">
              <a:extLst>
                <a:ext uri="{FF2B5EF4-FFF2-40B4-BE49-F238E27FC236}">
                  <a16:creationId xmlns:a16="http://schemas.microsoft.com/office/drawing/2014/main" id="{DC2760DF-BA00-4209-BF79-7E3FD22AE352}"/>
                </a:ext>
              </a:extLst>
            </p:cNvPr>
            <p:cNvSpPr txBox="1"/>
            <p:nvPr/>
          </p:nvSpPr>
          <p:spPr>
            <a:xfrm>
              <a:off x="3886200" y="2735658"/>
              <a:ext cx="695324" cy="369332"/>
            </a:xfrm>
            <a:prstGeom prst="rect">
              <a:avLst/>
            </a:prstGeom>
            <a:noFill/>
          </p:spPr>
          <p:txBody>
            <a:bodyPr wrap="square">
              <a:spAutoFit/>
            </a:bodyPr>
            <a:lstStyle/>
            <a:p>
              <a:pPr algn="ctr"/>
              <a:r>
                <a:rPr lang="en-US" b="1" dirty="0">
                  <a:solidFill>
                    <a:srgbClr val="FF0000"/>
                  </a:solidFill>
                </a:rPr>
                <a:t>HMV</a:t>
              </a:r>
              <a:endParaRPr lang="en-US" dirty="0"/>
            </a:p>
          </p:txBody>
        </p:sp>
        <p:sp>
          <p:nvSpPr>
            <p:cNvPr id="26" name="TextBox 25">
              <a:extLst>
                <a:ext uri="{FF2B5EF4-FFF2-40B4-BE49-F238E27FC236}">
                  <a16:creationId xmlns:a16="http://schemas.microsoft.com/office/drawing/2014/main" id="{26DB507D-42FA-4F95-945D-FDCD2A573CB8}"/>
                </a:ext>
              </a:extLst>
            </p:cNvPr>
            <p:cNvSpPr txBox="1"/>
            <p:nvPr/>
          </p:nvSpPr>
          <p:spPr>
            <a:xfrm>
              <a:off x="4562476" y="2735658"/>
              <a:ext cx="695324" cy="369332"/>
            </a:xfrm>
            <a:prstGeom prst="rect">
              <a:avLst/>
            </a:prstGeom>
            <a:noFill/>
          </p:spPr>
          <p:txBody>
            <a:bodyPr wrap="square">
              <a:spAutoFit/>
            </a:bodyPr>
            <a:lstStyle/>
            <a:p>
              <a:pPr algn="ctr"/>
              <a:r>
                <a:rPr lang="en-US" b="1" dirty="0">
                  <a:solidFill>
                    <a:srgbClr val="FF0000"/>
                  </a:solidFill>
                </a:rPr>
                <a:t>HMV</a:t>
              </a:r>
              <a:endParaRPr lang="en-US" dirty="0"/>
            </a:p>
          </p:txBody>
        </p:sp>
        <p:sp>
          <p:nvSpPr>
            <p:cNvPr id="27" name="TextBox 26">
              <a:extLst>
                <a:ext uri="{FF2B5EF4-FFF2-40B4-BE49-F238E27FC236}">
                  <a16:creationId xmlns:a16="http://schemas.microsoft.com/office/drawing/2014/main" id="{2FBD0D33-3099-46DD-99F1-12098BB7462B}"/>
                </a:ext>
              </a:extLst>
            </p:cNvPr>
            <p:cNvSpPr txBox="1"/>
            <p:nvPr/>
          </p:nvSpPr>
          <p:spPr>
            <a:xfrm>
              <a:off x="5172076" y="2735658"/>
              <a:ext cx="695324" cy="369332"/>
            </a:xfrm>
            <a:prstGeom prst="rect">
              <a:avLst/>
            </a:prstGeom>
            <a:noFill/>
          </p:spPr>
          <p:txBody>
            <a:bodyPr wrap="square">
              <a:spAutoFit/>
            </a:bodyPr>
            <a:lstStyle/>
            <a:p>
              <a:pPr algn="ctr"/>
              <a:r>
                <a:rPr lang="en-US" b="1" dirty="0">
                  <a:solidFill>
                    <a:srgbClr val="FF0000"/>
                  </a:solidFill>
                </a:rPr>
                <a:t>HMV</a:t>
              </a:r>
              <a:endParaRPr lang="en-US" dirty="0"/>
            </a:p>
          </p:txBody>
        </p:sp>
        <p:sp>
          <p:nvSpPr>
            <p:cNvPr id="28" name="TextBox 27">
              <a:extLst>
                <a:ext uri="{FF2B5EF4-FFF2-40B4-BE49-F238E27FC236}">
                  <a16:creationId xmlns:a16="http://schemas.microsoft.com/office/drawing/2014/main" id="{DD71A89A-0288-4AAC-9C03-85FA9AFCC9D7}"/>
                </a:ext>
              </a:extLst>
            </p:cNvPr>
            <p:cNvSpPr txBox="1"/>
            <p:nvPr/>
          </p:nvSpPr>
          <p:spPr>
            <a:xfrm>
              <a:off x="5848352" y="2757157"/>
              <a:ext cx="695324" cy="369332"/>
            </a:xfrm>
            <a:prstGeom prst="rect">
              <a:avLst/>
            </a:prstGeom>
            <a:noFill/>
          </p:spPr>
          <p:txBody>
            <a:bodyPr wrap="square">
              <a:spAutoFit/>
            </a:bodyPr>
            <a:lstStyle/>
            <a:p>
              <a:pPr algn="ctr"/>
              <a:r>
                <a:rPr lang="en-US" b="1" dirty="0">
                  <a:solidFill>
                    <a:srgbClr val="FF0000"/>
                  </a:solidFill>
                </a:rPr>
                <a:t>HMV</a:t>
              </a:r>
              <a:endParaRPr lang="en-US" dirty="0"/>
            </a:p>
          </p:txBody>
        </p:sp>
        <p:sp>
          <p:nvSpPr>
            <p:cNvPr id="29" name="TextBox 28">
              <a:extLst>
                <a:ext uri="{FF2B5EF4-FFF2-40B4-BE49-F238E27FC236}">
                  <a16:creationId xmlns:a16="http://schemas.microsoft.com/office/drawing/2014/main" id="{868A4D58-9EF5-4356-932F-05A55248F794}"/>
                </a:ext>
              </a:extLst>
            </p:cNvPr>
            <p:cNvSpPr txBox="1"/>
            <p:nvPr/>
          </p:nvSpPr>
          <p:spPr>
            <a:xfrm>
              <a:off x="6457952" y="2735658"/>
              <a:ext cx="695324" cy="369332"/>
            </a:xfrm>
            <a:prstGeom prst="rect">
              <a:avLst/>
            </a:prstGeom>
            <a:noFill/>
          </p:spPr>
          <p:txBody>
            <a:bodyPr wrap="square">
              <a:spAutoFit/>
            </a:bodyPr>
            <a:lstStyle/>
            <a:p>
              <a:pPr algn="ctr"/>
              <a:r>
                <a:rPr lang="en-US" b="1" dirty="0">
                  <a:solidFill>
                    <a:srgbClr val="FF0000"/>
                  </a:solidFill>
                </a:rPr>
                <a:t>HMV</a:t>
              </a:r>
              <a:endParaRPr lang="en-US" dirty="0"/>
            </a:p>
          </p:txBody>
        </p:sp>
        <p:sp>
          <p:nvSpPr>
            <p:cNvPr id="30" name="TextBox 29">
              <a:extLst>
                <a:ext uri="{FF2B5EF4-FFF2-40B4-BE49-F238E27FC236}">
                  <a16:creationId xmlns:a16="http://schemas.microsoft.com/office/drawing/2014/main" id="{7365B273-1F3D-434A-9896-2879E485D7B6}"/>
                </a:ext>
              </a:extLst>
            </p:cNvPr>
            <p:cNvSpPr txBox="1"/>
            <p:nvPr/>
          </p:nvSpPr>
          <p:spPr>
            <a:xfrm>
              <a:off x="7094133" y="2780564"/>
              <a:ext cx="695324" cy="369332"/>
            </a:xfrm>
            <a:prstGeom prst="rect">
              <a:avLst/>
            </a:prstGeom>
            <a:noFill/>
          </p:spPr>
          <p:txBody>
            <a:bodyPr wrap="square">
              <a:spAutoFit/>
            </a:bodyPr>
            <a:lstStyle/>
            <a:p>
              <a:pPr algn="ctr"/>
              <a:r>
                <a:rPr lang="en-US" b="1" dirty="0">
                  <a:solidFill>
                    <a:srgbClr val="FF0000"/>
                  </a:solidFill>
                </a:rPr>
                <a:t>HMV</a:t>
              </a:r>
              <a:endParaRPr lang="en-US" dirty="0"/>
            </a:p>
          </p:txBody>
        </p:sp>
      </p:grpSp>
      <p:sp>
        <p:nvSpPr>
          <p:cNvPr id="32" name="TextBox 31">
            <a:extLst>
              <a:ext uri="{FF2B5EF4-FFF2-40B4-BE49-F238E27FC236}">
                <a16:creationId xmlns:a16="http://schemas.microsoft.com/office/drawing/2014/main" id="{86E9E572-88A0-499D-95EF-E89FE2AF0658}"/>
              </a:ext>
            </a:extLst>
          </p:cNvPr>
          <p:cNvSpPr txBox="1"/>
          <p:nvPr/>
        </p:nvSpPr>
        <p:spPr>
          <a:xfrm>
            <a:off x="5143289" y="1295962"/>
            <a:ext cx="4292008" cy="307777"/>
          </a:xfrm>
          <a:prstGeom prst="rect">
            <a:avLst/>
          </a:prstGeom>
          <a:noFill/>
        </p:spPr>
        <p:txBody>
          <a:bodyPr wrap="square">
            <a:spAutoFit/>
          </a:bodyPr>
          <a:lstStyle/>
          <a:p>
            <a:pPr algn="ctr"/>
            <a:r>
              <a:rPr lang="en-US" sz="1400" b="1" dirty="0">
                <a:solidFill>
                  <a:srgbClr val="FF0000"/>
                </a:solidFill>
              </a:rPr>
              <a:t>HMV = heuristic minimax value</a:t>
            </a:r>
            <a:endParaRPr lang="en-US" sz="1400" dirty="0"/>
          </a:p>
        </p:txBody>
      </p:sp>
      <p:sp>
        <p:nvSpPr>
          <p:cNvPr id="3" name="TextBox 2">
            <a:extLst>
              <a:ext uri="{FF2B5EF4-FFF2-40B4-BE49-F238E27FC236}">
                <a16:creationId xmlns:a16="http://schemas.microsoft.com/office/drawing/2014/main" id="{E40CBF41-0CC1-482A-B6F1-CD7079A0C405}"/>
              </a:ext>
            </a:extLst>
          </p:cNvPr>
          <p:cNvSpPr txBox="1"/>
          <p:nvPr/>
        </p:nvSpPr>
        <p:spPr>
          <a:xfrm>
            <a:off x="731861" y="2724615"/>
            <a:ext cx="301686" cy="369332"/>
          </a:xfrm>
          <a:prstGeom prst="rect">
            <a:avLst/>
          </a:prstGeom>
          <a:noFill/>
        </p:spPr>
        <p:txBody>
          <a:bodyPr wrap="square" rtlCol="0">
            <a:spAutoFit/>
          </a:bodyPr>
          <a:lstStyle/>
          <a:p>
            <a:r>
              <a:rPr lang="en-US" dirty="0"/>
              <a:t>1</a:t>
            </a:r>
          </a:p>
        </p:txBody>
      </p:sp>
      <p:sp>
        <p:nvSpPr>
          <p:cNvPr id="31" name="TextBox 30">
            <a:extLst>
              <a:ext uri="{FF2B5EF4-FFF2-40B4-BE49-F238E27FC236}">
                <a16:creationId xmlns:a16="http://schemas.microsoft.com/office/drawing/2014/main" id="{5586ADA7-DF86-4108-9030-3D95B77559BF}"/>
              </a:ext>
            </a:extLst>
          </p:cNvPr>
          <p:cNvSpPr txBox="1"/>
          <p:nvPr/>
        </p:nvSpPr>
        <p:spPr>
          <a:xfrm>
            <a:off x="728577" y="3577780"/>
            <a:ext cx="301686" cy="369332"/>
          </a:xfrm>
          <a:prstGeom prst="rect">
            <a:avLst/>
          </a:prstGeom>
          <a:noFill/>
        </p:spPr>
        <p:txBody>
          <a:bodyPr wrap="square" rtlCol="0">
            <a:spAutoFit/>
          </a:bodyPr>
          <a:lstStyle/>
          <a:p>
            <a:r>
              <a:rPr lang="en-US" dirty="0"/>
              <a:t>2</a:t>
            </a:r>
          </a:p>
        </p:txBody>
      </p:sp>
      <p:sp>
        <p:nvSpPr>
          <p:cNvPr id="33" name="TextBox 32">
            <a:extLst>
              <a:ext uri="{FF2B5EF4-FFF2-40B4-BE49-F238E27FC236}">
                <a16:creationId xmlns:a16="http://schemas.microsoft.com/office/drawing/2014/main" id="{4FF2C1FE-2B3E-4EE2-AC9C-048BC4D36B11}"/>
              </a:ext>
            </a:extLst>
          </p:cNvPr>
          <p:cNvSpPr txBox="1"/>
          <p:nvPr/>
        </p:nvSpPr>
        <p:spPr>
          <a:xfrm>
            <a:off x="728577" y="4374996"/>
            <a:ext cx="301686" cy="369332"/>
          </a:xfrm>
          <a:prstGeom prst="rect">
            <a:avLst/>
          </a:prstGeom>
          <a:noFill/>
        </p:spPr>
        <p:txBody>
          <a:bodyPr wrap="square" rtlCol="0">
            <a:spAutoFit/>
          </a:bodyPr>
          <a:lstStyle/>
          <a:p>
            <a:r>
              <a:rPr lang="en-US" dirty="0"/>
              <a:t>3</a:t>
            </a:r>
          </a:p>
        </p:txBody>
      </p:sp>
      <p:sp>
        <p:nvSpPr>
          <p:cNvPr id="34" name="TextBox 33">
            <a:extLst>
              <a:ext uri="{FF2B5EF4-FFF2-40B4-BE49-F238E27FC236}">
                <a16:creationId xmlns:a16="http://schemas.microsoft.com/office/drawing/2014/main" id="{94A810CC-EB23-4015-BD97-84DE0DC9055E}"/>
              </a:ext>
            </a:extLst>
          </p:cNvPr>
          <p:cNvSpPr txBox="1"/>
          <p:nvPr/>
        </p:nvSpPr>
        <p:spPr>
          <a:xfrm>
            <a:off x="296795" y="1526177"/>
            <a:ext cx="1235210" cy="369332"/>
          </a:xfrm>
          <a:prstGeom prst="rect">
            <a:avLst/>
          </a:prstGeom>
          <a:noFill/>
        </p:spPr>
        <p:txBody>
          <a:bodyPr wrap="square" rtlCol="0">
            <a:spAutoFit/>
          </a:bodyPr>
          <a:lstStyle/>
          <a:p>
            <a:r>
              <a:rPr lang="en-US" dirty="0"/>
              <a:t>Depth (ply)</a:t>
            </a:r>
          </a:p>
        </p:txBody>
      </p:sp>
      <p:sp>
        <p:nvSpPr>
          <p:cNvPr id="35" name="TextBox 34">
            <a:extLst>
              <a:ext uri="{FF2B5EF4-FFF2-40B4-BE49-F238E27FC236}">
                <a16:creationId xmlns:a16="http://schemas.microsoft.com/office/drawing/2014/main" id="{19D49B5D-BE90-4983-85E6-8C78DFC3E830}"/>
              </a:ext>
            </a:extLst>
          </p:cNvPr>
          <p:cNvSpPr txBox="1"/>
          <p:nvPr/>
        </p:nvSpPr>
        <p:spPr>
          <a:xfrm>
            <a:off x="728577" y="1883406"/>
            <a:ext cx="301686" cy="369332"/>
          </a:xfrm>
          <a:prstGeom prst="rect">
            <a:avLst/>
          </a:prstGeom>
          <a:noFill/>
        </p:spPr>
        <p:txBody>
          <a:bodyPr wrap="square" rtlCol="0">
            <a:spAutoFit/>
          </a:bodyPr>
          <a:lstStyle/>
          <a:p>
            <a:r>
              <a:rPr lang="en-US" dirty="0"/>
              <a:t>0</a:t>
            </a:r>
          </a:p>
        </p:txBody>
      </p:sp>
      <p:grpSp>
        <p:nvGrpSpPr>
          <p:cNvPr id="7" name="Group 6">
            <a:extLst>
              <a:ext uri="{FF2B5EF4-FFF2-40B4-BE49-F238E27FC236}">
                <a16:creationId xmlns:a16="http://schemas.microsoft.com/office/drawing/2014/main" id="{99B717C8-01D1-B99B-1FB6-CCA6E5E98A34}"/>
              </a:ext>
            </a:extLst>
          </p:cNvPr>
          <p:cNvGrpSpPr/>
          <p:nvPr/>
        </p:nvGrpSpPr>
        <p:grpSpPr>
          <a:xfrm>
            <a:off x="384958" y="3149896"/>
            <a:ext cx="8130392" cy="4292008"/>
            <a:chOff x="384958" y="3149896"/>
            <a:chExt cx="8130392" cy="4292008"/>
          </a:xfrm>
        </p:grpSpPr>
        <p:cxnSp>
          <p:nvCxnSpPr>
            <p:cNvPr id="5" name="Straight Connector 4">
              <a:extLst>
                <a:ext uri="{FF2B5EF4-FFF2-40B4-BE49-F238E27FC236}">
                  <a16:creationId xmlns:a16="http://schemas.microsoft.com/office/drawing/2014/main" id="{15481C51-76E6-4579-AC5D-C606AE5CFD6A}"/>
                </a:ext>
              </a:extLst>
            </p:cNvPr>
            <p:cNvCxnSpPr>
              <a:cxnSpLocks/>
            </p:cNvCxnSpPr>
            <p:nvPr/>
          </p:nvCxnSpPr>
          <p:spPr>
            <a:xfrm>
              <a:off x="762000" y="4114800"/>
              <a:ext cx="7753350" cy="0"/>
            </a:xfrm>
            <a:prstGeom prst="line">
              <a:avLst/>
            </a:prstGeom>
            <a:ln w="28575">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2DEBBD07-7C6E-4376-BD0A-B08484B42072}"/>
                </a:ext>
              </a:extLst>
            </p:cNvPr>
            <p:cNvCxnSpPr>
              <a:cxnSpLocks/>
            </p:cNvCxnSpPr>
            <p:nvPr/>
          </p:nvCxnSpPr>
          <p:spPr>
            <a:xfrm>
              <a:off x="914400" y="4267200"/>
              <a:ext cx="7010400" cy="1905000"/>
            </a:xfrm>
            <a:prstGeom prst="line">
              <a:avLst/>
            </a:prstGeom>
            <a:ln w="28575">
              <a:solidFill>
                <a:srgbClr val="FF0000"/>
              </a:solidFill>
              <a:prstDash val="solid"/>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9D7155A6-2FB0-49A8-B331-7858E5F1DCB2}"/>
                </a:ext>
              </a:extLst>
            </p:cNvPr>
            <p:cNvCxnSpPr>
              <a:cxnSpLocks/>
            </p:cNvCxnSpPr>
            <p:nvPr/>
          </p:nvCxnSpPr>
          <p:spPr>
            <a:xfrm flipV="1">
              <a:off x="1066800" y="4267200"/>
              <a:ext cx="6858000" cy="2057400"/>
            </a:xfrm>
            <a:prstGeom prst="line">
              <a:avLst/>
            </a:prstGeom>
            <a:ln w="28575">
              <a:solidFill>
                <a:srgbClr val="FF0000"/>
              </a:solidFill>
              <a:prstDash val="solid"/>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8C0231E1-E7E1-4C5F-B1C4-6BA013ED5F17}"/>
                </a:ext>
              </a:extLst>
            </p:cNvPr>
            <p:cNvSpPr txBox="1"/>
            <p:nvPr/>
          </p:nvSpPr>
          <p:spPr>
            <a:xfrm rot="16200000">
              <a:off x="-1576380" y="5111234"/>
              <a:ext cx="4292008" cy="369332"/>
            </a:xfrm>
            <a:prstGeom prst="rect">
              <a:avLst/>
            </a:prstGeom>
            <a:noFill/>
          </p:spPr>
          <p:txBody>
            <a:bodyPr wrap="square">
              <a:spAutoFit/>
            </a:bodyPr>
            <a:lstStyle/>
            <a:p>
              <a:pPr algn="ctr"/>
              <a:r>
                <a:rPr lang="en-US" b="1" dirty="0">
                  <a:solidFill>
                    <a:srgbClr val="FF0000"/>
                  </a:solidFill>
                </a:rPr>
                <a:t>Cut search off at depth =2</a:t>
              </a:r>
              <a:endParaRPr lang="en-US" dirty="0"/>
            </a:p>
          </p:txBody>
        </p:sp>
        <p:sp>
          <p:nvSpPr>
            <p:cNvPr id="46" name="TextBox 45">
              <a:extLst>
                <a:ext uri="{FF2B5EF4-FFF2-40B4-BE49-F238E27FC236}">
                  <a16:creationId xmlns:a16="http://schemas.microsoft.com/office/drawing/2014/main" id="{80EA9C53-3F07-F8E1-1F5E-D326AE1351B4}"/>
                </a:ext>
              </a:extLst>
            </p:cNvPr>
            <p:cNvSpPr txBox="1"/>
            <p:nvPr/>
          </p:nvSpPr>
          <p:spPr>
            <a:xfrm>
              <a:off x="5576001" y="5957475"/>
              <a:ext cx="2571752" cy="646331"/>
            </a:xfrm>
            <a:prstGeom prst="rect">
              <a:avLst/>
            </a:prstGeom>
          </p:spPr>
          <p:style>
            <a:lnRef idx="3">
              <a:schemeClr val="lt1"/>
            </a:lnRef>
            <a:fillRef idx="1">
              <a:schemeClr val="accent6"/>
            </a:fillRef>
            <a:effectRef idx="1">
              <a:schemeClr val="accent6"/>
            </a:effectRef>
            <a:fontRef idx="minor">
              <a:schemeClr val="lt1"/>
            </a:fontRef>
          </p:style>
          <p:txBody>
            <a:bodyPr wrap="square" rtlCol="0">
              <a:spAutoFit/>
            </a:bodyPr>
            <a:lstStyle/>
            <a:p>
              <a:r>
                <a:rPr lang="en-US" dirty="0"/>
                <a:t>This is also called: search with a “look ahead” of 2</a:t>
              </a:r>
            </a:p>
          </p:txBody>
        </p:sp>
      </p:grpSp>
      <p:grpSp>
        <p:nvGrpSpPr>
          <p:cNvPr id="38" name="Group 37">
            <a:extLst>
              <a:ext uri="{FF2B5EF4-FFF2-40B4-BE49-F238E27FC236}">
                <a16:creationId xmlns:a16="http://schemas.microsoft.com/office/drawing/2014/main" id="{C00D12E3-61A2-B1AA-EC74-3FFA597A4D53}"/>
              </a:ext>
            </a:extLst>
          </p:cNvPr>
          <p:cNvGrpSpPr/>
          <p:nvPr/>
        </p:nvGrpSpPr>
        <p:grpSpPr>
          <a:xfrm>
            <a:off x="4907757" y="1840143"/>
            <a:ext cx="4197037" cy="884472"/>
            <a:chOff x="4907757" y="1840143"/>
            <a:chExt cx="4197037" cy="884472"/>
          </a:xfrm>
        </p:grpSpPr>
        <p:sp>
          <p:nvSpPr>
            <p:cNvPr id="36" name="TextBox 35">
              <a:extLst>
                <a:ext uri="{FF2B5EF4-FFF2-40B4-BE49-F238E27FC236}">
                  <a16:creationId xmlns:a16="http://schemas.microsoft.com/office/drawing/2014/main" id="{915FE87E-BB60-4C35-9595-C3958FD75F93}"/>
                </a:ext>
              </a:extLst>
            </p:cNvPr>
            <p:cNvSpPr txBox="1"/>
            <p:nvPr/>
          </p:nvSpPr>
          <p:spPr>
            <a:xfrm>
              <a:off x="5536795" y="1840143"/>
              <a:ext cx="3567999" cy="584775"/>
            </a:xfrm>
            <a:prstGeom prst="rect">
              <a:avLst/>
            </a:prstGeom>
            <a:noFill/>
          </p:spPr>
          <p:txBody>
            <a:bodyPr wrap="square">
              <a:spAutoFit/>
            </a:bodyPr>
            <a:lstStyle/>
            <a:p>
              <a:pPr algn="ctr"/>
              <a:r>
                <a:rPr lang="en-US" sz="1600" b="1" dirty="0">
                  <a:solidFill>
                    <a:srgbClr val="FF0000"/>
                  </a:solidFill>
                </a:rPr>
                <a:t>Pick the action with</a:t>
              </a:r>
              <a:br>
                <a:rPr lang="en-US" sz="1600" b="1" dirty="0">
                  <a:solidFill>
                    <a:srgbClr val="FF0000"/>
                  </a:solidFill>
                </a:rPr>
              </a:br>
              <a:r>
                <a:rPr lang="en-US" sz="1600" b="1" dirty="0">
                  <a:solidFill>
                    <a:srgbClr val="FF0000"/>
                  </a:solidFill>
                </a:rPr>
                <a:t> the highest HMV</a:t>
              </a:r>
              <a:endParaRPr lang="en-US" sz="1600" dirty="0"/>
            </a:p>
          </p:txBody>
        </p:sp>
        <p:cxnSp>
          <p:nvCxnSpPr>
            <p:cNvPr id="14" name="Straight Arrow Connector 13">
              <a:extLst>
                <a:ext uri="{FF2B5EF4-FFF2-40B4-BE49-F238E27FC236}">
                  <a16:creationId xmlns:a16="http://schemas.microsoft.com/office/drawing/2014/main" id="{B048B3E2-8FE1-B531-9D9C-32C36A39D68E}"/>
                </a:ext>
              </a:extLst>
            </p:cNvPr>
            <p:cNvCxnSpPr>
              <a:cxnSpLocks/>
            </p:cNvCxnSpPr>
            <p:nvPr/>
          </p:nvCxnSpPr>
          <p:spPr>
            <a:xfrm>
              <a:off x="4907757" y="2256802"/>
              <a:ext cx="629038" cy="467813"/>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6882099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8FA1E8F-C7CE-4612-AADE-D5EE0193870F}"/>
              </a:ext>
            </a:extLst>
          </p:cNvPr>
          <p:cNvSpPr>
            <a:spLocks noGrp="1"/>
          </p:cNvSpPr>
          <p:nvPr>
            <p:ph type="title"/>
          </p:nvPr>
        </p:nvSpPr>
        <p:spPr/>
        <p:txBody>
          <a:bodyPr/>
          <a:lstStyle/>
          <a:p>
            <a:r>
              <a:rPr lang="en-US" dirty="0"/>
              <a:t>Forward Pruning</a:t>
            </a:r>
          </a:p>
        </p:txBody>
      </p:sp>
      <p:sp>
        <p:nvSpPr>
          <p:cNvPr id="5" name="Content Placeholder 4">
            <a:extLst>
              <a:ext uri="{FF2B5EF4-FFF2-40B4-BE49-F238E27FC236}">
                <a16:creationId xmlns:a16="http://schemas.microsoft.com/office/drawing/2014/main" id="{72E9FF16-3582-40D1-A77B-69BFE9567D61}"/>
              </a:ext>
            </a:extLst>
          </p:cNvPr>
          <p:cNvSpPr>
            <a:spLocks noGrp="1"/>
          </p:cNvSpPr>
          <p:nvPr>
            <p:ph idx="1"/>
          </p:nvPr>
        </p:nvSpPr>
        <p:spPr/>
        <p:txBody>
          <a:bodyPr>
            <a:normAutofit fontScale="85000" lnSpcReduction="20000"/>
          </a:bodyPr>
          <a:lstStyle/>
          <a:p>
            <a:pPr marL="514350" indent="-514350">
              <a:buFont typeface="+mj-lt"/>
              <a:buAutoNum type="alphaLcPeriod"/>
            </a:pPr>
            <a:endParaRPr lang="en-US" b="1" dirty="0"/>
          </a:p>
          <a:p>
            <a:pPr marL="0" indent="0">
              <a:buNone/>
            </a:pPr>
            <a:r>
              <a:rPr lang="en-US" dirty="0"/>
              <a:t>To save time, we can prune moves that appear bad. </a:t>
            </a:r>
          </a:p>
          <a:p>
            <a:pPr marL="0" indent="0">
              <a:buNone/>
            </a:pPr>
            <a:endParaRPr lang="en-US" dirty="0"/>
          </a:p>
          <a:p>
            <a:pPr marL="0" indent="0">
              <a:buNone/>
            </a:pPr>
            <a:r>
              <a:rPr lang="en-US" dirty="0"/>
              <a:t>There are many ways move quality can be evaluated:</a:t>
            </a:r>
          </a:p>
          <a:p>
            <a:pPr marL="0" indent="0">
              <a:buNone/>
            </a:pPr>
            <a:endParaRPr lang="en-US" dirty="0"/>
          </a:p>
          <a:p>
            <a:pPr lvl="1"/>
            <a:r>
              <a:rPr lang="en-US" dirty="0"/>
              <a:t>Low heuristic value.</a:t>
            </a:r>
          </a:p>
          <a:p>
            <a:pPr lvl="1"/>
            <a:r>
              <a:rPr lang="en-US" dirty="0"/>
              <a:t>Low evaluation value after shallow search (cut-off search).</a:t>
            </a:r>
          </a:p>
          <a:p>
            <a:pPr lvl="1"/>
            <a:r>
              <a:rPr lang="en-US" dirty="0"/>
              <a:t>Past experience.</a:t>
            </a:r>
          </a:p>
          <a:p>
            <a:pPr marL="0" indent="0">
              <a:buNone/>
            </a:pPr>
            <a:endParaRPr lang="en-US" dirty="0"/>
          </a:p>
          <a:p>
            <a:pPr marL="0" indent="0">
              <a:buNone/>
            </a:pPr>
            <a:endParaRPr lang="en-US" dirty="0"/>
          </a:p>
          <a:p>
            <a:pPr marL="0" indent="0">
              <a:buNone/>
            </a:pPr>
            <a:br>
              <a:rPr lang="en-US" dirty="0"/>
            </a:br>
            <a:r>
              <a:rPr lang="en-US" b="1" dirty="0"/>
              <a:t>Issue</a:t>
            </a:r>
            <a:r>
              <a:rPr lang="en-US" dirty="0"/>
              <a:t>: May prune important moves.</a:t>
            </a:r>
          </a:p>
          <a:p>
            <a:endParaRPr lang="en-US" dirty="0"/>
          </a:p>
          <a:p>
            <a:endParaRPr lang="en-US" dirty="0"/>
          </a:p>
        </p:txBody>
      </p:sp>
    </p:spTree>
    <p:extLst>
      <p:ext uri="{BB962C8B-B14F-4D97-AF65-F5344CB8AC3E}">
        <p14:creationId xmlns:p14="http://schemas.microsoft.com/office/powerpoint/2010/main" val="377954054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77C296-F01D-4BAB-9B55-FE15FB171381}"/>
              </a:ext>
            </a:extLst>
          </p:cNvPr>
          <p:cNvSpPr>
            <a:spLocks noGrp="1"/>
          </p:cNvSpPr>
          <p:nvPr>
            <p:ph type="title"/>
          </p:nvPr>
        </p:nvSpPr>
        <p:spPr/>
        <p:txBody>
          <a:bodyPr/>
          <a:lstStyle/>
          <a:p>
            <a:r>
              <a:rPr lang="en-US" dirty="0"/>
              <a:t>Heuristic Alpha-Beta Tree Search:</a:t>
            </a:r>
            <a:br>
              <a:rPr lang="en-US" dirty="0"/>
            </a:br>
            <a:r>
              <a:rPr lang="en-US" dirty="0"/>
              <a:t>Example for Forward Pruning</a:t>
            </a:r>
          </a:p>
        </p:txBody>
      </p:sp>
      <p:sp>
        <p:nvSpPr>
          <p:cNvPr id="19" name="TextBox 18">
            <a:extLst>
              <a:ext uri="{FF2B5EF4-FFF2-40B4-BE49-F238E27FC236}">
                <a16:creationId xmlns:a16="http://schemas.microsoft.com/office/drawing/2014/main" id="{8C0231E1-E7E1-4C5F-B1C4-6BA013ED5F17}"/>
              </a:ext>
            </a:extLst>
          </p:cNvPr>
          <p:cNvSpPr txBox="1"/>
          <p:nvPr/>
        </p:nvSpPr>
        <p:spPr>
          <a:xfrm rot="16200000">
            <a:off x="-1576380" y="5111234"/>
            <a:ext cx="4292008" cy="369332"/>
          </a:xfrm>
          <a:prstGeom prst="rect">
            <a:avLst/>
          </a:prstGeom>
          <a:noFill/>
        </p:spPr>
        <p:txBody>
          <a:bodyPr wrap="square">
            <a:spAutoFit/>
          </a:bodyPr>
          <a:lstStyle/>
          <a:p>
            <a:pPr algn="ctr"/>
            <a:r>
              <a:rPr lang="en-US" b="1" dirty="0">
                <a:solidFill>
                  <a:srgbClr val="FF0000"/>
                </a:solidFill>
              </a:rPr>
              <a:t>Cut search off at depth =2</a:t>
            </a:r>
            <a:endParaRPr lang="en-US" dirty="0"/>
          </a:p>
        </p:txBody>
      </p:sp>
      <p:grpSp>
        <p:nvGrpSpPr>
          <p:cNvPr id="5" name="Group 4" descr="A partial game tree for tick-tack-toe cut off at depth 2.">
            <a:extLst>
              <a:ext uri="{FF2B5EF4-FFF2-40B4-BE49-F238E27FC236}">
                <a16:creationId xmlns:a16="http://schemas.microsoft.com/office/drawing/2014/main" id="{93F63B7B-749E-C7B5-1BED-737BCE923EAB}"/>
              </a:ext>
            </a:extLst>
          </p:cNvPr>
          <p:cNvGrpSpPr/>
          <p:nvPr/>
        </p:nvGrpSpPr>
        <p:grpSpPr>
          <a:xfrm>
            <a:off x="228600" y="1686580"/>
            <a:ext cx="8720287" cy="4917226"/>
            <a:chOff x="228600" y="1686580"/>
            <a:chExt cx="8720287" cy="4917226"/>
          </a:xfrm>
        </p:grpSpPr>
        <p:pic>
          <p:nvPicPr>
            <p:cNvPr id="4" name="Picture 3">
              <a:extLst>
                <a:ext uri="{FF2B5EF4-FFF2-40B4-BE49-F238E27FC236}">
                  <a16:creationId xmlns:a16="http://schemas.microsoft.com/office/drawing/2014/main" id="{32E6B034-CBF7-42C6-9AEA-D6DBE98BDD35}"/>
                </a:ext>
              </a:extLst>
            </p:cNvPr>
            <p:cNvPicPr>
              <a:picLocks noChangeAspect="1"/>
            </p:cNvPicPr>
            <p:nvPr/>
          </p:nvPicPr>
          <p:blipFill>
            <a:blip r:embed="rId2"/>
            <a:stretch>
              <a:fillRect/>
            </a:stretch>
          </p:blipFill>
          <p:spPr>
            <a:xfrm>
              <a:off x="228600" y="1690689"/>
              <a:ext cx="8077200" cy="4913117"/>
            </a:xfrm>
            <a:prstGeom prst="rect">
              <a:avLst/>
            </a:prstGeom>
          </p:spPr>
        </p:pic>
        <p:cxnSp>
          <p:nvCxnSpPr>
            <p:cNvPr id="13" name="Straight Connector 12">
              <a:extLst>
                <a:ext uri="{FF2B5EF4-FFF2-40B4-BE49-F238E27FC236}">
                  <a16:creationId xmlns:a16="http://schemas.microsoft.com/office/drawing/2014/main" id="{2DEBBD07-7C6E-4376-BD0A-B08484B42072}"/>
                </a:ext>
              </a:extLst>
            </p:cNvPr>
            <p:cNvCxnSpPr>
              <a:cxnSpLocks/>
            </p:cNvCxnSpPr>
            <p:nvPr/>
          </p:nvCxnSpPr>
          <p:spPr>
            <a:xfrm>
              <a:off x="914400" y="4267200"/>
              <a:ext cx="7010400" cy="1905000"/>
            </a:xfrm>
            <a:prstGeom prst="line">
              <a:avLst/>
            </a:prstGeom>
            <a:ln w="28575">
              <a:solidFill>
                <a:srgbClr val="FF0000"/>
              </a:solidFill>
              <a:prstDash val="solid"/>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9D7155A6-2FB0-49A8-B331-7858E5F1DCB2}"/>
                </a:ext>
              </a:extLst>
            </p:cNvPr>
            <p:cNvCxnSpPr>
              <a:cxnSpLocks/>
            </p:cNvCxnSpPr>
            <p:nvPr/>
          </p:nvCxnSpPr>
          <p:spPr>
            <a:xfrm flipV="1">
              <a:off x="1066800" y="4267200"/>
              <a:ext cx="6858000" cy="2057400"/>
            </a:xfrm>
            <a:prstGeom prst="line">
              <a:avLst/>
            </a:prstGeom>
            <a:ln w="28575">
              <a:solidFill>
                <a:srgbClr val="FF0000"/>
              </a:solidFill>
              <a:prstDash val="solid"/>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AE1564EC-32F0-4BD3-BD2F-944D3383E766}"/>
                </a:ext>
              </a:extLst>
            </p:cNvPr>
            <p:cNvSpPr txBox="1"/>
            <p:nvPr/>
          </p:nvSpPr>
          <p:spPr>
            <a:xfrm>
              <a:off x="3241686" y="2307098"/>
              <a:ext cx="304800" cy="523220"/>
            </a:xfrm>
            <a:prstGeom prst="rect">
              <a:avLst/>
            </a:prstGeom>
            <a:noFill/>
          </p:spPr>
          <p:txBody>
            <a:bodyPr wrap="square" rtlCol="0">
              <a:spAutoFit/>
            </a:bodyPr>
            <a:lstStyle/>
            <a:p>
              <a:r>
                <a:rPr lang="en-US" sz="2800" b="1" dirty="0">
                  <a:solidFill>
                    <a:srgbClr val="FF0000"/>
                  </a:solidFill>
                </a:rPr>
                <a:t>x</a:t>
              </a:r>
            </a:p>
          </p:txBody>
        </p:sp>
        <p:sp>
          <p:nvSpPr>
            <p:cNvPr id="17" name="TextBox 16">
              <a:extLst>
                <a:ext uri="{FF2B5EF4-FFF2-40B4-BE49-F238E27FC236}">
                  <a16:creationId xmlns:a16="http://schemas.microsoft.com/office/drawing/2014/main" id="{59610883-F018-4BB0-90B3-1F4F8724FD38}"/>
                </a:ext>
              </a:extLst>
            </p:cNvPr>
            <p:cNvSpPr txBox="1"/>
            <p:nvPr/>
          </p:nvSpPr>
          <p:spPr>
            <a:xfrm>
              <a:off x="2711053" y="2307098"/>
              <a:ext cx="304800" cy="523220"/>
            </a:xfrm>
            <a:prstGeom prst="rect">
              <a:avLst/>
            </a:prstGeom>
            <a:noFill/>
          </p:spPr>
          <p:txBody>
            <a:bodyPr wrap="square" rtlCol="0">
              <a:spAutoFit/>
            </a:bodyPr>
            <a:lstStyle/>
            <a:p>
              <a:r>
                <a:rPr lang="en-US" sz="2800" b="1" dirty="0">
                  <a:solidFill>
                    <a:srgbClr val="FF0000"/>
                  </a:solidFill>
                </a:rPr>
                <a:t>x</a:t>
              </a:r>
            </a:p>
          </p:txBody>
        </p:sp>
        <p:sp>
          <p:nvSpPr>
            <p:cNvPr id="24" name="TextBox 23">
              <a:extLst>
                <a:ext uri="{FF2B5EF4-FFF2-40B4-BE49-F238E27FC236}">
                  <a16:creationId xmlns:a16="http://schemas.microsoft.com/office/drawing/2014/main" id="{473198B7-E442-4F64-AE84-4C6D11F80452}"/>
                </a:ext>
              </a:extLst>
            </p:cNvPr>
            <p:cNvSpPr txBox="1"/>
            <p:nvPr/>
          </p:nvSpPr>
          <p:spPr>
            <a:xfrm>
              <a:off x="4343400" y="2255792"/>
              <a:ext cx="304800" cy="523220"/>
            </a:xfrm>
            <a:prstGeom prst="rect">
              <a:avLst/>
            </a:prstGeom>
            <a:noFill/>
          </p:spPr>
          <p:txBody>
            <a:bodyPr wrap="square" rtlCol="0">
              <a:spAutoFit/>
            </a:bodyPr>
            <a:lstStyle/>
            <a:p>
              <a:r>
                <a:rPr lang="en-US" sz="2800" b="1" dirty="0">
                  <a:solidFill>
                    <a:srgbClr val="FF0000"/>
                  </a:solidFill>
                </a:rPr>
                <a:t>x</a:t>
              </a:r>
            </a:p>
          </p:txBody>
        </p:sp>
        <p:sp>
          <p:nvSpPr>
            <p:cNvPr id="25" name="TextBox 24">
              <a:extLst>
                <a:ext uri="{FF2B5EF4-FFF2-40B4-BE49-F238E27FC236}">
                  <a16:creationId xmlns:a16="http://schemas.microsoft.com/office/drawing/2014/main" id="{78DA649C-D279-4E9C-ADBC-54702561CD40}"/>
                </a:ext>
              </a:extLst>
            </p:cNvPr>
            <p:cNvSpPr txBox="1"/>
            <p:nvPr/>
          </p:nvSpPr>
          <p:spPr>
            <a:xfrm>
              <a:off x="6805765" y="2300230"/>
              <a:ext cx="304800" cy="523220"/>
            </a:xfrm>
            <a:prstGeom prst="rect">
              <a:avLst/>
            </a:prstGeom>
            <a:noFill/>
          </p:spPr>
          <p:txBody>
            <a:bodyPr wrap="square" rtlCol="0">
              <a:spAutoFit/>
            </a:bodyPr>
            <a:lstStyle/>
            <a:p>
              <a:r>
                <a:rPr lang="en-US" sz="2800" b="1" dirty="0">
                  <a:solidFill>
                    <a:srgbClr val="FF0000"/>
                  </a:solidFill>
                </a:rPr>
                <a:t>x</a:t>
              </a:r>
            </a:p>
          </p:txBody>
        </p:sp>
        <p:sp>
          <p:nvSpPr>
            <p:cNvPr id="26" name="TextBox 25">
              <a:extLst>
                <a:ext uri="{FF2B5EF4-FFF2-40B4-BE49-F238E27FC236}">
                  <a16:creationId xmlns:a16="http://schemas.microsoft.com/office/drawing/2014/main" id="{3414FB3B-3BFA-4891-8CD4-95C2E53A8768}"/>
                </a:ext>
              </a:extLst>
            </p:cNvPr>
            <p:cNvSpPr txBox="1"/>
            <p:nvPr/>
          </p:nvSpPr>
          <p:spPr>
            <a:xfrm>
              <a:off x="5605613" y="2300230"/>
              <a:ext cx="821919" cy="523220"/>
            </a:xfrm>
            <a:prstGeom prst="rect">
              <a:avLst/>
            </a:prstGeom>
            <a:noFill/>
          </p:spPr>
          <p:txBody>
            <a:bodyPr wrap="square" rtlCol="0">
              <a:spAutoFit/>
            </a:bodyPr>
            <a:lstStyle/>
            <a:p>
              <a:r>
                <a:rPr lang="en-US" sz="2800" b="1" dirty="0">
                  <a:solidFill>
                    <a:srgbClr val="FF0000"/>
                  </a:solidFill>
                </a:rPr>
                <a:t>x</a:t>
              </a:r>
            </a:p>
          </p:txBody>
        </p:sp>
        <p:sp>
          <p:nvSpPr>
            <p:cNvPr id="27" name="TextBox 26">
              <a:extLst>
                <a:ext uri="{FF2B5EF4-FFF2-40B4-BE49-F238E27FC236}">
                  <a16:creationId xmlns:a16="http://schemas.microsoft.com/office/drawing/2014/main" id="{EEA76646-E2A1-4394-BDB2-77CB22B91A60}"/>
                </a:ext>
              </a:extLst>
            </p:cNvPr>
            <p:cNvSpPr txBox="1"/>
            <p:nvPr/>
          </p:nvSpPr>
          <p:spPr>
            <a:xfrm>
              <a:off x="3842982" y="2255792"/>
              <a:ext cx="304800" cy="523220"/>
            </a:xfrm>
            <a:prstGeom prst="rect">
              <a:avLst/>
            </a:prstGeom>
            <a:noFill/>
          </p:spPr>
          <p:txBody>
            <a:bodyPr wrap="square" rtlCol="0">
              <a:spAutoFit/>
            </a:bodyPr>
            <a:lstStyle/>
            <a:p>
              <a:r>
                <a:rPr lang="en-US" sz="2800" b="1" dirty="0">
                  <a:solidFill>
                    <a:srgbClr val="FF0000"/>
                  </a:solidFill>
                </a:rPr>
                <a:t>x</a:t>
              </a:r>
            </a:p>
          </p:txBody>
        </p:sp>
        <p:sp>
          <p:nvSpPr>
            <p:cNvPr id="28" name="TextBox 27">
              <a:extLst>
                <a:ext uri="{FF2B5EF4-FFF2-40B4-BE49-F238E27FC236}">
                  <a16:creationId xmlns:a16="http://schemas.microsoft.com/office/drawing/2014/main" id="{28040BD7-D022-4B86-8ECF-7B8895AFCB67}"/>
                </a:ext>
              </a:extLst>
            </p:cNvPr>
            <p:cNvSpPr txBox="1"/>
            <p:nvPr/>
          </p:nvSpPr>
          <p:spPr>
            <a:xfrm>
              <a:off x="6324600" y="1686580"/>
              <a:ext cx="2624287" cy="523220"/>
            </a:xfrm>
            <a:prstGeom prst="rect">
              <a:avLst/>
            </a:prstGeom>
            <a:noFill/>
          </p:spPr>
          <p:txBody>
            <a:bodyPr wrap="square" rtlCol="0">
              <a:spAutoFit/>
            </a:bodyPr>
            <a:lstStyle/>
            <a:p>
              <a:r>
                <a:rPr lang="en-US" sz="2800" b="1" dirty="0">
                  <a:solidFill>
                    <a:srgbClr val="FF0000"/>
                  </a:solidFill>
                </a:rPr>
                <a:t>x </a:t>
              </a:r>
              <a:r>
                <a:rPr lang="en-US" sz="1600" dirty="0">
                  <a:solidFill>
                    <a:srgbClr val="FF0000"/>
                  </a:solidFill>
                </a:rPr>
                <a:t>… prune low HMV actions</a:t>
              </a:r>
              <a:endParaRPr lang="en-US" sz="2000" dirty="0">
                <a:solidFill>
                  <a:srgbClr val="FF0000"/>
                </a:solidFill>
              </a:endParaRPr>
            </a:p>
          </p:txBody>
        </p:sp>
        <p:cxnSp>
          <p:nvCxnSpPr>
            <p:cNvPr id="29" name="Straight Connector 28">
              <a:extLst>
                <a:ext uri="{FF2B5EF4-FFF2-40B4-BE49-F238E27FC236}">
                  <a16:creationId xmlns:a16="http://schemas.microsoft.com/office/drawing/2014/main" id="{7C4978D6-0214-4C2F-961F-179357651FF2}"/>
                </a:ext>
              </a:extLst>
            </p:cNvPr>
            <p:cNvCxnSpPr>
              <a:cxnSpLocks/>
              <a:endCxn id="4" idx="3"/>
            </p:cNvCxnSpPr>
            <p:nvPr/>
          </p:nvCxnSpPr>
          <p:spPr>
            <a:xfrm>
              <a:off x="762000" y="4114801"/>
              <a:ext cx="7543800" cy="32447"/>
            </a:xfrm>
            <a:prstGeom prst="line">
              <a:avLst/>
            </a:prstGeom>
            <a:ln w="28575">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5F3371EA-5F71-4328-8FED-3E53449FA058}"/>
                </a:ext>
              </a:extLst>
            </p:cNvPr>
            <p:cNvSpPr txBox="1"/>
            <p:nvPr/>
          </p:nvSpPr>
          <p:spPr>
            <a:xfrm>
              <a:off x="1905000" y="3593249"/>
              <a:ext cx="695324" cy="369332"/>
            </a:xfrm>
            <a:prstGeom prst="rect">
              <a:avLst/>
            </a:prstGeom>
            <a:noFill/>
          </p:spPr>
          <p:txBody>
            <a:bodyPr wrap="square">
              <a:spAutoFit/>
            </a:bodyPr>
            <a:lstStyle/>
            <a:p>
              <a:pPr algn="ctr"/>
              <a:r>
                <a:rPr lang="en-US" b="1" dirty="0">
                  <a:solidFill>
                    <a:srgbClr val="FF0000"/>
                  </a:solidFill>
                </a:rPr>
                <a:t>Eval</a:t>
              </a:r>
              <a:endParaRPr lang="en-US" dirty="0"/>
            </a:p>
          </p:txBody>
        </p:sp>
        <p:sp>
          <p:nvSpPr>
            <p:cNvPr id="32" name="TextBox 31">
              <a:extLst>
                <a:ext uri="{FF2B5EF4-FFF2-40B4-BE49-F238E27FC236}">
                  <a16:creationId xmlns:a16="http://schemas.microsoft.com/office/drawing/2014/main" id="{BD879DE6-E552-4DE7-A089-D81961B2E2FE}"/>
                </a:ext>
              </a:extLst>
            </p:cNvPr>
            <p:cNvSpPr txBox="1"/>
            <p:nvPr/>
          </p:nvSpPr>
          <p:spPr>
            <a:xfrm>
              <a:off x="2577012" y="3585228"/>
              <a:ext cx="695324" cy="369332"/>
            </a:xfrm>
            <a:prstGeom prst="rect">
              <a:avLst/>
            </a:prstGeom>
            <a:noFill/>
          </p:spPr>
          <p:txBody>
            <a:bodyPr wrap="square">
              <a:spAutoFit/>
            </a:bodyPr>
            <a:lstStyle/>
            <a:p>
              <a:pPr algn="ctr"/>
              <a:r>
                <a:rPr lang="en-US" b="1" dirty="0">
                  <a:solidFill>
                    <a:srgbClr val="FF0000"/>
                  </a:solidFill>
                </a:rPr>
                <a:t>Eval</a:t>
              </a:r>
              <a:endParaRPr lang="en-US" dirty="0"/>
            </a:p>
          </p:txBody>
        </p:sp>
        <p:sp>
          <p:nvSpPr>
            <p:cNvPr id="36" name="TextBox 35">
              <a:extLst>
                <a:ext uri="{FF2B5EF4-FFF2-40B4-BE49-F238E27FC236}">
                  <a16:creationId xmlns:a16="http://schemas.microsoft.com/office/drawing/2014/main" id="{04BCA742-29BB-41FA-889F-900090AFDB5B}"/>
                </a:ext>
              </a:extLst>
            </p:cNvPr>
            <p:cNvSpPr txBox="1"/>
            <p:nvPr/>
          </p:nvSpPr>
          <p:spPr>
            <a:xfrm>
              <a:off x="3249024" y="3577207"/>
              <a:ext cx="695324" cy="369332"/>
            </a:xfrm>
            <a:prstGeom prst="rect">
              <a:avLst/>
            </a:prstGeom>
            <a:noFill/>
          </p:spPr>
          <p:txBody>
            <a:bodyPr wrap="square">
              <a:spAutoFit/>
            </a:bodyPr>
            <a:lstStyle/>
            <a:p>
              <a:pPr algn="ctr"/>
              <a:r>
                <a:rPr lang="en-US" b="1" dirty="0">
                  <a:solidFill>
                    <a:srgbClr val="FF0000"/>
                  </a:solidFill>
                </a:rPr>
                <a:t>Eval</a:t>
              </a:r>
              <a:endParaRPr lang="en-US" dirty="0"/>
            </a:p>
          </p:txBody>
        </p:sp>
        <p:cxnSp>
          <p:nvCxnSpPr>
            <p:cNvPr id="38" name="Straight Arrow Connector 37">
              <a:extLst>
                <a:ext uri="{FF2B5EF4-FFF2-40B4-BE49-F238E27FC236}">
                  <a16:creationId xmlns:a16="http://schemas.microsoft.com/office/drawing/2014/main" id="{B703D8E3-753D-4181-9530-FA6FC3BFE9D5}"/>
                </a:ext>
              </a:extLst>
            </p:cNvPr>
            <p:cNvCxnSpPr>
              <a:cxnSpLocks/>
            </p:cNvCxnSpPr>
            <p:nvPr/>
          </p:nvCxnSpPr>
          <p:spPr>
            <a:xfrm flipH="1" flipV="1">
              <a:off x="2176462" y="3048000"/>
              <a:ext cx="33338" cy="513443"/>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AAEA87E6-CEDC-4E3E-BC54-CF5EC4FA6335}"/>
                </a:ext>
              </a:extLst>
            </p:cNvPr>
            <p:cNvCxnSpPr>
              <a:cxnSpLocks/>
            </p:cNvCxnSpPr>
            <p:nvPr/>
          </p:nvCxnSpPr>
          <p:spPr>
            <a:xfrm flipH="1" flipV="1">
              <a:off x="2282430" y="3090716"/>
              <a:ext cx="436956" cy="45077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DD1088A1-7320-4D2A-AAB7-6385A5CD3413}"/>
                </a:ext>
              </a:extLst>
            </p:cNvPr>
            <p:cNvCxnSpPr>
              <a:cxnSpLocks/>
            </p:cNvCxnSpPr>
            <p:nvPr/>
          </p:nvCxnSpPr>
          <p:spPr>
            <a:xfrm flipH="1" flipV="1">
              <a:off x="2319337" y="3090716"/>
              <a:ext cx="1088233" cy="45077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618F6ABC-5B33-4702-B364-09278CBCE785}"/>
                </a:ext>
              </a:extLst>
            </p:cNvPr>
            <p:cNvCxnSpPr>
              <a:cxnSpLocks/>
            </p:cNvCxnSpPr>
            <p:nvPr/>
          </p:nvCxnSpPr>
          <p:spPr>
            <a:xfrm flipH="1" flipV="1">
              <a:off x="2319337" y="3090716"/>
              <a:ext cx="1947863" cy="45077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5E60EC96-4EEA-4A95-A8B8-7A8BE40C13D1}"/>
                </a:ext>
              </a:extLst>
            </p:cNvPr>
            <p:cNvSpPr txBox="1"/>
            <p:nvPr/>
          </p:nvSpPr>
          <p:spPr>
            <a:xfrm>
              <a:off x="1895476" y="2735658"/>
              <a:ext cx="695324" cy="369332"/>
            </a:xfrm>
            <a:prstGeom prst="rect">
              <a:avLst/>
            </a:prstGeom>
            <a:noFill/>
          </p:spPr>
          <p:txBody>
            <a:bodyPr wrap="square">
              <a:spAutoFit/>
            </a:bodyPr>
            <a:lstStyle/>
            <a:p>
              <a:pPr algn="ctr"/>
              <a:r>
                <a:rPr lang="en-US" b="1" dirty="0">
                  <a:solidFill>
                    <a:srgbClr val="FF0000"/>
                  </a:solidFill>
                </a:rPr>
                <a:t>HMV</a:t>
              </a:r>
              <a:endParaRPr lang="en-US" dirty="0"/>
            </a:p>
          </p:txBody>
        </p:sp>
        <p:sp>
          <p:nvSpPr>
            <p:cNvPr id="50" name="TextBox 49">
              <a:extLst>
                <a:ext uri="{FF2B5EF4-FFF2-40B4-BE49-F238E27FC236}">
                  <a16:creationId xmlns:a16="http://schemas.microsoft.com/office/drawing/2014/main" id="{28268601-3341-4957-BFA6-B2D6806CD094}"/>
                </a:ext>
              </a:extLst>
            </p:cNvPr>
            <p:cNvSpPr txBox="1"/>
            <p:nvPr/>
          </p:nvSpPr>
          <p:spPr>
            <a:xfrm>
              <a:off x="2581276" y="2735658"/>
              <a:ext cx="695324" cy="369332"/>
            </a:xfrm>
            <a:prstGeom prst="rect">
              <a:avLst/>
            </a:prstGeom>
            <a:noFill/>
          </p:spPr>
          <p:txBody>
            <a:bodyPr wrap="square">
              <a:spAutoFit/>
            </a:bodyPr>
            <a:lstStyle/>
            <a:p>
              <a:pPr algn="ctr"/>
              <a:r>
                <a:rPr lang="en-US" b="1" dirty="0">
                  <a:solidFill>
                    <a:srgbClr val="FF0000"/>
                  </a:solidFill>
                </a:rPr>
                <a:t>HMV</a:t>
              </a:r>
              <a:endParaRPr lang="en-US" dirty="0"/>
            </a:p>
          </p:txBody>
        </p:sp>
        <p:sp>
          <p:nvSpPr>
            <p:cNvPr id="51" name="TextBox 50">
              <a:extLst>
                <a:ext uri="{FF2B5EF4-FFF2-40B4-BE49-F238E27FC236}">
                  <a16:creationId xmlns:a16="http://schemas.microsoft.com/office/drawing/2014/main" id="{23A488A7-A6A2-484D-857C-43C0C0FF481D}"/>
                </a:ext>
              </a:extLst>
            </p:cNvPr>
            <p:cNvSpPr txBox="1"/>
            <p:nvPr/>
          </p:nvSpPr>
          <p:spPr>
            <a:xfrm>
              <a:off x="3200400" y="2735658"/>
              <a:ext cx="695324" cy="369332"/>
            </a:xfrm>
            <a:prstGeom prst="rect">
              <a:avLst/>
            </a:prstGeom>
            <a:noFill/>
          </p:spPr>
          <p:txBody>
            <a:bodyPr wrap="square">
              <a:spAutoFit/>
            </a:bodyPr>
            <a:lstStyle/>
            <a:p>
              <a:pPr algn="ctr"/>
              <a:r>
                <a:rPr lang="en-US" b="1" dirty="0">
                  <a:solidFill>
                    <a:srgbClr val="FF0000"/>
                  </a:solidFill>
                </a:rPr>
                <a:t>HMV</a:t>
              </a:r>
              <a:endParaRPr lang="en-US" dirty="0"/>
            </a:p>
          </p:txBody>
        </p:sp>
        <p:sp>
          <p:nvSpPr>
            <p:cNvPr id="52" name="TextBox 51">
              <a:extLst>
                <a:ext uri="{FF2B5EF4-FFF2-40B4-BE49-F238E27FC236}">
                  <a16:creationId xmlns:a16="http://schemas.microsoft.com/office/drawing/2014/main" id="{5DAC18C4-5C4D-40B0-8CCA-6660F14CDD2B}"/>
                </a:ext>
              </a:extLst>
            </p:cNvPr>
            <p:cNvSpPr txBox="1"/>
            <p:nvPr/>
          </p:nvSpPr>
          <p:spPr>
            <a:xfrm>
              <a:off x="3886200" y="2735658"/>
              <a:ext cx="695324" cy="369332"/>
            </a:xfrm>
            <a:prstGeom prst="rect">
              <a:avLst/>
            </a:prstGeom>
            <a:noFill/>
          </p:spPr>
          <p:txBody>
            <a:bodyPr wrap="square">
              <a:spAutoFit/>
            </a:bodyPr>
            <a:lstStyle/>
            <a:p>
              <a:pPr algn="ctr"/>
              <a:r>
                <a:rPr lang="en-US" b="1" dirty="0">
                  <a:solidFill>
                    <a:srgbClr val="FF0000"/>
                  </a:solidFill>
                </a:rPr>
                <a:t>HMV</a:t>
              </a:r>
              <a:endParaRPr lang="en-US" dirty="0"/>
            </a:p>
          </p:txBody>
        </p:sp>
        <p:sp>
          <p:nvSpPr>
            <p:cNvPr id="53" name="TextBox 52">
              <a:extLst>
                <a:ext uri="{FF2B5EF4-FFF2-40B4-BE49-F238E27FC236}">
                  <a16:creationId xmlns:a16="http://schemas.microsoft.com/office/drawing/2014/main" id="{0FB1A57F-69FD-4291-ADE1-0BDD68868B78}"/>
                </a:ext>
              </a:extLst>
            </p:cNvPr>
            <p:cNvSpPr txBox="1"/>
            <p:nvPr/>
          </p:nvSpPr>
          <p:spPr>
            <a:xfrm>
              <a:off x="4562476" y="2735658"/>
              <a:ext cx="695324" cy="369332"/>
            </a:xfrm>
            <a:prstGeom prst="rect">
              <a:avLst/>
            </a:prstGeom>
            <a:noFill/>
          </p:spPr>
          <p:txBody>
            <a:bodyPr wrap="square">
              <a:spAutoFit/>
            </a:bodyPr>
            <a:lstStyle/>
            <a:p>
              <a:pPr algn="ctr"/>
              <a:r>
                <a:rPr lang="en-US" b="1" dirty="0">
                  <a:solidFill>
                    <a:srgbClr val="FF0000"/>
                  </a:solidFill>
                </a:rPr>
                <a:t>HMV</a:t>
              </a:r>
              <a:endParaRPr lang="en-US" dirty="0"/>
            </a:p>
          </p:txBody>
        </p:sp>
        <p:sp>
          <p:nvSpPr>
            <p:cNvPr id="54" name="TextBox 53">
              <a:extLst>
                <a:ext uri="{FF2B5EF4-FFF2-40B4-BE49-F238E27FC236}">
                  <a16:creationId xmlns:a16="http://schemas.microsoft.com/office/drawing/2014/main" id="{BB532C75-A08A-4D32-85FA-C4A0BAB98C2D}"/>
                </a:ext>
              </a:extLst>
            </p:cNvPr>
            <p:cNvSpPr txBox="1"/>
            <p:nvPr/>
          </p:nvSpPr>
          <p:spPr>
            <a:xfrm>
              <a:off x="5172076" y="2735658"/>
              <a:ext cx="695324" cy="369332"/>
            </a:xfrm>
            <a:prstGeom prst="rect">
              <a:avLst/>
            </a:prstGeom>
            <a:noFill/>
          </p:spPr>
          <p:txBody>
            <a:bodyPr wrap="square">
              <a:spAutoFit/>
            </a:bodyPr>
            <a:lstStyle/>
            <a:p>
              <a:pPr algn="ctr"/>
              <a:r>
                <a:rPr lang="en-US" b="1" dirty="0">
                  <a:solidFill>
                    <a:srgbClr val="FF0000"/>
                  </a:solidFill>
                </a:rPr>
                <a:t>HMV</a:t>
              </a:r>
              <a:endParaRPr lang="en-US" dirty="0"/>
            </a:p>
          </p:txBody>
        </p:sp>
        <p:sp>
          <p:nvSpPr>
            <p:cNvPr id="55" name="TextBox 54">
              <a:extLst>
                <a:ext uri="{FF2B5EF4-FFF2-40B4-BE49-F238E27FC236}">
                  <a16:creationId xmlns:a16="http://schemas.microsoft.com/office/drawing/2014/main" id="{55775291-791D-4335-A68F-D92010A98B56}"/>
                </a:ext>
              </a:extLst>
            </p:cNvPr>
            <p:cNvSpPr txBox="1"/>
            <p:nvPr/>
          </p:nvSpPr>
          <p:spPr>
            <a:xfrm>
              <a:off x="5848352" y="2757157"/>
              <a:ext cx="695324" cy="369332"/>
            </a:xfrm>
            <a:prstGeom prst="rect">
              <a:avLst/>
            </a:prstGeom>
            <a:noFill/>
          </p:spPr>
          <p:txBody>
            <a:bodyPr wrap="square">
              <a:spAutoFit/>
            </a:bodyPr>
            <a:lstStyle/>
            <a:p>
              <a:pPr algn="ctr"/>
              <a:r>
                <a:rPr lang="en-US" b="1" dirty="0">
                  <a:solidFill>
                    <a:srgbClr val="FF0000"/>
                  </a:solidFill>
                </a:rPr>
                <a:t>HMV</a:t>
              </a:r>
              <a:endParaRPr lang="en-US" dirty="0"/>
            </a:p>
          </p:txBody>
        </p:sp>
        <p:sp>
          <p:nvSpPr>
            <p:cNvPr id="56" name="TextBox 55">
              <a:extLst>
                <a:ext uri="{FF2B5EF4-FFF2-40B4-BE49-F238E27FC236}">
                  <a16:creationId xmlns:a16="http://schemas.microsoft.com/office/drawing/2014/main" id="{9A9A4EF0-979D-4D57-9091-5B68DB36C91C}"/>
                </a:ext>
              </a:extLst>
            </p:cNvPr>
            <p:cNvSpPr txBox="1"/>
            <p:nvPr/>
          </p:nvSpPr>
          <p:spPr>
            <a:xfrm>
              <a:off x="6457952" y="2735658"/>
              <a:ext cx="695324" cy="369332"/>
            </a:xfrm>
            <a:prstGeom prst="rect">
              <a:avLst/>
            </a:prstGeom>
            <a:noFill/>
          </p:spPr>
          <p:txBody>
            <a:bodyPr wrap="square">
              <a:spAutoFit/>
            </a:bodyPr>
            <a:lstStyle/>
            <a:p>
              <a:pPr algn="ctr"/>
              <a:r>
                <a:rPr lang="en-US" b="1" dirty="0">
                  <a:solidFill>
                    <a:srgbClr val="FF0000"/>
                  </a:solidFill>
                </a:rPr>
                <a:t>HMV</a:t>
              </a:r>
              <a:endParaRPr lang="en-US" dirty="0"/>
            </a:p>
          </p:txBody>
        </p:sp>
        <p:sp>
          <p:nvSpPr>
            <p:cNvPr id="57" name="TextBox 56">
              <a:extLst>
                <a:ext uri="{FF2B5EF4-FFF2-40B4-BE49-F238E27FC236}">
                  <a16:creationId xmlns:a16="http://schemas.microsoft.com/office/drawing/2014/main" id="{6B7B9C6B-069A-414B-8BAB-84F4BE1F0E44}"/>
                </a:ext>
              </a:extLst>
            </p:cNvPr>
            <p:cNvSpPr txBox="1"/>
            <p:nvPr/>
          </p:nvSpPr>
          <p:spPr>
            <a:xfrm>
              <a:off x="7094133" y="2780564"/>
              <a:ext cx="695324" cy="369332"/>
            </a:xfrm>
            <a:prstGeom prst="rect">
              <a:avLst/>
            </a:prstGeom>
            <a:noFill/>
          </p:spPr>
          <p:txBody>
            <a:bodyPr wrap="square">
              <a:spAutoFit/>
            </a:bodyPr>
            <a:lstStyle/>
            <a:p>
              <a:pPr algn="ctr"/>
              <a:r>
                <a:rPr lang="en-US" b="1" dirty="0">
                  <a:solidFill>
                    <a:srgbClr val="FF0000"/>
                  </a:solidFill>
                </a:rPr>
                <a:t>HMV</a:t>
              </a:r>
              <a:endParaRPr lang="en-US" dirty="0"/>
            </a:p>
          </p:txBody>
        </p:sp>
        <p:sp>
          <p:nvSpPr>
            <p:cNvPr id="10" name="TextBox 9">
              <a:extLst>
                <a:ext uri="{FF2B5EF4-FFF2-40B4-BE49-F238E27FC236}">
                  <a16:creationId xmlns:a16="http://schemas.microsoft.com/office/drawing/2014/main" id="{EF0778B7-8807-4036-ABC5-E26565F440FB}"/>
                </a:ext>
              </a:extLst>
            </p:cNvPr>
            <p:cNvSpPr txBox="1"/>
            <p:nvPr/>
          </p:nvSpPr>
          <p:spPr>
            <a:xfrm>
              <a:off x="4343400" y="3429000"/>
              <a:ext cx="2518170" cy="646331"/>
            </a:xfrm>
            <a:prstGeom prst="rect">
              <a:avLst/>
            </a:prstGeom>
          </p:spPr>
          <p:style>
            <a:lnRef idx="3">
              <a:schemeClr val="lt1"/>
            </a:lnRef>
            <a:fillRef idx="1">
              <a:schemeClr val="accent1"/>
            </a:fillRef>
            <a:effectRef idx="1">
              <a:schemeClr val="accent1"/>
            </a:effectRef>
            <a:fontRef idx="minor">
              <a:schemeClr val="lt1"/>
            </a:fontRef>
          </p:style>
          <p:txBody>
            <a:bodyPr wrap="square" rtlCol="0">
              <a:spAutoFit/>
            </a:bodyPr>
            <a:lstStyle/>
            <a:p>
              <a:pPr algn="ctr"/>
              <a:r>
                <a:rPr lang="en-US" dirty="0"/>
                <a:t>Perform complete alpha-beta search on these.</a:t>
              </a:r>
            </a:p>
          </p:txBody>
        </p:sp>
        <p:cxnSp>
          <p:nvCxnSpPr>
            <p:cNvPr id="7" name="Straight Arrow Connector 6">
              <a:extLst>
                <a:ext uri="{FF2B5EF4-FFF2-40B4-BE49-F238E27FC236}">
                  <a16:creationId xmlns:a16="http://schemas.microsoft.com/office/drawing/2014/main" id="{D8F76615-1DE4-C6C8-D0E2-671D50092CC2}"/>
                </a:ext>
              </a:extLst>
            </p:cNvPr>
            <p:cNvCxnSpPr>
              <a:cxnSpLocks/>
            </p:cNvCxnSpPr>
            <p:nvPr/>
          </p:nvCxnSpPr>
          <p:spPr>
            <a:xfrm>
              <a:off x="4876802" y="3149896"/>
              <a:ext cx="295274" cy="279104"/>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1" name="Straight Arrow Connector 10">
              <a:extLst>
                <a:ext uri="{FF2B5EF4-FFF2-40B4-BE49-F238E27FC236}">
                  <a16:creationId xmlns:a16="http://schemas.microsoft.com/office/drawing/2014/main" id="{83D3AFB8-A28D-4B7F-AEEA-3B2ADA2968EB}"/>
                </a:ext>
              </a:extLst>
            </p:cNvPr>
            <p:cNvCxnSpPr>
              <a:cxnSpLocks/>
            </p:cNvCxnSpPr>
            <p:nvPr/>
          </p:nvCxnSpPr>
          <p:spPr>
            <a:xfrm flipH="1">
              <a:off x="5460444" y="3126489"/>
              <a:ext cx="80726" cy="302511"/>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1" name="Straight Arrow Connector 20">
              <a:extLst>
                <a:ext uri="{FF2B5EF4-FFF2-40B4-BE49-F238E27FC236}">
                  <a16:creationId xmlns:a16="http://schemas.microsoft.com/office/drawing/2014/main" id="{EB277017-6EFB-70DA-1820-6F4A23FA9FF0}"/>
                </a:ext>
              </a:extLst>
            </p:cNvPr>
            <p:cNvCxnSpPr>
              <a:cxnSpLocks/>
            </p:cNvCxnSpPr>
            <p:nvPr/>
          </p:nvCxnSpPr>
          <p:spPr>
            <a:xfrm flipH="1">
              <a:off x="6477000" y="3124434"/>
              <a:ext cx="359453" cy="283067"/>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grpSp>
      <p:sp>
        <p:nvSpPr>
          <p:cNvPr id="6" name="TextBox 5">
            <a:extLst>
              <a:ext uri="{FF2B5EF4-FFF2-40B4-BE49-F238E27FC236}">
                <a16:creationId xmlns:a16="http://schemas.microsoft.com/office/drawing/2014/main" id="{61EC5E31-C58E-4CB1-A2DF-8328D849C1E8}"/>
              </a:ext>
            </a:extLst>
          </p:cNvPr>
          <p:cNvSpPr txBox="1"/>
          <p:nvPr/>
        </p:nvSpPr>
        <p:spPr>
          <a:xfrm>
            <a:off x="5223390" y="4267200"/>
            <a:ext cx="3086265" cy="2308324"/>
          </a:xfrm>
          <a:prstGeom prst="rect">
            <a:avLst/>
          </a:prstGeom>
        </p:spPr>
        <p:style>
          <a:lnRef idx="3">
            <a:schemeClr val="lt1"/>
          </a:lnRef>
          <a:fillRef idx="1">
            <a:schemeClr val="accent6"/>
          </a:fillRef>
          <a:effectRef idx="1">
            <a:schemeClr val="accent6"/>
          </a:effectRef>
          <a:fontRef idx="minor">
            <a:schemeClr val="lt1"/>
          </a:fontRef>
        </p:style>
        <p:txBody>
          <a:bodyPr wrap="square" rtlCol="0">
            <a:spAutoFit/>
          </a:bodyPr>
          <a:lstStyle/>
          <a:p>
            <a:pPr marL="342900" indent="-342900">
              <a:buFont typeface="+mj-lt"/>
              <a:buAutoNum type="arabicPeriod"/>
            </a:pPr>
            <a:r>
              <a:rPr lang="en-US" dirty="0"/>
              <a:t>Perform Cut-off search.</a:t>
            </a:r>
          </a:p>
          <a:p>
            <a:pPr marL="342900" indent="-342900">
              <a:buFont typeface="+mj-lt"/>
              <a:buAutoNum type="arabicPeriod"/>
            </a:pPr>
            <a:r>
              <a:rPr lang="en-US" dirty="0"/>
              <a:t>Choose the n  best actions using the heuristic minimax value and prune the rest.</a:t>
            </a:r>
          </a:p>
          <a:p>
            <a:pPr marL="342900" indent="-342900">
              <a:buFont typeface="+mj-lt"/>
              <a:buAutoNum type="arabicPeriod"/>
            </a:pPr>
            <a:r>
              <a:rPr lang="en-US" dirty="0"/>
              <a:t>Explore the chosen actions using regular Alpha-Beta Tree search with move ordering.</a:t>
            </a:r>
          </a:p>
        </p:txBody>
      </p:sp>
    </p:spTree>
    <p:extLst>
      <p:ext uri="{BB962C8B-B14F-4D97-AF65-F5344CB8AC3E}">
        <p14:creationId xmlns:p14="http://schemas.microsoft.com/office/powerpoint/2010/main" val="335575991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descr="Image result for roulette">
            <a:extLst>
              <a:ext uri="{FF2B5EF4-FFF2-40B4-BE49-F238E27FC236}">
                <a16:creationId xmlns:a16="http://schemas.microsoft.com/office/drawing/2014/main" id="{AF3FA02C-9522-4D90-A733-E1DA50E241B2}"/>
              </a:ext>
            </a:extLst>
          </p:cNvPr>
          <p:cNvPicPr>
            <a:picLocks noChangeAspect="1" noChangeArrowheads="1"/>
          </p:cNvPicPr>
          <p:nvPr/>
        </p:nvPicPr>
        <p:blipFill rotWithShape="1">
          <a:blip r:embed="rId2">
            <a:alphaModFix amt="50000"/>
            <a:extLst>
              <a:ext uri="{28A0092B-C50C-407E-A947-70E740481C1C}">
                <a14:useLocalDpi xmlns:a14="http://schemas.microsoft.com/office/drawing/2010/main" val="0"/>
              </a:ext>
            </a:extLst>
          </a:blip>
          <a:srcRect l="6200" r="4799" b="-2"/>
          <a:stretch/>
        </p:blipFill>
        <p:spPr bwMode="auto">
          <a:xfrm>
            <a:off x="20" y="1"/>
            <a:ext cx="9143980" cy="6857999"/>
          </a:xfrm>
          <a:prstGeom prst="rect">
            <a:avLst/>
          </a:prstGeom>
          <a:noFill/>
          <a:extLst>
            <a:ext uri="{909E8E84-426E-40DD-AFC4-6F175D3DCCD1}">
              <a14:hiddenFill xmlns:a14="http://schemas.microsoft.com/office/drawing/2010/main">
                <a:solidFill>
                  <a:srgbClr val="FFFFFF"/>
                </a:solidFill>
              </a14:hiddenFill>
            </a:ext>
          </a:extLst>
        </p:spPr>
      </p:pic>
      <p:sp>
        <p:nvSpPr>
          <p:cNvPr id="4" name="Title 3">
            <a:extLst>
              <a:ext uri="{FF2B5EF4-FFF2-40B4-BE49-F238E27FC236}">
                <a16:creationId xmlns:a16="http://schemas.microsoft.com/office/drawing/2014/main" id="{37EB4577-A182-4DCC-9D58-BA5AD1F4F6B2}"/>
              </a:ext>
            </a:extLst>
          </p:cNvPr>
          <p:cNvSpPr>
            <a:spLocks noGrp="1"/>
          </p:cNvSpPr>
          <p:nvPr>
            <p:ph type="title"/>
          </p:nvPr>
        </p:nvSpPr>
        <p:spPr>
          <a:xfrm>
            <a:off x="1143000" y="1122362"/>
            <a:ext cx="6858000" cy="2900518"/>
          </a:xfrm>
        </p:spPr>
        <p:txBody>
          <a:bodyPr vert="horz" lIns="91440" tIns="45720" rIns="91440" bIns="45720" rtlCol="0" anchor="b">
            <a:normAutofit/>
          </a:bodyPr>
          <a:lstStyle/>
          <a:p>
            <a:pPr algn="ctr"/>
            <a:r>
              <a:rPr lang="en-US" b="1" dirty="0">
                <a:solidFill>
                  <a:srgbClr val="FFFFFF"/>
                </a:solidFill>
                <a:effectLst>
                  <a:outerShdw blurRad="38100" dist="38100" dir="2700000" algn="tl">
                    <a:srgbClr val="000000">
                      <a:alpha val="43137"/>
                    </a:srgbClr>
                  </a:outerShdw>
                </a:effectLst>
              </a:rPr>
              <a:t>Monte Carlo Tree Search (MCTS)</a:t>
            </a:r>
          </a:p>
        </p:txBody>
      </p:sp>
      <p:sp>
        <p:nvSpPr>
          <p:cNvPr id="5" name="Text Placeholder 4">
            <a:extLst>
              <a:ext uri="{FF2B5EF4-FFF2-40B4-BE49-F238E27FC236}">
                <a16:creationId xmlns:a16="http://schemas.microsoft.com/office/drawing/2014/main" id="{4CB8F61D-4C0E-4612-A028-69D4839D73EC}"/>
              </a:ext>
            </a:extLst>
          </p:cNvPr>
          <p:cNvSpPr>
            <a:spLocks noGrp="1"/>
          </p:cNvSpPr>
          <p:nvPr>
            <p:ph type="body" idx="1"/>
          </p:nvPr>
        </p:nvSpPr>
        <p:spPr>
          <a:xfrm>
            <a:off x="1143000" y="4159404"/>
            <a:ext cx="6858000" cy="1098395"/>
          </a:xfrm>
        </p:spPr>
        <p:txBody>
          <a:bodyPr vert="horz" lIns="91440" tIns="45720" rIns="91440" bIns="45720" rtlCol="0">
            <a:normAutofit/>
          </a:bodyPr>
          <a:lstStyle/>
          <a:p>
            <a:pPr algn="ctr"/>
            <a:endParaRPr lang="en-US">
              <a:solidFill>
                <a:srgbClr val="FFFFFF"/>
              </a:solidFill>
            </a:endParaRPr>
          </a:p>
        </p:txBody>
      </p:sp>
    </p:spTree>
    <p:extLst>
      <p:ext uri="{BB962C8B-B14F-4D97-AF65-F5344CB8AC3E}">
        <p14:creationId xmlns:p14="http://schemas.microsoft.com/office/powerpoint/2010/main" val="3688985318"/>
      </p:ext>
    </p:extLst>
  </p:cSld>
  <p:clrMapOvr>
    <a:overrideClrMapping bg1="dk1" tx1="lt1" bg2="dk2" tx2="lt2" accent1="accent1" accent2="accent2" accent3="accent3" accent4="accent4" accent5="accent5" accent6="accent6" hlink="hlink" folHlink="folHlink"/>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31870" cy="6858000"/>
          </a:xfrm>
          <a:prstGeom prst="rect">
            <a:avLst/>
          </a:prstGeom>
          <a:solidFill>
            <a:schemeClr val="tx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463248"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97AF7D7-48F3-4CC0-89F9-14A70C49FFC5}"/>
              </a:ext>
            </a:extLst>
          </p:cNvPr>
          <p:cNvSpPr>
            <a:spLocks noGrp="1"/>
          </p:cNvSpPr>
          <p:nvPr>
            <p:ph type="title"/>
          </p:nvPr>
        </p:nvSpPr>
        <p:spPr>
          <a:xfrm>
            <a:off x="603504" y="640080"/>
            <a:ext cx="2462022" cy="5257800"/>
          </a:xfrm>
        </p:spPr>
        <p:txBody>
          <a:bodyPr>
            <a:normAutofit/>
          </a:bodyPr>
          <a:lstStyle/>
          <a:p>
            <a:r>
              <a:rPr lang="en-US" sz="3700">
                <a:solidFill>
                  <a:schemeClr val="bg1"/>
                </a:solidFill>
              </a:rPr>
              <a:t>Methods for Adversarial Games</a:t>
            </a:r>
          </a:p>
        </p:txBody>
      </p:sp>
      <p:sp>
        <p:nvSpPr>
          <p:cNvPr id="3" name="Content Placeholder 2">
            <a:extLst>
              <a:ext uri="{FF2B5EF4-FFF2-40B4-BE49-F238E27FC236}">
                <a16:creationId xmlns:a16="http://schemas.microsoft.com/office/drawing/2014/main" id="{60DC2DFB-044D-434A-9634-A2762FA456AE}"/>
              </a:ext>
            </a:extLst>
          </p:cNvPr>
          <p:cNvSpPr>
            <a:spLocks noGrp="1"/>
          </p:cNvSpPr>
          <p:nvPr>
            <p:ph idx="1"/>
          </p:nvPr>
        </p:nvSpPr>
        <p:spPr>
          <a:xfrm>
            <a:off x="4018788" y="640081"/>
            <a:ext cx="4518490" cy="5257800"/>
          </a:xfrm>
        </p:spPr>
        <p:txBody>
          <a:bodyPr anchor="ctr">
            <a:normAutofit/>
          </a:bodyPr>
          <a:lstStyle/>
          <a:p>
            <a:pPr marL="0" indent="0">
              <a:buNone/>
            </a:pPr>
            <a:r>
              <a:rPr lang="en-US" sz="1600" b="1" dirty="0">
                <a:solidFill>
                  <a:schemeClr val="bg1">
                    <a:lumMod val="75000"/>
                  </a:schemeClr>
                </a:solidFill>
              </a:rPr>
              <a:t>Exact Methods</a:t>
            </a:r>
          </a:p>
          <a:p>
            <a:r>
              <a:rPr lang="en-US" sz="1600" b="1" dirty="0">
                <a:solidFill>
                  <a:schemeClr val="bg1">
                    <a:lumMod val="75000"/>
                  </a:schemeClr>
                </a:solidFill>
              </a:rPr>
              <a:t>Model as nondeterministic actions</a:t>
            </a:r>
            <a:r>
              <a:rPr lang="en-US" sz="1600" dirty="0">
                <a:solidFill>
                  <a:schemeClr val="bg1">
                    <a:lumMod val="75000"/>
                  </a:schemeClr>
                </a:solidFill>
              </a:rPr>
              <a:t>: The opponent is seen as part of an environment with nondeterministic actions. Non-determinism is the result of the unknown moves by the opponent. We</a:t>
            </a:r>
            <a:r>
              <a:rPr lang="en-US" sz="1600" b="1" dirty="0">
                <a:solidFill>
                  <a:schemeClr val="bg1">
                    <a:lumMod val="75000"/>
                  </a:schemeClr>
                </a:solidFill>
              </a:rPr>
              <a:t> consider all possible moves</a:t>
            </a:r>
            <a:r>
              <a:rPr lang="en-US" sz="1600" dirty="0">
                <a:solidFill>
                  <a:schemeClr val="bg1">
                    <a:lumMod val="75000"/>
                  </a:schemeClr>
                </a:solidFill>
              </a:rPr>
              <a:t> by the opponent.</a:t>
            </a:r>
          </a:p>
          <a:p>
            <a:r>
              <a:rPr lang="en-US" sz="1600" b="1" dirty="0">
                <a:solidFill>
                  <a:schemeClr val="bg1">
                    <a:lumMod val="75000"/>
                  </a:schemeClr>
                </a:solidFill>
              </a:rPr>
              <a:t>Find optimal decisions</a:t>
            </a:r>
            <a:r>
              <a:rPr lang="en-US" sz="1600" dirty="0">
                <a:solidFill>
                  <a:schemeClr val="bg1">
                    <a:lumMod val="75000"/>
                  </a:schemeClr>
                </a:solidFill>
              </a:rPr>
              <a:t>: Minimax search and Alpha-Beta pruning where </a:t>
            </a:r>
            <a:r>
              <a:rPr lang="en-US" sz="1600" b="1" dirty="0">
                <a:solidFill>
                  <a:schemeClr val="bg1">
                    <a:lumMod val="75000"/>
                  </a:schemeClr>
                </a:solidFill>
              </a:rPr>
              <a:t>each player plays optimally </a:t>
            </a:r>
            <a:r>
              <a:rPr lang="en-US" sz="1600" dirty="0">
                <a:solidFill>
                  <a:schemeClr val="bg1">
                    <a:lumMod val="75000"/>
                  </a:schemeClr>
                </a:solidFill>
              </a:rPr>
              <a:t>to the end of the game.</a:t>
            </a:r>
          </a:p>
          <a:p>
            <a:pPr marL="0" indent="0">
              <a:buNone/>
            </a:pPr>
            <a:endParaRPr lang="en-US" sz="1600" b="1" dirty="0">
              <a:solidFill>
                <a:schemeClr val="bg1">
                  <a:lumMod val="75000"/>
                </a:schemeClr>
              </a:solidFill>
            </a:endParaRPr>
          </a:p>
          <a:p>
            <a:pPr marL="0" indent="0">
              <a:buNone/>
            </a:pPr>
            <a:r>
              <a:rPr lang="en-US" sz="1600" b="1" dirty="0"/>
              <a:t>Heuristic Methods </a:t>
            </a:r>
            <a:br>
              <a:rPr lang="en-US" sz="1600" b="1" dirty="0"/>
            </a:br>
            <a:r>
              <a:rPr lang="en-US" sz="1600" dirty="0"/>
              <a:t>(game tree is too large or search takes too long)</a:t>
            </a:r>
          </a:p>
          <a:p>
            <a:r>
              <a:rPr lang="en-US" sz="1600" b="1" dirty="0">
                <a:solidFill>
                  <a:schemeClr val="bg1">
                    <a:lumMod val="75000"/>
                  </a:schemeClr>
                </a:solidFill>
              </a:rPr>
              <a:t>Heuristic Alpha-Beta Tree Search</a:t>
            </a:r>
            <a:r>
              <a:rPr lang="en-US" sz="1600" dirty="0">
                <a:solidFill>
                  <a:schemeClr val="bg1">
                    <a:lumMod val="75000"/>
                  </a:schemeClr>
                </a:solidFill>
              </a:rPr>
              <a:t>: </a:t>
            </a:r>
          </a:p>
          <a:p>
            <a:pPr marL="914400" lvl="1" indent="-457200">
              <a:buFont typeface="+mj-lt"/>
              <a:buAutoNum type="alphaLcPeriod"/>
            </a:pPr>
            <a:r>
              <a:rPr lang="en-US" sz="1600" dirty="0">
                <a:solidFill>
                  <a:schemeClr val="bg1">
                    <a:lumMod val="75000"/>
                  </a:schemeClr>
                </a:solidFill>
              </a:rPr>
              <a:t>Cut off game tree and use heuristic for utility. </a:t>
            </a:r>
          </a:p>
          <a:p>
            <a:pPr marL="914400" lvl="1" indent="-457200">
              <a:buFont typeface="+mj-lt"/>
              <a:buAutoNum type="alphaLcPeriod"/>
            </a:pPr>
            <a:r>
              <a:rPr lang="en-US" sz="1600" dirty="0">
                <a:solidFill>
                  <a:schemeClr val="bg1">
                    <a:lumMod val="75000"/>
                  </a:schemeClr>
                </a:solidFill>
              </a:rPr>
              <a:t>Forward Pruning: ignore poor moves.</a:t>
            </a:r>
          </a:p>
          <a:p>
            <a:r>
              <a:rPr lang="en-US" sz="1600" b="1" dirty="0"/>
              <a:t>Monte Carlo Tree search</a:t>
            </a:r>
            <a:r>
              <a:rPr lang="en-US" sz="1600" dirty="0"/>
              <a:t>: Estimate utility of a state by simulating complete games and average the utility.</a:t>
            </a:r>
          </a:p>
          <a:p>
            <a:endParaRPr lang="en-US" sz="1600" dirty="0"/>
          </a:p>
        </p:txBody>
      </p:sp>
    </p:spTree>
    <p:extLst>
      <p:ext uri="{BB962C8B-B14F-4D97-AF65-F5344CB8AC3E}">
        <p14:creationId xmlns:p14="http://schemas.microsoft.com/office/powerpoint/2010/main" val="155970988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04E43B-925E-4BA3-8C88-AED93840BDC2}"/>
              </a:ext>
            </a:extLst>
          </p:cNvPr>
          <p:cNvSpPr>
            <a:spLocks noGrp="1"/>
          </p:cNvSpPr>
          <p:nvPr>
            <p:ph type="title"/>
          </p:nvPr>
        </p:nvSpPr>
        <p:spPr/>
        <p:txBody>
          <a:bodyPr/>
          <a:lstStyle/>
          <a:p>
            <a:r>
              <a:rPr lang="en-US" dirty="0"/>
              <a:t>Idea</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EAECEB3-7119-43D5-8AA6-90FA1D677946}"/>
                  </a:ext>
                </a:extLst>
              </p:cNvPr>
              <p:cNvSpPr>
                <a:spLocks noGrp="1"/>
              </p:cNvSpPr>
              <p:nvPr>
                <p:ph idx="1"/>
              </p:nvPr>
            </p:nvSpPr>
            <p:spPr/>
            <p:txBody>
              <a:bodyPr>
                <a:normAutofit fontScale="77500" lnSpcReduction="20000"/>
              </a:bodyPr>
              <a:lstStyle/>
              <a:p>
                <a:r>
                  <a:rPr lang="en-US" b="1" dirty="0"/>
                  <a:t>Approximate </a:t>
                </a:r>
                <a14:m>
                  <m:oMath xmlns:m="http://schemas.openxmlformats.org/officeDocument/2006/math">
                    <m:r>
                      <a:rPr lang="en-US" b="1" i="1">
                        <a:latin typeface="Cambria Math" panose="02040503050406030204" pitchFamily="18" charset="0"/>
                      </a:rPr>
                      <m:t>𝑬𝒗𝒂𝒍</m:t>
                    </m:r>
                    <m:d>
                      <m:dPr>
                        <m:ctrlPr>
                          <a:rPr lang="en-US" b="1" i="1">
                            <a:latin typeface="Cambria Math" panose="02040503050406030204" pitchFamily="18" charset="0"/>
                          </a:rPr>
                        </m:ctrlPr>
                      </m:dPr>
                      <m:e>
                        <m:r>
                          <a:rPr lang="en-US" b="1" i="1">
                            <a:latin typeface="Cambria Math" panose="02040503050406030204" pitchFamily="18" charset="0"/>
                          </a:rPr>
                          <m:t>𝒔</m:t>
                        </m:r>
                      </m:e>
                    </m:d>
                  </m:oMath>
                </a14:m>
                <a:r>
                  <a:rPr lang="en-US" b="1" dirty="0"/>
                  <a:t> </a:t>
                </a:r>
                <a:r>
                  <a:rPr lang="en-US" dirty="0"/>
                  <a:t>as the average utility of several simulation runs to the terminal state (called playouts).</a:t>
                </a:r>
              </a:p>
              <a:p>
                <a:endParaRPr lang="en-US" b="1" dirty="0"/>
              </a:p>
              <a:p>
                <a:r>
                  <a:rPr lang="en-US" b="1" dirty="0"/>
                  <a:t>Playout policy</a:t>
                </a:r>
                <a:r>
                  <a:rPr lang="en-US" dirty="0"/>
                  <a:t>: How to choose moves during the simulation runs? Example playout policies: </a:t>
                </a:r>
              </a:p>
              <a:p>
                <a:pPr lvl="1"/>
                <a:r>
                  <a:rPr lang="en-US" dirty="0"/>
                  <a:t>Random.</a:t>
                </a:r>
              </a:p>
              <a:p>
                <a:pPr lvl="1"/>
                <a:r>
                  <a:rPr lang="en-US" dirty="0"/>
                  <a:t>Heuristics for good moves developed by experts.</a:t>
                </a:r>
              </a:p>
              <a:p>
                <a:pPr lvl="1"/>
                <a:r>
                  <a:rPr lang="en-US" dirty="0"/>
                  <a:t>Learn good moves from self-play (e.g., with deep neural networks). We will talk about this when we talk about “Learning from Examples.”</a:t>
                </a:r>
              </a:p>
              <a:p>
                <a:endParaRPr lang="en-US" dirty="0"/>
              </a:p>
              <a:p>
                <a:r>
                  <a:rPr lang="en-US" dirty="0"/>
                  <a:t>Typically used for problems with</a:t>
                </a:r>
              </a:p>
              <a:p>
                <a:pPr lvl="1"/>
                <a:r>
                  <a:rPr lang="en-US" dirty="0"/>
                  <a:t>High branching factor (many possible moves make the tree very wide).</a:t>
                </a:r>
              </a:p>
              <a:p>
                <a:pPr lvl="1"/>
                <a:r>
                  <a:rPr lang="en-US" dirty="0"/>
                  <a:t>Unknown or hard to define good evaluation functions.</a:t>
                </a:r>
              </a:p>
              <a:p>
                <a:endParaRPr lang="en-US" dirty="0"/>
              </a:p>
            </p:txBody>
          </p:sp>
        </mc:Choice>
        <mc:Fallback xmlns="">
          <p:sp>
            <p:nvSpPr>
              <p:cNvPr id="3" name="Content Placeholder 2">
                <a:extLst>
                  <a:ext uri="{FF2B5EF4-FFF2-40B4-BE49-F238E27FC236}">
                    <a16:creationId xmlns:a16="http://schemas.microsoft.com/office/drawing/2014/main" id="{8EAECEB3-7119-43D5-8AA6-90FA1D677946}"/>
                  </a:ext>
                </a:extLst>
              </p:cNvPr>
              <p:cNvSpPr>
                <a:spLocks noGrp="1" noRot="1" noChangeAspect="1" noMove="1" noResize="1" noEditPoints="1" noAdjustHandles="1" noChangeArrowheads="1" noChangeShapeType="1" noTextEdit="1"/>
              </p:cNvSpPr>
              <p:nvPr>
                <p:ph idx="1"/>
              </p:nvPr>
            </p:nvSpPr>
            <p:spPr>
              <a:blipFill>
                <a:blip r:embed="rId2"/>
                <a:stretch>
                  <a:fillRect l="-850" t="-2801" r="-1468"/>
                </a:stretch>
              </a:blipFill>
            </p:spPr>
            <p:txBody>
              <a:bodyPr/>
              <a:lstStyle/>
              <a:p>
                <a:r>
                  <a:rPr lang="en-US">
                    <a:noFill/>
                  </a:rPr>
                  <a:t> </a:t>
                </a:r>
              </a:p>
            </p:txBody>
          </p:sp>
        </mc:Fallback>
      </mc:AlternateContent>
    </p:spTree>
    <p:extLst>
      <p:ext uri="{BB962C8B-B14F-4D97-AF65-F5344CB8AC3E}">
        <p14:creationId xmlns:p14="http://schemas.microsoft.com/office/powerpoint/2010/main" val="3468833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FF6DBF-B9CA-44E6-95FD-A1C8CEF53349}"/>
              </a:ext>
            </a:extLst>
          </p:cNvPr>
          <p:cNvSpPr>
            <a:spLocks noGrp="1"/>
          </p:cNvSpPr>
          <p:nvPr>
            <p:ph type="title"/>
          </p:nvPr>
        </p:nvSpPr>
        <p:spPr/>
        <p:txBody>
          <a:bodyPr/>
          <a:lstStyle/>
          <a:p>
            <a:r>
              <a:rPr lang="en-US" dirty="0"/>
              <a:t>Pure Monte Carlo Search</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E5BC60F-9922-4121-96B3-829D8DA4E635}"/>
                  </a:ext>
                </a:extLst>
              </p:cNvPr>
              <p:cNvSpPr>
                <a:spLocks noGrp="1"/>
              </p:cNvSpPr>
              <p:nvPr>
                <p:ph idx="1"/>
              </p:nvPr>
            </p:nvSpPr>
            <p:spPr/>
            <p:txBody>
              <a:bodyPr>
                <a:normAutofit fontScale="92500" lnSpcReduction="20000"/>
              </a:bodyPr>
              <a:lstStyle/>
              <a:p>
                <a:pPr marL="0" indent="0">
                  <a:buNone/>
                </a:pPr>
                <a:r>
                  <a:rPr lang="en-US" dirty="0"/>
                  <a:t>Find the next best move.</a:t>
                </a:r>
              </a:p>
              <a:p>
                <a:endParaRPr lang="en-US" dirty="0"/>
              </a:p>
              <a:p>
                <a:r>
                  <a:rPr lang="en-US" dirty="0"/>
                  <a:t>Method</a:t>
                </a:r>
              </a:p>
              <a:p>
                <a:pPr marL="914400" lvl="1" indent="-457200">
                  <a:buFont typeface="+mj-lt"/>
                  <a:buAutoNum type="arabicPeriod"/>
                </a:pPr>
                <a:r>
                  <a:rPr lang="en-US" dirty="0"/>
                  <a:t>Simulate </a:t>
                </a:r>
                <a14:m>
                  <m:oMath xmlns:m="http://schemas.openxmlformats.org/officeDocument/2006/math">
                    <m:r>
                      <a:rPr lang="en-US" i="1" dirty="0" smtClean="0">
                        <a:latin typeface="Cambria Math" panose="02040503050406030204" pitchFamily="18" charset="0"/>
                      </a:rPr>
                      <m:t>𝑁</m:t>
                    </m:r>
                  </m:oMath>
                </a14:m>
                <a:r>
                  <a:rPr lang="en-US" dirty="0"/>
                  <a:t> playouts from the </a:t>
                </a:r>
                <a:r>
                  <a:rPr lang="en-US" b="1" dirty="0"/>
                  <a:t>current state</a:t>
                </a:r>
                <a:r>
                  <a:rPr lang="en-US" dirty="0"/>
                  <a:t>.</a:t>
                </a:r>
              </a:p>
              <a:p>
                <a:pPr marL="914400" lvl="1" indent="-457200">
                  <a:buFont typeface="+mj-lt"/>
                  <a:buAutoNum type="arabicPeriod"/>
                </a:pPr>
                <a:r>
                  <a:rPr lang="en-US" dirty="0"/>
                  <a:t>Select the move that results in the highest win percentage.</a:t>
                </a:r>
              </a:p>
              <a:p>
                <a:pPr marL="0" indent="0">
                  <a:buNone/>
                </a:pPr>
                <a:endParaRPr lang="en-US" dirty="0"/>
              </a:p>
              <a:p>
                <a:r>
                  <a:rPr lang="en-US" b="1" dirty="0"/>
                  <a:t>Optimality Guarantee</a:t>
                </a:r>
                <a:r>
                  <a:rPr lang="en-US" dirty="0"/>
                  <a:t>: Converges to optimal play for stochastic games as </a:t>
                </a:r>
                <a14:m>
                  <m:oMath xmlns:m="http://schemas.openxmlformats.org/officeDocument/2006/math">
                    <m:r>
                      <a:rPr lang="en-US" i="1" dirty="0" smtClean="0">
                        <a:latin typeface="Cambria Math" panose="02040503050406030204" pitchFamily="18" charset="0"/>
                      </a:rPr>
                      <m:t>𝑁</m:t>
                    </m:r>
                    <m:r>
                      <a:rPr lang="en-US" i="1" dirty="0">
                        <a:latin typeface="Cambria Math" panose="02040503050406030204" pitchFamily="18" charset="0"/>
                      </a:rPr>
                      <m:t> </m:t>
                    </m:r>
                  </m:oMath>
                </a14:m>
                <a:r>
                  <a:rPr lang="en-US" dirty="0"/>
                  <a:t>increases. </a:t>
                </a:r>
              </a:p>
              <a:p>
                <a:endParaRPr lang="en-US" dirty="0"/>
              </a:p>
              <a:p>
                <a:r>
                  <a:rPr lang="en-US" dirty="0"/>
                  <a:t>Typical strategy for </a:t>
                </a:r>
                <a14:m>
                  <m:oMath xmlns:m="http://schemas.openxmlformats.org/officeDocument/2006/math">
                    <m:r>
                      <a:rPr lang="en-US" i="1" dirty="0">
                        <a:latin typeface="Cambria Math" panose="02040503050406030204" pitchFamily="18" charset="0"/>
                      </a:rPr>
                      <m:t>𝑁</m:t>
                    </m:r>
                    <m:r>
                      <a:rPr lang="en-US" i="1" dirty="0">
                        <a:latin typeface="Cambria Math" panose="02040503050406030204" pitchFamily="18" charset="0"/>
                      </a:rPr>
                      <m:t> </m:t>
                    </m:r>
                  </m:oMath>
                </a14:m>
                <a:r>
                  <a:rPr lang="en-US" dirty="0"/>
                  <a:t>: </a:t>
                </a:r>
                <a:r>
                  <a:rPr lang="en-US" b="1" dirty="0"/>
                  <a:t>Do as many playouts as you can </a:t>
                </a:r>
                <a:r>
                  <a:rPr lang="en-US" dirty="0"/>
                  <a:t>given the available time budget for the move. </a:t>
                </a:r>
              </a:p>
            </p:txBody>
          </p:sp>
        </mc:Choice>
        <mc:Fallback xmlns="">
          <p:sp>
            <p:nvSpPr>
              <p:cNvPr id="3" name="Content Placeholder 2">
                <a:extLst>
                  <a:ext uri="{FF2B5EF4-FFF2-40B4-BE49-F238E27FC236}">
                    <a16:creationId xmlns:a16="http://schemas.microsoft.com/office/drawing/2014/main" id="{9E5BC60F-9922-4121-96B3-829D8DA4E635}"/>
                  </a:ext>
                </a:extLst>
              </p:cNvPr>
              <p:cNvSpPr>
                <a:spLocks noGrp="1" noRot="1" noChangeAspect="1" noMove="1" noResize="1" noEditPoints="1" noAdjustHandles="1" noChangeArrowheads="1" noChangeShapeType="1" noTextEdit="1"/>
              </p:cNvSpPr>
              <p:nvPr>
                <p:ph idx="1"/>
              </p:nvPr>
            </p:nvSpPr>
            <p:spPr>
              <a:blipFill>
                <a:blip r:embed="rId2"/>
                <a:stretch>
                  <a:fillRect l="-1391" t="-3501" r="-1777"/>
                </a:stretch>
              </a:blipFill>
            </p:spPr>
            <p:txBody>
              <a:bodyPr/>
              <a:lstStyle/>
              <a:p>
                <a:r>
                  <a:rPr lang="en-US">
                    <a:noFill/>
                  </a:rPr>
                  <a:t> </a:t>
                </a:r>
              </a:p>
            </p:txBody>
          </p:sp>
        </mc:Fallback>
      </mc:AlternateContent>
    </p:spTree>
    <p:extLst>
      <p:ext uri="{BB962C8B-B14F-4D97-AF65-F5344CB8AC3E}">
        <p14:creationId xmlns:p14="http://schemas.microsoft.com/office/powerpoint/2010/main" val="5516145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8F6362-78DE-4B11-A986-49F3288E37DF}"/>
              </a:ext>
            </a:extLst>
          </p:cNvPr>
          <p:cNvSpPr>
            <a:spLocks noGrp="1"/>
          </p:cNvSpPr>
          <p:nvPr>
            <p:ph type="title"/>
          </p:nvPr>
        </p:nvSpPr>
        <p:spPr/>
        <p:txBody>
          <a:bodyPr/>
          <a:lstStyle/>
          <a:p>
            <a:r>
              <a:rPr lang="en-US" dirty="0"/>
              <a:t>Playout Selection Strategy</a:t>
            </a:r>
          </a:p>
        </p:txBody>
      </p:sp>
      <p:sp>
        <p:nvSpPr>
          <p:cNvPr id="3" name="Content Placeholder 2">
            <a:extLst>
              <a:ext uri="{FF2B5EF4-FFF2-40B4-BE49-F238E27FC236}">
                <a16:creationId xmlns:a16="http://schemas.microsoft.com/office/drawing/2014/main" id="{E59D83B2-A943-493B-9F5A-702E32A14ADF}"/>
              </a:ext>
            </a:extLst>
          </p:cNvPr>
          <p:cNvSpPr>
            <a:spLocks noGrp="1"/>
          </p:cNvSpPr>
          <p:nvPr>
            <p:ph idx="1"/>
          </p:nvPr>
        </p:nvSpPr>
        <p:spPr>
          <a:xfrm>
            <a:off x="762000" y="2945395"/>
            <a:ext cx="7886700" cy="1325563"/>
          </a:xfrm>
        </p:spPr>
        <p:txBody>
          <a:bodyPr>
            <a:normAutofit fontScale="62500" lnSpcReduction="20000"/>
          </a:bodyPr>
          <a:lstStyle/>
          <a:p>
            <a:pPr marL="0" indent="0">
              <a:buNone/>
            </a:pPr>
            <a:r>
              <a:rPr lang="en-US" b="1" dirty="0"/>
              <a:t>Issue</a:t>
            </a:r>
            <a:r>
              <a:rPr lang="en-US" dirty="0"/>
              <a:t>: Pure Monte Carlo Search spends a lot of time to create playouts for bad move.</a:t>
            </a:r>
          </a:p>
          <a:p>
            <a:pPr marL="0" indent="0">
              <a:buNone/>
            </a:pPr>
            <a:r>
              <a:rPr lang="en-US" b="1" dirty="0"/>
              <a:t>Better: </a:t>
            </a:r>
            <a:r>
              <a:rPr lang="en-US" dirty="0"/>
              <a:t>Select the starting state for playouts to focus on important parts of the game tree (i.e., good moves).</a:t>
            </a:r>
          </a:p>
          <a:p>
            <a:pPr marL="0" indent="0">
              <a:buNone/>
            </a:pPr>
            <a:r>
              <a:rPr lang="en-US" dirty="0"/>
              <a:t>This presents the following tradeoff:</a:t>
            </a:r>
          </a:p>
        </p:txBody>
      </p:sp>
      <p:graphicFrame>
        <p:nvGraphicFramePr>
          <p:cNvPr id="6" name="Diagram 5" descr="A figure showing the tradeoff between exploration and exploitation.">
            <a:extLst>
              <a:ext uri="{FF2B5EF4-FFF2-40B4-BE49-F238E27FC236}">
                <a16:creationId xmlns:a16="http://schemas.microsoft.com/office/drawing/2014/main" id="{68B08A81-C176-41CC-BF6E-21270F85C5BA}"/>
              </a:ext>
            </a:extLst>
          </p:cNvPr>
          <p:cNvGraphicFramePr/>
          <p:nvPr>
            <p:extLst>
              <p:ext uri="{D42A27DB-BD31-4B8C-83A1-F6EECF244321}">
                <p14:modId xmlns:p14="http://schemas.microsoft.com/office/powerpoint/2010/main" val="167018402"/>
              </p:ext>
            </p:extLst>
          </p:nvPr>
        </p:nvGraphicFramePr>
        <p:xfrm>
          <a:off x="1019175" y="4270958"/>
          <a:ext cx="7058025" cy="22219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8" name="Group 7">
            <a:extLst>
              <a:ext uri="{FF2B5EF4-FFF2-40B4-BE49-F238E27FC236}">
                <a16:creationId xmlns:a16="http://schemas.microsoft.com/office/drawing/2014/main" id="{3736E822-F243-6C3E-652B-3DD305D2FD67}"/>
              </a:ext>
              <a:ext uri="{C183D7F6-B498-43B3-948B-1728B52AA6E4}">
                <adec:decorative xmlns:adec="http://schemas.microsoft.com/office/drawing/2017/decorative" val="1"/>
              </a:ext>
            </a:extLst>
          </p:cNvPr>
          <p:cNvGrpSpPr/>
          <p:nvPr/>
        </p:nvGrpSpPr>
        <p:grpSpPr>
          <a:xfrm>
            <a:off x="304800" y="1447800"/>
            <a:ext cx="8180070" cy="1341209"/>
            <a:chOff x="304800" y="1447800"/>
            <a:chExt cx="8180070" cy="1341209"/>
          </a:xfrm>
        </p:grpSpPr>
        <p:pic>
          <p:nvPicPr>
            <p:cNvPr id="4" name="Picture 3">
              <a:extLst>
                <a:ext uri="{FF2B5EF4-FFF2-40B4-BE49-F238E27FC236}">
                  <a16:creationId xmlns:a16="http://schemas.microsoft.com/office/drawing/2014/main" id="{7C1CD09C-A35B-33E7-2B47-429EEA680367}"/>
                </a:ext>
              </a:extLst>
            </p:cNvPr>
            <p:cNvPicPr>
              <a:picLocks noChangeAspect="1"/>
            </p:cNvPicPr>
            <p:nvPr/>
          </p:nvPicPr>
          <p:blipFill rotWithShape="1">
            <a:blip r:embed="rId7"/>
            <a:srcRect b="67721"/>
            <a:stretch/>
          </p:blipFill>
          <p:spPr>
            <a:xfrm>
              <a:off x="304800" y="1447800"/>
              <a:ext cx="5943600" cy="1166991"/>
            </a:xfrm>
            <a:prstGeom prst="rect">
              <a:avLst/>
            </a:prstGeom>
          </p:spPr>
        </p:pic>
        <p:sp>
          <p:nvSpPr>
            <p:cNvPr id="5" name="Speech Bubble: Rectangle with Corners Rounded 4">
              <a:extLst>
                <a:ext uri="{FF2B5EF4-FFF2-40B4-BE49-F238E27FC236}">
                  <a16:creationId xmlns:a16="http://schemas.microsoft.com/office/drawing/2014/main" id="{F701E0A7-2BE2-8EF1-ED8B-EC8B3A23C0AF}"/>
                </a:ext>
              </a:extLst>
            </p:cNvPr>
            <p:cNvSpPr/>
            <p:nvPr/>
          </p:nvSpPr>
          <p:spPr>
            <a:xfrm>
              <a:off x="6065921" y="1497517"/>
              <a:ext cx="2418949" cy="1166991"/>
            </a:xfrm>
            <a:prstGeom prst="wedgeRoundRectCallout">
              <a:avLst>
                <a:gd name="adj1" fmla="val -59076"/>
                <a:gd name="adj2" fmla="val 3078"/>
                <a:gd name="adj3" fmla="val 16667"/>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Max can start a playout at any of these states. Which one should it choose?</a:t>
              </a:r>
            </a:p>
          </p:txBody>
        </p:sp>
        <p:sp>
          <p:nvSpPr>
            <p:cNvPr id="7" name="Rectangle 6">
              <a:extLst>
                <a:ext uri="{FF2B5EF4-FFF2-40B4-BE49-F238E27FC236}">
                  <a16:creationId xmlns:a16="http://schemas.microsoft.com/office/drawing/2014/main" id="{1C0E6A99-3B67-24EE-AEAB-7BEC06FB2A64}"/>
                </a:ext>
              </a:extLst>
            </p:cNvPr>
            <p:cNvSpPr/>
            <p:nvPr/>
          </p:nvSpPr>
          <p:spPr>
            <a:xfrm>
              <a:off x="1276350" y="2021293"/>
              <a:ext cx="4648200" cy="767716"/>
            </a:xfrm>
            <a:prstGeom prst="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grpSp>
    </p:spTree>
    <p:extLst>
      <p:ext uri="{BB962C8B-B14F-4D97-AF65-F5344CB8AC3E}">
        <p14:creationId xmlns:p14="http://schemas.microsoft.com/office/powerpoint/2010/main" val="17630365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AsOne/>
      </p:bldGraphic>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92A115-CA84-4314-ADF4-A2113A317493}"/>
              </a:ext>
            </a:extLst>
          </p:cNvPr>
          <p:cNvSpPr>
            <a:spLocks noGrp="1"/>
          </p:cNvSpPr>
          <p:nvPr>
            <p:ph type="title"/>
          </p:nvPr>
        </p:nvSpPr>
        <p:spPr/>
        <p:txBody>
          <a:bodyPr>
            <a:normAutofit/>
          </a:bodyPr>
          <a:lstStyle/>
          <a:p>
            <a:r>
              <a:rPr lang="en-US" sz="4000" dirty="0"/>
              <a:t>Selection using Upper Confidence Bounds (UCB1)</a:t>
            </a:r>
          </a:p>
        </p:txBody>
      </p:sp>
      <mc:AlternateContent xmlns:mc="http://schemas.openxmlformats.org/markup-compatibility/2006" xmlns:a14="http://schemas.microsoft.com/office/drawing/2010/main">
        <mc:Choice Requires="a14">
          <p:sp>
            <p:nvSpPr>
              <p:cNvPr id="8" name="Rectangle 7">
                <a:extLst>
                  <a:ext uri="{FF2B5EF4-FFF2-40B4-BE49-F238E27FC236}">
                    <a16:creationId xmlns:a16="http://schemas.microsoft.com/office/drawing/2014/main" id="{F4CEF2DA-4F5B-4827-B8BF-0AC6F0719909}"/>
                  </a:ext>
                </a:extLst>
              </p:cNvPr>
              <p:cNvSpPr/>
              <p:nvPr/>
            </p:nvSpPr>
            <p:spPr>
              <a:xfrm>
                <a:off x="767386" y="2708456"/>
                <a:ext cx="6635534" cy="1094467"/>
              </a:xfrm>
              <a:prstGeom prst="rect">
                <a:avLst/>
              </a:prstGeom>
            </p:spPr>
            <p:txBody>
              <a:bodyPr wrap="none">
                <a:spAutoFit/>
              </a:bodyPr>
              <a:lstStyle/>
              <a:p>
                <a14:m>
                  <m:oMath xmlns:m="http://schemas.openxmlformats.org/officeDocument/2006/math">
                    <m:r>
                      <a:rPr lang="en-US" sz="3200" i="1" smtClean="0">
                        <a:latin typeface="Cambria Math" panose="02040503050406030204" pitchFamily="18" charset="0"/>
                      </a:rPr>
                      <m:t>𝑈𝐶𝐵</m:t>
                    </m:r>
                    <m:r>
                      <a:rPr lang="en-US" sz="3200" i="1" smtClean="0">
                        <a:latin typeface="Cambria Math" panose="02040503050406030204" pitchFamily="18" charset="0"/>
                      </a:rPr>
                      <m:t>1</m:t>
                    </m:r>
                    <m:d>
                      <m:dPr>
                        <m:ctrlPr>
                          <a:rPr lang="en-US" sz="3200" i="1">
                            <a:latin typeface="Cambria Math" panose="02040503050406030204" pitchFamily="18" charset="0"/>
                          </a:rPr>
                        </m:ctrlPr>
                      </m:dPr>
                      <m:e>
                        <m:r>
                          <a:rPr lang="en-US" sz="3200" i="1">
                            <a:latin typeface="Cambria Math" panose="02040503050406030204" pitchFamily="18" charset="0"/>
                          </a:rPr>
                          <m:t>𝑛</m:t>
                        </m:r>
                      </m:e>
                    </m:d>
                    <m:r>
                      <a:rPr lang="en-US" sz="3200" i="1">
                        <a:latin typeface="Cambria Math" panose="02040503050406030204" pitchFamily="18" charset="0"/>
                      </a:rPr>
                      <m:t>=</m:t>
                    </m:r>
                    <m:f>
                      <m:fPr>
                        <m:ctrlPr>
                          <a:rPr lang="en-US" sz="3200" i="1">
                            <a:latin typeface="Cambria Math" panose="02040503050406030204" pitchFamily="18" charset="0"/>
                          </a:rPr>
                        </m:ctrlPr>
                      </m:fPr>
                      <m:num>
                        <m:r>
                          <a:rPr lang="en-US" sz="3200" i="1">
                            <a:latin typeface="Cambria Math" panose="02040503050406030204" pitchFamily="18" charset="0"/>
                          </a:rPr>
                          <m:t>𝑈</m:t>
                        </m:r>
                        <m:d>
                          <m:dPr>
                            <m:ctrlPr>
                              <a:rPr lang="en-US" sz="3200" i="1">
                                <a:latin typeface="Cambria Math" panose="02040503050406030204" pitchFamily="18" charset="0"/>
                              </a:rPr>
                            </m:ctrlPr>
                          </m:dPr>
                          <m:e>
                            <m:r>
                              <a:rPr lang="en-US" sz="3200" i="1">
                                <a:latin typeface="Cambria Math" panose="02040503050406030204" pitchFamily="18" charset="0"/>
                              </a:rPr>
                              <m:t>𝑛</m:t>
                            </m:r>
                          </m:e>
                        </m:d>
                      </m:num>
                      <m:den>
                        <m:r>
                          <a:rPr lang="en-US" sz="3200" i="1">
                            <a:latin typeface="Cambria Math" panose="02040503050406030204" pitchFamily="18" charset="0"/>
                          </a:rPr>
                          <m:t>𝑁</m:t>
                        </m:r>
                        <m:d>
                          <m:dPr>
                            <m:ctrlPr>
                              <a:rPr lang="en-US" sz="3200" i="1">
                                <a:latin typeface="Cambria Math" panose="02040503050406030204" pitchFamily="18" charset="0"/>
                              </a:rPr>
                            </m:ctrlPr>
                          </m:dPr>
                          <m:e>
                            <m:r>
                              <a:rPr lang="en-US" sz="3200" i="1">
                                <a:latin typeface="Cambria Math" panose="02040503050406030204" pitchFamily="18" charset="0"/>
                              </a:rPr>
                              <m:t>𝑛</m:t>
                            </m:r>
                          </m:e>
                        </m:d>
                      </m:den>
                    </m:f>
                    <m:r>
                      <a:rPr lang="en-US" sz="3200" i="1">
                        <a:latin typeface="Cambria Math" panose="02040503050406030204" pitchFamily="18" charset="0"/>
                      </a:rPr>
                      <m:t>+</m:t>
                    </m:r>
                    <m:r>
                      <a:rPr lang="en-US" sz="3200" i="1">
                        <a:latin typeface="Cambria Math" panose="02040503050406030204" pitchFamily="18" charset="0"/>
                      </a:rPr>
                      <m:t>𝐶</m:t>
                    </m:r>
                    <m:rad>
                      <m:radPr>
                        <m:degHide m:val="on"/>
                        <m:ctrlPr>
                          <a:rPr lang="en-US" sz="3200" i="1">
                            <a:latin typeface="Cambria Math" panose="02040503050406030204" pitchFamily="18" charset="0"/>
                          </a:rPr>
                        </m:ctrlPr>
                      </m:radPr>
                      <m:deg/>
                      <m:e>
                        <m:f>
                          <m:fPr>
                            <m:ctrlPr>
                              <a:rPr lang="en-US" sz="3200" i="1">
                                <a:latin typeface="Cambria Math" panose="02040503050406030204" pitchFamily="18" charset="0"/>
                              </a:rPr>
                            </m:ctrlPr>
                          </m:fPr>
                          <m:num>
                            <m:func>
                              <m:funcPr>
                                <m:ctrlPr>
                                  <a:rPr lang="en-US" sz="3200" i="1">
                                    <a:latin typeface="Cambria Math" panose="02040503050406030204" pitchFamily="18" charset="0"/>
                                  </a:rPr>
                                </m:ctrlPr>
                              </m:funcPr>
                              <m:fName>
                                <m:r>
                                  <m:rPr>
                                    <m:sty m:val="p"/>
                                  </m:rPr>
                                  <a:rPr lang="en-US" sz="3200">
                                    <a:latin typeface="Cambria Math" panose="02040503050406030204" pitchFamily="18" charset="0"/>
                                  </a:rPr>
                                  <m:t>log</m:t>
                                </m:r>
                              </m:fName>
                              <m:e>
                                <m:r>
                                  <a:rPr lang="en-US" sz="3200" i="1">
                                    <a:latin typeface="Cambria Math" panose="02040503050406030204" pitchFamily="18" charset="0"/>
                                  </a:rPr>
                                  <m:t>𝑁</m:t>
                                </m:r>
                                <m:r>
                                  <a:rPr lang="en-US" sz="3200" i="1">
                                    <a:latin typeface="Cambria Math" panose="02040503050406030204" pitchFamily="18" charset="0"/>
                                  </a:rPr>
                                  <m:t>(</m:t>
                                </m:r>
                                <m:r>
                                  <a:rPr lang="en-US" sz="3200" i="1">
                                    <a:latin typeface="Cambria Math" panose="02040503050406030204" pitchFamily="18" charset="0"/>
                                  </a:rPr>
                                  <m:t>𝑃𝑎𝑟𝑒𝑛𝑡</m:t>
                                </m:r>
                                <m:d>
                                  <m:dPr>
                                    <m:ctrlPr>
                                      <a:rPr lang="en-US" sz="3200" i="1">
                                        <a:latin typeface="Cambria Math" panose="02040503050406030204" pitchFamily="18" charset="0"/>
                                      </a:rPr>
                                    </m:ctrlPr>
                                  </m:dPr>
                                  <m:e>
                                    <m:r>
                                      <a:rPr lang="en-US" sz="3200" i="1">
                                        <a:latin typeface="Cambria Math" panose="02040503050406030204" pitchFamily="18" charset="0"/>
                                      </a:rPr>
                                      <m:t>𝑛</m:t>
                                    </m:r>
                                  </m:e>
                                </m:d>
                                <m:r>
                                  <a:rPr lang="en-US" sz="3200" i="1">
                                    <a:latin typeface="Cambria Math" panose="02040503050406030204" pitchFamily="18" charset="0"/>
                                  </a:rPr>
                                  <m:t>)</m:t>
                                </m:r>
                              </m:e>
                            </m:func>
                          </m:num>
                          <m:den>
                            <m:r>
                              <a:rPr lang="en-US" sz="3200" i="1">
                                <a:latin typeface="Cambria Math" panose="02040503050406030204" pitchFamily="18" charset="0"/>
                              </a:rPr>
                              <m:t>𝑁</m:t>
                            </m:r>
                            <m:r>
                              <a:rPr lang="en-US" sz="3200" i="1">
                                <a:latin typeface="Cambria Math" panose="02040503050406030204" pitchFamily="18" charset="0"/>
                              </a:rPr>
                              <m:t>(</m:t>
                            </m:r>
                            <m:r>
                              <a:rPr lang="en-US" sz="3200" i="1">
                                <a:latin typeface="Cambria Math" panose="02040503050406030204" pitchFamily="18" charset="0"/>
                              </a:rPr>
                              <m:t>𝑛</m:t>
                            </m:r>
                            <m:r>
                              <a:rPr lang="en-US" sz="3200" i="1">
                                <a:latin typeface="Cambria Math" panose="02040503050406030204" pitchFamily="18" charset="0"/>
                              </a:rPr>
                              <m:t>)</m:t>
                            </m:r>
                          </m:den>
                        </m:f>
                      </m:e>
                    </m:rad>
                  </m:oMath>
                </a14:m>
                <a:r>
                  <a:rPr lang="en-US" sz="3200" dirty="0"/>
                  <a:t> </a:t>
                </a:r>
              </a:p>
            </p:txBody>
          </p:sp>
        </mc:Choice>
        <mc:Fallback xmlns="">
          <p:sp>
            <p:nvSpPr>
              <p:cNvPr id="8" name="Rectangle 7">
                <a:extLst>
                  <a:ext uri="{FF2B5EF4-FFF2-40B4-BE49-F238E27FC236}">
                    <a16:creationId xmlns:a16="http://schemas.microsoft.com/office/drawing/2014/main" id="{F4CEF2DA-4F5B-4827-B8BF-0AC6F0719909}"/>
                  </a:ext>
                </a:extLst>
              </p:cNvPr>
              <p:cNvSpPr>
                <a:spLocks noRot="1" noChangeAspect="1" noMove="1" noResize="1" noEditPoints="1" noAdjustHandles="1" noChangeArrowheads="1" noChangeShapeType="1" noTextEdit="1"/>
              </p:cNvSpPr>
              <p:nvPr/>
            </p:nvSpPr>
            <p:spPr>
              <a:xfrm>
                <a:off x="767386" y="2708456"/>
                <a:ext cx="6635534" cy="1094467"/>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050A41AF-5002-4244-B4E6-C8E81C3EF4D5}"/>
                  </a:ext>
                </a:extLst>
              </p:cNvPr>
              <p:cNvSpPr/>
              <p:nvPr/>
            </p:nvSpPr>
            <p:spPr>
              <a:xfrm>
                <a:off x="3276600" y="5031384"/>
                <a:ext cx="5456878" cy="923330"/>
              </a:xfrm>
              <a:prstGeom prst="rect">
                <a:avLst/>
              </a:prstGeom>
            </p:spPr>
            <p:txBody>
              <a:bodyPr wrap="none">
                <a:spAutoFit/>
              </a:bodyPr>
              <a:lstStyle/>
              <a:p>
                <a14:m>
                  <m:oMath xmlns:m="http://schemas.openxmlformats.org/officeDocument/2006/math">
                    <m:r>
                      <a:rPr lang="en-US" sz="1800" b="0" i="1" smtClean="0">
                        <a:latin typeface="Cambria Math" panose="02040503050406030204" pitchFamily="18" charset="0"/>
                      </a:rPr>
                      <m:t>𝑛</m:t>
                    </m:r>
                  </m:oMath>
                </a14:m>
                <a:r>
                  <a:rPr lang="en-US" dirty="0"/>
                  <a:t>         … node in the game tree</a:t>
                </a:r>
                <a:endParaRPr lang="en-US" i="1" dirty="0">
                  <a:latin typeface="Cambria Math" panose="02040503050406030204" pitchFamily="18" charset="0"/>
                </a:endParaRPr>
              </a:p>
              <a:p>
                <a14:m>
                  <m:oMath xmlns:m="http://schemas.openxmlformats.org/officeDocument/2006/math">
                    <m:r>
                      <a:rPr lang="en-US" i="1">
                        <a:latin typeface="Cambria Math" panose="02040503050406030204" pitchFamily="18" charset="0"/>
                      </a:rPr>
                      <m:t>𝑈</m:t>
                    </m:r>
                    <m:d>
                      <m:dPr>
                        <m:ctrlPr>
                          <a:rPr lang="en-US" i="1">
                            <a:latin typeface="Cambria Math" panose="02040503050406030204" pitchFamily="18" charset="0"/>
                          </a:rPr>
                        </m:ctrlPr>
                      </m:dPr>
                      <m:e>
                        <m:r>
                          <a:rPr lang="en-US" i="1">
                            <a:latin typeface="Cambria Math" panose="02040503050406030204" pitchFamily="18" charset="0"/>
                          </a:rPr>
                          <m:t>𝑛</m:t>
                        </m:r>
                      </m:e>
                    </m:d>
                  </m:oMath>
                </a14:m>
                <a:r>
                  <a:rPr lang="en-US" dirty="0"/>
                  <a:t>  … total utility of all playouts going through node n</a:t>
                </a:r>
              </a:p>
              <a:p>
                <a14:m>
                  <m:oMath xmlns:m="http://schemas.openxmlformats.org/officeDocument/2006/math">
                    <m:r>
                      <a:rPr lang="en-US" i="1">
                        <a:latin typeface="Cambria Math" panose="02040503050406030204" pitchFamily="18" charset="0"/>
                      </a:rPr>
                      <m:t>𝑁</m:t>
                    </m:r>
                    <m:d>
                      <m:dPr>
                        <m:ctrlPr>
                          <a:rPr lang="en-US" i="1">
                            <a:latin typeface="Cambria Math" panose="02040503050406030204" pitchFamily="18" charset="0"/>
                          </a:rPr>
                        </m:ctrlPr>
                      </m:dPr>
                      <m:e>
                        <m:r>
                          <a:rPr lang="en-US" i="1">
                            <a:latin typeface="Cambria Math" panose="02040503050406030204" pitchFamily="18" charset="0"/>
                          </a:rPr>
                          <m:t>𝑛</m:t>
                        </m:r>
                      </m:e>
                    </m:d>
                  </m:oMath>
                </a14:m>
                <a:r>
                  <a:rPr lang="en-US" dirty="0"/>
                  <a:t>  … number of playouts through n</a:t>
                </a:r>
              </a:p>
            </p:txBody>
          </p:sp>
        </mc:Choice>
        <mc:Fallback xmlns="">
          <p:sp>
            <p:nvSpPr>
              <p:cNvPr id="6" name="Rectangle 5">
                <a:extLst>
                  <a:ext uri="{FF2B5EF4-FFF2-40B4-BE49-F238E27FC236}">
                    <a16:creationId xmlns:a16="http://schemas.microsoft.com/office/drawing/2014/main" id="{050A41AF-5002-4244-B4E6-C8E81C3EF4D5}"/>
                  </a:ext>
                </a:extLst>
              </p:cNvPr>
              <p:cNvSpPr>
                <a:spLocks noRot="1" noChangeAspect="1" noMove="1" noResize="1" noEditPoints="1" noAdjustHandles="1" noChangeArrowheads="1" noChangeShapeType="1" noTextEdit="1"/>
              </p:cNvSpPr>
              <p:nvPr/>
            </p:nvSpPr>
            <p:spPr>
              <a:xfrm>
                <a:off x="3276600" y="5031384"/>
                <a:ext cx="5456878" cy="923330"/>
              </a:xfrm>
              <a:prstGeom prst="rect">
                <a:avLst/>
              </a:prstGeom>
              <a:blipFill>
                <a:blip r:embed="rId3"/>
                <a:stretch>
                  <a:fillRect t="-3289" b="-9211"/>
                </a:stretch>
              </a:blipFill>
            </p:spPr>
            <p:txBody>
              <a:bodyPr/>
              <a:lstStyle/>
              <a:p>
                <a:r>
                  <a:rPr lang="en-US">
                    <a:noFill/>
                  </a:rPr>
                  <a:t> </a:t>
                </a:r>
              </a:p>
            </p:txBody>
          </p:sp>
        </mc:Fallback>
      </mc:AlternateContent>
      <p:sp>
        <p:nvSpPr>
          <p:cNvPr id="4" name="Speech Bubble: Rectangle 3">
            <a:extLst>
              <a:ext uri="{FF2B5EF4-FFF2-40B4-BE49-F238E27FC236}">
                <a16:creationId xmlns:a16="http://schemas.microsoft.com/office/drawing/2014/main" id="{4FB57C7D-DE94-494A-ACF0-651BD16DDDBD}"/>
              </a:ext>
              <a:ext uri="{C183D7F6-B498-43B3-948B-1728B52AA6E4}">
                <adec:decorative xmlns:adec="http://schemas.microsoft.com/office/drawing/2017/decorative" val="1"/>
              </a:ext>
            </a:extLst>
          </p:cNvPr>
          <p:cNvSpPr/>
          <p:nvPr/>
        </p:nvSpPr>
        <p:spPr>
          <a:xfrm>
            <a:off x="1903663" y="4080797"/>
            <a:ext cx="1752600" cy="762000"/>
          </a:xfrm>
          <a:prstGeom prst="wedgeRectCallout">
            <a:avLst>
              <a:gd name="adj1" fmla="val 31952"/>
              <a:gd name="adj2" fmla="val -97597"/>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a:t>Average utility</a:t>
            </a:r>
            <a:br>
              <a:rPr lang="en-US" dirty="0"/>
            </a:br>
            <a:r>
              <a:rPr lang="en-US" dirty="0"/>
              <a:t>(=</a:t>
            </a:r>
            <a:r>
              <a:rPr lang="en-US" b="1" dirty="0"/>
              <a:t>exploitation</a:t>
            </a:r>
            <a:r>
              <a:rPr lang="en-US" dirty="0"/>
              <a:t>)</a:t>
            </a:r>
          </a:p>
        </p:txBody>
      </p:sp>
      <mc:AlternateContent xmlns:mc="http://schemas.openxmlformats.org/markup-compatibility/2006" xmlns:a14="http://schemas.microsoft.com/office/drawing/2010/main">
        <mc:Choice Requires="a14">
          <p:sp>
            <p:nvSpPr>
              <p:cNvPr id="5" name="Speech Bubble: Rectangle 4">
                <a:extLst>
                  <a:ext uri="{FF2B5EF4-FFF2-40B4-BE49-F238E27FC236}">
                    <a16:creationId xmlns:a16="http://schemas.microsoft.com/office/drawing/2014/main" id="{A4088C28-0A8A-447A-A0AB-CFF92D32D082}"/>
                  </a:ext>
                  <a:ext uri="{C183D7F6-B498-43B3-948B-1728B52AA6E4}">
                    <adec:decorative xmlns:adec="http://schemas.microsoft.com/office/drawing/2017/decorative" val="1"/>
                  </a:ext>
                </a:extLst>
              </p:cNvPr>
              <p:cNvSpPr/>
              <p:nvPr/>
            </p:nvSpPr>
            <p:spPr>
              <a:xfrm>
                <a:off x="3048000" y="1770192"/>
                <a:ext cx="3505200" cy="762000"/>
              </a:xfrm>
              <a:prstGeom prst="wedgeRectCallout">
                <a:avLst>
                  <a:gd name="adj1" fmla="val -15319"/>
                  <a:gd name="adj2" fmla="val 120738"/>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dirty="0"/>
                  <a:t>Tradeoff constant </a:t>
                </a:r>
                <a14:m>
                  <m:oMath xmlns:m="http://schemas.openxmlformats.org/officeDocument/2006/math">
                    <m:r>
                      <a:rPr lang="en-US" b="0" i="1" smtClean="0">
                        <a:latin typeface="Cambria Math" panose="02040503050406030204" pitchFamily="18" charset="0"/>
                      </a:rPr>
                      <m:t>≈</m:t>
                    </m:r>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2</m:t>
                        </m:r>
                      </m:e>
                    </m:rad>
                  </m:oMath>
                </a14:m>
                <a:br>
                  <a:rPr lang="en-US" dirty="0"/>
                </a:br>
                <a:r>
                  <a:rPr lang="en-US" dirty="0"/>
                  <a:t>can be optimizes using experiments</a:t>
                </a:r>
              </a:p>
            </p:txBody>
          </p:sp>
        </mc:Choice>
        <mc:Fallback xmlns="">
          <p:sp>
            <p:nvSpPr>
              <p:cNvPr id="5" name="Speech Bubble: Rectangle 4">
                <a:extLst>
                  <a:ext uri="{FF2B5EF4-FFF2-40B4-BE49-F238E27FC236}">
                    <a16:creationId xmlns:a16="http://schemas.microsoft.com/office/drawing/2014/main" id="{A4088C28-0A8A-447A-A0AB-CFF92D32D082}"/>
                  </a:ext>
                  <a:ext uri="{C183D7F6-B498-43B3-948B-1728B52AA6E4}">
                    <adec:decorative xmlns:adec="http://schemas.microsoft.com/office/drawing/2017/decorative" val="1"/>
                  </a:ext>
                </a:extLst>
              </p:cNvPr>
              <p:cNvSpPr>
                <a:spLocks noRot="1" noChangeAspect="1" noMove="1" noResize="1" noEditPoints="1" noAdjustHandles="1" noChangeArrowheads="1" noChangeShapeType="1" noTextEdit="1"/>
              </p:cNvSpPr>
              <p:nvPr/>
            </p:nvSpPr>
            <p:spPr>
              <a:xfrm>
                <a:off x="3048000" y="1770192"/>
                <a:ext cx="3505200" cy="762000"/>
              </a:xfrm>
              <a:prstGeom prst="wedgeRectCallout">
                <a:avLst>
                  <a:gd name="adj1" fmla="val -15319"/>
                  <a:gd name="adj2" fmla="val 120738"/>
                </a:avLst>
              </a:prstGeom>
              <a:blipFill>
                <a:blip r:embed="rId4"/>
                <a:stretch>
                  <a:fillRect l="-1211" r="-121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Speech Bubble: Rectangle 6">
                <a:extLst>
                  <a:ext uri="{FF2B5EF4-FFF2-40B4-BE49-F238E27FC236}">
                    <a16:creationId xmlns:a16="http://schemas.microsoft.com/office/drawing/2014/main" id="{62C43127-75EC-4484-A5B5-BC85B9F9D740}"/>
                  </a:ext>
                  <a:ext uri="{C183D7F6-B498-43B3-948B-1728B52AA6E4}">
                    <adec:decorative xmlns:adec="http://schemas.microsoft.com/office/drawing/2017/decorative" val="1"/>
                  </a:ext>
                </a:extLst>
              </p:cNvPr>
              <p:cNvSpPr/>
              <p:nvPr/>
            </p:nvSpPr>
            <p:spPr>
              <a:xfrm>
                <a:off x="3810000" y="4080797"/>
                <a:ext cx="5105400" cy="762000"/>
              </a:xfrm>
              <a:prstGeom prst="wedgeRectCallout">
                <a:avLst>
                  <a:gd name="adj1" fmla="val -5987"/>
                  <a:gd name="adj2" fmla="val -98258"/>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dirty="0"/>
                  <a:t>High for nodes with few playouts relative to the parent node (=</a:t>
                </a:r>
                <a:r>
                  <a:rPr lang="en-US" b="1" dirty="0"/>
                  <a:t>exploration</a:t>
                </a:r>
                <a:r>
                  <a:rPr lang="en-US" dirty="0"/>
                  <a:t>). Goes to 0 for large </a:t>
                </a:r>
                <a14:m>
                  <m:oMath xmlns:m="http://schemas.openxmlformats.org/officeDocument/2006/math">
                    <m:r>
                      <a:rPr lang="en-US" sz="1800" i="1" smtClean="0">
                        <a:latin typeface="Cambria Math" panose="02040503050406030204" pitchFamily="18" charset="0"/>
                      </a:rPr>
                      <m:t>𝑁</m:t>
                    </m:r>
                    <m:r>
                      <a:rPr lang="en-US" sz="1800" i="1" smtClean="0">
                        <a:latin typeface="Cambria Math" panose="02040503050406030204" pitchFamily="18" charset="0"/>
                      </a:rPr>
                      <m:t>(</m:t>
                    </m:r>
                    <m:r>
                      <a:rPr lang="en-US" sz="1800" i="1" smtClean="0">
                        <a:latin typeface="Cambria Math" panose="02040503050406030204" pitchFamily="18" charset="0"/>
                      </a:rPr>
                      <m:t>𝑛</m:t>
                    </m:r>
                  </m:oMath>
                </a14:m>
                <a:r>
                  <a:rPr lang="en-US" dirty="0"/>
                  <a:t>)</a:t>
                </a:r>
              </a:p>
            </p:txBody>
          </p:sp>
        </mc:Choice>
        <mc:Fallback xmlns="">
          <p:sp>
            <p:nvSpPr>
              <p:cNvPr id="7" name="Speech Bubble: Rectangle 6">
                <a:extLst>
                  <a:ext uri="{FF2B5EF4-FFF2-40B4-BE49-F238E27FC236}">
                    <a16:creationId xmlns:a16="http://schemas.microsoft.com/office/drawing/2014/main" id="{62C43127-75EC-4484-A5B5-BC85B9F9D740}"/>
                  </a:ext>
                  <a:ext uri="{C183D7F6-B498-43B3-948B-1728B52AA6E4}">
                    <adec:decorative xmlns:adec="http://schemas.microsoft.com/office/drawing/2017/decorative" val="1"/>
                  </a:ext>
                </a:extLst>
              </p:cNvPr>
              <p:cNvSpPr>
                <a:spLocks noRot="1" noChangeAspect="1" noMove="1" noResize="1" noEditPoints="1" noAdjustHandles="1" noChangeArrowheads="1" noChangeShapeType="1" noTextEdit="1"/>
              </p:cNvSpPr>
              <p:nvPr/>
            </p:nvSpPr>
            <p:spPr>
              <a:xfrm>
                <a:off x="3810000" y="4080797"/>
                <a:ext cx="5105400" cy="762000"/>
              </a:xfrm>
              <a:prstGeom prst="wedgeRectCallout">
                <a:avLst>
                  <a:gd name="adj1" fmla="val -5987"/>
                  <a:gd name="adj2" fmla="val -98258"/>
                </a:avLst>
              </a:prstGeom>
              <a:blipFill>
                <a:blip r:embed="rId5"/>
                <a:stretch>
                  <a:fillRect l="-476" r="-357" b="-2116"/>
                </a:stretch>
              </a:blipFill>
            </p:spPr>
            <p:txBody>
              <a:bodyPr/>
              <a:lstStyle/>
              <a:p>
                <a:r>
                  <a:rPr lang="en-US">
                    <a:noFill/>
                  </a:rPr>
                  <a:t> </a:t>
                </a:r>
              </a:p>
            </p:txBody>
          </p:sp>
        </mc:Fallback>
      </mc:AlternateContent>
      <p:sp>
        <p:nvSpPr>
          <p:cNvPr id="9" name="TextBox 8">
            <a:extLst>
              <a:ext uri="{FF2B5EF4-FFF2-40B4-BE49-F238E27FC236}">
                <a16:creationId xmlns:a16="http://schemas.microsoft.com/office/drawing/2014/main" id="{B36F7D84-2031-4A43-A834-23D36FC70658}"/>
              </a:ext>
            </a:extLst>
          </p:cNvPr>
          <p:cNvSpPr txBox="1"/>
          <p:nvPr/>
        </p:nvSpPr>
        <p:spPr>
          <a:xfrm>
            <a:off x="919237" y="6193031"/>
            <a:ext cx="7305526" cy="461665"/>
          </a:xfrm>
          <a:prstGeom prst="rect">
            <a:avLst/>
          </a:prstGeom>
          <a:noFill/>
        </p:spPr>
        <p:txBody>
          <a:bodyPr wrap="none" rtlCol="0">
            <a:spAutoFit/>
          </a:bodyPr>
          <a:lstStyle/>
          <a:p>
            <a:r>
              <a:rPr lang="en-US" sz="2400" b="1" dirty="0"/>
              <a:t>Selection strategy</a:t>
            </a:r>
            <a:r>
              <a:rPr lang="en-US" sz="2400" dirty="0"/>
              <a:t>: Select node with highest UCB1 score. </a:t>
            </a:r>
          </a:p>
        </p:txBody>
      </p:sp>
    </p:spTree>
    <p:extLst>
      <p:ext uri="{BB962C8B-B14F-4D97-AF65-F5344CB8AC3E}">
        <p14:creationId xmlns:p14="http://schemas.microsoft.com/office/powerpoint/2010/main" val="11785367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828217-054C-40B5-85A9-DE0A5B353D0A}"/>
              </a:ext>
            </a:extLst>
          </p:cNvPr>
          <p:cNvSpPr>
            <a:spLocks noGrp="1"/>
          </p:cNvSpPr>
          <p:nvPr>
            <p:ph type="title"/>
          </p:nvPr>
        </p:nvSpPr>
        <p:spPr>
          <a:xfrm>
            <a:off x="3724072" y="629268"/>
            <a:ext cx="4939867" cy="1286160"/>
          </a:xfrm>
        </p:spPr>
        <p:txBody>
          <a:bodyPr anchor="b">
            <a:normAutofit/>
          </a:bodyPr>
          <a:lstStyle/>
          <a:p>
            <a:r>
              <a:rPr lang="en-US" sz="4100" dirty="0"/>
              <a:t>Definition of a Game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A91934C-64CB-4EB4-BD68-E07D357C904F}"/>
                  </a:ext>
                </a:extLst>
              </p:cNvPr>
              <p:cNvSpPr>
                <a:spLocks noGrp="1"/>
              </p:cNvSpPr>
              <p:nvPr>
                <p:ph idx="1"/>
              </p:nvPr>
            </p:nvSpPr>
            <p:spPr>
              <a:xfrm>
                <a:off x="3724073" y="2590800"/>
                <a:ext cx="5038927" cy="3633019"/>
              </a:xfrm>
            </p:spPr>
            <p:txBody>
              <a:bodyPr>
                <a:noAutofit/>
              </a:bodyPr>
              <a:lstStyle/>
              <a:p>
                <a:pPr marL="0" indent="0">
                  <a:buNone/>
                </a:pPr>
                <a:r>
                  <a:rPr lang="en-US" sz="1600" b="1" dirty="0"/>
                  <a:t>Definition:</a:t>
                </a:r>
                <a:endParaRPr lang="en-US" sz="2000" i="1" dirty="0">
                  <a:latin typeface="Cambria Math" panose="02040503050406030204" pitchFamily="18" charset="0"/>
                </a:endParaRPr>
              </a:p>
              <a:p>
                <a:pPr marL="457200" lvl="1" indent="0">
                  <a:buNone/>
                </a:pPr>
                <a14:m>
                  <m:oMath xmlns:m="http://schemas.openxmlformats.org/officeDocument/2006/math">
                    <m:sSub>
                      <m:sSubPr>
                        <m:ctrlPr>
                          <a:rPr lang="en-US" sz="1400" i="1">
                            <a:latin typeface="Cambria Math" panose="02040503050406030204" pitchFamily="18" charset="0"/>
                          </a:rPr>
                        </m:ctrlPr>
                      </m:sSubPr>
                      <m:e>
                        <m:r>
                          <a:rPr lang="en-US" sz="1400" i="1">
                            <a:latin typeface="Cambria Math" panose="02040503050406030204" pitchFamily="18" charset="0"/>
                          </a:rPr>
                          <m:t>𝑠</m:t>
                        </m:r>
                      </m:e>
                      <m:sub>
                        <m:r>
                          <a:rPr lang="en-US" sz="1400" i="1">
                            <a:latin typeface="Cambria Math" panose="02040503050406030204" pitchFamily="18" charset="0"/>
                          </a:rPr>
                          <m:t>0</m:t>
                        </m:r>
                      </m:sub>
                    </m:sSub>
                  </m:oMath>
                </a14:m>
                <a:r>
                  <a:rPr lang="en-US" sz="1400" dirty="0"/>
                  <a:t>		The initial state (position, board, hand).</a:t>
                </a:r>
              </a:p>
              <a:p>
                <a:pPr marL="457200" lvl="1" indent="0">
                  <a:buNone/>
                </a:pPr>
                <a14:m>
                  <m:oMath xmlns:m="http://schemas.openxmlformats.org/officeDocument/2006/math">
                    <m:r>
                      <a:rPr lang="en-US" sz="1400" i="1">
                        <a:latin typeface="Cambria Math" panose="02040503050406030204" pitchFamily="18" charset="0"/>
                      </a:rPr>
                      <m:t>𝐴𝑐𝑡𝑖𝑜𝑛𝑠</m:t>
                    </m:r>
                    <m:r>
                      <a:rPr lang="en-US" sz="1400" i="1">
                        <a:latin typeface="Cambria Math" panose="02040503050406030204" pitchFamily="18" charset="0"/>
                      </a:rPr>
                      <m:t>(</m:t>
                    </m:r>
                    <m:r>
                      <a:rPr lang="en-US" sz="1400" i="1">
                        <a:latin typeface="Cambria Math" panose="02040503050406030204" pitchFamily="18" charset="0"/>
                      </a:rPr>
                      <m:t>𝑠</m:t>
                    </m:r>
                    <m:r>
                      <a:rPr lang="en-US" sz="1400" i="1">
                        <a:latin typeface="Cambria Math" panose="02040503050406030204" pitchFamily="18" charset="0"/>
                      </a:rPr>
                      <m:t>)</m:t>
                    </m:r>
                  </m:oMath>
                </a14:m>
                <a:r>
                  <a:rPr lang="en-US" sz="1400" dirty="0"/>
                  <a:t> 	Legal moves in state </a:t>
                </a:r>
                <a14:m>
                  <m:oMath xmlns:m="http://schemas.openxmlformats.org/officeDocument/2006/math">
                    <m:r>
                      <a:rPr lang="en-US" sz="1400" i="1">
                        <a:latin typeface="Cambria Math" panose="02040503050406030204" pitchFamily="18" charset="0"/>
                      </a:rPr>
                      <m:t>𝑠</m:t>
                    </m:r>
                  </m:oMath>
                </a14:m>
                <a:r>
                  <a:rPr lang="en-US" sz="1400" dirty="0"/>
                  <a:t>. </a:t>
                </a:r>
              </a:p>
              <a:p>
                <a:pPr marL="457200" lvl="1" indent="0">
                  <a:buNone/>
                </a:pPr>
                <a14:m>
                  <m:oMath xmlns:m="http://schemas.openxmlformats.org/officeDocument/2006/math">
                    <m:r>
                      <a:rPr lang="en-US" sz="1400" i="1">
                        <a:latin typeface="Cambria Math" panose="02040503050406030204" pitchFamily="18" charset="0"/>
                      </a:rPr>
                      <m:t>𝑅𝑒𝑠𝑢𝑙𝑡</m:t>
                    </m:r>
                    <m:r>
                      <a:rPr lang="en-US" sz="1400" i="1">
                        <a:latin typeface="Cambria Math" panose="02040503050406030204" pitchFamily="18" charset="0"/>
                      </a:rPr>
                      <m:t>(</m:t>
                    </m:r>
                    <m:r>
                      <a:rPr lang="en-US" sz="1400" i="1">
                        <a:latin typeface="Cambria Math" panose="02040503050406030204" pitchFamily="18" charset="0"/>
                      </a:rPr>
                      <m:t>𝑠</m:t>
                    </m:r>
                    <m:r>
                      <a:rPr lang="en-US" sz="1400" i="1">
                        <a:latin typeface="Cambria Math" panose="02040503050406030204" pitchFamily="18" charset="0"/>
                      </a:rPr>
                      <m:t>,</m:t>
                    </m:r>
                    <m:r>
                      <a:rPr lang="en-US" sz="1400" i="1">
                        <a:latin typeface="Cambria Math" panose="02040503050406030204" pitchFamily="18" charset="0"/>
                      </a:rPr>
                      <m:t>𝑎</m:t>
                    </m:r>
                    <m:r>
                      <a:rPr lang="en-US" sz="1400" i="1">
                        <a:latin typeface="Cambria Math" panose="02040503050406030204" pitchFamily="18" charset="0"/>
                      </a:rPr>
                      <m:t>)</m:t>
                    </m:r>
                  </m:oMath>
                </a14:m>
                <a:r>
                  <a:rPr lang="en-US" sz="1400" dirty="0"/>
                  <a:t>	Transition model.</a:t>
                </a:r>
              </a:p>
              <a:p>
                <a:pPr marL="457200" lvl="1" indent="0">
                  <a:buNone/>
                </a:pPr>
                <a14:m>
                  <m:oMath xmlns:m="http://schemas.openxmlformats.org/officeDocument/2006/math">
                    <m:r>
                      <a:rPr lang="en-US" sz="1400" b="0" i="1" smtClean="0">
                        <a:latin typeface="Cambria Math" panose="02040503050406030204" pitchFamily="18" charset="0"/>
                      </a:rPr>
                      <m:t>𝑇</m:t>
                    </m:r>
                    <m:r>
                      <a:rPr lang="en-US" sz="1400" i="1">
                        <a:latin typeface="Cambria Math" panose="02040503050406030204" pitchFamily="18" charset="0"/>
                      </a:rPr>
                      <m:t>𝑒𝑟𝑚𝑖𝑛𝑎𝑙</m:t>
                    </m:r>
                    <m:r>
                      <a:rPr lang="en-US" sz="1400" i="1">
                        <a:latin typeface="Cambria Math" panose="02040503050406030204" pitchFamily="18" charset="0"/>
                      </a:rPr>
                      <m:t>(</m:t>
                    </m:r>
                    <m:r>
                      <a:rPr lang="en-US" sz="1400" i="1">
                        <a:latin typeface="Cambria Math" panose="02040503050406030204" pitchFamily="18" charset="0"/>
                      </a:rPr>
                      <m:t>𝑠</m:t>
                    </m:r>
                    <m:r>
                      <a:rPr lang="en-US" sz="1400" i="1">
                        <a:latin typeface="Cambria Math" panose="02040503050406030204" pitchFamily="18" charset="0"/>
                      </a:rPr>
                      <m:t>)</m:t>
                    </m:r>
                  </m:oMath>
                </a14:m>
                <a:r>
                  <a:rPr lang="en-US" sz="1400" dirty="0"/>
                  <a:t> 	Test for terminal states.</a:t>
                </a:r>
              </a:p>
              <a:p>
                <a:pPr marL="457200" lvl="1" indent="0">
                  <a:buNone/>
                </a:pPr>
                <a14:m>
                  <m:oMath xmlns:m="http://schemas.openxmlformats.org/officeDocument/2006/math">
                    <m:r>
                      <a:rPr lang="en-US" sz="1400" i="1">
                        <a:latin typeface="Cambria Math" panose="02040503050406030204" pitchFamily="18" charset="0"/>
                      </a:rPr>
                      <m:t>𝑈𝑡𝑖𝑙𝑖𝑡𝑦</m:t>
                    </m:r>
                    <m:r>
                      <a:rPr lang="en-US" sz="1400" i="1">
                        <a:latin typeface="Cambria Math" panose="02040503050406030204" pitchFamily="18" charset="0"/>
                      </a:rPr>
                      <m:t>(</m:t>
                    </m:r>
                    <m:r>
                      <a:rPr lang="en-US" sz="1400" i="1">
                        <a:latin typeface="Cambria Math" panose="02040503050406030204" pitchFamily="18" charset="0"/>
                      </a:rPr>
                      <m:t>𝑠</m:t>
                    </m:r>
                    <m:r>
                      <a:rPr lang="en-US" sz="1400" i="1">
                        <a:latin typeface="Cambria Math" panose="02040503050406030204" pitchFamily="18" charset="0"/>
                      </a:rPr>
                      <m:t>)</m:t>
                    </m:r>
                  </m:oMath>
                </a14:m>
                <a:r>
                  <a:rPr lang="en-US" sz="1400" dirty="0"/>
                  <a:t>	Utility for player Max for terminal states.</a:t>
                </a:r>
              </a:p>
            </p:txBody>
          </p:sp>
        </mc:Choice>
        <mc:Fallback xmlns="">
          <p:sp>
            <p:nvSpPr>
              <p:cNvPr id="3" name="Content Placeholder 2">
                <a:extLst>
                  <a:ext uri="{FF2B5EF4-FFF2-40B4-BE49-F238E27FC236}">
                    <a16:creationId xmlns:a16="http://schemas.microsoft.com/office/drawing/2014/main" id="{CA91934C-64CB-4EB4-BD68-E07D357C904F}"/>
                  </a:ext>
                </a:extLst>
              </p:cNvPr>
              <p:cNvSpPr>
                <a:spLocks noGrp="1" noRot="1" noChangeAspect="1" noMove="1" noResize="1" noEditPoints="1" noAdjustHandles="1" noChangeArrowheads="1" noChangeShapeType="1" noTextEdit="1"/>
              </p:cNvSpPr>
              <p:nvPr>
                <p:ph idx="1"/>
              </p:nvPr>
            </p:nvSpPr>
            <p:spPr>
              <a:xfrm>
                <a:off x="3724073" y="2590800"/>
                <a:ext cx="5038927" cy="3633019"/>
              </a:xfrm>
              <a:blipFill>
                <a:blip r:embed="rId2"/>
                <a:stretch>
                  <a:fillRect l="-726" t="-1174"/>
                </a:stretch>
              </a:blipFill>
            </p:spPr>
            <p:txBody>
              <a:bodyPr/>
              <a:lstStyle/>
              <a:p>
                <a:r>
                  <a:rPr lang="en-US">
                    <a:noFill/>
                  </a:rPr>
                  <a:t> </a:t>
                </a:r>
              </a:p>
            </p:txBody>
          </p:sp>
        </mc:Fallback>
      </mc:AlternateContent>
      <p:cxnSp>
        <p:nvCxnSpPr>
          <p:cNvPr id="9" name="Straight Connector 8">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810700" y="2115117"/>
            <a:ext cx="473202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6" name="Picture 2">
            <a:extLst>
              <a:ext uri="{FF2B5EF4-FFF2-40B4-BE49-F238E27FC236}">
                <a16:creationId xmlns:a16="http://schemas.microsoft.com/office/drawing/2014/main" id="{932AC7A2-B898-4053-9E19-C47E7A2F3659}"/>
              </a:ext>
              <a:ext uri="{C183D7F6-B498-43B3-948B-1728B52AA6E4}">
                <adec:decorative xmlns:adec="http://schemas.microsoft.com/office/drawing/2017/decorative" val="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7863" t="1982" r="19372" b="938"/>
          <a:stretch/>
        </p:blipFill>
        <p:spPr bwMode="auto">
          <a:xfrm>
            <a:off x="0" y="0"/>
            <a:ext cx="3384395" cy="68423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674895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0227DC-69CE-4119-811C-2E2E6619AC91}"/>
              </a:ext>
            </a:extLst>
          </p:cNvPr>
          <p:cNvSpPr>
            <a:spLocks noGrp="1"/>
          </p:cNvSpPr>
          <p:nvPr>
            <p:ph type="title"/>
          </p:nvPr>
        </p:nvSpPr>
        <p:spPr/>
        <p:txBody>
          <a:bodyPr/>
          <a:lstStyle/>
          <a:p>
            <a:r>
              <a:rPr lang="en-US" dirty="0"/>
              <a:t>Monte Carlo Tree Search (MCTS)</a:t>
            </a:r>
          </a:p>
        </p:txBody>
      </p:sp>
      <p:sp>
        <p:nvSpPr>
          <p:cNvPr id="4" name="Content Placeholder 3">
            <a:extLst>
              <a:ext uri="{FF2B5EF4-FFF2-40B4-BE49-F238E27FC236}">
                <a16:creationId xmlns:a16="http://schemas.microsoft.com/office/drawing/2014/main" id="{C361553B-AF17-4D46-85D3-15DB5C1790F2}"/>
              </a:ext>
            </a:extLst>
          </p:cNvPr>
          <p:cNvSpPr txBox="1">
            <a:spLocks noGrp="1"/>
          </p:cNvSpPr>
          <p:nvPr>
            <p:ph idx="1"/>
          </p:nvPr>
        </p:nvSpPr>
        <p:spPr>
          <a:xfrm>
            <a:off x="628650" y="1825625"/>
            <a:ext cx="7886700" cy="4389920"/>
          </a:xfrm>
          <a:prstGeom prst="rect">
            <a:avLst/>
          </a:prstGeom>
          <a:noFill/>
        </p:spPr>
        <p:txBody>
          <a:bodyPr wrap="square">
            <a:spAutoFit/>
          </a:bodyPr>
          <a:lstStyle/>
          <a:p>
            <a:pPr marL="0" indent="0">
              <a:buNone/>
            </a:pPr>
            <a:r>
              <a:rPr lang="en-US" sz="2400" b="1" dirty="0"/>
              <a:t>Pure Monte Carlo </a:t>
            </a:r>
            <a:r>
              <a:rPr lang="en-US" sz="2400" dirty="0"/>
              <a:t>search always start playouts from a given state.</a:t>
            </a:r>
          </a:p>
          <a:p>
            <a:pPr marL="0" indent="0">
              <a:buNone/>
            </a:pPr>
            <a:r>
              <a:rPr lang="en-US" sz="2400" b="1" dirty="0"/>
              <a:t>Monte Carlo Tree Search </a:t>
            </a:r>
            <a:r>
              <a:rPr lang="en-US" sz="2400" dirty="0"/>
              <a:t>builds a </a:t>
            </a:r>
            <a:r>
              <a:rPr lang="en-US" sz="2400" b="1" dirty="0"/>
              <a:t>partial game tree </a:t>
            </a:r>
            <a:r>
              <a:rPr lang="en-US" sz="2400" dirty="0"/>
              <a:t>and can start playouts from any state (node) in that tree. </a:t>
            </a:r>
          </a:p>
          <a:p>
            <a:pPr marL="0" indent="0">
              <a:buNone/>
            </a:pPr>
            <a:endParaRPr lang="en-US" sz="2400" dirty="0"/>
          </a:p>
          <a:p>
            <a:pPr marL="0" indent="0">
              <a:buNone/>
            </a:pPr>
            <a:r>
              <a:rPr lang="en-US" sz="2400" dirty="0"/>
              <a:t>Important considerations:</a:t>
            </a:r>
          </a:p>
          <a:p>
            <a:r>
              <a:rPr lang="en-US" sz="2400" dirty="0"/>
              <a:t>We can use UCB1 as the </a:t>
            </a:r>
            <a:r>
              <a:rPr lang="en-US" sz="2400" b="1" dirty="0"/>
              <a:t>selection strategy</a:t>
            </a:r>
            <a:r>
              <a:rPr lang="en-US" sz="2400" dirty="0"/>
              <a:t> to decide what part of the tree we should focus on for the next playout. This balances exploration and exploitation.</a:t>
            </a:r>
          </a:p>
          <a:p>
            <a:r>
              <a:rPr lang="en-US" sz="2400" dirty="0"/>
              <a:t>We typically can only store a small </a:t>
            </a:r>
            <a:r>
              <a:rPr lang="en-US" sz="2400" b="1" dirty="0"/>
              <a:t>part of the game tree</a:t>
            </a:r>
            <a:r>
              <a:rPr lang="en-US" sz="2400" dirty="0"/>
              <a:t>, so we do not store the complete playout runs.</a:t>
            </a:r>
          </a:p>
        </p:txBody>
      </p:sp>
    </p:spTree>
    <p:extLst>
      <p:ext uri="{BB962C8B-B14F-4D97-AF65-F5344CB8AC3E}">
        <p14:creationId xmlns:p14="http://schemas.microsoft.com/office/powerpoint/2010/main" val="12806393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Group 27">
            <a:extLst>
              <a:ext uri="{FF2B5EF4-FFF2-40B4-BE49-F238E27FC236}">
                <a16:creationId xmlns:a16="http://schemas.microsoft.com/office/drawing/2014/main" id="{37FE1A7D-46FF-3956-CB6B-A0CE79DC5AEB}"/>
              </a:ext>
            </a:extLst>
          </p:cNvPr>
          <p:cNvGrpSpPr/>
          <p:nvPr/>
        </p:nvGrpSpPr>
        <p:grpSpPr>
          <a:xfrm>
            <a:off x="557598" y="2819400"/>
            <a:ext cx="8205402" cy="3189476"/>
            <a:chOff x="557598" y="2819400"/>
            <a:chExt cx="8205402" cy="3189476"/>
          </a:xfrm>
        </p:grpSpPr>
        <p:pic>
          <p:nvPicPr>
            <p:cNvPr id="5" name="Picture 4">
              <a:extLst>
                <a:ext uri="{FF2B5EF4-FFF2-40B4-BE49-F238E27FC236}">
                  <a16:creationId xmlns:a16="http://schemas.microsoft.com/office/drawing/2014/main" id="{FF83E86E-0770-4D97-B52D-C26C85CF9C39}"/>
                </a:ext>
              </a:extLst>
            </p:cNvPr>
            <p:cNvPicPr>
              <a:picLocks noChangeAspect="1"/>
            </p:cNvPicPr>
            <p:nvPr/>
          </p:nvPicPr>
          <p:blipFill>
            <a:blip r:embed="rId2"/>
            <a:stretch>
              <a:fillRect/>
            </a:stretch>
          </p:blipFill>
          <p:spPr>
            <a:xfrm>
              <a:off x="978351" y="2819400"/>
              <a:ext cx="7784649" cy="3189476"/>
            </a:xfrm>
            <a:prstGeom prst="rect">
              <a:avLst/>
            </a:prstGeom>
          </p:spPr>
        </p:pic>
        <p:sp>
          <p:nvSpPr>
            <p:cNvPr id="15" name="TextBox 14">
              <a:extLst>
                <a:ext uri="{FF2B5EF4-FFF2-40B4-BE49-F238E27FC236}">
                  <a16:creationId xmlns:a16="http://schemas.microsoft.com/office/drawing/2014/main" id="{599F4839-3EDC-4379-B9CC-63887372CCD6}"/>
                </a:ext>
              </a:extLst>
            </p:cNvPr>
            <p:cNvSpPr txBox="1"/>
            <p:nvPr/>
          </p:nvSpPr>
          <p:spPr>
            <a:xfrm>
              <a:off x="557598" y="2999601"/>
              <a:ext cx="562911" cy="276999"/>
            </a:xfrm>
            <a:prstGeom prst="rect">
              <a:avLst/>
            </a:prstGeom>
            <a:noFill/>
          </p:spPr>
          <p:txBody>
            <a:bodyPr wrap="none" rtlCol="0">
              <a:spAutoFit/>
            </a:bodyPr>
            <a:lstStyle/>
            <a:p>
              <a:r>
                <a:rPr lang="en-US" sz="1200" dirty="0"/>
                <a:t>White</a:t>
              </a:r>
            </a:p>
          </p:txBody>
        </p:sp>
        <p:sp>
          <p:nvSpPr>
            <p:cNvPr id="16" name="TextBox 15">
              <a:extLst>
                <a:ext uri="{FF2B5EF4-FFF2-40B4-BE49-F238E27FC236}">
                  <a16:creationId xmlns:a16="http://schemas.microsoft.com/office/drawing/2014/main" id="{4DEA6A0B-F53D-480C-99D5-82DB6899E24E}"/>
                </a:ext>
              </a:extLst>
            </p:cNvPr>
            <p:cNvSpPr txBox="1"/>
            <p:nvPr/>
          </p:nvSpPr>
          <p:spPr>
            <a:xfrm>
              <a:off x="557598" y="4089549"/>
              <a:ext cx="562911" cy="276999"/>
            </a:xfrm>
            <a:prstGeom prst="rect">
              <a:avLst/>
            </a:prstGeom>
            <a:noFill/>
          </p:spPr>
          <p:txBody>
            <a:bodyPr wrap="none" rtlCol="0">
              <a:spAutoFit/>
            </a:bodyPr>
            <a:lstStyle/>
            <a:p>
              <a:r>
                <a:rPr lang="en-US" sz="1200" dirty="0"/>
                <a:t>White</a:t>
              </a:r>
            </a:p>
          </p:txBody>
        </p:sp>
        <p:sp>
          <p:nvSpPr>
            <p:cNvPr id="17" name="TextBox 16">
              <a:extLst>
                <a:ext uri="{FF2B5EF4-FFF2-40B4-BE49-F238E27FC236}">
                  <a16:creationId xmlns:a16="http://schemas.microsoft.com/office/drawing/2014/main" id="{4FB26089-CE33-4440-8867-7A807316C56E}"/>
                </a:ext>
              </a:extLst>
            </p:cNvPr>
            <p:cNvSpPr txBox="1"/>
            <p:nvPr/>
          </p:nvSpPr>
          <p:spPr>
            <a:xfrm>
              <a:off x="557598" y="5179497"/>
              <a:ext cx="562911" cy="276999"/>
            </a:xfrm>
            <a:prstGeom prst="rect">
              <a:avLst/>
            </a:prstGeom>
            <a:noFill/>
          </p:spPr>
          <p:txBody>
            <a:bodyPr wrap="none" rtlCol="0">
              <a:spAutoFit/>
            </a:bodyPr>
            <a:lstStyle/>
            <a:p>
              <a:r>
                <a:rPr lang="en-US" sz="1200" dirty="0"/>
                <a:t>White</a:t>
              </a:r>
            </a:p>
          </p:txBody>
        </p:sp>
        <p:cxnSp>
          <p:nvCxnSpPr>
            <p:cNvPr id="21" name="Straight Connector 20">
              <a:extLst>
                <a:ext uri="{FF2B5EF4-FFF2-40B4-BE49-F238E27FC236}">
                  <a16:creationId xmlns:a16="http://schemas.microsoft.com/office/drawing/2014/main" id="{D5A7904B-BA97-438D-83FF-897983384C78}"/>
                </a:ext>
              </a:extLst>
            </p:cNvPr>
            <p:cNvCxnSpPr/>
            <p:nvPr/>
          </p:nvCxnSpPr>
          <p:spPr>
            <a:xfrm>
              <a:off x="685800" y="3352800"/>
              <a:ext cx="7912552" cy="0"/>
            </a:xfrm>
            <a:prstGeom prst="line">
              <a:avLst/>
            </a:prstGeom>
            <a:ln w="9525" cap="flat" cmpd="sng" algn="ctr">
              <a:solidFill>
                <a:schemeClr val="accent3"/>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3" name="Straight Connector 22">
              <a:extLst>
                <a:ext uri="{FF2B5EF4-FFF2-40B4-BE49-F238E27FC236}">
                  <a16:creationId xmlns:a16="http://schemas.microsoft.com/office/drawing/2014/main" id="{84117894-7786-4518-8579-1E6221DB0E65}"/>
                </a:ext>
              </a:extLst>
            </p:cNvPr>
            <p:cNvCxnSpPr/>
            <p:nvPr/>
          </p:nvCxnSpPr>
          <p:spPr>
            <a:xfrm>
              <a:off x="685800" y="3962400"/>
              <a:ext cx="7912552" cy="0"/>
            </a:xfrm>
            <a:prstGeom prst="line">
              <a:avLst/>
            </a:prstGeom>
            <a:ln w="9525" cap="flat" cmpd="sng" algn="ctr">
              <a:solidFill>
                <a:schemeClr val="accent3"/>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4" name="Straight Connector 23">
              <a:extLst>
                <a:ext uri="{FF2B5EF4-FFF2-40B4-BE49-F238E27FC236}">
                  <a16:creationId xmlns:a16="http://schemas.microsoft.com/office/drawing/2014/main" id="{2AEADF8D-FF0D-4751-9CC4-1349724322A9}"/>
                </a:ext>
              </a:extLst>
            </p:cNvPr>
            <p:cNvCxnSpPr/>
            <p:nvPr/>
          </p:nvCxnSpPr>
          <p:spPr>
            <a:xfrm>
              <a:off x="685800" y="4572000"/>
              <a:ext cx="7912552" cy="0"/>
            </a:xfrm>
            <a:prstGeom prst="line">
              <a:avLst/>
            </a:prstGeom>
            <a:ln w="9525" cap="flat" cmpd="sng" algn="ctr">
              <a:solidFill>
                <a:schemeClr val="accent3"/>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5" name="Straight Connector 24">
              <a:extLst>
                <a:ext uri="{FF2B5EF4-FFF2-40B4-BE49-F238E27FC236}">
                  <a16:creationId xmlns:a16="http://schemas.microsoft.com/office/drawing/2014/main" id="{FE0ADEEF-F66F-4D2B-A3EA-DBA44B3245A7}"/>
                </a:ext>
              </a:extLst>
            </p:cNvPr>
            <p:cNvCxnSpPr/>
            <p:nvPr/>
          </p:nvCxnSpPr>
          <p:spPr>
            <a:xfrm>
              <a:off x="698048" y="5105400"/>
              <a:ext cx="7912552" cy="0"/>
            </a:xfrm>
            <a:prstGeom prst="line">
              <a:avLst/>
            </a:prstGeom>
            <a:ln w="9525" cap="flat" cmpd="sng" algn="ctr">
              <a:solidFill>
                <a:schemeClr val="accent3"/>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6" name="TextBox 25">
              <a:extLst>
                <a:ext uri="{FF2B5EF4-FFF2-40B4-BE49-F238E27FC236}">
                  <a16:creationId xmlns:a16="http://schemas.microsoft.com/office/drawing/2014/main" id="{75F504AB-4225-404B-8E4F-67D9B559C564}"/>
                </a:ext>
              </a:extLst>
            </p:cNvPr>
            <p:cNvSpPr txBox="1"/>
            <p:nvPr/>
          </p:nvSpPr>
          <p:spPr>
            <a:xfrm>
              <a:off x="582412" y="3511112"/>
              <a:ext cx="513282" cy="276999"/>
            </a:xfrm>
            <a:prstGeom prst="rect">
              <a:avLst/>
            </a:prstGeom>
            <a:noFill/>
          </p:spPr>
          <p:txBody>
            <a:bodyPr wrap="none" rtlCol="0">
              <a:spAutoFit/>
            </a:bodyPr>
            <a:lstStyle/>
            <a:p>
              <a:r>
                <a:rPr lang="en-US" sz="1200" dirty="0"/>
                <a:t>Black</a:t>
              </a:r>
            </a:p>
          </p:txBody>
        </p:sp>
        <p:sp>
          <p:nvSpPr>
            <p:cNvPr id="27" name="TextBox 26">
              <a:extLst>
                <a:ext uri="{FF2B5EF4-FFF2-40B4-BE49-F238E27FC236}">
                  <a16:creationId xmlns:a16="http://schemas.microsoft.com/office/drawing/2014/main" id="{1A7FB683-F9F5-43B3-8589-DE698C4B78D0}"/>
                </a:ext>
              </a:extLst>
            </p:cNvPr>
            <p:cNvSpPr txBox="1"/>
            <p:nvPr/>
          </p:nvSpPr>
          <p:spPr>
            <a:xfrm>
              <a:off x="582412" y="4676001"/>
              <a:ext cx="513282" cy="276999"/>
            </a:xfrm>
            <a:prstGeom prst="rect">
              <a:avLst/>
            </a:prstGeom>
            <a:noFill/>
          </p:spPr>
          <p:txBody>
            <a:bodyPr wrap="none" rtlCol="0">
              <a:spAutoFit/>
            </a:bodyPr>
            <a:lstStyle/>
            <a:p>
              <a:r>
                <a:rPr lang="en-US" sz="1200" dirty="0"/>
                <a:t>Black</a:t>
              </a:r>
            </a:p>
          </p:txBody>
        </p:sp>
      </p:grpSp>
      <p:sp>
        <p:nvSpPr>
          <p:cNvPr id="22" name="Title 21">
            <a:extLst>
              <a:ext uri="{FF2B5EF4-FFF2-40B4-BE49-F238E27FC236}">
                <a16:creationId xmlns:a16="http://schemas.microsoft.com/office/drawing/2014/main" id="{FA9B6B85-B548-53DA-1248-52C38B4C2F29}"/>
              </a:ext>
            </a:extLst>
          </p:cNvPr>
          <p:cNvSpPr>
            <a:spLocks noGrp="1"/>
          </p:cNvSpPr>
          <p:nvPr>
            <p:ph type="title"/>
          </p:nvPr>
        </p:nvSpPr>
        <p:spPr>
          <a:xfrm>
            <a:off x="628650" y="-1325563"/>
            <a:ext cx="7886700" cy="1325563"/>
          </a:xfrm>
        </p:spPr>
        <p:txBody>
          <a:bodyPr vert="horz" lIns="91440" tIns="45720" rIns="91440" bIns="45720" rtlCol="0" anchor="b">
            <a:normAutofit/>
          </a:bodyPr>
          <a:lstStyle/>
          <a:p>
            <a:r>
              <a:rPr lang="en-US" dirty="0"/>
              <a:t>Monte-Carlo-Tree-Search Algorithm</a:t>
            </a:r>
          </a:p>
        </p:txBody>
      </p:sp>
      <p:pic>
        <p:nvPicPr>
          <p:cNvPr id="4" name="Picture 3">
            <a:extLst>
              <a:ext uri="{FF2B5EF4-FFF2-40B4-BE49-F238E27FC236}">
                <a16:creationId xmlns:a16="http://schemas.microsoft.com/office/drawing/2014/main" id="{A2183ED0-97C8-46A9-ACE4-0AB43323E179}"/>
              </a:ext>
            </a:extLst>
          </p:cNvPr>
          <p:cNvPicPr>
            <a:picLocks noChangeAspect="1"/>
          </p:cNvPicPr>
          <p:nvPr/>
        </p:nvPicPr>
        <p:blipFill>
          <a:blip r:embed="rId3"/>
          <a:stretch>
            <a:fillRect/>
          </a:stretch>
        </p:blipFill>
        <p:spPr>
          <a:xfrm>
            <a:off x="381000" y="354114"/>
            <a:ext cx="8171826" cy="2437212"/>
          </a:xfrm>
          <a:prstGeom prst="rect">
            <a:avLst/>
          </a:prstGeom>
        </p:spPr>
        <p:style>
          <a:lnRef idx="2">
            <a:schemeClr val="accent2"/>
          </a:lnRef>
          <a:fillRef idx="1">
            <a:schemeClr val="lt1"/>
          </a:fillRef>
          <a:effectRef idx="0">
            <a:schemeClr val="accent2"/>
          </a:effectRef>
          <a:fontRef idx="minor">
            <a:schemeClr val="dk1"/>
          </a:fontRef>
        </p:style>
      </p:pic>
      <p:grpSp>
        <p:nvGrpSpPr>
          <p:cNvPr id="36" name="Group 35">
            <a:extLst>
              <a:ext uri="{FF2B5EF4-FFF2-40B4-BE49-F238E27FC236}">
                <a16:creationId xmlns:a16="http://schemas.microsoft.com/office/drawing/2014/main" id="{9750DD75-BD49-7781-0C56-0F162A528B58}"/>
              </a:ext>
            </a:extLst>
          </p:cNvPr>
          <p:cNvGrpSpPr/>
          <p:nvPr/>
        </p:nvGrpSpPr>
        <p:grpSpPr>
          <a:xfrm>
            <a:off x="4800600" y="1244267"/>
            <a:ext cx="4246796" cy="1458933"/>
            <a:chOff x="4800600" y="1244267"/>
            <a:chExt cx="4246796" cy="1458933"/>
          </a:xfrm>
        </p:grpSpPr>
        <p:sp>
          <p:nvSpPr>
            <p:cNvPr id="8" name="Speech Bubble: Rectangle 7">
              <a:extLst>
                <a:ext uri="{FF2B5EF4-FFF2-40B4-BE49-F238E27FC236}">
                  <a16:creationId xmlns:a16="http://schemas.microsoft.com/office/drawing/2014/main" id="{F14742F9-67BA-4ED1-A2CE-411A6E61255D}"/>
                </a:ext>
              </a:extLst>
            </p:cNvPr>
            <p:cNvSpPr/>
            <p:nvPr/>
          </p:nvSpPr>
          <p:spPr>
            <a:xfrm>
              <a:off x="5694596" y="1244267"/>
              <a:ext cx="3352800" cy="643689"/>
            </a:xfrm>
            <a:prstGeom prst="wedgeRectCallout">
              <a:avLst>
                <a:gd name="adj1" fmla="val -43219"/>
                <a:gd name="adj2" fmla="val 122994"/>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a:t>UCB1 selection favors win percentage more and more.</a:t>
              </a:r>
            </a:p>
          </p:txBody>
        </p:sp>
        <p:sp>
          <p:nvSpPr>
            <p:cNvPr id="2" name="Rectangle 1">
              <a:extLst>
                <a:ext uri="{FF2B5EF4-FFF2-40B4-BE49-F238E27FC236}">
                  <a16:creationId xmlns:a16="http://schemas.microsoft.com/office/drawing/2014/main" id="{1516C8A5-634E-42CD-8F82-EA0BA9FFDD98}"/>
                </a:ext>
              </a:extLst>
            </p:cNvPr>
            <p:cNvSpPr/>
            <p:nvPr/>
          </p:nvSpPr>
          <p:spPr>
            <a:xfrm>
              <a:off x="4800600" y="2362200"/>
              <a:ext cx="3581400" cy="34100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 name="TextBox 8">
            <a:extLst>
              <a:ext uri="{FF2B5EF4-FFF2-40B4-BE49-F238E27FC236}">
                <a16:creationId xmlns:a16="http://schemas.microsoft.com/office/drawing/2014/main" id="{E49ADF20-5360-4C46-9A0F-C4AC022BFFB2}"/>
              </a:ext>
            </a:extLst>
          </p:cNvPr>
          <p:cNvSpPr txBox="1"/>
          <p:nvPr/>
        </p:nvSpPr>
        <p:spPr>
          <a:xfrm>
            <a:off x="2743200" y="2895600"/>
            <a:ext cx="1084079" cy="276999"/>
          </a:xfrm>
          <a:prstGeom prst="rect">
            <a:avLst/>
          </a:prstGeom>
          <a:noFill/>
        </p:spPr>
        <p:txBody>
          <a:bodyPr wrap="none" rtlCol="0">
            <a:spAutoFit/>
          </a:bodyPr>
          <a:lstStyle/>
          <a:p>
            <a:r>
              <a:rPr lang="en-US" sz="1200" dirty="0"/>
              <a:t>Wins/Playouts</a:t>
            </a:r>
          </a:p>
        </p:txBody>
      </p:sp>
      <p:grpSp>
        <p:nvGrpSpPr>
          <p:cNvPr id="29" name="Group 28">
            <a:extLst>
              <a:ext uri="{FF2B5EF4-FFF2-40B4-BE49-F238E27FC236}">
                <a16:creationId xmlns:a16="http://schemas.microsoft.com/office/drawing/2014/main" id="{298C0A8F-59EC-9A83-10D2-A7F3EBEF639E}"/>
              </a:ext>
            </a:extLst>
          </p:cNvPr>
          <p:cNvGrpSpPr/>
          <p:nvPr/>
        </p:nvGrpSpPr>
        <p:grpSpPr>
          <a:xfrm>
            <a:off x="335216" y="1295400"/>
            <a:ext cx="5198497" cy="5208483"/>
            <a:chOff x="335216" y="1295400"/>
            <a:chExt cx="5198497" cy="5208483"/>
          </a:xfrm>
        </p:grpSpPr>
        <p:sp>
          <p:nvSpPr>
            <p:cNvPr id="7" name="Speech Bubble: Rectangle 6">
              <a:extLst>
                <a:ext uri="{FF2B5EF4-FFF2-40B4-BE49-F238E27FC236}">
                  <a16:creationId xmlns:a16="http://schemas.microsoft.com/office/drawing/2014/main" id="{8384930E-C4A4-4194-BB17-475E43E41D5F}"/>
                </a:ext>
              </a:extLst>
            </p:cNvPr>
            <p:cNvSpPr/>
            <p:nvPr/>
          </p:nvSpPr>
          <p:spPr>
            <a:xfrm>
              <a:off x="3400113" y="1295400"/>
              <a:ext cx="2133600" cy="381000"/>
            </a:xfrm>
            <a:prstGeom prst="wedgeRectCallout">
              <a:avLst>
                <a:gd name="adj1" fmla="val -71362"/>
                <a:gd name="adj2" fmla="val -25922"/>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a:t>Highest UCB1 score</a:t>
              </a:r>
            </a:p>
          </p:txBody>
        </p:sp>
        <p:sp>
          <p:nvSpPr>
            <p:cNvPr id="10" name="Oval 9">
              <a:extLst>
                <a:ext uri="{FF2B5EF4-FFF2-40B4-BE49-F238E27FC236}">
                  <a16:creationId xmlns:a16="http://schemas.microsoft.com/office/drawing/2014/main" id="{15C69B09-9D37-4124-A65C-8B45BABCAFB7}"/>
                </a:ext>
              </a:extLst>
            </p:cNvPr>
            <p:cNvSpPr/>
            <p:nvPr/>
          </p:nvSpPr>
          <p:spPr>
            <a:xfrm>
              <a:off x="1128530" y="4648200"/>
              <a:ext cx="381000" cy="38100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Speech Bubble: Rectangle 29">
              <a:extLst>
                <a:ext uri="{FF2B5EF4-FFF2-40B4-BE49-F238E27FC236}">
                  <a16:creationId xmlns:a16="http://schemas.microsoft.com/office/drawing/2014/main" id="{C9BDF8D7-13E9-4165-B976-38B6BC431C55}"/>
                </a:ext>
              </a:extLst>
            </p:cNvPr>
            <p:cNvSpPr/>
            <p:nvPr/>
          </p:nvSpPr>
          <p:spPr>
            <a:xfrm>
              <a:off x="335216" y="5869761"/>
              <a:ext cx="1828800" cy="634122"/>
            </a:xfrm>
            <a:prstGeom prst="wedgeRectCallout">
              <a:avLst>
                <a:gd name="adj1" fmla="val 5296"/>
                <a:gd name="adj2" fmla="val -203767"/>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sz="1600" dirty="0"/>
                <a:t>Select leaf with highest UCB1 score</a:t>
              </a:r>
            </a:p>
          </p:txBody>
        </p:sp>
      </p:grpSp>
      <p:grpSp>
        <p:nvGrpSpPr>
          <p:cNvPr id="34" name="Group 33">
            <a:extLst>
              <a:ext uri="{FF2B5EF4-FFF2-40B4-BE49-F238E27FC236}">
                <a16:creationId xmlns:a16="http://schemas.microsoft.com/office/drawing/2014/main" id="{32BA381D-DB72-AC5D-A3B9-273D821AD5AF}"/>
              </a:ext>
            </a:extLst>
          </p:cNvPr>
          <p:cNvGrpSpPr/>
          <p:nvPr/>
        </p:nvGrpSpPr>
        <p:grpSpPr>
          <a:xfrm>
            <a:off x="6121852" y="2908652"/>
            <a:ext cx="1574348" cy="2655856"/>
            <a:chOff x="6121852" y="2908652"/>
            <a:chExt cx="1574348" cy="2655856"/>
          </a:xfrm>
        </p:grpSpPr>
        <p:sp>
          <p:nvSpPr>
            <p:cNvPr id="11" name="Oval 10">
              <a:extLst>
                <a:ext uri="{FF2B5EF4-FFF2-40B4-BE49-F238E27FC236}">
                  <a16:creationId xmlns:a16="http://schemas.microsoft.com/office/drawing/2014/main" id="{8CA756EA-5537-4B96-9E24-93C99C7BC71F}"/>
                </a:ext>
              </a:extLst>
            </p:cNvPr>
            <p:cNvSpPr/>
            <p:nvPr/>
          </p:nvSpPr>
          <p:spPr>
            <a:xfrm>
              <a:off x="6693352" y="4089549"/>
              <a:ext cx="381000" cy="38100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51D6C00C-0565-4048-9352-92A781CD61BC}"/>
                </a:ext>
              </a:extLst>
            </p:cNvPr>
            <p:cNvSpPr/>
            <p:nvPr/>
          </p:nvSpPr>
          <p:spPr>
            <a:xfrm>
              <a:off x="6693352" y="3504012"/>
              <a:ext cx="381000" cy="38100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86018CB8-30CF-469B-8288-0444EE3BCAD4}"/>
                </a:ext>
              </a:extLst>
            </p:cNvPr>
            <p:cNvSpPr/>
            <p:nvPr/>
          </p:nvSpPr>
          <p:spPr>
            <a:xfrm>
              <a:off x="7315200" y="2908652"/>
              <a:ext cx="381000" cy="396026"/>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90B203F2-B256-499E-968C-FBC9A0FAC327}"/>
                </a:ext>
              </a:extLst>
            </p:cNvPr>
            <p:cNvSpPr/>
            <p:nvPr/>
          </p:nvSpPr>
          <p:spPr>
            <a:xfrm>
              <a:off x="6121852" y="4635575"/>
              <a:ext cx="381000" cy="38100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Arrow Connector 19">
              <a:extLst>
                <a:ext uri="{FF2B5EF4-FFF2-40B4-BE49-F238E27FC236}">
                  <a16:creationId xmlns:a16="http://schemas.microsoft.com/office/drawing/2014/main" id="{B53CBDDA-6B85-4575-A1E1-1B7BBBAB1E91}"/>
                </a:ext>
              </a:extLst>
            </p:cNvPr>
            <p:cNvCxnSpPr>
              <a:cxnSpLocks/>
              <a:endCxn id="11" idx="3"/>
            </p:cNvCxnSpPr>
            <p:nvPr/>
          </p:nvCxnSpPr>
          <p:spPr>
            <a:xfrm flipV="1">
              <a:off x="6462028" y="4414753"/>
              <a:ext cx="287120" cy="26124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31C6647B-D2E9-4088-B616-4526DFA01760}"/>
                </a:ext>
              </a:extLst>
            </p:cNvPr>
            <p:cNvCxnSpPr>
              <a:cxnSpLocks/>
              <a:endCxn id="12" idx="4"/>
            </p:cNvCxnSpPr>
            <p:nvPr/>
          </p:nvCxnSpPr>
          <p:spPr>
            <a:xfrm flipV="1">
              <a:off x="6856599" y="3885012"/>
              <a:ext cx="27253" cy="194624"/>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30872F81-6E7B-4D9A-AC33-1362C71DE966}"/>
                </a:ext>
              </a:extLst>
            </p:cNvPr>
            <p:cNvCxnSpPr>
              <a:cxnSpLocks/>
              <a:stCxn id="12" idx="7"/>
              <a:endCxn id="13" idx="3"/>
            </p:cNvCxnSpPr>
            <p:nvPr/>
          </p:nvCxnSpPr>
          <p:spPr>
            <a:xfrm flipV="1">
              <a:off x="7018556" y="3246681"/>
              <a:ext cx="352440" cy="313127"/>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4" name="Oval 43">
              <a:extLst>
                <a:ext uri="{FF2B5EF4-FFF2-40B4-BE49-F238E27FC236}">
                  <a16:creationId xmlns:a16="http://schemas.microsoft.com/office/drawing/2014/main" id="{F6965377-92F5-478D-86E0-6BC8DC756AFF}"/>
                </a:ext>
              </a:extLst>
            </p:cNvPr>
            <p:cNvSpPr/>
            <p:nvPr/>
          </p:nvSpPr>
          <p:spPr>
            <a:xfrm>
              <a:off x="6121852" y="5183508"/>
              <a:ext cx="381000" cy="38100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5" name="Straight Arrow Connector 44">
              <a:extLst>
                <a:ext uri="{FF2B5EF4-FFF2-40B4-BE49-F238E27FC236}">
                  <a16:creationId xmlns:a16="http://schemas.microsoft.com/office/drawing/2014/main" id="{A7BF5870-B5EE-44E4-A1B1-B29644B74F68}"/>
                </a:ext>
              </a:extLst>
            </p:cNvPr>
            <p:cNvCxnSpPr>
              <a:cxnSpLocks/>
              <a:stCxn id="44" idx="0"/>
              <a:endCxn id="14" idx="4"/>
            </p:cNvCxnSpPr>
            <p:nvPr/>
          </p:nvCxnSpPr>
          <p:spPr>
            <a:xfrm flipV="1">
              <a:off x="6312352" y="5016575"/>
              <a:ext cx="0" cy="166933"/>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32" name="Group 31">
            <a:extLst>
              <a:ext uri="{FF2B5EF4-FFF2-40B4-BE49-F238E27FC236}">
                <a16:creationId xmlns:a16="http://schemas.microsoft.com/office/drawing/2014/main" id="{265C9CDE-FE70-0E34-C02D-0176B14281B5}"/>
              </a:ext>
            </a:extLst>
          </p:cNvPr>
          <p:cNvGrpSpPr/>
          <p:nvPr/>
        </p:nvGrpSpPr>
        <p:grpSpPr>
          <a:xfrm>
            <a:off x="3529385" y="5194226"/>
            <a:ext cx="3061915" cy="1594578"/>
            <a:chOff x="3529385" y="5194226"/>
            <a:chExt cx="3061915" cy="1594578"/>
          </a:xfrm>
        </p:grpSpPr>
        <p:sp>
          <p:nvSpPr>
            <p:cNvPr id="6" name="Speech Bubble: Rectangle 5">
              <a:extLst>
                <a:ext uri="{FF2B5EF4-FFF2-40B4-BE49-F238E27FC236}">
                  <a16:creationId xmlns:a16="http://schemas.microsoft.com/office/drawing/2014/main" id="{559D4B9A-014D-421F-AD0F-76EDEBC51C3A}"/>
                </a:ext>
              </a:extLst>
            </p:cNvPr>
            <p:cNvSpPr/>
            <p:nvPr/>
          </p:nvSpPr>
          <p:spPr>
            <a:xfrm>
              <a:off x="3529385" y="5997952"/>
              <a:ext cx="3061915" cy="790852"/>
            </a:xfrm>
            <a:prstGeom prst="wedgeRectCallout">
              <a:avLst>
                <a:gd name="adj1" fmla="val -34500"/>
                <a:gd name="adj2" fmla="val -106521"/>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sz="1600" dirty="0"/>
                <a:t>Expand and Simulate: the simulation path is not recorded to preserve memory!</a:t>
              </a:r>
            </a:p>
          </p:txBody>
        </p:sp>
        <p:sp>
          <p:nvSpPr>
            <p:cNvPr id="48" name="Oval 47">
              <a:extLst>
                <a:ext uri="{FF2B5EF4-FFF2-40B4-BE49-F238E27FC236}">
                  <a16:creationId xmlns:a16="http://schemas.microsoft.com/office/drawing/2014/main" id="{83CCEF06-F7F5-4DE5-9901-29E2DFF7A679}"/>
                </a:ext>
              </a:extLst>
            </p:cNvPr>
            <p:cNvSpPr/>
            <p:nvPr/>
          </p:nvSpPr>
          <p:spPr>
            <a:xfrm>
              <a:off x="3633105" y="5194226"/>
              <a:ext cx="381000" cy="38100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TextBox 2">
            <a:extLst>
              <a:ext uri="{FF2B5EF4-FFF2-40B4-BE49-F238E27FC236}">
                <a16:creationId xmlns:a16="http://schemas.microsoft.com/office/drawing/2014/main" id="{031F2401-C24B-BEE2-AE42-07B900EFBDEE}"/>
              </a:ext>
            </a:extLst>
          </p:cNvPr>
          <p:cNvSpPr txBox="1"/>
          <p:nvPr/>
        </p:nvSpPr>
        <p:spPr>
          <a:xfrm>
            <a:off x="6730097" y="5577683"/>
            <a:ext cx="1281797" cy="276999"/>
          </a:xfrm>
          <a:prstGeom prst="rect">
            <a:avLst/>
          </a:prstGeom>
          <a:noFill/>
        </p:spPr>
        <p:txBody>
          <a:bodyPr wrap="square" rtlCol="0">
            <a:spAutoFit/>
          </a:bodyPr>
          <a:lstStyle/>
          <a:p>
            <a:r>
              <a:rPr lang="en-US" sz="1200" dirty="0"/>
              <a:t>(update counts)</a:t>
            </a:r>
          </a:p>
        </p:txBody>
      </p:sp>
    </p:spTree>
    <p:extLst>
      <p:ext uri="{BB962C8B-B14F-4D97-AF65-F5344CB8AC3E}">
        <p14:creationId xmlns:p14="http://schemas.microsoft.com/office/powerpoint/2010/main" val="17703068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41C36-4793-4B2D-A960-99B1AE10AE78}"/>
              </a:ext>
            </a:extLst>
          </p:cNvPr>
          <p:cNvSpPr>
            <a:spLocks noGrp="1"/>
          </p:cNvSpPr>
          <p:nvPr>
            <p:ph type="title"/>
          </p:nvPr>
        </p:nvSpPr>
        <p:spPr/>
        <p:txBody>
          <a:bodyPr/>
          <a:lstStyle/>
          <a:p>
            <a:r>
              <a:rPr lang="en-US" dirty="0"/>
              <a:t>Online Play Using MCTS </a:t>
            </a:r>
          </a:p>
        </p:txBody>
      </p:sp>
      <p:sp>
        <p:nvSpPr>
          <p:cNvPr id="3" name="Content Placeholder 2">
            <a:extLst>
              <a:ext uri="{FF2B5EF4-FFF2-40B4-BE49-F238E27FC236}">
                <a16:creationId xmlns:a16="http://schemas.microsoft.com/office/drawing/2014/main" id="{F0F4C6B4-6097-495A-ACDA-8BFF347C47E8}"/>
              </a:ext>
            </a:extLst>
          </p:cNvPr>
          <p:cNvSpPr>
            <a:spLocks noGrp="1"/>
          </p:cNvSpPr>
          <p:nvPr>
            <p:ph idx="1"/>
          </p:nvPr>
        </p:nvSpPr>
        <p:spPr>
          <a:xfrm>
            <a:off x="584889" y="1514068"/>
            <a:ext cx="7886700" cy="1215289"/>
          </a:xfrm>
        </p:spPr>
        <p:txBody>
          <a:bodyPr>
            <a:normAutofit fontScale="77500" lnSpcReduction="20000"/>
          </a:bodyPr>
          <a:lstStyle/>
          <a:p>
            <a:r>
              <a:rPr lang="en-US" dirty="0"/>
              <a:t>Search and update a partial tree to use up the time budget for the move.</a:t>
            </a:r>
          </a:p>
          <a:p>
            <a:r>
              <a:rPr lang="en-US" dirty="0"/>
              <a:t>Keep the relevant subtree from move to move and expand from there.</a:t>
            </a:r>
          </a:p>
        </p:txBody>
      </p:sp>
      <p:grpSp>
        <p:nvGrpSpPr>
          <p:cNvPr id="7" name="Group 6">
            <a:extLst>
              <a:ext uri="{FF2B5EF4-FFF2-40B4-BE49-F238E27FC236}">
                <a16:creationId xmlns:a16="http://schemas.microsoft.com/office/drawing/2014/main" id="{5743D437-F0B4-8394-FA53-CD4C7B7AF4EB}"/>
              </a:ext>
              <a:ext uri="{C183D7F6-B498-43B3-948B-1728B52AA6E4}">
                <adec:decorative xmlns:adec="http://schemas.microsoft.com/office/drawing/2017/decorative" val="1"/>
              </a:ext>
            </a:extLst>
          </p:cNvPr>
          <p:cNvGrpSpPr/>
          <p:nvPr/>
        </p:nvGrpSpPr>
        <p:grpSpPr>
          <a:xfrm>
            <a:off x="1548198" y="2933912"/>
            <a:ext cx="6276749" cy="3771688"/>
            <a:chOff x="1548198" y="2933912"/>
            <a:chExt cx="6276749" cy="3771688"/>
          </a:xfrm>
        </p:grpSpPr>
        <p:pic>
          <p:nvPicPr>
            <p:cNvPr id="21" name="Picture 20">
              <a:extLst>
                <a:ext uri="{FF2B5EF4-FFF2-40B4-BE49-F238E27FC236}">
                  <a16:creationId xmlns:a16="http://schemas.microsoft.com/office/drawing/2014/main" id="{D8CDA9E5-7EB9-4881-BA15-9A3CD6FA4BD3}"/>
                </a:ext>
              </a:extLst>
            </p:cNvPr>
            <p:cNvPicPr>
              <a:picLocks noChangeAspect="1"/>
            </p:cNvPicPr>
            <p:nvPr/>
          </p:nvPicPr>
          <p:blipFill rotWithShape="1">
            <a:blip r:embed="rId2"/>
            <a:srcRect l="30794" t="20380" r="53544" b="-927"/>
            <a:stretch/>
          </p:blipFill>
          <p:spPr>
            <a:xfrm>
              <a:off x="5410200" y="4136546"/>
              <a:ext cx="1219200" cy="2569054"/>
            </a:xfrm>
            <a:prstGeom prst="rect">
              <a:avLst/>
            </a:prstGeom>
          </p:spPr>
        </p:pic>
        <p:pic>
          <p:nvPicPr>
            <p:cNvPr id="4" name="Picture 3">
              <a:extLst>
                <a:ext uri="{FF2B5EF4-FFF2-40B4-BE49-F238E27FC236}">
                  <a16:creationId xmlns:a16="http://schemas.microsoft.com/office/drawing/2014/main" id="{294BD157-563B-4CFC-B261-2D2C767F02BC}"/>
                </a:ext>
              </a:extLst>
            </p:cNvPr>
            <p:cNvPicPr>
              <a:picLocks noChangeAspect="1"/>
            </p:cNvPicPr>
            <p:nvPr/>
          </p:nvPicPr>
          <p:blipFill rotWithShape="1">
            <a:blip r:embed="rId2"/>
            <a:srcRect l="1507" r="67541" b="26004"/>
            <a:stretch/>
          </p:blipFill>
          <p:spPr>
            <a:xfrm>
              <a:off x="2086294" y="3468209"/>
              <a:ext cx="2409506" cy="2360094"/>
            </a:xfrm>
            <a:prstGeom prst="rect">
              <a:avLst/>
            </a:prstGeom>
          </p:spPr>
        </p:pic>
        <p:sp>
          <p:nvSpPr>
            <p:cNvPr id="5" name="TextBox 4">
              <a:extLst>
                <a:ext uri="{FF2B5EF4-FFF2-40B4-BE49-F238E27FC236}">
                  <a16:creationId xmlns:a16="http://schemas.microsoft.com/office/drawing/2014/main" id="{D9C6CDF0-7537-4464-AAB5-9848F2F2DDF3}"/>
                </a:ext>
              </a:extLst>
            </p:cNvPr>
            <p:cNvSpPr txBox="1"/>
            <p:nvPr/>
          </p:nvSpPr>
          <p:spPr>
            <a:xfrm>
              <a:off x="3733800" y="3544409"/>
              <a:ext cx="1084079" cy="276999"/>
            </a:xfrm>
            <a:prstGeom prst="rect">
              <a:avLst/>
            </a:prstGeom>
            <a:noFill/>
          </p:spPr>
          <p:txBody>
            <a:bodyPr wrap="none" rtlCol="0">
              <a:spAutoFit/>
            </a:bodyPr>
            <a:lstStyle/>
            <a:p>
              <a:r>
                <a:rPr lang="en-US" sz="1200" dirty="0"/>
                <a:t>Wins/Playouts</a:t>
              </a:r>
            </a:p>
          </p:txBody>
        </p:sp>
        <p:sp>
          <p:nvSpPr>
            <p:cNvPr id="11" name="TextBox 10">
              <a:extLst>
                <a:ext uri="{FF2B5EF4-FFF2-40B4-BE49-F238E27FC236}">
                  <a16:creationId xmlns:a16="http://schemas.microsoft.com/office/drawing/2014/main" id="{637800D4-EB2B-4F2F-A983-871DAD06DD41}"/>
                </a:ext>
              </a:extLst>
            </p:cNvPr>
            <p:cNvSpPr txBox="1"/>
            <p:nvPr/>
          </p:nvSpPr>
          <p:spPr>
            <a:xfrm>
              <a:off x="1548198" y="3648410"/>
              <a:ext cx="562911" cy="276999"/>
            </a:xfrm>
            <a:prstGeom prst="rect">
              <a:avLst/>
            </a:prstGeom>
            <a:noFill/>
          </p:spPr>
          <p:txBody>
            <a:bodyPr wrap="none" rtlCol="0">
              <a:spAutoFit/>
            </a:bodyPr>
            <a:lstStyle/>
            <a:p>
              <a:r>
                <a:rPr lang="en-US" sz="1200" dirty="0"/>
                <a:t>White</a:t>
              </a:r>
            </a:p>
          </p:txBody>
        </p:sp>
        <p:sp>
          <p:nvSpPr>
            <p:cNvPr id="12" name="TextBox 11">
              <a:extLst>
                <a:ext uri="{FF2B5EF4-FFF2-40B4-BE49-F238E27FC236}">
                  <a16:creationId xmlns:a16="http://schemas.microsoft.com/office/drawing/2014/main" id="{A9011DD6-44C7-4555-8B58-468ACAA74C94}"/>
                </a:ext>
              </a:extLst>
            </p:cNvPr>
            <p:cNvSpPr txBox="1"/>
            <p:nvPr/>
          </p:nvSpPr>
          <p:spPr>
            <a:xfrm>
              <a:off x="1548198" y="4738358"/>
              <a:ext cx="562911" cy="276999"/>
            </a:xfrm>
            <a:prstGeom prst="rect">
              <a:avLst/>
            </a:prstGeom>
            <a:noFill/>
          </p:spPr>
          <p:txBody>
            <a:bodyPr wrap="none" rtlCol="0">
              <a:spAutoFit/>
            </a:bodyPr>
            <a:lstStyle/>
            <a:p>
              <a:r>
                <a:rPr lang="en-US" sz="1200" dirty="0"/>
                <a:t>White</a:t>
              </a:r>
            </a:p>
          </p:txBody>
        </p:sp>
        <p:sp>
          <p:nvSpPr>
            <p:cNvPr id="13" name="TextBox 12">
              <a:extLst>
                <a:ext uri="{FF2B5EF4-FFF2-40B4-BE49-F238E27FC236}">
                  <a16:creationId xmlns:a16="http://schemas.microsoft.com/office/drawing/2014/main" id="{CE0F6557-AD74-4A7F-9DE7-2C34EF5D068A}"/>
                </a:ext>
              </a:extLst>
            </p:cNvPr>
            <p:cNvSpPr txBox="1"/>
            <p:nvPr/>
          </p:nvSpPr>
          <p:spPr>
            <a:xfrm>
              <a:off x="1548198" y="5828306"/>
              <a:ext cx="562911" cy="276999"/>
            </a:xfrm>
            <a:prstGeom prst="rect">
              <a:avLst/>
            </a:prstGeom>
            <a:noFill/>
          </p:spPr>
          <p:txBody>
            <a:bodyPr wrap="none" rtlCol="0">
              <a:spAutoFit/>
            </a:bodyPr>
            <a:lstStyle/>
            <a:p>
              <a:r>
                <a:rPr lang="en-US" sz="1200" dirty="0"/>
                <a:t>White</a:t>
              </a:r>
            </a:p>
          </p:txBody>
        </p:sp>
        <p:cxnSp>
          <p:nvCxnSpPr>
            <p:cNvPr id="14" name="Straight Connector 13">
              <a:extLst>
                <a:ext uri="{FF2B5EF4-FFF2-40B4-BE49-F238E27FC236}">
                  <a16:creationId xmlns:a16="http://schemas.microsoft.com/office/drawing/2014/main" id="{D63B5DDF-CBB5-4C59-8F2D-B0C63FB1BCDF}"/>
                </a:ext>
              </a:extLst>
            </p:cNvPr>
            <p:cNvCxnSpPr>
              <a:cxnSpLocks/>
            </p:cNvCxnSpPr>
            <p:nvPr/>
          </p:nvCxnSpPr>
          <p:spPr>
            <a:xfrm>
              <a:off x="1676400" y="4001609"/>
              <a:ext cx="5105400" cy="0"/>
            </a:xfrm>
            <a:prstGeom prst="line">
              <a:avLst/>
            </a:prstGeom>
            <a:ln w="9525" cap="flat" cmpd="sng" algn="ctr">
              <a:solidFill>
                <a:schemeClr val="accent3"/>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5" name="Straight Connector 14">
              <a:extLst>
                <a:ext uri="{FF2B5EF4-FFF2-40B4-BE49-F238E27FC236}">
                  <a16:creationId xmlns:a16="http://schemas.microsoft.com/office/drawing/2014/main" id="{68A2646B-6B54-4AAF-8F9C-6811D611A407}"/>
                </a:ext>
              </a:extLst>
            </p:cNvPr>
            <p:cNvCxnSpPr>
              <a:cxnSpLocks/>
            </p:cNvCxnSpPr>
            <p:nvPr/>
          </p:nvCxnSpPr>
          <p:spPr>
            <a:xfrm>
              <a:off x="1676400" y="4611209"/>
              <a:ext cx="5105400" cy="0"/>
            </a:xfrm>
            <a:prstGeom prst="line">
              <a:avLst/>
            </a:prstGeom>
            <a:ln w="9525" cap="flat" cmpd="sng" algn="ctr">
              <a:solidFill>
                <a:schemeClr val="accent3"/>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6" name="Straight Connector 15">
              <a:extLst>
                <a:ext uri="{FF2B5EF4-FFF2-40B4-BE49-F238E27FC236}">
                  <a16:creationId xmlns:a16="http://schemas.microsoft.com/office/drawing/2014/main" id="{10B1D00E-6F31-4A75-8EE4-3A0D26796EA8}"/>
                </a:ext>
              </a:extLst>
            </p:cNvPr>
            <p:cNvCxnSpPr>
              <a:cxnSpLocks/>
            </p:cNvCxnSpPr>
            <p:nvPr/>
          </p:nvCxnSpPr>
          <p:spPr>
            <a:xfrm>
              <a:off x="1676400" y="5220809"/>
              <a:ext cx="5105400" cy="0"/>
            </a:xfrm>
            <a:prstGeom prst="line">
              <a:avLst/>
            </a:prstGeom>
            <a:ln w="9525" cap="flat" cmpd="sng" algn="ctr">
              <a:solidFill>
                <a:schemeClr val="accent3"/>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7" name="Straight Connector 16">
              <a:extLst>
                <a:ext uri="{FF2B5EF4-FFF2-40B4-BE49-F238E27FC236}">
                  <a16:creationId xmlns:a16="http://schemas.microsoft.com/office/drawing/2014/main" id="{4D13A7CA-6EE8-4676-9037-513BC0262C37}"/>
                </a:ext>
              </a:extLst>
            </p:cNvPr>
            <p:cNvCxnSpPr>
              <a:cxnSpLocks/>
            </p:cNvCxnSpPr>
            <p:nvPr/>
          </p:nvCxnSpPr>
          <p:spPr>
            <a:xfrm>
              <a:off x="1688648" y="5754209"/>
              <a:ext cx="5093152" cy="0"/>
            </a:xfrm>
            <a:prstGeom prst="line">
              <a:avLst/>
            </a:prstGeom>
            <a:ln w="9525" cap="flat" cmpd="sng" algn="ctr">
              <a:solidFill>
                <a:schemeClr val="accent3"/>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8" name="TextBox 17">
              <a:extLst>
                <a:ext uri="{FF2B5EF4-FFF2-40B4-BE49-F238E27FC236}">
                  <a16:creationId xmlns:a16="http://schemas.microsoft.com/office/drawing/2014/main" id="{E0210DDB-502E-4743-8498-E16E6FC9D3E7}"/>
                </a:ext>
              </a:extLst>
            </p:cNvPr>
            <p:cNvSpPr txBox="1"/>
            <p:nvPr/>
          </p:nvSpPr>
          <p:spPr>
            <a:xfrm>
              <a:off x="1573012" y="4159921"/>
              <a:ext cx="513282" cy="276999"/>
            </a:xfrm>
            <a:prstGeom prst="rect">
              <a:avLst/>
            </a:prstGeom>
            <a:noFill/>
          </p:spPr>
          <p:txBody>
            <a:bodyPr wrap="none" rtlCol="0">
              <a:spAutoFit/>
            </a:bodyPr>
            <a:lstStyle/>
            <a:p>
              <a:r>
                <a:rPr lang="en-US" sz="1200" dirty="0"/>
                <a:t>Black</a:t>
              </a:r>
            </a:p>
          </p:txBody>
        </p:sp>
        <p:sp>
          <p:nvSpPr>
            <p:cNvPr id="19" name="TextBox 18">
              <a:extLst>
                <a:ext uri="{FF2B5EF4-FFF2-40B4-BE49-F238E27FC236}">
                  <a16:creationId xmlns:a16="http://schemas.microsoft.com/office/drawing/2014/main" id="{452E4798-B143-4A76-81C1-F9669949F3E3}"/>
                </a:ext>
              </a:extLst>
            </p:cNvPr>
            <p:cNvSpPr txBox="1"/>
            <p:nvPr/>
          </p:nvSpPr>
          <p:spPr>
            <a:xfrm>
              <a:off x="1573012" y="5324810"/>
              <a:ext cx="513282" cy="276999"/>
            </a:xfrm>
            <a:prstGeom prst="rect">
              <a:avLst/>
            </a:prstGeom>
            <a:noFill/>
          </p:spPr>
          <p:txBody>
            <a:bodyPr wrap="none" rtlCol="0">
              <a:spAutoFit/>
            </a:bodyPr>
            <a:lstStyle/>
            <a:p>
              <a:r>
                <a:rPr lang="en-US" sz="1200" dirty="0"/>
                <a:t>Black</a:t>
              </a:r>
            </a:p>
          </p:txBody>
        </p:sp>
        <p:sp>
          <p:nvSpPr>
            <p:cNvPr id="22" name="Oval 21">
              <a:extLst>
                <a:ext uri="{FF2B5EF4-FFF2-40B4-BE49-F238E27FC236}">
                  <a16:creationId xmlns:a16="http://schemas.microsoft.com/office/drawing/2014/main" id="{4BDEA557-D92A-4B77-8FF2-F288DD6AAC35}"/>
                </a:ext>
              </a:extLst>
            </p:cNvPr>
            <p:cNvSpPr/>
            <p:nvPr/>
          </p:nvSpPr>
          <p:spPr>
            <a:xfrm>
              <a:off x="2728407" y="4149247"/>
              <a:ext cx="381000" cy="38100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Speech Bubble: Rectangle 23">
              <a:extLst>
                <a:ext uri="{FF2B5EF4-FFF2-40B4-BE49-F238E27FC236}">
                  <a16:creationId xmlns:a16="http://schemas.microsoft.com/office/drawing/2014/main" id="{D0DD4E19-FE85-4452-B75D-769195E79710}"/>
                </a:ext>
              </a:extLst>
            </p:cNvPr>
            <p:cNvSpPr/>
            <p:nvPr/>
          </p:nvSpPr>
          <p:spPr>
            <a:xfrm>
              <a:off x="1981200" y="2934809"/>
              <a:ext cx="1524000" cy="567956"/>
            </a:xfrm>
            <a:prstGeom prst="wedgeRectCallout">
              <a:avLst>
                <a:gd name="adj1" fmla="val 7911"/>
                <a:gd name="adj2" fmla="val 15610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Do highest playout move</a:t>
              </a:r>
            </a:p>
          </p:txBody>
        </p:sp>
        <p:sp>
          <p:nvSpPr>
            <p:cNvPr id="25" name="Speech Bubble: Rectangle 24">
              <a:extLst>
                <a:ext uri="{FF2B5EF4-FFF2-40B4-BE49-F238E27FC236}">
                  <a16:creationId xmlns:a16="http://schemas.microsoft.com/office/drawing/2014/main" id="{B1C7F673-9814-41D9-B7A5-A415DB600D8D}"/>
                </a:ext>
              </a:extLst>
            </p:cNvPr>
            <p:cNvSpPr/>
            <p:nvPr/>
          </p:nvSpPr>
          <p:spPr>
            <a:xfrm>
              <a:off x="5738653" y="2933912"/>
              <a:ext cx="2086294" cy="567956"/>
            </a:xfrm>
            <a:prstGeom prst="wedgeRectCallout">
              <a:avLst>
                <a:gd name="adj1" fmla="val -19667"/>
                <a:gd name="adj2" fmla="val 15601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Keep subtree and explore/exploit.</a:t>
              </a:r>
            </a:p>
          </p:txBody>
        </p:sp>
        <p:sp>
          <p:nvSpPr>
            <p:cNvPr id="26" name="Oval 25">
              <a:extLst>
                <a:ext uri="{FF2B5EF4-FFF2-40B4-BE49-F238E27FC236}">
                  <a16:creationId xmlns:a16="http://schemas.microsoft.com/office/drawing/2014/main" id="{96F24901-0BC2-4F9F-ACC6-C3F0A40D4CED}"/>
                </a:ext>
              </a:extLst>
            </p:cNvPr>
            <p:cNvSpPr/>
            <p:nvPr/>
          </p:nvSpPr>
          <p:spPr>
            <a:xfrm>
              <a:off x="6217998" y="4162741"/>
              <a:ext cx="381000" cy="38100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701E09B8-0808-4AF9-BAC0-AA8FF703C420}"/>
                </a:ext>
              </a:extLst>
            </p:cNvPr>
            <p:cNvSpPr/>
            <p:nvPr/>
          </p:nvSpPr>
          <p:spPr>
            <a:xfrm>
              <a:off x="6248400" y="6105305"/>
              <a:ext cx="762000" cy="5783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Arrow: Right 5">
              <a:extLst>
                <a:ext uri="{FF2B5EF4-FFF2-40B4-BE49-F238E27FC236}">
                  <a16:creationId xmlns:a16="http://schemas.microsoft.com/office/drawing/2014/main" id="{91E623A6-F383-3AD1-BD09-E9E20EBF3FCA}"/>
                </a:ext>
              </a:extLst>
            </p:cNvPr>
            <p:cNvSpPr/>
            <p:nvPr/>
          </p:nvSpPr>
          <p:spPr>
            <a:xfrm>
              <a:off x="4561947" y="4043743"/>
              <a:ext cx="1000654" cy="107434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After move</a:t>
              </a:r>
            </a:p>
          </p:txBody>
        </p:sp>
      </p:grpSp>
    </p:spTree>
    <p:extLst>
      <p:ext uri="{BB962C8B-B14F-4D97-AF65-F5344CB8AC3E}">
        <p14:creationId xmlns:p14="http://schemas.microsoft.com/office/powerpoint/2010/main" val="12567413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98" name="Picture 2" descr="Image result for dice">
            <a:extLst>
              <a:ext uri="{FF2B5EF4-FFF2-40B4-BE49-F238E27FC236}">
                <a16:creationId xmlns:a16="http://schemas.microsoft.com/office/drawing/2014/main" id="{D61C79D7-2AEB-4522-804D-4BEA5ED183E8}"/>
              </a:ext>
            </a:extLst>
          </p:cNvPr>
          <p:cNvPicPr>
            <a:picLocks noChangeAspect="1" noChangeArrowheads="1"/>
          </p:cNvPicPr>
          <p:nvPr/>
        </p:nvPicPr>
        <p:blipFill rotWithShape="1">
          <a:blip r:embed="rId2">
            <a:alphaModFix amt="50000"/>
            <a:extLst>
              <a:ext uri="{28A0092B-C50C-407E-A947-70E740481C1C}">
                <a14:useLocalDpi xmlns:a14="http://schemas.microsoft.com/office/drawing/2010/main" val="0"/>
              </a:ext>
            </a:extLst>
          </a:blip>
          <a:srcRect/>
          <a:stretch/>
        </p:blipFill>
        <p:spPr bwMode="auto">
          <a:xfrm>
            <a:off x="1588" y="0"/>
            <a:ext cx="9142412"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AD11E6CA-46CF-4FF0-80B4-B7BA8A0EFB6D}"/>
              </a:ext>
            </a:extLst>
          </p:cNvPr>
          <p:cNvSpPr>
            <a:spLocks noGrp="1"/>
          </p:cNvSpPr>
          <p:nvPr>
            <p:ph type="title"/>
          </p:nvPr>
        </p:nvSpPr>
        <p:spPr>
          <a:xfrm>
            <a:off x="1143000" y="1122362"/>
            <a:ext cx="6858000" cy="2900518"/>
          </a:xfrm>
        </p:spPr>
        <p:txBody>
          <a:bodyPr vert="horz" lIns="91440" tIns="45720" rIns="91440" bIns="45720" rtlCol="0" anchor="b">
            <a:normAutofit/>
          </a:bodyPr>
          <a:lstStyle/>
          <a:p>
            <a:pPr algn="ctr"/>
            <a:r>
              <a:rPr lang="en-US" b="1" dirty="0">
                <a:solidFill>
                  <a:srgbClr val="FFFFFF"/>
                </a:solidFill>
                <a:effectLst>
                  <a:outerShdw blurRad="38100" dist="38100" dir="2700000" algn="tl">
                    <a:srgbClr val="000000">
                      <a:alpha val="43137"/>
                    </a:srgbClr>
                  </a:outerShdw>
                </a:effectLst>
              </a:rPr>
              <a:t>Stochastic Games</a:t>
            </a:r>
          </a:p>
        </p:txBody>
      </p:sp>
      <p:sp>
        <p:nvSpPr>
          <p:cNvPr id="3" name="Text Placeholder 2">
            <a:extLst>
              <a:ext uri="{FF2B5EF4-FFF2-40B4-BE49-F238E27FC236}">
                <a16:creationId xmlns:a16="http://schemas.microsoft.com/office/drawing/2014/main" id="{CAFD4875-2993-4428-81DE-CB970342F3A3}"/>
              </a:ext>
            </a:extLst>
          </p:cNvPr>
          <p:cNvSpPr>
            <a:spLocks noGrp="1"/>
          </p:cNvSpPr>
          <p:nvPr>
            <p:ph type="body" idx="1"/>
          </p:nvPr>
        </p:nvSpPr>
        <p:spPr>
          <a:xfrm>
            <a:off x="1143000" y="4159404"/>
            <a:ext cx="6858000" cy="1098395"/>
          </a:xfrm>
        </p:spPr>
        <p:txBody>
          <a:bodyPr vert="horz" lIns="91440" tIns="45720" rIns="91440" bIns="45720" rtlCol="0">
            <a:normAutofit/>
          </a:bodyPr>
          <a:lstStyle/>
          <a:p>
            <a:pPr algn="ctr"/>
            <a:r>
              <a:rPr lang="en-US" dirty="0">
                <a:solidFill>
                  <a:srgbClr val="FFFFFF"/>
                </a:solidFill>
              </a:rPr>
              <a:t>Games With Random Events</a:t>
            </a:r>
          </a:p>
        </p:txBody>
      </p:sp>
    </p:spTree>
    <p:extLst>
      <p:ext uri="{BB962C8B-B14F-4D97-AF65-F5344CB8AC3E}">
        <p14:creationId xmlns:p14="http://schemas.microsoft.com/office/powerpoint/2010/main" val="3226419431"/>
      </p:ext>
    </p:extLst>
  </p:cSld>
  <p:clrMapOvr>
    <a:overrideClrMapping bg1="dk1" tx1="lt1" bg2="dk2" tx2="lt2" accent1="accent1" accent2="accent2" accent3="accent3" accent4="accent4" accent5="accent5" accent6="accent6" hlink="hlink" folHlink="folHlink"/>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25AB14B-7B11-4861-A0E3-8B3461489556}"/>
              </a:ext>
            </a:extLst>
          </p:cNvPr>
          <p:cNvSpPr>
            <a:spLocks noGrp="1"/>
          </p:cNvSpPr>
          <p:nvPr>
            <p:ph type="title"/>
          </p:nvPr>
        </p:nvSpPr>
        <p:spPr/>
        <p:txBody>
          <a:bodyPr/>
          <a:lstStyle/>
          <a:p>
            <a:r>
              <a:rPr lang="en-US" dirty="0"/>
              <a:t>Stochastic Games</a:t>
            </a:r>
          </a:p>
        </p:txBody>
      </p:sp>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59040CDB-8DE8-4A3C-A1DE-CD1AA1D53E95}"/>
                  </a:ext>
                </a:extLst>
              </p:cNvPr>
              <p:cNvSpPr>
                <a:spLocks noGrp="1"/>
              </p:cNvSpPr>
              <p:nvPr>
                <p:ph idx="1"/>
              </p:nvPr>
            </p:nvSpPr>
            <p:spPr>
              <a:xfrm>
                <a:off x="628650" y="1825625"/>
                <a:ext cx="7886700" cy="765175"/>
              </a:xfrm>
            </p:spPr>
            <p:txBody>
              <a:bodyPr>
                <a:normAutofit fontScale="85000" lnSpcReduction="20000"/>
              </a:bodyPr>
              <a:lstStyle/>
              <a:p>
                <a:r>
                  <a:rPr lang="en-US" dirty="0"/>
                  <a:t>Game includes a “random action” </a:t>
                </a:r>
                <a14:m>
                  <m:oMath xmlns:m="http://schemas.openxmlformats.org/officeDocument/2006/math">
                    <m:r>
                      <a:rPr lang="en-US" i="1" dirty="0" smtClean="0">
                        <a:latin typeface="Cambria Math" panose="02040503050406030204" pitchFamily="18" charset="0"/>
                      </a:rPr>
                      <m:t>𝑟</m:t>
                    </m:r>
                  </m:oMath>
                </a14:m>
                <a:r>
                  <a:rPr lang="en-US" dirty="0"/>
                  <a:t> (e.g., dice, dealt cards) </a:t>
                </a:r>
              </a:p>
              <a:p>
                <a:r>
                  <a:rPr lang="en-US" dirty="0"/>
                  <a:t>Add </a:t>
                </a:r>
                <a:r>
                  <a:rPr lang="en-US" b="1" dirty="0"/>
                  <a:t>chance nodes </a:t>
                </a:r>
                <a:r>
                  <a:rPr lang="en-US" dirty="0"/>
                  <a:t>that calculate the expected value.</a:t>
                </a:r>
              </a:p>
              <a:p>
                <a:endParaRPr lang="en-US" dirty="0"/>
              </a:p>
              <a:p>
                <a:endParaRPr lang="en-US" dirty="0"/>
              </a:p>
              <a:p>
                <a:endParaRPr lang="en-US" dirty="0"/>
              </a:p>
              <a:p>
                <a:endParaRPr lang="en-US" dirty="0"/>
              </a:p>
              <a:p>
                <a:pPr marL="0" indent="0">
                  <a:buNone/>
                </a:pPr>
                <a:endParaRPr lang="en-US" dirty="0"/>
              </a:p>
            </p:txBody>
          </p:sp>
        </mc:Choice>
        <mc:Fallback xmlns="">
          <p:sp>
            <p:nvSpPr>
              <p:cNvPr id="5" name="Content Placeholder 4">
                <a:extLst>
                  <a:ext uri="{FF2B5EF4-FFF2-40B4-BE49-F238E27FC236}">
                    <a16:creationId xmlns:a16="http://schemas.microsoft.com/office/drawing/2014/main" id="{59040CDB-8DE8-4A3C-A1DE-CD1AA1D53E95}"/>
                  </a:ext>
                </a:extLst>
              </p:cNvPr>
              <p:cNvSpPr>
                <a:spLocks noGrp="1" noRot="1" noChangeAspect="1" noMove="1" noResize="1" noEditPoints="1" noAdjustHandles="1" noChangeArrowheads="1" noChangeShapeType="1" noTextEdit="1"/>
              </p:cNvSpPr>
              <p:nvPr>
                <p:ph idx="1"/>
              </p:nvPr>
            </p:nvSpPr>
            <p:spPr>
              <a:xfrm>
                <a:off x="628650" y="1825625"/>
                <a:ext cx="7886700" cy="765175"/>
              </a:xfrm>
              <a:blipFill>
                <a:blip r:embed="rId2"/>
                <a:stretch>
                  <a:fillRect l="-1005" t="-18254" b="-15079"/>
                </a:stretch>
              </a:blipFill>
            </p:spPr>
            <p:txBody>
              <a:bodyPr/>
              <a:lstStyle/>
              <a:p>
                <a:r>
                  <a:rPr lang="en-US">
                    <a:noFill/>
                  </a:rPr>
                  <a:t> </a:t>
                </a:r>
              </a:p>
            </p:txBody>
          </p:sp>
        </mc:Fallback>
      </mc:AlternateContent>
      <p:pic>
        <p:nvPicPr>
          <p:cNvPr id="6" name="Picture 5" descr="A game tree with chanve nodes added to represent the use of dice in backgammon.">
            <a:extLst>
              <a:ext uri="{FF2B5EF4-FFF2-40B4-BE49-F238E27FC236}">
                <a16:creationId xmlns:a16="http://schemas.microsoft.com/office/drawing/2014/main" id="{5E017E5A-62FF-4B56-9279-A88A9144BA86}"/>
              </a:ext>
            </a:extLst>
          </p:cNvPr>
          <p:cNvPicPr>
            <a:picLocks noChangeAspect="1"/>
          </p:cNvPicPr>
          <p:nvPr/>
        </p:nvPicPr>
        <p:blipFill>
          <a:blip r:embed="rId3"/>
          <a:stretch>
            <a:fillRect/>
          </a:stretch>
        </p:blipFill>
        <p:spPr>
          <a:xfrm>
            <a:off x="4185684" y="2971800"/>
            <a:ext cx="4590149" cy="3309827"/>
          </a:xfrm>
          <a:prstGeom prst="rect">
            <a:avLst/>
          </a:prstGeom>
        </p:spPr>
      </p:pic>
      <p:pic>
        <p:nvPicPr>
          <p:cNvPr id="8" name="Picture 7">
            <a:extLst>
              <a:ext uri="{FF2B5EF4-FFF2-40B4-BE49-F238E27FC236}">
                <a16:creationId xmlns:a16="http://schemas.microsoft.com/office/drawing/2014/main" id="{6271D193-65B7-4E8F-9588-C27770B1EBBA}"/>
              </a:ext>
              <a:ext uri="{C183D7F6-B498-43B3-948B-1728B52AA6E4}">
                <adec:decorative xmlns:adec="http://schemas.microsoft.com/office/drawing/2017/decorative" val="1"/>
              </a:ext>
            </a:extLst>
          </p:cNvPr>
          <p:cNvPicPr>
            <a:picLocks noChangeAspect="1"/>
          </p:cNvPicPr>
          <p:nvPr/>
        </p:nvPicPr>
        <p:blipFill>
          <a:blip r:embed="rId4"/>
          <a:stretch>
            <a:fillRect/>
          </a:stretch>
        </p:blipFill>
        <p:spPr>
          <a:xfrm>
            <a:off x="304800" y="2859773"/>
            <a:ext cx="3886200" cy="3533879"/>
          </a:xfrm>
          <a:prstGeom prst="rect">
            <a:avLst/>
          </a:prstGeom>
        </p:spPr>
      </p:pic>
      <p:sp>
        <p:nvSpPr>
          <p:cNvPr id="9" name="TextBox 8">
            <a:extLst>
              <a:ext uri="{FF2B5EF4-FFF2-40B4-BE49-F238E27FC236}">
                <a16:creationId xmlns:a16="http://schemas.microsoft.com/office/drawing/2014/main" id="{DBB0CC40-9191-4E88-8E2D-AA6E76931D05}"/>
              </a:ext>
            </a:extLst>
          </p:cNvPr>
          <p:cNvSpPr txBox="1"/>
          <p:nvPr/>
        </p:nvSpPr>
        <p:spPr>
          <a:xfrm>
            <a:off x="1295400" y="6308208"/>
            <a:ext cx="1905000" cy="369332"/>
          </a:xfrm>
          <a:prstGeom prst="rect">
            <a:avLst/>
          </a:prstGeom>
          <a:noFill/>
        </p:spPr>
        <p:txBody>
          <a:bodyPr wrap="square" rtlCol="0">
            <a:spAutoFit/>
          </a:bodyPr>
          <a:lstStyle/>
          <a:p>
            <a:pPr algn="ctr"/>
            <a:r>
              <a:rPr lang="en-US" dirty="0"/>
              <a:t>Backgammon</a:t>
            </a:r>
          </a:p>
        </p:txBody>
      </p:sp>
    </p:spTree>
    <p:extLst>
      <p:ext uri="{BB962C8B-B14F-4D97-AF65-F5344CB8AC3E}">
        <p14:creationId xmlns:p14="http://schemas.microsoft.com/office/powerpoint/2010/main" val="5518419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25AB14B-7B11-4861-A0E3-8B3461489556}"/>
              </a:ext>
            </a:extLst>
          </p:cNvPr>
          <p:cNvSpPr>
            <a:spLocks noGrp="1"/>
          </p:cNvSpPr>
          <p:nvPr>
            <p:ph type="title"/>
          </p:nvPr>
        </p:nvSpPr>
        <p:spPr/>
        <p:txBody>
          <a:bodyPr/>
          <a:lstStyle/>
          <a:p>
            <a:r>
              <a:rPr lang="en-US" dirty="0" err="1"/>
              <a:t>Expectiminimax</a:t>
            </a:r>
            <a:endParaRPr lang="en-US" dirty="0"/>
          </a:p>
        </p:txBody>
      </p:sp>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59040CDB-8DE8-4A3C-A1DE-CD1AA1D53E95}"/>
                  </a:ext>
                </a:extLst>
              </p:cNvPr>
              <p:cNvSpPr>
                <a:spLocks noGrp="1"/>
              </p:cNvSpPr>
              <p:nvPr>
                <p:ph idx="1"/>
              </p:nvPr>
            </p:nvSpPr>
            <p:spPr>
              <a:xfrm>
                <a:off x="628650" y="1825624"/>
                <a:ext cx="7886700" cy="4667249"/>
              </a:xfrm>
            </p:spPr>
            <p:txBody>
              <a:bodyPr>
                <a:normAutofit fontScale="70000" lnSpcReduction="20000"/>
              </a:bodyPr>
              <a:lstStyle/>
              <a:p>
                <a:r>
                  <a:rPr lang="en-US" dirty="0"/>
                  <a:t>Game includes a “random action” </a:t>
                </a:r>
                <a14:m>
                  <m:oMath xmlns:m="http://schemas.openxmlformats.org/officeDocument/2006/math">
                    <m:r>
                      <a:rPr lang="en-US" i="1" dirty="0" smtClean="0">
                        <a:latin typeface="Cambria Math" panose="02040503050406030204" pitchFamily="18" charset="0"/>
                      </a:rPr>
                      <m:t>𝑟</m:t>
                    </m:r>
                  </m:oMath>
                </a14:m>
                <a:r>
                  <a:rPr lang="en-US" dirty="0"/>
                  <a:t> (e.g., dice, dealt cards).</a:t>
                </a:r>
              </a:p>
              <a:p>
                <a:r>
                  <a:rPr lang="en-US" dirty="0"/>
                  <a:t>For </a:t>
                </a:r>
                <a:r>
                  <a:rPr lang="en-US" b="1" dirty="0"/>
                  <a:t>chance nodes </a:t>
                </a:r>
                <a:r>
                  <a:rPr lang="en-US" dirty="0"/>
                  <a:t>we calculate the expected minimax value.</a:t>
                </a:r>
              </a:p>
              <a:p>
                <a:endParaRPr lang="en-US" dirty="0"/>
              </a:p>
              <a:p>
                <a:pPr marL="457200" lvl="1"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𝐸𝑥𝑝𝑒𝑐𝑡𝑖𝑚</m:t>
                      </m:r>
                      <m:r>
                        <a:rPr lang="en-US" i="1">
                          <a:latin typeface="Cambria Math" panose="02040503050406030204" pitchFamily="18" charset="0"/>
                        </a:rPr>
                        <m:t>𝑖𝑛𝑖𝑚𝑎𝑥</m:t>
                      </m:r>
                      <m:d>
                        <m:dPr>
                          <m:ctrlPr>
                            <a:rPr lang="en-US" i="1">
                              <a:latin typeface="Cambria Math" panose="02040503050406030204" pitchFamily="18" charset="0"/>
                            </a:rPr>
                          </m:ctrlPr>
                        </m:dPr>
                        <m:e>
                          <m:r>
                            <a:rPr lang="en-US" i="1">
                              <a:latin typeface="Cambria Math" panose="02040503050406030204" pitchFamily="18" charset="0"/>
                            </a:rPr>
                            <m:t>𝑠</m:t>
                          </m:r>
                        </m:e>
                      </m:d>
                      <m:r>
                        <a:rPr lang="en-US" i="1">
                          <a:latin typeface="Cambria Math" panose="02040503050406030204" pitchFamily="18" charset="0"/>
                        </a:rPr>
                        <m:t>=</m:t>
                      </m:r>
                    </m:oMath>
                    <m:oMath xmlns:m="http://schemas.openxmlformats.org/officeDocument/2006/math">
                      <m:r>
                        <a:rPr lang="en-US" i="1">
                          <a:latin typeface="Cambria Math" panose="02040503050406030204" pitchFamily="18" charset="0"/>
                        </a:rPr>
                        <m:t> </m:t>
                      </m:r>
                    </m:oMath>
                    <m:oMath xmlns:m="http://schemas.openxmlformats.org/officeDocument/2006/math">
                      <m:d>
                        <m:dPr>
                          <m:begChr m:val="{"/>
                          <m:endChr m:val=""/>
                          <m:ctrlPr>
                            <a:rPr lang="en-US" i="1">
                              <a:latin typeface="Cambria Math" panose="02040503050406030204" pitchFamily="18" charset="0"/>
                            </a:rPr>
                          </m:ctrlPr>
                        </m:dPr>
                        <m:e>
                          <m:eqArr>
                            <m:eqArrPr>
                              <m:ctrlPr>
                                <a:rPr lang="en-US" i="1">
                                  <a:latin typeface="Cambria Math" panose="02040503050406030204" pitchFamily="18" charset="0"/>
                                </a:rPr>
                              </m:ctrlPr>
                            </m:eqArrPr>
                            <m:e>
                              <m:r>
                                <a:rPr lang="en-US" i="1">
                                  <a:latin typeface="Cambria Math" panose="02040503050406030204" pitchFamily="18" charset="0"/>
                                </a:rPr>
                                <m:t>𝑈𝑡𝑖𝑙𝑖𝑡𝑦</m:t>
                              </m:r>
                              <m:d>
                                <m:dPr>
                                  <m:ctrlPr>
                                    <a:rPr lang="en-US" i="1">
                                      <a:latin typeface="Cambria Math" panose="02040503050406030204" pitchFamily="18" charset="0"/>
                                    </a:rPr>
                                  </m:ctrlPr>
                                </m:dPr>
                                <m:e>
                                  <m:r>
                                    <a:rPr lang="en-US" i="1">
                                      <a:latin typeface="Cambria Math" panose="02040503050406030204" pitchFamily="18" charset="0"/>
                                    </a:rPr>
                                    <m:t>𝑠</m:t>
                                  </m:r>
                                </m:e>
                              </m:d>
                              <m:r>
                                <a:rPr lang="en-US" i="1">
                                  <a:latin typeface="Cambria Math" panose="02040503050406030204" pitchFamily="18" charset="0"/>
                                </a:rPr>
                                <m:t>  </m:t>
                              </m:r>
                              <m:r>
                                <m:rPr>
                                  <m:nor/>
                                </m:rPr>
                                <a:rPr lang="en-US">
                                  <a:latin typeface="Cambria Math" panose="02040503050406030204" pitchFamily="18" charset="0"/>
                                </a:rPr>
                                <m:t>                                                          </m:t>
                              </m:r>
                              <m:r>
                                <m:rPr>
                                  <m:nor/>
                                </m:rPr>
                                <a:rPr lang="en-US" b="0" i="0" smtClean="0">
                                  <a:latin typeface="Cambria Math" panose="02040503050406030204" pitchFamily="18" charset="0"/>
                                </a:rPr>
                                <m:t>                </m:t>
                              </m:r>
                              <m:r>
                                <m:rPr>
                                  <m:nor/>
                                </m:rPr>
                                <a:rPr lang="en-US">
                                  <a:latin typeface="Cambria Math" panose="02040503050406030204" pitchFamily="18" charset="0"/>
                                </a:rPr>
                                <m:t>if</m:t>
                              </m:r>
                              <m:r>
                                <a:rPr lang="en-US" i="1">
                                  <a:latin typeface="Cambria Math" panose="02040503050406030204" pitchFamily="18" charset="0"/>
                                </a:rPr>
                                <m:t>   </m:t>
                              </m:r>
                              <m:r>
                                <a:rPr lang="en-US" i="1">
                                  <a:latin typeface="Cambria Math" panose="02040503050406030204" pitchFamily="18" charset="0"/>
                                </a:rPr>
                                <m:t>𝑡𝑒𝑟𝑚𝑖𝑛𝑎𝑙</m:t>
                              </m:r>
                              <m:r>
                                <a:rPr lang="en-US" i="1">
                                  <a:latin typeface="Cambria Math" panose="02040503050406030204" pitchFamily="18" charset="0"/>
                                </a:rPr>
                                <m:t>(</m:t>
                              </m:r>
                              <m:r>
                                <a:rPr lang="en-US" i="1">
                                  <a:latin typeface="Cambria Math" panose="02040503050406030204" pitchFamily="18" charset="0"/>
                                </a:rPr>
                                <m:t>𝑠</m:t>
                              </m:r>
                              <m:r>
                                <a:rPr lang="en-US" i="1">
                                  <a:latin typeface="Cambria Math" panose="02040503050406030204" pitchFamily="18" charset="0"/>
                                </a:rPr>
                                <m:t>)</m:t>
                              </m:r>
                            </m:e>
                            <m:e>
                              <m:func>
                                <m:funcPr>
                                  <m:ctrlPr>
                                    <a:rPr lang="en-US" i="1">
                                      <a:latin typeface="Cambria Math" panose="02040503050406030204" pitchFamily="18" charset="0"/>
                                    </a:rPr>
                                  </m:ctrlPr>
                                </m:funcPr>
                                <m:fName>
                                  <m:func>
                                    <m:funcPr>
                                      <m:ctrlPr>
                                        <a:rPr lang="en-US" i="1">
                                          <a:latin typeface="Cambria Math" panose="02040503050406030204" pitchFamily="18" charset="0"/>
                                        </a:rPr>
                                      </m:ctrlPr>
                                    </m:funcPr>
                                    <m:fName>
                                      <m:limLow>
                                        <m:limLowPr>
                                          <m:ctrlPr>
                                            <a:rPr lang="en-US" i="1">
                                              <a:latin typeface="Cambria Math" panose="02040503050406030204" pitchFamily="18" charset="0"/>
                                            </a:rPr>
                                          </m:ctrlPr>
                                        </m:limLowPr>
                                        <m:e>
                                          <m:r>
                                            <m:rPr>
                                              <m:sty m:val="p"/>
                                            </m:rPr>
                                            <a:rPr lang="en-US">
                                              <a:latin typeface="Cambria Math" panose="02040503050406030204" pitchFamily="18" charset="0"/>
                                            </a:rPr>
                                            <m:t>max</m:t>
                                          </m:r>
                                        </m:e>
                                        <m:lim>
                                          <m:r>
                                            <a:rPr lang="en-US" i="1">
                                              <a:latin typeface="Cambria Math" panose="02040503050406030204" pitchFamily="18" charset="0"/>
                                            </a:rPr>
                                            <m:t>𝑎</m:t>
                                          </m:r>
                                          <m:r>
                                            <a:rPr lang="en-US" i="1">
                                              <a:latin typeface="Cambria Math" panose="02040503050406030204" pitchFamily="18" charset="0"/>
                                            </a:rPr>
                                            <m:t>∈</m:t>
                                          </m:r>
                                          <m:r>
                                            <a:rPr lang="en-US" i="1">
                                              <a:latin typeface="Cambria Math" panose="02040503050406030204" pitchFamily="18" charset="0"/>
                                            </a:rPr>
                                            <m:t>𝐴𝑐𝑡𝑖𝑜𝑛𝑠</m:t>
                                          </m:r>
                                          <m:d>
                                            <m:dPr>
                                              <m:ctrlPr>
                                                <a:rPr lang="en-US" i="1">
                                                  <a:latin typeface="Cambria Math" panose="02040503050406030204" pitchFamily="18" charset="0"/>
                                                </a:rPr>
                                              </m:ctrlPr>
                                            </m:dPr>
                                            <m:e>
                                              <m:r>
                                                <a:rPr lang="en-US" i="1">
                                                  <a:latin typeface="Cambria Math" panose="02040503050406030204" pitchFamily="18" charset="0"/>
                                                </a:rPr>
                                                <m:t>𝑠</m:t>
                                              </m:r>
                                            </m:e>
                                          </m:d>
                                        </m:lim>
                                      </m:limLow>
                                    </m:fName>
                                    <m:e>
                                      <m:r>
                                        <a:rPr lang="en-US" b="0" i="1" smtClean="0">
                                          <a:latin typeface="Cambria Math" panose="02040503050406030204" pitchFamily="18" charset="0"/>
                                        </a:rPr>
                                        <m:t>𝐸𝑥𝑝𝑒𝑐𝑡𝑖𝑚</m:t>
                                      </m:r>
                                      <m:r>
                                        <a:rPr lang="en-US" i="1">
                                          <a:latin typeface="Cambria Math" panose="02040503050406030204" pitchFamily="18" charset="0"/>
                                        </a:rPr>
                                        <m:t>𝑖𝑛𝑖𝑚𝑎𝑥</m:t>
                                      </m:r>
                                      <m:d>
                                        <m:dPr>
                                          <m:ctrlPr>
                                            <a:rPr lang="en-US" i="1">
                                              <a:latin typeface="Cambria Math" panose="02040503050406030204" pitchFamily="18" charset="0"/>
                                            </a:rPr>
                                          </m:ctrlPr>
                                        </m:dPr>
                                        <m:e>
                                          <m:r>
                                            <a:rPr lang="en-US" i="1">
                                              <a:latin typeface="Cambria Math" panose="02040503050406030204" pitchFamily="18" charset="0"/>
                                            </a:rPr>
                                            <m:t>𝑅𝑒𝑠𝑢𝑙𝑡</m:t>
                                          </m:r>
                                          <m:d>
                                            <m:dPr>
                                              <m:ctrlPr>
                                                <a:rPr lang="en-US" i="1">
                                                  <a:latin typeface="Cambria Math" panose="02040503050406030204" pitchFamily="18" charset="0"/>
                                                </a:rPr>
                                              </m:ctrlPr>
                                            </m:dPr>
                                            <m:e>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𝑎</m:t>
                                              </m:r>
                                            </m:e>
                                          </m:d>
                                        </m:e>
                                      </m:d>
                                    </m:e>
                                  </m:func>
                                </m:fName>
                                <m:e/>
                              </m:func>
                              <m:r>
                                <a:rPr lang="en-US" i="1">
                                  <a:latin typeface="Cambria Math" panose="02040503050406030204" pitchFamily="18" charset="0"/>
                                </a:rPr>
                                <m:t>  </m:t>
                              </m:r>
                              <m:r>
                                <m:rPr>
                                  <m:nor/>
                                </m:rPr>
                                <a:rPr lang="en-US">
                                  <a:latin typeface="Cambria Math" panose="02040503050406030204" pitchFamily="18" charset="0"/>
                                </a:rPr>
                                <m:t>    </m:t>
                              </m:r>
                              <m:r>
                                <m:rPr>
                                  <m:nor/>
                                </m:rPr>
                                <a:rPr lang="en-US">
                                  <a:latin typeface="Cambria Math" panose="02040503050406030204" pitchFamily="18" charset="0"/>
                                </a:rPr>
                                <m:t>if</m:t>
                              </m:r>
                              <m:r>
                                <a:rPr lang="en-US" i="1">
                                  <a:latin typeface="Cambria Math" panose="02040503050406030204" pitchFamily="18" charset="0"/>
                                </a:rPr>
                                <m:t> </m:t>
                              </m:r>
                              <m:r>
                                <a:rPr lang="en-US" i="1">
                                  <a:latin typeface="Cambria Math" panose="02040503050406030204" pitchFamily="18" charset="0"/>
                                </a:rPr>
                                <m:t>𝑚𝑜𝑣𝑒</m:t>
                              </m:r>
                              <m:r>
                                <a:rPr lang="en-US" i="1">
                                  <a:latin typeface="Cambria Math" panose="02040503050406030204" pitchFamily="18" charset="0"/>
                                </a:rPr>
                                <m:t>=</m:t>
                              </m:r>
                              <m:r>
                                <a:rPr lang="en-US" i="1">
                                  <a:latin typeface="Cambria Math" panose="02040503050406030204" pitchFamily="18" charset="0"/>
                                </a:rPr>
                                <m:t>𝑀𝑎𝑥</m:t>
                              </m:r>
                            </m:e>
                            <m:e>
                              <m:func>
                                <m:funcPr>
                                  <m:ctrlPr>
                                    <a:rPr lang="en-US" i="1">
                                      <a:latin typeface="Cambria Math" panose="02040503050406030204" pitchFamily="18" charset="0"/>
                                    </a:rPr>
                                  </m:ctrlPr>
                                </m:funcPr>
                                <m:fName>
                                  <m:limLow>
                                    <m:limLowPr>
                                      <m:ctrlPr>
                                        <a:rPr lang="en-US" i="1">
                                          <a:latin typeface="Cambria Math" panose="02040503050406030204" pitchFamily="18" charset="0"/>
                                        </a:rPr>
                                      </m:ctrlPr>
                                    </m:limLowPr>
                                    <m:e>
                                      <m:r>
                                        <m:rPr>
                                          <m:sty m:val="p"/>
                                        </m:rPr>
                                        <a:rPr lang="en-US">
                                          <a:latin typeface="Cambria Math" panose="02040503050406030204" pitchFamily="18" charset="0"/>
                                        </a:rPr>
                                        <m:t>min</m:t>
                                      </m:r>
                                    </m:e>
                                    <m:lim>
                                      <m:r>
                                        <a:rPr lang="en-US" i="1">
                                          <a:latin typeface="Cambria Math" panose="02040503050406030204" pitchFamily="18" charset="0"/>
                                        </a:rPr>
                                        <m:t>𝑎</m:t>
                                      </m:r>
                                      <m:r>
                                        <a:rPr lang="en-US" i="1">
                                          <a:latin typeface="Cambria Math" panose="02040503050406030204" pitchFamily="18" charset="0"/>
                                        </a:rPr>
                                        <m:t>∈</m:t>
                                      </m:r>
                                      <m:r>
                                        <a:rPr lang="en-US" i="1">
                                          <a:latin typeface="Cambria Math" panose="02040503050406030204" pitchFamily="18" charset="0"/>
                                        </a:rPr>
                                        <m:t>𝐴𝑐𝑡𝑖𝑜𝑛𝑠</m:t>
                                      </m:r>
                                      <m:d>
                                        <m:dPr>
                                          <m:ctrlPr>
                                            <a:rPr lang="en-US" i="1">
                                              <a:latin typeface="Cambria Math" panose="02040503050406030204" pitchFamily="18" charset="0"/>
                                            </a:rPr>
                                          </m:ctrlPr>
                                        </m:dPr>
                                        <m:e>
                                          <m:r>
                                            <a:rPr lang="en-US" i="1">
                                              <a:latin typeface="Cambria Math" panose="02040503050406030204" pitchFamily="18" charset="0"/>
                                            </a:rPr>
                                            <m:t>𝑠</m:t>
                                          </m:r>
                                        </m:e>
                                      </m:d>
                                    </m:lim>
                                  </m:limLow>
                                </m:fName>
                                <m:e>
                                  <m:r>
                                    <a:rPr lang="en-US" b="0" i="1" smtClean="0">
                                      <a:latin typeface="Cambria Math" panose="02040503050406030204" pitchFamily="18" charset="0"/>
                                    </a:rPr>
                                    <m:t>𝐸𝑥𝑝𝑒𝑐𝑡𝑖𝑚</m:t>
                                  </m:r>
                                  <m:r>
                                    <a:rPr lang="en-US" i="1">
                                      <a:latin typeface="Cambria Math" panose="02040503050406030204" pitchFamily="18" charset="0"/>
                                    </a:rPr>
                                    <m:t>𝑖𝑛𝑖𝑚𝑎𝑥</m:t>
                                  </m:r>
                                  <m:d>
                                    <m:dPr>
                                      <m:ctrlPr>
                                        <a:rPr lang="en-US" i="1">
                                          <a:latin typeface="Cambria Math" panose="02040503050406030204" pitchFamily="18" charset="0"/>
                                        </a:rPr>
                                      </m:ctrlPr>
                                    </m:dPr>
                                    <m:e>
                                      <m:r>
                                        <a:rPr lang="en-US" i="1">
                                          <a:latin typeface="Cambria Math" panose="02040503050406030204" pitchFamily="18" charset="0"/>
                                        </a:rPr>
                                        <m:t>𝑅𝑒𝑠𝑢𝑙𝑡</m:t>
                                      </m:r>
                                      <m:d>
                                        <m:dPr>
                                          <m:ctrlPr>
                                            <a:rPr lang="en-US" i="1">
                                              <a:latin typeface="Cambria Math" panose="02040503050406030204" pitchFamily="18" charset="0"/>
                                            </a:rPr>
                                          </m:ctrlPr>
                                        </m:dPr>
                                        <m:e>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𝑎</m:t>
                                          </m:r>
                                        </m:e>
                                      </m:d>
                                    </m:e>
                                  </m:d>
                                  <m:r>
                                    <a:rPr lang="en-US" i="1">
                                      <a:latin typeface="Cambria Math" panose="02040503050406030204" pitchFamily="18" charset="0"/>
                                    </a:rPr>
                                    <m:t> </m:t>
                                  </m:r>
                                </m:e>
                              </m:func>
                              <m:r>
                                <a:rPr lang="en-US" i="1" smtClean="0">
                                  <a:latin typeface="Cambria Math" panose="02040503050406030204" pitchFamily="18" charset="0"/>
                                </a:rPr>
                                <m:t>         </m:t>
                              </m:r>
                              <m:r>
                                <m:rPr>
                                  <m:nor/>
                                </m:rPr>
                                <a:rPr lang="en-US">
                                  <a:latin typeface="Cambria Math" panose="02040503050406030204" pitchFamily="18" charset="0"/>
                                </a:rPr>
                                <m:t>if</m:t>
                              </m:r>
                              <m:r>
                                <a:rPr lang="en-US" i="1">
                                  <a:latin typeface="Cambria Math" panose="02040503050406030204" pitchFamily="18" charset="0"/>
                                </a:rPr>
                                <m:t> </m:t>
                              </m:r>
                              <m:r>
                                <a:rPr lang="en-US" i="1">
                                  <a:latin typeface="Cambria Math" panose="02040503050406030204" pitchFamily="18" charset="0"/>
                                </a:rPr>
                                <m:t>𝑚𝑜𝑣𝑒</m:t>
                              </m:r>
                              <m:r>
                                <a:rPr lang="en-US" i="1">
                                  <a:latin typeface="Cambria Math" panose="02040503050406030204" pitchFamily="18" charset="0"/>
                                </a:rPr>
                                <m:t>=</m:t>
                              </m:r>
                              <m:r>
                                <a:rPr lang="en-US" i="1">
                                  <a:latin typeface="Cambria Math" panose="02040503050406030204" pitchFamily="18" charset="0"/>
                                </a:rPr>
                                <m:t>𝑀𝑖𝑛</m:t>
                              </m:r>
                            </m:e>
                            <m:e>
                              <m:nary>
                                <m:naryPr>
                                  <m:chr m:val="∑"/>
                                  <m:limLoc m:val="subSup"/>
                                  <m:supHide m:val="on"/>
                                  <m:ctrlPr>
                                    <a:rPr lang="en-US" i="1" smtClean="0">
                                      <a:latin typeface="Cambria Math" panose="02040503050406030204" pitchFamily="18" charset="0"/>
                                    </a:rPr>
                                  </m:ctrlPr>
                                </m:naryPr>
                                <m:sub>
                                  <m:r>
                                    <m:rPr>
                                      <m:brk m:alnAt="9"/>
                                    </m:rPr>
                                    <a:rPr lang="en-US" b="0" i="1" smtClean="0">
                                      <a:latin typeface="Cambria Math" panose="02040503050406030204" pitchFamily="18" charset="0"/>
                                    </a:rPr>
                                    <m:t>𝑟</m:t>
                                  </m:r>
                                </m:sub>
                                <m:sup/>
                                <m:e>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𝑟</m:t>
                                  </m:r>
                                  <m:r>
                                    <a:rPr lang="en-US" b="0" i="1" smtClean="0">
                                      <a:latin typeface="Cambria Math" panose="02040503050406030204" pitchFamily="18" charset="0"/>
                                    </a:rPr>
                                    <m:t>)</m:t>
                                  </m:r>
                                  <m:r>
                                    <a:rPr lang="en-US" b="0" i="1" smtClean="0">
                                      <a:latin typeface="Cambria Math" panose="02040503050406030204" pitchFamily="18" charset="0"/>
                                    </a:rPr>
                                    <m:t>𝐸𝑥𝑝𝑒𝑐𝑡𝑖𝑚𝑖𝑛𝑖𝑚𝑎𝑥</m:t>
                                  </m:r>
                                  <m:d>
                                    <m:dPr>
                                      <m:ctrlPr>
                                        <a:rPr lang="en-US" b="0" i="1" smtClean="0">
                                          <a:latin typeface="Cambria Math" panose="02040503050406030204" pitchFamily="18" charset="0"/>
                                        </a:rPr>
                                      </m:ctrlPr>
                                    </m:dPr>
                                    <m:e>
                                      <m:r>
                                        <a:rPr lang="en-US" b="0" i="1" smtClean="0">
                                          <a:latin typeface="Cambria Math" panose="02040503050406030204" pitchFamily="18" charset="0"/>
                                        </a:rPr>
                                        <m:t>𝑅𝑒𝑠𝑢𝑙𝑡</m:t>
                                      </m:r>
                                      <m:d>
                                        <m:dPr>
                                          <m:ctrlPr>
                                            <a:rPr lang="en-US" b="0" i="1" smtClean="0">
                                              <a:latin typeface="Cambria Math" panose="02040503050406030204" pitchFamily="18" charset="0"/>
                                            </a:rPr>
                                          </m:ctrlPr>
                                        </m:dPr>
                                        <m:e>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𝑟</m:t>
                                          </m:r>
                                        </m:e>
                                      </m:d>
                                    </m:e>
                                  </m:d>
                                  <m:r>
                                    <a:rPr lang="en-US" b="0" i="1" smtClean="0">
                                      <a:latin typeface="Cambria Math" panose="02040503050406030204" pitchFamily="18" charset="0"/>
                                    </a:rPr>
                                    <m:t>      </m:t>
                                  </m:r>
                                </m:e>
                              </m:nary>
                              <m:r>
                                <m:rPr>
                                  <m:nor/>
                                </m:rPr>
                                <a:rPr lang="en-US" b="0" i="0" smtClean="0">
                                  <a:latin typeface="Cambria Math" panose="02040503050406030204" pitchFamily="18" charset="0"/>
                                </a:rPr>
                                <m:t>               </m:t>
                              </m:r>
                              <m:r>
                                <m:rPr>
                                  <m:nor/>
                                </m:rPr>
                                <a:rPr lang="en-US" b="0" i="0" smtClean="0">
                                  <a:latin typeface="Cambria Math" panose="02040503050406030204" pitchFamily="18" charset="0"/>
                                </a:rPr>
                                <m:t>if</m:t>
                              </m:r>
                              <m:r>
                                <m:rPr>
                                  <m:nor/>
                                </m:rPr>
                                <a:rPr lang="en-US" b="0" i="0" smtClean="0">
                                  <a:latin typeface="Cambria Math" panose="02040503050406030204" pitchFamily="18" charset="0"/>
                                </a:rPr>
                                <m:t> </m:t>
                              </m:r>
                              <m:r>
                                <a:rPr lang="en-US" b="0" i="1" smtClean="0">
                                  <a:latin typeface="Cambria Math" panose="02040503050406030204" pitchFamily="18" charset="0"/>
                                </a:rPr>
                                <m:t>𝑚𝑜𝑣𝑒</m:t>
                              </m:r>
                              <m:r>
                                <a:rPr lang="en-US" b="0" i="1" smtClean="0">
                                  <a:latin typeface="Cambria Math" panose="02040503050406030204" pitchFamily="18" charset="0"/>
                                </a:rPr>
                                <m:t>=</m:t>
                              </m:r>
                              <m:r>
                                <a:rPr lang="en-US" b="0" i="1" smtClean="0">
                                  <a:latin typeface="Cambria Math" panose="02040503050406030204" pitchFamily="18" charset="0"/>
                                </a:rPr>
                                <m:t>𝐶h𝑎𝑛𝑐𝑒</m:t>
                              </m:r>
                            </m:e>
                          </m:eqArr>
                        </m:e>
                      </m:d>
                    </m:oMath>
                  </m:oMathPara>
                </a14:m>
                <a:endParaRPr lang="en-US" dirty="0"/>
              </a:p>
              <a:p>
                <a:endParaRPr lang="en-US" dirty="0"/>
              </a:p>
              <a:p>
                <a:r>
                  <a:rPr lang="en-US" dirty="0"/>
                  <a:t>Options:</a:t>
                </a:r>
              </a:p>
              <a:p>
                <a:pPr lvl="1"/>
                <a:r>
                  <a:rPr lang="en-US" dirty="0"/>
                  <a:t>Use Minimax algorithm. Issue: Search tree size explodes if the number of “random actions” is large. Think of drawing cards for poker!</a:t>
                </a:r>
              </a:p>
              <a:p>
                <a:pPr lvl="1"/>
                <a:r>
                  <a:rPr lang="en-US" dirty="0"/>
                  <a:t>Cut-off search and approximate </a:t>
                </a:r>
                <a:r>
                  <a:rPr lang="en-US" dirty="0" err="1"/>
                  <a:t>Expectiminimax</a:t>
                </a:r>
                <a:r>
                  <a:rPr lang="en-US" dirty="0"/>
                  <a:t> with an evaluation function.</a:t>
                </a:r>
              </a:p>
              <a:p>
                <a:pPr lvl="1"/>
                <a:r>
                  <a:rPr lang="en-US" dirty="0"/>
                  <a:t>Perform Monte Carlo Tree Search. </a:t>
                </a:r>
              </a:p>
              <a:p>
                <a:pPr marL="0" indent="0">
                  <a:buNone/>
                </a:pPr>
                <a:endParaRPr lang="en-US" dirty="0"/>
              </a:p>
            </p:txBody>
          </p:sp>
        </mc:Choice>
        <mc:Fallback xmlns="">
          <p:sp>
            <p:nvSpPr>
              <p:cNvPr id="5" name="Content Placeholder 4">
                <a:extLst>
                  <a:ext uri="{FF2B5EF4-FFF2-40B4-BE49-F238E27FC236}">
                    <a16:creationId xmlns:a16="http://schemas.microsoft.com/office/drawing/2014/main" id="{59040CDB-8DE8-4A3C-A1DE-CD1AA1D53E95}"/>
                  </a:ext>
                </a:extLst>
              </p:cNvPr>
              <p:cNvSpPr>
                <a:spLocks noGrp="1" noRot="1" noChangeAspect="1" noMove="1" noResize="1" noEditPoints="1" noAdjustHandles="1" noChangeArrowheads="1" noChangeShapeType="1" noTextEdit="1"/>
              </p:cNvSpPr>
              <p:nvPr>
                <p:ph idx="1"/>
              </p:nvPr>
            </p:nvSpPr>
            <p:spPr>
              <a:xfrm>
                <a:off x="628650" y="1825624"/>
                <a:ext cx="7886700" cy="4667249"/>
              </a:xfrm>
              <a:blipFill>
                <a:blip r:embed="rId2"/>
                <a:stretch>
                  <a:fillRect l="-696" t="-2350"/>
                </a:stretch>
              </a:blipFill>
            </p:spPr>
            <p:txBody>
              <a:bodyPr/>
              <a:lstStyle/>
              <a:p>
                <a:r>
                  <a:rPr lang="en-US">
                    <a:noFill/>
                  </a:rPr>
                  <a:t> </a:t>
                </a:r>
              </a:p>
            </p:txBody>
          </p:sp>
        </mc:Fallback>
      </mc:AlternateContent>
      <p:sp>
        <p:nvSpPr>
          <p:cNvPr id="2" name="Rectangle 1">
            <a:extLst>
              <a:ext uri="{FF2B5EF4-FFF2-40B4-BE49-F238E27FC236}">
                <a16:creationId xmlns:a16="http://schemas.microsoft.com/office/drawing/2014/main" id="{8DEAA0C5-69EF-4721-8029-48DF62182E41}"/>
              </a:ext>
              <a:ext uri="{C183D7F6-B498-43B3-948B-1728B52AA6E4}">
                <adec:decorative xmlns:adec="http://schemas.microsoft.com/office/drawing/2017/decorative" val="1"/>
              </a:ext>
            </a:extLst>
          </p:cNvPr>
          <p:cNvSpPr/>
          <p:nvPr/>
        </p:nvSpPr>
        <p:spPr>
          <a:xfrm>
            <a:off x="1295400" y="4159248"/>
            <a:ext cx="6553200" cy="79375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6518938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 y="0"/>
            <a:ext cx="9141714"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31870" cy="6858000"/>
          </a:xfrm>
          <a:prstGeom prst="rect">
            <a:avLst/>
          </a:prstGeom>
          <a:solidFill>
            <a:schemeClr val="bg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463248"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bg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97AF7D7-48F3-4CC0-89F9-14A70C49FFC5}"/>
              </a:ext>
            </a:extLst>
          </p:cNvPr>
          <p:cNvSpPr>
            <a:spLocks noGrp="1"/>
          </p:cNvSpPr>
          <p:nvPr>
            <p:ph type="title"/>
          </p:nvPr>
        </p:nvSpPr>
        <p:spPr>
          <a:xfrm>
            <a:off x="603503" y="640263"/>
            <a:ext cx="2463248" cy="5254510"/>
          </a:xfrm>
        </p:spPr>
        <p:txBody>
          <a:bodyPr>
            <a:normAutofit/>
          </a:bodyPr>
          <a:lstStyle/>
          <a:p>
            <a:r>
              <a:rPr lang="en-US" sz="4000" b="1" dirty="0"/>
              <a:t>Conclusion</a:t>
            </a:r>
            <a:endParaRPr lang="en-US" sz="3700" b="1" dirty="0"/>
          </a:p>
        </p:txBody>
      </p:sp>
      <p:sp>
        <p:nvSpPr>
          <p:cNvPr id="3" name="Content Placeholder 2">
            <a:extLst>
              <a:ext uri="{FF2B5EF4-FFF2-40B4-BE49-F238E27FC236}">
                <a16:creationId xmlns:a16="http://schemas.microsoft.com/office/drawing/2014/main" id="{60DC2DFB-044D-434A-9634-A2762FA456AE}"/>
              </a:ext>
            </a:extLst>
          </p:cNvPr>
          <p:cNvSpPr>
            <a:spLocks noGrp="1"/>
          </p:cNvSpPr>
          <p:nvPr>
            <p:ph idx="1"/>
          </p:nvPr>
        </p:nvSpPr>
        <p:spPr>
          <a:xfrm>
            <a:off x="4018788" y="640262"/>
            <a:ext cx="3819289" cy="5989138"/>
          </a:xfrm>
        </p:spPr>
        <p:txBody>
          <a:bodyPr anchor="ctr">
            <a:normAutofit fontScale="92500" lnSpcReduction="20000"/>
          </a:bodyPr>
          <a:lstStyle/>
          <a:p>
            <a:pPr marL="0" indent="0">
              <a:buNone/>
            </a:pPr>
            <a:r>
              <a:rPr lang="en-US" sz="1600" b="1" dirty="0">
                <a:solidFill>
                  <a:schemeClr val="bg1"/>
                </a:solidFill>
              </a:rPr>
              <a:t>Nondeterministic actions</a:t>
            </a:r>
            <a:r>
              <a:rPr lang="en-US" sz="1600" dirty="0">
                <a:solidFill>
                  <a:schemeClr val="bg1"/>
                </a:solidFill>
              </a:rPr>
              <a:t>: </a:t>
            </a:r>
          </a:p>
          <a:p>
            <a:pPr lvl="1"/>
            <a:r>
              <a:rPr lang="en-US" sz="1600" dirty="0">
                <a:solidFill>
                  <a:schemeClr val="bg1"/>
                </a:solidFill>
              </a:rPr>
              <a:t>The opponent is seen as part of an environment with nondeterministic actions. Non-determinism is the result of the unknown moves by the opponent. </a:t>
            </a:r>
            <a:r>
              <a:rPr lang="en-US" sz="1600" i="1" dirty="0">
                <a:solidFill>
                  <a:schemeClr val="bg1"/>
                </a:solidFill>
              </a:rPr>
              <a:t>All possible moves are considered</a:t>
            </a:r>
            <a:r>
              <a:rPr lang="en-US" sz="1600" dirty="0">
                <a:solidFill>
                  <a:schemeClr val="bg1"/>
                </a:solidFill>
              </a:rPr>
              <a:t>.</a:t>
            </a:r>
          </a:p>
          <a:p>
            <a:pPr marL="0" indent="0">
              <a:buNone/>
            </a:pPr>
            <a:r>
              <a:rPr lang="en-US" sz="1600" b="1" dirty="0">
                <a:solidFill>
                  <a:schemeClr val="bg1"/>
                </a:solidFill>
              </a:rPr>
              <a:t>Optimal decisions</a:t>
            </a:r>
            <a:r>
              <a:rPr lang="en-US" sz="1600" dirty="0">
                <a:solidFill>
                  <a:schemeClr val="bg1"/>
                </a:solidFill>
              </a:rPr>
              <a:t>: </a:t>
            </a:r>
          </a:p>
          <a:p>
            <a:pPr lvl="1"/>
            <a:r>
              <a:rPr lang="en-US" sz="1600" dirty="0">
                <a:solidFill>
                  <a:schemeClr val="bg1"/>
                </a:solidFill>
              </a:rPr>
              <a:t>Minimax search and Alpha-Beta pruning where </a:t>
            </a:r>
            <a:r>
              <a:rPr lang="en-US" sz="1600" i="1" dirty="0">
                <a:solidFill>
                  <a:schemeClr val="bg1"/>
                </a:solidFill>
              </a:rPr>
              <a:t>each player plays optimal </a:t>
            </a:r>
            <a:r>
              <a:rPr lang="en-US" sz="1600" dirty="0">
                <a:solidFill>
                  <a:schemeClr val="bg1"/>
                </a:solidFill>
              </a:rPr>
              <a:t>to the end of the game.</a:t>
            </a:r>
          </a:p>
          <a:p>
            <a:pPr lvl="1"/>
            <a:r>
              <a:rPr lang="en-US" sz="1600" dirty="0">
                <a:solidFill>
                  <a:schemeClr val="bg1"/>
                </a:solidFill>
              </a:rPr>
              <a:t>Choice nodes and </a:t>
            </a:r>
            <a:r>
              <a:rPr lang="en-US" sz="1600" dirty="0" err="1">
                <a:solidFill>
                  <a:schemeClr val="bg1"/>
                </a:solidFill>
              </a:rPr>
              <a:t>Expectiminimax</a:t>
            </a:r>
            <a:r>
              <a:rPr lang="en-US" sz="1600" dirty="0">
                <a:solidFill>
                  <a:schemeClr val="bg1"/>
                </a:solidFill>
              </a:rPr>
              <a:t> for stochastic games.</a:t>
            </a:r>
          </a:p>
          <a:p>
            <a:pPr marL="0" indent="0">
              <a:buNone/>
            </a:pPr>
            <a:endParaRPr lang="en-US" sz="1600" b="1" dirty="0">
              <a:solidFill>
                <a:schemeClr val="bg1"/>
              </a:solidFill>
            </a:endParaRPr>
          </a:p>
          <a:p>
            <a:pPr marL="0" indent="0">
              <a:buNone/>
            </a:pPr>
            <a:r>
              <a:rPr lang="en-US" sz="1600" b="1" dirty="0">
                <a:solidFill>
                  <a:schemeClr val="bg1"/>
                </a:solidFill>
              </a:rPr>
              <a:t>Heuristic Alpha-Beta Tree Search</a:t>
            </a:r>
            <a:r>
              <a:rPr lang="en-US" sz="1600" dirty="0">
                <a:solidFill>
                  <a:schemeClr val="bg1"/>
                </a:solidFill>
              </a:rPr>
              <a:t>: </a:t>
            </a:r>
          </a:p>
          <a:p>
            <a:pPr lvl="1"/>
            <a:r>
              <a:rPr lang="en-US" sz="1600" dirty="0">
                <a:solidFill>
                  <a:schemeClr val="bg1"/>
                </a:solidFill>
              </a:rPr>
              <a:t>Cut off game tree and use </a:t>
            </a:r>
            <a:r>
              <a:rPr lang="en-US" sz="1600" i="1" dirty="0">
                <a:solidFill>
                  <a:schemeClr val="bg1"/>
                </a:solidFill>
              </a:rPr>
              <a:t>heuristic evaluation function </a:t>
            </a:r>
            <a:r>
              <a:rPr lang="en-US" sz="1600" dirty="0">
                <a:solidFill>
                  <a:schemeClr val="bg1"/>
                </a:solidFill>
              </a:rPr>
              <a:t>for utility (based on state features). </a:t>
            </a:r>
          </a:p>
          <a:p>
            <a:pPr lvl="1"/>
            <a:r>
              <a:rPr lang="en-US" sz="1600" dirty="0">
                <a:solidFill>
                  <a:schemeClr val="bg1"/>
                </a:solidFill>
              </a:rPr>
              <a:t>Forward Pruning: ignore poor moves.</a:t>
            </a:r>
          </a:p>
          <a:p>
            <a:pPr lvl="1"/>
            <a:r>
              <a:rPr lang="en-US" sz="1600" dirty="0">
                <a:solidFill>
                  <a:schemeClr val="bg1"/>
                </a:solidFill>
              </a:rPr>
              <a:t>Learn heuristic from data using MCTS </a:t>
            </a:r>
          </a:p>
          <a:p>
            <a:pPr marL="0" indent="0">
              <a:buNone/>
            </a:pPr>
            <a:endParaRPr lang="en-US" sz="1600" b="1" dirty="0">
              <a:solidFill>
                <a:schemeClr val="bg1"/>
              </a:solidFill>
            </a:endParaRPr>
          </a:p>
          <a:p>
            <a:pPr marL="0" indent="0">
              <a:buNone/>
            </a:pPr>
            <a:r>
              <a:rPr lang="en-US" sz="1600" b="1" dirty="0">
                <a:solidFill>
                  <a:schemeClr val="bg1"/>
                </a:solidFill>
              </a:rPr>
              <a:t>Monte Carlo Tree search</a:t>
            </a:r>
            <a:r>
              <a:rPr lang="en-US" sz="1600" dirty="0">
                <a:solidFill>
                  <a:schemeClr val="bg1"/>
                </a:solidFill>
              </a:rPr>
              <a:t>: </a:t>
            </a:r>
          </a:p>
          <a:p>
            <a:pPr lvl="1"/>
            <a:r>
              <a:rPr lang="en-US" sz="1600" dirty="0">
                <a:solidFill>
                  <a:schemeClr val="bg1"/>
                </a:solidFill>
              </a:rPr>
              <a:t>Simulate complete games and calculate proportion of wins.</a:t>
            </a:r>
          </a:p>
          <a:p>
            <a:pPr lvl="1"/>
            <a:r>
              <a:rPr lang="en-US" sz="1600" dirty="0">
                <a:solidFill>
                  <a:schemeClr val="bg1"/>
                </a:solidFill>
              </a:rPr>
              <a:t>Use modified UCB1 scores to expand the partial game tree.</a:t>
            </a:r>
          </a:p>
          <a:p>
            <a:pPr lvl="1"/>
            <a:r>
              <a:rPr lang="en-US" sz="1600" dirty="0">
                <a:solidFill>
                  <a:schemeClr val="bg1"/>
                </a:solidFill>
              </a:rPr>
              <a:t>Learn playout policy using self-play and deep learning.</a:t>
            </a:r>
          </a:p>
          <a:p>
            <a:pPr marL="457200" lvl="1" indent="0">
              <a:buNone/>
            </a:pPr>
            <a:endParaRPr lang="en-US" sz="1600" dirty="0">
              <a:solidFill>
                <a:schemeClr val="bg1"/>
              </a:solidFill>
            </a:endParaRPr>
          </a:p>
          <a:p>
            <a:endParaRPr lang="en-US" sz="1600" dirty="0">
              <a:solidFill>
                <a:schemeClr val="bg1"/>
              </a:solidFill>
            </a:endParaRPr>
          </a:p>
        </p:txBody>
      </p:sp>
      <p:sp>
        <p:nvSpPr>
          <p:cNvPr id="11" name="Right Brace 10">
            <a:extLst>
              <a:ext uri="{FF2B5EF4-FFF2-40B4-BE49-F238E27FC236}">
                <a16:creationId xmlns:a16="http://schemas.microsoft.com/office/drawing/2014/main" id="{BE6DD0B3-8EDB-4CB9-81F2-CC4AA7B3B085}"/>
              </a:ext>
              <a:ext uri="{C183D7F6-B498-43B3-948B-1728B52AA6E4}">
                <adec:decorative xmlns:adec="http://schemas.microsoft.com/office/drawing/2017/decorative" val="1"/>
              </a:ext>
            </a:extLst>
          </p:cNvPr>
          <p:cNvSpPr/>
          <p:nvPr/>
        </p:nvSpPr>
        <p:spPr>
          <a:xfrm>
            <a:off x="7924802" y="640262"/>
            <a:ext cx="76198" cy="2331538"/>
          </a:xfrm>
          <a:prstGeom prst="rightBrace">
            <a:avLst>
              <a:gd name="adj1" fmla="val 8333"/>
              <a:gd name="adj2" fmla="val 50863"/>
            </a:avLst>
          </a:prstGeom>
          <a:ln>
            <a:solidFill>
              <a:srgbClr val="FF0000"/>
            </a:solidFill>
          </a:ln>
        </p:spPr>
        <p:style>
          <a:lnRef idx="3">
            <a:schemeClr val="accent6"/>
          </a:lnRef>
          <a:fillRef idx="0">
            <a:schemeClr val="accent6"/>
          </a:fillRef>
          <a:effectRef idx="2">
            <a:schemeClr val="accent6"/>
          </a:effectRef>
          <a:fontRef idx="minor">
            <a:schemeClr val="tx1"/>
          </a:fontRef>
        </p:style>
        <p:txBody>
          <a:bodyPr rtlCol="0" anchor="ctr"/>
          <a:lstStyle/>
          <a:p>
            <a:pPr algn="ctr"/>
            <a:endParaRPr lang="en-US"/>
          </a:p>
        </p:txBody>
      </p:sp>
      <p:sp>
        <p:nvSpPr>
          <p:cNvPr id="13" name="TextBox 12">
            <a:extLst>
              <a:ext uri="{FF2B5EF4-FFF2-40B4-BE49-F238E27FC236}">
                <a16:creationId xmlns:a16="http://schemas.microsoft.com/office/drawing/2014/main" id="{AA84DA2C-954E-4264-84F7-640F093895A6}"/>
              </a:ext>
            </a:extLst>
          </p:cNvPr>
          <p:cNvSpPr txBox="1"/>
          <p:nvPr/>
        </p:nvSpPr>
        <p:spPr>
          <a:xfrm rot="5400000">
            <a:off x="6881867" y="1676686"/>
            <a:ext cx="2912400" cy="369332"/>
          </a:xfrm>
          <a:prstGeom prst="rect">
            <a:avLst/>
          </a:prstGeom>
          <a:noFill/>
        </p:spPr>
        <p:txBody>
          <a:bodyPr wrap="none" rtlCol="0">
            <a:spAutoFit/>
          </a:bodyPr>
          <a:lstStyle/>
          <a:p>
            <a:r>
              <a:rPr lang="en-US" b="1" dirty="0">
                <a:solidFill>
                  <a:srgbClr val="FF0000"/>
                </a:solidFill>
              </a:rPr>
              <a:t>Scale only for tiny problems!</a:t>
            </a:r>
          </a:p>
        </p:txBody>
      </p:sp>
      <p:sp>
        <p:nvSpPr>
          <p:cNvPr id="4" name="TextBox 3">
            <a:extLst>
              <a:ext uri="{FF2B5EF4-FFF2-40B4-BE49-F238E27FC236}">
                <a16:creationId xmlns:a16="http://schemas.microsoft.com/office/drawing/2014/main" id="{536F8B9D-4311-4F59-A0A9-E15D4F9D7AB4}"/>
              </a:ext>
            </a:extLst>
          </p:cNvPr>
          <p:cNvSpPr txBox="1"/>
          <p:nvPr/>
        </p:nvSpPr>
        <p:spPr>
          <a:xfrm rot="5400000">
            <a:off x="7498871" y="4730233"/>
            <a:ext cx="1652247" cy="369332"/>
          </a:xfrm>
          <a:prstGeom prst="rect">
            <a:avLst/>
          </a:prstGeom>
          <a:noFill/>
        </p:spPr>
        <p:txBody>
          <a:bodyPr wrap="none" rtlCol="0">
            <a:spAutoFit/>
          </a:bodyPr>
          <a:lstStyle/>
          <a:p>
            <a:r>
              <a:rPr lang="en-US" b="1" dirty="0">
                <a:solidFill>
                  <a:schemeClr val="accent6"/>
                </a:solidFill>
              </a:rPr>
              <a:t>State of the Art</a:t>
            </a:r>
          </a:p>
        </p:txBody>
      </p:sp>
      <p:sp>
        <p:nvSpPr>
          <p:cNvPr id="14" name="Right Brace 13">
            <a:extLst>
              <a:ext uri="{FF2B5EF4-FFF2-40B4-BE49-F238E27FC236}">
                <a16:creationId xmlns:a16="http://schemas.microsoft.com/office/drawing/2014/main" id="{14C9196E-32CA-46BC-A4BE-A6B56A398053}"/>
              </a:ext>
              <a:ext uri="{C183D7F6-B498-43B3-948B-1728B52AA6E4}">
                <adec:decorative xmlns:adec="http://schemas.microsoft.com/office/drawing/2017/decorative" val="1"/>
              </a:ext>
            </a:extLst>
          </p:cNvPr>
          <p:cNvSpPr/>
          <p:nvPr/>
        </p:nvSpPr>
        <p:spPr>
          <a:xfrm>
            <a:off x="7924801" y="3612062"/>
            <a:ext cx="76198" cy="2605675"/>
          </a:xfrm>
          <a:prstGeom prst="rightBrace">
            <a:avLst>
              <a:gd name="adj1" fmla="val 8333"/>
              <a:gd name="adj2" fmla="val 50863"/>
            </a:avLst>
          </a:prstGeom>
          <a:ln/>
        </p:spPr>
        <p:style>
          <a:lnRef idx="3">
            <a:schemeClr val="accent6"/>
          </a:lnRef>
          <a:fillRef idx="0">
            <a:schemeClr val="accent6"/>
          </a:fillRef>
          <a:effectRef idx="2">
            <a:schemeClr val="accent6"/>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130233832"/>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B8DA0-F19D-42E7-B106-99DA6BC8B3C0}"/>
              </a:ext>
            </a:extLst>
          </p:cNvPr>
          <p:cNvSpPr>
            <a:spLocks noGrp="1"/>
          </p:cNvSpPr>
          <p:nvPr>
            <p:ph type="title"/>
          </p:nvPr>
        </p:nvSpPr>
        <p:spPr/>
        <p:txBody>
          <a:bodyPr/>
          <a:lstStyle/>
          <a:p>
            <a:r>
              <a:rPr lang="en-US" dirty="0"/>
              <a:t>Example: Tic-tac-toe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EF77323-E4B1-4168-B791-DFDF7C7ADB94}"/>
                  </a:ext>
                </a:extLst>
              </p:cNvPr>
              <p:cNvSpPr>
                <a:spLocks noGrp="1"/>
              </p:cNvSpPr>
              <p:nvPr>
                <p:ph idx="1"/>
              </p:nvPr>
            </p:nvSpPr>
            <p:spPr>
              <a:xfrm>
                <a:off x="628650" y="2362199"/>
                <a:ext cx="7981950" cy="3814763"/>
              </a:xfrm>
            </p:spPr>
            <p:txBody>
              <a:bodyPr>
                <a:normAutofit/>
              </a:bodyPr>
              <a:lstStyle/>
              <a:p>
                <a:pPr marL="0" indent="0">
                  <a:buNone/>
                </a:pPr>
                <a14:m>
                  <m:oMath xmlns:m="http://schemas.openxmlformats.org/officeDocument/2006/math">
                    <m:sSub>
                      <m:sSubPr>
                        <m:ctrlPr>
                          <a:rPr lang="en-US" sz="2400" i="1" smtClean="0">
                            <a:latin typeface="Cambria Math" panose="02040503050406030204" pitchFamily="18" charset="0"/>
                          </a:rPr>
                        </m:ctrlPr>
                      </m:sSubPr>
                      <m:e>
                        <m:r>
                          <a:rPr lang="en-US" sz="2400" i="1">
                            <a:latin typeface="Cambria Math" panose="02040503050406030204" pitchFamily="18" charset="0"/>
                          </a:rPr>
                          <m:t>𝑠</m:t>
                        </m:r>
                      </m:e>
                      <m:sub>
                        <m:r>
                          <a:rPr lang="en-US" sz="2400" i="1">
                            <a:latin typeface="Cambria Math" panose="02040503050406030204" pitchFamily="18" charset="0"/>
                          </a:rPr>
                          <m:t>0</m:t>
                        </m:r>
                      </m:sub>
                    </m:sSub>
                  </m:oMath>
                </a14:m>
                <a:r>
                  <a:rPr lang="en-US" sz="2400" dirty="0"/>
                  <a:t> 			Empty board.</a:t>
                </a:r>
              </a:p>
              <a:p>
                <a:pPr marL="0" indent="0">
                  <a:buNone/>
                </a:pPr>
                <a14:m>
                  <m:oMath xmlns:m="http://schemas.openxmlformats.org/officeDocument/2006/math">
                    <m:r>
                      <a:rPr lang="en-US" sz="2400" i="1">
                        <a:latin typeface="Cambria Math" panose="02040503050406030204" pitchFamily="18" charset="0"/>
                      </a:rPr>
                      <m:t>𝐴𝑐𝑡𝑖𝑜𝑛𝑠</m:t>
                    </m:r>
                    <m:r>
                      <a:rPr lang="en-US" sz="2400" i="1">
                        <a:latin typeface="Cambria Math" panose="02040503050406030204" pitchFamily="18" charset="0"/>
                      </a:rPr>
                      <m:t>(</m:t>
                    </m:r>
                    <m:r>
                      <a:rPr lang="en-US" sz="2400" i="1">
                        <a:latin typeface="Cambria Math" panose="02040503050406030204" pitchFamily="18" charset="0"/>
                      </a:rPr>
                      <m:t>𝑠</m:t>
                    </m:r>
                    <m:r>
                      <a:rPr lang="en-US" sz="2400" i="1">
                        <a:latin typeface="Cambria Math" panose="02040503050406030204" pitchFamily="18" charset="0"/>
                      </a:rPr>
                      <m:t>)</m:t>
                    </m:r>
                  </m:oMath>
                </a14:m>
                <a:r>
                  <a:rPr lang="en-US" sz="2400" dirty="0"/>
                  <a:t>		Play empty squares.</a:t>
                </a:r>
              </a:p>
              <a:p>
                <a:pPr marL="0" indent="0">
                  <a:buNone/>
                </a:pPr>
                <a14:m>
                  <m:oMath xmlns:m="http://schemas.openxmlformats.org/officeDocument/2006/math">
                    <m:r>
                      <a:rPr lang="en-US" sz="2400" i="1">
                        <a:latin typeface="Cambria Math" panose="02040503050406030204" pitchFamily="18" charset="0"/>
                      </a:rPr>
                      <m:t>𝑅𝑒𝑠𝑢𝑙𝑡</m:t>
                    </m:r>
                    <m:r>
                      <a:rPr lang="en-US" sz="2400" i="1">
                        <a:latin typeface="Cambria Math" panose="02040503050406030204" pitchFamily="18" charset="0"/>
                      </a:rPr>
                      <m:t>(</m:t>
                    </m:r>
                    <m:r>
                      <a:rPr lang="en-US" sz="2400" i="1">
                        <a:latin typeface="Cambria Math" panose="02040503050406030204" pitchFamily="18" charset="0"/>
                      </a:rPr>
                      <m:t>𝑠</m:t>
                    </m:r>
                    <m:r>
                      <a:rPr lang="en-US" sz="2400" i="1">
                        <a:latin typeface="Cambria Math" panose="02040503050406030204" pitchFamily="18" charset="0"/>
                      </a:rPr>
                      <m:t>,</m:t>
                    </m:r>
                    <m:r>
                      <a:rPr lang="en-US" sz="2400" i="1">
                        <a:latin typeface="Cambria Math" panose="02040503050406030204" pitchFamily="18" charset="0"/>
                      </a:rPr>
                      <m:t>𝑎</m:t>
                    </m:r>
                    <m:r>
                      <a:rPr lang="en-US" sz="2400" i="1">
                        <a:latin typeface="Cambria Math" panose="02040503050406030204" pitchFamily="18" charset="0"/>
                      </a:rPr>
                      <m:t>)</m:t>
                    </m:r>
                  </m:oMath>
                </a14:m>
                <a:r>
                  <a:rPr lang="en-US" sz="2400" dirty="0"/>
                  <a:t>		Symbol (x/o) is placed on empty square.</a:t>
                </a:r>
              </a:p>
              <a:p>
                <a:pPr marL="0" indent="0">
                  <a:buNone/>
                </a:pPr>
                <a14:m>
                  <m:oMath xmlns:m="http://schemas.openxmlformats.org/officeDocument/2006/math">
                    <m:r>
                      <a:rPr lang="en-US" sz="2400" b="0" i="1" smtClean="0">
                        <a:latin typeface="Cambria Math" panose="02040503050406030204" pitchFamily="18" charset="0"/>
                      </a:rPr>
                      <m:t>𝑇𝑒</m:t>
                    </m:r>
                    <m:r>
                      <a:rPr lang="en-US" sz="2400" i="1">
                        <a:latin typeface="Cambria Math" panose="02040503050406030204" pitchFamily="18" charset="0"/>
                      </a:rPr>
                      <m:t>𝑟𝑚𝑖𝑛𝑎𝑙</m:t>
                    </m:r>
                    <m:r>
                      <a:rPr lang="en-US" sz="2400" i="1">
                        <a:latin typeface="Cambria Math" panose="02040503050406030204" pitchFamily="18" charset="0"/>
                      </a:rPr>
                      <m:t>(</m:t>
                    </m:r>
                    <m:r>
                      <a:rPr lang="en-US" sz="2400" i="1">
                        <a:latin typeface="Cambria Math" panose="02040503050406030204" pitchFamily="18" charset="0"/>
                      </a:rPr>
                      <m:t>𝑠</m:t>
                    </m:r>
                    <m:r>
                      <a:rPr lang="en-US" sz="2400" i="1">
                        <a:latin typeface="Cambria Math" panose="02040503050406030204" pitchFamily="18" charset="0"/>
                      </a:rPr>
                      <m:t>)</m:t>
                    </m:r>
                  </m:oMath>
                </a14:m>
                <a:r>
                  <a:rPr lang="en-US" sz="2400" dirty="0"/>
                  <a:t>	 	Did a player win or is the game a draw?</a:t>
                </a:r>
              </a:p>
              <a:p>
                <a:pPr marL="0" indent="0">
                  <a:buNone/>
                </a:pPr>
                <a14:m>
                  <m:oMath xmlns:m="http://schemas.openxmlformats.org/officeDocument/2006/math">
                    <m:r>
                      <a:rPr lang="en-US" sz="2400" i="1">
                        <a:latin typeface="Cambria Math" panose="02040503050406030204" pitchFamily="18" charset="0"/>
                      </a:rPr>
                      <m:t>𝑈𝑡𝑖𝑙𝑖𝑡𝑦</m:t>
                    </m:r>
                    <m:r>
                      <a:rPr lang="en-US" sz="2400" i="1">
                        <a:latin typeface="Cambria Math" panose="02040503050406030204" pitchFamily="18" charset="0"/>
                      </a:rPr>
                      <m:t>(</m:t>
                    </m:r>
                    <m:r>
                      <a:rPr lang="en-US" sz="2400" i="1">
                        <a:latin typeface="Cambria Math" panose="02040503050406030204" pitchFamily="18" charset="0"/>
                      </a:rPr>
                      <m:t>𝑠</m:t>
                    </m:r>
                    <m:r>
                      <a:rPr lang="en-US" sz="2400" i="1">
                        <a:latin typeface="Cambria Math" panose="02040503050406030204" pitchFamily="18" charset="0"/>
                      </a:rPr>
                      <m:t>)</m:t>
                    </m:r>
                  </m:oMath>
                </a14:m>
                <a:r>
                  <a:rPr lang="en-US" sz="2400" dirty="0"/>
                  <a:t>		+1 if x wins, -1 if o wins and 0 for a draw.</a:t>
                </a:r>
              </a:p>
              <a:p>
                <a:pPr marL="0" indent="0">
                  <a:buNone/>
                </a:pPr>
                <a:r>
                  <a:rPr lang="en-US" sz="2400" dirty="0"/>
                  <a:t>			Utility is only defined for terminal states.</a:t>
                </a:r>
              </a:p>
              <a:p>
                <a:endParaRPr lang="en-US" sz="2400" dirty="0"/>
              </a:p>
            </p:txBody>
          </p:sp>
        </mc:Choice>
        <mc:Fallback xmlns="">
          <p:sp>
            <p:nvSpPr>
              <p:cNvPr id="3" name="Content Placeholder 2">
                <a:extLst>
                  <a:ext uri="{FF2B5EF4-FFF2-40B4-BE49-F238E27FC236}">
                    <a16:creationId xmlns:a16="http://schemas.microsoft.com/office/drawing/2014/main" id="{5EF77323-E4B1-4168-B791-DFDF7C7ADB94}"/>
                  </a:ext>
                </a:extLst>
              </p:cNvPr>
              <p:cNvSpPr>
                <a:spLocks noGrp="1" noRot="1" noChangeAspect="1" noMove="1" noResize="1" noEditPoints="1" noAdjustHandles="1" noChangeArrowheads="1" noChangeShapeType="1" noTextEdit="1"/>
              </p:cNvSpPr>
              <p:nvPr>
                <p:ph idx="1"/>
              </p:nvPr>
            </p:nvSpPr>
            <p:spPr>
              <a:xfrm>
                <a:off x="628650" y="2362199"/>
                <a:ext cx="7981950" cy="3814763"/>
              </a:xfrm>
              <a:blipFill>
                <a:blip r:embed="rId2"/>
                <a:stretch>
                  <a:fillRect l="-611" t="-2077" r="-840"/>
                </a:stretch>
              </a:blipFill>
            </p:spPr>
            <p:txBody>
              <a:bodyPr/>
              <a:lstStyle/>
              <a:p>
                <a:r>
                  <a:rPr lang="en-US">
                    <a:noFill/>
                  </a:rPr>
                  <a:t> </a:t>
                </a:r>
              </a:p>
            </p:txBody>
          </p:sp>
        </mc:Fallback>
      </mc:AlternateContent>
      <p:pic>
        <p:nvPicPr>
          <p:cNvPr id="2050" name="Picture 2">
            <a:extLst>
              <a:ext uri="{FF2B5EF4-FFF2-40B4-BE49-F238E27FC236}">
                <a16:creationId xmlns:a16="http://schemas.microsoft.com/office/drawing/2014/main" id="{F68A6481-403B-4C1E-92D1-373A514882D5}"/>
              </a:ext>
              <a:ext uri="{C183D7F6-B498-43B3-948B-1728B52AA6E4}">
                <adec:decorative xmlns:adec="http://schemas.microsoft.com/office/drawing/2017/decorative" val="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967397" y="401221"/>
            <a:ext cx="2547953" cy="2265779"/>
          </a:xfrm>
          <a:prstGeom prst="rect">
            <a:avLst/>
          </a:prstGeom>
          <a:noFill/>
          <a:extLst>
            <a:ext uri="{909E8E84-426E-40DD-AFC4-6F175D3DCCD1}">
              <a14:hiddenFill xmlns:a14="http://schemas.microsoft.com/office/drawing/2010/main">
                <a:solidFill>
                  <a:srgbClr val="FFFFFF"/>
                </a:solidFill>
              </a14:hiddenFill>
            </a:ext>
          </a:extLst>
        </p:spPr>
      </p:pic>
      <p:sp>
        <p:nvSpPr>
          <p:cNvPr id="4" name="Speech Bubble: Rectangle 3">
            <a:extLst>
              <a:ext uri="{FF2B5EF4-FFF2-40B4-BE49-F238E27FC236}">
                <a16:creationId xmlns:a16="http://schemas.microsoft.com/office/drawing/2014/main" id="{FC16888F-411D-4B9A-B95F-9197D878E77C}"/>
              </a:ext>
            </a:extLst>
          </p:cNvPr>
          <p:cNvSpPr/>
          <p:nvPr/>
        </p:nvSpPr>
        <p:spPr>
          <a:xfrm>
            <a:off x="838200" y="5414962"/>
            <a:ext cx="2514600" cy="762000"/>
          </a:xfrm>
          <a:prstGeom prst="wedgeRectCallout">
            <a:avLst>
              <a:gd name="adj1" fmla="val 53330"/>
              <a:gd name="adj2" fmla="val -187640"/>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sz="2000" dirty="0"/>
              <a:t>Here player x is Max and player o is Min.</a:t>
            </a:r>
          </a:p>
        </p:txBody>
      </p:sp>
      <p:sp>
        <p:nvSpPr>
          <p:cNvPr id="6" name="TextBox 5">
            <a:extLst>
              <a:ext uri="{FF2B5EF4-FFF2-40B4-BE49-F238E27FC236}">
                <a16:creationId xmlns:a16="http://schemas.microsoft.com/office/drawing/2014/main" id="{269212AB-8DD7-9004-3B87-B2B1784AD06E}"/>
              </a:ext>
            </a:extLst>
          </p:cNvPr>
          <p:cNvSpPr txBox="1"/>
          <p:nvPr/>
        </p:nvSpPr>
        <p:spPr>
          <a:xfrm>
            <a:off x="3562350" y="5943600"/>
            <a:ext cx="5334000" cy="707886"/>
          </a:xfrm>
          <a:prstGeom prst="rect">
            <a:avLst/>
          </a:prstGeom>
        </p:spPr>
        <p:style>
          <a:lnRef idx="3">
            <a:schemeClr val="lt1"/>
          </a:lnRef>
          <a:fillRef idx="1">
            <a:schemeClr val="accent2"/>
          </a:fillRef>
          <a:effectRef idx="1">
            <a:schemeClr val="accent2"/>
          </a:effectRef>
          <a:fontRef idx="minor">
            <a:schemeClr val="lt1"/>
          </a:fontRef>
        </p:style>
        <p:txBody>
          <a:bodyPr wrap="square" rtlCol="0">
            <a:spAutoFit/>
          </a:bodyPr>
          <a:lstStyle/>
          <a:p>
            <a:r>
              <a:rPr lang="en-US" sz="2000" b="1" dirty="0"/>
              <a:t>Note</a:t>
            </a:r>
            <a:r>
              <a:rPr lang="en-US" sz="2000" dirty="0"/>
              <a:t>: This game still uses a goal-based agent that plans actions to reach a winning terminal  state!</a:t>
            </a:r>
          </a:p>
        </p:txBody>
      </p:sp>
    </p:spTree>
    <p:extLst>
      <p:ext uri="{BB962C8B-B14F-4D97-AF65-F5344CB8AC3E}">
        <p14:creationId xmlns:p14="http://schemas.microsoft.com/office/powerpoint/2010/main" val="8720511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E93EA7-47B0-C759-E592-812CF630DDA5}"/>
              </a:ext>
            </a:extLst>
          </p:cNvPr>
          <p:cNvSpPr>
            <a:spLocks noGrp="1"/>
          </p:cNvSpPr>
          <p:nvPr>
            <p:ph type="title"/>
          </p:nvPr>
        </p:nvSpPr>
        <p:spPr/>
        <p:txBody>
          <a:bodyPr/>
          <a:lstStyle/>
          <a:p>
            <a:r>
              <a:rPr lang="en-US" sz="4400" dirty="0"/>
              <a:t>Games as Search Problems</a:t>
            </a:r>
            <a:endParaRPr lang="en-US" dirty="0"/>
          </a:p>
        </p:txBody>
      </p:sp>
      <p:sp>
        <p:nvSpPr>
          <p:cNvPr id="3" name="Content Placeholder 2">
            <a:extLst>
              <a:ext uri="{FF2B5EF4-FFF2-40B4-BE49-F238E27FC236}">
                <a16:creationId xmlns:a16="http://schemas.microsoft.com/office/drawing/2014/main" id="{48CCB962-4D43-8FB6-E8E6-221BA64813C6}"/>
              </a:ext>
            </a:extLst>
          </p:cNvPr>
          <p:cNvSpPr>
            <a:spLocks noGrp="1"/>
          </p:cNvSpPr>
          <p:nvPr>
            <p:ph idx="1"/>
          </p:nvPr>
        </p:nvSpPr>
        <p:spPr/>
        <p:txBody>
          <a:bodyPr>
            <a:normAutofit fontScale="92500" lnSpcReduction="20000"/>
          </a:bodyPr>
          <a:lstStyle/>
          <a:p>
            <a:r>
              <a:rPr lang="en-US" dirty="0"/>
              <a:t>Making a move is a </a:t>
            </a:r>
            <a:r>
              <a:rPr lang="en-US" b="1" dirty="0"/>
              <a:t>decision problem</a:t>
            </a:r>
            <a:r>
              <a:rPr lang="en-US" dirty="0"/>
              <a:t> that can be addressed as a</a:t>
            </a:r>
            <a:r>
              <a:rPr lang="en-US" sz="2800" dirty="0"/>
              <a:t> </a:t>
            </a:r>
            <a:r>
              <a:rPr lang="en-US" sz="2800" b="1" dirty="0"/>
              <a:t>search problem. </a:t>
            </a:r>
            <a:r>
              <a:rPr lang="en-US" sz="2800" dirty="0"/>
              <a:t>We need to search for sequences of moves that lead to a winning position.</a:t>
            </a:r>
            <a:endParaRPr lang="en-US" sz="2800" b="1" dirty="0"/>
          </a:p>
          <a:p>
            <a:endParaRPr lang="en-US" sz="2800" b="1" dirty="0"/>
          </a:p>
          <a:p>
            <a:r>
              <a:rPr lang="en-US" sz="2800" b="1" dirty="0"/>
              <a:t>Search p</a:t>
            </a:r>
            <a:r>
              <a:rPr lang="en-US" b="1" dirty="0"/>
              <a:t>roblems have a s</a:t>
            </a:r>
            <a:r>
              <a:rPr lang="en-US" sz="2800" b="1" dirty="0"/>
              <a:t>tate space</a:t>
            </a:r>
            <a:r>
              <a:rPr lang="en-US" sz="2800" dirty="0"/>
              <a:t>: a graph defined by the initial state and the transition function containing all reachable states (e.g., chess positions).</a:t>
            </a:r>
          </a:p>
          <a:p>
            <a:endParaRPr lang="en-US" sz="2800" b="1" dirty="0"/>
          </a:p>
          <a:p>
            <a:r>
              <a:rPr lang="en-US" sz="2800" b="1" dirty="0"/>
              <a:t>For games we consider a game tree:</a:t>
            </a:r>
            <a:r>
              <a:rPr lang="en-US" sz="2800" dirty="0"/>
              <a:t> A complete game tree follows every sequence from the current state to the terminal state (the game ends). It consists of the set of paths through the state space representing all possible games that can be played.</a:t>
            </a:r>
          </a:p>
          <a:p>
            <a:endParaRPr lang="en-US" dirty="0"/>
          </a:p>
        </p:txBody>
      </p:sp>
    </p:spTree>
    <p:extLst>
      <p:ext uri="{BB962C8B-B14F-4D97-AF65-F5344CB8AC3E}">
        <p14:creationId xmlns:p14="http://schemas.microsoft.com/office/powerpoint/2010/main" val="19714025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77C296-F01D-4BAB-9B55-FE15FB171381}"/>
              </a:ext>
            </a:extLst>
          </p:cNvPr>
          <p:cNvSpPr>
            <a:spLocks noGrp="1"/>
          </p:cNvSpPr>
          <p:nvPr>
            <p:ph type="title"/>
          </p:nvPr>
        </p:nvSpPr>
        <p:spPr/>
        <p:txBody>
          <a:bodyPr/>
          <a:lstStyle/>
          <a:p>
            <a:r>
              <a:rPr lang="en-US" dirty="0"/>
              <a:t>Tic-tac-toe: Partial Game Tree</a:t>
            </a:r>
          </a:p>
        </p:txBody>
      </p:sp>
      <p:grpSp>
        <p:nvGrpSpPr>
          <p:cNvPr id="7" name="Group 6" descr="A figure showing part of the game tree for tic-tac-toe.">
            <a:extLst>
              <a:ext uri="{FF2B5EF4-FFF2-40B4-BE49-F238E27FC236}">
                <a16:creationId xmlns:a16="http://schemas.microsoft.com/office/drawing/2014/main" id="{8759B75C-10B1-05E3-8FD1-F29935F2C7FA}"/>
              </a:ext>
            </a:extLst>
          </p:cNvPr>
          <p:cNvGrpSpPr/>
          <p:nvPr/>
        </p:nvGrpSpPr>
        <p:grpSpPr>
          <a:xfrm>
            <a:off x="227580" y="1345365"/>
            <a:ext cx="8767451" cy="5258441"/>
            <a:chOff x="227580" y="1345365"/>
            <a:chExt cx="8767451" cy="5258441"/>
          </a:xfrm>
        </p:grpSpPr>
        <p:pic>
          <p:nvPicPr>
            <p:cNvPr id="4" name="Picture 3">
              <a:extLst>
                <a:ext uri="{FF2B5EF4-FFF2-40B4-BE49-F238E27FC236}">
                  <a16:creationId xmlns:a16="http://schemas.microsoft.com/office/drawing/2014/main" id="{32E6B034-CBF7-42C6-9AEA-D6DBE98BDD35}"/>
                </a:ext>
              </a:extLst>
            </p:cNvPr>
            <p:cNvPicPr>
              <a:picLocks noChangeAspect="1"/>
            </p:cNvPicPr>
            <p:nvPr/>
          </p:nvPicPr>
          <p:blipFill>
            <a:blip r:embed="rId2"/>
            <a:stretch>
              <a:fillRect/>
            </a:stretch>
          </p:blipFill>
          <p:spPr>
            <a:xfrm>
              <a:off x="228601" y="1690689"/>
              <a:ext cx="8077200" cy="4913117"/>
            </a:xfrm>
            <a:prstGeom prst="rect">
              <a:avLst/>
            </a:prstGeom>
          </p:spPr>
        </p:pic>
        <p:pic>
          <p:nvPicPr>
            <p:cNvPr id="15" name="Picture 14">
              <a:extLst>
                <a:ext uri="{FF2B5EF4-FFF2-40B4-BE49-F238E27FC236}">
                  <a16:creationId xmlns:a16="http://schemas.microsoft.com/office/drawing/2014/main" id="{DEBC66EB-52F1-37CC-C861-DA25F3FB39B3}"/>
                </a:ext>
              </a:extLst>
            </p:cNvPr>
            <p:cNvPicPr>
              <a:picLocks noChangeAspect="1"/>
            </p:cNvPicPr>
            <p:nvPr/>
          </p:nvPicPr>
          <p:blipFill rotWithShape="1">
            <a:blip r:embed="rId2"/>
            <a:srcRect l="21698" t="50522" r="71698" b="35151"/>
            <a:stretch/>
          </p:blipFill>
          <p:spPr>
            <a:xfrm>
              <a:off x="4756234" y="4186713"/>
              <a:ext cx="533400" cy="703943"/>
            </a:xfrm>
            <a:prstGeom prst="rect">
              <a:avLst/>
            </a:prstGeom>
          </p:spPr>
        </p:pic>
        <p:sp>
          <p:nvSpPr>
            <p:cNvPr id="16" name="Freeform: Shape 15">
              <a:extLst>
                <a:ext uri="{FF2B5EF4-FFF2-40B4-BE49-F238E27FC236}">
                  <a16:creationId xmlns:a16="http://schemas.microsoft.com/office/drawing/2014/main" id="{B20A2007-DBFC-4E26-ACEF-4683128BF7D2}"/>
                </a:ext>
              </a:extLst>
            </p:cNvPr>
            <p:cNvSpPr/>
            <p:nvPr/>
          </p:nvSpPr>
          <p:spPr>
            <a:xfrm>
              <a:off x="3599543" y="3207657"/>
              <a:ext cx="1451428" cy="1117600"/>
            </a:xfrm>
            <a:custGeom>
              <a:avLst/>
              <a:gdLst>
                <a:gd name="connsiteX0" fmla="*/ 0 w 1451428"/>
                <a:gd name="connsiteY0" fmla="*/ 0 h 1117600"/>
                <a:gd name="connsiteX1" fmla="*/ 740228 w 1451428"/>
                <a:gd name="connsiteY1" fmla="*/ 304800 h 1117600"/>
                <a:gd name="connsiteX2" fmla="*/ 1204686 w 1451428"/>
                <a:gd name="connsiteY2" fmla="*/ 333829 h 1117600"/>
                <a:gd name="connsiteX3" fmla="*/ 1451428 w 1451428"/>
                <a:gd name="connsiteY3" fmla="*/ 1117600 h 1117600"/>
              </a:gdLst>
              <a:ahLst/>
              <a:cxnLst>
                <a:cxn ang="0">
                  <a:pos x="connsiteX0" y="connsiteY0"/>
                </a:cxn>
                <a:cxn ang="0">
                  <a:pos x="connsiteX1" y="connsiteY1"/>
                </a:cxn>
                <a:cxn ang="0">
                  <a:pos x="connsiteX2" y="connsiteY2"/>
                </a:cxn>
                <a:cxn ang="0">
                  <a:pos x="connsiteX3" y="connsiteY3"/>
                </a:cxn>
              </a:cxnLst>
              <a:rect l="l" t="t" r="r" b="b"/>
              <a:pathLst>
                <a:path w="1451428" h="1117600">
                  <a:moveTo>
                    <a:pt x="0" y="0"/>
                  </a:moveTo>
                  <a:cubicBezTo>
                    <a:pt x="269723" y="124581"/>
                    <a:pt x="539447" y="249162"/>
                    <a:pt x="740228" y="304800"/>
                  </a:cubicBezTo>
                  <a:cubicBezTo>
                    <a:pt x="941009" y="360438"/>
                    <a:pt x="1086153" y="198362"/>
                    <a:pt x="1204686" y="333829"/>
                  </a:cubicBezTo>
                  <a:cubicBezTo>
                    <a:pt x="1323219" y="469296"/>
                    <a:pt x="1387323" y="793448"/>
                    <a:pt x="1451428" y="1117600"/>
                  </a:cubicBezTo>
                </a:path>
              </a:pathLst>
            </a:custGeom>
            <a:ln w="28575">
              <a:solidFill>
                <a:srgbClr val="FF0000"/>
              </a:solidFill>
              <a:headEnd type="none" w="med" len="med"/>
              <a:tailEnd type="triangle" w="med" len="med"/>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5" name="TextBox 4">
              <a:extLst>
                <a:ext uri="{FF2B5EF4-FFF2-40B4-BE49-F238E27FC236}">
                  <a16:creationId xmlns:a16="http://schemas.microsoft.com/office/drawing/2014/main" id="{F7B16DBF-E91D-4E6F-8287-E3D79BA3D854}"/>
                </a:ext>
              </a:extLst>
            </p:cNvPr>
            <p:cNvSpPr txBox="1"/>
            <p:nvPr/>
          </p:nvSpPr>
          <p:spPr>
            <a:xfrm>
              <a:off x="8333679" y="1887741"/>
              <a:ext cx="301686" cy="369332"/>
            </a:xfrm>
            <a:prstGeom prst="rect">
              <a:avLst/>
            </a:prstGeom>
            <a:noFill/>
          </p:spPr>
          <p:txBody>
            <a:bodyPr wrap="none" rtlCol="0">
              <a:spAutoFit/>
            </a:bodyPr>
            <a:lstStyle/>
            <a:p>
              <a:r>
                <a:rPr lang="en-US" dirty="0"/>
                <a:t>1</a:t>
              </a:r>
            </a:p>
          </p:txBody>
        </p:sp>
        <p:sp>
          <p:nvSpPr>
            <p:cNvPr id="8" name="TextBox 7">
              <a:extLst>
                <a:ext uri="{FF2B5EF4-FFF2-40B4-BE49-F238E27FC236}">
                  <a16:creationId xmlns:a16="http://schemas.microsoft.com/office/drawing/2014/main" id="{3D204637-4DE1-4B4C-ADAF-BF4747C36F31}"/>
                </a:ext>
              </a:extLst>
            </p:cNvPr>
            <p:cNvSpPr txBox="1"/>
            <p:nvPr/>
          </p:nvSpPr>
          <p:spPr>
            <a:xfrm>
              <a:off x="8332425" y="2741545"/>
              <a:ext cx="301686" cy="369332"/>
            </a:xfrm>
            <a:prstGeom prst="rect">
              <a:avLst/>
            </a:prstGeom>
            <a:noFill/>
          </p:spPr>
          <p:txBody>
            <a:bodyPr wrap="none" rtlCol="0">
              <a:spAutoFit/>
            </a:bodyPr>
            <a:lstStyle/>
            <a:p>
              <a:r>
                <a:rPr lang="en-US" dirty="0"/>
                <a:t>9</a:t>
              </a:r>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3D4F050A-6F0B-4BA0-836E-21A35B502F69}"/>
                    </a:ext>
                  </a:extLst>
                </p:cNvPr>
                <p:cNvSpPr txBox="1"/>
                <p:nvPr/>
              </p:nvSpPr>
              <p:spPr>
                <a:xfrm>
                  <a:off x="8134476" y="3410683"/>
                  <a:ext cx="813813" cy="64633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9×8</m:t>
                        </m:r>
                      </m:oMath>
                    </m:oMathPara>
                  </a14:m>
                  <a:endParaRPr lang="en-US" dirty="0"/>
                </a:p>
                <a:p>
                  <a:r>
                    <a:rPr lang="en-US" dirty="0"/>
                    <a:t>  </a:t>
                  </a:r>
                </a:p>
              </p:txBody>
            </p:sp>
          </mc:Choice>
          <mc:Fallback xmlns="">
            <p:sp>
              <p:nvSpPr>
                <p:cNvPr id="10" name="TextBox 9">
                  <a:extLst>
                    <a:ext uri="{FF2B5EF4-FFF2-40B4-BE49-F238E27FC236}">
                      <a16:creationId xmlns:a16="http://schemas.microsoft.com/office/drawing/2014/main" id="{3D4F050A-6F0B-4BA0-836E-21A35B502F69}"/>
                    </a:ext>
                  </a:extLst>
                </p:cNvPr>
                <p:cNvSpPr txBox="1">
                  <a:spLocks noRot="1" noChangeAspect="1" noMove="1" noResize="1" noEditPoints="1" noAdjustHandles="1" noChangeArrowheads="1" noChangeShapeType="1" noTextEdit="1"/>
                </p:cNvSpPr>
                <p:nvPr/>
              </p:nvSpPr>
              <p:spPr>
                <a:xfrm>
                  <a:off x="8134476" y="3410683"/>
                  <a:ext cx="813813" cy="646331"/>
                </a:xfrm>
                <a:prstGeom prst="rect">
                  <a:avLst/>
                </a:prstGeom>
                <a:blipFill>
                  <a:blip r:embed="rId3"/>
                  <a:stretch>
                    <a:fillRect/>
                  </a:stretch>
                </a:blipFill>
              </p:spPr>
              <p:txBody>
                <a:bodyPr/>
                <a:lstStyle/>
                <a:p>
                  <a:r>
                    <a:rPr lang="en-US">
                      <a:noFill/>
                    </a:rPr>
                    <a:t> </a:t>
                  </a:r>
                </a:p>
              </p:txBody>
            </p:sp>
          </mc:Fallback>
        </mc:AlternateContent>
        <p:sp>
          <p:nvSpPr>
            <p:cNvPr id="11" name="TextBox 10">
              <a:extLst>
                <a:ext uri="{FF2B5EF4-FFF2-40B4-BE49-F238E27FC236}">
                  <a16:creationId xmlns:a16="http://schemas.microsoft.com/office/drawing/2014/main" id="{CA637269-6CB1-4A37-B8A8-DE11D4614771}"/>
                </a:ext>
              </a:extLst>
            </p:cNvPr>
            <p:cNvSpPr txBox="1"/>
            <p:nvPr/>
          </p:nvSpPr>
          <p:spPr>
            <a:xfrm>
              <a:off x="7826121" y="1391532"/>
              <a:ext cx="1168910" cy="369332"/>
            </a:xfrm>
            <a:prstGeom prst="rect">
              <a:avLst/>
            </a:prstGeom>
            <a:noFill/>
          </p:spPr>
          <p:txBody>
            <a:bodyPr wrap="none" rtlCol="0">
              <a:spAutoFit/>
            </a:bodyPr>
            <a:lstStyle/>
            <a:p>
              <a:r>
                <a:rPr lang="en-US" dirty="0"/>
                <a:t># of nodes</a:t>
              </a:r>
            </a:p>
          </p:txBody>
        </p:sp>
        <p:sp>
          <p:nvSpPr>
            <p:cNvPr id="6" name="Rectangle 5">
              <a:extLst>
                <a:ext uri="{FF2B5EF4-FFF2-40B4-BE49-F238E27FC236}">
                  <a16:creationId xmlns:a16="http://schemas.microsoft.com/office/drawing/2014/main" id="{691274E8-62E8-488C-B7EB-3624AA4714D6}"/>
                </a:ext>
              </a:extLst>
            </p:cNvPr>
            <p:cNvSpPr/>
            <p:nvPr/>
          </p:nvSpPr>
          <p:spPr>
            <a:xfrm>
              <a:off x="1219200" y="6248400"/>
              <a:ext cx="2590800" cy="244474"/>
            </a:xfrm>
            <a:prstGeom prst="rect">
              <a:avLst/>
            </a:prstGeom>
            <a:noFill/>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cxnSp>
          <p:nvCxnSpPr>
            <p:cNvPr id="12" name="Straight Arrow Connector 11">
              <a:extLst>
                <a:ext uri="{FF2B5EF4-FFF2-40B4-BE49-F238E27FC236}">
                  <a16:creationId xmlns:a16="http://schemas.microsoft.com/office/drawing/2014/main" id="{8B086F7E-51D6-0CCE-22B6-FE8EB02F2B6F}"/>
                </a:ext>
              </a:extLst>
            </p:cNvPr>
            <p:cNvCxnSpPr>
              <a:cxnSpLocks/>
            </p:cNvCxnSpPr>
            <p:nvPr/>
          </p:nvCxnSpPr>
          <p:spPr>
            <a:xfrm flipH="1">
              <a:off x="2362200" y="2264690"/>
              <a:ext cx="2514600" cy="434966"/>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96D846CA-2030-E9AF-834C-0199CD9E2FAE}"/>
                </a:ext>
              </a:extLst>
            </p:cNvPr>
            <p:cNvCxnSpPr>
              <a:cxnSpLocks/>
            </p:cNvCxnSpPr>
            <p:nvPr/>
          </p:nvCxnSpPr>
          <p:spPr>
            <a:xfrm>
              <a:off x="5032808" y="4147247"/>
              <a:ext cx="0" cy="21280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Speech Bubble: Rectangle 13">
              <a:extLst>
                <a:ext uri="{FF2B5EF4-FFF2-40B4-BE49-F238E27FC236}">
                  <a16:creationId xmlns:a16="http://schemas.microsoft.com/office/drawing/2014/main" id="{B87BE115-C9B6-0E65-60D8-4A694BC8B79C}"/>
                </a:ext>
              </a:extLst>
            </p:cNvPr>
            <p:cNvSpPr/>
            <p:nvPr/>
          </p:nvSpPr>
          <p:spPr>
            <a:xfrm>
              <a:off x="2667000" y="2020216"/>
              <a:ext cx="1451427" cy="244474"/>
            </a:xfrm>
            <a:prstGeom prst="wedgeRectCallout">
              <a:avLst>
                <a:gd name="adj1" fmla="val 11252"/>
                <a:gd name="adj2" fmla="val 129431"/>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400" dirty="0"/>
                <a:t>action / result</a:t>
              </a:r>
            </a:p>
          </p:txBody>
        </p:sp>
        <p:sp>
          <p:nvSpPr>
            <p:cNvPr id="17" name="Speech Bubble: Rectangle 16">
              <a:extLst>
                <a:ext uri="{FF2B5EF4-FFF2-40B4-BE49-F238E27FC236}">
                  <a16:creationId xmlns:a16="http://schemas.microsoft.com/office/drawing/2014/main" id="{B61BE1DD-B522-5179-407A-1FE133605FBA}"/>
                </a:ext>
              </a:extLst>
            </p:cNvPr>
            <p:cNvSpPr/>
            <p:nvPr/>
          </p:nvSpPr>
          <p:spPr>
            <a:xfrm>
              <a:off x="4370948" y="1359066"/>
              <a:ext cx="1168910" cy="244474"/>
            </a:xfrm>
            <a:prstGeom prst="wedgeRectCallout">
              <a:avLst>
                <a:gd name="adj1" fmla="val -182"/>
                <a:gd name="adj2" fmla="val 109746"/>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400" dirty="0"/>
                <a:t>state / node</a:t>
              </a:r>
            </a:p>
          </p:txBody>
        </p:sp>
        <p:sp>
          <p:nvSpPr>
            <p:cNvPr id="20" name="Speech Bubble: Rectangle 19">
              <a:extLst>
                <a:ext uri="{FF2B5EF4-FFF2-40B4-BE49-F238E27FC236}">
                  <a16:creationId xmlns:a16="http://schemas.microsoft.com/office/drawing/2014/main" id="{5C85A9E5-FFCD-4D32-534E-D6A4A93763CC}"/>
                </a:ext>
              </a:extLst>
            </p:cNvPr>
            <p:cNvSpPr/>
            <p:nvPr/>
          </p:nvSpPr>
          <p:spPr>
            <a:xfrm>
              <a:off x="5064463" y="3288446"/>
              <a:ext cx="1451428" cy="244474"/>
            </a:xfrm>
            <a:prstGeom prst="wedgeRectCallout">
              <a:avLst>
                <a:gd name="adj1" fmla="val -53138"/>
                <a:gd name="adj2" fmla="val 145179"/>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a:t>redundant path</a:t>
              </a:r>
            </a:p>
          </p:txBody>
        </p:sp>
        <p:sp>
          <p:nvSpPr>
            <p:cNvPr id="22" name="Speech Bubble: Rectangle 21">
              <a:extLst>
                <a:ext uri="{FF2B5EF4-FFF2-40B4-BE49-F238E27FC236}">
                  <a16:creationId xmlns:a16="http://schemas.microsoft.com/office/drawing/2014/main" id="{19E35196-5EC5-DBD4-0AF0-1426111055B9}"/>
                </a:ext>
              </a:extLst>
            </p:cNvPr>
            <p:cNvSpPr/>
            <p:nvPr/>
          </p:nvSpPr>
          <p:spPr>
            <a:xfrm>
              <a:off x="227580" y="5029200"/>
              <a:ext cx="1339732" cy="625473"/>
            </a:xfrm>
            <a:prstGeom prst="wedgeRectCallout">
              <a:avLst>
                <a:gd name="adj1" fmla="val 32244"/>
                <a:gd name="adj2" fmla="val 77611"/>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400" dirty="0"/>
                <a:t>Terminal states have a known utility</a:t>
              </a:r>
            </a:p>
          </p:txBody>
        </p:sp>
        <p:sp>
          <p:nvSpPr>
            <p:cNvPr id="9" name="TextBox 8">
              <a:extLst>
                <a:ext uri="{FF2B5EF4-FFF2-40B4-BE49-F238E27FC236}">
                  <a16:creationId xmlns:a16="http://schemas.microsoft.com/office/drawing/2014/main" id="{991F581A-3959-5078-EF83-10D79F218BCC}"/>
                </a:ext>
              </a:extLst>
            </p:cNvPr>
            <p:cNvSpPr txBox="1"/>
            <p:nvPr/>
          </p:nvSpPr>
          <p:spPr>
            <a:xfrm>
              <a:off x="304800" y="1345365"/>
              <a:ext cx="1262512" cy="461665"/>
            </a:xfrm>
            <a:prstGeom prst="rect">
              <a:avLst/>
            </a:prstGeom>
          </p:spPr>
          <p:style>
            <a:lnRef idx="3">
              <a:schemeClr val="lt1"/>
            </a:lnRef>
            <a:fillRef idx="1">
              <a:schemeClr val="accent2"/>
            </a:fillRef>
            <a:effectRef idx="1">
              <a:schemeClr val="accent2"/>
            </a:effectRef>
            <a:fontRef idx="minor">
              <a:schemeClr val="lt1"/>
            </a:fontRef>
          </p:style>
          <p:txBody>
            <a:bodyPr wrap="square" rtlCol="0">
              <a:spAutoFit/>
            </a:bodyPr>
            <a:lstStyle/>
            <a:p>
              <a:r>
                <a:rPr lang="en-US" sz="1200" dirty="0"/>
                <a:t>Note: This game has no cycles!</a:t>
              </a:r>
            </a:p>
          </p:txBody>
        </p:sp>
      </p:gr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FA0DACEF-3ED8-49FA-96AF-FB87E5475488}"/>
                  </a:ext>
                </a:extLst>
              </p:cNvPr>
              <p:cNvSpPr txBox="1"/>
              <p:nvPr/>
            </p:nvSpPr>
            <p:spPr>
              <a:xfrm>
                <a:off x="5524076" y="3733848"/>
                <a:ext cx="3470955" cy="3046988"/>
              </a:xfrm>
              <a:prstGeom prst="rect">
                <a:avLst/>
              </a:prstGeom>
            </p:spPr>
            <p:style>
              <a:lnRef idx="3">
                <a:schemeClr val="lt1"/>
              </a:lnRef>
              <a:fillRef idx="1">
                <a:schemeClr val="accent6"/>
              </a:fillRef>
              <a:effectRef idx="1">
                <a:schemeClr val="accent6"/>
              </a:effectRef>
              <a:fontRef idx="minor">
                <a:schemeClr val="lt1"/>
              </a:fontRef>
            </p:style>
            <p:txBody>
              <a:bodyPr wrap="square" rtlCol="0">
                <a:spAutoFit/>
              </a:bodyPr>
              <a:lstStyle/>
              <a:p>
                <a:r>
                  <a:rPr lang="en-US" sz="1600" dirty="0">
                    <a:latin typeface="Cambria Math" panose="02040503050406030204" pitchFamily="18" charset="0"/>
                  </a:rPr>
                  <a:t>The </a:t>
                </a:r>
                <a:r>
                  <a:rPr lang="en-US" sz="1600" b="1" dirty="0">
                    <a:latin typeface="Cambria Math" panose="02040503050406030204" pitchFamily="18" charset="0"/>
                  </a:rPr>
                  <a:t>state space </a:t>
                </a:r>
                <a:r>
                  <a:rPr lang="en-US" sz="1600" dirty="0">
                    <a:latin typeface="Cambria Math" panose="02040503050406030204" pitchFamily="18" charset="0"/>
                  </a:rPr>
                  <a:t>size (number of possible boards) is much smaller than:</a:t>
                </a:r>
              </a:p>
              <a:p>
                <a:pPr algn="ctr"/>
                <a14:m>
                  <m:oMath xmlns:m="http://schemas.openxmlformats.org/officeDocument/2006/math">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3</m:t>
                        </m:r>
                      </m:e>
                      <m:sup>
                        <m:r>
                          <a:rPr lang="en-US" sz="1600" b="0" i="1" smtClean="0">
                            <a:latin typeface="Cambria Math" panose="02040503050406030204" pitchFamily="18" charset="0"/>
                          </a:rPr>
                          <m:t>9</m:t>
                        </m:r>
                      </m:sup>
                    </m:sSup>
                    <m:r>
                      <a:rPr lang="en-US" sz="1600" i="1">
                        <a:latin typeface="Cambria Math" panose="02040503050406030204" pitchFamily="18" charset="0"/>
                      </a:rPr>
                      <m:t>=19</m:t>
                    </m:r>
                    <m:r>
                      <a:rPr lang="en-US" sz="1600" b="0" i="1" smtClean="0">
                        <a:latin typeface="Cambria Math" panose="02040503050406030204" pitchFamily="18" charset="0"/>
                      </a:rPr>
                      <m:t>,</m:t>
                    </m:r>
                    <m:r>
                      <a:rPr lang="en-US" sz="1600" i="1">
                        <a:latin typeface="Cambria Math" panose="02040503050406030204" pitchFamily="18" charset="0"/>
                      </a:rPr>
                      <m:t>683</m:t>
                    </m:r>
                  </m:oMath>
                </a14:m>
                <a:r>
                  <a:rPr lang="en-US" sz="1600" dirty="0">
                    <a:latin typeface="Cambria Math" panose="02040503050406030204" pitchFamily="18" charset="0"/>
                  </a:rPr>
                  <a:t> states.</a:t>
                </a:r>
              </a:p>
              <a:p>
                <a:endParaRPr lang="en-US" sz="1600" dirty="0">
                  <a:latin typeface="Cambria Math" panose="02040503050406030204" pitchFamily="18" charset="0"/>
                </a:endParaRPr>
              </a:p>
              <a:p>
                <a:r>
                  <a:rPr lang="en-US" sz="1600" dirty="0">
                    <a:latin typeface="Cambria Math" panose="02040503050406030204" pitchFamily="18" charset="0"/>
                  </a:rPr>
                  <a:t>However, t</a:t>
                </a:r>
                <a:r>
                  <a:rPr lang="en-US" sz="1600" dirty="0"/>
                  <a:t>he complete </a:t>
                </a:r>
                <a:r>
                  <a:rPr lang="en-US" sz="1600" b="1" dirty="0"/>
                  <a:t>game tree </a:t>
                </a:r>
                <a:r>
                  <a:rPr lang="en-US" sz="1600" dirty="0"/>
                  <a:t>is much larger because the same state (board) can be reached in different subtrees (</a:t>
                </a:r>
                <a:r>
                  <a:rPr lang="en-US" sz="1600" b="1" dirty="0"/>
                  <a:t>redundant paths</a:t>
                </a:r>
                <a:r>
                  <a:rPr lang="en-US" sz="1600" dirty="0"/>
                  <a:t>). The game tree here is a little smaller than:</a:t>
                </a:r>
              </a:p>
              <a:p>
                <a:pPr algn="ctr"/>
                <a14:m>
                  <m:oMathPara xmlns:m="http://schemas.openxmlformats.org/officeDocument/2006/math">
                    <m:oMathParaPr>
                      <m:jc m:val="centerGroup"/>
                    </m:oMathParaPr>
                    <m:oMath xmlns:m="http://schemas.openxmlformats.org/officeDocument/2006/math">
                      <m:r>
                        <a:rPr lang="en-US" sz="1600" b="0" i="0" smtClean="0">
                          <a:latin typeface="Cambria Math" panose="02040503050406030204" pitchFamily="18" charset="0"/>
                        </a:rPr>
                        <m:t>1</m:t>
                      </m:r>
                      <m:r>
                        <a:rPr lang="en-US" sz="1600" b="0" i="1" smtClean="0">
                          <a:latin typeface="Cambria Math" panose="02040503050406030204" pitchFamily="18" charset="0"/>
                        </a:rPr>
                        <m:t>+</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9× 8</m:t>
                          </m:r>
                        </m:e>
                      </m:d>
                      <m:r>
                        <a:rPr lang="en-US" sz="1600" b="0" i="1" smtClean="0">
                          <a:latin typeface="Cambria Math" panose="02040503050406030204" pitchFamily="18" charset="0"/>
                        </a:rPr>
                        <m:t>+</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9×8×7</m:t>
                          </m:r>
                        </m:e>
                      </m:d>
                      <m:r>
                        <a:rPr lang="en-US" sz="1600" b="0" i="1" smtClean="0">
                          <a:latin typeface="Cambria Math" panose="02040503050406030204" pitchFamily="18" charset="0"/>
                        </a:rPr>
                        <m:t>+…</m:t>
                      </m:r>
                      <m:d>
                        <m:dPr>
                          <m:ctrlPr>
                            <a:rPr lang="en-US" sz="1600" b="0" i="1" smtClean="0">
                              <a:latin typeface="Cambria Math" panose="02040503050406030204" pitchFamily="18" charset="0"/>
                            </a:rPr>
                          </m:ctrlPr>
                        </m:dPr>
                        <m:e>
                          <m:r>
                            <a:rPr lang="en-US" sz="1600" i="1">
                              <a:latin typeface="Cambria Math" panose="02040503050406030204" pitchFamily="18" charset="0"/>
                            </a:rPr>
                            <m:t>9!</m:t>
                          </m:r>
                        </m:e>
                      </m:d>
                    </m:oMath>
                  </m:oMathPara>
                </a14:m>
                <a:br>
                  <a:rPr lang="en-US" sz="1600" i="1" dirty="0">
                    <a:latin typeface="Cambria Math" panose="02040503050406030204" pitchFamily="18" charset="0"/>
                  </a:rPr>
                </a:br>
                <a14:m>
                  <m:oMath xmlns:m="http://schemas.openxmlformats.org/officeDocument/2006/math">
                    <m:r>
                      <a:rPr lang="en-US" sz="1600" i="1">
                        <a:latin typeface="Cambria Math" panose="02040503050406030204" pitchFamily="18" charset="0"/>
                      </a:rPr>
                      <m:t>=</m:t>
                    </m:r>
                    <m:r>
                      <m:rPr>
                        <m:nor/>
                      </m:rPr>
                      <a:rPr lang="en-US" sz="1600" dirty="0"/>
                      <m:t>986,409</m:t>
                    </m:r>
                  </m:oMath>
                </a14:m>
                <a:r>
                  <a:rPr lang="en-US" sz="1600" dirty="0"/>
                  <a:t> nodes</a:t>
                </a:r>
              </a:p>
            </p:txBody>
          </p:sp>
        </mc:Choice>
        <mc:Fallback xmlns="">
          <p:sp>
            <p:nvSpPr>
              <p:cNvPr id="3" name="TextBox 2">
                <a:extLst>
                  <a:ext uri="{FF2B5EF4-FFF2-40B4-BE49-F238E27FC236}">
                    <a16:creationId xmlns:a16="http://schemas.microsoft.com/office/drawing/2014/main" id="{FA0DACEF-3ED8-49FA-96AF-FB87E5475488}"/>
                  </a:ext>
                </a:extLst>
              </p:cNvPr>
              <p:cNvSpPr txBox="1">
                <a:spLocks noRot="1" noChangeAspect="1" noMove="1" noResize="1" noEditPoints="1" noAdjustHandles="1" noChangeArrowheads="1" noChangeShapeType="1" noTextEdit="1"/>
              </p:cNvSpPr>
              <p:nvPr/>
            </p:nvSpPr>
            <p:spPr>
              <a:xfrm>
                <a:off x="5524076" y="3733848"/>
                <a:ext cx="3470955" cy="3046988"/>
              </a:xfrm>
              <a:prstGeom prst="rect">
                <a:avLst/>
              </a:prstGeom>
              <a:blipFill>
                <a:blip r:embed="rId4"/>
                <a:stretch>
                  <a:fillRect l="-698" t="-598" b="-1394"/>
                </a:stretch>
              </a:blipFill>
            </p:spPr>
            <p:txBody>
              <a:bodyPr/>
              <a:lstStyle/>
              <a:p>
                <a:r>
                  <a:rPr lang="en-US">
                    <a:noFill/>
                  </a:rPr>
                  <a:t> </a:t>
                </a:r>
              </a:p>
            </p:txBody>
          </p:sp>
        </mc:Fallback>
      </mc:AlternateContent>
    </p:spTree>
    <p:extLst>
      <p:ext uri="{BB962C8B-B14F-4D97-AF65-F5344CB8AC3E}">
        <p14:creationId xmlns:p14="http://schemas.microsoft.com/office/powerpoint/2010/main" val="11079820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7">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 y="0"/>
            <a:ext cx="9141714"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Rectangle 9">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31870" cy="6858000"/>
          </a:xfrm>
          <a:prstGeom prst="rect">
            <a:avLst/>
          </a:prstGeom>
          <a:solidFill>
            <a:schemeClr val="bg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 name="Freeform: Shape 11">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463248"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bg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97AF7D7-48F3-4CC0-89F9-14A70C49FFC5}"/>
              </a:ext>
            </a:extLst>
          </p:cNvPr>
          <p:cNvSpPr>
            <a:spLocks noGrp="1"/>
          </p:cNvSpPr>
          <p:nvPr>
            <p:ph type="title"/>
          </p:nvPr>
        </p:nvSpPr>
        <p:spPr>
          <a:xfrm>
            <a:off x="603503" y="640263"/>
            <a:ext cx="2463248" cy="5254510"/>
          </a:xfrm>
        </p:spPr>
        <p:txBody>
          <a:bodyPr>
            <a:normAutofit/>
          </a:bodyPr>
          <a:lstStyle/>
          <a:p>
            <a:pPr algn="r"/>
            <a:r>
              <a:rPr lang="en-US" sz="3600" dirty="0"/>
              <a:t>Methods for Adversarial Games</a:t>
            </a:r>
          </a:p>
        </p:txBody>
      </p:sp>
      <p:sp>
        <p:nvSpPr>
          <p:cNvPr id="3" name="Content Placeholder 2">
            <a:extLst>
              <a:ext uri="{FF2B5EF4-FFF2-40B4-BE49-F238E27FC236}">
                <a16:creationId xmlns:a16="http://schemas.microsoft.com/office/drawing/2014/main" id="{60DC2DFB-044D-434A-9634-A2762FA456AE}"/>
              </a:ext>
            </a:extLst>
          </p:cNvPr>
          <p:cNvSpPr>
            <a:spLocks noGrp="1"/>
          </p:cNvSpPr>
          <p:nvPr>
            <p:ph idx="1"/>
          </p:nvPr>
        </p:nvSpPr>
        <p:spPr>
          <a:xfrm>
            <a:off x="4038600" y="640262"/>
            <a:ext cx="3906012" cy="5684337"/>
          </a:xfrm>
        </p:spPr>
        <p:txBody>
          <a:bodyPr anchor="ctr">
            <a:normAutofit fontScale="85000" lnSpcReduction="10000"/>
          </a:bodyPr>
          <a:lstStyle/>
          <a:p>
            <a:pPr marL="0" indent="0">
              <a:buNone/>
            </a:pPr>
            <a:r>
              <a:rPr lang="en-US" sz="2600" b="1" dirty="0">
                <a:solidFill>
                  <a:schemeClr val="bg1"/>
                </a:solidFill>
              </a:rPr>
              <a:t>Exact Methods</a:t>
            </a:r>
          </a:p>
          <a:p>
            <a:r>
              <a:rPr lang="en-US" sz="1900" b="1" dirty="0">
                <a:solidFill>
                  <a:schemeClr val="bg1"/>
                </a:solidFill>
              </a:rPr>
              <a:t>Model as nondeterministic actions</a:t>
            </a:r>
            <a:r>
              <a:rPr lang="en-US" sz="1900" dirty="0">
                <a:solidFill>
                  <a:schemeClr val="bg1"/>
                </a:solidFill>
              </a:rPr>
              <a:t>: The opponent is seen as part of an environment with nondeterministic actions. Non-determinism is the result of the unknown moves by the opponent. We</a:t>
            </a:r>
            <a:r>
              <a:rPr lang="en-US" sz="1900" b="1" dirty="0">
                <a:solidFill>
                  <a:schemeClr val="bg1"/>
                </a:solidFill>
              </a:rPr>
              <a:t> consider all possible moves</a:t>
            </a:r>
            <a:r>
              <a:rPr lang="en-US" sz="1900" dirty="0">
                <a:solidFill>
                  <a:schemeClr val="bg1"/>
                </a:solidFill>
              </a:rPr>
              <a:t> by the opponent.</a:t>
            </a:r>
          </a:p>
          <a:p>
            <a:r>
              <a:rPr lang="en-US" sz="1900" b="1" dirty="0">
                <a:solidFill>
                  <a:schemeClr val="bg1"/>
                </a:solidFill>
              </a:rPr>
              <a:t>Find optimal decisions</a:t>
            </a:r>
            <a:r>
              <a:rPr lang="en-US" sz="1900" dirty="0">
                <a:solidFill>
                  <a:schemeClr val="bg1"/>
                </a:solidFill>
              </a:rPr>
              <a:t>: Minimax search and Alpha-Beta pruning where </a:t>
            </a:r>
            <a:r>
              <a:rPr lang="en-US" sz="1900" b="1" dirty="0">
                <a:solidFill>
                  <a:schemeClr val="bg1"/>
                </a:solidFill>
              </a:rPr>
              <a:t>each player plays optimally </a:t>
            </a:r>
            <a:r>
              <a:rPr lang="en-US" sz="1900" dirty="0">
                <a:solidFill>
                  <a:schemeClr val="bg1"/>
                </a:solidFill>
              </a:rPr>
              <a:t>to the end of the game.</a:t>
            </a:r>
          </a:p>
          <a:p>
            <a:pPr marL="0" indent="0">
              <a:buNone/>
            </a:pPr>
            <a:endParaRPr lang="en-US" sz="1900" b="1" dirty="0">
              <a:solidFill>
                <a:schemeClr val="bg1"/>
              </a:solidFill>
            </a:endParaRPr>
          </a:p>
          <a:p>
            <a:pPr marL="0" indent="0">
              <a:buNone/>
            </a:pPr>
            <a:r>
              <a:rPr lang="en-US" sz="2600" b="1" dirty="0">
                <a:solidFill>
                  <a:schemeClr val="bg1"/>
                </a:solidFill>
              </a:rPr>
              <a:t>Heuristic Methods </a:t>
            </a:r>
            <a:br>
              <a:rPr lang="en-US" sz="2600" b="1" dirty="0">
                <a:solidFill>
                  <a:schemeClr val="bg1"/>
                </a:solidFill>
              </a:rPr>
            </a:br>
            <a:r>
              <a:rPr lang="en-US" sz="1700" dirty="0">
                <a:solidFill>
                  <a:schemeClr val="bg1"/>
                </a:solidFill>
              </a:rPr>
              <a:t>(game tree is too large)</a:t>
            </a:r>
            <a:endParaRPr lang="en-US" sz="2600" dirty="0">
              <a:solidFill>
                <a:schemeClr val="bg1"/>
              </a:solidFill>
            </a:endParaRPr>
          </a:p>
          <a:p>
            <a:r>
              <a:rPr lang="en-US" sz="1900" b="1" dirty="0">
                <a:solidFill>
                  <a:schemeClr val="bg1"/>
                </a:solidFill>
              </a:rPr>
              <a:t>Heuristic Alpha-Beta Tree Search</a:t>
            </a:r>
            <a:r>
              <a:rPr lang="en-US" sz="1900" dirty="0">
                <a:solidFill>
                  <a:schemeClr val="bg1"/>
                </a:solidFill>
              </a:rPr>
              <a:t>: </a:t>
            </a:r>
          </a:p>
          <a:p>
            <a:pPr marL="914400" lvl="1" indent="-457200">
              <a:buFont typeface="+mj-lt"/>
              <a:buAutoNum type="alphaLcPeriod"/>
            </a:pPr>
            <a:r>
              <a:rPr lang="en-US" sz="1900" dirty="0">
                <a:solidFill>
                  <a:schemeClr val="bg1"/>
                </a:solidFill>
              </a:rPr>
              <a:t>Cut off game tree and use heuristic for utility. </a:t>
            </a:r>
          </a:p>
          <a:p>
            <a:pPr marL="914400" lvl="1" indent="-457200">
              <a:buFont typeface="+mj-lt"/>
              <a:buAutoNum type="alphaLcPeriod"/>
            </a:pPr>
            <a:r>
              <a:rPr lang="en-US" sz="1900" dirty="0">
                <a:solidFill>
                  <a:schemeClr val="bg1"/>
                </a:solidFill>
              </a:rPr>
              <a:t>Forward Pruning: ignore poor moves.</a:t>
            </a:r>
          </a:p>
          <a:p>
            <a:r>
              <a:rPr lang="en-US" sz="1900" b="1" dirty="0">
                <a:solidFill>
                  <a:schemeClr val="bg1"/>
                </a:solidFill>
              </a:rPr>
              <a:t>Monte Carlo Tree search</a:t>
            </a:r>
            <a:r>
              <a:rPr lang="en-US" sz="1900" dirty="0">
                <a:solidFill>
                  <a:schemeClr val="bg1"/>
                </a:solidFill>
              </a:rPr>
              <a:t>: Estimate utility of a state by simulating complete games and average the utility.</a:t>
            </a:r>
          </a:p>
          <a:p>
            <a:endParaRPr lang="en-US" sz="1900" dirty="0">
              <a:solidFill>
                <a:schemeClr val="bg1"/>
              </a:solidFill>
            </a:endParaRPr>
          </a:p>
        </p:txBody>
      </p:sp>
    </p:spTree>
    <p:extLst>
      <p:ext uri="{BB962C8B-B14F-4D97-AF65-F5344CB8AC3E}">
        <p14:creationId xmlns:p14="http://schemas.microsoft.com/office/powerpoint/2010/main" val="4120397076"/>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C1DD1A8A-57D5-4A81-AD04-532B043C56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46A12E9B-5CBD-48F0-BA61-5D4D6B7267D8}"/>
              </a:ext>
              <a:ext uri="{C183D7F6-B498-43B3-948B-1728B52AA6E4}">
                <adec:decorative xmlns:adec="http://schemas.microsoft.com/office/drawing/2017/decorative" val="1"/>
              </a:ext>
            </a:extLst>
          </p:cNvPr>
          <p:cNvPicPr>
            <a:picLocks noChangeAspect="1"/>
          </p:cNvPicPr>
          <p:nvPr/>
        </p:nvPicPr>
        <p:blipFill rotWithShape="1">
          <a:blip r:embed="rId2"/>
          <a:srcRect r="10999" b="-1"/>
          <a:stretch/>
        </p:blipFill>
        <p:spPr>
          <a:xfrm>
            <a:off x="-2285" y="10"/>
            <a:ext cx="9143999" cy="6857990"/>
          </a:xfrm>
          <a:prstGeom prst="rect">
            <a:avLst/>
          </a:prstGeom>
        </p:spPr>
      </p:pic>
      <p:sp>
        <p:nvSpPr>
          <p:cNvPr id="13" name="Rectangle 12">
            <a:extLst>
              <a:ext uri="{FF2B5EF4-FFF2-40B4-BE49-F238E27FC236}">
                <a16:creationId xmlns:a16="http://schemas.microsoft.com/office/drawing/2014/main" id="{007891EC-4501-44ED-A8C8-B11B6DB767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7602"/>
            <a:ext cx="9143999" cy="3162146"/>
          </a:xfrm>
          <a:prstGeom prst="rect">
            <a:avLst/>
          </a:prstGeom>
          <a:gradFill flip="none" rotWithShape="1">
            <a:gsLst>
              <a:gs pos="0">
                <a:srgbClr val="000000">
                  <a:alpha val="0"/>
                </a:srgbClr>
              </a:gs>
              <a:gs pos="25000">
                <a:srgbClr val="000000">
                  <a:alpha val="15000"/>
                </a:srgbClr>
              </a:gs>
              <a:gs pos="75000">
                <a:srgbClr val="000000">
                  <a:alpha val="15000"/>
                </a:srgbClr>
              </a:gs>
              <a:gs pos="50000">
                <a:srgbClr val="000000">
                  <a:alpha val="30000"/>
                </a:srgbClr>
              </a:gs>
              <a:gs pos="100000">
                <a:srgbClr val="000000">
                  <a:alpha val="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525CBB57-E577-49C1-AF52-D54F6362FB47}"/>
              </a:ext>
            </a:extLst>
          </p:cNvPr>
          <p:cNvSpPr>
            <a:spLocks noGrp="1"/>
          </p:cNvSpPr>
          <p:nvPr>
            <p:ph type="title"/>
          </p:nvPr>
        </p:nvSpPr>
        <p:spPr>
          <a:xfrm>
            <a:off x="822960" y="325550"/>
            <a:ext cx="7543800" cy="2951050"/>
          </a:xfrm>
          <a:effectLst>
            <a:outerShdw blurRad="50800" dist="38100" dir="2700000" algn="tl" rotWithShape="0">
              <a:prstClr val="black">
                <a:alpha val="40000"/>
              </a:prstClr>
            </a:outerShdw>
          </a:effectLst>
        </p:spPr>
        <p:txBody>
          <a:bodyPr vert="horz" lIns="91440" tIns="45720" rIns="91440" bIns="45720" rtlCol="0" anchor="b">
            <a:normAutofit/>
          </a:bodyPr>
          <a:lstStyle/>
          <a:p>
            <a:pPr algn="ctr"/>
            <a:r>
              <a:rPr lang="en-US" sz="4500" b="1" dirty="0">
                <a:solidFill>
                  <a:srgbClr val="FFFFFF"/>
                </a:solidFill>
                <a:effectLst>
                  <a:outerShdw blurRad="38100" dist="38100" dir="2700000" algn="tl">
                    <a:srgbClr val="000000">
                      <a:alpha val="43137"/>
                    </a:srgbClr>
                  </a:outerShdw>
                </a:effectLst>
              </a:rPr>
              <a:t>Nondeterministic Actions</a:t>
            </a:r>
          </a:p>
        </p:txBody>
      </p:sp>
      <p:sp>
        <p:nvSpPr>
          <p:cNvPr id="5" name="Text Placeholder 4">
            <a:extLst>
              <a:ext uri="{FF2B5EF4-FFF2-40B4-BE49-F238E27FC236}">
                <a16:creationId xmlns:a16="http://schemas.microsoft.com/office/drawing/2014/main" id="{2079998C-7107-469E-AFD1-868BB8491702}"/>
              </a:ext>
            </a:extLst>
          </p:cNvPr>
          <p:cNvSpPr>
            <a:spLocks noGrp="1"/>
          </p:cNvSpPr>
          <p:nvPr>
            <p:ph type="body" idx="1"/>
          </p:nvPr>
        </p:nvSpPr>
        <p:spPr>
          <a:xfrm>
            <a:off x="825038" y="4072043"/>
            <a:ext cx="7543800" cy="1282707"/>
          </a:xfrm>
          <a:effectLst>
            <a:outerShdw blurRad="50800" dist="38100" dir="2700000" algn="tl" rotWithShape="0">
              <a:prstClr val="black">
                <a:alpha val="40000"/>
              </a:prstClr>
            </a:outerShdw>
          </a:effectLst>
        </p:spPr>
        <p:txBody>
          <a:bodyPr vert="horz" lIns="91440" tIns="45720" rIns="91440" bIns="45720" rtlCol="0">
            <a:normAutofit/>
          </a:bodyPr>
          <a:lstStyle/>
          <a:p>
            <a:pPr algn="ctr"/>
            <a:r>
              <a:rPr lang="en-US" dirty="0">
                <a:solidFill>
                  <a:srgbClr val="FFFFFF"/>
                </a:solidFill>
                <a:effectLst>
                  <a:outerShdw blurRad="38100" dist="38100" dir="2700000" algn="tl">
                    <a:srgbClr val="000000">
                      <a:alpha val="43137"/>
                    </a:srgbClr>
                  </a:outerShdw>
                </a:effectLst>
              </a:rPr>
              <a:t>Recall AND-OR Search from AIMA Chapter 4</a:t>
            </a:r>
          </a:p>
        </p:txBody>
      </p:sp>
    </p:spTree>
    <p:extLst>
      <p:ext uri="{BB962C8B-B14F-4D97-AF65-F5344CB8AC3E}">
        <p14:creationId xmlns:p14="http://schemas.microsoft.com/office/powerpoint/2010/main" val="4210312333"/>
      </p:ext>
    </p:extLst>
  </p:cSld>
  <p:clrMapOvr>
    <a:masterClrMapping/>
  </p:clrMapOvr>
</p:sld>
</file>

<file path=ppt/theme/theme1.xml><?xml version="1.0" encoding="utf-8"?>
<a:theme xmlns:a="http://schemas.openxmlformats.org/drawingml/2006/main" name="Office Theme">
  <a:themeElements>
    <a:clrScheme name="Custom 3">
      <a:dk1>
        <a:sysClr val="windowText" lastClr="000000"/>
      </a:dk1>
      <a:lt1>
        <a:sysClr val="window" lastClr="FFFFFF"/>
      </a:lt1>
      <a:dk2>
        <a:srgbClr val="0E2841"/>
      </a:dk2>
      <a:lt2>
        <a:srgbClr val="E8E8E8"/>
      </a:lt2>
      <a:accent1>
        <a:srgbClr val="156082"/>
      </a:accent1>
      <a:accent2>
        <a:srgbClr val="BE4D14"/>
      </a:accent2>
      <a:accent3>
        <a:srgbClr val="196B24"/>
      </a:accent3>
      <a:accent4>
        <a:srgbClr val="0B769F"/>
      </a:accent4>
      <a:accent5>
        <a:srgbClr val="A02B93"/>
      </a:accent5>
      <a:accent6>
        <a:srgbClr val="377620"/>
      </a:accent6>
      <a:hlink>
        <a:srgbClr val="467886"/>
      </a:hlink>
      <a:folHlink>
        <a:srgbClr val="96607D"/>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12993</TotalTime>
  <Words>3746</Words>
  <Application>Microsoft Office PowerPoint</Application>
  <PresentationFormat>On-screen Show (4:3)</PresentationFormat>
  <Paragraphs>556</Paragraphs>
  <Slides>46</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46</vt:i4>
      </vt:variant>
    </vt:vector>
  </HeadingPairs>
  <TitlesOfParts>
    <vt:vector size="54" baseType="lpstr">
      <vt:lpstr>Arial</vt:lpstr>
      <vt:lpstr>Calibri</vt:lpstr>
      <vt:lpstr>Calibri Light</vt:lpstr>
      <vt:lpstr>Cambria Math</vt:lpstr>
      <vt:lpstr>Source Sans Pro</vt:lpstr>
      <vt:lpstr>Source Sans Pro</vt:lpstr>
      <vt:lpstr>Wingdings</vt:lpstr>
      <vt:lpstr>Office Theme</vt:lpstr>
      <vt:lpstr>CS 5/7320  Artificial Intelligence   Adversarial Search and Games AIMA Chapter 5</vt:lpstr>
      <vt:lpstr>Contents</vt:lpstr>
      <vt:lpstr>Games</vt:lpstr>
      <vt:lpstr>Definition of a Game</vt:lpstr>
      <vt:lpstr>Example: Tic-tac-toe</vt:lpstr>
      <vt:lpstr>Games as Search Problems</vt:lpstr>
      <vt:lpstr>Tic-tac-toe: Partial Game Tree</vt:lpstr>
      <vt:lpstr>Methods for Adversarial Games</vt:lpstr>
      <vt:lpstr>Nondeterministic Actions</vt:lpstr>
      <vt:lpstr>Methods for Adversarial Games</vt:lpstr>
      <vt:lpstr>Recall: Nondeterministic Actions</vt:lpstr>
      <vt:lpstr>Recall: AND-OR DFS Search Algorithm</vt:lpstr>
      <vt:lpstr>Tic-tac-toe: AND-OR Search</vt:lpstr>
      <vt:lpstr>Optimal Decisions</vt:lpstr>
      <vt:lpstr>Methods for Adversarial Games</vt:lpstr>
      <vt:lpstr>Immediate vs. Long-Term Rewards</vt:lpstr>
      <vt:lpstr>Idea: Minimax Decision</vt:lpstr>
      <vt:lpstr>Minimax Search: Back-up Minimax Values</vt:lpstr>
      <vt:lpstr>MiniMax-Search Algorithm</vt:lpstr>
      <vt:lpstr>Exercise: Simple 2-Ply Game</vt:lpstr>
      <vt:lpstr>Issue: Search Time</vt:lpstr>
      <vt:lpstr>Alpha-Beta Pruning</vt:lpstr>
      <vt:lpstr>Example: Alpha-Beta Search</vt:lpstr>
      <vt:lpstr>Alpha-Beta-Search Algorithm</vt:lpstr>
      <vt:lpstr>Exercise: Simple 2-Ply Game with Alpha-Beta Pruning</vt:lpstr>
      <vt:lpstr>Move Ordering for Alpha-Beta Search</vt:lpstr>
      <vt:lpstr>Exercise: Simple 2-Ply Game with Alpha-Beta Pruning and Move Ordering</vt:lpstr>
      <vt:lpstr>Heuristic Alpha-Beta Tree Search</vt:lpstr>
      <vt:lpstr>Methods for Adversarial Games</vt:lpstr>
      <vt:lpstr>Cut Off Search</vt:lpstr>
      <vt:lpstr>Heuristic Alpha-Beta Tree Search: Cut Off Search</vt:lpstr>
      <vt:lpstr>Forward Pruning</vt:lpstr>
      <vt:lpstr>Heuristic Alpha-Beta Tree Search: Example for Forward Pruning</vt:lpstr>
      <vt:lpstr>Monte Carlo Tree Search (MCTS)</vt:lpstr>
      <vt:lpstr>Methods for Adversarial Games</vt:lpstr>
      <vt:lpstr>Idea</vt:lpstr>
      <vt:lpstr>Pure Monte Carlo Search</vt:lpstr>
      <vt:lpstr>Playout Selection Strategy</vt:lpstr>
      <vt:lpstr>Selection using Upper Confidence Bounds (UCB1)</vt:lpstr>
      <vt:lpstr>Monte Carlo Tree Search (MCTS)</vt:lpstr>
      <vt:lpstr>Monte-Carlo-Tree-Search Algorithm</vt:lpstr>
      <vt:lpstr>Online Play Using MCTS </vt:lpstr>
      <vt:lpstr>Stochastic Games</vt:lpstr>
      <vt:lpstr>Stochastic Games</vt:lpstr>
      <vt:lpstr>Expectiminimax</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5/7320  Artificial Intelligence  Adversarial Search and Games</dc:title>
  <dc:creator>michael</dc:creator>
  <cp:lastModifiedBy>Hahsler, Michael</cp:lastModifiedBy>
  <cp:revision>88</cp:revision>
  <dcterms:created xsi:type="dcterms:W3CDTF">2021-03-18T20:20:32Z</dcterms:created>
  <dcterms:modified xsi:type="dcterms:W3CDTF">2025-03-26T14:46:06Z</dcterms:modified>
</cp:coreProperties>
</file>