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398" r:id="rId17"/>
    <p:sldId id="271" r:id="rId18"/>
    <p:sldId id="294" r:id="rId19"/>
    <p:sldId id="272" r:id="rId20"/>
    <p:sldId id="306" r:id="rId21"/>
    <p:sldId id="274" r:id="rId22"/>
    <p:sldId id="275" r:id="rId23"/>
    <p:sldId id="302" r:id="rId24"/>
    <p:sldId id="276" r:id="rId25"/>
    <p:sldId id="397" r:id="rId26"/>
    <p:sldId id="305" r:id="rId27"/>
    <p:sldId id="307" r:id="rId28"/>
    <p:sldId id="399" r:id="rId29"/>
    <p:sldId id="277" r:id="rId30"/>
    <p:sldId id="292" r:id="rId31"/>
    <p:sldId id="289" r:id="rId32"/>
    <p:sldId id="297" r:id="rId33"/>
    <p:sldId id="278" r:id="rId34"/>
    <p:sldId id="298" r:id="rId35"/>
    <p:sldId id="279" r:id="rId36"/>
    <p:sldId id="293" r:id="rId37"/>
    <p:sldId id="280" r:id="rId38"/>
    <p:sldId id="281" r:id="rId39"/>
    <p:sldId id="282" r:id="rId40"/>
    <p:sldId id="284" r:id="rId41"/>
    <p:sldId id="304" r:id="rId42"/>
    <p:sldId id="283" r:id="rId43"/>
    <p:sldId id="303" r:id="rId44"/>
    <p:sldId id="286" r:id="rId45"/>
    <p:sldId id="287" r:id="rId46"/>
    <p:sldId id="300" r:id="rId47"/>
    <p:sldId id="288" r:id="rId4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398"/>
            <p14:sldId id="271"/>
            <p14:sldId id="294"/>
            <p14:sldId id="272"/>
            <p14:sldId id="306"/>
            <p14:sldId id="274"/>
            <p14:sldId id="275"/>
            <p14:sldId id="302"/>
            <p14:sldId id="276"/>
            <p14:sldId id="397"/>
            <p14:sldId id="305"/>
            <p14:sldId id="307"/>
            <p14:sldId id="399"/>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91" autoAdjust="0"/>
  </p:normalViewPr>
  <p:slideViewPr>
    <p:cSldViewPr>
      <p:cViewPr varScale="1">
        <p:scale>
          <a:sx n="82" d="100"/>
          <a:sy n="82" d="100"/>
        </p:scale>
        <p:origin x="1254" y="90"/>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varScale="1">
      <p:scale>
        <a:sx n="100" d="100"/>
        <a:sy n="100"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979649" y="887917"/>
          <a:ext cx="5098725" cy="446080"/>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846963" y="111095"/>
          <a:ext cx="2117407" cy="888766"/>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3123170" y="0"/>
          <a:ext cx="3493733"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Exploration</a:t>
          </a:r>
          <a:r>
            <a:rPr lang="en-US" sz="1500" kern="1200" dirty="0"/>
            <a:t>: perform more playouts from states that currently have no or few playouts.</a:t>
          </a:r>
        </a:p>
      </dsp:txBody>
      <dsp:txXfrm>
        <a:off x="3123170" y="0"/>
        <a:ext cx="3493733" cy="933204"/>
      </dsp:txXfrm>
    </dsp:sp>
    <dsp:sp modelId="{EC55A2F8-97C2-4D3B-ADF8-DBE6FB6A38DF}">
      <dsp:nvSpPr>
        <dsp:cNvPr id="0" name=""/>
        <dsp:cNvSpPr/>
      </dsp:nvSpPr>
      <dsp:spPr>
        <a:xfrm>
          <a:off x="4093654" y="1222053"/>
          <a:ext cx="2117407" cy="888766"/>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202187" y="1288711"/>
          <a:ext cx="3971601"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b="1" kern="1200" dirty="0"/>
            <a:t>Exploitation</a:t>
          </a:r>
          <a:r>
            <a:rPr lang="en-US" sz="1400" kern="1200" dirty="0"/>
            <a:t>: more playouts for states that have done well to get more accurate estimates.</a:t>
          </a:r>
        </a:p>
      </dsp:txBody>
      <dsp:txXfrm>
        <a:off x="202187" y="1288711"/>
        <a:ext cx="3971601" cy="9332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3/28/2025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0.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1.png"/><Relationship Id="rId23" Type="http://schemas.openxmlformats.org/officeDocument/2006/relationships/image" Target="../media/image21.png"/><Relationship Id="rId28" Type="http://schemas.openxmlformats.org/officeDocument/2006/relationships/image" Target="../media/image381.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39" Type="http://schemas.openxmlformats.org/officeDocument/2006/relationships/image" Target="../media/image57.png"/><Relationship Id="rId3" Type="http://schemas.openxmlformats.org/officeDocument/2006/relationships/image" Target="../media/image43.png"/><Relationship Id="rId21" Type="http://schemas.openxmlformats.org/officeDocument/2006/relationships/image" Target="../media/image48.png"/><Relationship Id="rId34" Type="http://schemas.openxmlformats.org/officeDocument/2006/relationships/image" Target="../media/image47.png"/><Relationship Id="rId33" Type="http://schemas.openxmlformats.org/officeDocument/2006/relationships/image" Target="../media/image261.png"/><Relationship Id="rId17" Type="http://schemas.openxmlformats.org/officeDocument/2006/relationships/image" Target="../media/image430.png"/><Relationship Id="rId25" Type="http://schemas.openxmlformats.org/officeDocument/2006/relationships/image" Target="../media/image52.png"/><Relationship Id="rId38" Type="http://schemas.openxmlformats.org/officeDocument/2006/relationships/image" Target="../media/image56.png"/><Relationship Id="rId2" Type="http://schemas.openxmlformats.org/officeDocument/2006/relationships/image" Target="../media/image42.png"/><Relationship Id="rId16" Type="http://schemas.openxmlformats.org/officeDocument/2006/relationships/image" Target="../media/image420.png"/><Relationship Id="rId20" Type="http://schemas.openxmlformats.org/officeDocument/2006/relationships/image" Target="../media/image46.png"/><Relationship Id="rId1" Type="http://schemas.openxmlformats.org/officeDocument/2006/relationships/slideLayout" Target="../slideLayouts/slideLayout6.xml"/><Relationship Id="rId37" Type="http://schemas.openxmlformats.org/officeDocument/2006/relationships/image" Target="../media/image55.png"/><Relationship Id="rId23" Type="http://schemas.openxmlformats.org/officeDocument/2006/relationships/image" Target="../media/image50.png"/><Relationship Id="rId36" Type="http://schemas.openxmlformats.org/officeDocument/2006/relationships/image" Target="../media/image54.png"/><Relationship Id="rId19" Type="http://schemas.openxmlformats.org/officeDocument/2006/relationships/image" Target="../media/image45.png"/><Relationship Id="rId22" Type="http://schemas.openxmlformats.org/officeDocument/2006/relationships/image" Target="../media/image49.png"/><Relationship Id="rId35"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830419" y="6360272"/>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a:t>
            </a:r>
            <a:br>
              <a:rPr lang="en-US" sz="1200" b="0" i="0" dirty="0">
                <a:solidFill>
                  <a:schemeClr val="tx2">
                    <a:lumMod val="50000"/>
                  </a:schemeClr>
                </a:solidFill>
                <a:effectLst/>
                <a:latin typeface="Source Sans Pro" panose="020B0503030403020204" pitchFamily="34" charset="0"/>
              </a:rPr>
            </a:br>
            <a:r>
              <a:rPr lang="en-US" sz="1200" b="0" i="0" dirty="0">
                <a:solidFill>
                  <a:schemeClr val="tx2">
                    <a:lumMod val="50000"/>
                  </a:schemeClr>
                </a:solidFill>
                <a:effectLst/>
                <a:latin typeface="Source Sans Pro" panose="020B0503030403020204" pitchFamily="34" charset="0"/>
              </a:rPr>
              <a:t>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a:extLst>
              <a:ext uri="{FF2B5EF4-FFF2-40B4-BE49-F238E27FC236}">
                <a16:creationId xmlns:a16="http://schemas.microsoft.com/office/drawing/2014/main" id="{6AB077E9-26C9-4BEA-B4A9-77B4C68D9A79}"/>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 uri="{C183D7F6-B498-43B3-948B-1728B52AA6E4}">
                <adec:decorative xmlns:adec="http://schemas.microsoft.com/office/drawing/2017/decorative" val="1"/>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40240" y="5288875"/>
            <a:ext cx="1313721" cy="1440289"/>
            <a:chOff x="7151029" y="4191000"/>
            <a:chExt cx="1688171"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58804"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62201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19600" y="3476767"/>
            <a:ext cx="4467235" cy="280076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Utility for terminal states is known. We call this the</a:t>
            </a:r>
            <a:r>
              <a:rPr lang="en-US" sz="1600" b="1" dirty="0"/>
              <a:t> immediate reward </a:t>
            </a:r>
            <a:r>
              <a:rPr lang="en-US" sz="1600" dirty="0"/>
              <a:t>of the state.</a:t>
            </a:r>
          </a:p>
          <a:p>
            <a:endParaRPr lang="en-US" sz="1600" dirty="0"/>
          </a:p>
          <a:p>
            <a:r>
              <a:rPr lang="en-US" sz="1600" dirty="0"/>
              <a:t>The immediate reward of all non-terminal states is here 0. But, how good is it to be in any of the other states?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4631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a:xfrm>
            <a:off x="628650" y="365126"/>
            <a:ext cx="5543550" cy="1325563"/>
          </a:xfrm>
        </p:spPr>
        <p:txBody>
          <a:bodyPr/>
          <a:lstStyle/>
          <a:p>
            <a:r>
              <a:rPr lang="en-US" dirty="0"/>
              <a:t>Issue: Search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dirty="0"/>
                  <a:t>Complexity</a:t>
                </a:r>
              </a:p>
              <a:p>
                <a:pPr marL="457200" lvl="1" indent="0">
                  <a:buNone/>
                </a:pPr>
                <a:endParaRPr lang="en-US" b="0" dirty="0"/>
              </a:p>
              <a:p>
                <a:pPr marL="457200" lvl="1" indent="0">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r>
                  <a:rPr lang="en-US" b="0" dirty="0"/>
                  <a:t> - Functio</a:t>
                </a:r>
                <a:r>
                  <a:rPr lang="en-US" dirty="0"/>
                  <a:t>n call stack + best value/action</a:t>
                </a:r>
                <a:endParaRPr lang="en-US" b="0" dirty="0"/>
              </a:p>
              <a:p>
                <a:pPr marL="457200" lvl="1" indent="0">
                  <a:buNone/>
                </a:pPr>
                <a:endParaRPr lang="en-US" b="0" dirty="0"/>
              </a:p>
              <a:p>
                <a:pPr marL="457200" lvl="1" indent="0">
                  <a:buNone/>
                </a:pPr>
                <a:r>
                  <a:rPr lang="en-US" b="0" dirty="0"/>
                  <a:t>Time </a:t>
                </a:r>
                <a:r>
                  <a:rPr lang="en-US" dirty="0"/>
                  <a:t>c</a:t>
                </a:r>
                <a:r>
                  <a:rPr lang="en-US" b="0" dirty="0"/>
                  <a:t>omplexity: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𝒎</m:t>
                            </m:r>
                          </m:sup>
                        </m:sSup>
                      </m:e>
                    </m:d>
                  </m:oMath>
                </a14:m>
                <a:r>
                  <a:rPr lang="en-US" b="0" dirty="0"/>
                  <a:t> - </a:t>
                </a:r>
                <a:r>
                  <a:rPr lang="en-US" b="1" dirty="0">
                    <a:solidFill>
                      <a:srgbClr val="FF0000"/>
                    </a:solidFill>
                  </a:rPr>
                  <a:t>Minimax search is worse than regular DFS for finding a goal! </a:t>
                </a:r>
                <a:br>
                  <a:rPr lang="en-US" b="1" dirty="0">
                    <a:solidFill>
                      <a:srgbClr val="FF0000"/>
                    </a:solidFill>
                  </a:rPr>
                </a:br>
                <a:r>
                  <a:rPr lang="en-US" b="1" dirty="0">
                    <a:solidFill>
                      <a:srgbClr val="FF0000"/>
                    </a:solidFill>
                  </a:rPr>
                  <a:t>		                It traverses the complete game tree using DFS!</a:t>
                </a:r>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b="-13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775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a:t>
                </a:r>
                <a:br>
                  <a:rPr lang="en-US" dirty="0"/>
                </a:br>
                <a:r>
                  <a:rPr lang="en-US" dirty="0"/>
                  <a:t>Prune subtrees (i.e., don’t follow actions) that do not affect the current minimax value bound.</a:t>
                </a:r>
                <a:br>
                  <a:rPr lang="en-US" dirty="0"/>
                </a:br>
                <a:endParaRPr lang="en-US" dirty="0"/>
              </a:p>
              <a:p>
                <a:pPr lvl="1"/>
                <a:r>
                  <a:rPr lang="en-US" dirty="0"/>
                  <a:t>Alpha is updated by Max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updated for Min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most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850" t="-2801" r="-541" b="-28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would not go there because it has a better choice (represented by </a:t>
                  </a:r>
                  <a14:m>
                    <m:oMath xmlns:m="http://schemas.openxmlformats.org/officeDocument/2006/math">
                      <m:r>
                        <a:rPr lang="en-US" sz="1400" b="0" i="1" smtClean="0">
                          <a:latin typeface="Cambria Math" panose="02040503050406030204" pitchFamily="18" charset="0"/>
                        </a:rPr>
                        <m:t>𝛽</m:t>
                      </m:r>
                    </m:oMath>
                  </a14:m>
                  <a:r>
                    <a:rPr lang="en-US" sz="1400" dirty="0"/>
                    <a:t>)</a:t>
                  </a:r>
                </a:p>
              </p:txBody>
            </p:sp>
          </mc:Choice>
          <mc:Fallback xmlns="">
            <p:sp>
              <p:nvSpPr>
                <p:cNvPr id="2" name="Speech Bubble: Rectangle 1">
                  <a:extLst>
                    <a:ext uri="{FF2B5EF4-FFF2-40B4-BE49-F238E27FC236}">
                      <a16:creationId xmlns:a16="http://schemas.microsoft.com/office/drawing/2014/main" id="{735E5797-5355-47EA-B335-D622AE8C2F45}"/>
                    </a:ext>
                  </a:extLst>
                </p:cNvPr>
                <p:cNvSpPr>
                  <a:spLocks noRot="1" noChangeAspect="1" noMove="1" noResize="1" noEditPoints="1" noAdjustHandles="1" noChangeArrowheads="1" noChangeShapeType="1" noTextEdit="1"/>
                </p:cNvSpPr>
                <p:nvPr/>
              </p:nvSpPr>
              <p:spPr>
                <a:xfrm>
                  <a:off x="4196612" y="3226832"/>
                  <a:ext cx="2743200" cy="838200"/>
                </a:xfrm>
                <a:prstGeom prst="wedgeRectCallout">
                  <a:avLst>
                    <a:gd name="adj1" fmla="val -74645"/>
                    <a:gd name="adj2" fmla="val -12206"/>
                  </a:avLst>
                </a:prstGeom>
                <a:blipFill>
                  <a:blip r:embed="rId3"/>
                  <a:stretch>
                    <a:fillRect r="-703" b="-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would not go there because it has a better choice (represented by </a:t>
                  </a:r>
                  <a14:m>
                    <m:oMath xmlns:m="http://schemas.openxmlformats.org/officeDocument/2006/math">
                      <m:r>
                        <a:rPr lang="en-US" sz="1400" b="0" i="1" smtClean="0">
                          <a:latin typeface="Cambria Math" panose="02040503050406030204" pitchFamily="18" charset="0"/>
                        </a:rPr>
                        <m:t>𝛼</m:t>
                      </m:r>
                    </m:oMath>
                  </a14:m>
                  <a:r>
                    <a:rPr lang="en-US" sz="1400" dirty="0"/>
                    <a:t>)</a:t>
                  </a:r>
                </a:p>
              </p:txBody>
            </p:sp>
          </mc:Choice>
          <mc:Fallback xmlns="">
            <p:sp>
              <p:nvSpPr>
                <p:cNvPr id="13" name="Speech Bubble: Rectangle 12">
                  <a:extLst>
                    <a:ext uri="{FF2B5EF4-FFF2-40B4-BE49-F238E27FC236}">
                      <a16:creationId xmlns:a16="http://schemas.microsoft.com/office/drawing/2014/main" id="{2AEDDF7D-75F5-4B92-9012-ACB5B966A331}"/>
                    </a:ext>
                  </a:extLst>
                </p:cNvPr>
                <p:cNvSpPr>
                  <a:spLocks noRot="1" noChangeAspect="1" noMove="1" noResize="1" noEditPoints="1" noAdjustHandles="1" noChangeArrowheads="1" noChangeShapeType="1" noTextEdit="1"/>
                </p:cNvSpPr>
                <p:nvPr/>
              </p:nvSpPr>
              <p:spPr>
                <a:xfrm>
                  <a:off x="4228212" y="5815297"/>
                  <a:ext cx="2629788" cy="838200"/>
                </a:xfrm>
                <a:prstGeom prst="wedgeRectCallout">
                  <a:avLst>
                    <a:gd name="adj1" fmla="val -74645"/>
                    <a:gd name="adj2" fmla="val -12206"/>
                  </a:avLst>
                </a:prstGeom>
                <a:blipFill>
                  <a:blip r:embed="rId4"/>
                  <a:stretch>
                    <a:fillRect b="-719"/>
                  </a:stretch>
                </a:blipFill>
              </p:spPr>
              <p:txBody>
                <a:bodyPr/>
                <a:lstStyle/>
                <a:p>
                  <a:r>
                    <a:rPr lang="en-US">
                      <a:noFill/>
                    </a:rPr>
                    <a:t> </a:t>
                  </a:r>
                </a:p>
              </p:txBody>
            </p:sp>
          </mc:Fallback>
        </mc:AlternateContent>
      </p:grpSp>
    </p:spTree>
    <p:extLst>
      <p:ext uri="{BB962C8B-B14F-4D97-AF65-F5344CB8AC3E}">
        <p14:creationId xmlns:p14="http://schemas.microsoft.com/office/powerpoint/2010/main" val="14362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lnSpcReduction="1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This is very similar to </a:t>
            </a:r>
            <a:r>
              <a:rPr lang="en-US" dirty="0"/>
              <a:t>Greedy Best-first Search. </a:t>
            </a:r>
            <a:r>
              <a:rPr lang="en-US" sz="2800" dirty="0"/>
              <a:t>We need expert knowledge</a:t>
            </a:r>
            <a:r>
              <a:rPr lang="en-US" dirty="0"/>
              <a:t> (</a:t>
            </a:r>
            <a:r>
              <a:rPr lang="en-US" sz="2800" dirty="0"/>
              <a:t>a </a:t>
            </a:r>
            <a:r>
              <a:rPr lang="en-US" sz="2800" b="1" dirty="0"/>
              <a:t>heuristic</a:t>
            </a:r>
            <a:r>
              <a:rPr lang="en-US" sz="2800" dirty="0"/>
              <a:t>) to determine what a good move is.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2073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was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2"/>
                <a:stretch>
                  <a:fillRect l="-541"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shows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
                <a:stretch>
                  <a:fillRect l="-10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8B2AD63-0E98-3A3E-419B-CB0346424E55}"/>
              </a:ext>
            </a:extLst>
          </p:cNvPr>
          <p:cNvGrpSpPr/>
          <p:nvPr/>
        </p:nvGrpSpPr>
        <p:grpSpPr>
          <a:xfrm>
            <a:off x="495296" y="1672099"/>
            <a:ext cx="7506356" cy="3890501"/>
            <a:chOff x="495296" y="1672099"/>
            <a:chExt cx="7506356" cy="3890501"/>
          </a:xfrm>
        </p:grpSpPr>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672099"/>
              <a:ext cx="7200904" cy="3890501"/>
              <a:chOff x="495296" y="1672099"/>
              <a:chExt cx="7200904" cy="3890501"/>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cxnSpLocks/>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306290" y="446174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306290" y="4461743"/>
                    <a:ext cx="38100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55220" y="44974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55220" y="4497435"/>
                    <a:ext cx="381000" cy="369332"/>
                  </a:xfrm>
                  <a:prstGeom prst="rect">
                    <a:avLst/>
                  </a:prstGeom>
                  <a:blipFill>
                    <a:blip r:embed="rId35"/>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467082" y="3493969"/>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50746" y="1721707"/>
                <a:ext cx="652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298095" y="16720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298095" y="1672099"/>
                    <a:ext cx="775725" cy="369332"/>
                  </a:xfrm>
                  <a:prstGeom prst="rect">
                    <a:avLst/>
                  </a:prstGeom>
                  <a:blipFill>
                    <a:blip r:embed="rId3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414173" y="34639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414173" y="3463999"/>
                    <a:ext cx="775725" cy="369332"/>
                  </a:xfrm>
                  <a:prstGeom prst="rect">
                    <a:avLst/>
                  </a:prstGeom>
                  <a:blipFill>
                    <a:blip r:embed="rId37"/>
                    <a:stretch>
                      <a:fillRect b="-14754"/>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20B8B543-5D3A-D79E-053C-CDAD0165B9B5}"/>
                </a:ext>
              </a:extLst>
            </p:cNvPr>
            <p:cNvSpPr txBox="1"/>
            <p:nvPr/>
          </p:nvSpPr>
          <p:spPr>
            <a:xfrm>
              <a:off x="5336955"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284517F-B76A-DEDD-165A-1BBE61A1B0E4}"/>
                    </a:ext>
                  </a:extLst>
                </p:cNvPr>
                <p:cNvSpPr txBox="1"/>
                <p:nvPr/>
              </p:nvSpPr>
              <p:spPr>
                <a:xfrm>
                  <a:off x="5284046"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7284517F-B76A-DEDD-165A-1BBE61A1B0E4}"/>
                    </a:ext>
                  </a:extLst>
                </p:cNvPr>
                <p:cNvSpPr txBox="1">
                  <a:spLocks noRot="1" noChangeAspect="1" noMove="1" noResize="1" noEditPoints="1" noAdjustHandles="1" noChangeArrowheads="1" noChangeShapeType="1" noTextEdit="1"/>
                </p:cNvSpPr>
                <p:nvPr/>
              </p:nvSpPr>
              <p:spPr>
                <a:xfrm>
                  <a:off x="5284046" y="3458835"/>
                  <a:ext cx="775725" cy="369332"/>
                </a:xfrm>
                <a:prstGeom prst="rect">
                  <a:avLst/>
                </a:prstGeom>
                <a:blipFill>
                  <a:blip r:embed="rId38"/>
                  <a:stretch>
                    <a:fillRect b="-147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67BD40C-3D52-0AF8-0319-1D24A7C3D69A}"/>
                </a:ext>
              </a:extLst>
            </p:cNvPr>
            <p:cNvSpPr txBox="1"/>
            <p:nvPr/>
          </p:nvSpPr>
          <p:spPr>
            <a:xfrm>
              <a:off x="7278836"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A342DA-F9A0-9848-5575-EE818AB48400}"/>
                    </a:ext>
                  </a:extLst>
                </p:cNvPr>
                <p:cNvSpPr txBox="1"/>
                <p:nvPr/>
              </p:nvSpPr>
              <p:spPr>
                <a:xfrm>
                  <a:off x="7225927"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6DA342DA-F9A0-9848-5575-EE818AB48400}"/>
                    </a:ext>
                  </a:extLst>
                </p:cNvPr>
                <p:cNvSpPr txBox="1">
                  <a:spLocks noRot="1" noChangeAspect="1" noMove="1" noResize="1" noEditPoints="1" noAdjustHandles="1" noChangeArrowheads="1" noChangeShapeType="1" noTextEdit="1"/>
                </p:cNvSpPr>
                <p:nvPr/>
              </p:nvSpPr>
              <p:spPr>
                <a:xfrm>
                  <a:off x="7225927" y="3458835"/>
                  <a:ext cx="775725" cy="369332"/>
                </a:xfrm>
                <a:prstGeom prst="rect">
                  <a:avLst/>
                </a:prstGeom>
                <a:blipFill>
                  <a:blip r:embed="rId39"/>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8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594D-C9E0-321A-9145-7AB8136C3485}"/>
              </a:ext>
            </a:extLst>
          </p:cNvPr>
          <p:cNvSpPr>
            <a:spLocks noGrp="1"/>
          </p:cNvSpPr>
          <p:nvPr>
            <p:ph type="title"/>
          </p:nvPr>
        </p:nvSpPr>
        <p:spPr/>
        <p:txBody>
          <a:bodyPr/>
          <a:lstStyle/>
          <a:p>
            <a:r>
              <a:rPr lang="en-US" dirty="0"/>
              <a:t>The Effect of </a:t>
            </a:r>
            <a:br>
              <a:rPr lang="en-US" dirty="0"/>
            </a:br>
            <a:r>
              <a:rPr lang="en-US" dirty="0"/>
              <a:t>Alpha-Beta Pruning</a:t>
            </a:r>
          </a:p>
        </p:txBody>
      </p:sp>
      <p:sp>
        <p:nvSpPr>
          <p:cNvPr id="3" name="Content Placeholder 2">
            <a:extLst>
              <a:ext uri="{FF2B5EF4-FFF2-40B4-BE49-F238E27FC236}">
                <a16:creationId xmlns:a16="http://schemas.microsoft.com/office/drawing/2014/main" id="{2B679662-F422-021B-60E8-623B2B3284FA}"/>
              </a:ext>
            </a:extLst>
          </p:cNvPr>
          <p:cNvSpPr>
            <a:spLocks noGrp="1"/>
          </p:cNvSpPr>
          <p:nvPr>
            <p:ph idx="1"/>
          </p:nvPr>
        </p:nvSpPr>
        <p:spPr>
          <a:xfrm>
            <a:off x="628650" y="5195787"/>
            <a:ext cx="7886700" cy="1071723"/>
          </a:xfrm>
        </p:spPr>
        <p:txBody>
          <a:bodyPr>
            <a:normAutofit fontScale="92500"/>
          </a:bodyPr>
          <a:lstStyle/>
          <a:p>
            <a:pPr marL="0" indent="0">
              <a:buNone/>
            </a:pPr>
            <a:r>
              <a:rPr lang="en-US" b="1" dirty="0"/>
              <a:t>Issue: </a:t>
            </a:r>
            <a:r>
              <a:rPr lang="en-US" sz="2800" dirty="0"/>
              <a:t>Optimal decision algorithms still scale poorly even when using alpha-beta pruning with move ordering.</a:t>
            </a:r>
          </a:p>
        </p:txBody>
      </p:sp>
      <p:graphicFrame>
        <p:nvGraphicFramePr>
          <p:cNvPr id="4" name="Table 3">
            <a:extLst>
              <a:ext uri="{FF2B5EF4-FFF2-40B4-BE49-F238E27FC236}">
                <a16:creationId xmlns:a16="http://schemas.microsoft.com/office/drawing/2014/main" id="{FDC40D71-5879-2FEB-9EFC-42ACF9424B98}"/>
              </a:ext>
            </a:extLst>
          </p:cNvPr>
          <p:cNvGraphicFramePr>
            <a:graphicFrameLocks noGrp="1"/>
          </p:cNvGraphicFramePr>
          <p:nvPr>
            <p:extLst>
              <p:ext uri="{D42A27DB-BD31-4B8C-83A1-F6EECF244321}">
                <p14:modId xmlns:p14="http://schemas.microsoft.com/office/powerpoint/2010/main" val="2639482775"/>
              </p:ext>
            </p:extLst>
          </p:nvPr>
        </p:nvGraphicFramePr>
        <p:xfrm>
          <a:off x="1602573" y="2844011"/>
          <a:ext cx="5638800" cy="1752600"/>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1762994839"/>
                    </a:ext>
                  </a:extLst>
                </a:gridCol>
                <a:gridCol w="1840581">
                  <a:extLst>
                    <a:ext uri="{9D8B030D-6E8A-4147-A177-3AD203B41FA5}">
                      <a16:colId xmlns:a16="http://schemas.microsoft.com/office/drawing/2014/main" val="1086383157"/>
                    </a:ext>
                  </a:extLst>
                </a:gridCol>
                <a:gridCol w="1605352">
                  <a:extLst>
                    <a:ext uri="{9D8B030D-6E8A-4147-A177-3AD203B41FA5}">
                      <a16:colId xmlns:a16="http://schemas.microsoft.com/office/drawing/2014/main" val="470874592"/>
                    </a:ext>
                  </a:extLst>
                </a:gridCol>
              </a:tblGrid>
              <a:tr h="370840">
                <a:tc>
                  <a:txBody>
                    <a:bodyPr/>
                    <a:lstStyle/>
                    <a:p>
                      <a:r>
                        <a:rPr lang="en-US" dirty="0"/>
                        <a:t>Method</a:t>
                      </a:r>
                    </a:p>
                  </a:txBody>
                  <a:tcPr/>
                </a:tc>
                <a:tc>
                  <a:txBody>
                    <a:bodyPr/>
                    <a:lstStyle/>
                    <a:p>
                      <a:r>
                        <a:rPr lang="en-US" dirty="0"/>
                        <a:t>Searched Nodes</a:t>
                      </a:r>
                    </a:p>
                  </a:txBody>
                  <a:tcPr/>
                </a:tc>
                <a:tc>
                  <a:txBody>
                    <a:bodyPr/>
                    <a:lstStyle/>
                    <a:p>
                      <a:r>
                        <a:rPr lang="en-US" dirty="0"/>
                        <a:t>Search Time</a:t>
                      </a:r>
                    </a:p>
                  </a:txBody>
                  <a:tcPr/>
                </a:tc>
                <a:extLst>
                  <a:ext uri="{0D108BD9-81ED-4DB2-BD59-A6C34878D82A}">
                    <a16:rowId xmlns:a16="http://schemas.microsoft.com/office/drawing/2014/main" val="636644306"/>
                  </a:ext>
                </a:extLst>
              </a:tr>
              <a:tr h="370840">
                <a:tc>
                  <a:txBody>
                    <a:bodyPr/>
                    <a:lstStyle/>
                    <a:p>
                      <a:r>
                        <a:rPr lang="en-US" dirty="0"/>
                        <a:t>Minimax Search</a:t>
                      </a:r>
                    </a:p>
                  </a:txBody>
                  <a:tcPr/>
                </a:tc>
                <a:tc>
                  <a:txBody>
                    <a:bodyPr/>
                    <a:lstStyle/>
                    <a:p>
                      <a:pPr algn="r"/>
                      <a:r>
                        <a:rPr lang="en-US" sz="1800" b="0" i="0" kern="1200" dirty="0">
                          <a:solidFill>
                            <a:schemeClr val="dk1"/>
                          </a:solidFill>
                          <a:effectLst/>
                          <a:latin typeface="+mn-lt"/>
                          <a:ea typeface="+mn-ea"/>
                          <a:cs typeface="+mn-cs"/>
                        </a:rPr>
                        <a:t>549,946</a:t>
                      </a:r>
                      <a:endParaRPr lang="en-US" dirty="0"/>
                    </a:p>
                  </a:txBody>
                  <a:tcPr/>
                </a:tc>
                <a:tc>
                  <a:txBody>
                    <a:bodyPr/>
                    <a:lstStyle/>
                    <a:p>
                      <a:pPr algn="r"/>
                      <a:r>
                        <a:rPr lang="en-US" sz="1800" b="0" i="0" kern="1200" dirty="0">
                          <a:solidFill>
                            <a:schemeClr val="dk1"/>
                          </a:solidFill>
                          <a:effectLst/>
                          <a:latin typeface="+mn-lt"/>
                          <a:ea typeface="+mn-ea"/>
                          <a:cs typeface="+mn-cs"/>
                        </a:rPr>
                        <a:t>13 s</a:t>
                      </a:r>
                      <a:endParaRPr lang="en-US" dirty="0"/>
                    </a:p>
                  </a:txBody>
                  <a:tcPr/>
                </a:tc>
                <a:extLst>
                  <a:ext uri="{0D108BD9-81ED-4DB2-BD59-A6C34878D82A}">
                    <a16:rowId xmlns:a16="http://schemas.microsoft.com/office/drawing/2014/main" val="1065435681"/>
                  </a:ext>
                </a:extLst>
              </a:tr>
              <a:tr h="370840">
                <a:tc>
                  <a:txBody>
                    <a:bodyPr/>
                    <a:lstStyle/>
                    <a:p>
                      <a:r>
                        <a:rPr lang="en-US" dirty="0"/>
                        <a:t>+ Alpha-Beta Pruning</a:t>
                      </a:r>
                    </a:p>
                  </a:txBody>
                  <a:tcPr/>
                </a:tc>
                <a:tc>
                  <a:txBody>
                    <a:bodyPr/>
                    <a:lstStyle/>
                    <a:p>
                      <a:pPr algn="r"/>
                      <a:r>
                        <a:rPr lang="en-US" sz="1800" b="0" i="0" kern="1200" dirty="0">
                          <a:solidFill>
                            <a:schemeClr val="dk1"/>
                          </a:solidFill>
                          <a:effectLst/>
                          <a:latin typeface="+mn-lt"/>
                          <a:ea typeface="+mn-ea"/>
                          <a:cs typeface="+mn-cs"/>
                        </a:rPr>
                        <a:t>18,297</a:t>
                      </a:r>
                      <a:endParaRPr lang="en-US" dirty="0"/>
                    </a:p>
                  </a:txBody>
                  <a:tcPr/>
                </a:tc>
                <a:tc>
                  <a:txBody>
                    <a:bodyPr/>
                    <a:lstStyle/>
                    <a:p>
                      <a:pPr algn="r"/>
                      <a:r>
                        <a:rPr lang="en-US" dirty="0"/>
                        <a:t>660 </a:t>
                      </a:r>
                      <a:r>
                        <a:rPr lang="en-US" dirty="0" err="1"/>
                        <a:t>ms</a:t>
                      </a:r>
                      <a:endParaRPr lang="en-US" dirty="0"/>
                    </a:p>
                  </a:txBody>
                  <a:tcPr/>
                </a:tc>
                <a:extLst>
                  <a:ext uri="{0D108BD9-81ED-4DB2-BD59-A6C34878D82A}">
                    <a16:rowId xmlns:a16="http://schemas.microsoft.com/office/drawing/2014/main" val="3217000679"/>
                  </a:ext>
                </a:extLst>
              </a:tr>
              <a:tr h="370840">
                <a:tc>
                  <a:txBody>
                    <a:bodyPr/>
                    <a:lstStyle/>
                    <a:p>
                      <a:r>
                        <a:rPr lang="en-US" dirty="0"/>
                        <a:t>+ Move ordering (center, corner, rest)</a:t>
                      </a:r>
                    </a:p>
                  </a:txBody>
                  <a:tcPr/>
                </a:tc>
                <a:tc>
                  <a:txBody>
                    <a:bodyPr/>
                    <a:lstStyle/>
                    <a:p>
                      <a:pPr algn="r"/>
                      <a:r>
                        <a:rPr lang="en-US" sz="1800" b="0" i="0" kern="1200" dirty="0">
                          <a:solidFill>
                            <a:schemeClr val="dk1"/>
                          </a:solidFill>
                          <a:effectLst/>
                          <a:latin typeface="+mn-lt"/>
                          <a:ea typeface="+mn-ea"/>
                          <a:cs typeface="+mn-cs"/>
                        </a:rPr>
                        <a:t>7,275</a:t>
                      </a:r>
                      <a:endParaRPr lang="en-US" dirty="0"/>
                    </a:p>
                  </a:txBody>
                  <a:tcPr/>
                </a:tc>
                <a:tc>
                  <a:txBody>
                    <a:bodyPr/>
                    <a:lstStyle/>
                    <a:p>
                      <a:pPr algn="r"/>
                      <a:r>
                        <a:rPr lang="en-US" dirty="0"/>
                        <a:t>202 </a:t>
                      </a:r>
                      <a:r>
                        <a:rPr lang="en-US" dirty="0" err="1"/>
                        <a:t>ms</a:t>
                      </a:r>
                      <a:endParaRPr lang="en-US" dirty="0"/>
                    </a:p>
                  </a:txBody>
                  <a:tcPr/>
                </a:tc>
                <a:extLst>
                  <a:ext uri="{0D108BD9-81ED-4DB2-BD59-A6C34878D82A}">
                    <a16:rowId xmlns:a16="http://schemas.microsoft.com/office/drawing/2014/main" val="31624026"/>
                  </a:ext>
                </a:extLst>
              </a:tr>
            </a:tbl>
          </a:graphicData>
        </a:graphic>
      </p:graphicFrame>
      <p:sp>
        <p:nvSpPr>
          <p:cNvPr id="5" name="TextBox 4">
            <a:extLst>
              <a:ext uri="{FF2B5EF4-FFF2-40B4-BE49-F238E27FC236}">
                <a16:creationId xmlns:a16="http://schemas.microsoft.com/office/drawing/2014/main" id="{0C1B28C4-8C3D-1A45-F866-D52686755A39}"/>
              </a:ext>
            </a:extLst>
          </p:cNvPr>
          <p:cNvSpPr txBox="1"/>
          <p:nvPr/>
        </p:nvSpPr>
        <p:spPr>
          <a:xfrm>
            <a:off x="663819" y="2317042"/>
            <a:ext cx="1447800" cy="400110"/>
          </a:xfrm>
          <a:prstGeom prst="rect">
            <a:avLst/>
          </a:prstGeom>
          <a:noFill/>
        </p:spPr>
        <p:txBody>
          <a:bodyPr wrap="square" rtlCol="0">
            <a:spAutoFit/>
          </a:bodyPr>
          <a:lstStyle/>
          <a:p>
            <a:r>
              <a:rPr lang="en-US" sz="2000" b="1" dirty="0"/>
              <a:t>Tic-tac-toe</a:t>
            </a:r>
          </a:p>
        </p:txBody>
      </p:sp>
      <p:pic>
        <p:nvPicPr>
          <p:cNvPr id="6" name="Picture 2">
            <a:extLst>
              <a:ext uri="{FF2B5EF4-FFF2-40B4-BE49-F238E27FC236}">
                <a16:creationId xmlns:a16="http://schemas.microsoft.com/office/drawing/2014/main" id="{D00A6A27-8A21-2619-2E6E-AB80BFDECED1}"/>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51318"/>
            <a:ext cx="2547953" cy="226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Option A: Heuristic Cut Off Search</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(or other ML method) trained on complete games.</a:t>
                </a:r>
              </a:p>
              <a:p>
                <a:pPr marL="514350" indent="-514350">
                  <a:buFont typeface="+mj-lt"/>
                  <a:buAutoNum type="alphaLcPeriod"/>
                </a:pPr>
                <a:endParaRPr lang="en-US" b="1" dirty="0"/>
              </a:p>
              <a:p>
                <a:endParaRPr lang="en-US" dirty="0"/>
              </a:p>
              <a:p>
                <a:endParaRPr lang="en-US" dirty="0"/>
              </a:p>
            </p:txBody>
          </p:sp>
        </mc:Choice>
        <mc:Fallback>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normAutofit/>
          </a:bodyPr>
          <a:lstStyle/>
          <a:p>
            <a:r>
              <a:rPr lang="en-US" sz="4000" dirty="0"/>
              <a:t>Option B: Heuristic Forward Pruning</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77500" lnSpcReduction="20000"/>
              </a:bodyPr>
              <a:lstStyle/>
              <a:p>
                <a:pPr marL="514350" indent="-514350">
                  <a:buFont typeface="+mj-lt"/>
                  <a:buAutoNum type="alphaLcPeriod"/>
                </a:pPr>
                <a:endParaRPr lang="en-US" b="1" dirty="0"/>
              </a:p>
              <a:p>
                <a:pPr marL="0" indent="0">
                  <a:buNone/>
                </a:pPr>
                <a:r>
                  <a:rPr lang="en-US" b="1" dirty="0"/>
                  <a:t>Idea</a:t>
                </a:r>
                <a:r>
                  <a:rPr lang="en-US" dirty="0"/>
                  <a:t>: Focus search on good moves (= prune the others).</a:t>
                </a:r>
              </a:p>
              <a:p>
                <a:pPr marL="0" indent="0">
                  <a:buNone/>
                </a:pPr>
                <a:endParaRPr lang="en-US" dirty="0"/>
              </a:p>
              <a:p>
                <a:pPr marL="0" indent="0">
                  <a:buNone/>
                </a:pPr>
                <a:r>
                  <a:rPr lang="en-US" dirty="0"/>
                  <a:t>There are many ways move quality can be evaluated:</a:t>
                </a:r>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r>
                  <a:rPr lang="en-US" b="1" dirty="0"/>
                  <a:t>Beam search: </a:t>
                </a:r>
                <a:r>
                  <a:rPr lang="en-US" dirty="0"/>
                  <a:t>Focus at every layer in the game tree on the </a:t>
                </a:r>
                <a14:m>
                  <m:oMath xmlns:m="http://schemas.openxmlformats.org/officeDocument/2006/math">
                    <m:r>
                      <a:rPr lang="en-US" i="1" dirty="0" smtClean="0">
                        <a:latin typeface="Cambria Math" panose="02040503050406030204" pitchFamily="18" charset="0"/>
                      </a:rPr>
                      <m:t>𝑛</m:t>
                    </m:r>
                  </m:oMath>
                </a14:m>
                <a:r>
                  <a:rPr lang="en-US" dirty="0"/>
                  <a:t> best moves.</a:t>
                </a:r>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mc:Choice>
        <mc:Fallback>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en-US">
                    <a:noFill/>
                  </a:rPr>
                  <a:t> </a:t>
                </a:r>
              </a:p>
            </p:txBody>
          </p:sp>
        </mc:Fallback>
      </mc:AlternateContent>
    </p:spTree>
    <p:extLst>
      <p:ext uri="{BB962C8B-B14F-4D97-AF65-F5344CB8AC3E}">
        <p14:creationId xmlns:p14="http://schemas.microsoft.com/office/powerpoint/2010/main" val="37795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6" name="Group 15">
            <a:extLst>
              <a:ext uri="{FF2B5EF4-FFF2-40B4-BE49-F238E27FC236}">
                <a16:creationId xmlns:a16="http://schemas.microsoft.com/office/drawing/2014/main" id="{6EC6EA1A-01B4-1914-0BA4-A2C025D49D2A}"/>
              </a:ext>
            </a:extLst>
          </p:cNvPr>
          <p:cNvGrpSpPr/>
          <p:nvPr/>
        </p:nvGrpSpPr>
        <p:grpSpPr>
          <a:xfrm>
            <a:off x="2711053" y="1686580"/>
            <a:ext cx="6237834" cy="1143738"/>
            <a:chOff x="2711053" y="1686580"/>
            <a:chExt cx="6237834" cy="1143738"/>
          </a:xfrm>
        </p:grpSpPr>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grpSp>
      <p:grpSp>
        <p:nvGrpSpPr>
          <p:cNvPr id="8" name="Group 7">
            <a:extLst>
              <a:ext uri="{FF2B5EF4-FFF2-40B4-BE49-F238E27FC236}">
                <a16:creationId xmlns:a16="http://schemas.microsoft.com/office/drawing/2014/main" id="{5A5321E7-7B10-F7EB-09BF-47DE100E8204}"/>
              </a:ext>
            </a:extLst>
          </p:cNvPr>
          <p:cNvGrpSpPr/>
          <p:nvPr/>
        </p:nvGrpSpPr>
        <p:grpSpPr>
          <a:xfrm>
            <a:off x="762000" y="4114801"/>
            <a:ext cx="7543800" cy="2209799"/>
            <a:chOff x="762000" y="4114801"/>
            <a:chExt cx="7543800" cy="2209799"/>
          </a:xfrm>
        </p:grpSpPr>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12E848D-DCC0-35A7-1AA3-9B210B72A2FF}"/>
              </a:ext>
            </a:extLst>
          </p:cNvPr>
          <p:cNvGrpSpPr/>
          <p:nvPr/>
        </p:nvGrpSpPr>
        <p:grpSpPr>
          <a:xfrm>
            <a:off x="1905000" y="3577207"/>
            <a:ext cx="2039348" cy="385374"/>
            <a:chOff x="1905000" y="3577207"/>
            <a:chExt cx="2039348" cy="385374"/>
          </a:xfrm>
        </p:grpSpPr>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grpSp>
      <p:grpSp>
        <p:nvGrpSpPr>
          <p:cNvPr id="12" name="Group 11">
            <a:extLst>
              <a:ext uri="{FF2B5EF4-FFF2-40B4-BE49-F238E27FC236}">
                <a16:creationId xmlns:a16="http://schemas.microsoft.com/office/drawing/2014/main" id="{AF3953C7-B70F-634E-6235-7B5814D2B0A8}"/>
              </a:ext>
            </a:extLst>
          </p:cNvPr>
          <p:cNvGrpSpPr/>
          <p:nvPr/>
        </p:nvGrpSpPr>
        <p:grpSpPr>
          <a:xfrm>
            <a:off x="1895476" y="2735658"/>
            <a:ext cx="5893981" cy="825785"/>
            <a:chOff x="1895476" y="2735658"/>
            <a:chExt cx="5893981" cy="825785"/>
          </a:xfrm>
        </p:grpSpPr>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grpSp>
        <p:nvGrpSpPr>
          <p:cNvPr id="14" name="Group 13">
            <a:extLst>
              <a:ext uri="{FF2B5EF4-FFF2-40B4-BE49-F238E27FC236}">
                <a16:creationId xmlns:a16="http://schemas.microsoft.com/office/drawing/2014/main" id="{29480E51-9136-E89C-1A85-5BDC1AC3ADCB}"/>
              </a:ext>
            </a:extLst>
          </p:cNvPr>
          <p:cNvGrpSpPr/>
          <p:nvPr/>
        </p:nvGrpSpPr>
        <p:grpSpPr>
          <a:xfrm>
            <a:off x="4343400" y="3124434"/>
            <a:ext cx="2518170" cy="950897"/>
            <a:chOff x="4343400" y="3124434"/>
            <a:chExt cx="2518170" cy="950897"/>
          </a:xfrm>
        </p:grpSpPr>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Continue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heuristic Alpha-Beta Tree search.</a:t>
            </a:r>
          </a:p>
        </p:txBody>
      </p: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 of Monte Carlo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62500" lnSpcReduction="20000"/>
              </a:bodyPr>
              <a:lstStyle/>
              <a:p>
                <a:pPr marL="0" indent="0">
                  <a:buNone/>
                </a:pPr>
                <a:r>
                  <a:rPr lang="en-US" i="1" dirty="0"/>
                  <a:t>“Monte Carlo simulation is a computational technique that uses repeated random sampling to obtain numerical results, often used to model uncertain events or systems where outcomes are difficult to predict deterministically.” </a:t>
                </a:r>
                <a:r>
                  <a:rPr lang="en-US" i="1" dirty="0">
                    <a:solidFill>
                      <a:schemeClr val="bg2">
                        <a:lumMod val="50000"/>
                      </a:schemeClr>
                    </a:solidFill>
                  </a:rPr>
                  <a:t>[Wikipedia]</a:t>
                </a:r>
                <a:endParaRPr lang="en-US" b="1" i="1" dirty="0">
                  <a:solidFill>
                    <a:schemeClr val="bg2">
                      <a:lumMod val="50000"/>
                    </a:schemeClr>
                  </a:solidFill>
                </a:endParaRPr>
              </a:p>
              <a:p>
                <a:endParaRPr lang="en-US" b="1" dirty="0"/>
              </a:p>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t>
                </a:r>
                <a:r>
                  <a:rPr lang="en-US" b="1" dirty="0"/>
                  <a:t>average utility </a:t>
                </a:r>
                <a:r>
                  <a:rPr lang="en-US" dirty="0"/>
                  <a:t>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a good playout policy from self-play (e.g., with deep neural networks). </a:t>
                </a:r>
                <a:br>
                  <a:rPr lang="en-US" dirty="0"/>
                </a:br>
                <a:r>
                  <a:rPr lang="en-US" dirty="0"/>
                  <a:t>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p:txBody>
              <a:bodyPr>
                <a:normAutofit fontScale="85000" lnSpcReduction="20000"/>
              </a:bodyPr>
              <a:lstStyle/>
              <a:p>
                <a:r>
                  <a:rPr lang="en-US" b="1" dirty="0"/>
                  <a:t>Goal</a:t>
                </a:r>
                <a:r>
                  <a:rPr lang="en-US" dirty="0"/>
                  <a:t>: Find the next best move.</a:t>
                </a:r>
              </a:p>
              <a:p>
                <a:endParaRPr lang="en-US" dirty="0"/>
              </a:p>
              <a:p>
                <a:r>
                  <a:rPr lang="en-US" b="1"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 using a random playout policy.</a:t>
                </a:r>
              </a:p>
              <a:p>
                <a:pPr marL="914400" lvl="1" indent="-457200">
                  <a:buFont typeface="+mj-lt"/>
                  <a:buAutoNum type="arabicPeriod"/>
                </a:pPr>
                <a:r>
                  <a:rPr lang="en-US" dirty="0"/>
                  <a:t>Select the move that results in the highest win percentage (</a:t>
                </a:r>
                <a14:m>
                  <m:oMath xmlns:m="http://schemas.openxmlformats.org/officeDocument/2006/math">
                    <m:r>
                      <a:rPr lang="en-US" b="0" i="0" dirty="0" smtClean="0">
                        <a:latin typeface="Cambria Math" panose="02040503050406030204" pitchFamily="18" charset="0"/>
                      </a:rPr>
                      <m:t>#</m:t>
                    </m:r>
                    <m:r>
                      <m:rPr>
                        <m:sty m:val="p"/>
                      </m:rPr>
                      <a:rPr lang="en-US" b="0" i="0" dirty="0" smtClean="0">
                        <a:latin typeface="Cambria Math" panose="02040503050406030204" pitchFamily="18" charset="0"/>
                      </a:rPr>
                      <m:t>wins</m:t>
                    </m:r>
                    <m:r>
                      <a:rPr lang="en-US" b="0" i="0" dirty="0" smtClean="0">
                        <a:latin typeface="Cambria Math" panose="02040503050406030204" pitchFamily="18" charset="0"/>
                      </a:rPr>
                      <m:t>/</m:t>
                    </m:r>
                    <m:r>
                      <a:rPr lang="en-US" i="1" dirty="0">
                        <a:latin typeface="Cambria Math" panose="02040503050406030204" pitchFamily="18" charset="0"/>
                      </a:rPr>
                      <m:t>𝑁</m:t>
                    </m:r>
                  </m:oMath>
                </a14:m>
                <a:r>
                  <a:rPr lang="en-US" dirty="0"/>
                  <a:t>).</a:t>
                </a:r>
              </a:p>
              <a:p>
                <a:pPr marL="0" indent="0">
                  <a:buNone/>
                </a:pPr>
                <a:endParaRPr lang="en-US" dirty="0"/>
              </a:p>
              <a:p>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endParaRPr lang="en-US" dirty="0"/>
              </a:p>
              <a:p>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blipFill>
                <a:blip r:embed="rId2"/>
                <a:stretch>
                  <a:fillRect l="-1005" t="-3221"/>
                </a:stretch>
              </a:blipFill>
            </p:spPr>
            <p:txBody>
              <a:bodyPr/>
              <a:lstStyle/>
              <a:p>
                <a:r>
                  <a:rPr lang="en-US">
                    <a:noFill/>
                  </a:rPr>
                  <a:t> </a:t>
                </a:r>
              </a:p>
            </p:txBody>
          </p:sp>
        </mc:Fallback>
      </mc:AlternateContent>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325563"/>
          </a:xfrm>
        </p:spPr>
        <p:txBody>
          <a:bodyPr>
            <a:normAutofit fontScale="62500" lnSpcReduction="20000"/>
          </a:bodyPr>
          <a:lstStyle/>
          <a:p>
            <a:pPr marL="0" indent="0">
              <a:buNone/>
            </a:pPr>
            <a:r>
              <a:rPr lang="en-US" b="1" dirty="0"/>
              <a:t>Issue</a:t>
            </a:r>
            <a:r>
              <a:rPr lang="en-US" dirty="0"/>
              <a:t>: Pure Monte Carlo Search with a random playout policy spends a lot of time to create playouts for bad move.</a:t>
            </a:r>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167018402"/>
              </p:ext>
            </p:extLst>
          </p:nvPr>
        </p:nvGraphicFramePr>
        <p:xfrm>
          <a:off x="1019175" y="4270958"/>
          <a:ext cx="7058025" cy="222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338947"/>
            <a:ext cx="8180070" cy="1450062"/>
            <a:chOff x="304800" y="1338947"/>
            <a:chExt cx="8180070" cy="1450062"/>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338947"/>
              <a:ext cx="2418949" cy="1450062"/>
            </a:xfrm>
            <a:prstGeom prst="wedgeRoundRectCallout">
              <a:avLst>
                <a:gd name="adj1" fmla="val -58107"/>
                <a:gd name="adj2" fmla="val 2086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 the empty board, 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13038</TotalTime>
  <Words>3874</Words>
  <Application>Microsoft Office PowerPoint</Application>
  <PresentationFormat>On-screen Show (4:3)</PresentationFormat>
  <Paragraphs>571</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Immediate vs. Long-Term Rewards</vt:lpstr>
      <vt:lpstr>Idea: Minimax Decision</vt:lpstr>
      <vt:lpstr>Minimax Search: Back-up Minimax Values</vt:lpstr>
      <vt:lpstr>MiniMax-Search Algorithm</vt:lpstr>
      <vt:lpstr>Exercise: Simple 2-Ply Game</vt:lpstr>
      <vt:lpstr>Issue: Search Time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The Effect of  Alpha-Beta Pruning</vt:lpstr>
      <vt:lpstr>Heuristic Alpha-Beta Tree Search</vt:lpstr>
      <vt:lpstr>Methods for Adversarial Games</vt:lpstr>
      <vt:lpstr>Option A: Heuristic Cut Off Search</vt:lpstr>
      <vt:lpstr>Heuristic Alpha-Beta Tree Search: Cut Off Search</vt:lpstr>
      <vt:lpstr>Option B: Heuristic Forward Pruning</vt:lpstr>
      <vt:lpstr>Heuristic Alpha-Beta Tree Search: Example for Forward Pruning</vt:lpstr>
      <vt:lpstr>Monte Carlo Tree Search (MCTS)</vt:lpstr>
      <vt:lpstr>Methods for Adversarial Games</vt:lpstr>
      <vt:lpstr>Idea of Monte Carlo Search</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90</cp:revision>
  <dcterms:created xsi:type="dcterms:W3CDTF">2021-03-18T20:20:32Z</dcterms:created>
  <dcterms:modified xsi:type="dcterms:W3CDTF">2025-03-28T14:51:20Z</dcterms:modified>
</cp:coreProperties>
</file>