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398" r:id="rId17"/>
    <p:sldId id="271" r:id="rId18"/>
    <p:sldId id="294" r:id="rId19"/>
    <p:sldId id="272" r:id="rId20"/>
    <p:sldId id="306" r:id="rId21"/>
    <p:sldId id="274" r:id="rId22"/>
    <p:sldId id="275" r:id="rId23"/>
    <p:sldId id="302" r:id="rId24"/>
    <p:sldId id="276" r:id="rId25"/>
    <p:sldId id="397" r:id="rId26"/>
    <p:sldId id="305" r:id="rId27"/>
    <p:sldId id="307" r:id="rId28"/>
    <p:sldId id="277" r:id="rId29"/>
    <p:sldId id="292" r:id="rId30"/>
    <p:sldId id="289" r:id="rId31"/>
    <p:sldId id="297" r:id="rId32"/>
    <p:sldId id="278" r:id="rId33"/>
    <p:sldId id="298" r:id="rId34"/>
    <p:sldId id="279" r:id="rId35"/>
    <p:sldId id="293" r:id="rId36"/>
    <p:sldId id="280" r:id="rId37"/>
    <p:sldId id="281" r:id="rId38"/>
    <p:sldId id="282" r:id="rId39"/>
    <p:sldId id="284" r:id="rId40"/>
    <p:sldId id="304" r:id="rId41"/>
    <p:sldId id="283" r:id="rId42"/>
    <p:sldId id="303" r:id="rId43"/>
    <p:sldId id="286" r:id="rId44"/>
    <p:sldId id="287" r:id="rId45"/>
    <p:sldId id="300" r:id="rId46"/>
    <p:sldId id="288" r:id="rId4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Lst>
        </p14:section>
        <p14:section name="Games As Search Problems" id="{669D371F-1687-4C26-B5E3-3212EC921A61}">
          <p14:sldIdLst>
            <p14:sldId id="396"/>
            <p14:sldId id="269"/>
            <p14:sldId id="265"/>
          </p14:sldIdLst>
        </p14:section>
        <p14:section name="Nondeterministic Actions" id="{80F0A684-C50B-4F26-BDF6-BB3D0F2ABCD5}">
          <p14:sldIdLst>
            <p14:sldId id="258"/>
            <p14:sldId id="290"/>
            <p14:sldId id="260"/>
            <p14:sldId id="264"/>
            <p14:sldId id="301"/>
          </p14:sldIdLst>
        </p14:section>
        <p14:section name="Minimax Search" id="{BE4E356D-5995-40BA-BA7E-7B6F0663D408}">
          <p14:sldIdLst>
            <p14:sldId id="270"/>
            <p14:sldId id="291"/>
            <p14:sldId id="398"/>
            <p14:sldId id="271"/>
            <p14:sldId id="294"/>
            <p14:sldId id="272"/>
            <p14:sldId id="306"/>
            <p14:sldId id="274"/>
            <p14:sldId id="275"/>
            <p14:sldId id="302"/>
            <p14:sldId id="276"/>
            <p14:sldId id="397"/>
            <p14:sldId id="305"/>
            <p14:sldId id="307"/>
          </p14:sldIdLst>
        </p14:section>
        <p14:section name="Heuristic Alpha-Beta Tree Search" id="{4B12CA51-648A-4969-B285-C69CD9D627B9}">
          <p14:sldIdLst>
            <p14:sldId id="277"/>
            <p14:sldId id="292"/>
            <p14:sldId id="289"/>
            <p14:sldId id="297"/>
            <p14:sldId id="278"/>
            <p14:sldId id="298"/>
          </p14:sldIdLst>
        </p14:section>
        <p14:section name="Monte Carlo Tree Search" id="{5744188B-3D06-4C89-A425-736027C4FC3E}">
          <p14:sldIdLst>
            <p14:sldId id="279"/>
            <p14:sldId id="293"/>
            <p14:sldId id="280"/>
            <p14:sldId id="281"/>
            <p14:sldId id="282"/>
            <p14:sldId id="284"/>
            <p14:sldId id="304"/>
            <p14:sldId id="283"/>
            <p14:sldId id="303"/>
          </p14:sldIdLst>
        </p14:section>
        <p14:section name="Stochastic Games" id="{0AB1D41B-4412-4381-90CA-E0FD28E75506}">
          <p14:sldIdLst>
            <p14:sldId id="286"/>
            <p14:sldId id="287"/>
            <p14:sldId id="300"/>
          </p14:sldIdLst>
        </p14:section>
        <p14:section name="Wrap up" id="{F656B63C-8C1F-4C48-B983-F70B9145C75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91" autoAdjust="0"/>
  </p:normalViewPr>
  <p:slideViewPr>
    <p:cSldViewPr>
      <p:cViewPr varScale="1">
        <p:scale>
          <a:sx n="128" d="100"/>
          <a:sy n="128" d="100"/>
        </p:scale>
        <p:origin x="1854" y="114"/>
      </p:cViewPr>
      <p:guideLst>
        <p:guide orient="horz" pos="2160"/>
        <p:guide pos="2880"/>
      </p:guideLst>
    </p:cSldViewPr>
  </p:slideViewPr>
  <p:outlineViewPr>
    <p:cViewPr>
      <p:scale>
        <a:sx n="33" d="100"/>
        <a:sy n="33" d="100"/>
      </p:scale>
      <p:origin x="0" y="-34446"/>
    </p:cViewPr>
  </p:outlineViewPr>
  <p:notesTextViewPr>
    <p:cViewPr>
      <p:scale>
        <a:sx n="100" d="100"/>
        <a:sy n="100" d="100"/>
      </p:scale>
      <p:origin x="0" y="0"/>
    </p:cViewPr>
  </p:notesTextViewPr>
  <p:sorterViewPr>
    <p:cViewPr varScale="1">
      <p:scale>
        <a:sx n="100" d="100"/>
        <a:sy n="100" d="100"/>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979649" y="887917"/>
          <a:ext cx="5098725" cy="446080"/>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846963" y="111095"/>
          <a:ext cx="2117407" cy="888766"/>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3123170" y="0"/>
          <a:ext cx="3493733"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t>Exploration</a:t>
          </a:r>
          <a:r>
            <a:rPr lang="en-US" sz="1500" kern="1200" dirty="0"/>
            <a:t>: perform more playouts from states that currently have no or few playouts.</a:t>
          </a:r>
        </a:p>
      </dsp:txBody>
      <dsp:txXfrm>
        <a:off x="3123170" y="0"/>
        <a:ext cx="3493733" cy="933204"/>
      </dsp:txXfrm>
    </dsp:sp>
    <dsp:sp modelId="{EC55A2F8-97C2-4D3B-ADF8-DBE6FB6A38DF}">
      <dsp:nvSpPr>
        <dsp:cNvPr id="0" name=""/>
        <dsp:cNvSpPr/>
      </dsp:nvSpPr>
      <dsp:spPr>
        <a:xfrm>
          <a:off x="4093654" y="1222053"/>
          <a:ext cx="2117407" cy="888766"/>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202187" y="1288711"/>
          <a:ext cx="3971601"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mj-lt"/>
            <a:buNone/>
          </a:pPr>
          <a:r>
            <a:rPr lang="en-US" sz="1400" b="1" kern="1200" dirty="0"/>
            <a:t>Exploitation</a:t>
          </a:r>
          <a:r>
            <a:rPr lang="en-US" sz="1400" kern="1200" dirty="0"/>
            <a:t>: more playouts for states that have done well to get more accurate estimates.</a:t>
          </a:r>
        </a:p>
      </dsp:txBody>
      <dsp:txXfrm>
        <a:off x="202187" y="1288711"/>
        <a:ext cx="3971601" cy="9332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3/24/2025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7.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32" Type="http://schemas.openxmlformats.org/officeDocument/2006/relationships/image" Target="../media/image26.png"/><Relationship Id="rId23" Type="http://schemas.openxmlformats.org/officeDocument/2006/relationships/image" Target="../media/image21.png"/><Relationship Id="rId28" Type="http://schemas.openxmlformats.org/officeDocument/2006/relationships/image" Target="../media/image38.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21" Type="http://schemas.openxmlformats.org/officeDocument/2006/relationships/image" Target="../media/image48.png"/><Relationship Id="rId17" Type="http://schemas.openxmlformats.org/officeDocument/2006/relationships/image" Target="../media/image43.png"/><Relationship Id="rId25" Type="http://schemas.openxmlformats.org/officeDocument/2006/relationships/image" Target="../media/image52.png"/><Relationship Id="rId33" Type="http://schemas.openxmlformats.org/officeDocument/2006/relationships/image" Target="../media/image26.png"/><Relationship Id="rId16" Type="http://schemas.openxmlformats.org/officeDocument/2006/relationships/image" Target="../media/image42.png"/><Relationship Id="rId20" Type="http://schemas.openxmlformats.org/officeDocument/2006/relationships/image" Target="../media/image46.png"/><Relationship Id="rId29" Type="http://schemas.openxmlformats.org/officeDocument/2006/relationships/image" Target="../media/image56.png"/><Relationship Id="rId1" Type="http://schemas.openxmlformats.org/officeDocument/2006/relationships/slideLayout" Target="../slideLayouts/slideLayout6.xml"/><Relationship Id="rId24" Type="http://schemas.openxmlformats.org/officeDocument/2006/relationships/image" Target="../media/image51.png"/><Relationship Id="rId32" Type="http://schemas.openxmlformats.org/officeDocument/2006/relationships/image" Target="../media/image510.png"/><Relationship Id="rId15" Type="http://schemas.openxmlformats.org/officeDocument/2006/relationships/image" Target="../media/image47.png"/><Relationship Id="rId23" Type="http://schemas.openxmlformats.org/officeDocument/2006/relationships/image" Target="../media/image50.png"/><Relationship Id="rId28" Type="http://schemas.openxmlformats.org/officeDocument/2006/relationships/image" Target="../media/image55.png"/><Relationship Id="rId19" Type="http://schemas.openxmlformats.org/officeDocument/2006/relationships/image" Target="../media/image45.png"/><Relationship Id="rId31" Type="http://schemas.openxmlformats.org/officeDocument/2006/relationships/image" Target="../media/image58.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slides/_rels/slide2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830419" y="6360272"/>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"Reflected Chess pieces"</a:t>
            </a:r>
            <a:r>
              <a:rPr lang="en-US" sz="1200" b="0" i="0" dirty="0">
                <a:solidFill>
                  <a:schemeClr val="tx2">
                    <a:lumMod val="50000"/>
                  </a:schemeClr>
                </a:solidFill>
                <a:effectLst/>
                <a:latin typeface="Source Sans Pro" panose="020B0503030403020204" pitchFamily="34" charset="0"/>
              </a:rPr>
              <a:t> </a:t>
            </a:r>
            <a:br>
              <a:rPr lang="en-US" sz="1200" b="0" i="0" dirty="0">
                <a:solidFill>
                  <a:schemeClr val="tx2">
                    <a:lumMod val="50000"/>
                  </a:schemeClr>
                </a:solidFill>
                <a:effectLst/>
                <a:latin typeface="Source Sans Pro" panose="020B0503030403020204" pitchFamily="34" charset="0"/>
              </a:rPr>
            </a:br>
            <a:r>
              <a:rPr lang="en-US" sz="1200" b="0" i="0" dirty="0">
                <a:solidFill>
                  <a:schemeClr val="tx2">
                    <a:lumMod val="50000"/>
                  </a:schemeClr>
                </a:solidFill>
                <a:effectLst/>
                <a:latin typeface="Source Sans Pro" panose="020B0503030403020204" pitchFamily="34" charset="0"/>
              </a:rPr>
              <a:t>by </a:t>
            </a:r>
            <a:r>
              <a:rPr lang="en-US" sz="1200" b="0" i="0" strike="noStrike" dirty="0">
                <a:solidFill>
                  <a:schemeClr val="tx2">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Source Sans Pro" panose="020B0503030403020204" pitchFamily="34" charset="0"/>
              </a:rPr>
              <a:t> </a:t>
            </a:r>
            <a:endParaRPr lang="en-US" sz="1200" dirty="0">
              <a:solidFill>
                <a:schemeClr val="tx2">
                  <a:lumMod val="50000"/>
                </a:schemeClr>
              </a:solidFill>
            </a:endParaRPr>
          </a:p>
        </p:txBody>
      </p:sp>
      <p:pic>
        <p:nvPicPr>
          <p:cNvPr id="20" name="Picture 4">
            <a:extLst>
              <a:ext uri="{FF2B5EF4-FFF2-40B4-BE49-F238E27FC236}">
                <a16:creationId xmlns:a16="http://schemas.microsoft.com/office/drawing/2014/main" id="{6AB077E9-26C9-4BEA-B4A9-77B4C68D9A79}"/>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94" y="64338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210A18-8AA3-4C9C-9D8F-DFA405C26554}"/>
              </a:ext>
              <a:ext uri="{C183D7F6-B498-43B3-948B-1728B52AA6E4}">
                <adec:decorative xmlns:adec="http://schemas.microsoft.com/office/drawing/2017/decorative" val="1"/>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40240" y="5288875"/>
            <a:ext cx="1313721" cy="1440289"/>
            <a:chOff x="7151029" y="4191000"/>
            <a:chExt cx="1688171"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194596" y="1371600"/>
            <a:ext cx="8915400" cy="4623359"/>
            <a:chOff x="304800" y="1323416"/>
            <a:chExt cx="8915400" cy="4623359"/>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94342"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gr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04087" y="1905000"/>
            <a:ext cx="8811313" cy="4953000"/>
            <a:chOff x="104087" y="1905000"/>
            <a:chExt cx="8811313" cy="4953000"/>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69EF4-242C-2168-CD64-1FFC54E8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FD8CE-9AF9-5B89-6369-A583ADF5CB2F}"/>
              </a:ext>
            </a:extLst>
          </p:cNvPr>
          <p:cNvSpPr>
            <a:spLocks noGrp="1"/>
          </p:cNvSpPr>
          <p:nvPr>
            <p:ph type="title"/>
          </p:nvPr>
        </p:nvSpPr>
        <p:spPr/>
        <p:txBody>
          <a:bodyPr/>
          <a:lstStyle/>
          <a:p>
            <a:r>
              <a:rPr lang="en-US" dirty="0"/>
              <a:t>Immediate vs. Long-Term Rewards</a:t>
            </a:r>
          </a:p>
        </p:txBody>
      </p:sp>
      <p:pic>
        <p:nvPicPr>
          <p:cNvPr id="4" name="Picture 3">
            <a:extLst>
              <a:ext uri="{FF2B5EF4-FFF2-40B4-BE49-F238E27FC236}">
                <a16:creationId xmlns:a16="http://schemas.microsoft.com/office/drawing/2014/main" id="{EAF3ACD5-8A29-1536-7C76-2A432518C3DA}"/>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BB924ADA-6569-FF6E-C091-DD99B0727B5B}"/>
              </a:ext>
            </a:extLst>
          </p:cNvPr>
          <p:cNvGrpSpPr/>
          <p:nvPr/>
        </p:nvGrpSpPr>
        <p:grpSpPr>
          <a:xfrm>
            <a:off x="2047876" y="6220154"/>
            <a:ext cx="1685915" cy="333046"/>
            <a:chOff x="2047876" y="6220154"/>
            <a:chExt cx="1685915" cy="333046"/>
          </a:xfrm>
        </p:grpSpPr>
        <p:sp>
          <p:nvSpPr>
            <p:cNvPr id="42" name="Rectangle 41">
              <a:extLst>
                <a:ext uri="{FF2B5EF4-FFF2-40B4-BE49-F238E27FC236}">
                  <a16:creationId xmlns:a16="http://schemas.microsoft.com/office/drawing/2014/main" id="{B7B20CE6-CA91-A5D1-AA45-21CB9D6F0BA1}"/>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FFFD27-BAE1-556A-AA89-2EDBAD84A20D}"/>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3104DE5-FD36-CB40-3350-8559F0D0E469}"/>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7A9565A-AC27-B94C-E739-44848F0AB20C}"/>
              </a:ext>
            </a:extLst>
          </p:cNvPr>
          <p:cNvSpPr txBox="1"/>
          <p:nvPr/>
        </p:nvSpPr>
        <p:spPr>
          <a:xfrm>
            <a:off x="4419600" y="3476767"/>
            <a:ext cx="4467235" cy="280076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Utility for terminal states is known. We call this the</a:t>
            </a:r>
            <a:r>
              <a:rPr lang="en-US" sz="1600" b="1" dirty="0"/>
              <a:t> immediate reward </a:t>
            </a:r>
            <a:r>
              <a:rPr lang="en-US" sz="1600" dirty="0"/>
              <a:t>of the state.</a:t>
            </a:r>
          </a:p>
          <a:p>
            <a:endParaRPr lang="en-US" sz="1600" dirty="0"/>
          </a:p>
          <a:p>
            <a:r>
              <a:rPr lang="en-US" sz="1600" dirty="0"/>
              <a:t>The immediate reward of all non-terminal states is here 0. But, how good is it to be in any of the other states? We need to complete the game and see. This is called the (expected) </a:t>
            </a:r>
            <a:r>
              <a:rPr lang="en-US" sz="1600" b="1" dirty="0"/>
              <a:t>long-term reward </a:t>
            </a:r>
            <a:r>
              <a:rPr lang="en-US" sz="1600" dirty="0"/>
              <a:t>of the state.</a:t>
            </a:r>
          </a:p>
          <a:p>
            <a:endParaRPr lang="en-US" sz="1600" dirty="0"/>
          </a:p>
          <a:p>
            <a:r>
              <a:rPr lang="en-US" sz="1600" dirty="0"/>
              <a:t>The </a:t>
            </a:r>
            <a:r>
              <a:rPr lang="en-US" sz="1600" b="1" dirty="0"/>
              <a:t>optimal decision </a:t>
            </a:r>
            <a:r>
              <a:rPr lang="en-US" sz="1600" dirty="0"/>
              <a:t>is to always choose the action that leads to the highest long-term reward state. </a:t>
            </a:r>
          </a:p>
        </p:txBody>
      </p:sp>
      <p:sp>
        <p:nvSpPr>
          <p:cNvPr id="17" name="TextBox 16">
            <a:extLst>
              <a:ext uri="{FF2B5EF4-FFF2-40B4-BE49-F238E27FC236}">
                <a16:creationId xmlns:a16="http://schemas.microsoft.com/office/drawing/2014/main" id="{3F5A485A-223C-5991-7DBE-976666D4389E}"/>
              </a:ext>
            </a:extLst>
          </p:cNvPr>
          <p:cNvSpPr txBox="1"/>
          <p:nvPr/>
        </p:nvSpPr>
        <p:spPr>
          <a:xfrm>
            <a:off x="2743209" y="3463119"/>
            <a:ext cx="354260" cy="646331"/>
          </a:xfrm>
          <a:prstGeom prst="rect">
            <a:avLst/>
          </a:prstGeom>
          <a:noFill/>
        </p:spPr>
        <p:txBody>
          <a:bodyPr wrap="square" rtlCol="0">
            <a:spAutoFit/>
          </a:bodyPr>
          <a:lstStyle/>
          <a:p>
            <a:r>
              <a:rPr lang="en-US" sz="3600" b="1" dirty="0">
                <a:solidFill>
                  <a:srgbClr val="FF0000"/>
                </a:solidFill>
              </a:rPr>
              <a:t>?</a:t>
            </a:r>
          </a:p>
        </p:txBody>
      </p:sp>
    </p:spTree>
    <p:extLst>
      <p:ext uri="{BB962C8B-B14F-4D97-AF65-F5344CB8AC3E}">
        <p14:creationId xmlns:p14="http://schemas.microsoft.com/office/powerpoint/2010/main" val="535408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414AAAC1-5F90-8074-9075-B0F107909E99}"/>
              </a:ext>
            </a:extLst>
          </p:cNvPr>
          <p:cNvGrpSpPr/>
          <p:nvPr/>
        </p:nvGrpSpPr>
        <p:grpSpPr>
          <a:xfrm>
            <a:off x="2047876" y="6172200"/>
            <a:ext cx="4122219" cy="381000"/>
            <a:chOff x="2047876" y="6172200"/>
            <a:chExt cx="4122219" cy="381000"/>
          </a:xfrm>
        </p:grpSpPr>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6AB6080-B468-01A7-95B7-6B52C5C4FD2A}"/>
              </a:ext>
            </a:extLst>
          </p:cNvPr>
          <p:cNvGrpSpPr/>
          <p:nvPr/>
        </p:nvGrpSpPr>
        <p:grpSpPr>
          <a:xfrm>
            <a:off x="1458163" y="3556907"/>
            <a:ext cx="2918575" cy="814612"/>
            <a:chOff x="1458163" y="3556907"/>
            <a:chExt cx="2918575" cy="814612"/>
          </a:xfrm>
        </p:grpSpPr>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grpSp>
      <p:grpSp>
        <p:nvGrpSpPr>
          <p:cNvPr id="15" name="Group 14">
            <a:extLst>
              <a:ext uri="{FF2B5EF4-FFF2-40B4-BE49-F238E27FC236}">
                <a16:creationId xmlns:a16="http://schemas.microsoft.com/office/drawing/2014/main" id="{9B5C2780-B1B2-47A8-0FA4-5457F34E238E}"/>
              </a:ext>
            </a:extLst>
          </p:cNvPr>
          <p:cNvGrpSpPr/>
          <p:nvPr/>
        </p:nvGrpSpPr>
        <p:grpSpPr>
          <a:xfrm>
            <a:off x="1477142" y="2760982"/>
            <a:ext cx="6241741" cy="800461"/>
            <a:chOff x="1477142" y="2760982"/>
            <a:chExt cx="6241741" cy="800461"/>
          </a:xfrm>
        </p:grpSpPr>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0180724-435B-86AE-DF86-6E2BD2F28E1A}"/>
              </a:ext>
            </a:extLst>
          </p:cNvPr>
          <p:cNvGrpSpPr/>
          <p:nvPr/>
        </p:nvGrpSpPr>
        <p:grpSpPr>
          <a:xfrm>
            <a:off x="1512512" y="4307272"/>
            <a:ext cx="2276057" cy="1407728"/>
            <a:chOff x="1512512" y="4307272"/>
            <a:chExt cx="2276057" cy="1407728"/>
          </a:xfrm>
        </p:grpSpPr>
        <p:grpSp>
          <p:nvGrpSpPr>
            <p:cNvPr id="13" name="Group 12">
              <a:extLst>
                <a:ext uri="{FF2B5EF4-FFF2-40B4-BE49-F238E27FC236}">
                  <a16:creationId xmlns:a16="http://schemas.microsoft.com/office/drawing/2014/main" id="{3C9A5B83-7492-02D1-B11F-438FDE55DD4E}"/>
                </a:ext>
              </a:extLst>
            </p:cNvPr>
            <p:cNvGrpSpPr/>
            <p:nvPr/>
          </p:nvGrpSpPr>
          <p:grpSpPr>
            <a:xfrm>
              <a:off x="1512512" y="4374127"/>
              <a:ext cx="2276057" cy="1340873"/>
              <a:chOff x="1512512" y="4374127"/>
              <a:chExt cx="2276057" cy="1340873"/>
            </a:xfrm>
          </p:grpSpPr>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gr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gr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err="1"/>
              <a:t>MiniMax</a:t>
            </a:r>
            <a:r>
              <a:rPr lang="en-US" dirty="0"/>
              <a:t>-Search Algorithm</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691878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333259" cy="961697"/>
          </a:xfrm>
        </p:spPr>
        <p:txBody>
          <a:bodyPr>
            <a:normAutofit fontScale="90000"/>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3716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DA8F771-D6C9-F9A2-DF7B-A353E9B9947A}"/>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p:sp>
            <p:nvSpPr>
              <p:cNvPr id="8" name="TextBox 7">
                <a:extLst>
                  <a:ext uri="{FF2B5EF4-FFF2-40B4-BE49-F238E27FC236}">
                    <a16:creationId xmlns:a16="http://schemas.microsoft.com/office/drawing/2014/main" id="{7DA8F771-D6C9-F9A2-DF7B-A353E9B9947A}"/>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14"/>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242905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p:txBody>
          <a:bodyPr/>
          <a:lstStyle/>
          <a:p>
            <a:r>
              <a:rPr lang="en-US" dirty="0"/>
              <a:t>Issue: Game Tree Size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b="1" dirty="0">
                    <a:solidFill>
                      <a:srgbClr val="FF0000"/>
                    </a:solidFill>
                  </a:rPr>
                  <a:t>Minimax search traverses the complete game tree using DFS!</a:t>
                </a:r>
              </a:p>
              <a:p>
                <a:endParaRPr lang="en-US" dirty="0"/>
              </a:p>
              <a:p>
                <a:pPr marL="0" indent="0" algn="ctr">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endParaRPr lang="en-US" b="0" dirty="0"/>
              </a:p>
              <a:p>
                <a:pPr marL="0" indent="0" algn="ctr">
                  <a:buNone/>
                </a:pPr>
                <a:r>
                  <a:rPr lang="en-US" b="0" dirty="0"/>
                  <a:t>Time </a:t>
                </a:r>
                <a:r>
                  <a:rPr lang="en-US" dirty="0"/>
                  <a:t>c</a:t>
                </a:r>
                <a:r>
                  <a:rPr lang="en-US" b="0" dirty="0"/>
                  <a:t>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𝑚</m:t>
                            </m:r>
                          </m:sup>
                        </m:sSup>
                      </m:e>
                    </m:d>
                  </m:oMath>
                </a14:m>
                <a:endParaRPr lang="en-US" b="0" dirty="0"/>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solidFill>
                      <a:srgbClr val="FF0000"/>
                    </a:solidFill>
                  </a:rPr>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850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 </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 </m:t>
                    </m:r>
                  </m:oMath>
                </a14:m>
                <a:r>
                  <a:rPr lang="en-US" dirty="0"/>
                  <a:t>and prune subtrees (i.e., don’t follow actions) that do not affect the current minimax value bound.</a:t>
                </a:r>
              </a:p>
              <a:p>
                <a:pPr lvl="1"/>
                <a:r>
                  <a:rPr lang="en-US" dirty="0"/>
                  <a:t>Alpha is used by Max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used by Min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most </a:t>
                </a:r>
                <a14:m>
                  <m:oMath xmlns:m="http://schemas.openxmlformats.org/officeDocument/2006/math">
                    <m:r>
                      <a:rPr lang="en-US" b="0" i="1" smtClean="0">
                        <a:latin typeface="Cambria Math" panose="02040503050406030204" pitchFamily="18" charset="0"/>
                      </a:rPr>
                      <m:t>𝛽</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1005" t="-3221" r="-773" b="-42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3"/>
                <a:stretch>
                  <a:fillRect l="-1773" t="-909"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4"/>
                <a:stretch>
                  <a:fillRect l="-1444" t="-909" b="-409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0B29D1A-89DA-915C-6F9A-EBE22082230B}"/>
              </a:ext>
            </a:extLst>
          </p:cNvPr>
          <p:cNvGrpSpPr/>
          <p:nvPr/>
        </p:nvGrpSpPr>
        <p:grpSpPr>
          <a:xfrm>
            <a:off x="641343" y="1350824"/>
            <a:ext cx="5626946" cy="2740957"/>
            <a:chOff x="641343" y="1350824"/>
            <a:chExt cx="5626946" cy="2740957"/>
          </a:xfrm>
        </p:grpSpPr>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5"/>
                  <a:stretch>
                    <a:fillRect l="-3191" t="-4000" r="-2128" b="-20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C19D9E67-8113-8F57-FADA-06ABDAD344F9}"/>
              </a:ext>
            </a:extLst>
          </p:cNvPr>
          <p:cNvGrpSpPr/>
          <p:nvPr/>
        </p:nvGrpSpPr>
        <p:grpSpPr>
          <a:xfrm>
            <a:off x="1981200" y="4884442"/>
            <a:ext cx="1775763" cy="1296074"/>
            <a:chOff x="1981200" y="4884442"/>
            <a:chExt cx="1775763" cy="1296074"/>
          </a:xfrm>
        </p:grpSpPr>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981200" y="5130533"/>
              <a:ext cx="856412" cy="376643"/>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35BBAB3-4E99-7FFF-887C-83B2B7CF1C44}"/>
              </a:ext>
            </a:extLst>
          </p:cNvPr>
          <p:cNvGrpSpPr/>
          <p:nvPr/>
        </p:nvGrpSpPr>
        <p:grpSpPr>
          <a:xfrm>
            <a:off x="4343400" y="5181600"/>
            <a:ext cx="1159530" cy="838200"/>
            <a:chOff x="4343400" y="5181600"/>
            <a:chExt cx="1159530" cy="838200"/>
          </a:xfrm>
        </p:grpSpPr>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3" name="Group 12">
            <a:extLst>
              <a:ext uri="{FF2B5EF4-FFF2-40B4-BE49-F238E27FC236}">
                <a16:creationId xmlns:a16="http://schemas.microsoft.com/office/drawing/2014/main" id="{F3BF9837-66AC-75DC-83CA-D7B44CCAB65B}"/>
              </a:ext>
            </a:extLst>
          </p:cNvPr>
          <p:cNvGrpSpPr/>
          <p:nvPr/>
        </p:nvGrpSpPr>
        <p:grpSpPr>
          <a:xfrm>
            <a:off x="4949019" y="4757931"/>
            <a:ext cx="2134225" cy="1352576"/>
            <a:chOff x="4949019" y="4757931"/>
            <a:chExt cx="2134225" cy="1352576"/>
          </a:xfrm>
        </p:grpSpPr>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0BDF8-5D6F-02A6-524A-2005DDC31F18}"/>
              </a:ext>
            </a:extLst>
          </p:cNvPr>
          <p:cNvGrpSpPr/>
          <p:nvPr/>
        </p:nvGrpSpPr>
        <p:grpSpPr>
          <a:xfrm>
            <a:off x="5102361" y="2841702"/>
            <a:ext cx="3851913" cy="1702846"/>
            <a:chOff x="5102361" y="2841702"/>
            <a:chExt cx="3851913" cy="1702846"/>
          </a:xfrm>
        </p:grpSpPr>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797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finds an actions that has more value than the best-known move Min has in another subtree.</a:t>
              </a:r>
            </a:p>
          </p:txBody>
        </p:sp>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finds an actions that has less value than the best-known move Max has in another subtree.</a:t>
              </a:r>
            </a:p>
          </p:txBody>
        </p:sp>
      </p:grpSp>
    </p:spTree>
    <p:extLst>
      <p:ext uri="{BB962C8B-B14F-4D97-AF65-F5344CB8AC3E}">
        <p14:creationId xmlns:p14="http://schemas.microsoft.com/office/powerpoint/2010/main" val="143621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6381750" cy="961697"/>
          </a:xfrm>
        </p:spPr>
        <p:txBody>
          <a:bodyPr>
            <a:normAutofit fontScale="90000"/>
          </a:bodyPr>
          <a:lstStyle/>
          <a:p>
            <a:r>
              <a:rPr lang="en-US" dirty="0"/>
              <a:t>Exercise: Simple 2-Ply Game with Alpha-Beta Pruning</a:t>
            </a:r>
          </a:p>
        </p:txBody>
      </p:sp>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5ACDE07A-163D-F7A9-C9B3-AA29585E742D}"/>
                  </a:ext>
                </a:extLst>
              </p:cNvPr>
              <p:cNvSpPr txBox="1"/>
              <p:nvPr/>
            </p:nvSpPr>
            <p:spPr>
              <a:xfrm>
                <a:off x="509310" y="5429125"/>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509310" y="5429125"/>
                <a:ext cx="7886700" cy="923330"/>
              </a:xfrm>
              <a:prstGeom prst="rect">
                <a:avLst/>
              </a:prstGeom>
              <a:blipFill>
                <a:blip r:embed="rId2"/>
                <a:stretch>
                  <a:fillRect l="-541" t="-3974" b="-9934"/>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9691" y="1416598"/>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CA080CE-C0E6-097F-E400-C3BBC2823F27}"/>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p:sp>
            <p:nvSpPr>
              <p:cNvPr id="16" name="TextBox 15">
                <a:extLst>
                  <a:ext uri="{FF2B5EF4-FFF2-40B4-BE49-F238E27FC236}">
                    <a16:creationId xmlns:a16="http://schemas.microsoft.com/office/drawing/2014/main" id="{ACA080CE-C0E6-097F-E400-C3BBC2823F27}"/>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2"/>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15400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fontScale="77500" lnSpcReduction="2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We need expert knowledge or some heuristic to determine what a good move is.</a:t>
            </a:r>
          </a:p>
          <a:p>
            <a:endParaRPr lang="en-US" dirty="0"/>
          </a:p>
          <a:p>
            <a:endParaRPr lang="en-US" dirty="0"/>
          </a:p>
          <a:p>
            <a:endParaRPr lang="en-US" dirty="0"/>
          </a:p>
          <a:p>
            <a:r>
              <a:rPr lang="en-US" b="1" dirty="0"/>
              <a:t>Issue: </a:t>
            </a:r>
            <a:r>
              <a:rPr lang="en-US" sz="2800" dirty="0"/>
              <a:t>Optimal decision algorithms still scale poorly even when using alpha-beta pruning with move ordering.</a:t>
            </a:r>
          </a:p>
          <a:p>
            <a:endParaRPr lang="en-US" dirty="0"/>
          </a:p>
        </p:txBody>
      </p:sp>
    </p:spTree>
    <p:extLst>
      <p:ext uri="{BB962C8B-B14F-4D97-AF65-F5344CB8AC3E}">
        <p14:creationId xmlns:p14="http://schemas.microsoft.com/office/powerpoint/2010/main" val="52073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447559" cy="961697"/>
          </a:xfrm>
        </p:spPr>
        <p:txBody>
          <a:bodyPr>
            <a:noAutofit/>
          </a:bodyPr>
          <a:lstStyle/>
          <a:p>
            <a:r>
              <a:rPr lang="en-US" sz="2800" dirty="0"/>
              <a:t>Exercise: Simple 2-Ply Game with Alpha-Beta Pruning and Move Ordering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15"/>
                <a:stretch>
                  <a:fillRect l="-541" t="-3974" b="-9934"/>
                </a:stretch>
              </a:blipFill>
            </p:spPr>
            <p:txBody>
              <a:bodyPr/>
              <a:lstStyle/>
              <a:p>
                <a:r>
                  <a:rPr lang="en-US">
                    <a:noFill/>
                  </a:rPr>
                  <a:t> </a:t>
                </a:r>
              </a:p>
            </p:txBody>
          </p:sp>
        </mc:Fallback>
      </mc:AlternateContent>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797598"/>
            <a:ext cx="7514233" cy="3765002"/>
            <a:chOff x="495296" y="1797598"/>
            <a:chExt cx="7514233" cy="3765002"/>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421566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4215666"/>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427477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4274774"/>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3670157"/>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3719724"/>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3682714"/>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2171705"/>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0416EF3-E706-C3C4-2E37-ABE1F755CC86}"/>
                    </a:ext>
                  </a:extLst>
                </p:cNvPr>
                <p:cNvSpPr txBox="1"/>
                <p:nvPr/>
              </p:nvSpPr>
              <p:spPr>
                <a:xfrm>
                  <a:off x="5183993" y="1797598"/>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183993" y="1797598"/>
                  <a:ext cx="775725" cy="369332"/>
                </a:xfrm>
                <a:prstGeom prst="rect">
                  <a:avLst/>
                </a:prstGeom>
                <a:blipFill>
                  <a:blip r:embed="rId2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6FE5CB-30FE-CCBC-5EF5-D60F4CF39E8A}"/>
                    </a:ext>
                  </a:extLst>
                </p:cNvPr>
                <p:cNvSpPr txBox="1"/>
                <p:nvPr/>
              </p:nvSpPr>
              <p:spPr>
                <a:xfrm>
                  <a:off x="3371979" y="3300968"/>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371979" y="3300968"/>
                  <a:ext cx="775725" cy="369332"/>
                </a:xfrm>
                <a:prstGeom prst="rect">
                  <a:avLst/>
                </a:prstGeom>
                <a:blipFill>
                  <a:blip r:embed="rId2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8638C2-530C-1D9E-5B77-EB8A31BF7698}"/>
                    </a:ext>
                  </a:extLst>
                </p:cNvPr>
                <p:cNvSpPr txBox="1"/>
                <p:nvPr/>
              </p:nvSpPr>
              <p:spPr>
                <a:xfrm>
                  <a:off x="5244008" y="3332331"/>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6B8638C2-530C-1D9E-5B77-EB8A31BF7698}"/>
                    </a:ext>
                  </a:extLst>
                </p:cNvPr>
                <p:cNvSpPr txBox="1">
                  <a:spLocks noRot="1" noChangeAspect="1" noMove="1" noResize="1" noEditPoints="1" noAdjustHandles="1" noChangeArrowheads="1" noChangeShapeType="1" noTextEdit="1"/>
                </p:cNvSpPr>
                <p:nvPr/>
              </p:nvSpPr>
              <p:spPr>
                <a:xfrm>
                  <a:off x="5244008" y="3332331"/>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E1B57D-3C80-C97F-FE14-64B7790C8D04}"/>
                    </a:ext>
                  </a:extLst>
                </p:cNvPr>
                <p:cNvSpPr txBox="1"/>
                <p:nvPr/>
              </p:nvSpPr>
              <p:spPr>
                <a:xfrm>
                  <a:off x="7233804" y="329044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0E1B57D-3C80-C97F-FE14-64B7790C8D04}"/>
                    </a:ext>
                  </a:extLst>
                </p:cNvPr>
                <p:cNvSpPr txBox="1">
                  <a:spLocks noRot="1" noChangeAspect="1" noMove="1" noResize="1" noEditPoints="1" noAdjustHandles="1" noChangeArrowheads="1" noChangeShapeType="1" noTextEdit="1"/>
                </p:cNvSpPr>
                <p:nvPr/>
              </p:nvSpPr>
              <p:spPr>
                <a:xfrm>
                  <a:off x="7233804" y="3290440"/>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shoes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xmlns="">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2"/>
                <a:stretch>
                  <a:fillRect l="-1053" t="-4717"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F46E45C-7594-F5AB-A779-36B76F76A489}"/>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p:sp>
            <p:nvSpPr>
              <p:cNvPr id="15" name="TextBox 14">
                <a:extLst>
                  <a:ext uri="{FF2B5EF4-FFF2-40B4-BE49-F238E27FC236}">
                    <a16:creationId xmlns:a16="http://schemas.microsoft.com/office/drawing/2014/main" id="{7F46E45C-7594-F5AB-A779-36B76F76A489}"/>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3"/>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290389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Cut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8" name="Group 7">
            <a:extLst>
              <a:ext uri="{FF2B5EF4-FFF2-40B4-BE49-F238E27FC236}">
                <a16:creationId xmlns:a16="http://schemas.microsoft.com/office/drawing/2014/main" id="{2516FC83-26A4-737A-1F0F-943D52313537}"/>
              </a:ext>
            </a:extLst>
          </p:cNvPr>
          <p:cNvGrpSpPr/>
          <p:nvPr/>
        </p:nvGrpSpPr>
        <p:grpSpPr>
          <a:xfrm>
            <a:off x="1905000" y="3446728"/>
            <a:ext cx="6736806" cy="646331"/>
            <a:chOff x="1905000" y="3446728"/>
            <a:chExt cx="6736806" cy="646331"/>
          </a:xfrm>
        </p:grpSpPr>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grpSp>
      <p:grpSp>
        <p:nvGrpSpPr>
          <p:cNvPr id="9" name="Group 8">
            <a:extLst>
              <a:ext uri="{FF2B5EF4-FFF2-40B4-BE49-F238E27FC236}">
                <a16:creationId xmlns:a16="http://schemas.microsoft.com/office/drawing/2014/main" id="{50098D3B-F41F-4739-54EE-5B033616CB80}"/>
              </a:ext>
            </a:extLst>
          </p:cNvPr>
          <p:cNvGrpSpPr/>
          <p:nvPr/>
        </p:nvGrpSpPr>
        <p:grpSpPr>
          <a:xfrm>
            <a:off x="1895476" y="2735658"/>
            <a:ext cx="5893981" cy="825785"/>
            <a:chOff x="1895476" y="2735658"/>
            <a:chExt cx="5893981" cy="825785"/>
          </a:xfrm>
        </p:grpSpPr>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grpSp>
        <p:nvGrpSpPr>
          <p:cNvPr id="7" name="Group 6">
            <a:extLst>
              <a:ext uri="{FF2B5EF4-FFF2-40B4-BE49-F238E27FC236}">
                <a16:creationId xmlns:a16="http://schemas.microsoft.com/office/drawing/2014/main" id="{99B717C8-01D1-B99B-1FB6-CCA6E5E98A34}"/>
              </a:ext>
            </a:extLst>
          </p:cNvPr>
          <p:cNvGrpSpPr/>
          <p:nvPr/>
        </p:nvGrpSpPr>
        <p:grpSpPr>
          <a:xfrm>
            <a:off x="384958" y="3149896"/>
            <a:ext cx="8130392" cy="4292008"/>
            <a:chOff x="384958" y="3149896"/>
            <a:chExt cx="8130392" cy="4292008"/>
          </a:xfrm>
        </p:grpSpPr>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grpSp>
        <p:nvGrpSpPr>
          <p:cNvPr id="38" name="Group 37">
            <a:extLst>
              <a:ext uri="{FF2B5EF4-FFF2-40B4-BE49-F238E27FC236}">
                <a16:creationId xmlns:a16="http://schemas.microsoft.com/office/drawing/2014/main" id="{C00D12E3-61A2-B1AA-EC74-3FFA597A4D53}"/>
              </a:ext>
            </a:extLst>
          </p:cNvPr>
          <p:cNvGrpSpPr/>
          <p:nvPr/>
        </p:nvGrpSpPr>
        <p:grpSpPr>
          <a:xfrm>
            <a:off x="4907757" y="1840143"/>
            <a:ext cx="4197037" cy="884472"/>
            <a:chOff x="4907757" y="1840143"/>
            <a:chExt cx="4197037" cy="884472"/>
          </a:xfrm>
        </p:grpSpPr>
        <p:sp>
          <p:nvSpPr>
            <p:cNvPr id="36" name="TextBox 35">
              <a:extLst>
                <a:ext uri="{FF2B5EF4-FFF2-40B4-BE49-F238E27FC236}">
                  <a16:creationId xmlns:a16="http://schemas.microsoft.com/office/drawing/2014/main" id="{915FE87E-BB60-4C35-9595-C3958FD75F93}"/>
                </a:ext>
              </a:extLst>
            </p:cNvPr>
            <p:cNvSpPr txBox="1"/>
            <p:nvPr/>
          </p:nvSpPr>
          <p:spPr>
            <a:xfrm>
              <a:off x="5536795" y="184014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cxnSp>
          <p:nvCxnSpPr>
            <p:cNvPr id="14" name="Straight Arrow Connector 13">
              <a:extLst>
                <a:ext uri="{FF2B5EF4-FFF2-40B4-BE49-F238E27FC236}">
                  <a16:creationId xmlns:a16="http://schemas.microsoft.com/office/drawing/2014/main" id="{B048B3E2-8FE1-B531-9D9C-32C36A39D68E}"/>
                </a:ext>
              </a:extLst>
            </p:cNvPr>
            <p:cNvCxnSpPr>
              <a:cxnSpLocks/>
            </p:cNvCxnSpPr>
            <p:nvPr/>
          </p:nvCxnSpPr>
          <p:spPr>
            <a:xfrm>
              <a:off x="4907757" y="2256802"/>
              <a:ext cx="629038" cy="467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Forward Pruning</a:t>
            </a:r>
          </a:p>
        </p:txBody>
      </p:sp>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85000" lnSpcReduction="20000"/>
          </a:bodyPr>
          <a:lstStyle/>
          <a:p>
            <a:pPr marL="514350" indent="-514350">
              <a:buFont typeface="+mj-lt"/>
              <a:buAutoNum type="alphaLcPeriod"/>
            </a:pPr>
            <a:endParaRPr lang="en-US" b="1" dirty="0"/>
          </a:p>
          <a:p>
            <a:pPr marL="0" indent="0">
              <a:buNone/>
            </a:pPr>
            <a:r>
              <a:rPr lang="en-US" dirty="0"/>
              <a:t>To save time, we can prune moves that appear bad. </a:t>
            </a:r>
          </a:p>
          <a:p>
            <a:pPr marL="0" indent="0">
              <a:buNone/>
            </a:pPr>
            <a:endParaRPr lang="en-US" dirty="0"/>
          </a:p>
          <a:p>
            <a:pPr marL="0" indent="0">
              <a:buNone/>
            </a:pPr>
            <a:r>
              <a:rPr lang="en-US" dirty="0"/>
              <a:t>There are many ways move quality can be evaluated:</a:t>
            </a:r>
          </a:p>
          <a:p>
            <a:pPr marL="0" indent="0">
              <a:buNone/>
            </a:pPr>
            <a:endParaRPr lang="en-US" dirty="0"/>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p:spTree>
    <p:extLst>
      <p:ext uri="{BB962C8B-B14F-4D97-AF65-F5344CB8AC3E}">
        <p14:creationId xmlns:p14="http://schemas.microsoft.com/office/powerpoint/2010/main" val="3779540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grpSp>
        <p:nvGrpSpPr>
          <p:cNvPr id="5" name="Group 4" descr="A partial game tree for tick-tack-toe cut off at depth 2.">
            <a:extLst>
              <a:ext uri="{FF2B5EF4-FFF2-40B4-BE49-F238E27FC236}">
                <a16:creationId xmlns:a16="http://schemas.microsoft.com/office/drawing/2014/main" id="{93F63B7B-749E-C7B5-1BED-737BCE923EAB}"/>
              </a:ext>
            </a:extLst>
          </p:cNvPr>
          <p:cNvGrpSpPr/>
          <p:nvPr/>
        </p:nvGrpSpPr>
        <p:grpSpPr>
          <a:xfrm>
            <a:off x="228600" y="1686580"/>
            <a:ext cx="8720287" cy="4917226"/>
            <a:chOff x="228600" y="1686580"/>
            <a:chExt cx="8720287" cy="4917226"/>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Perform complete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regular Alpha-Beta Tree search with move ordering.</a:t>
            </a:r>
          </a:p>
        </p:txBody>
      </p:sp>
    </p:spTree>
    <p:extLst>
      <p:ext uri="{BB962C8B-B14F-4D97-AF65-F5344CB8AC3E}">
        <p14:creationId xmlns:p14="http://schemas.microsoft.com/office/powerpoint/2010/main" val="3355759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77500" lnSpcReduction="20000"/>
              </a:bodyPr>
              <a:lstStyle/>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average utility 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good moves from self-play (e.g., with deep neural networks). 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850" t="-2801" r="-1468"/>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p:txBody>
              <a:bodyPr>
                <a:normAutofit fontScale="92500" lnSpcReduction="20000"/>
              </a:bodyPr>
              <a:lstStyle/>
              <a:p>
                <a:pPr marL="0" indent="0">
                  <a:buNone/>
                </a:pPr>
                <a:r>
                  <a:rPr lang="en-US" dirty="0"/>
                  <a:t>Find the next best move.</a:t>
                </a:r>
              </a:p>
              <a:p>
                <a:endParaRPr lang="en-US" dirty="0"/>
              </a:p>
              <a:p>
                <a:r>
                  <a:rPr lang="en-US"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a:t>
                </a:r>
              </a:p>
              <a:p>
                <a:pPr marL="914400" lvl="1" indent="-457200">
                  <a:buFont typeface="+mj-lt"/>
                  <a:buAutoNum type="arabicPeriod"/>
                </a:pPr>
                <a:r>
                  <a:rPr lang="en-US" dirty="0"/>
                  <a:t>Select the move that results in the highest win percentage.</a:t>
                </a:r>
              </a:p>
              <a:p>
                <a:pPr marL="0" indent="0">
                  <a:buNone/>
                </a:pPr>
                <a:endParaRPr lang="en-US" dirty="0"/>
              </a:p>
              <a:p>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endParaRPr lang="en-US" dirty="0"/>
              </a:p>
              <a:p>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blipFill>
                <a:blip r:embed="rId2"/>
                <a:stretch>
                  <a:fillRect l="-1391" t="-3501" r="-1777"/>
                </a:stretch>
              </a:blipFill>
            </p:spPr>
            <p:txBody>
              <a:bodyPr/>
              <a:lstStyle/>
              <a:p>
                <a:r>
                  <a:rPr lang="en-US">
                    <a:noFill/>
                  </a:rPr>
                  <a:t> </a:t>
                </a:r>
              </a:p>
            </p:txBody>
          </p:sp>
        </mc:Fallback>
      </mc:AlternateContent>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325563"/>
          </a:xfrm>
        </p:spPr>
        <p:txBody>
          <a:bodyPr>
            <a:normAutofit fontScale="62500" lnSpcReduction="20000"/>
          </a:bodyPr>
          <a:lstStyle/>
          <a:p>
            <a:pPr marL="0" indent="0">
              <a:buNone/>
            </a:pPr>
            <a:r>
              <a:rPr lang="en-US" b="1" dirty="0"/>
              <a:t>Issue</a:t>
            </a:r>
            <a:r>
              <a:rPr lang="en-US" dirty="0"/>
              <a:t>: Pure Monte Carlo Search spends a lot of time to create playouts for bad move.</a:t>
            </a:r>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167018402"/>
              </p:ext>
            </p:extLst>
          </p:nvPr>
        </p:nvGraphicFramePr>
        <p:xfrm>
          <a:off x="1019175" y="4270958"/>
          <a:ext cx="7058025" cy="2221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447800"/>
            <a:ext cx="8180070" cy="1341209"/>
            <a:chOff x="304800" y="1447800"/>
            <a:chExt cx="8180070" cy="1341209"/>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497517"/>
              <a:ext cx="2418949" cy="1166991"/>
            </a:xfrm>
            <a:prstGeom prst="wedgeRoundRectCallout">
              <a:avLst>
                <a:gd name="adj1" fmla="val -59076"/>
                <a:gd name="adj2" fmla="val 307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7FE1A7D-46FF-3956-CB6B-A0CE79DC5AEB}"/>
              </a:ext>
            </a:extLst>
          </p:cNvPr>
          <p:cNvGrpSpPr/>
          <p:nvPr/>
        </p:nvGrpSpPr>
        <p:grpSpPr>
          <a:xfrm>
            <a:off x="557598" y="2819400"/>
            <a:ext cx="8205402" cy="3189476"/>
            <a:chOff x="557598" y="2819400"/>
            <a:chExt cx="8205402" cy="3189476"/>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2"/>
            <a:stretch>
              <a:fillRect/>
            </a:stretch>
          </p:blipFill>
          <p:spPr>
            <a:xfrm>
              <a:off x="978351" y="2819400"/>
              <a:ext cx="7784649" cy="3189476"/>
            </a:xfrm>
            <a:prstGeom prst="rect">
              <a:avLst/>
            </a:prstGeom>
          </p:spPr>
        </p:pic>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grpSp>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3"/>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grpSp>
        <p:nvGrpSpPr>
          <p:cNvPr id="36" name="Group 35">
            <a:extLst>
              <a:ext uri="{FF2B5EF4-FFF2-40B4-BE49-F238E27FC236}">
                <a16:creationId xmlns:a16="http://schemas.microsoft.com/office/drawing/2014/main" id="{9750DD75-BD49-7781-0C56-0F162A528B58}"/>
              </a:ext>
            </a:extLst>
          </p:cNvPr>
          <p:cNvGrpSpPr/>
          <p:nvPr/>
        </p:nvGrpSpPr>
        <p:grpSpPr>
          <a:xfrm>
            <a:off x="4800600" y="1244267"/>
            <a:ext cx="4246796" cy="1458933"/>
            <a:chOff x="4800600" y="1244267"/>
            <a:chExt cx="4246796" cy="1458933"/>
          </a:xfrm>
        </p:grpSpPr>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grpSp>
        <p:nvGrpSpPr>
          <p:cNvPr id="29" name="Group 28">
            <a:extLst>
              <a:ext uri="{FF2B5EF4-FFF2-40B4-BE49-F238E27FC236}">
                <a16:creationId xmlns:a16="http://schemas.microsoft.com/office/drawing/2014/main" id="{298C0A8F-59EC-9A83-10D2-A7F3EBEF639E}"/>
              </a:ext>
            </a:extLst>
          </p:cNvPr>
          <p:cNvGrpSpPr/>
          <p:nvPr/>
        </p:nvGrpSpPr>
        <p:grpSpPr>
          <a:xfrm>
            <a:off x="335216" y="1295400"/>
            <a:ext cx="5198497" cy="5208483"/>
            <a:chOff x="335216" y="1295400"/>
            <a:chExt cx="5198497" cy="5208483"/>
          </a:xfrm>
        </p:grpSpPr>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grpSp>
      <p:grpSp>
        <p:nvGrpSpPr>
          <p:cNvPr id="34" name="Group 33">
            <a:extLst>
              <a:ext uri="{FF2B5EF4-FFF2-40B4-BE49-F238E27FC236}">
                <a16:creationId xmlns:a16="http://schemas.microsoft.com/office/drawing/2014/main" id="{32BA381D-DB72-AC5D-A3B9-273D821AD5AF}"/>
              </a:ext>
            </a:extLst>
          </p:cNvPr>
          <p:cNvGrpSpPr/>
          <p:nvPr/>
        </p:nvGrpSpPr>
        <p:grpSpPr>
          <a:xfrm>
            <a:off x="6121852" y="2908652"/>
            <a:ext cx="1574348" cy="2655856"/>
            <a:chOff x="6121852" y="2908652"/>
            <a:chExt cx="1574348" cy="2655856"/>
          </a:xfrm>
        </p:grpSpPr>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65C9CDE-FE70-0E34-C02D-0176B14281B5}"/>
              </a:ext>
            </a:extLst>
          </p:cNvPr>
          <p:cNvGrpSpPr/>
          <p:nvPr/>
        </p:nvGrpSpPr>
        <p:grpSpPr>
          <a:xfrm>
            <a:off x="3529385" y="5194226"/>
            <a:ext cx="3061915" cy="1594578"/>
            <a:chOff x="3529385" y="5194226"/>
            <a:chExt cx="3061915" cy="1594578"/>
          </a:xfrm>
        </p:grpSpPr>
        <p:sp>
          <p:nvSpPr>
            <p:cNvPr id="6" name="Speech Bubble: Rectangle 5">
              <a:extLst>
                <a:ext uri="{FF2B5EF4-FFF2-40B4-BE49-F238E27FC236}">
                  <a16:creationId xmlns:a16="http://schemas.microsoft.com/office/drawing/2014/main" id="{559D4B9A-014D-421F-AD0F-76EDEBC51C3A}"/>
                </a:ext>
              </a:extLst>
            </p:cNvPr>
            <p:cNvSpPr/>
            <p:nvPr/>
          </p:nvSpPr>
          <p:spPr>
            <a:xfrm>
              <a:off x="3529385" y="5997952"/>
              <a:ext cx="3061915" cy="790852"/>
            </a:xfrm>
            <a:prstGeom prst="wedgeRectCallout">
              <a:avLst>
                <a:gd name="adj1" fmla="val -34500"/>
                <a:gd name="adj2" fmla="val -1065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Expand and Simulate: the simulation path is not recorded to preserve memory!</a:t>
              </a:r>
            </a:p>
          </p:txBody>
        </p: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Tree>
    <p:extLst>
      <p:ext uri="{BB962C8B-B14F-4D97-AF65-F5344CB8AC3E}">
        <p14:creationId xmlns:p14="http://schemas.microsoft.com/office/powerpoint/2010/main" val="17703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grpSp>
        <p:nvGrpSpPr>
          <p:cNvPr id="7" name="Group 6" descr="A figure showing part of the game tree for tic-tac-toe.">
            <a:extLst>
              <a:ext uri="{FF2B5EF4-FFF2-40B4-BE49-F238E27FC236}">
                <a16:creationId xmlns:a16="http://schemas.microsoft.com/office/drawing/2014/main" id="{8759B75C-10B1-05E3-8FD1-F29935F2C7FA}"/>
              </a:ext>
            </a:extLst>
          </p:cNvPr>
          <p:cNvGrpSpPr/>
          <p:nvPr/>
        </p:nvGrpSpPr>
        <p:grpSpPr>
          <a:xfrm>
            <a:off x="227580" y="1345365"/>
            <a:ext cx="8767451" cy="5258441"/>
            <a:chOff x="227580" y="1345365"/>
            <a:chExt cx="8767451" cy="5258441"/>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12971</TotalTime>
  <Words>3734</Words>
  <Application>Microsoft Office PowerPoint</Application>
  <PresentationFormat>On-screen Show (4:3)</PresentationFormat>
  <Paragraphs>556</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Cambria Math</vt:lpstr>
      <vt:lpstr>source sans pro</vt:lpstr>
      <vt:lpstr>source sans pro</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Immediate vs. Long-Term Rewards</vt:lpstr>
      <vt:lpstr>Idea: Minimax Decision</vt:lpstr>
      <vt:lpstr>Minimax Search: Back-up Minimax Values</vt:lpstr>
      <vt:lpstr>MiniMax-Search Algorithm</vt:lpstr>
      <vt:lpstr>Exercise: Simple 2-Ply Game</vt:lpstr>
      <vt:lpstr>Issue: Game Tree Size</vt:lpstr>
      <vt:lpstr>Alpha-Beta Pruning</vt:lpstr>
      <vt:lpstr>Example: Alpha-Beta Search</vt:lpstr>
      <vt:lpstr>Alpha-Beta-Search Algorithm</vt:lpstr>
      <vt:lpstr>Exercise: Simple 2-Ply Game with Alpha-Beta Pruning</vt:lpstr>
      <vt:lpstr>Move Ordering for Alpha-Beta Search</vt:lpstr>
      <vt:lpstr>Exercise: Simple 2-Ply Game with Alpha-Beta Pruning and Move Ordering</vt:lpstr>
      <vt:lpstr>Heuristic Alpha-Beta Tree Search</vt:lpstr>
      <vt:lpstr>Methods for Adversarial Games</vt:lpstr>
      <vt:lpstr>Cut Off Search</vt:lpstr>
      <vt:lpstr>Heuristic Alpha-Beta Tree Search: Cut Off Search</vt:lpstr>
      <vt:lpstr>Forward Pruning</vt:lpstr>
      <vt:lpstr>Heuristic Alpha-Beta Tree Search: Example for Forward Pruning</vt:lpstr>
      <vt:lpstr>Monte Carlo Tree Search (MCTS)</vt:lpstr>
      <vt:lpstr>Methods for Adversarial Games</vt:lpstr>
      <vt:lpstr>Idea</vt:lpstr>
      <vt:lpstr>Pure Monte Carlo Search</vt:lpstr>
      <vt:lpstr>Playout Selection Strategy</vt:lpstr>
      <vt:lpstr>Selection using Upper Confidence Bounds (UCB1)</vt:lpstr>
      <vt:lpstr>Monte Carlo Tree Search (MCTS)</vt:lpstr>
      <vt:lpstr>Monte-Carlo-Tree-Search Algorithm</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85</cp:revision>
  <dcterms:created xsi:type="dcterms:W3CDTF">2021-03-18T20:20:32Z</dcterms:created>
  <dcterms:modified xsi:type="dcterms:W3CDTF">2025-03-24T14:03:08Z</dcterms:modified>
</cp:coreProperties>
</file>