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51"/>
  </p:notesMasterIdLst>
  <p:sldIdLst>
    <p:sldId id="256" r:id="rId2"/>
    <p:sldId id="394" r:id="rId3"/>
    <p:sldId id="259" r:id="rId4"/>
    <p:sldId id="267" r:id="rId5"/>
    <p:sldId id="268" r:id="rId6"/>
    <p:sldId id="396" r:id="rId7"/>
    <p:sldId id="269" r:id="rId8"/>
    <p:sldId id="265" r:id="rId9"/>
    <p:sldId id="258" r:id="rId10"/>
    <p:sldId id="260" r:id="rId11"/>
    <p:sldId id="301" r:id="rId12"/>
    <p:sldId id="264" r:id="rId13"/>
    <p:sldId id="270" r:id="rId14"/>
    <p:sldId id="398" r:id="rId15"/>
    <p:sldId id="271" r:id="rId16"/>
    <p:sldId id="294" r:id="rId17"/>
    <p:sldId id="272" r:id="rId18"/>
    <p:sldId id="306" r:id="rId19"/>
    <p:sldId id="274" r:id="rId20"/>
    <p:sldId id="403" r:id="rId21"/>
    <p:sldId id="275" r:id="rId22"/>
    <p:sldId id="302" r:id="rId23"/>
    <p:sldId id="276" r:id="rId24"/>
    <p:sldId id="397" r:id="rId25"/>
    <p:sldId id="305" r:id="rId26"/>
    <p:sldId id="307" r:id="rId27"/>
    <p:sldId id="399" r:id="rId28"/>
    <p:sldId id="400" r:id="rId29"/>
    <p:sldId id="277" r:id="rId30"/>
    <p:sldId id="404" r:id="rId31"/>
    <p:sldId id="289" r:id="rId32"/>
    <p:sldId id="297" r:id="rId33"/>
    <p:sldId id="278" r:id="rId34"/>
    <p:sldId id="298" r:id="rId35"/>
    <p:sldId id="401" r:id="rId36"/>
    <p:sldId id="279" r:id="rId37"/>
    <p:sldId id="280" r:id="rId38"/>
    <p:sldId id="281" r:id="rId39"/>
    <p:sldId id="282" r:id="rId40"/>
    <p:sldId id="284" r:id="rId41"/>
    <p:sldId id="304" r:id="rId42"/>
    <p:sldId id="283" r:id="rId43"/>
    <p:sldId id="303" r:id="rId44"/>
    <p:sldId id="402" r:id="rId45"/>
    <p:sldId id="286" r:id="rId46"/>
    <p:sldId id="287" r:id="rId47"/>
    <p:sldId id="300" r:id="rId48"/>
    <p:sldId id="405" r:id="rId49"/>
    <p:sldId id="288" r:id="rId50"/>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734B9CF7-F521-4F2F-9315-F3E84F4C32A7}">
          <p14:sldIdLst>
            <p14:sldId id="256"/>
            <p14:sldId id="394"/>
            <p14:sldId id="259"/>
            <p14:sldId id="267"/>
            <p14:sldId id="268"/>
            <p14:sldId id="396"/>
            <p14:sldId id="269"/>
            <p14:sldId id="265"/>
          </p14:sldIdLst>
        </p14:section>
        <p14:section name="Nondeterministic Actions" id="{80F0A684-C50B-4F26-BDF6-BB3D0F2ABCD5}">
          <p14:sldIdLst>
            <p14:sldId id="258"/>
            <p14:sldId id="260"/>
            <p14:sldId id="301"/>
            <p14:sldId id="264"/>
          </p14:sldIdLst>
        </p14:section>
        <p14:section name="Minimax Search" id="{BE4E356D-5995-40BA-BA7E-7B6F0663D408}">
          <p14:sldIdLst>
            <p14:sldId id="270"/>
            <p14:sldId id="398"/>
            <p14:sldId id="271"/>
            <p14:sldId id="294"/>
            <p14:sldId id="272"/>
            <p14:sldId id="306"/>
            <p14:sldId id="274"/>
          </p14:sldIdLst>
        </p14:section>
        <p14:section name="Alpha-Beta Pruning" id="{6D57602A-60C7-4426-BEC3-E20B503B57F8}">
          <p14:sldIdLst>
            <p14:sldId id="403"/>
            <p14:sldId id="275"/>
            <p14:sldId id="302"/>
            <p14:sldId id="276"/>
            <p14:sldId id="397"/>
            <p14:sldId id="305"/>
            <p14:sldId id="307"/>
            <p14:sldId id="399"/>
            <p14:sldId id="400"/>
          </p14:sldIdLst>
        </p14:section>
        <p14:section name="Heuristic Alpha-Beta Tree Search" id="{4B12CA51-648A-4969-B285-C69CD9D627B9}">
          <p14:sldIdLst>
            <p14:sldId id="277"/>
            <p14:sldId id="404"/>
            <p14:sldId id="289"/>
            <p14:sldId id="297"/>
            <p14:sldId id="278"/>
            <p14:sldId id="298"/>
            <p14:sldId id="401"/>
          </p14:sldIdLst>
        </p14:section>
        <p14:section name="Monte Carlo Tree Search" id="{5744188B-3D06-4C89-A425-736027C4FC3E}">
          <p14:sldIdLst>
            <p14:sldId id="279"/>
            <p14:sldId id="280"/>
            <p14:sldId id="281"/>
            <p14:sldId id="282"/>
            <p14:sldId id="284"/>
            <p14:sldId id="304"/>
            <p14:sldId id="283"/>
            <p14:sldId id="303"/>
            <p14:sldId id="402"/>
          </p14:sldIdLst>
        </p14:section>
        <p14:section name="Stochastic Games" id="{0AB1D41B-4412-4381-90CA-E0FD28E75506}">
          <p14:sldIdLst>
            <p14:sldId id="286"/>
            <p14:sldId id="287"/>
            <p14:sldId id="300"/>
            <p14:sldId id="405"/>
          </p14:sldIdLst>
        </p14:section>
        <p14:section name="Wrap up" id="{F656B63C-8C1F-4C48-B983-F70B9145C75C}">
          <p14:sldIdLst>
            <p14:sldId id="288"/>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595959"/>
    <a:srgbClr val="767171"/>
    <a:srgbClr val="8497B0"/>
    <a:srgbClr val="7030A0"/>
    <a:srgbClr val="CC00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654" autoAdjust="0"/>
    <p:restoredTop sz="86391" autoAdjust="0"/>
  </p:normalViewPr>
  <p:slideViewPr>
    <p:cSldViewPr>
      <p:cViewPr varScale="1">
        <p:scale>
          <a:sx n="64" d="100"/>
          <a:sy n="64" d="100"/>
        </p:scale>
        <p:origin x="688" y="40"/>
      </p:cViewPr>
      <p:guideLst>
        <p:guide orient="horz" pos="2160"/>
        <p:guide pos="2880"/>
      </p:guideLst>
    </p:cSldViewPr>
  </p:slideViewPr>
  <p:outlineViewPr>
    <p:cViewPr>
      <p:scale>
        <a:sx n="33" d="100"/>
        <a:sy n="33" d="100"/>
      </p:scale>
      <p:origin x="0" y="-38844"/>
    </p:cViewPr>
  </p:outlineViewPr>
  <p:notesTextViewPr>
    <p:cViewPr>
      <p:scale>
        <a:sx n="100" d="100"/>
        <a:sy n="100" d="100"/>
      </p:scale>
      <p:origin x="0" y="0"/>
    </p:cViewPr>
  </p:notesTextViewPr>
  <p:sorterViewPr>
    <p:cViewPr varScale="1">
      <p:scale>
        <a:sx n="100" d="100"/>
        <a:sy n="100" d="100"/>
      </p:scale>
      <p:origin x="0" y="-41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7C6803-CA4B-420D-A759-A0176716CDEC}"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87E2C9DA-AF71-49BE-8463-230D4FAEACDF}">
      <dgm:prSet custT="1"/>
      <dgm:spPr/>
      <dgm:t>
        <a:bodyPr/>
        <a:lstStyle/>
        <a:p>
          <a:r>
            <a:rPr lang="en-US" sz="1600" dirty="0"/>
            <a:t>Games as </a:t>
          </a:r>
          <a:br>
            <a:rPr lang="en-US" sz="1600" dirty="0"/>
          </a:br>
          <a:r>
            <a:rPr lang="en-US" sz="1600" dirty="0"/>
            <a:t>Search Problems</a:t>
          </a:r>
        </a:p>
      </dgm:t>
    </dgm:pt>
    <dgm:pt modelId="{7ED67AEE-3EFA-42A3-9FB2-7E51CBD1AD0A}" type="parTrans" cxnId="{73BAC23A-4B06-47EF-832B-1E7F17048948}">
      <dgm:prSet/>
      <dgm:spPr/>
      <dgm:t>
        <a:bodyPr/>
        <a:lstStyle/>
        <a:p>
          <a:endParaRPr lang="en-US" sz="2400"/>
        </a:p>
      </dgm:t>
    </dgm:pt>
    <dgm:pt modelId="{4D78A9AF-DCE9-40A1-968E-8A84669BB17C}" type="sibTrans" cxnId="{73BAC23A-4B06-47EF-832B-1E7F17048948}">
      <dgm:prSet/>
      <dgm:spPr/>
      <dgm:t>
        <a:bodyPr/>
        <a:lstStyle/>
        <a:p>
          <a:endParaRPr lang="en-US" sz="2400"/>
        </a:p>
      </dgm:t>
    </dgm:pt>
    <dgm:pt modelId="{4A686FD9-F517-4034-849B-38895D14ED95}">
      <dgm:prSet custT="1">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sz="1600" b="1" dirty="0"/>
            <a:t>Exact Methods</a:t>
          </a:r>
          <a:br>
            <a:rPr lang="en-US" sz="1600" dirty="0"/>
          </a:br>
          <a:br>
            <a:rPr lang="en-US" sz="1600" dirty="0"/>
          </a:br>
          <a:r>
            <a:rPr lang="en-US" sz="1600" dirty="0"/>
            <a:t>Non-deterministic Actions</a:t>
          </a:r>
          <a:br>
            <a:rPr lang="en-US" sz="1600" dirty="0"/>
          </a:br>
          <a:br>
            <a:rPr lang="en-US" sz="1600" dirty="0"/>
          </a:br>
          <a:r>
            <a:rPr lang="en-US" sz="1600" dirty="0"/>
            <a:t> Minimax Search</a:t>
          </a:r>
        </a:p>
      </dgm:t>
    </dgm:pt>
    <dgm:pt modelId="{B5AC7067-DFCC-4F66-B792-E6FD34576449}" type="parTrans" cxnId="{9F78771E-D83F-4FE3-A44B-F778098C046F}">
      <dgm:prSet/>
      <dgm:spPr/>
      <dgm:t>
        <a:bodyPr/>
        <a:lstStyle/>
        <a:p>
          <a:endParaRPr lang="en-US" sz="2400"/>
        </a:p>
      </dgm:t>
    </dgm:pt>
    <dgm:pt modelId="{C9797574-41BD-42CD-B50E-64C62694529C}" type="sibTrans" cxnId="{9F78771E-D83F-4FE3-A44B-F778098C046F}">
      <dgm:prSet/>
      <dgm:spPr/>
      <dgm:t>
        <a:bodyPr/>
        <a:lstStyle/>
        <a:p>
          <a:endParaRPr lang="en-US" sz="2400"/>
        </a:p>
      </dgm:t>
    </dgm:pt>
    <dgm:pt modelId="{74B4ED53-1771-488D-ABAD-21D1DA690E51}">
      <dgm:prSet custT="1">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sz="1600" b="1" dirty="0"/>
            <a:t>Heuristic Methods</a:t>
          </a:r>
          <a:br>
            <a:rPr lang="en-US" sz="1600" dirty="0"/>
          </a:br>
          <a:br>
            <a:rPr lang="en-US" sz="1600" dirty="0"/>
          </a:br>
          <a:r>
            <a:rPr lang="en-US" sz="1600" dirty="0"/>
            <a:t>Heuristic Alpha-Beta Tree Search</a:t>
          </a:r>
          <a:br>
            <a:rPr lang="en-US" sz="1600" dirty="0"/>
          </a:br>
          <a:br>
            <a:rPr lang="en-US" sz="1600" dirty="0"/>
          </a:br>
          <a:r>
            <a:rPr lang="en-US" sz="1600" dirty="0"/>
            <a:t>Monte Carlo Tree search</a:t>
          </a:r>
        </a:p>
      </dgm:t>
    </dgm:pt>
    <dgm:pt modelId="{6EE8B661-5343-4B26-B6C6-894D5D8A7773}" type="parTrans" cxnId="{ABB642C9-CEA5-4E8F-847C-482E95851269}">
      <dgm:prSet/>
      <dgm:spPr/>
      <dgm:t>
        <a:bodyPr/>
        <a:lstStyle/>
        <a:p>
          <a:endParaRPr lang="en-US" sz="2400"/>
        </a:p>
      </dgm:t>
    </dgm:pt>
    <dgm:pt modelId="{877A99D1-B351-4E05-99E6-5FAD7B69E1C8}" type="sibTrans" cxnId="{ABB642C9-CEA5-4E8F-847C-482E95851269}">
      <dgm:prSet/>
      <dgm:spPr/>
      <dgm:t>
        <a:bodyPr/>
        <a:lstStyle/>
        <a:p>
          <a:endParaRPr lang="en-US" sz="2400"/>
        </a:p>
      </dgm:t>
    </dgm:pt>
    <dgm:pt modelId="{9227DA0E-23FC-4CFA-8C59-414EB0E01F6C}">
      <dgm:prSet custT="1">
        <dgm:style>
          <a:lnRef idx="0">
            <a:scrgbClr r="0" g="0" b="0"/>
          </a:lnRef>
          <a:fillRef idx="0">
            <a:scrgbClr r="0" g="0" b="0"/>
          </a:fillRef>
          <a:effectRef idx="0">
            <a:scrgbClr r="0" g="0" b="0"/>
          </a:effectRef>
          <a:fontRef idx="minor">
            <a:schemeClr val="accent1"/>
          </a:fontRef>
        </dgm:style>
      </dgm:prSet>
      <dgm:spPr>
        <a:noFill/>
        <a:ln w="9525" cap="flat" cmpd="sng" algn="ctr">
          <a:solidFill>
            <a:schemeClr val="accent1"/>
          </a:solidFill>
          <a:prstDash val="solid"/>
          <a:round/>
          <a:headEnd type="none" w="med" len="med"/>
          <a:tailEnd type="none" w="med" len="med"/>
        </a:ln>
      </dgm:spPr>
      <dgm:t>
        <a:bodyPr/>
        <a:lstStyle/>
        <a:p>
          <a:r>
            <a:rPr lang="en-US" sz="1600" dirty="0"/>
            <a:t>Stochastic Games</a:t>
          </a:r>
        </a:p>
      </dgm:t>
    </dgm:pt>
    <dgm:pt modelId="{3DB6186E-4551-43E5-86B1-E1DD65E0DC9E}" type="parTrans" cxnId="{E42A713B-7206-49A5-9A6C-85CF3F2FC3FC}">
      <dgm:prSet/>
      <dgm:spPr/>
      <dgm:t>
        <a:bodyPr/>
        <a:lstStyle/>
        <a:p>
          <a:endParaRPr lang="en-US" sz="2400"/>
        </a:p>
      </dgm:t>
    </dgm:pt>
    <dgm:pt modelId="{5AFFAE01-E256-4EE8-9509-B262F1BD23CD}" type="sibTrans" cxnId="{E42A713B-7206-49A5-9A6C-85CF3F2FC3FC}">
      <dgm:prSet/>
      <dgm:spPr/>
      <dgm:t>
        <a:bodyPr/>
        <a:lstStyle/>
        <a:p>
          <a:endParaRPr lang="en-US" sz="2400"/>
        </a:p>
      </dgm:t>
    </dgm:pt>
    <dgm:pt modelId="{93623590-CF4A-4CD2-BB6E-ABC5C3F4BECF}" type="pres">
      <dgm:prSet presAssocID="{277C6803-CA4B-420D-A759-A0176716CDEC}" presName="CompostProcess" presStyleCnt="0">
        <dgm:presLayoutVars>
          <dgm:dir/>
          <dgm:resizeHandles val="exact"/>
        </dgm:presLayoutVars>
      </dgm:prSet>
      <dgm:spPr/>
    </dgm:pt>
    <dgm:pt modelId="{9754C195-A9F0-4F0D-A6D2-0DD1520FF8CB}" type="pres">
      <dgm:prSet presAssocID="{277C6803-CA4B-420D-A759-A0176716CDEC}" presName="arrow" presStyleLbl="bgShp" presStyleIdx="0" presStyleCnt="1"/>
      <dgm:spPr/>
    </dgm:pt>
    <dgm:pt modelId="{2940AEB7-E777-4807-BDF0-EF3FA0BEEEC2}" type="pres">
      <dgm:prSet presAssocID="{277C6803-CA4B-420D-A759-A0176716CDEC}" presName="linearProcess" presStyleCnt="0"/>
      <dgm:spPr/>
    </dgm:pt>
    <dgm:pt modelId="{20161611-1CCB-49E5-BCD6-160E7AE8C6F1}" type="pres">
      <dgm:prSet presAssocID="{87E2C9DA-AF71-49BE-8463-230D4FAEACDF}" presName="textNode" presStyleLbl="node1" presStyleIdx="0" presStyleCnt="4">
        <dgm:presLayoutVars>
          <dgm:bulletEnabled val="1"/>
        </dgm:presLayoutVars>
      </dgm:prSet>
      <dgm:spPr/>
    </dgm:pt>
    <dgm:pt modelId="{86916C63-1FAF-43F8-B295-0A3F60413D66}" type="pres">
      <dgm:prSet presAssocID="{4D78A9AF-DCE9-40A1-968E-8A84669BB17C}" presName="sibTrans" presStyleCnt="0"/>
      <dgm:spPr/>
    </dgm:pt>
    <dgm:pt modelId="{FE566455-4387-4F3B-93FD-63039231E455}" type="pres">
      <dgm:prSet presAssocID="{4A686FD9-F517-4034-849B-38895D14ED95}" presName="textNode" presStyleLbl="node1" presStyleIdx="1" presStyleCnt="4">
        <dgm:presLayoutVars>
          <dgm:bulletEnabled val="1"/>
        </dgm:presLayoutVars>
      </dgm:prSet>
      <dgm:spPr/>
    </dgm:pt>
    <dgm:pt modelId="{7685ED58-3418-4846-9665-E14742C7BD0B}" type="pres">
      <dgm:prSet presAssocID="{C9797574-41BD-42CD-B50E-64C62694529C}" presName="sibTrans" presStyleCnt="0"/>
      <dgm:spPr/>
    </dgm:pt>
    <dgm:pt modelId="{FC3C55A0-84B2-4F6E-AB59-77725D722C40}" type="pres">
      <dgm:prSet presAssocID="{74B4ED53-1771-488D-ABAD-21D1DA690E51}" presName="textNode" presStyleLbl="node1" presStyleIdx="2" presStyleCnt="4">
        <dgm:presLayoutVars>
          <dgm:bulletEnabled val="1"/>
        </dgm:presLayoutVars>
      </dgm:prSet>
      <dgm:spPr/>
    </dgm:pt>
    <dgm:pt modelId="{7FE43F55-AB52-4260-A2ED-9324174B1544}" type="pres">
      <dgm:prSet presAssocID="{877A99D1-B351-4E05-99E6-5FAD7B69E1C8}" presName="sibTrans" presStyleCnt="0"/>
      <dgm:spPr/>
    </dgm:pt>
    <dgm:pt modelId="{06064AD5-8D7F-4BDF-925D-EFA8045701F9}" type="pres">
      <dgm:prSet presAssocID="{9227DA0E-23FC-4CFA-8C59-414EB0E01F6C}" presName="textNode" presStyleLbl="node1" presStyleIdx="3" presStyleCnt="4">
        <dgm:presLayoutVars>
          <dgm:bulletEnabled val="1"/>
        </dgm:presLayoutVars>
      </dgm:prSet>
      <dgm:spPr/>
    </dgm:pt>
  </dgm:ptLst>
  <dgm:cxnLst>
    <dgm:cxn modelId="{9F78771E-D83F-4FE3-A44B-F778098C046F}" srcId="{277C6803-CA4B-420D-A759-A0176716CDEC}" destId="{4A686FD9-F517-4034-849B-38895D14ED95}" srcOrd="1" destOrd="0" parTransId="{B5AC7067-DFCC-4F66-B792-E6FD34576449}" sibTransId="{C9797574-41BD-42CD-B50E-64C62694529C}"/>
    <dgm:cxn modelId="{C2500236-EA4A-468D-BB1C-6B3E83AB6481}" type="presOf" srcId="{4A686FD9-F517-4034-849B-38895D14ED95}" destId="{FE566455-4387-4F3B-93FD-63039231E455}" srcOrd="0" destOrd="0" presId="urn:microsoft.com/office/officeart/2005/8/layout/hProcess9"/>
    <dgm:cxn modelId="{73BAC23A-4B06-47EF-832B-1E7F17048948}" srcId="{277C6803-CA4B-420D-A759-A0176716CDEC}" destId="{87E2C9DA-AF71-49BE-8463-230D4FAEACDF}" srcOrd="0" destOrd="0" parTransId="{7ED67AEE-3EFA-42A3-9FB2-7E51CBD1AD0A}" sibTransId="{4D78A9AF-DCE9-40A1-968E-8A84669BB17C}"/>
    <dgm:cxn modelId="{E42A713B-7206-49A5-9A6C-85CF3F2FC3FC}" srcId="{277C6803-CA4B-420D-A759-A0176716CDEC}" destId="{9227DA0E-23FC-4CFA-8C59-414EB0E01F6C}" srcOrd="3" destOrd="0" parTransId="{3DB6186E-4551-43E5-86B1-E1DD65E0DC9E}" sibTransId="{5AFFAE01-E256-4EE8-9509-B262F1BD23CD}"/>
    <dgm:cxn modelId="{0879C9B3-3FFE-43F3-8448-762C7FD9BC6F}" type="presOf" srcId="{74B4ED53-1771-488D-ABAD-21D1DA690E51}" destId="{FC3C55A0-84B2-4F6E-AB59-77725D722C40}" srcOrd="0" destOrd="0" presId="urn:microsoft.com/office/officeart/2005/8/layout/hProcess9"/>
    <dgm:cxn modelId="{ABB642C9-CEA5-4E8F-847C-482E95851269}" srcId="{277C6803-CA4B-420D-A759-A0176716CDEC}" destId="{74B4ED53-1771-488D-ABAD-21D1DA690E51}" srcOrd="2" destOrd="0" parTransId="{6EE8B661-5343-4B26-B6C6-894D5D8A7773}" sibTransId="{877A99D1-B351-4E05-99E6-5FAD7B69E1C8}"/>
    <dgm:cxn modelId="{20A242CC-255D-4EE4-BD4B-A2F5ED9DCAE9}" type="presOf" srcId="{9227DA0E-23FC-4CFA-8C59-414EB0E01F6C}" destId="{06064AD5-8D7F-4BDF-925D-EFA8045701F9}" srcOrd="0" destOrd="0" presId="urn:microsoft.com/office/officeart/2005/8/layout/hProcess9"/>
    <dgm:cxn modelId="{169141CD-0342-4B63-B721-5243A4C779D4}" type="presOf" srcId="{87E2C9DA-AF71-49BE-8463-230D4FAEACDF}" destId="{20161611-1CCB-49E5-BCD6-160E7AE8C6F1}" srcOrd="0" destOrd="0" presId="urn:microsoft.com/office/officeart/2005/8/layout/hProcess9"/>
    <dgm:cxn modelId="{AA7D7CDF-7AD0-4080-94E1-5E5B41B38130}" type="presOf" srcId="{277C6803-CA4B-420D-A759-A0176716CDEC}" destId="{93623590-CF4A-4CD2-BB6E-ABC5C3F4BECF}" srcOrd="0" destOrd="0" presId="urn:microsoft.com/office/officeart/2005/8/layout/hProcess9"/>
    <dgm:cxn modelId="{04508D0A-E7F3-4AA3-8620-DE44F159C331}" type="presParOf" srcId="{93623590-CF4A-4CD2-BB6E-ABC5C3F4BECF}" destId="{9754C195-A9F0-4F0D-A6D2-0DD1520FF8CB}" srcOrd="0" destOrd="0" presId="urn:microsoft.com/office/officeart/2005/8/layout/hProcess9"/>
    <dgm:cxn modelId="{A97CB21C-F932-44CD-819E-E60A00C0FBE8}" type="presParOf" srcId="{93623590-CF4A-4CD2-BB6E-ABC5C3F4BECF}" destId="{2940AEB7-E777-4807-BDF0-EF3FA0BEEEC2}" srcOrd="1" destOrd="0" presId="urn:microsoft.com/office/officeart/2005/8/layout/hProcess9"/>
    <dgm:cxn modelId="{DCDC86E0-345B-4170-8F4C-A1A9BC75C0FC}" type="presParOf" srcId="{2940AEB7-E777-4807-BDF0-EF3FA0BEEEC2}" destId="{20161611-1CCB-49E5-BCD6-160E7AE8C6F1}" srcOrd="0" destOrd="0" presId="urn:microsoft.com/office/officeart/2005/8/layout/hProcess9"/>
    <dgm:cxn modelId="{CD089FAC-7D3F-4F18-9A53-AA6C7921B4E3}" type="presParOf" srcId="{2940AEB7-E777-4807-BDF0-EF3FA0BEEEC2}" destId="{86916C63-1FAF-43F8-B295-0A3F60413D66}" srcOrd="1" destOrd="0" presId="urn:microsoft.com/office/officeart/2005/8/layout/hProcess9"/>
    <dgm:cxn modelId="{2DC080EA-34FA-4231-9E1B-88EF50C76450}" type="presParOf" srcId="{2940AEB7-E777-4807-BDF0-EF3FA0BEEEC2}" destId="{FE566455-4387-4F3B-93FD-63039231E455}" srcOrd="2" destOrd="0" presId="urn:microsoft.com/office/officeart/2005/8/layout/hProcess9"/>
    <dgm:cxn modelId="{85238898-3046-480A-8E6E-7930658D5180}" type="presParOf" srcId="{2940AEB7-E777-4807-BDF0-EF3FA0BEEEC2}" destId="{7685ED58-3418-4846-9665-E14742C7BD0B}" srcOrd="3" destOrd="0" presId="urn:microsoft.com/office/officeart/2005/8/layout/hProcess9"/>
    <dgm:cxn modelId="{16A2F90B-22A4-4C2B-BB52-9B391B6CA0CC}" type="presParOf" srcId="{2940AEB7-E777-4807-BDF0-EF3FA0BEEEC2}" destId="{FC3C55A0-84B2-4F6E-AB59-77725D722C40}" srcOrd="4" destOrd="0" presId="urn:microsoft.com/office/officeart/2005/8/layout/hProcess9"/>
    <dgm:cxn modelId="{0899D7B3-468F-45E2-93F4-858C142C714C}" type="presParOf" srcId="{2940AEB7-E777-4807-BDF0-EF3FA0BEEEC2}" destId="{7FE43F55-AB52-4260-A2ED-9324174B1544}" srcOrd="5" destOrd="0" presId="urn:microsoft.com/office/officeart/2005/8/layout/hProcess9"/>
    <dgm:cxn modelId="{B3E9E043-F09A-4C38-BD91-AEB54C390C3D}" type="presParOf" srcId="{2940AEB7-E777-4807-BDF0-EF3FA0BEEEC2}" destId="{06064AD5-8D7F-4BDF-925D-EFA8045701F9}"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11FFE4-074F-49F2-B536-C057DBA83543}" type="doc">
      <dgm:prSet loTypeId="urn:microsoft.com/office/officeart/2005/8/layout/arrow3" loCatId="relationship" qsTypeId="urn:microsoft.com/office/officeart/2005/8/quickstyle/simple1" qsCatId="simple" csTypeId="urn:microsoft.com/office/officeart/2005/8/colors/colorful5" csCatId="colorful" phldr="1"/>
      <dgm:spPr/>
      <dgm:t>
        <a:bodyPr/>
        <a:lstStyle/>
        <a:p>
          <a:endParaRPr lang="en-US"/>
        </a:p>
      </dgm:t>
    </dgm:pt>
    <dgm:pt modelId="{C7B5598F-73EB-4086-9D15-AF21D84F01EB}">
      <dgm:prSet phldrT="[Text]"/>
      <dgm:spPr/>
      <dgm:t>
        <a:bodyPr/>
        <a:lstStyle/>
        <a:p>
          <a:pPr algn="ctr">
            <a:buFont typeface="+mj-lt"/>
            <a:buAutoNum type="alphaLcParenR"/>
          </a:pPr>
          <a:r>
            <a:rPr lang="en-US" b="1" dirty="0"/>
            <a:t>Exploration</a:t>
          </a:r>
          <a:r>
            <a:rPr lang="en-US" dirty="0"/>
            <a:t>: perform more playouts from states that currently have no or few playouts.</a:t>
          </a:r>
        </a:p>
      </dgm:t>
    </dgm:pt>
    <dgm:pt modelId="{35184A8B-0A83-41D2-A908-50848EE3D926}" type="parTrans" cxnId="{FFB7963A-9C7D-499E-B549-7910A0F2F13B}">
      <dgm:prSet/>
      <dgm:spPr/>
      <dgm:t>
        <a:bodyPr/>
        <a:lstStyle/>
        <a:p>
          <a:pPr algn="r"/>
          <a:endParaRPr lang="en-US"/>
        </a:p>
      </dgm:t>
    </dgm:pt>
    <dgm:pt modelId="{7063981B-22F4-4A0F-A5A9-DB73DAB928BE}" type="sibTrans" cxnId="{FFB7963A-9C7D-499E-B549-7910A0F2F13B}">
      <dgm:prSet/>
      <dgm:spPr/>
      <dgm:t>
        <a:bodyPr/>
        <a:lstStyle/>
        <a:p>
          <a:pPr algn="r"/>
          <a:endParaRPr lang="en-US"/>
        </a:p>
      </dgm:t>
    </dgm:pt>
    <dgm:pt modelId="{66875ED1-75C0-4ADD-A11A-6945BE084A09}">
      <dgm:prSet phldrT="[Text]"/>
      <dgm:spPr/>
      <dgm:t>
        <a:bodyPr/>
        <a:lstStyle/>
        <a:p>
          <a:pPr algn="ctr">
            <a:buFont typeface="+mj-lt"/>
            <a:buAutoNum type="alphaLcParenR"/>
          </a:pPr>
          <a:r>
            <a:rPr lang="en-US" b="1" dirty="0"/>
            <a:t>Exploitation</a:t>
          </a:r>
          <a:r>
            <a:rPr lang="en-US" dirty="0"/>
            <a:t>: more playouts for states that have done well to get more accurate estimates.</a:t>
          </a:r>
        </a:p>
      </dgm:t>
    </dgm:pt>
    <dgm:pt modelId="{E4BC8588-2C5C-4F69-9DCD-38814EE5D0D5}" type="parTrans" cxnId="{41A8DCA8-7894-4CC3-98D1-8E1D6EF8011C}">
      <dgm:prSet/>
      <dgm:spPr/>
      <dgm:t>
        <a:bodyPr/>
        <a:lstStyle/>
        <a:p>
          <a:pPr algn="r"/>
          <a:endParaRPr lang="en-US"/>
        </a:p>
      </dgm:t>
    </dgm:pt>
    <dgm:pt modelId="{1088B430-2FAC-4E9A-9AA5-B784B5A97F07}" type="sibTrans" cxnId="{41A8DCA8-7894-4CC3-98D1-8E1D6EF8011C}">
      <dgm:prSet/>
      <dgm:spPr/>
      <dgm:t>
        <a:bodyPr/>
        <a:lstStyle/>
        <a:p>
          <a:pPr algn="r"/>
          <a:endParaRPr lang="en-US"/>
        </a:p>
      </dgm:t>
    </dgm:pt>
    <dgm:pt modelId="{388A663A-0857-4F9C-8427-5385EE64B421}" type="pres">
      <dgm:prSet presAssocID="{9011FFE4-074F-49F2-B536-C057DBA83543}" presName="compositeShape" presStyleCnt="0">
        <dgm:presLayoutVars>
          <dgm:chMax val="2"/>
          <dgm:dir/>
          <dgm:resizeHandles val="exact"/>
        </dgm:presLayoutVars>
      </dgm:prSet>
      <dgm:spPr/>
    </dgm:pt>
    <dgm:pt modelId="{5BBECE53-31E9-45C1-9C99-E6FED15FF303}" type="pres">
      <dgm:prSet presAssocID="{9011FFE4-074F-49F2-B536-C057DBA83543}" presName="divider" presStyleLbl="fgShp" presStyleIdx="0" presStyleCnt="1"/>
      <dgm:spPr/>
    </dgm:pt>
    <dgm:pt modelId="{C0EAA83E-FCA4-41B8-B9C4-1FFFC2767C9D}" type="pres">
      <dgm:prSet presAssocID="{C7B5598F-73EB-4086-9D15-AF21D84F01EB}" presName="downArrow" presStyleLbl="node1" presStyleIdx="0" presStyleCnt="2"/>
      <dgm:spPr/>
    </dgm:pt>
    <dgm:pt modelId="{67A1BF2C-5C08-487D-9939-E0054ADCF853}" type="pres">
      <dgm:prSet presAssocID="{C7B5598F-73EB-4086-9D15-AF21D84F01EB}" presName="downArrowText" presStyleLbl="revTx" presStyleIdx="0" presStyleCnt="2" custScaleX="154688">
        <dgm:presLayoutVars>
          <dgm:bulletEnabled val="1"/>
        </dgm:presLayoutVars>
      </dgm:prSet>
      <dgm:spPr/>
    </dgm:pt>
    <dgm:pt modelId="{EC55A2F8-97C2-4D3B-ADF8-DBE6FB6A38DF}" type="pres">
      <dgm:prSet presAssocID="{66875ED1-75C0-4ADD-A11A-6945BE084A09}" presName="upArrow" presStyleLbl="node1" presStyleIdx="1" presStyleCnt="2"/>
      <dgm:spPr/>
    </dgm:pt>
    <dgm:pt modelId="{6BD5FF6F-C06C-42AF-A022-734E57BE2E2B}" type="pres">
      <dgm:prSet presAssocID="{66875ED1-75C0-4ADD-A11A-6945BE084A09}" presName="upArrowText" presStyleLbl="revTx" presStyleIdx="1" presStyleCnt="2" custScaleX="175846">
        <dgm:presLayoutVars>
          <dgm:bulletEnabled val="1"/>
        </dgm:presLayoutVars>
      </dgm:prSet>
      <dgm:spPr/>
    </dgm:pt>
  </dgm:ptLst>
  <dgm:cxnLst>
    <dgm:cxn modelId="{FFB7963A-9C7D-499E-B549-7910A0F2F13B}" srcId="{9011FFE4-074F-49F2-B536-C057DBA83543}" destId="{C7B5598F-73EB-4086-9D15-AF21D84F01EB}" srcOrd="0" destOrd="0" parTransId="{35184A8B-0A83-41D2-A908-50848EE3D926}" sibTransId="{7063981B-22F4-4A0F-A5A9-DB73DAB928BE}"/>
    <dgm:cxn modelId="{7B0F204B-C6DC-4C4D-A1AD-9EF60A00E72C}" type="presOf" srcId="{66875ED1-75C0-4ADD-A11A-6945BE084A09}" destId="{6BD5FF6F-C06C-42AF-A022-734E57BE2E2B}" srcOrd="0" destOrd="0" presId="urn:microsoft.com/office/officeart/2005/8/layout/arrow3"/>
    <dgm:cxn modelId="{04BF2150-FA8E-4647-8811-A29E30D0A6E9}" type="presOf" srcId="{9011FFE4-074F-49F2-B536-C057DBA83543}" destId="{388A663A-0857-4F9C-8427-5385EE64B421}" srcOrd="0" destOrd="0" presId="urn:microsoft.com/office/officeart/2005/8/layout/arrow3"/>
    <dgm:cxn modelId="{41A8DCA8-7894-4CC3-98D1-8E1D6EF8011C}" srcId="{9011FFE4-074F-49F2-B536-C057DBA83543}" destId="{66875ED1-75C0-4ADD-A11A-6945BE084A09}" srcOrd="1" destOrd="0" parTransId="{E4BC8588-2C5C-4F69-9DCD-38814EE5D0D5}" sibTransId="{1088B430-2FAC-4E9A-9AA5-B784B5A97F07}"/>
    <dgm:cxn modelId="{839049F2-A0DF-4F49-8503-5FA5B3D2E44F}" type="presOf" srcId="{C7B5598F-73EB-4086-9D15-AF21D84F01EB}" destId="{67A1BF2C-5C08-487D-9939-E0054ADCF853}" srcOrd="0" destOrd="0" presId="urn:microsoft.com/office/officeart/2005/8/layout/arrow3"/>
    <dgm:cxn modelId="{4E893338-3B84-48BA-835F-D61CD9362690}" type="presParOf" srcId="{388A663A-0857-4F9C-8427-5385EE64B421}" destId="{5BBECE53-31E9-45C1-9C99-E6FED15FF303}" srcOrd="0" destOrd="0" presId="urn:microsoft.com/office/officeart/2005/8/layout/arrow3"/>
    <dgm:cxn modelId="{1B54C8EF-77AB-440B-B805-91D94F88E42C}" type="presParOf" srcId="{388A663A-0857-4F9C-8427-5385EE64B421}" destId="{C0EAA83E-FCA4-41B8-B9C4-1FFFC2767C9D}" srcOrd="1" destOrd="0" presId="urn:microsoft.com/office/officeart/2005/8/layout/arrow3"/>
    <dgm:cxn modelId="{20383821-AA1B-42B6-82EE-3CE604BFC218}" type="presParOf" srcId="{388A663A-0857-4F9C-8427-5385EE64B421}" destId="{67A1BF2C-5C08-487D-9939-E0054ADCF853}" srcOrd="2" destOrd="0" presId="urn:microsoft.com/office/officeart/2005/8/layout/arrow3"/>
    <dgm:cxn modelId="{AF7052B3-389F-4879-AA2D-2A087CB65866}" type="presParOf" srcId="{388A663A-0857-4F9C-8427-5385EE64B421}" destId="{EC55A2F8-97C2-4D3B-ADF8-DBE6FB6A38DF}" srcOrd="3" destOrd="0" presId="urn:microsoft.com/office/officeart/2005/8/layout/arrow3"/>
    <dgm:cxn modelId="{78C67B63-775A-4F15-9409-F459BEC24907}" type="presParOf" srcId="{388A663A-0857-4F9C-8427-5385EE64B421}" destId="{6BD5FF6F-C06C-42AF-A022-734E57BE2E2B}" srcOrd="4" destOrd="0" presId="urn:microsoft.com/office/officeart/2005/8/layout/arrow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54C195-A9F0-4F0D-A6D2-0DD1520FF8CB}">
      <dsp:nvSpPr>
        <dsp:cNvPr id="0" name=""/>
        <dsp:cNvSpPr/>
      </dsp:nvSpPr>
      <dsp:spPr>
        <a:xfrm>
          <a:off x="591502" y="0"/>
          <a:ext cx="6703695" cy="4486274"/>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0161611-1CCB-49E5-BCD6-160E7AE8C6F1}">
      <dsp:nvSpPr>
        <dsp:cNvPr id="0" name=""/>
        <dsp:cNvSpPr/>
      </dsp:nvSpPr>
      <dsp:spPr>
        <a:xfrm>
          <a:off x="2695" y="1345882"/>
          <a:ext cx="1751401" cy="179450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Games as </a:t>
          </a:r>
          <a:br>
            <a:rPr lang="en-US" sz="1600" kern="1200" dirty="0"/>
          </a:br>
          <a:r>
            <a:rPr lang="en-US" sz="1600" kern="1200" dirty="0"/>
            <a:t>Search Problems</a:t>
          </a:r>
        </a:p>
      </dsp:txBody>
      <dsp:txXfrm>
        <a:off x="88191" y="1431378"/>
        <a:ext cx="1580409" cy="1623517"/>
      </dsp:txXfrm>
    </dsp:sp>
    <dsp:sp modelId="{FE566455-4387-4F3B-93FD-63039231E455}">
      <dsp:nvSpPr>
        <dsp:cNvPr id="0" name=""/>
        <dsp:cNvSpPr/>
      </dsp:nvSpPr>
      <dsp:spPr>
        <a:xfrm>
          <a:off x="2045997" y="1345882"/>
          <a:ext cx="1751401" cy="1794509"/>
        </a:xfrm>
        <a:prstGeom prst="round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Exact Methods</a:t>
          </a:r>
          <a:br>
            <a:rPr lang="en-US" sz="1600" kern="1200" dirty="0"/>
          </a:br>
          <a:br>
            <a:rPr lang="en-US" sz="1600" kern="1200" dirty="0"/>
          </a:br>
          <a:r>
            <a:rPr lang="en-US" sz="1600" kern="1200" dirty="0"/>
            <a:t>Non-deterministic Actions</a:t>
          </a:r>
          <a:br>
            <a:rPr lang="en-US" sz="1600" kern="1200" dirty="0"/>
          </a:br>
          <a:br>
            <a:rPr lang="en-US" sz="1600" kern="1200" dirty="0"/>
          </a:br>
          <a:r>
            <a:rPr lang="en-US" sz="1600" kern="1200" dirty="0"/>
            <a:t> Minimax Search</a:t>
          </a:r>
        </a:p>
      </dsp:txBody>
      <dsp:txXfrm>
        <a:off x="2131493" y="1431378"/>
        <a:ext cx="1580409" cy="1623517"/>
      </dsp:txXfrm>
    </dsp:sp>
    <dsp:sp modelId="{FC3C55A0-84B2-4F6E-AB59-77725D722C40}">
      <dsp:nvSpPr>
        <dsp:cNvPr id="0" name=""/>
        <dsp:cNvSpPr/>
      </dsp:nvSpPr>
      <dsp:spPr>
        <a:xfrm>
          <a:off x="4089300" y="1345882"/>
          <a:ext cx="1751401" cy="1794509"/>
        </a:xfrm>
        <a:prstGeom prst="round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1" kern="1200" dirty="0"/>
            <a:t>Heuristic Methods</a:t>
          </a:r>
          <a:br>
            <a:rPr lang="en-US" sz="1600" kern="1200" dirty="0"/>
          </a:br>
          <a:br>
            <a:rPr lang="en-US" sz="1600" kern="1200" dirty="0"/>
          </a:br>
          <a:r>
            <a:rPr lang="en-US" sz="1600" kern="1200" dirty="0"/>
            <a:t>Heuristic Alpha-Beta Tree Search</a:t>
          </a:r>
          <a:br>
            <a:rPr lang="en-US" sz="1600" kern="1200" dirty="0"/>
          </a:br>
          <a:br>
            <a:rPr lang="en-US" sz="1600" kern="1200" dirty="0"/>
          </a:br>
          <a:r>
            <a:rPr lang="en-US" sz="1600" kern="1200" dirty="0"/>
            <a:t>Monte Carlo Tree search</a:t>
          </a:r>
        </a:p>
      </dsp:txBody>
      <dsp:txXfrm>
        <a:off x="4174796" y="1431378"/>
        <a:ext cx="1580409" cy="1623517"/>
      </dsp:txXfrm>
    </dsp:sp>
    <dsp:sp modelId="{06064AD5-8D7F-4BDF-925D-EFA8045701F9}">
      <dsp:nvSpPr>
        <dsp:cNvPr id="0" name=""/>
        <dsp:cNvSpPr/>
      </dsp:nvSpPr>
      <dsp:spPr>
        <a:xfrm>
          <a:off x="6132602" y="1345882"/>
          <a:ext cx="1751401" cy="1794509"/>
        </a:xfrm>
        <a:prstGeom prst="roundRect">
          <a:avLst/>
        </a:prstGeom>
        <a:noFill/>
        <a:ln w="9525" cap="flat" cmpd="sng" algn="ctr">
          <a:solidFill>
            <a:schemeClr val="accent1"/>
          </a:solidFill>
          <a:prstDash val="solid"/>
          <a:round/>
          <a:headEnd type="none" w="med" len="med"/>
          <a:tailEnd type="none" w="med" len="med"/>
        </a:ln>
        <a:effectLst/>
      </dsp:spPr>
      <dsp:style>
        <a:lnRef idx="0">
          <a:scrgbClr r="0" g="0" b="0"/>
        </a:lnRef>
        <a:fillRef idx="0">
          <a:scrgbClr r="0" g="0" b="0"/>
        </a:fillRef>
        <a:effectRef idx="0">
          <a:scrgbClr r="0" g="0" b="0"/>
        </a:effectRef>
        <a:fontRef idx="minor">
          <a:schemeClr val="accen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Stochastic Games</a:t>
          </a:r>
        </a:p>
      </dsp:txBody>
      <dsp:txXfrm>
        <a:off x="6218098" y="1431378"/>
        <a:ext cx="1580409" cy="16235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BECE53-31E9-45C1-9C99-E6FED15FF303}">
      <dsp:nvSpPr>
        <dsp:cNvPr id="0" name=""/>
        <dsp:cNvSpPr/>
      </dsp:nvSpPr>
      <dsp:spPr>
        <a:xfrm rot="21300000">
          <a:off x="716009" y="706050"/>
          <a:ext cx="4054381" cy="354712"/>
        </a:xfrm>
        <a:prstGeom prst="mathMinus">
          <a:avLst/>
        </a:prstGeom>
        <a:solidFill>
          <a:schemeClr val="accent5">
            <a:tint val="4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0EAA83E-FCA4-41B8-B9C4-1FFFC2767C9D}">
      <dsp:nvSpPr>
        <dsp:cNvPr id="0" name=""/>
        <dsp:cNvSpPr/>
      </dsp:nvSpPr>
      <dsp:spPr>
        <a:xfrm>
          <a:off x="658368" y="88340"/>
          <a:ext cx="1645920" cy="706725"/>
        </a:xfrm>
        <a:prstGeom prst="downArrow">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7A1BF2C-5C08-487D-9939-E0054ADCF853}">
      <dsp:nvSpPr>
        <dsp:cNvPr id="0" name=""/>
        <dsp:cNvSpPr/>
      </dsp:nvSpPr>
      <dsp:spPr>
        <a:xfrm>
          <a:off x="2427727" y="0"/>
          <a:ext cx="2715776" cy="74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Font typeface="+mj-lt"/>
            <a:buNone/>
          </a:pPr>
          <a:r>
            <a:rPr lang="en-US" sz="1200" b="1" kern="1200" dirty="0"/>
            <a:t>Exploration</a:t>
          </a:r>
          <a:r>
            <a:rPr lang="en-US" sz="1200" kern="1200" dirty="0"/>
            <a:t>: perform more playouts from states that currently have no or few playouts.</a:t>
          </a:r>
        </a:p>
      </dsp:txBody>
      <dsp:txXfrm>
        <a:off x="2427727" y="0"/>
        <a:ext cx="2715776" cy="742061"/>
      </dsp:txXfrm>
    </dsp:sp>
    <dsp:sp modelId="{EC55A2F8-97C2-4D3B-ADF8-DBE6FB6A38DF}">
      <dsp:nvSpPr>
        <dsp:cNvPr id="0" name=""/>
        <dsp:cNvSpPr/>
      </dsp:nvSpPr>
      <dsp:spPr>
        <a:xfrm>
          <a:off x="3182112" y="971747"/>
          <a:ext cx="1645920" cy="706725"/>
        </a:xfrm>
        <a:prstGeom prst="upArrow">
          <a:avLst/>
        </a:prstGeom>
        <a:solidFill>
          <a:schemeClr val="accent5">
            <a:hueOff val="-12162821"/>
            <a:satOff val="-296"/>
            <a:lumOff val="-10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D5FF6F-C06C-42AF-A022-734E57BE2E2B}">
      <dsp:nvSpPr>
        <dsp:cNvPr id="0" name=""/>
        <dsp:cNvSpPr/>
      </dsp:nvSpPr>
      <dsp:spPr>
        <a:xfrm>
          <a:off x="157165" y="1024751"/>
          <a:ext cx="3087236" cy="7420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Font typeface="+mj-lt"/>
            <a:buNone/>
          </a:pPr>
          <a:r>
            <a:rPr lang="en-US" sz="1100" b="1" kern="1200" dirty="0"/>
            <a:t>Exploitation</a:t>
          </a:r>
          <a:r>
            <a:rPr lang="en-US" sz="1100" kern="1200" dirty="0"/>
            <a:t>: more playouts for states that have done well to get more accurate estimates.</a:t>
          </a:r>
        </a:p>
      </dsp:txBody>
      <dsp:txXfrm>
        <a:off x="157165" y="1024751"/>
        <a:ext cx="3087236" cy="74206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46E2045A-045A-4BC7-A4D3-1395440B1C3D}" type="datetimeFigureOut">
              <a:rPr lang="en-US" smtClean="0"/>
              <a:pPr/>
              <a:t>6/3/2025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CA8F1D18-9638-4932-8910-B6EDCB447AA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12</a:t>
            </a:fld>
            <a:endParaRPr lang="en-US"/>
          </a:p>
        </p:txBody>
      </p:sp>
    </p:spTree>
    <p:extLst>
      <p:ext uri="{BB962C8B-B14F-4D97-AF65-F5344CB8AC3E}">
        <p14:creationId xmlns:p14="http://schemas.microsoft.com/office/powerpoint/2010/main" val="21009742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30</a:t>
            </a:fld>
            <a:endParaRPr lang="en-US"/>
          </a:p>
        </p:txBody>
      </p:sp>
    </p:spTree>
    <p:extLst>
      <p:ext uri="{BB962C8B-B14F-4D97-AF65-F5344CB8AC3E}">
        <p14:creationId xmlns:p14="http://schemas.microsoft.com/office/powerpoint/2010/main" val="1224440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A8F1D18-9638-4932-8910-B6EDCB447AA8}" type="slidenum">
              <a:rPr lang="en-US" smtClean="0"/>
              <a:pPr/>
              <a:t>48</a:t>
            </a:fld>
            <a:endParaRPr lang="en-US"/>
          </a:p>
        </p:txBody>
      </p:sp>
    </p:spTree>
    <p:extLst>
      <p:ext uri="{BB962C8B-B14F-4D97-AF65-F5344CB8AC3E}">
        <p14:creationId xmlns:p14="http://schemas.microsoft.com/office/powerpoint/2010/main" val="27241616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2D9DA4-02CE-43F5-9CF0-D49D363C8459}" type="slidenum">
              <a:rPr lang="en-US" smtClean="0"/>
              <a:pPr/>
              <a:t>‹#›</a:t>
            </a:fld>
            <a:endParaRPr lang="en-US"/>
          </a:p>
        </p:txBody>
      </p:sp>
    </p:spTree>
    <p:extLst>
      <p:ext uri="{BB962C8B-B14F-4D97-AF65-F5344CB8AC3E}">
        <p14:creationId xmlns:p14="http://schemas.microsoft.com/office/powerpoint/2010/main" val="28567414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4BB250-A250-4885-A268-87B3538DFE98}" type="slidenum">
              <a:rPr lang="en-US" smtClean="0"/>
              <a:pPr/>
              <a:t>‹#›</a:t>
            </a:fld>
            <a:endParaRPr lang="en-US"/>
          </a:p>
        </p:txBody>
      </p:sp>
    </p:spTree>
    <p:extLst>
      <p:ext uri="{BB962C8B-B14F-4D97-AF65-F5344CB8AC3E}">
        <p14:creationId xmlns:p14="http://schemas.microsoft.com/office/powerpoint/2010/main" val="302862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66124F-E4DF-44CD-BFA1-9C4215F3C6FD}" type="slidenum">
              <a:rPr lang="en-US" smtClean="0"/>
              <a:pPr/>
              <a:t>‹#›</a:t>
            </a:fld>
            <a:endParaRPr lang="en-US"/>
          </a:p>
        </p:txBody>
      </p:sp>
    </p:spTree>
    <p:extLst>
      <p:ext uri="{BB962C8B-B14F-4D97-AF65-F5344CB8AC3E}">
        <p14:creationId xmlns:p14="http://schemas.microsoft.com/office/powerpoint/2010/main" val="1634036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A541FF-43FD-4C27-B2AB-C7A86A2D65CE}" type="slidenum">
              <a:rPr lang="en-US" smtClean="0"/>
              <a:pPr/>
              <a:t>‹#›</a:t>
            </a:fld>
            <a:endParaRPr lang="en-US"/>
          </a:p>
        </p:txBody>
      </p:sp>
    </p:spTree>
    <p:extLst>
      <p:ext uri="{BB962C8B-B14F-4D97-AF65-F5344CB8AC3E}">
        <p14:creationId xmlns:p14="http://schemas.microsoft.com/office/powerpoint/2010/main" val="16420153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706D21-1181-4166-8079-A41C583EFAEA}" type="slidenum">
              <a:rPr lang="en-US" smtClean="0"/>
              <a:pPr/>
              <a:t>‹#›</a:t>
            </a:fld>
            <a:endParaRPr lang="en-US"/>
          </a:p>
        </p:txBody>
      </p:sp>
    </p:spTree>
    <p:extLst>
      <p:ext uri="{BB962C8B-B14F-4D97-AF65-F5344CB8AC3E}">
        <p14:creationId xmlns:p14="http://schemas.microsoft.com/office/powerpoint/2010/main" val="2057478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B64A6A7-A8A8-444E-955C-ECC81D9EE3C1}" type="slidenum">
              <a:rPr lang="en-US" smtClean="0"/>
              <a:pPr/>
              <a:t>‹#›</a:t>
            </a:fld>
            <a:endParaRPr lang="en-US"/>
          </a:p>
        </p:txBody>
      </p:sp>
    </p:spTree>
    <p:extLst>
      <p:ext uri="{BB962C8B-B14F-4D97-AF65-F5344CB8AC3E}">
        <p14:creationId xmlns:p14="http://schemas.microsoft.com/office/powerpoint/2010/main" val="415113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98F21B-BA12-430D-BE3E-273EE4A9C69B}" type="slidenum">
              <a:rPr lang="en-US" smtClean="0"/>
              <a:pPr/>
              <a:t>‹#›</a:t>
            </a:fld>
            <a:endParaRPr lang="en-US"/>
          </a:p>
        </p:txBody>
      </p:sp>
    </p:spTree>
    <p:extLst>
      <p:ext uri="{BB962C8B-B14F-4D97-AF65-F5344CB8AC3E}">
        <p14:creationId xmlns:p14="http://schemas.microsoft.com/office/powerpoint/2010/main" val="1435584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3AA154-AEC2-45BD-83B5-605C6AF79F6D}" type="slidenum">
              <a:rPr lang="en-US" smtClean="0"/>
              <a:pPr/>
              <a:t>‹#›</a:t>
            </a:fld>
            <a:endParaRPr lang="en-US"/>
          </a:p>
        </p:txBody>
      </p:sp>
    </p:spTree>
    <p:extLst>
      <p:ext uri="{BB962C8B-B14F-4D97-AF65-F5344CB8AC3E}">
        <p14:creationId xmlns:p14="http://schemas.microsoft.com/office/powerpoint/2010/main" val="56196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0C9F4F-55B6-427D-981E-09CF38EE502D}" type="slidenum">
              <a:rPr lang="en-US" smtClean="0"/>
              <a:pPr/>
              <a:t>‹#›</a:t>
            </a:fld>
            <a:endParaRPr lang="en-US"/>
          </a:p>
        </p:txBody>
      </p:sp>
    </p:spTree>
    <p:extLst>
      <p:ext uri="{BB962C8B-B14F-4D97-AF65-F5344CB8AC3E}">
        <p14:creationId xmlns:p14="http://schemas.microsoft.com/office/powerpoint/2010/main" val="1797782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2470B25-377E-4295-B49E-194E8FC6878E}" type="slidenum">
              <a:rPr lang="en-US" smtClean="0"/>
              <a:pPr/>
              <a:t>‹#›</a:t>
            </a:fld>
            <a:endParaRPr lang="en-US"/>
          </a:p>
        </p:txBody>
      </p:sp>
    </p:spTree>
    <p:extLst>
      <p:ext uri="{BB962C8B-B14F-4D97-AF65-F5344CB8AC3E}">
        <p14:creationId xmlns:p14="http://schemas.microsoft.com/office/powerpoint/2010/main" val="42061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644E4E-8BDE-4300-9999-9D2DCD00CB85}" type="slidenum">
              <a:rPr lang="en-US" smtClean="0"/>
              <a:pPr/>
              <a:t>‹#›</a:t>
            </a:fld>
            <a:endParaRPr lang="en-US"/>
          </a:p>
        </p:txBody>
      </p:sp>
    </p:spTree>
    <p:extLst>
      <p:ext uri="{BB962C8B-B14F-4D97-AF65-F5344CB8AC3E}">
        <p14:creationId xmlns:p14="http://schemas.microsoft.com/office/powerpoint/2010/main" val="1845922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13C7E-08E5-4BBC-8983-6EE86B3B323D}" type="slidenum">
              <a:rPr lang="en-US" smtClean="0"/>
              <a:pPr/>
              <a:t>‹#›</a:t>
            </a:fld>
            <a:endParaRPr lang="en-US"/>
          </a:p>
        </p:txBody>
      </p:sp>
    </p:spTree>
    <p:extLst>
      <p:ext uri="{BB962C8B-B14F-4D97-AF65-F5344CB8AC3E}">
        <p14:creationId xmlns:p14="http://schemas.microsoft.com/office/powerpoint/2010/main" val="3711919527"/>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flickr.com/photos/58182080@N04/6918664049" TargetMode="External"/><Relationship Id="rId7"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creativecommons.org/licenses/by-sa/4.0/" TargetMode="External"/><Relationship Id="rId5" Type="http://schemas.openxmlformats.org/officeDocument/2006/relationships/image" Target="../media/image2.png"/><Relationship Id="rId4" Type="http://schemas.openxmlformats.org/officeDocument/2006/relationships/hyperlink" Target="https://www.flickr.com/photos/58182080@N04"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8" Type="http://schemas.openxmlformats.org/officeDocument/2006/relationships/image" Target="../media/image20.png"/><Relationship Id="rId13" Type="http://schemas.openxmlformats.org/officeDocument/2006/relationships/image" Target="../media/image25.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8" Type="http://schemas.openxmlformats.org/officeDocument/2006/relationships/image" Target="../media/image16.png"/><Relationship Id="rId26" Type="http://schemas.openxmlformats.org/officeDocument/2006/relationships/image" Target="../media/image24.png"/><Relationship Id="rId21" Type="http://schemas.openxmlformats.org/officeDocument/2006/relationships/image" Target="../media/image19.png"/><Relationship Id="rId17" Type="http://schemas.openxmlformats.org/officeDocument/2006/relationships/image" Target="../media/image15.png"/><Relationship Id="rId25" Type="http://schemas.openxmlformats.org/officeDocument/2006/relationships/image" Target="../media/image23.png"/><Relationship Id="rId2" Type="http://schemas.openxmlformats.org/officeDocument/2006/relationships/image" Target="../media/image370.png"/><Relationship Id="rId16" Type="http://schemas.openxmlformats.org/officeDocument/2006/relationships/image" Target="../media/image14.png"/><Relationship Id="rId20" Type="http://schemas.openxmlformats.org/officeDocument/2006/relationships/image" Target="../media/image18.png"/><Relationship Id="rId29" Type="http://schemas.openxmlformats.org/officeDocument/2006/relationships/image" Target="../media/image39.png"/><Relationship Id="rId1" Type="http://schemas.openxmlformats.org/officeDocument/2006/relationships/slideLayout" Target="../slideLayouts/slideLayout6.xml"/><Relationship Id="rId24" Type="http://schemas.openxmlformats.org/officeDocument/2006/relationships/image" Target="../media/image22.png"/><Relationship Id="rId32" Type="http://schemas.openxmlformats.org/officeDocument/2006/relationships/image" Target="../media/image261.png"/><Relationship Id="rId23" Type="http://schemas.openxmlformats.org/officeDocument/2006/relationships/image" Target="../media/image21.png"/><Relationship Id="rId28" Type="http://schemas.openxmlformats.org/officeDocument/2006/relationships/image" Target="../media/image381.png"/><Relationship Id="rId19" Type="http://schemas.openxmlformats.org/officeDocument/2006/relationships/image" Target="../media/image17.png"/><Relationship Id="rId31" Type="http://schemas.openxmlformats.org/officeDocument/2006/relationships/image" Target="../media/image41.png"/><Relationship Id="rId22" Type="http://schemas.openxmlformats.org/officeDocument/2006/relationships/image" Target="../media/image20.png"/><Relationship Id="rId27" Type="http://schemas.openxmlformats.org/officeDocument/2006/relationships/image" Target="../media/image25.png"/><Relationship Id="rId30" Type="http://schemas.openxmlformats.org/officeDocument/2006/relationships/image" Target="../media/image4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8" Type="http://schemas.openxmlformats.org/officeDocument/2006/relationships/image" Target="../media/image44.png"/><Relationship Id="rId26" Type="http://schemas.openxmlformats.org/officeDocument/2006/relationships/image" Target="../media/image53.png"/><Relationship Id="rId39" Type="http://schemas.openxmlformats.org/officeDocument/2006/relationships/image" Target="../media/image57.png"/><Relationship Id="rId3" Type="http://schemas.openxmlformats.org/officeDocument/2006/relationships/image" Target="../media/image43.png"/><Relationship Id="rId21" Type="http://schemas.openxmlformats.org/officeDocument/2006/relationships/image" Target="../media/image48.png"/><Relationship Id="rId34" Type="http://schemas.openxmlformats.org/officeDocument/2006/relationships/image" Target="../media/image47.png"/><Relationship Id="rId33" Type="http://schemas.openxmlformats.org/officeDocument/2006/relationships/image" Target="../media/image261.png"/><Relationship Id="rId17" Type="http://schemas.openxmlformats.org/officeDocument/2006/relationships/image" Target="../media/image430.png"/><Relationship Id="rId25" Type="http://schemas.openxmlformats.org/officeDocument/2006/relationships/image" Target="../media/image52.png"/><Relationship Id="rId38" Type="http://schemas.openxmlformats.org/officeDocument/2006/relationships/image" Target="../media/image56.png"/><Relationship Id="rId2" Type="http://schemas.openxmlformats.org/officeDocument/2006/relationships/image" Target="../media/image42.png"/><Relationship Id="rId16" Type="http://schemas.openxmlformats.org/officeDocument/2006/relationships/image" Target="../media/image420.png"/><Relationship Id="rId20" Type="http://schemas.openxmlformats.org/officeDocument/2006/relationships/image" Target="../media/image46.png"/><Relationship Id="rId1" Type="http://schemas.openxmlformats.org/officeDocument/2006/relationships/slideLayout" Target="../slideLayouts/slideLayout6.xml"/><Relationship Id="rId37" Type="http://schemas.openxmlformats.org/officeDocument/2006/relationships/image" Target="../media/image55.png"/><Relationship Id="rId23" Type="http://schemas.openxmlformats.org/officeDocument/2006/relationships/image" Target="../media/image50.png"/><Relationship Id="rId36" Type="http://schemas.openxmlformats.org/officeDocument/2006/relationships/image" Target="../media/image54.png"/><Relationship Id="rId19" Type="http://schemas.openxmlformats.org/officeDocument/2006/relationships/image" Target="../media/image45.png"/><Relationship Id="rId22" Type="http://schemas.openxmlformats.org/officeDocument/2006/relationships/image" Target="../media/image49.png"/><Relationship Id="rId35" Type="http://schemas.openxmlformats.org/officeDocument/2006/relationships/image" Target="../media/image51.png"/></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7.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20.png"/><Relationship Id="rId2" Type="http://schemas.openxmlformats.org/officeDocument/2006/relationships/image" Target="../media/image610.png"/><Relationship Id="rId1" Type="http://schemas.openxmlformats.org/officeDocument/2006/relationships/slideLayout" Target="../slideLayouts/slideLayout2.xml"/><Relationship Id="rId5" Type="http://schemas.openxmlformats.org/officeDocument/2006/relationships/image" Target="../media/image64.png"/><Relationship Id="rId4" Type="http://schemas.openxmlformats.org/officeDocument/2006/relationships/image" Target="../media/image63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67.jpe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4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28" name="Rectangle 134">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65D35FAF-3EC3-469A-88B8-DEAD9C448923}"/>
              </a:ext>
              <a:ext uri="{C183D7F6-B498-43B3-948B-1728B52AA6E4}">
                <adec:decorative xmlns:adec="http://schemas.microsoft.com/office/drawing/2017/decorative" val="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68" t="5006" r="31021" b="1"/>
          <a:stretch/>
        </p:blipFill>
        <p:spPr bwMode="auto">
          <a:xfrm>
            <a:off x="2642616" y="762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1029" name="Rectangle 136">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7D7960-4663-47D2-B7FF-F15598B402EC}"/>
              </a:ext>
            </a:extLst>
          </p:cNvPr>
          <p:cNvSpPr>
            <a:spLocks noGrp="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400" dirty="0"/>
              <a:t>Artificial Intelligence</a:t>
            </a:r>
            <a:br>
              <a:rPr lang="en-US" sz="2900" dirty="0"/>
            </a:br>
            <a:br>
              <a:rPr lang="en-US" sz="2900" dirty="0"/>
            </a:br>
            <a:br>
              <a:rPr lang="en-US" sz="2900" b="1" dirty="0"/>
            </a:br>
            <a:r>
              <a:rPr lang="en-US" sz="2900" b="1" dirty="0"/>
              <a:t>Adversarial Search and Games</a:t>
            </a:r>
            <a:br>
              <a:rPr lang="en-US" sz="2900" b="1" dirty="0"/>
            </a:br>
            <a:r>
              <a:rPr lang="en-US" sz="2000" dirty="0"/>
              <a:t>AIMA Chapter 5</a:t>
            </a:r>
            <a:endParaRPr lang="en-US" sz="2900" b="1" dirty="0"/>
          </a:p>
        </p:txBody>
      </p:sp>
      <p:sp>
        <p:nvSpPr>
          <p:cNvPr id="3" name="Subtitle 2">
            <a:extLst>
              <a:ext uri="{FF2B5EF4-FFF2-40B4-BE49-F238E27FC236}">
                <a16:creationId xmlns:a16="http://schemas.microsoft.com/office/drawing/2014/main" id="{896D0283-4530-4ACB-843A-981D44341F5D}"/>
              </a:ext>
            </a:extLst>
          </p:cNvPr>
          <p:cNvSpPr>
            <a:spLocks noGrp="1"/>
          </p:cNvSpPr>
          <p:nvPr>
            <p:ph type="subTitle" idx="1"/>
          </p:nvPr>
        </p:nvSpPr>
        <p:spPr>
          <a:xfrm>
            <a:off x="358485" y="4872922"/>
            <a:ext cx="3017519" cy="1208141"/>
          </a:xfrm>
        </p:spPr>
        <p:txBody>
          <a:bodyPr>
            <a:normAutofit/>
          </a:bodyPr>
          <a:lstStyle/>
          <a:p>
            <a:pPr algn="l"/>
            <a:r>
              <a:rPr lang="en-US" sz="1700" dirty="0"/>
              <a:t>Slides by Michael Hahsler</a:t>
            </a:r>
            <a:br>
              <a:rPr lang="en-US" sz="1700" dirty="0"/>
            </a:br>
            <a:r>
              <a:rPr lang="en-US" sz="1400" dirty="0"/>
              <a:t>with figures from the AIMA textbook</a:t>
            </a:r>
            <a:endParaRPr lang="en-US" sz="1700" dirty="0"/>
          </a:p>
        </p:txBody>
      </p:sp>
      <p:sp>
        <p:nvSpPr>
          <p:cNvPr id="1030" name="Rectangle 138">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031" name="Rectangle 140">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F9041583-2A60-4113-A185-A475FCE93CAE}"/>
              </a:ext>
              <a:ext uri="{C183D7F6-B498-43B3-948B-1728B52AA6E4}">
                <adec:decorative xmlns:adec="http://schemas.microsoft.com/office/drawing/2017/decorative" val="1"/>
              </a:ext>
            </a:extLst>
          </p:cNvPr>
          <p:cNvSpPr txBox="1"/>
          <p:nvPr/>
        </p:nvSpPr>
        <p:spPr>
          <a:xfrm>
            <a:off x="4499557" y="6320125"/>
            <a:ext cx="2971798" cy="461665"/>
          </a:xfrm>
          <a:prstGeom prst="rect">
            <a:avLst/>
          </a:prstGeom>
          <a:noFill/>
        </p:spPr>
        <p:txBody>
          <a:bodyPr wrap="square">
            <a:spAutoFit/>
          </a:bodyPr>
          <a:lstStyle/>
          <a:p>
            <a:pPr algn="ctr"/>
            <a:r>
              <a:rPr lang="en-US" sz="1200" b="0" i="0" strike="noStrike" dirty="0">
                <a:solidFill>
                  <a:schemeClr val="tx2">
                    <a:lumMod val="50000"/>
                  </a:schemeClr>
                </a:solidFill>
                <a:effectLst/>
                <a:latin typeface="Calibri" panose="020F0502020204030204" pitchFamily="34" charset="0"/>
                <a:hlinkClick r:id="rId3">
                  <a:extLst>
                    <a:ext uri="{A12FA001-AC4F-418D-AE19-62706E023703}">
                      <ahyp:hlinkClr xmlns:ahyp="http://schemas.microsoft.com/office/drawing/2018/hyperlinkcolor" val="tx"/>
                    </a:ext>
                  </a:extLst>
                </a:hlinkClick>
              </a:rPr>
              <a:t>Image: "Reflected Chess pieces"</a:t>
            </a:r>
            <a:r>
              <a:rPr lang="en-US" sz="1200" b="0" i="0" dirty="0">
                <a:solidFill>
                  <a:schemeClr val="tx2">
                    <a:lumMod val="50000"/>
                  </a:schemeClr>
                </a:solidFill>
                <a:effectLst/>
                <a:latin typeface="Calibri" panose="020F0502020204030204" pitchFamily="34" charset="0"/>
              </a:rPr>
              <a:t> </a:t>
            </a:r>
            <a:br>
              <a:rPr lang="en-US" sz="1200" b="0" i="0" dirty="0">
                <a:solidFill>
                  <a:schemeClr val="tx2">
                    <a:lumMod val="50000"/>
                  </a:schemeClr>
                </a:solidFill>
                <a:effectLst/>
                <a:latin typeface="Calibri" panose="020F0502020204030204" pitchFamily="34" charset="0"/>
              </a:rPr>
            </a:br>
            <a:r>
              <a:rPr lang="en-US" sz="1200" b="0" i="0" dirty="0">
                <a:solidFill>
                  <a:schemeClr val="tx2">
                    <a:lumMod val="50000"/>
                  </a:schemeClr>
                </a:solidFill>
                <a:effectLst/>
                <a:latin typeface="Calibri" panose="020F0502020204030204" pitchFamily="34" charset="0"/>
              </a:rPr>
              <a:t>by </a:t>
            </a:r>
            <a:r>
              <a:rPr lang="en-US" sz="1200" b="0" i="0" strike="noStrike" dirty="0">
                <a:solidFill>
                  <a:schemeClr val="tx2">
                    <a:lumMod val="50000"/>
                  </a:schemeClr>
                </a:solidFill>
                <a:effectLst/>
                <a:latin typeface="Calibri" panose="020F0502020204030204" pitchFamily="34" charset="0"/>
                <a:hlinkClick r:id="rId4">
                  <a:extLst>
                    <a:ext uri="{A12FA001-AC4F-418D-AE19-62706E023703}">
                      <ahyp:hlinkClr xmlns:ahyp="http://schemas.microsoft.com/office/drawing/2018/hyperlinkcolor" val="tx"/>
                    </a:ext>
                  </a:extLst>
                </a:hlinkClick>
              </a:rPr>
              <a:t>Adrian Askew</a:t>
            </a:r>
            <a:r>
              <a:rPr lang="en-US" sz="1200" b="0" i="0" dirty="0">
                <a:solidFill>
                  <a:schemeClr val="tx2">
                    <a:lumMod val="50000"/>
                  </a:schemeClr>
                </a:solidFill>
                <a:effectLst/>
                <a:latin typeface="Calibri" panose="020F0502020204030204" pitchFamily="34" charset="0"/>
              </a:rPr>
              <a:t> </a:t>
            </a:r>
            <a:endParaRPr lang="en-US" sz="1200" dirty="0">
              <a:solidFill>
                <a:schemeClr val="tx2">
                  <a:lumMod val="50000"/>
                </a:schemeClr>
              </a:solidFill>
            </a:endParaRPr>
          </a:p>
        </p:txBody>
      </p:sp>
      <p:grpSp>
        <p:nvGrpSpPr>
          <p:cNvPr id="4" name="Group 3">
            <a:extLst>
              <a:ext uri="{FF2B5EF4-FFF2-40B4-BE49-F238E27FC236}">
                <a16:creationId xmlns:a16="http://schemas.microsoft.com/office/drawing/2014/main" id="{F90DF40B-3286-864A-9FDC-5549414B803F}"/>
              </a:ext>
              <a:ext uri="{C183D7F6-B498-43B3-948B-1728B52AA6E4}">
                <adec:decorative xmlns:adec="http://schemas.microsoft.com/office/drawing/2017/decorative" val="1"/>
              </a:ext>
            </a:extLst>
          </p:cNvPr>
          <p:cNvGrpSpPr/>
          <p:nvPr/>
        </p:nvGrpSpPr>
        <p:grpSpPr>
          <a:xfrm>
            <a:off x="7669539" y="5282824"/>
            <a:ext cx="1304561" cy="1440289"/>
            <a:chOff x="7162800" y="4191000"/>
            <a:chExt cx="1676400" cy="1981200"/>
          </a:xfrm>
        </p:grpSpPr>
        <p:sp>
          <p:nvSpPr>
            <p:cNvPr id="5" name="Rectangle 4">
              <a:extLst>
                <a:ext uri="{FF2B5EF4-FFF2-40B4-BE49-F238E27FC236}">
                  <a16:creationId xmlns:a16="http://schemas.microsoft.com/office/drawing/2014/main" id="{DB2633DA-D70E-263B-C18C-5F5187B0C2E6}"/>
                </a:ext>
              </a:extLst>
            </p:cNvPr>
            <p:cNvSpPr/>
            <p:nvPr/>
          </p:nvSpPr>
          <p:spPr>
            <a:xfrm>
              <a:off x="7162800" y="4191000"/>
              <a:ext cx="1676400" cy="1981200"/>
            </a:xfrm>
            <a:prstGeom prst="rect">
              <a:avLst/>
            </a:prstGeom>
            <a:solidFill>
              <a:schemeClr val="bg1">
                <a:lumMod val="65000"/>
                <a:lumOff val="35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descr="A qr code with black dots&#10;&#10;Description automatically generated">
              <a:extLst>
                <a:ext uri="{FF2B5EF4-FFF2-40B4-BE49-F238E27FC236}">
                  <a16:creationId xmlns:a16="http://schemas.microsoft.com/office/drawing/2014/main" id="{88DFF710-D5C1-B519-F07F-C67BEB41DC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184684" y="4213372"/>
              <a:ext cx="1632631" cy="1632630"/>
            </a:xfrm>
            <a:prstGeom prst="rect">
              <a:avLst/>
            </a:prstGeom>
          </p:spPr>
        </p:pic>
        <p:sp>
          <p:nvSpPr>
            <p:cNvPr id="7" name="Rectangle 6">
              <a:extLst>
                <a:ext uri="{FF2B5EF4-FFF2-40B4-BE49-F238E27FC236}">
                  <a16:creationId xmlns:a16="http://schemas.microsoft.com/office/drawing/2014/main" id="{76ACECEE-B8A1-48FB-F23C-F2AF0744F7C7}"/>
                </a:ext>
              </a:extLst>
            </p:cNvPr>
            <p:cNvSpPr/>
            <p:nvPr/>
          </p:nvSpPr>
          <p:spPr>
            <a:xfrm>
              <a:off x="7162800" y="5812970"/>
              <a:ext cx="1664629" cy="359230"/>
            </a:xfrm>
            <a:prstGeom prst="rect">
              <a:avLst/>
            </a:prstGeom>
            <a:solidFill>
              <a:schemeClr val="bg1">
                <a:lumMod val="65000"/>
                <a:lumOff val="35000"/>
              </a:schemeClr>
            </a:solid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1200" dirty="0"/>
                <a:t>Online Material</a:t>
              </a:r>
            </a:p>
          </p:txBody>
        </p:sp>
      </p:grpSp>
      <p:grpSp>
        <p:nvGrpSpPr>
          <p:cNvPr id="12" name="Group 11">
            <a:extLst>
              <a:ext uri="{FF2B5EF4-FFF2-40B4-BE49-F238E27FC236}">
                <a16:creationId xmlns:a16="http://schemas.microsoft.com/office/drawing/2014/main" id="{95BD0537-743A-24E7-0015-9EDD087A02D3}"/>
              </a:ext>
            </a:extLst>
          </p:cNvPr>
          <p:cNvGrpSpPr/>
          <p:nvPr/>
        </p:nvGrpSpPr>
        <p:grpSpPr>
          <a:xfrm>
            <a:off x="480501" y="6292226"/>
            <a:ext cx="3943959" cy="430887"/>
            <a:chOff x="480501" y="6292226"/>
            <a:chExt cx="3943959" cy="430887"/>
          </a:xfrm>
        </p:grpSpPr>
        <p:sp>
          <p:nvSpPr>
            <p:cNvPr id="9" name="TextBox 8">
              <a:extLst>
                <a:ext uri="{FF2B5EF4-FFF2-40B4-BE49-F238E27FC236}">
                  <a16:creationId xmlns:a16="http://schemas.microsoft.com/office/drawing/2014/main" id="{1585D9E0-D0ED-8D74-DBC4-159845033486}"/>
                </a:ext>
              </a:extLst>
            </p:cNvPr>
            <p:cNvSpPr txBox="1"/>
            <p:nvPr/>
          </p:nvSpPr>
          <p:spPr>
            <a:xfrm>
              <a:off x="1406939" y="6292226"/>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6">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pic>
          <p:nvPicPr>
            <p:cNvPr id="11" name="Picture 2">
              <a:extLst>
                <a:ext uri="{FF2B5EF4-FFF2-40B4-BE49-F238E27FC236}">
                  <a16:creationId xmlns:a16="http://schemas.microsoft.com/office/drawing/2014/main" id="{E730F1B3-20F5-3F1A-1F5E-32CDFC1754A6}"/>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80501" y="6359732"/>
              <a:ext cx="894434" cy="3129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6861524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B004D9-BB78-4C90-99E9-26B51D24751A}"/>
              </a:ext>
            </a:extLst>
          </p:cNvPr>
          <p:cNvSpPr>
            <a:spLocks noGrp="1"/>
          </p:cNvSpPr>
          <p:nvPr>
            <p:ph type="title"/>
          </p:nvPr>
        </p:nvSpPr>
        <p:spPr>
          <a:xfrm>
            <a:off x="628650" y="365126"/>
            <a:ext cx="7886700" cy="1325563"/>
          </a:xfrm>
        </p:spPr>
        <p:txBody>
          <a:bodyPr/>
          <a:lstStyle/>
          <a:p>
            <a:r>
              <a:rPr lang="en-US" dirty="0"/>
              <a:t>Nondeterministic Actions</a:t>
            </a:r>
          </a:p>
        </p:txBody>
      </p:sp>
      <p:sp>
        <p:nvSpPr>
          <p:cNvPr id="5" name="Content Placeholder 4">
            <a:extLst>
              <a:ext uri="{FF2B5EF4-FFF2-40B4-BE49-F238E27FC236}">
                <a16:creationId xmlns:a16="http://schemas.microsoft.com/office/drawing/2014/main" id="{A98A81B8-EC8C-4D15-A4D6-463770E10AC9}"/>
              </a:ext>
            </a:extLst>
          </p:cNvPr>
          <p:cNvSpPr>
            <a:spLocks noGrp="1"/>
          </p:cNvSpPr>
          <p:nvPr>
            <p:ph idx="1"/>
          </p:nvPr>
        </p:nvSpPr>
        <p:spPr>
          <a:xfrm>
            <a:off x="628650" y="1690689"/>
            <a:ext cx="7710820" cy="1585911"/>
          </a:xfrm>
        </p:spPr>
        <p:txBody>
          <a:bodyPr>
            <a:normAutofit fontScale="77500" lnSpcReduction="20000"/>
          </a:bodyPr>
          <a:lstStyle/>
          <a:p>
            <a:r>
              <a:rPr lang="en-US" dirty="0"/>
              <a:t>The opponent is considered part of the strategic environment.</a:t>
            </a:r>
          </a:p>
          <a:p>
            <a:r>
              <a:rPr lang="en-US" dirty="0"/>
              <a:t>Each “round” consists of</a:t>
            </a:r>
          </a:p>
          <a:p>
            <a:pPr marL="971550" lvl="1" indent="-514350">
              <a:buFont typeface="+mj-lt"/>
              <a:buAutoNum type="alphaLcParenR"/>
            </a:pPr>
            <a:r>
              <a:rPr lang="en-US" dirty="0"/>
              <a:t>the deterministic move by the agent, and</a:t>
            </a:r>
          </a:p>
          <a:p>
            <a:pPr marL="971550" lvl="1" indent="-514350">
              <a:buFont typeface="+mj-lt"/>
              <a:buAutoNum type="alphaLcParenR"/>
            </a:pPr>
            <a:r>
              <a:rPr lang="en-US" dirty="0"/>
              <a:t>a </a:t>
            </a:r>
            <a:r>
              <a:rPr lang="en-US" b="1" dirty="0"/>
              <a:t>non-deterministic response by the opponent </a:t>
            </a:r>
            <a:r>
              <a:rPr lang="en-US" dirty="0"/>
              <a:t>(the environment). </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7DA1638-57CF-7611-F448-F743923A3330}"/>
                  </a:ext>
                </a:extLst>
              </p:cNvPr>
              <p:cNvSpPr txBox="1"/>
              <p:nvPr/>
            </p:nvSpPr>
            <p:spPr>
              <a:xfrm>
                <a:off x="716590" y="3276600"/>
                <a:ext cx="7710820" cy="2819400"/>
              </a:xfrm>
              <a:prstGeom prst="rect">
                <a:avLst/>
              </a:prstGeom>
            </p:spPr>
            <p:style>
              <a:lnRef idx="2">
                <a:schemeClr val="dk1"/>
              </a:lnRef>
              <a:fillRef idx="1">
                <a:schemeClr val="lt1"/>
              </a:fillRef>
              <a:effectRef idx="0">
                <a:schemeClr val="dk1"/>
              </a:effectRef>
              <a:fontRef idx="minor">
                <a:schemeClr val="dk1"/>
              </a:fontRef>
            </p:style>
            <p:txBody>
              <a:bodyPr wrap="square">
                <a:normAutofit lnSpcReduction="10000"/>
              </a:bodyPr>
              <a:lstStyle/>
              <a:p>
                <a:pPr marL="0" indent="0">
                  <a:buNone/>
                </a:pPr>
                <a:r>
                  <a:rPr lang="en-US" sz="2800" b="1" dirty="0"/>
                  <a:t>Recall: Nondeterministic actions</a:t>
                </a:r>
                <a:r>
                  <a:rPr lang="en-US" sz="2800" dirty="0"/>
                  <a:t> (AIMA Chapter 4) </a:t>
                </a:r>
                <a:br>
                  <a:rPr lang="en-US" sz="2000" dirty="0"/>
                </a:br>
                <a:r>
                  <a:rPr lang="en-US" sz="2000" dirty="0"/>
                  <a:t>We can use a </a:t>
                </a:r>
                <a:r>
                  <a:rPr lang="en-US" sz="2000" b="1" dirty="0">
                    <a:solidFill>
                      <a:srgbClr val="FF0000"/>
                    </a:solidFill>
                  </a:rPr>
                  <a:t>stochastic</a:t>
                </a:r>
                <a:r>
                  <a:rPr lang="en-US" sz="2000" dirty="0"/>
                  <a:t> </a:t>
                </a:r>
                <a:r>
                  <a:rPr lang="en-US" sz="2000" b="1" dirty="0">
                    <a:solidFill>
                      <a:srgbClr val="FF0000"/>
                    </a:solidFill>
                  </a:rPr>
                  <a:t>transition model that describes uncertainty about the opponent's behavior.</a:t>
                </a:r>
                <a:r>
                  <a:rPr lang="en-US" sz="2000" dirty="0"/>
                  <a:t> </a:t>
                </a:r>
              </a:p>
              <a:p>
                <a:pPr marL="0" indent="0">
                  <a:buNone/>
                </a:pPr>
                <a:r>
                  <a:rPr lang="en-US" sz="2000" dirty="0"/>
                  <a:t>Example transition: </a:t>
                </a:r>
                <a:br>
                  <a:rPr lang="en-US" sz="2000" dirty="0"/>
                </a:br>
                <a:br>
                  <a:rPr lang="en-US" sz="2000" b="0" i="1" dirty="0">
                    <a:latin typeface="Cambria Math" panose="02040503050406030204" pitchFamily="18" charset="0"/>
                  </a:rPr>
                </a:br>
                <a:r>
                  <a:rPr lang="en-US" sz="2000" b="0" i="1" dirty="0">
                    <a:latin typeface="Cambria Math" panose="02040503050406030204" pitchFamily="18" charset="0"/>
                  </a:rPr>
                  <a:t>				</a:t>
                </a:r>
                <a14:m>
                  <m:oMath xmlns:m="http://schemas.openxmlformats.org/officeDocument/2006/math">
                    <m:r>
                      <a:rPr lang="en-US" sz="2000" b="0" i="1" smtClean="0">
                        <a:latin typeface="Cambria Math" panose="02040503050406030204" pitchFamily="18" charset="0"/>
                      </a:rPr>
                      <m:t>𝑅𝑒𝑠𝑢𝑙𝑡𝑠</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𝑎</m:t>
                        </m:r>
                      </m:e>
                    </m:d>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𝑠</m:t>
                            </m:r>
                          </m:e>
                          <m:sub>
                            <m:r>
                              <a:rPr lang="en-US" sz="2000" b="0" i="1" smtClean="0">
                                <a:latin typeface="Cambria Math" panose="02040503050406030204" pitchFamily="18" charset="0"/>
                              </a:rPr>
                              <m:t>5</m:t>
                            </m:r>
                          </m:sub>
                        </m:sSub>
                      </m:e>
                    </m:d>
                  </m:oMath>
                </a14:m>
                <a:r>
                  <a:rPr lang="en-US" sz="2000" dirty="0"/>
                  <a:t> </a:t>
                </a:r>
                <a:br>
                  <a:rPr lang="en-US" sz="2000" dirty="0"/>
                </a:br>
                <a:br>
                  <a:rPr lang="en-US" sz="2000" dirty="0"/>
                </a:br>
                <a:r>
                  <a:rPr lang="en-US" sz="2000" dirty="0"/>
                  <a:t>i.e., action </a:t>
                </a:r>
                <a14:m>
                  <m:oMath xmlns:m="http://schemas.openxmlformats.org/officeDocument/2006/math">
                    <m:r>
                      <a:rPr lang="en-US" sz="2000" b="0" i="1" smtClean="0">
                        <a:latin typeface="Cambria Math" panose="02040503050406030204" pitchFamily="18" charset="0"/>
                      </a:rPr>
                      <m:t>𝑎</m:t>
                    </m:r>
                  </m:oMath>
                </a14:m>
                <a:r>
                  <a:rPr lang="en-US" sz="2000" dirty="0"/>
                  <a:t> in </a:t>
                </a:r>
                <a14:m>
                  <m:oMath xmlns:m="http://schemas.openxmlformats.org/officeDocument/2006/math">
                    <m:sSub>
                      <m:sSubPr>
                        <m:ctrlPr>
                          <a:rPr lang="en-US" sz="2000" i="1" dirty="0" smtClean="0">
                            <a:latin typeface="Cambria Math" panose="02040503050406030204" pitchFamily="18" charset="0"/>
                          </a:rPr>
                        </m:ctrlPr>
                      </m:sSubPr>
                      <m:e>
                        <m:r>
                          <a:rPr lang="en-US" sz="2000" i="1" dirty="0" smtClean="0">
                            <a:latin typeface="Cambria Math" panose="02040503050406030204" pitchFamily="18" charset="0"/>
                          </a:rPr>
                          <m:t>𝑠</m:t>
                        </m:r>
                      </m:e>
                      <m:sub>
                        <m:r>
                          <a:rPr lang="en-US" sz="2000" i="1" dirty="0" smtClean="0">
                            <a:latin typeface="Cambria Math" panose="02040503050406030204" pitchFamily="18" charset="0"/>
                          </a:rPr>
                          <m:t>1</m:t>
                        </m:r>
                      </m:sub>
                    </m:sSub>
                  </m:oMath>
                </a14:m>
                <a:r>
                  <a:rPr lang="en-US" sz="2000" dirty="0"/>
                  <a:t> can lead to one of several states depending on the opponents move. This set of states is called a </a:t>
                </a:r>
                <a:r>
                  <a:rPr lang="en-US" sz="2000" i="1" dirty="0"/>
                  <a:t>belief state</a:t>
                </a:r>
                <a:r>
                  <a:rPr lang="en-US" sz="2000" dirty="0"/>
                  <a:t>.</a:t>
                </a:r>
              </a:p>
            </p:txBody>
          </p:sp>
        </mc:Choice>
        <mc:Fallback>
          <p:sp>
            <p:nvSpPr>
              <p:cNvPr id="7" name="TextBox 6">
                <a:extLst>
                  <a:ext uri="{FF2B5EF4-FFF2-40B4-BE49-F238E27FC236}">
                    <a16:creationId xmlns:a16="http://schemas.microsoft.com/office/drawing/2014/main" id="{77DA1638-57CF-7611-F448-F743923A3330}"/>
                  </a:ext>
                </a:extLst>
              </p:cNvPr>
              <p:cNvSpPr txBox="1">
                <a:spLocks noRot="1" noChangeAspect="1" noMove="1" noResize="1" noEditPoints="1" noAdjustHandles="1" noChangeArrowheads="1" noChangeShapeType="1" noTextEdit="1"/>
              </p:cNvSpPr>
              <p:nvPr/>
            </p:nvSpPr>
            <p:spPr>
              <a:xfrm>
                <a:off x="716590" y="3276600"/>
                <a:ext cx="7710820" cy="2819400"/>
              </a:xfrm>
              <a:prstGeom prst="rect">
                <a:avLst/>
              </a:prstGeom>
              <a:blipFill>
                <a:blip r:embed="rId2"/>
                <a:stretch>
                  <a:fillRect l="-1580" t="-3448" r="-237"/>
                </a:stretch>
              </a:blipFill>
            </p:spPr>
            <p:txBody>
              <a:bodyPr/>
              <a:lstStyle/>
              <a:p>
                <a:r>
                  <a:rPr lang="en-US">
                    <a:noFill/>
                  </a:rPr>
                  <a:t> </a:t>
                </a:r>
              </a:p>
            </p:txBody>
          </p:sp>
        </mc:Fallback>
      </mc:AlternateContent>
    </p:spTree>
    <p:extLst>
      <p:ext uri="{BB962C8B-B14F-4D97-AF65-F5344CB8AC3E}">
        <p14:creationId xmlns:p14="http://schemas.microsoft.com/office/powerpoint/2010/main" val="2366450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AND-OR Search</a:t>
            </a:r>
          </a:p>
        </p:txBody>
      </p:sp>
      <p:sp>
        <p:nvSpPr>
          <p:cNvPr id="11" name="TextBox 10">
            <a:extLst>
              <a:ext uri="{FF2B5EF4-FFF2-40B4-BE49-F238E27FC236}">
                <a16:creationId xmlns:a16="http://schemas.microsoft.com/office/drawing/2014/main" id="{5370D82A-5AA7-4A00-B604-4A0BF28B483B}"/>
              </a:ext>
            </a:extLst>
          </p:cNvPr>
          <p:cNvSpPr txBox="1"/>
          <p:nvPr/>
        </p:nvSpPr>
        <p:spPr>
          <a:xfrm>
            <a:off x="656283" y="1236673"/>
            <a:ext cx="8264002" cy="646331"/>
          </a:xfrm>
          <a:prstGeom prst="rect">
            <a:avLst/>
          </a:prstGeom>
          <a:noFill/>
        </p:spPr>
        <p:txBody>
          <a:bodyPr wrap="square" rtlCol="0">
            <a:spAutoFit/>
          </a:bodyPr>
          <a:lstStyle/>
          <a:p>
            <a:r>
              <a:rPr lang="en-US" dirty="0"/>
              <a:t>We play MAX and decide on our actions (OR). </a:t>
            </a:r>
            <a:br>
              <a:rPr lang="en-US" dirty="0"/>
            </a:br>
            <a:r>
              <a:rPr lang="en-US" dirty="0"/>
              <a:t>MIN’s actions introduce non-determinism (AND).</a:t>
            </a:r>
          </a:p>
        </p:txBody>
      </p:sp>
      <p:grpSp>
        <p:nvGrpSpPr>
          <p:cNvPr id="3" name="Group 2" descr="A figure showing part of the game tree for tic-tac-toe. AND and OR levels are overlayed.">
            <a:extLst>
              <a:ext uri="{FF2B5EF4-FFF2-40B4-BE49-F238E27FC236}">
                <a16:creationId xmlns:a16="http://schemas.microsoft.com/office/drawing/2014/main" id="{47288B49-7D7A-4AE0-2FE6-D7B7929F17DC}"/>
              </a:ext>
            </a:extLst>
          </p:cNvPr>
          <p:cNvGrpSpPr/>
          <p:nvPr/>
        </p:nvGrpSpPr>
        <p:grpSpPr>
          <a:xfrm>
            <a:off x="152400" y="1883004"/>
            <a:ext cx="8077200" cy="4913117"/>
            <a:chOff x="228600" y="1944883"/>
            <a:chExt cx="8077200" cy="4913117"/>
          </a:xfrm>
        </p:grpSpPr>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944883"/>
              <a:ext cx="8077200" cy="4913117"/>
            </a:xfrm>
            <a:prstGeom prst="rect">
              <a:avLst/>
            </a:prstGeom>
          </p:spPr>
        </p:pic>
        <p:sp>
          <p:nvSpPr>
            <p:cNvPr id="5" name="TextBox 4">
              <a:extLst>
                <a:ext uri="{FF2B5EF4-FFF2-40B4-BE49-F238E27FC236}">
                  <a16:creationId xmlns:a16="http://schemas.microsoft.com/office/drawing/2014/main" id="{B9B0BC67-69C8-4361-B2E7-F6E793D32569}"/>
                </a:ext>
              </a:extLst>
            </p:cNvPr>
            <p:cNvSpPr txBox="1"/>
            <p:nvPr/>
          </p:nvSpPr>
          <p:spPr>
            <a:xfrm>
              <a:off x="4702225" y="2512497"/>
              <a:ext cx="2149499" cy="369332"/>
            </a:xfrm>
            <a:prstGeom prst="rect">
              <a:avLst/>
            </a:prstGeom>
            <a:noFill/>
          </p:spPr>
          <p:txBody>
            <a:bodyPr wrap="none" rtlCol="0">
              <a:spAutoFit/>
            </a:bodyPr>
            <a:lstStyle/>
            <a:p>
              <a:r>
                <a:rPr lang="en-US" b="1" dirty="0">
                  <a:solidFill>
                    <a:srgbClr val="FF0000"/>
                  </a:solidFill>
                </a:rPr>
                <a:t>OR (specify 1 action)</a:t>
              </a:r>
            </a:p>
          </p:txBody>
        </p:sp>
        <p:sp>
          <p:nvSpPr>
            <p:cNvPr id="8" name="TextBox 7">
              <a:extLst>
                <a:ext uri="{FF2B5EF4-FFF2-40B4-BE49-F238E27FC236}">
                  <a16:creationId xmlns:a16="http://schemas.microsoft.com/office/drawing/2014/main" id="{4AD88662-0EB7-4188-BB26-F76C0548822A}"/>
                </a:ext>
              </a:extLst>
            </p:cNvPr>
            <p:cNvSpPr txBox="1"/>
            <p:nvPr/>
          </p:nvSpPr>
          <p:spPr>
            <a:xfrm>
              <a:off x="2213827" y="4216587"/>
              <a:ext cx="470000" cy="369332"/>
            </a:xfrm>
            <a:prstGeom prst="rect">
              <a:avLst/>
            </a:prstGeom>
            <a:noFill/>
          </p:spPr>
          <p:txBody>
            <a:bodyPr wrap="none" rtlCol="0">
              <a:spAutoFit/>
            </a:bodyPr>
            <a:lstStyle/>
            <a:p>
              <a:r>
                <a:rPr lang="en-US" b="1" dirty="0">
                  <a:solidFill>
                    <a:srgbClr val="FF0000"/>
                  </a:solidFill>
                </a:rPr>
                <a:t>OR</a:t>
              </a:r>
            </a:p>
          </p:txBody>
        </p:sp>
        <p:sp>
          <p:nvSpPr>
            <p:cNvPr id="9" name="TextBox 8">
              <a:extLst>
                <a:ext uri="{FF2B5EF4-FFF2-40B4-BE49-F238E27FC236}">
                  <a16:creationId xmlns:a16="http://schemas.microsoft.com/office/drawing/2014/main" id="{115740FD-7633-45E8-9B0D-DF295806A6AF}"/>
                </a:ext>
              </a:extLst>
            </p:cNvPr>
            <p:cNvSpPr txBox="1"/>
            <p:nvPr/>
          </p:nvSpPr>
          <p:spPr>
            <a:xfrm>
              <a:off x="2362200" y="3395172"/>
              <a:ext cx="2898037" cy="369332"/>
            </a:xfrm>
            <a:prstGeom prst="rect">
              <a:avLst/>
            </a:prstGeom>
            <a:noFill/>
          </p:spPr>
          <p:txBody>
            <a:bodyPr wrap="none" rtlCol="0">
              <a:spAutoFit/>
            </a:bodyPr>
            <a:lstStyle/>
            <a:p>
              <a:r>
                <a:rPr lang="en-US" b="1" dirty="0">
                  <a:solidFill>
                    <a:srgbClr val="FF0000"/>
                  </a:solidFill>
                </a:rPr>
                <a:t>AND (consider all outcomes)</a:t>
              </a:r>
            </a:p>
          </p:txBody>
        </p:sp>
        <p:sp>
          <p:nvSpPr>
            <p:cNvPr id="10" name="TextBox 9">
              <a:extLst>
                <a:ext uri="{FF2B5EF4-FFF2-40B4-BE49-F238E27FC236}">
                  <a16:creationId xmlns:a16="http://schemas.microsoft.com/office/drawing/2014/main" id="{5033FC70-D0C8-4CF4-A2CF-28426323ED4C}"/>
                </a:ext>
              </a:extLst>
            </p:cNvPr>
            <p:cNvSpPr txBox="1"/>
            <p:nvPr/>
          </p:nvSpPr>
          <p:spPr>
            <a:xfrm>
              <a:off x="2310626" y="5038002"/>
              <a:ext cx="622286" cy="369332"/>
            </a:xfrm>
            <a:prstGeom prst="rect">
              <a:avLst/>
            </a:prstGeom>
            <a:noFill/>
          </p:spPr>
          <p:txBody>
            <a:bodyPr wrap="none" rtlCol="0">
              <a:spAutoFit/>
            </a:bodyPr>
            <a:lstStyle/>
            <a:p>
              <a:r>
                <a:rPr lang="en-US" b="1" dirty="0">
                  <a:solidFill>
                    <a:srgbClr val="FF0000"/>
                  </a:solidFill>
                </a:rPr>
                <a:t>AND</a:t>
              </a:r>
            </a:p>
          </p:txBody>
        </p:sp>
      </p:grpSp>
      <p:sp>
        <p:nvSpPr>
          <p:cNvPr id="6" name="TextBox 5">
            <a:extLst>
              <a:ext uri="{FF2B5EF4-FFF2-40B4-BE49-F238E27FC236}">
                <a16:creationId xmlns:a16="http://schemas.microsoft.com/office/drawing/2014/main" id="{D822E5E1-295D-4775-89BF-A824458BFCA3}"/>
              </a:ext>
            </a:extLst>
          </p:cNvPr>
          <p:cNvSpPr txBox="1"/>
          <p:nvPr/>
        </p:nvSpPr>
        <p:spPr>
          <a:xfrm>
            <a:off x="4626025" y="3734445"/>
            <a:ext cx="3822316"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Objective</a:t>
            </a:r>
            <a:r>
              <a:rPr lang="en-US" sz="1600" dirty="0"/>
              <a:t>: Find a subtree that consists of </a:t>
            </a:r>
          </a:p>
          <a:p>
            <a:pPr marL="285750" indent="-285750">
              <a:buFont typeface="Arial" panose="020B0604020202020204" pitchFamily="34" charset="0"/>
              <a:buChar char="•"/>
            </a:pPr>
            <a:r>
              <a:rPr lang="en-US" sz="1600" dirty="0"/>
              <a:t>one action for OR nodes and </a:t>
            </a:r>
          </a:p>
          <a:p>
            <a:pPr marL="285750" indent="-285750">
              <a:buFont typeface="Arial" panose="020B0604020202020204" pitchFamily="34" charset="0"/>
              <a:buChar char="•"/>
            </a:pPr>
            <a:r>
              <a:rPr lang="en-US" sz="1600" dirty="0"/>
              <a:t>all children for AND nodes that </a:t>
            </a:r>
          </a:p>
          <a:p>
            <a:pPr marL="285750" indent="-285750">
              <a:buFont typeface="Arial" panose="020B0604020202020204" pitchFamily="34" charset="0"/>
              <a:buChar char="•"/>
            </a:pPr>
            <a:r>
              <a:rPr lang="en-US" sz="1600" dirty="0"/>
              <a:t>has only win leaf nodes (utility +1).</a:t>
            </a:r>
          </a:p>
          <a:p>
            <a:r>
              <a:rPr lang="en-US" sz="1600" dirty="0"/>
              <a:t>Extract a conditional plan from the subtree.</a:t>
            </a:r>
          </a:p>
        </p:txBody>
      </p:sp>
      <p:sp>
        <p:nvSpPr>
          <p:cNvPr id="12" name="TextBox 11">
            <a:extLst>
              <a:ext uri="{FF2B5EF4-FFF2-40B4-BE49-F238E27FC236}">
                <a16:creationId xmlns:a16="http://schemas.microsoft.com/office/drawing/2014/main" id="{EB3953C3-262D-F25B-4605-DD6FC39BB900}"/>
              </a:ext>
            </a:extLst>
          </p:cNvPr>
          <p:cNvSpPr txBox="1"/>
          <p:nvPr/>
        </p:nvSpPr>
        <p:spPr>
          <a:xfrm>
            <a:off x="4626025" y="5142172"/>
            <a:ext cx="3822316" cy="1569660"/>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1600" dirty="0"/>
              <a:t>This implies </a:t>
            </a:r>
            <a:r>
              <a:rPr lang="en-US" sz="1600" b="1" dirty="0"/>
              <a:t>playing optimally</a:t>
            </a:r>
            <a:r>
              <a:rPr lang="en-US" sz="1600" dirty="0"/>
              <a:t>. </a:t>
            </a:r>
          </a:p>
          <a:p>
            <a:pPr marL="285750" indent="-285750">
              <a:buFont typeface="Arial" panose="020B0604020202020204" pitchFamily="34" charset="0"/>
              <a:buChar char="•"/>
            </a:pPr>
            <a:r>
              <a:rPr lang="en-US" sz="1600" b="1" dirty="0"/>
              <a:t>MAX</a:t>
            </a:r>
            <a:r>
              <a:rPr lang="en-US" sz="1600" dirty="0"/>
              <a:t>: We try to find a move that guarantees a win (= optimal).</a:t>
            </a:r>
          </a:p>
          <a:p>
            <a:pPr marL="285750" indent="-285750">
              <a:buFont typeface="Arial" panose="020B0604020202020204" pitchFamily="34" charset="0"/>
              <a:buChar char="•"/>
            </a:pPr>
            <a:r>
              <a:rPr lang="en-US" sz="1600" b="1" dirty="0"/>
              <a:t>MIN</a:t>
            </a:r>
            <a:r>
              <a:rPr lang="en-US" sz="1600" dirty="0"/>
              <a:t>: We consider all the opponent’s moves in the AND stage. This includes MIN’s best (optimal) move.</a:t>
            </a:r>
          </a:p>
        </p:txBody>
      </p:sp>
    </p:spTree>
    <p:extLst>
      <p:ext uri="{BB962C8B-B14F-4D97-AF65-F5344CB8AC3E}">
        <p14:creationId xmlns:p14="http://schemas.microsoft.com/office/powerpoint/2010/main" val="4129302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A71E1-1590-4517-A928-48A6D115997C}"/>
              </a:ext>
            </a:extLst>
          </p:cNvPr>
          <p:cNvSpPr>
            <a:spLocks noGrp="1"/>
          </p:cNvSpPr>
          <p:nvPr>
            <p:ph type="title"/>
          </p:nvPr>
        </p:nvSpPr>
        <p:spPr>
          <a:xfrm>
            <a:off x="304799" y="365126"/>
            <a:ext cx="8650463" cy="1325563"/>
          </a:xfrm>
        </p:spPr>
        <p:txBody>
          <a:bodyPr/>
          <a:lstStyle/>
          <a:p>
            <a:r>
              <a:rPr lang="en-US" dirty="0"/>
              <a:t>Recall: AND-OR DFS Search Algorithm</a:t>
            </a:r>
          </a:p>
        </p:txBody>
      </p:sp>
      <p:grpSp>
        <p:nvGrpSpPr>
          <p:cNvPr id="3" name="Group 2" descr="The AND-OR-Search algorihtm.">
            <a:extLst>
              <a:ext uri="{FF2B5EF4-FFF2-40B4-BE49-F238E27FC236}">
                <a16:creationId xmlns:a16="http://schemas.microsoft.com/office/drawing/2014/main" id="{515A3B06-919F-92A1-1042-A364FC3DCC4F}"/>
              </a:ext>
            </a:extLst>
          </p:cNvPr>
          <p:cNvGrpSpPr/>
          <p:nvPr/>
        </p:nvGrpSpPr>
        <p:grpSpPr>
          <a:xfrm>
            <a:off x="228600" y="1400987"/>
            <a:ext cx="8915400" cy="4593972"/>
            <a:chOff x="304800" y="1352803"/>
            <a:chExt cx="8915400" cy="4593972"/>
          </a:xfrm>
        </p:grpSpPr>
        <p:pic>
          <p:nvPicPr>
            <p:cNvPr id="4" name="Picture 3">
              <a:extLst>
                <a:ext uri="{FF2B5EF4-FFF2-40B4-BE49-F238E27FC236}">
                  <a16:creationId xmlns:a16="http://schemas.microsoft.com/office/drawing/2014/main" id="{124BD4AB-41E2-441A-8FB6-A19F5C72AD84}"/>
                </a:ext>
              </a:extLst>
            </p:cNvPr>
            <p:cNvPicPr>
              <a:picLocks noChangeAspect="1"/>
            </p:cNvPicPr>
            <p:nvPr/>
          </p:nvPicPr>
          <p:blipFill>
            <a:blip r:embed="rId3"/>
            <a:stretch>
              <a:fillRect/>
            </a:stretch>
          </p:blipFill>
          <p:spPr>
            <a:xfrm>
              <a:off x="304800" y="1676400"/>
              <a:ext cx="7958804" cy="4270375"/>
            </a:xfrm>
            <a:prstGeom prst="rect">
              <a:avLst/>
            </a:prstGeom>
          </p:spPr>
          <p:style>
            <a:lnRef idx="2">
              <a:schemeClr val="accent2"/>
            </a:lnRef>
            <a:fillRef idx="1">
              <a:schemeClr val="lt1"/>
            </a:fillRef>
            <a:effectRef idx="0">
              <a:schemeClr val="accent2"/>
            </a:effectRef>
            <a:fontRef idx="minor">
              <a:schemeClr val="dk1"/>
            </a:fontRef>
          </p:style>
        </p:pic>
        <p:sp>
          <p:nvSpPr>
            <p:cNvPr id="6" name="TextBox 5">
              <a:extLst>
                <a:ext uri="{FF2B5EF4-FFF2-40B4-BE49-F238E27FC236}">
                  <a16:creationId xmlns:a16="http://schemas.microsoft.com/office/drawing/2014/main" id="{B3084913-417F-4A63-9F41-782EF5611E50}"/>
                </a:ext>
              </a:extLst>
            </p:cNvPr>
            <p:cNvSpPr txBox="1"/>
            <p:nvPr/>
          </p:nvSpPr>
          <p:spPr>
            <a:xfrm>
              <a:off x="4724400" y="2892623"/>
              <a:ext cx="2590800" cy="307777"/>
            </a:xfrm>
            <a:prstGeom prst="rect">
              <a:avLst/>
            </a:prstGeom>
            <a:noFill/>
          </p:spPr>
          <p:txBody>
            <a:bodyPr wrap="square" rtlCol="0">
              <a:spAutoFit/>
            </a:bodyPr>
            <a:lstStyle/>
            <a:p>
              <a:r>
                <a:rPr lang="en-US" sz="1400" b="1" dirty="0">
                  <a:solidFill>
                    <a:schemeClr val="bg1">
                      <a:lumMod val="65000"/>
                    </a:schemeClr>
                  </a:solidFill>
                </a:rPr>
                <a:t>// don’t follow loops</a:t>
              </a:r>
            </a:p>
          </p:txBody>
        </p:sp>
        <p:sp>
          <p:nvSpPr>
            <p:cNvPr id="7" name="TextBox 6">
              <a:extLst>
                <a:ext uri="{FF2B5EF4-FFF2-40B4-BE49-F238E27FC236}">
                  <a16:creationId xmlns:a16="http://schemas.microsoft.com/office/drawing/2014/main" id="{03717645-EC77-4003-BF7E-E484C09AE7D1}"/>
                </a:ext>
              </a:extLst>
            </p:cNvPr>
            <p:cNvSpPr txBox="1"/>
            <p:nvPr/>
          </p:nvSpPr>
          <p:spPr>
            <a:xfrm>
              <a:off x="4724400" y="3197423"/>
              <a:ext cx="2590800" cy="307777"/>
            </a:xfrm>
            <a:prstGeom prst="rect">
              <a:avLst/>
            </a:prstGeom>
            <a:noFill/>
          </p:spPr>
          <p:txBody>
            <a:bodyPr wrap="square" rtlCol="0">
              <a:spAutoFit/>
            </a:bodyPr>
            <a:lstStyle/>
            <a:p>
              <a:r>
                <a:rPr lang="en-US" sz="1400" b="1" dirty="0">
                  <a:solidFill>
                    <a:schemeClr val="bg1">
                      <a:lumMod val="65000"/>
                    </a:schemeClr>
                  </a:solidFill>
                </a:rPr>
                <a:t>// check all possible actions</a:t>
              </a:r>
            </a:p>
          </p:txBody>
        </p:sp>
        <p:sp>
          <p:nvSpPr>
            <p:cNvPr id="8" name="TextBox 7">
              <a:extLst>
                <a:ext uri="{FF2B5EF4-FFF2-40B4-BE49-F238E27FC236}">
                  <a16:creationId xmlns:a16="http://schemas.microsoft.com/office/drawing/2014/main" id="{DE56666B-EEB0-4A81-A526-09A35CD1B2A5}"/>
                </a:ext>
              </a:extLst>
            </p:cNvPr>
            <p:cNvSpPr txBox="1"/>
            <p:nvPr/>
          </p:nvSpPr>
          <p:spPr>
            <a:xfrm>
              <a:off x="4724400" y="4721423"/>
              <a:ext cx="3073994" cy="307777"/>
            </a:xfrm>
            <a:prstGeom prst="rect">
              <a:avLst/>
            </a:prstGeom>
            <a:noFill/>
          </p:spPr>
          <p:txBody>
            <a:bodyPr wrap="square" rtlCol="0">
              <a:spAutoFit/>
            </a:bodyPr>
            <a:lstStyle/>
            <a:p>
              <a:r>
                <a:rPr lang="en-US" sz="1400" b="1" dirty="0">
                  <a:solidFill>
                    <a:schemeClr val="bg1">
                      <a:lumMod val="65000"/>
                    </a:schemeClr>
                  </a:solidFill>
                </a:rPr>
                <a:t>// check all possible resulting states</a:t>
              </a:r>
            </a:p>
          </p:txBody>
        </p:sp>
        <p:sp>
          <p:nvSpPr>
            <p:cNvPr id="9" name="Callout: Line 8">
              <a:extLst>
                <a:ext uri="{FF2B5EF4-FFF2-40B4-BE49-F238E27FC236}">
                  <a16:creationId xmlns:a16="http://schemas.microsoft.com/office/drawing/2014/main" id="{AC67C03C-23BD-492A-ABCA-3EAFABF0A8D2}"/>
                </a:ext>
              </a:extLst>
            </p:cNvPr>
            <p:cNvSpPr/>
            <p:nvPr/>
          </p:nvSpPr>
          <p:spPr>
            <a:xfrm>
              <a:off x="5869448" y="1352803"/>
              <a:ext cx="2891504" cy="333461"/>
            </a:xfrm>
            <a:prstGeom prst="borderCallout1">
              <a:avLst>
                <a:gd name="adj1" fmla="val 54831"/>
                <a:gd name="adj2" fmla="val -989"/>
                <a:gd name="adj3" fmla="val 112500"/>
                <a:gd name="adj4" fmla="val -79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 nested If-then-else statements</a:t>
              </a:r>
            </a:p>
          </p:txBody>
        </p:sp>
        <p:sp>
          <p:nvSpPr>
            <p:cNvPr id="10" name="Right Brace 9">
              <a:extLst>
                <a:ext uri="{FF2B5EF4-FFF2-40B4-BE49-F238E27FC236}">
                  <a16:creationId xmlns:a16="http://schemas.microsoft.com/office/drawing/2014/main" id="{AD5535FC-37DF-4B08-B9F3-920365127586}"/>
                </a:ext>
              </a:extLst>
            </p:cNvPr>
            <p:cNvSpPr/>
            <p:nvPr/>
          </p:nvSpPr>
          <p:spPr>
            <a:xfrm>
              <a:off x="7924800" y="2402190"/>
              <a:ext cx="152400" cy="1532278"/>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1" name="TextBox 10">
              <a:extLst>
                <a:ext uri="{FF2B5EF4-FFF2-40B4-BE49-F238E27FC236}">
                  <a16:creationId xmlns:a16="http://schemas.microsoft.com/office/drawing/2014/main" id="{AEC4C61E-B509-4243-AC92-EFA847DEA485}"/>
                </a:ext>
              </a:extLst>
            </p:cNvPr>
            <p:cNvSpPr txBox="1"/>
            <p:nvPr/>
          </p:nvSpPr>
          <p:spPr>
            <a:xfrm>
              <a:off x="8193615" y="2752830"/>
              <a:ext cx="797985" cy="830997"/>
            </a:xfrm>
            <a:prstGeom prst="rect">
              <a:avLst/>
            </a:prstGeom>
            <a:noFill/>
          </p:spPr>
          <p:txBody>
            <a:bodyPr wrap="square" rtlCol="0">
              <a:spAutoFit/>
            </a:bodyPr>
            <a:lstStyle/>
            <a:p>
              <a:pPr algn="ctr"/>
              <a:r>
                <a:rPr lang="en-US" sz="1600" dirty="0">
                  <a:solidFill>
                    <a:schemeClr val="bg2">
                      <a:lumMod val="50000"/>
                    </a:schemeClr>
                  </a:solidFill>
                </a:rPr>
                <a:t>Try agent’s moves</a:t>
              </a:r>
            </a:p>
          </p:txBody>
        </p:sp>
        <p:sp>
          <p:nvSpPr>
            <p:cNvPr id="12" name="Right Brace 11">
              <a:extLst>
                <a:ext uri="{FF2B5EF4-FFF2-40B4-BE49-F238E27FC236}">
                  <a16:creationId xmlns:a16="http://schemas.microsoft.com/office/drawing/2014/main" id="{C6881AA8-6194-46E2-97EB-C81579D5D476}"/>
                </a:ext>
              </a:extLst>
            </p:cNvPr>
            <p:cNvSpPr/>
            <p:nvPr/>
          </p:nvSpPr>
          <p:spPr>
            <a:xfrm>
              <a:off x="7924800" y="4431053"/>
              <a:ext cx="152400" cy="1436347"/>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a:solidFill>
                  <a:schemeClr val="bg2">
                    <a:lumMod val="50000"/>
                  </a:schemeClr>
                </a:solidFill>
              </a:endParaRPr>
            </a:p>
          </p:txBody>
        </p:sp>
        <p:sp>
          <p:nvSpPr>
            <p:cNvPr id="13" name="TextBox 12">
              <a:extLst>
                <a:ext uri="{FF2B5EF4-FFF2-40B4-BE49-F238E27FC236}">
                  <a16:creationId xmlns:a16="http://schemas.microsoft.com/office/drawing/2014/main" id="{AF27ACF0-7559-4847-BDA5-9B67B13A61E6}"/>
                </a:ext>
              </a:extLst>
            </p:cNvPr>
            <p:cNvSpPr txBox="1"/>
            <p:nvPr/>
          </p:nvSpPr>
          <p:spPr>
            <a:xfrm>
              <a:off x="8001000" y="4721423"/>
              <a:ext cx="1219200" cy="830997"/>
            </a:xfrm>
            <a:prstGeom prst="rect">
              <a:avLst/>
            </a:prstGeom>
            <a:noFill/>
          </p:spPr>
          <p:txBody>
            <a:bodyPr wrap="square" rtlCol="0">
              <a:spAutoFit/>
            </a:bodyPr>
            <a:lstStyle/>
            <a:p>
              <a:pPr algn="ctr"/>
              <a:r>
                <a:rPr lang="en-US" sz="1600" dirty="0">
                  <a:solidFill>
                    <a:schemeClr val="bg2">
                      <a:lumMod val="50000"/>
                    </a:schemeClr>
                  </a:solidFill>
                </a:rPr>
                <a:t>Go through opponent</a:t>
              </a:r>
            </a:p>
            <a:p>
              <a:pPr algn="ctr"/>
              <a:r>
                <a:rPr lang="en-US" sz="1600" dirty="0">
                  <a:solidFill>
                    <a:schemeClr val="bg2">
                      <a:lumMod val="50000"/>
                    </a:schemeClr>
                  </a:solidFill>
                </a:rPr>
                <a:t>moves</a:t>
              </a:r>
            </a:p>
          </p:txBody>
        </p:sp>
        <p:sp>
          <p:nvSpPr>
            <p:cNvPr id="14" name="Callout: Line 13">
              <a:extLst>
                <a:ext uri="{FF2B5EF4-FFF2-40B4-BE49-F238E27FC236}">
                  <a16:creationId xmlns:a16="http://schemas.microsoft.com/office/drawing/2014/main" id="{8DF35C95-703F-430B-B3B0-C746EC644F6A}"/>
                </a:ext>
              </a:extLst>
            </p:cNvPr>
            <p:cNvSpPr/>
            <p:nvPr/>
          </p:nvSpPr>
          <p:spPr>
            <a:xfrm>
              <a:off x="5583116" y="3825715"/>
              <a:ext cx="2322337" cy="557504"/>
            </a:xfrm>
            <a:prstGeom prst="borderCallout1">
              <a:avLst>
                <a:gd name="adj1" fmla="val 54831"/>
                <a:gd name="adj2" fmla="val -989"/>
                <a:gd name="adj3" fmla="val -32077"/>
                <a:gd name="adj4" fmla="val -2396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all states that can result from opponent’s moves</a:t>
              </a:r>
            </a:p>
          </p:txBody>
        </p:sp>
        <p:sp>
          <p:nvSpPr>
            <p:cNvPr id="15" name="Callout: Line 14">
              <a:extLst>
                <a:ext uri="{FF2B5EF4-FFF2-40B4-BE49-F238E27FC236}">
                  <a16:creationId xmlns:a16="http://schemas.microsoft.com/office/drawing/2014/main" id="{4916C582-6F81-4FB7-8A93-69B2C345120C}"/>
                </a:ext>
              </a:extLst>
            </p:cNvPr>
            <p:cNvSpPr/>
            <p:nvPr/>
          </p:nvSpPr>
          <p:spPr>
            <a:xfrm>
              <a:off x="4730520" y="5029200"/>
              <a:ext cx="3156180" cy="378228"/>
            </a:xfrm>
            <a:prstGeom prst="borderCallout1">
              <a:avLst>
                <a:gd name="adj1" fmla="val 54831"/>
                <a:gd name="adj2" fmla="val -989"/>
                <a:gd name="adj3" fmla="val 74911"/>
                <a:gd name="adj4" fmla="val -196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abandon subtree if a loss is possible</a:t>
              </a:r>
            </a:p>
          </p:txBody>
        </p:sp>
      </p:grpSp>
      <p:sp>
        <p:nvSpPr>
          <p:cNvPr id="5" name="Callout: Line 4">
            <a:extLst>
              <a:ext uri="{FF2B5EF4-FFF2-40B4-BE49-F238E27FC236}">
                <a16:creationId xmlns:a16="http://schemas.microsoft.com/office/drawing/2014/main" id="{99303007-917E-0E0A-85AA-44F4DB393DAB}"/>
              </a:ext>
            </a:extLst>
          </p:cNvPr>
          <p:cNvSpPr/>
          <p:nvPr/>
        </p:nvSpPr>
        <p:spPr>
          <a:xfrm>
            <a:off x="4572000" y="6082478"/>
            <a:ext cx="4383262" cy="429651"/>
          </a:xfrm>
          <a:prstGeom prst="borderCallout1">
            <a:avLst>
              <a:gd name="adj1" fmla="val 54831"/>
              <a:gd name="adj2" fmla="val -989"/>
              <a:gd name="adj3" fmla="val -59587"/>
              <a:gd name="adj4" fmla="val -143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Construct a partial conditional plan for the subtree</a:t>
            </a:r>
          </a:p>
        </p:txBody>
      </p:sp>
    </p:spTree>
    <p:extLst>
      <p:ext uri="{BB962C8B-B14F-4D97-AF65-F5344CB8AC3E}">
        <p14:creationId xmlns:p14="http://schemas.microsoft.com/office/powerpoint/2010/main" val="2817882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ight bulb on yellow background with sketched light beams and cord">
            <a:extLst>
              <a:ext uri="{FF2B5EF4-FFF2-40B4-BE49-F238E27FC236}">
                <a16:creationId xmlns:a16="http://schemas.microsoft.com/office/drawing/2014/main" id="{1142B5BC-93CB-4EE2-AA98-4D3597164AE5}"/>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CD617387-5071-44AE-BA47-E7DFE4943F09}"/>
              </a:ext>
            </a:extLst>
          </p:cNvPr>
          <p:cNvSpPr>
            <a:spLocks noGrp="1"/>
          </p:cNvSpPr>
          <p:nvPr>
            <p:ph type="title"/>
          </p:nvPr>
        </p:nvSpPr>
        <p:spPr>
          <a:xfrm>
            <a:off x="838200" y="1295400"/>
            <a:ext cx="7543800" cy="275732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Optimal Decisions: </a:t>
            </a:r>
            <a:br>
              <a:rPr lang="en-US" sz="4500" b="1" dirty="0">
                <a:solidFill>
                  <a:srgbClr val="FFFFFF"/>
                </a:solidFill>
                <a:effectLst>
                  <a:outerShdw blurRad="38100" dist="38100" dir="2700000" algn="tl">
                    <a:srgbClr val="000000">
                      <a:alpha val="43137"/>
                    </a:srgbClr>
                  </a:outerShdw>
                </a:effectLst>
              </a:rPr>
            </a:br>
            <a:r>
              <a:rPr lang="en-US" sz="4500" b="1" dirty="0">
                <a:solidFill>
                  <a:srgbClr val="FFFFFF"/>
                </a:solidFill>
                <a:effectLst>
                  <a:outerShdw blurRad="38100" dist="38100" dir="2700000" algn="tl">
                    <a:srgbClr val="000000">
                      <a:alpha val="43137"/>
                    </a:srgbClr>
                  </a:outerShdw>
                </a:effectLst>
              </a:rPr>
              <a:t>Minimax Search</a:t>
            </a:r>
          </a:p>
        </p:txBody>
      </p:sp>
    </p:spTree>
    <p:extLst>
      <p:ext uri="{BB962C8B-B14F-4D97-AF65-F5344CB8AC3E}">
        <p14:creationId xmlns:p14="http://schemas.microsoft.com/office/powerpoint/2010/main" val="3311706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D69EF4-242C-2168-CD64-1FFC54E85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FD8CE-9AF9-5B89-6369-A583ADF5CB2F}"/>
              </a:ext>
            </a:extLst>
          </p:cNvPr>
          <p:cNvSpPr>
            <a:spLocks noGrp="1"/>
          </p:cNvSpPr>
          <p:nvPr>
            <p:ph type="title"/>
          </p:nvPr>
        </p:nvSpPr>
        <p:spPr/>
        <p:txBody>
          <a:bodyPr/>
          <a:lstStyle/>
          <a:p>
            <a:r>
              <a:rPr lang="en-US" dirty="0"/>
              <a:t>Immediate vs. Long-Term Rewards</a:t>
            </a:r>
          </a:p>
        </p:txBody>
      </p:sp>
      <p:pic>
        <p:nvPicPr>
          <p:cNvPr id="4" name="Picture 3">
            <a:extLst>
              <a:ext uri="{FF2B5EF4-FFF2-40B4-BE49-F238E27FC236}">
                <a16:creationId xmlns:a16="http://schemas.microsoft.com/office/drawing/2014/main" id="{EAF3ACD5-8A29-1536-7C76-2A432518C3DA}"/>
              </a:ext>
            </a:extLst>
          </p:cNvPr>
          <p:cNvPicPr>
            <a:picLocks noChangeAspect="1"/>
          </p:cNvPicPr>
          <p:nvPr/>
        </p:nvPicPr>
        <p:blipFill>
          <a:blip r:embed="rId2"/>
          <a:stretch>
            <a:fillRect/>
          </a:stretch>
        </p:blipFill>
        <p:spPr>
          <a:xfrm>
            <a:off x="222739" y="1467726"/>
            <a:ext cx="8077200" cy="4913117"/>
          </a:xfrm>
          <a:prstGeom prst="rect">
            <a:avLst/>
          </a:prstGeom>
        </p:spPr>
      </p:pic>
      <p:grpSp>
        <p:nvGrpSpPr>
          <p:cNvPr id="11" name="Group 10">
            <a:extLst>
              <a:ext uri="{FF2B5EF4-FFF2-40B4-BE49-F238E27FC236}">
                <a16:creationId xmlns:a16="http://schemas.microsoft.com/office/drawing/2014/main" id="{BB924ADA-6569-FF6E-C091-DD99B0727B5B}"/>
              </a:ext>
            </a:extLst>
          </p:cNvPr>
          <p:cNvGrpSpPr/>
          <p:nvPr/>
        </p:nvGrpSpPr>
        <p:grpSpPr>
          <a:xfrm>
            <a:off x="2047876" y="5991554"/>
            <a:ext cx="1685915" cy="333046"/>
            <a:chOff x="2047876" y="6220154"/>
            <a:chExt cx="1685915" cy="333046"/>
          </a:xfrm>
        </p:grpSpPr>
        <p:sp>
          <p:nvSpPr>
            <p:cNvPr id="42" name="Rectangle 41">
              <a:extLst>
                <a:ext uri="{FF2B5EF4-FFF2-40B4-BE49-F238E27FC236}">
                  <a16:creationId xmlns:a16="http://schemas.microsoft.com/office/drawing/2014/main" id="{B7B20CE6-CA91-A5D1-AA45-21CB9D6F0BA1}"/>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6FFFD27-BAE1-556A-AA89-2EDBAD84A20D}"/>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33104DE5-FD36-CB40-3350-8559F0D0E469}"/>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37A9565A-AC27-B94C-E739-44848F0AB20C}"/>
              </a:ext>
            </a:extLst>
          </p:cNvPr>
          <p:cNvSpPr txBox="1"/>
          <p:nvPr/>
        </p:nvSpPr>
        <p:spPr>
          <a:xfrm>
            <a:off x="4454026" y="3124200"/>
            <a:ext cx="4467235" cy="3539430"/>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The</a:t>
            </a:r>
            <a:r>
              <a:rPr lang="en-US" sz="1600" b="1" dirty="0"/>
              <a:t> immediate reward </a:t>
            </a:r>
            <a:r>
              <a:rPr lang="en-US" sz="1600" dirty="0"/>
              <a:t>of a state is the utility that the agent receives for being in/getting to that state. </a:t>
            </a:r>
          </a:p>
          <a:p>
            <a:endParaRPr lang="en-US" sz="1600" dirty="0"/>
          </a:p>
          <a:p>
            <a:r>
              <a:rPr lang="en-US" sz="1600" b="1" dirty="0"/>
              <a:t>Terminal states</a:t>
            </a:r>
            <a:r>
              <a:rPr lang="en-US" sz="1600" dirty="0"/>
              <a:t>: The immediate reward is the known utility.</a:t>
            </a:r>
          </a:p>
          <a:p>
            <a:endParaRPr lang="en-US" sz="1600" dirty="0"/>
          </a:p>
          <a:p>
            <a:r>
              <a:rPr lang="en-US" sz="1600" b="1" dirty="0"/>
              <a:t>Non-terminal states</a:t>
            </a:r>
            <a:r>
              <a:rPr lang="en-US" sz="1600" dirty="0"/>
              <a:t>: The immediate reward is 0.</a:t>
            </a:r>
          </a:p>
          <a:p>
            <a:r>
              <a:rPr lang="en-US" sz="1600" b="1" dirty="0"/>
              <a:t>Issue</a:t>
            </a:r>
            <a:r>
              <a:rPr lang="en-US" sz="1600" dirty="0"/>
              <a:t>: How good is it to be in a non-terminal state? We need to complete the game and see. This is called the (expected) </a:t>
            </a:r>
            <a:r>
              <a:rPr lang="en-US" sz="1600" b="1" dirty="0"/>
              <a:t>long-term reward </a:t>
            </a:r>
            <a:r>
              <a:rPr lang="en-US" sz="1600" dirty="0"/>
              <a:t>of the state.</a:t>
            </a:r>
          </a:p>
          <a:p>
            <a:endParaRPr lang="en-US" sz="1600" dirty="0"/>
          </a:p>
          <a:p>
            <a:r>
              <a:rPr lang="en-US" sz="1600" dirty="0"/>
              <a:t>The </a:t>
            </a:r>
            <a:r>
              <a:rPr lang="en-US" sz="1600" b="1" dirty="0"/>
              <a:t>optimal decision </a:t>
            </a:r>
            <a:r>
              <a:rPr lang="en-US" sz="1600" dirty="0"/>
              <a:t>is to always choose the action that leads to the highest long-term reward state. </a:t>
            </a:r>
          </a:p>
        </p:txBody>
      </p:sp>
      <p:sp>
        <p:nvSpPr>
          <p:cNvPr id="17" name="TextBox 16">
            <a:extLst>
              <a:ext uri="{FF2B5EF4-FFF2-40B4-BE49-F238E27FC236}">
                <a16:creationId xmlns:a16="http://schemas.microsoft.com/office/drawing/2014/main" id="{3F5A485A-223C-5991-7DBE-976666D4389E}"/>
              </a:ext>
            </a:extLst>
          </p:cNvPr>
          <p:cNvSpPr txBox="1"/>
          <p:nvPr/>
        </p:nvSpPr>
        <p:spPr>
          <a:xfrm>
            <a:off x="2743209" y="3234519"/>
            <a:ext cx="354260" cy="646331"/>
          </a:xfrm>
          <a:prstGeom prst="rect">
            <a:avLst/>
          </a:prstGeom>
          <a:noFill/>
        </p:spPr>
        <p:txBody>
          <a:bodyPr wrap="square" rtlCol="0">
            <a:spAutoFit/>
          </a:bodyPr>
          <a:lstStyle/>
          <a:p>
            <a:r>
              <a:rPr lang="en-US" sz="3600" b="1" dirty="0">
                <a:solidFill>
                  <a:srgbClr val="FF0000"/>
                </a:solidFill>
              </a:rPr>
              <a:t>?</a:t>
            </a:r>
          </a:p>
        </p:txBody>
      </p:sp>
    </p:spTree>
    <p:extLst>
      <p:ext uri="{BB962C8B-B14F-4D97-AF65-F5344CB8AC3E}">
        <p14:creationId xmlns:p14="http://schemas.microsoft.com/office/powerpoint/2010/main" val="535408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0BEE18-095C-45D6-8127-1C495682097E}"/>
              </a:ext>
            </a:extLst>
          </p:cNvPr>
          <p:cNvSpPr>
            <a:spLocks noGrp="1"/>
          </p:cNvSpPr>
          <p:nvPr>
            <p:ph type="title"/>
          </p:nvPr>
        </p:nvSpPr>
        <p:spPr/>
        <p:txBody>
          <a:bodyPr/>
          <a:lstStyle/>
          <a:p>
            <a:r>
              <a:rPr lang="en-US" dirty="0"/>
              <a:t>Idea: Minimax Decision</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6521AF2B-ECAB-40BC-B5B0-D3D4A28472BF}"/>
                  </a:ext>
                </a:extLst>
              </p:cNvPr>
              <p:cNvSpPr>
                <a:spLocks noGrp="1"/>
              </p:cNvSpPr>
              <p:nvPr>
                <p:ph idx="1"/>
              </p:nvPr>
            </p:nvSpPr>
            <p:spPr/>
            <p:txBody>
              <a:bodyPr>
                <a:normAutofit fontScale="85000" lnSpcReduction="20000"/>
              </a:bodyPr>
              <a:lstStyle/>
              <a:p>
                <a:r>
                  <a:rPr lang="en-US" dirty="0"/>
                  <a:t>Assign each state </a:t>
                </a:r>
                <a14:m>
                  <m:oMath xmlns:m="http://schemas.openxmlformats.org/officeDocument/2006/math">
                    <m:r>
                      <a:rPr lang="en-US" i="1" dirty="0">
                        <a:latin typeface="Cambria Math" panose="02040503050406030204" pitchFamily="18" charset="0"/>
                      </a:rPr>
                      <m:t>𝑠</m:t>
                    </m:r>
                  </m:oMath>
                </a14:m>
                <a:r>
                  <a:rPr lang="en-US" dirty="0"/>
                  <a:t> a </a:t>
                </a:r>
                <a:r>
                  <a:rPr lang="en-US" b="1" dirty="0">
                    <a:solidFill>
                      <a:srgbClr val="FF0000"/>
                    </a:solidFill>
                  </a:rPr>
                  <a:t>minimax value </a:t>
                </a:r>
                <a:r>
                  <a:rPr lang="en-US" dirty="0"/>
                  <a:t>that reflects the utility realized if </a:t>
                </a:r>
                <a:r>
                  <a:rPr lang="en-US" b="1" dirty="0">
                    <a:solidFill>
                      <a:srgbClr val="FF0000"/>
                    </a:solidFill>
                  </a:rPr>
                  <a:t>both players play optimally</a:t>
                </a:r>
                <a:r>
                  <a:rPr lang="en-US" dirty="0"/>
                  <a:t> from </a:t>
                </a:r>
                <a14:m>
                  <m:oMath xmlns:m="http://schemas.openxmlformats.org/officeDocument/2006/math">
                    <m:r>
                      <a:rPr lang="en-US" i="1" dirty="0">
                        <a:latin typeface="Cambria Math" panose="02040503050406030204" pitchFamily="18" charset="0"/>
                      </a:rPr>
                      <m:t>𝑠</m:t>
                    </m:r>
                  </m:oMath>
                </a14:m>
                <a:r>
                  <a:rPr lang="en-US" dirty="0"/>
                  <a:t> to the end of the game (i.e., the long-term reward):</a:t>
                </a:r>
              </a:p>
              <a:p>
                <a:endParaRPr lang="en-US" dirty="0"/>
              </a:p>
              <a:p>
                <a:pPr marL="457200" lvl="1" indent="0" algn="r">
                  <a:buNone/>
                </a:pPr>
                <a14:m>
                  <m:oMathPara xmlns:m="http://schemas.openxmlformats.org/officeDocument/2006/math">
                    <m:oMathParaPr>
                      <m:jc m:val="left"/>
                    </m:oMathParaPr>
                    <m:oMath xmlns:m="http://schemas.openxmlformats.org/officeDocument/2006/math">
                      <m:r>
                        <a:rPr lang="en-US" sz="1900" b="0" i="1" smtClean="0">
                          <a:latin typeface="Cambria Math" panose="02040503050406030204" pitchFamily="18" charset="0"/>
                        </a:rPr>
                        <m:t>𝑀𝑖𝑛𝑖𝑚𝑎𝑥</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d>
                        <m:dPr>
                          <m:begChr m:val="{"/>
                          <m:endChr m:val=""/>
                          <m:ctrlPr>
                            <a:rPr lang="en-US" sz="1900" b="0" i="1" smtClean="0">
                              <a:latin typeface="Cambria Math" panose="02040503050406030204" pitchFamily="18" charset="0"/>
                            </a:rPr>
                          </m:ctrlPr>
                        </m:dPr>
                        <m:e>
                          <m:eqArr>
                            <m:eqArrPr>
                              <m:ctrlPr>
                                <a:rPr lang="en-US" sz="1900" b="0" i="1" smtClean="0">
                                  <a:latin typeface="Cambria Math" panose="02040503050406030204" pitchFamily="18" charset="0"/>
                                </a:rPr>
                              </m:ctrlPr>
                            </m:eqArrPr>
                            <m:e>
                              <m:r>
                                <a:rPr lang="en-US" sz="1900" b="0" i="1" smtClean="0">
                                  <a:latin typeface="Cambria Math" panose="02040503050406030204" pitchFamily="18" charset="0"/>
                                </a:rPr>
                                <m:t>𝑈𝑡𝑖𝑙𝑖𝑡𝑦</m:t>
                              </m:r>
                              <m:d>
                                <m:dPr>
                                  <m:ctrlPr>
                                    <a:rPr lang="en-US" sz="1900" b="0" i="1" smtClean="0">
                                      <a:latin typeface="Cambria Math" panose="02040503050406030204" pitchFamily="18" charset="0"/>
                                    </a:rPr>
                                  </m:ctrlPr>
                                </m:dPr>
                                <m:e>
                                  <m:r>
                                    <a:rPr lang="en-US" sz="1900" b="0" i="1" smtClean="0">
                                      <a:latin typeface="Cambria Math" panose="02040503050406030204" pitchFamily="18" charset="0"/>
                                    </a:rPr>
                                    <m:t>𝑠</m:t>
                                  </m:r>
                                </m:e>
                              </m:d>
                              <m:r>
                                <a:rPr lang="en-US" sz="1900" b="0" i="1" smtClean="0">
                                  <a:latin typeface="Cambria Math" panose="02040503050406030204" pitchFamily="18" charset="0"/>
                                </a:rPr>
                                <m:t>  </m:t>
                              </m:r>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𝑡𝑒𝑟𝑚𝑖𝑛𝑎𝑙</m:t>
                              </m:r>
                              <m:r>
                                <a:rPr lang="en-US" sz="1900" b="0" i="1" smtClean="0">
                                  <a:latin typeface="Cambria Math" panose="02040503050406030204" pitchFamily="18" charset="0"/>
                                </a:rPr>
                                <m:t>(</m:t>
                              </m:r>
                              <m:r>
                                <a:rPr lang="en-US" sz="1900" b="0" i="1" smtClean="0">
                                  <a:latin typeface="Cambria Math" panose="02040503050406030204" pitchFamily="18" charset="0"/>
                                </a:rPr>
                                <m:t>𝑠</m:t>
                              </m:r>
                              <m:r>
                                <a:rPr lang="en-US" sz="1900" b="0" i="1" smtClean="0">
                                  <a:latin typeface="Cambria Math" panose="02040503050406030204" pitchFamily="18" charset="0"/>
                                </a:rPr>
                                <m:t>)</m:t>
                              </m:r>
                            </m:e>
                            <m:e>
                              <m:func>
                                <m:funcPr>
                                  <m:ctrlPr>
                                    <a:rPr lang="en-US" sz="1900" i="1">
                                      <a:latin typeface="Cambria Math" panose="02040503050406030204" pitchFamily="18" charset="0"/>
                                    </a:rPr>
                                  </m:ctrlPr>
                                </m:funcPr>
                                <m:fName>
                                  <m:limLow>
                                    <m:limLowPr>
                                      <m:ctrlPr>
                                        <a:rPr lang="en-US" sz="1900" i="1">
                                          <a:latin typeface="Cambria Math" panose="02040503050406030204" pitchFamily="18" charset="0"/>
                                        </a:rPr>
                                      </m:ctrlPr>
                                    </m:limLowPr>
                                    <m:e>
                                      <m:r>
                                        <m:rPr>
                                          <m:sty m:val="p"/>
                                        </m:rPr>
                                        <a:rPr lang="en-US" sz="1900">
                                          <a:latin typeface="Cambria Math" panose="02040503050406030204" pitchFamily="18" charset="0"/>
                                        </a:rPr>
                                        <m:t>max</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e>
                              </m:func>
                              <m:r>
                                <m:rPr>
                                  <m:nor/>
                                </m:rPr>
                                <a:rPr lang="en-US" sz="1900" b="0" i="0"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𝑀𝑎𝑥</m:t>
                              </m:r>
                            </m:e>
                            <m:e>
                              <m:func>
                                <m:funcPr>
                                  <m:ctrlPr>
                                    <a:rPr lang="en-US" sz="1900" b="0" i="1" smtClean="0">
                                      <a:latin typeface="Cambria Math" panose="02040503050406030204" pitchFamily="18" charset="0"/>
                                    </a:rPr>
                                  </m:ctrlPr>
                                </m:funcPr>
                                <m:fName>
                                  <m:limLow>
                                    <m:limLowPr>
                                      <m:ctrlPr>
                                        <a:rPr lang="en-US" sz="1900" b="0" i="1" smtClean="0">
                                          <a:latin typeface="Cambria Math" panose="02040503050406030204" pitchFamily="18" charset="0"/>
                                        </a:rPr>
                                      </m:ctrlPr>
                                    </m:limLowPr>
                                    <m:e>
                                      <m:r>
                                        <m:rPr>
                                          <m:sty m:val="p"/>
                                        </m:rPr>
                                        <a:rPr lang="en-US" sz="1900">
                                          <a:latin typeface="Cambria Math" panose="02040503050406030204" pitchFamily="18" charset="0"/>
                                        </a:rPr>
                                        <m:t>m</m:t>
                                      </m:r>
                                      <m:r>
                                        <m:rPr>
                                          <m:sty m:val="p"/>
                                        </m:rPr>
                                        <a:rPr lang="en-US" sz="1900" b="0" i="0" smtClean="0">
                                          <a:latin typeface="Cambria Math" panose="02040503050406030204" pitchFamily="18" charset="0"/>
                                        </a:rPr>
                                        <m:t>in</m:t>
                                      </m:r>
                                    </m:e>
                                    <m:lim>
                                      <m:r>
                                        <a:rPr lang="en-US" sz="1900" i="1">
                                          <a:latin typeface="Cambria Math" panose="02040503050406030204" pitchFamily="18" charset="0"/>
                                        </a:rPr>
                                        <m:t>𝑎</m:t>
                                      </m:r>
                                      <m:r>
                                        <a:rPr lang="en-US" sz="1900" i="1">
                                          <a:latin typeface="Cambria Math" panose="02040503050406030204" pitchFamily="18" charset="0"/>
                                        </a:rPr>
                                        <m:t>∈</m:t>
                                      </m:r>
                                      <m:r>
                                        <a:rPr lang="en-US" sz="1900" i="1">
                                          <a:latin typeface="Cambria Math" panose="02040503050406030204" pitchFamily="18" charset="0"/>
                                        </a:rPr>
                                        <m:t>𝐴𝑐𝑡𝑖𝑜𝑛𝑠</m:t>
                                      </m:r>
                                      <m:d>
                                        <m:dPr>
                                          <m:ctrlPr>
                                            <a:rPr lang="en-US" sz="1900" i="1">
                                              <a:latin typeface="Cambria Math" panose="02040503050406030204" pitchFamily="18" charset="0"/>
                                            </a:rPr>
                                          </m:ctrlPr>
                                        </m:dPr>
                                        <m:e>
                                          <m:r>
                                            <a:rPr lang="en-US" sz="1900" i="1">
                                              <a:latin typeface="Cambria Math" panose="02040503050406030204" pitchFamily="18" charset="0"/>
                                            </a:rPr>
                                            <m:t>𝑠</m:t>
                                          </m:r>
                                        </m:e>
                                      </m:d>
                                    </m:lim>
                                  </m:limLow>
                                </m:fName>
                                <m:e>
                                  <m:r>
                                    <a:rPr lang="en-US" sz="1900" i="1">
                                      <a:latin typeface="Cambria Math" panose="02040503050406030204" pitchFamily="18" charset="0"/>
                                    </a:rPr>
                                    <m:t>𝑀𝑖𝑛𝑖𝑚𝑎𝑥</m:t>
                                  </m:r>
                                  <m:d>
                                    <m:dPr>
                                      <m:ctrlPr>
                                        <a:rPr lang="en-US" sz="1900" i="1">
                                          <a:latin typeface="Cambria Math" panose="02040503050406030204" pitchFamily="18" charset="0"/>
                                        </a:rPr>
                                      </m:ctrlPr>
                                    </m:dPr>
                                    <m:e>
                                      <m:r>
                                        <a:rPr lang="en-US" sz="1900" i="1">
                                          <a:latin typeface="Cambria Math" panose="02040503050406030204" pitchFamily="18" charset="0"/>
                                        </a:rPr>
                                        <m:t>𝑅𝑒𝑠𝑢𝑙𝑡</m:t>
                                      </m:r>
                                      <m:d>
                                        <m:dPr>
                                          <m:ctrlPr>
                                            <a:rPr lang="en-US" sz="1900" i="1">
                                              <a:latin typeface="Cambria Math" panose="02040503050406030204" pitchFamily="18" charset="0"/>
                                            </a:rPr>
                                          </m:ctrlPr>
                                        </m:dPr>
                                        <m:e>
                                          <m:r>
                                            <a:rPr lang="en-US" sz="1900" i="1">
                                              <a:latin typeface="Cambria Math" panose="02040503050406030204" pitchFamily="18" charset="0"/>
                                            </a:rPr>
                                            <m:t>𝑠</m:t>
                                          </m:r>
                                          <m:r>
                                            <a:rPr lang="en-US" sz="1900" i="1">
                                              <a:latin typeface="Cambria Math" panose="02040503050406030204" pitchFamily="18" charset="0"/>
                                            </a:rPr>
                                            <m:t>,</m:t>
                                          </m:r>
                                          <m:r>
                                            <a:rPr lang="en-US" sz="1900" i="1">
                                              <a:latin typeface="Cambria Math" panose="02040503050406030204" pitchFamily="18" charset="0"/>
                                            </a:rPr>
                                            <m:t>𝑎</m:t>
                                          </m:r>
                                        </m:e>
                                      </m:d>
                                    </m:e>
                                  </m:d>
                                  <m:r>
                                    <a:rPr lang="en-US" sz="1900" i="1">
                                      <a:latin typeface="Cambria Math" panose="02040503050406030204" pitchFamily="18" charset="0"/>
                                    </a:rPr>
                                    <m:t> </m:t>
                                  </m:r>
                                </m:e>
                              </m:func>
                              <m:r>
                                <a:rPr lang="en-US" sz="1900" b="0" i="1" smtClean="0">
                                  <a:latin typeface="Cambria Math" panose="02040503050406030204" pitchFamily="18" charset="0"/>
                                </a:rPr>
                                <m:t>         </m:t>
                              </m:r>
                              <m:r>
                                <m:rPr>
                                  <m:nor/>
                                </m:rPr>
                                <a:rPr lang="en-US" sz="1900" b="0" i="0" smtClean="0">
                                  <a:latin typeface="Cambria Math" panose="02040503050406030204" pitchFamily="18" charset="0"/>
                                </a:rPr>
                                <m:t>if</m:t>
                              </m:r>
                              <m:r>
                                <a:rPr lang="en-US" sz="1900" b="0" i="1" smtClean="0">
                                  <a:latin typeface="Cambria Math" panose="02040503050406030204" pitchFamily="18" charset="0"/>
                                </a:rPr>
                                <m:t> </m:t>
                              </m:r>
                              <m:r>
                                <a:rPr lang="en-US" sz="1900" b="0" i="1" smtClean="0">
                                  <a:latin typeface="Cambria Math" panose="02040503050406030204" pitchFamily="18" charset="0"/>
                                </a:rPr>
                                <m:t>𝑚𝑜𝑣𝑒</m:t>
                              </m:r>
                              <m:r>
                                <a:rPr lang="en-US" sz="1900" b="0" i="1" smtClean="0">
                                  <a:latin typeface="Cambria Math" panose="02040503050406030204" pitchFamily="18" charset="0"/>
                                </a:rPr>
                                <m:t>=</m:t>
                              </m:r>
                              <m:r>
                                <a:rPr lang="en-US" sz="1900" b="0" i="1" smtClean="0">
                                  <a:latin typeface="Cambria Math" panose="02040503050406030204" pitchFamily="18" charset="0"/>
                                </a:rPr>
                                <m:t>𝑀𝑖𝑛</m:t>
                              </m:r>
                            </m:e>
                          </m:eqArr>
                        </m:e>
                      </m:d>
                    </m:oMath>
                  </m:oMathPara>
                </a14:m>
                <a:endParaRPr lang="en-US" sz="2800" dirty="0"/>
              </a:p>
              <a:p>
                <a:pPr marL="0" indent="0">
                  <a:buNone/>
                </a:pPr>
                <a:endParaRPr lang="en-US" dirty="0"/>
              </a:p>
              <a:p>
                <a:r>
                  <a:rPr lang="en-US" dirty="0"/>
                  <a:t>This is a recursive definition which can be solved from terminal states backwards.</a:t>
                </a:r>
              </a:p>
              <a:p>
                <a:r>
                  <a:rPr lang="en-US" b="1" dirty="0">
                    <a:solidFill>
                      <a:srgbClr val="FF0000"/>
                    </a:solidFill>
                  </a:rPr>
                  <a:t>Optimal decision </a:t>
                </a:r>
                <a:r>
                  <a:rPr lang="en-US" dirty="0"/>
                  <a:t>for Max: Choose the action that leads to the state with the largest minimax value (highest long-term reward).</a:t>
                </a:r>
              </a:p>
            </p:txBody>
          </p:sp>
        </mc:Choice>
        <mc:Fallback>
          <p:sp>
            <p:nvSpPr>
              <p:cNvPr id="5" name="Content Placeholder 4">
                <a:extLst>
                  <a:ext uri="{FF2B5EF4-FFF2-40B4-BE49-F238E27FC236}">
                    <a16:creationId xmlns:a16="http://schemas.microsoft.com/office/drawing/2014/main" id="{6521AF2B-ECAB-40BC-B5B0-D3D4A28472BF}"/>
                  </a:ext>
                </a:extLst>
              </p:cNvPr>
              <p:cNvSpPr>
                <a:spLocks noGrp="1" noRot="1" noChangeAspect="1" noMove="1" noResize="1" noEditPoints="1" noAdjustHandles="1" noChangeArrowheads="1" noChangeShapeType="1" noTextEdit="1"/>
              </p:cNvSpPr>
              <p:nvPr>
                <p:ph idx="1"/>
              </p:nvPr>
            </p:nvSpPr>
            <p:spPr>
              <a:blipFill>
                <a:blip r:embed="rId2"/>
                <a:stretch>
                  <a:fillRect l="-1005" t="-3221"/>
                </a:stretch>
              </a:blipFill>
            </p:spPr>
            <p:txBody>
              <a:bodyPr/>
              <a:lstStyle/>
              <a:p>
                <a:r>
                  <a:rPr lang="en-US">
                    <a:noFill/>
                  </a:rPr>
                  <a:t> </a:t>
                </a:r>
              </a:p>
            </p:txBody>
          </p:sp>
        </mc:Fallback>
      </mc:AlternateContent>
    </p:spTree>
    <p:extLst>
      <p:ext uri="{BB962C8B-B14F-4D97-AF65-F5344CB8AC3E}">
        <p14:creationId xmlns:p14="http://schemas.microsoft.com/office/powerpoint/2010/main" val="9217089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Minimax Search: Back-up Minimax Values</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1" name="Group 10">
            <a:extLst>
              <a:ext uri="{FF2B5EF4-FFF2-40B4-BE49-F238E27FC236}">
                <a16:creationId xmlns:a16="http://schemas.microsoft.com/office/drawing/2014/main" id="{414AAAC1-5F90-8074-9075-B0F107909E99}"/>
              </a:ext>
            </a:extLst>
          </p:cNvPr>
          <p:cNvGrpSpPr/>
          <p:nvPr/>
        </p:nvGrpSpPr>
        <p:grpSpPr>
          <a:xfrm>
            <a:off x="2047876" y="6172200"/>
            <a:ext cx="4122219" cy="381000"/>
            <a:chOff x="2047876" y="6172200"/>
            <a:chExt cx="4122219" cy="381000"/>
          </a:xfrm>
        </p:grpSpPr>
        <p:sp>
          <p:nvSpPr>
            <p:cNvPr id="6" name="TextBox 5">
              <a:extLst>
                <a:ext uri="{FF2B5EF4-FFF2-40B4-BE49-F238E27FC236}">
                  <a16:creationId xmlns:a16="http://schemas.microsoft.com/office/drawing/2014/main" id="{6113F6D8-6C9F-42D0-900A-574210CA5C13}"/>
                </a:ext>
              </a:extLst>
            </p:cNvPr>
            <p:cNvSpPr txBox="1"/>
            <p:nvPr/>
          </p:nvSpPr>
          <p:spPr>
            <a:xfrm>
              <a:off x="3886200" y="6172200"/>
              <a:ext cx="2283895" cy="369332"/>
            </a:xfrm>
            <a:prstGeom prst="rect">
              <a:avLst/>
            </a:prstGeom>
            <a:noFill/>
          </p:spPr>
          <p:txBody>
            <a:bodyPr wrap="none" rtlCol="0">
              <a:spAutoFit/>
            </a:bodyPr>
            <a:lstStyle/>
            <a:p>
              <a:r>
                <a:rPr lang="en-US" b="1" dirty="0">
                  <a:solidFill>
                    <a:srgbClr val="FF0000"/>
                  </a:solidFill>
                </a:rPr>
                <a:t>= minimax value (MV)</a:t>
              </a:r>
            </a:p>
          </p:txBody>
        </p:sp>
        <p:sp>
          <p:nvSpPr>
            <p:cNvPr id="42" name="Rectangle 41">
              <a:extLst>
                <a:ext uri="{FF2B5EF4-FFF2-40B4-BE49-F238E27FC236}">
                  <a16:creationId xmlns:a16="http://schemas.microsoft.com/office/drawing/2014/main" id="{FCA61693-F267-4AC1-B4EA-5560944D0903}"/>
                </a:ext>
              </a:extLst>
            </p:cNvPr>
            <p:cNvSpPr/>
            <p:nvPr/>
          </p:nvSpPr>
          <p:spPr>
            <a:xfrm>
              <a:off x="2047876" y="6220154"/>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85047A4D-CD73-4DDE-B47C-E0284B45D85A}"/>
                </a:ext>
              </a:extLst>
            </p:cNvPr>
            <p:cNvSpPr/>
            <p:nvPr/>
          </p:nvSpPr>
          <p:spPr>
            <a:xfrm>
              <a:off x="2743209"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2DADC650-3890-4CC9-975C-8C4E6C2B75C7}"/>
                </a:ext>
              </a:extLst>
            </p:cNvPr>
            <p:cNvSpPr/>
            <p:nvPr/>
          </p:nvSpPr>
          <p:spPr>
            <a:xfrm>
              <a:off x="3352800" y="6231822"/>
              <a:ext cx="380991" cy="32137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C6AB6080-B468-01A7-95B7-6B52C5C4FD2A}"/>
              </a:ext>
            </a:extLst>
          </p:cNvPr>
          <p:cNvGrpSpPr/>
          <p:nvPr/>
        </p:nvGrpSpPr>
        <p:grpSpPr>
          <a:xfrm>
            <a:off x="1458163" y="3556907"/>
            <a:ext cx="2918575" cy="814612"/>
            <a:chOff x="1458163" y="3556907"/>
            <a:chExt cx="2918575" cy="814612"/>
          </a:xfrm>
        </p:grpSpPr>
        <p:sp>
          <p:nvSpPr>
            <p:cNvPr id="20" name="TextBox 19">
              <a:extLst>
                <a:ext uri="{FF2B5EF4-FFF2-40B4-BE49-F238E27FC236}">
                  <a16:creationId xmlns:a16="http://schemas.microsoft.com/office/drawing/2014/main" id="{EBB1A0A8-C82E-466F-AEC2-85F567829D2D}"/>
                </a:ext>
              </a:extLst>
            </p:cNvPr>
            <p:cNvSpPr txBox="1"/>
            <p:nvPr/>
          </p:nvSpPr>
          <p:spPr>
            <a:xfrm>
              <a:off x="2014538" y="3556907"/>
              <a:ext cx="542924" cy="369332"/>
            </a:xfrm>
            <a:prstGeom prst="rect">
              <a:avLst/>
            </a:prstGeom>
            <a:noFill/>
          </p:spPr>
          <p:txBody>
            <a:bodyPr wrap="square">
              <a:spAutoFit/>
            </a:bodyPr>
            <a:lstStyle/>
            <a:p>
              <a:pPr algn="ctr"/>
              <a:r>
                <a:rPr lang="en-US" b="1" dirty="0">
                  <a:solidFill>
                    <a:srgbClr val="FF0000"/>
                  </a:solidFill>
                </a:rPr>
                <a:t>1</a:t>
              </a:r>
              <a:endParaRPr lang="en-US" dirty="0"/>
            </a:p>
          </p:txBody>
        </p:sp>
        <p:cxnSp>
          <p:nvCxnSpPr>
            <p:cNvPr id="21" name="Straight Arrow Connector 20">
              <a:extLst>
                <a:ext uri="{FF2B5EF4-FFF2-40B4-BE49-F238E27FC236}">
                  <a16:creationId xmlns:a16="http://schemas.microsoft.com/office/drawing/2014/main" id="{DCC02836-65E9-47A3-B053-2514E117F991}"/>
                </a:ext>
              </a:extLst>
            </p:cNvPr>
            <p:cNvCxnSpPr>
              <a:cxnSpLocks/>
            </p:cNvCxnSpPr>
            <p:nvPr/>
          </p:nvCxnSpPr>
          <p:spPr>
            <a:xfrm flipH="1" flipV="1">
              <a:off x="2215585" y="3858077"/>
              <a:ext cx="33338" cy="51344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26A1FBA-8893-4219-BFED-6E2A6CCC5068}"/>
                </a:ext>
              </a:extLst>
            </p:cNvPr>
            <p:cNvCxnSpPr>
              <a:cxnSpLocks/>
            </p:cNvCxnSpPr>
            <p:nvPr/>
          </p:nvCxnSpPr>
          <p:spPr>
            <a:xfrm flipH="1" flipV="1">
              <a:off x="2391968" y="3904298"/>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28C27F0-B550-43B8-B83F-618DF46DD38C}"/>
                </a:ext>
              </a:extLst>
            </p:cNvPr>
            <p:cNvCxnSpPr>
              <a:cxnSpLocks/>
            </p:cNvCxnSpPr>
            <p:nvPr/>
          </p:nvCxnSpPr>
          <p:spPr>
            <a:xfrm flipH="1" flipV="1">
              <a:off x="2428875" y="3904298"/>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6C586F1F-F299-42A3-B9E1-3AF321128F5A}"/>
                </a:ext>
              </a:extLst>
            </p:cNvPr>
            <p:cNvCxnSpPr>
              <a:cxnSpLocks/>
            </p:cNvCxnSpPr>
            <p:nvPr/>
          </p:nvCxnSpPr>
          <p:spPr>
            <a:xfrm flipH="1" flipV="1">
              <a:off x="2428875" y="3904298"/>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527A735-2E42-4203-977E-0E145E8F3328}"/>
                </a:ext>
              </a:extLst>
            </p:cNvPr>
            <p:cNvSpPr txBox="1"/>
            <p:nvPr/>
          </p:nvSpPr>
          <p:spPr>
            <a:xfrm>
              <a:off x="1458163" y="3945017"/>
              <a:ext cx="589713" cy="369332"/>
            </a:xfrm>
            <a:prstGeom prst="rect">
              <a:avLst/>
            </a:prstGeom>
            <a:noFill/>
          </p:spPr>
          <p:txBody>
            <a:bodyPr wrap="none" rtlCol="0">
              <a:spAutoFit/>
            </a:bodyPr>
            <a:lstStyle/>
            <a:p>
              <a:r>
                <a:rPr lang="en-US" b="1" dirty="0">
                  <a:solidFill>
                    <a:srgbClr val="FF0000"/>
                  </a:solidFill>
                </a:rPr>
                <a:t>max</a:t>
              </a:r>
            </a:p>
          </p:txBody>
        </p:sp>
        <p:sp>
          <p:nvSpPr>
            <p:cNvPr id="45" name="TextBox 44">
              <a:extLst>
                <a:ext uri="{FF2B5EF4-FFF2-40B4-BE49-F238E27FC236}">
                  <a16:creationId xmlns:a16="http://schemas.microsoft.com/office/drawing/2014/main" id="{D4F158BB-FF30-4F4A-8A75-C6DE3C0FA9E2}"/>
                </a:ext>
              </a:extLst>
            </p:cNvPr>
            <p:cNvSpPr txBox="1"/>
            <p:nvPr/>
          </p:nvSpPr>
          <p:spPr>
            <a:xfrm>
              <a:off x="266224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6" name="TextBox 45">
              <a:extLst>
                <a:ext uri="{FF2B5EF4-FFF2-40B4-BE49-F238E27FC236}">
                  <a16:creationId xmlns:a16="http://schemas.microsoft.com/office/drawing/2014/main" id="{DA029377-D3C9-404A-AD68-C1761FF2A3FD}"/>
                </a:ext>
              </a:extLst>
            </p:cNvPr>
            <p:cNvSpPr txBox="1"/>
            <p:nvPr/>
          </p:nvSpPr>
          <p:spPr>
            <a:xfrm>
              <a:off x="3293152" y="3556907"/>
              <a:ext cx="542924" cy="369332"/>
            </a:xfrm>
            <a:prstGeom prst="rect">
              <a:avLst/>
            </a:prstGeom>
            <a:noFill/>
          </p:spPr>
          <p:txBody>
            <a:bodyPr wrap="square">
              <a:spAutoFit/>
            </a:bodyPr>
            <a:lstStyle/>
            <a:p>
              <a:pPr algn="ctr"/>
              <a:r>
                <a:rPr lang="en-US" b="1" dirty="0">
                  <a:solidFill>
                    <a:srgbClr val="FF0000"/>
                  </a:solidFill>
                </a:rPr>
                <a:t>MV</a:t>
              </a:r>
              <a:endParaRPr lang="en-US" dirty="0"/>
            </a:p>
          </p:txBody>
        </p:sp>
      </p:grpSp>
      <p:grpSp>
        <p:nvGrpSpPr>
          <p:cNvPr id="15" name="Group 14">
            <a:extLst>
              <a:ext uri="{FF2B5EF4-FFF2-40B4-BE49-F238E27FC236}">
                <a16:creationId xmlns:a16="http://schemas.microsoft.com/office/drawing/2014/main" id="{9B5C2780-B1B2-47A8-0FA4-5457F34E238E}"/>
              </a:ext>
            </a:extLst>
          </p:cNvPr>
          <p:cNvGrpSpPr/>
          <p:nvPr/>
        </p:nvGrpSpPr>
        <p:grpSpPr>
          <a:xfrm>
            <a:off x="1477142" y="2760982"/>
            <a:ext cx="6241741" cy="800461"/>
            <a:chOff x="1477142" y="2760982"/>
            <a:chExt cx="6241741" cy="800461"/>
          </a:xfrm>
        </p:grpSpPr>
        <p:sp>
          <p:nvSpPr>
            <p:cNvPr id="47" name="TextBox 46">
              <a:extLst>
                <a:ext uri="{FF2B5EF4-FFF2-40B4-BE49-F238E27FC236}">
                  <a16:creationId xmlns:a16="http://schemas.microsoft.com/office/drawing/2014/main" id="{0FACFD4C-EA7D-4078-80F3-98047EEE4FB3}"/>
                </a:ext>
              </a:extLst>
            </p:cNvPr>
            <p:cNvSpPr txBox="1"/>
            <p:nvPr/>
          </p:nvSpPr>
          <p:spPr>
            <a:xfrm>
              <a:off x="2014538"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8" name="TextBox 47">
              <a:extLst>
                <a:ext uri="{FF2B5EF4-FFF2-40B4-BE49-F238E27FC236}">
                  <a16:creationId xmlns:a16="http://schemas.microsoft.com/office/drawing/2014/main" id="{F9F63EE9-6F0C-457B-919A-9E6472C52602}"/>
                </a:ext>
              </a:extLst>
            </p:cNvPr>
            <p:cNvSpPr txBox="1"/>
            <p:nvPr/>
          </p:nvSpPr>
          <p:spPr>
            <a:xfrm>
              <a:off x="266224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49" name="TextBox 48">
              <a:extLst>
                <a:ext uri="{FF2B5EF4-FFF2-40B4-BE49-F238E27FC236}">
                  <a16:creationId xmlns:a16="http://schemas.microsoft.com/office/drawing/2014/main" id="{F2512936-6E20-4069-B3C1-BD513DAE7A0D}"/>
                </a:ext>
              </a:extLst>
            </p:cNvPr>
            <p:cNvSpPr txBox="1"/>
            <p:nvPr/>
          </p:nvSpPr>
          <p:spPr>
            <a:xfrm>
              <a:off x="329315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0" name="TextBox 49">
              <a:extLst>
                <a:ext uri="{FF2B5EF4-FFF2-40B4-BE49-F238E27FC236}">
                  <a16:creationId xmlns:a16="http://schemas.microsoft.com/office/drawing/2014/main" id="{B5F4A74E-CBDA-4336-A5A2-2A828FD67B95}"/>
                </a:ext>
              </a:extLst>
            </p:cNvPr>
            <p:cNvSpPr txBox="1"/>
            <p:nvPr/>
          </p:nvSpPr>
          <p:spPr>
            <a:xfrm>
              <a:off x="3969662"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1" name="TextBox 50">
              <a:extLst>
                <a:ext uri="{FF2B5EF4-FFF2-40B4-BE49-F238E27FC236}">
                  <a16:creationId xmlns:a16="http://schemas.microsoft.com/office/drawing/2014/main" id="{DC8C9B1A-0932-457D-9DF2-0C8D9ED801AE}"/>
                </a:ext>
              </a:extLst>
            </p:cNvPr>
            <p:cNvSpPr txBox="1"/>
            <p:nvPr/>
          </p:nvSpPr>
          <p:spPr>
            <a:xfrm>
              <a:off x="461736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2" name="TextBox 51">
              <a:extLst>
                <a:ext uri="{FF2B5EF4-FFF2-40B4-BE49-F238E27FC236}">
                  <a16:creationId xmlns:a16="http://schemas.microsoft.com/office/drawing/2014/main" id="{D5CAE364-E55F-4A85-B7FD-6CDEE6609C42}"/>
                </a:ext>
              </a:extLst>
            </p:cNvPr>
            <p:cNvSpPr txBox="1"/>
            <p:nvPr/>
          </p:nvSpPr>
          <p:spPr>
            <a:xfrm>
              <a:off x="5248276"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3" name="TextBox 52">
              <a:extLst>
                <a:ext uri="{FF2B5EF4-FFF2-40B4-BE49-F238E27FC236}">
                  <a16:creationId xmlns:a16="http://schemas.microsoft.com/office/drawing/2014/main" id="{0F0C2DFF-1583-407B-9772-44CBFE66E1C3}"/>
                </a:ext>
              </a:extLst>
            </p:cNvPr>
            <p:cNvSpPr txBox="1"/>
            <p:nvPr/>
          </p:nvSpPr>
          <p:spPr>
            <a:xfrm>
              <a:off x="5897345"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4" name="TextBox 53">
              <a:extLst>
                <a:ext uri="{FF2B5EF4-FFF2-40B4-BE49-F238E27FC236}">
                  <a16:creationId xmlns:a16="http://schemas.microsoft.com/office/drawing/2014/main" id="{721B600C-2014-49A1-8A44-763FA05DAF3E}"/>
                </a:ext>
              </a:extLst>
            </p:cNvPr>
            <p:cNvSpPr txBox="1"/>
            <p:nvPr/>
          </p:nvSpPr>
          <p:spPr>
            <a:xfrm>
              <a:off x="654504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5" name="TextBox 54">
              <a:extLst>
                <a:ext uri="{FF2B5EF4-FFF2-40B4-BE49-F238E27FC236}">
                  <a16:creationId xmlns:a16="http://schemas.microsoft.com/office/drawing/2014/main" id="{72EC5A9C-BB8A-4B5D-B737-B9A5FE000BEE}"/>
                </a:ext>
              </a:extLst>
            </p:cNvPr>
            <p:cNvSpPr txBox="1"/>
            <p:nvPr/>
          </p:nvSpPr>
          <p:spPr>
            <a:xfrm>
              <a:off x="7175959" y="2760982"/>
              <a:ext cx="542924" cy="369332"/>
            </a:xfrm>
            <a:prstGeom prst="rect">
              <a:avLst/>
            </a:prstGeom>
            <a:noFill/>
          </p:spPr>
          <p:txBody>
            <a:bodyPr wrap="square">
              <a:spAutoFit/>
            </a:bodyPr>
            <a:lstStyle/>
            <a:p>
              <a:pPr algn="ctr"/>
              <a:r>
                <a:rPr lang="en-US" b="1" dirty="0">
                  <a:solidFill>
                    <a:srgbClr val="FF0000"/>
                  </a:solidFill>
                </a:rPr>
                <a:t>MV</a:t>
              </a:r>
              <a:endParaRPr lang="en-US" dirty="0"/>
            </a:p>
          </p:txBody>
        </p:sp>
        <p:sp>
          <p:nvSpPr>
            <p:cNvPr id="56" name="TextBox 55">
              <a:extLst>
                <a:ext uri="{FF2B5EF4-FFF2-40B4-BE49-F238E27FC236}">
                  <a16:creationId xmlns:a16="http://schemas.microsoft.com/office/drawing/2014/main" id="{AAA5C07D-CAA7-4B3D-AECF-F305362082D4}"/>
                </a:ext>
              </a:extLst>
            </p:cNvPr>
            <p:cNvSpPr txBox="1"/>
            <p:nvPr/>
          </p:nvSpPr>
          <p:spPr>
            <a:xfrm>
              <a:off x="1477142" y="3148680"/>
              <a:ext cx="551754" cy="369332"/>
            </a:xfrm>
            <a:prstGeom prst="rect">
              <a:avLst/>
            </a:prstGeom>
            <a:noFill/>
          </p:spPr>
          <p:txBody>
            <a:bodyPr wrap="none" rtlCol="0">
              <a:spAutoFit/>
            </a:bodyPr>
            <a:lstStyle/>
            <a:p>
              <a:r>
                <a:rPr lang="en-US" b="1" dirty="0">
                  <a:solidFill>
                    <a:srgbClr val="FF0000"/>
                  </a:solidFill>
                </a:rPr>
                <a:t>min</a:t>
              </a:r>
            </a:p>
          </p:txBody>
        </p:sp>
        <p:cxnSp>
          <p:nvCxnSpPr>
            <p:cNvPr id="58" name="Straight Arrow Connector 57">
              <a:extLst>
                <a:ext uri="{FF2B5EF4-FFF2-40B4-BE49-F238E27FC236}">
                  <a16:creationId xmlns:a16="http://schemas.microsoft.com/office/drawing/2014/main" id="{7D0D9C15-A39E-4844-AE73-4E9F28640DB7}"/>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6B018CD-3CD6-4461-9F98-72D536E479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86F8F72-BD30-413D-A2D9-304C64D62FC5}"/>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8C23E2E-EE78-4BE8-80FE-EB82E00326D8}"/>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0180724-435B-86AE-DF86-6E2BD2F28E1A}"/>
              </a:ext>
            </a:extLst>
          </p:cNvPr>
          <p:cNvGrpSpPr/>
          <p:nvPr/>
        </p:nvGrpSpPr>
        <p:grpSpPr>
          <a:xfrm>
            <a:off x="1512512" y="4307272"/>
            <a:ext cx="2276057" cy="1407728"/>
            <a:chOff x="1512512" y="4307272"/>
            <a:chExt cx="2276057" cy="1407728"/>
          </a:xfrm>
        </p:grpSpPr>
        <p:grpSp>
          <p:nvGrpSpPr>
            <p:cNvPr id="13" name="Group 12">
              <a:extLst>
                <a:ext uri="{FF2B5EF4-FFF2-40B4-BE49-F238E27FC236}">
                  <a16:creationId xmlns:a16="http://schemas.microsoft.com/office/drawing/2014/main" id="{3C9A5B83-7492-02D1-B11F-438FDE55DD4E}"/>
                </a:ext>
              </a:extLst>
            </p:cNvPr>
            <p:cNvGrpSpPr/>
            <p:nvPr/>
          </p:nvGrpSpPr>
          <p:grpSpPr>
            <a:xfrm>
              <a:off x="1512512" y="4374127"/>
              <a:ext cx="2276057" cy="1340873"/>
              <a:chOff x="1512512" y="4374127"/>
              <a:chExt cx="2276057" cy="1340873"/>
            </a:xfrm>
          </p:grpSpPr>
          <p:cxnSp>
            <p:nvCxnSpPr>
              <p:cNvPr id="8" name="Straight Arrow Connector 7">
                <a:extLst>
                  <a:ext uri="{FF2B5EF4-FFF2-40B4-BE49-F238E27FC236}">
                    <a16:creationId xmlns:a16="http://schemas.microsoft.com/office/drawing/2014/main" id="{F9128884-0DA3-4862-94A6-7AF4B51B1AF2}"/>
                  </a:ext>
                </a:extLst>
              </p:cNvPr>
              <p:cNvCxnSpPr/>
              <p:nvPr/>
            </p:nvCxnSpPr>
            <p:spPr>
              <a:xfrm flipV="1">
                <a:off x="2286000" y="4648200"/>
                <a:ext cx="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E1D4415D-BC6C-4782-AE15-FCB9676600BB}"/>
                  </a:ext>
                </a:extLst>
              </p:cNvPr>
              <p:cNvCxnSpPr>
                <a:cxnSpLocks/>
              </p:cNvCxnSpPr>
              <p:nvPr/>
            </p:nvCxnSpPr>
            <p:spPr>
              <a:xfrm flipH="1" flipV="1">
                <a:off x="2362200" y="4648200"/>
                <a:ext cx="533400"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3CF362-ED91-404E-A180-E29D1B248B2E}"/>
                  </a:ext>
                </a:extLst>
              </p:cNvPr>
              <p:cNvCxnSpPr>
                <a:cxnSpLocks/>
              </p:cNvCxnSpPr>
              <p:nvPr/>
            </p:nvCxnSpPr>
            <p:spPr>
              <a:xfrm flipH="1" flipV="1">
                <a:off x="2428875" y="4648200"/>
                <a:ext cx="1152525" cy="10668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7693144F-D9DD-4B81-BBD5-4D7C7337FDF9}"/>
                  </a:ext>
                </a:extLst>
              </p:cNvPr>
              <p:cNvSpPr txBox="1"/>
              <p:nvPr/>
            </p:nvSpPr>
            <p:spPr>
              <a:xfrm>
                <a:off x="2645734" y="4374127"/>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19" name="TextBox 18">
                <a:extLst>
                  <a:ext uri="{FF2B5EF4-FFF2-40B4-BE49-F238E27FC236}">
                    <a16:creationId xmlns:a16="http://schemas.microsoft.com/office/drawing/2014/main" id="{5AE735A0-FF2F-45F0-BFFD-DA2B683D5B15}"/>
                  </a:ext>
                </a:extLst>
              </p:cNvPr>
              <p:cNvSpPr txBox="1"/>
              <p:nvPr/>
            </p:nvSpPr>
            <p:spPr>
              <a:xfrm>
                <a:off x="3245645" y="4375025"/>
                <a:ext cx="542924" cy="369332"/>
              </a:xfrm>
              <a:prstGeom prst="rect">
                <a:avLst/>
              </a:prstGeom>
              <a:noFill/>
            </p:spPr>
            <p:txBody>
              <a:bodyPr wrap="square">
                <a:spAutoFit/>
              </a:bodyPr>
              <a:lstStyle/>
              <a:p>
                <a:pPr algn="ctr"/>
                <a:r>
                  <a:rPr lang="en-US" b="1" dirty="0">
                    <a:solidFill>
                      <a:srgbClr val="FF0000"/>
                    </a:solidFill>
                  </a:rPr>
                  <a:t>1</a:t>
                </a:r>
                <a:endParaRPr lang="en-US" dirty="0"/>
              </a:p>
            </p:txBody>
          </p:sp>
          <p:sp>
            <p:nvSpPr>
              <p:cNvPr id="40" name="TextBox 39">
                <a:extLst>
                  <a:ext uri="{FF2B5EF4-FFF2-40B4-BE49-F238E27FC236}">
                    <a16:creationId xmlns:a16="http://schemas.microsoft.com/office/drawing/2014/main" id="{75DCB4CC-0442-44E5-96C2-A4225E1DF21B}"/>
                  </a:ext>
                </a:extLst>
              </p:cNvPr>
              <p:cNvSpPr txBox="1"/>
              <p:nvPr/>
            </p:nvSpPr>
            <p:spPr>
              <a:xfrm>
                <a:off x="1512512" y="4764314"/>
                <a:ext cx="551754" cy="369332"/>
              </a:xfrm>
              <a:prstGeom prst="rect">
                <a:avLst/>
              </a:prstGeom>
              <a:noFill/>
            </p:spPr>
            <p:txBody>
              <a:bodyPr wrap="none" rtlCol="0">
                <a:spAutoFit/>
              </a:bodyPr>
              <a:lstStyle/>
              <a:p>
                <a:r>
                  <a:rPr lang="en-US" b="1" dirty="0">
                    <a:solidFill>
                      <a:srgbClr val="FF0000"/>
                    </a:solidFill>
                  </a:rPr>
                  <a:t>min</a:t>
                </a:r>
              </a:p>
            </p:txBody>
          </p:sp>
          <p:sp>
            <p:nvSpPr>
              <p:cNvPr id="41" name="TextBox 40">
                <a:extLst>
                  <a:ext uri="{FF2B5EF4-FFF2-40B4-BE49-F238E27FC236}">
                    <a16:creationId xmlns:a16="http://schemas.microsoft.com/office/drawing/2014/main" id="{94FCD2C6-5754-4E9A-818A-3CD266038AD4}"/>
                  </a:ext>
                </a:extLst>
              </p:cNvPr>
              <p:cNvSpPr txBox="1"/>
              <p:nvPr/>
            </p:nvSpPr>
            <p:spPr>
              <a:xfrm>
                <a:off x="1621376" y="5089745"/>
                <a:ext cx="348172" cy="369332"/>
              </a:xfrm>
              <a:prstGeom prst="rect">
                <a:avLst/>
              </a:prstGeom>
              <a:noFill/>
            </p:spPr>
            <p:txBody>
              <a:bodyPr wrap="none" rtlCol="0">
                <a:spAutoFit/>
              </a:bodyPr>
              <a:lstStyle/>
              <a:p>
                <a:r>
                  <a:rPr lang="en-US" b="1" dirty="0">
                    <a:solidFill>
                      <a:srgbClr val="FF0000"/>
                    </a:solidFill>
                  </a:rPr>
                  <a:t>…</a:t>
                </a:r>
              </a:p>
            </p:txBody>
          </p:sp>
        </p:grpSp>
        <p:sp>
          <p:nvSpPr>
            <p:cNvPr id="5" name="TextBox 4">
              <a:extLst>
                <a:ext uri="{FF2B5EF4-FFF2-40B4-BE49-F238E27FC236}">
                  <a16:creationId xmlns:a16="http://schemas.microsoft.com/office/drawing/2014/main" id="{0D34C3C6-3213-96D8-D585-18479E65DA0D}"/>
                </a:ext>
              </a:extLst>
            </p:cNvPr>
            <p:cNvSpPr txBox="1"/>
            <p:nvPr/>
          </p:nvSpPr>
          <p:spPr>
            <a:xfrm>
              <a:off x="2032636" y="4307272"/>
              <a:ext cx="542924" cy="461665"/>
            </a:xfrm>
            <a:prstGeom prst="rect">
              <a:avLst/>
            </a:prstGeom>
            <a:noFill/>
          </p:spPr>
          <p:txBody>
            <a:bodyPr wrap="square">
              <a:spAutoFit/>
            </a:bodyPr>
            <a:lstStyle/>
            <a:p>
              <a:pPr algn="ctr"/>
              <a:r>
                <a:rPr lang="en-US" sz="2400" b="1" dirty="0">
                  <a:solidFill>
                    <a:srgbClr val="FF0000"/>
                  </a:solidFill>
                </a:rPr>
                <a:t>0</a:t>
              </a:r>
              <a:r>
                <a:rPr lang="en-US" sz="1600" b="1" dirty="0">
                  <a:solidFill>
                    <a:srgbClr val="FF0000"/>
                  </a:solidFill>
                </a:rPr>
                <a:t> </a:t>
              </a:r>
              <a:endParaRPr lang="en-US" sz="1600" dirty="0"/>
            </a:p>
          </p:txBody>
        </p:sp>
      </p:grpSp>
      <p:sp>
        <p:nvSpPr>
          <p:cNvPr id="7" name="TextBox 6">
            <a:extLst>
              <a:ext uri="{FF2B5EF4-FFF2-40B4-BE49-F238E27FC236}">
                <a16:creationId xmlns:a16="http://schemas.microsoft.com/office/drawing/2014/main" id="{F6EFFB52-6D09-FEF3-1D1A-B191F02DEC15}"/>
              </a:ext>
            </a:extLst>
          </p:cNvPr>
          <p:cNvSpPr txBox="1"/>
          <p:nvPr/>
        </p:nvSpPr>
        <p:spPr>
          <a:xfrm>
            <a:off x="3005137" y="2265437"/>
            <a:ext cx="3928383" cy="369332"/>
          </a:xfrm>
          <a:prstGeom prst="rect">
            <a:avLst/>
          </a:prstGeom>
          <a:noFill/>
        </p:spPr>
        <p:txBody>
          <a:bodyPr wrap="none" rtlCol="0">
            <a:spAutoFit/>
          </a:bodyPr>
          <a:lstStyle/>
          <a:p>
            <a:r>
              <a:rPr lang="en-US" b="1" dirty="0">
                <a:solidFill>
                  <a:srgbClr val="FF0000"/>
                </a:solidFill>
              </a:rPr>
              <a:t>Pick action that leads to the largest MV</a:t>
            </a:r>
          </a:p>
        </p:txBody>
      </p:sp>
      <p:sp>
        <p:nvSpPr>
          <p:cNvPr id="3" name="TextBox 2">
            <a:extLst>
              <a:ext uri="{FF2B5EF4-FFF2-40B4-BE49-F238E27FC236}">
                <a16:creationId xmlns:a16="http://schemas.microsoft.com/office/drawing/2014/main" id="{6B85CB61-B664-4099-86DB-62DF5F2E405E}"/>
              </a:ext>
            </a:extLst>
          </p:cNvPr>
          <p:cNvSpPr txBox="1"/>
          <p:nvPr/>
        </p:nvSpPr>
        <p:spPr>
          <a:xfrm>
            <a:off x="4699557" y="3645330"/>
            <a:ext cx="3677766"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Determine Minmax values (MVs) using a bottom-up strategy</a:t>
            </a:r>
          </a:p>
        </p:txBody>
      </p:sp>
      <p:sp>
        <p:nvSpPr>
          <p:cNvPr id="17" name="TextBox 16">
            <a:extLst>
              <a:ext uri="{FF2B5EF4-FFF2-40B4-BE49-F238E27FC236}">
                <a16:creationId xmlns:a16="http://schemas.microsoft.com/office/drawing/2014/main" id="{E7D21915-81FF-AD92-9251-37E57BD96843}"/>
              </a:ext>
            </a:extLst>
          </p:cNvPr>
          <p:cNvSpPr txBox="1"/>
          <p:nvPr/>
        </p:nvSpPr>
        <p:spPr>
          <a:xfrm>
            <a:off x="4693846" y="4538104"/>
            <a:ext cx="3689188" cy="1323439"/>
          </a:xfrm>
          <a:prstGeom prst="rect">
            <a:avLst/>
          </a:prstGeom>
        </p:spPr>
        <p:style>
          <a:lnRef idx="3">
            <a:schemeClr val="lt1"/>
          </a:lnRef>
          <a:fillRef idx="1">
            <a:schemeClr val="accent2"/>
          </a:fillRef>
          <a:effectRef idx="1">
            <a:schemeClr val="accent2"/>
          </a:effectRef>
          <a:fontRef idx="minor">
            <a:schemeClr val="lt1"/>
          </a:fontRef>
        </p:style>
        <p:txBody>
          <a:bodyPr wrap="square">
            <a:spAutoFit/>
          </a:bodyPr>
          <a:lstStyle/>
          <a:p>
            <a:r>
              <a:rPr lang="en-US" sz="1600" b="1" dirty="0"/>
              <a:t>Using MVs</a:t>
            </a:r>
          </a:p>
          <a:p>
            <a:pPr marL="285750" indent="-285750">
              <a:buFont typeface="Arial" panose="020B0604020202020204" pitchFamily="34" charset="0"/>
              <a:buChar char="•"/>
            </a:pPr>
            <a:r>
              <a:rPr lang="en-US" sz="1600" b="1" dirty="0"/>
              <a:t>MAX</a:t>
            </a:r>
            <a:r>
              <a:rPr lang="en-US" sz="1600" dirty="0"/>
              <a:t> always picks the action that leads to the largest value.</a:t>
            </a:r>
          </a:p>
          <a:p>
            <a:pPr marL="285750" indent="-285750">
              <a:buFont typeface="Arial" panose="020B0604020202020204" pitchFamily="34" charset="0"/>
              <a:buChar char="•"/>
            </a:pPr>
            <a:r>
              <a:rPr lang="en-US" sz="1600" b="1" dirty="0"/>
              <a:t>MIN</a:t>
            </a:r>
            <a:r>
              <a:rPr lang="en-US" sz="1600" dirty="0"/>
              <a:t> always picks the action that leads to the smallest value.</a:t>
            </a:r>
          </a:p>
        </p:txBody>
      </p:sp>
    </p:spTree>
    <p:extLst>
      <p:ext uri="{BB962C8B-B14F-4D97-AF65-F5344CB8AC3E}">
        <p14:creationId xmlns:p14="http://schemas.microsoft.com/office/powerpoint/2010/main" val="3420591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6977B21-2909-6FBB-D8A2-7745C70F1F4F}"/>
              </a:ext>
            </a:extLst>
          </p:cNvPr>
          <p:cNvSpPr>
            <a:spLocks noGrp="1"/>
          </p:cNvSpPr>
          <p:nvPr>
            <p:ph type="title"/>
          </p:nvPr>
        </p:nvSpPr>
        <p:spPr>
          <a:xfrm>
            <a:off x="349528" y="76201"/>
            <a:ext cx="4070072" cy="802974"/>
          </a:xfrm>
        </p:spPr>
        <p:txBody>
          <a:bodyPr vert="horz" lIns="91440" tIns="45720" rIns="91440" bIns="45720" rtlCol="0" anchor="b">
            <a:normAutofit/>
          </a:bodyPr>
          <a:lstStyle/>
          <a:p>
            <a:r>
              <a:rPr lang="en-US" dirty="0"/>
              <a:t>Minimax DFS</a:t>
            </a:r>
          </a:p>
        </p:txBody>
      </p:sp>
      <p:pic>
        <p:nvPicPr>
          <p:cNvPr id="4" name="Content Placeholder 3" descr="The MiniMax-Search Algorithm.">
            <a:extLst>
              <a:ext uri="{FF2B5EF4-FFF2-40B4-BE49-F238E27FC236}">
                <a16:creationId xmlns:a16="http://schemas.microsoft.com/office/drawing/2014/main" id="{6DA9C6A5-02AE-489A-B876-51C3B526B722}"/>
              </a:ext>
            </a:extLst>
          </p:cNvPr>
          <p:cNvPicPr>
            <a:picLocks noGrp="1" noChangeAspect="1"/>
          </p:cNvPicPr>
          <p:nvPr>
            <p:ph idx="4294967295"/>
          </p:nvPr>
        </p:nvPicPr>
        <p:blipFill>
          <a:blip r:embed="rId2"/>
          <a:stretch>
            <a:fillRect/>
          </a:stretch>
        </p:blipFill>
        <p:spPr>
          <a:xfrm>
            <a:off x="228322" y="914922"/>
            <a:ext cx="7423150" cy="5613400"/>
          </a:xfrm>
          <a:prstGeom prst="rect">
            <a:avLst/>
          </a:prstGeom>
        </p:spPr>
        <p:style>
          <a:lnRef idx="2">
            <a:schemeClr val="accent2"/>
          </a:lnRef>
          <a:fillRef idx="1">
            <a:schemeClr val="lt1"/>
          </a:fillRef>
          <a:effectRef idx="0">
            <a:schemeClr val="accent2"/>
          </a:effectRef>
          <a:fontRef idx="minor">
            <a:schemeClr val="dk1"/>
          </a:fontRef>
        </p:style>
      </p:pic>
      <p:sp>
        <p:nvSpPr>
          <p:cNvPr id="5" name="TextBox 4">
            <a:extLst>
              <a:ext uri="{FF2B5EF4-FFF2-40B4-BE49-F238E27FC236}">
                <a16:creationId xmlns:a16="http://schemas.microsoft.com/office/drawing/2014/main" id="{13747615-7F67-47DB-9DFD-4EEBE17E4EE4}"/>
              </a:ext>
            </a:extLst>
          </p:cNvPr>
          <p:cNvSpPr txBox="1"/>
          <p:nvPr/>
        </p:nvSpPr>
        <p:spPr>
          <a:xfrm>
            <a:off x="5867400" y="76200"/>
            <a:ext cx="3048000" cy="2062103"/>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Approach</a:t>
            </a:r>
            <a:r>
              <a:rPr lang="en-US" sz="1600" dirty="0"/>
              <a:t>: Follow tree to each terminal node and back up minimax value.</a:t>
            </a:r>
          </a:p>
          <a:p>
            <a:endParaRPr lang="en-US" sz="1600" dirty="0"/>
          </a:p>
          <a:p>
            <a:r>
              <a:rPr lang="en-US" sz="1600" b="1" dirty="0"/>
              <a:t>Note</a:t>
            </a:r>
            <a:r>
              <a:rPr lang="en-US" sz="1600" dirty="0"/>
              <a:t>: This is just a modification of the AND-OR Tree Search and returns the first action of the conditional plan.</a:t>
            </a:r>
          </a:p>
        </p:txBody>
      </p:sp>
      <p:sp>
        <p:nvSpPr>
          <p:cNvPr id="2" name="Right Brace 1">
            <a:extLst>
              <a:ext uri="{FF2B5EF4-FFF2-40B4-BE49-F238E27FC236}">
                <a16:creationId xmlns:a16="http://schemas.microsoft.com/office/drawing/2014/main" id="{CFC34563-2773-479D-A0EC-56E98D37FEB1}"/>
              </a:ext>
              <a:ext uri="{C183D7F6-B498-43B3-948B-1728B52AA6E4}">
                <adec:decorative xmlns:adec="http://schemas.microsoft.com/office/drawing/2017/decorative" val="1"/>
              </a:ext>
            </a:extLst>
          </p:cNvPr>
          <p:cNvSpPr/>
          <p:nvPr/>
        </p:nvSpPr>
        <p:spPr>
          <a:xfrm>
            <a:off x="7467600" y="24384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3" name="TextBox 2">
            <a:extLst>
              <a:ext uri="{FF2B5EF4-FFF2-40B4-BE49-F238E27FC236}">
                <a16:creationId xmlns:a16="http://schemas.microsoft.com/office/drawing/2014/main" id="{827CE9C1-39FB-479F-80EC-30A76A3A7F43}"/>
              </a:ext>
              <a:ext uri="{C183D7F6-B498-43B3-948B-1728B52AA6E4}">
                <adec:decorative xmlns:adec="http://schemas.microsoft.com/office/drawing/2017/decorative" val="1"/>
              </a:ext>
            </a:extLst>
          </p:cNvPr>
          <p:cNvSpPr txBox="1"/>
          <p:nvPr/>
        </p:nvSpPr>
        <p:spPr>
          <a:xfrm>
            <a:off x="7848600" y="30011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OR Search</a:t>
            </a:r>
          </a:p>
        </p:txBody>
      </p:sp>
      <p:sp>
        <p:nvSpPr>
          <p:cNvPr id="6" name="Right Brace 5">
            <a:extLst>
              <a:ext uri="{FF2B5EF4-FFF2-40B4-BE49-F238E27FC236}">
                <a16:creationId xmlns:a16="http://schemas.microsoft.com/office/drawing/2014/main" id="{EE2759D0-0019-4177-9480-CCF48BD9CC73}"/>
              </a:ext>
              <a:ext uri="{C183D7F6-B498-43B3-948B-1728B52AA6E4}">
                <adec:decorative xmlns:adec="http://schemas.microsoft.com/office/drawing/2017/decorative" val="1"/>
              </a:ext>
            </a:extLst>
          </p:cNvPr>
          <p:cNvSpPr/>
          <p:nvPr/>
        </p:nvSpPr>
        <p:spPr>
          <a:xfrm>
            <a:off x="7467600" y="4495800"/>
            <a:ext cx="183872" cy="1600200"/>
          </a:xfrm>
          <a:prstGeom prst="rightBrac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chemeClr val="bg2">
                  <a:lumMod val="50000"/>
                </a:schemeClr>
              </a:solidFill>
            </a:endParaRPr>
          </a:p>
        </p:txBody>
      </p:sp>
      <p:sp>
        <p:nvSpPr>
          <p:cNvPr id="7" name="TextBox 6">
            <a:extLst>
              <a:ext uri="{FF2B5EF4-FFF2-40B4-BE49-F238E27FC236}">
                <a16:creationId xmlns:a16="http://schemas.microsoft.com/office/drawing/2014/main" id="{FD1F39E6-ED40-4E46-AAA9-9E1C7475DC2E}"/>
              </a:ext>
              <a:ext uri="{C183D7F6-B498-43B3-948B-1728B52AA6E4}">
                <adec:decorative xmlns:adec="http://schemas.microsoft.com/office/drawing/2017/decorative" val="1"/>
              </a:ext>
            </a:extLst>
          </p:cNvPr>
          <p:cNvSpPr txBox="1"/>
          <p:nvPr/>
        </p:nvSpPr>
        <p:spPr>
          <a:xfrm>
            <a:off x="7848600" y="5058588"/>
            <a:ext cx="1066800" cy="523220"/>
          </a:xfrm>
          <a:prstGeom prst="rect">
            <a:avLst/>
          </a:prstGeom>
          <a:noFill/>
          <a:ln>
            <a:noFill/>
          </a:ln>
        </p:spPr>
        <p:txBody>
          <a:bodyPr wrap="square" rtlCol="0">
            <a:spAutoFit/>
          </a:bodyPr>
          <a:lstStyle/>
          <a:p>
            <a:r>
              <a:rPr lang="en-US" sz="1400" dirty="0">
                <a:solidFill>
                  <a:schemeClr val="bg2">
                    <a:lumMod val="50000"/>
                  </a:schemeClr>
                </a:solidFill>
              </a:rPr>
              <a:t>Represents AND Search</a:t>
            </a:r>
          </a:p>
        </p:txBody>
      </p:sp>
      <p:sp>
        <p:nvSpPr>
          <p:cNvPr id="10" name="Rectangle 9">
            <a:extLst>
              <a:ext uri="{FF2B5EF4-FFF2-40B4-BE49-F238E27FC236}">
                <a16:creationId xmlns:a16="http://schemas.microsoft.com/office/drawing/2014/main" id="{B30DEC35-0D1F-8F16-0090-0CEAF33461D3}"/>
              </a:ext>
              <a:ext uri="{C183D7F6-B498-43B3-948B-1728B52AA6E4}">
                <adec:decorative xmlns:adec="http://schemas.microsoft.com/office/drawing/2017/decorative" val="1"/>
              </a:ext>
            </a:extLst>
          </p:cNvPr>
          <p:cNvSpPr/>
          <p:nvPr/>
        </p:nvSpPr>
        <p:spPr>
          <a:xfrm>
            <a:off x="349528" y="2214503"/>
            <a:ext cx="7041872" cy="2052697"/>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3">
            <a:extLst>
              <a:ext uri="{FF2B5EF4-FFF2-40B4-BE49-F238E27FC236}">
                <a16:creationId xmlns:a16="http://schemas.microsoft.com/office/drawing/2014/main" id="{76DD2F5F-32B7-6C86-5D40-6A62EDDD660B}"/>
              </a:ext>
              <a:ext uri="{C183D7F6-B498-43B3-948B-1728B52AA6E4}">
                <adec:decorative xmlns:adec="http://schemas.microsoft.com/office/drawing/2017/decorative" val="1"/>
              </a:ext>
            </a:extLst>
          </p:cNvPr>
          <p:cNvPicPr>
            <a:picLocks noChangeAspect="1"/>
          </p:cNvPicPr>
          <p:nvPr/>
        </p:nvPicPr>
        <p:blipFill rotWithShape="1">
          <a:blip r:embed="rId2"/>
          <a:srcRect l="2655" t="21361" r="2477" b="40718"/>
          <a:stretch/>
        </p:blipFill>
        <p:spPr>
          <a:xfrm>
            <a:off x="349528" y="2174051"/>
            <a:ext cx="7041872" cy="2128897"/>
          </a:xfrm>
          <a:prstGeom prst="rect">
            <a:avLst/>
          </a:prstGeom>
          <a:ln w="38100">
            <a:solidFill>
              <a:schemeClr val="accent6"/>
            </a:solidFill>
          </a:ln>
        </p:spPr>
        <p:style>
          <a:lnRef idx="2">
            <a:schemeClr val="accent2"/>
          </a:lnRef>
          <a:fillRef idx="1">
            <a:schemeClr val="lt1"/>
          </a:fillRef>
          <a:effectRef idx="0">
            <a:schemeClr val="accent2"/>
          </a:effectRef>
          <a:fontRef idx="minor">
            <a:schemeClr val="dk1"/>
          </a:fontRef>
        </p:style>
      </p:pic>
      <p:sp>
        <p:nvSpPr>
          <p:cNvPr id="12" name="TextBox 11">
            <a:extLst>
              <a:ext uri="{FF2B5EF4-FFF2-40B4-BE49-F238E27FC236}">
                <a16:creationId xmlns:a16="http://schemas.microsoft.com/office/drawing/2014/main" id="{F2B0A360-1C85-C4A1-20F9-53B4A0E17E7E}"/>
              </a:ext>
              <a:ext uri="{C183D7F6-B498-43B3-948B-1728B52AA6E4}">
                <adec:decorative xmlns:adec="http://schemas.microsoft.com/office/drawing/2017/decorative" val="1"/>
              </a:ext>
            </a:extLst>
          </p:cNvPr>
          <p:cNvSpPr txBox="1"/>
          <p:nvPr/>
        </p:nvSpPr>
        <p:spPr>
          <a:xfrm>
            <a:off x="4953000" y="3620869"/>
            <a:ext cx="2362200" cy="646331"/>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wrap="square" rtlCol="0">
            <a:spAutoFit/>
          </a:bodyPr>
          <a:lstStyle/>
          <a:p>
            <a:r>
              <a:rPr lang="en-US" dirty="0"/>
              <a:t>Find the action that leads to the best value.</a:t>
            </a:r>
          </a:p>
        </p:txBody>
      </p:sp>
    </p:spTree>
    <p:extLst>
      <p:ext uri="{BB962C8B-B14F-4D97-AF65-F5344CB8AC3E}">
        <p14:creationId xmlns:p14="http://schemas.microsoft.com/office/powerpoint/2010/main" val="628902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animBg="1"/>
      <p:bldP spid="3" grpId="0"/>
      <p:bldP spid="6" grpId="0" animBg="1"/>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333259" cy="961697"/>
          </a:xfrm>
        </p:spPr>
        <p:txBody>
          <a:bodyPr>
            <a:normAutofit fontScale="90000"/>
          </a:bodyPr>
          <a:lstStyle/>
          <a:p>
            <a:r>
              <a:rPr lang="en-US" dirty="0"/>
              <a:t>Exercise: Simple 2-Ply Game</a:t>
            </a:r>
          </a:p>
        </p:txBody>
      </p:sp>
      <p:grpSp>
        <p:nvGrpSpPr>
          <p:cNvPr id="3" name="Group 2" descr="Picture of a simple 2-Ply game tree.">
            <a:extLst>
              <a:ext uri="{FF2B5EF4-FFF2-40B4-BE49-F238E27FC236}">
                <a16:creationId xmlns:a16="http://schemas.microsoft.com/office/drawing/2014/main" id="{4118BCF7-D18C-7D27-916F-0A549D32CE44}"/>
              </a:ext>
            </a:extLst>
          </p:cNvPr>
          <p:cNvGrpSpPr/>
          <p:nvPr/>
        </p:nvGrpSpPr>
        <p:grpSpPr>
          <a:xfrm>
            <a:off x="495296" y="1371600"/>
            <a:ext cx="7357100" cy="3764979"/>
            <a:chOff x="495296" y="1066800"/>
            <a:chExt cx="7357100" cy="3764979"/>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cxnSp>
          <p:nvCxnSpPr>
            <p:cNvPr id="32" name="Straight Arrow Connector 31">
              <a:extLst>
                <a:ext uri="{FF2B5EF4-FFF2-40B4-BE49-F238E27FC236}">
                  <a16:creationId xmlns:a16="http://schemas.microsoft.com/office/drawing/2014/main" id="{16342C44-492E-1281-9B3E-1CA7BB21DE38}"/>
                </a:ext>
              </a:extLst>
            </p:cNvPr>
            <p:cNvCxnSpPr>
              <a:cxnSpLocks/>
              <a:endCxn id="29" idx="0"/>
            </p:cNvCxnSpPr>
            <p:nvPr/>
          </p:nvCxnSpPr>
          <p:spPr>
            <a:xfrm flipH="1">
              <a:off x="433993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endCxn id="30" idx="0"/>
            </p:cNvCxnSpPr>
            <p:nvPr/>
          </p:nvCxnSpPr>
          <p:spPr>
            <a:xfrm flipH="1">
              <a:off x="495299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endCxn id="31" idx="0"/>
            </p:cNvCxnSpPr>
            <p:nvPr/>
          </p:nvCxnSpPr>
          <p:spPr>
            <a:xfrm>
              <a:off x="499109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endCxn id="35" idx="0"/>
            </p:cNvCxnSpPr>
            <p:nvPr/>
          </p:nvCxnSpPr>
          <p:spPr>
            <a:xfrm flipH="1">
              <a:off x="6310746" y="3332893"/>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endCxn id="36" idx="0"/>
            </p:cNvCxnSpPr>
            <p:nvPr/>
          </p:nvCxnSpPr>
          <p:spPr>
            <a:xfrm flipH="1">
              <a:off x="6923809" y="3332893"/>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endCxn id="37" idx="0"/>
            </p:cNvCxnSpPr>
            <p:nvPr/>
          </p:nvCxnSpPr>
          <p:spPr>
            <a:xfrm>
              <a:off x="6961909" y="3332893"/>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13"/>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9D8DBFDE-1D93-20B0-FB8E-F2EB76FAB73C}"/>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1E112E37-0B18-A4C5-4AD9-EB13D847609B}"/>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7" name="TextBox 76">
              <a:extLst>
                <a:ext uri="{FF2B5EF4-FFF2-40B4-BE49-F238E27FC236}">
                  <a16:creationId xmlns:a16="http://schemas.microsoft.com/office/drawing/2014/main" id="{50416EF3-E706-C3C4-2E37-ABE1F755CC86}"/>
                </a:ext>
              </a:extLst>
            </p:cNvPr>
            <p:cNvSpPr txBox="1"/>
            <p:nvPr/>
          </p:nvSpPr>
          <p:spPr>
            <a:xfrm>
              <a:off x="5306289" y="1066800"/>
              <a:ext cx="513282" cy="369332"/>
            </a:xfrm>
            <a:prstGeom prst="rect">
              <a:avLst/>
            </a:prstGeom>
            <a:noFill/>
          </p:spPr>
          <p:txBody>
            <a:bodyPr wrap="none" rtlCol="0">
              <a:spAutoFit/>
            </a:bodyPr>
            <a:lstStyle/>
            <a:p>
              <a:r>
                <a:rPr lang="en-US" dirty="0"/>
                <a:t>MV</a:t>
              </a:r>
            </a:p>
          </p:txBody>
        </p:sp>
        <p:sp>
          <p:nvSpPr>
            <p:cNvPr id="78" name="TextBox 77">
              <a:extLst>
                <a:ext uri="{FF2B5EF4-FFF2-40B4-BE49-F238E27FC236}">
                  <a16:creationId xmlns:a16="http://schemas.microsoft.com/office/drawing/2014/main" id="{37105D6F-387F-5450-1856-AAD06E5F1C78}"/>
                </a:ext>
              </a:extLst>
            </p:cNvPr>
            <p:cNvSpPr txBox="1"/>
            <p:nvPr/>
          </p:nvSpPr>
          <p:spPr>
            <a:xfrm>
              <a:off x="3479222" y="2617511"/>
              <a:ext cx="513282" cy="369332"/>
            </a:xfrm>
            <a:prstGeom prst="rect">
              <a:avLst/>
            </a:prstGeom>
            <a:noFill/>
          </p:spPr>
          <p:txBody>
            <a:bodyPr wrap="none" rtlCol="0">
              <a:spAutoFit/>
            </a:bodyPr>
            <a:lstStyle/>
            <a:p>
              <a:r>
                <a:rPr lang="en-US" dirty="0"/>
                <a:t>MV</a:t>
              </a:r>
            </a:p>
          </p:txBody>
        </p:sp>
        <p:sp>
          <p:nvSpPr>
            <p:cNvPr id="79" name="TextBox 78">
              <a:extLst>
                <a:ext uri="{FF2B5EF4-FFF2-40B4-BE49-F238E27FC236}">
                  <a16:creationId xmlns:a16="http://schemas.microsoft.com/office/drawing/2014/main" id="{35E4A828-22EE-E8F4-F403-6A218B995910}"/>
                </a:ext>
              </a:extLst>
            </p:cNvPr>
            <p:cNvSpPr txBox="1"/>
            <p:nvPr/>
          </p:nvSpPr>
          <p:spPr>
            <a:xfrm>
              <a:off x="5363439" y="2651813"/>
              <a:ext cx="513282" cy="369332"/>
            </a:xfrm>
            <a:prstGeom prst="rect">
              <a:avLst/>
            </a:prstGeom>
            <a:noFill/>
          </p:spPr>
          <p:txBody>
            <a:bodyPr wrap="none" rtlCol="0">
              <a:spAutoFit/>
            </a:bodyPr>
            <a:lstStyle/>
            <a:p>
              <a:r>
                <a:rPr lang="en-US" dirty="0"/>
                <a:t>MV</a:t>
              </a:r>
            </a:p>
          </p:txBody>
        </p:sp>
        <p:sp>
          <p:nvSpPr>
            <p:cNvPr id="80" name="TextBox 79">
              <a:extLst>
                <a:ext uri="{FF2B5EF4-FFF2-40B4-BE49-F238E27FC236}">
                  <a16:creationId xmlns:a16="http://schemas.microsoft.com/office/drawing/2014/main" id="{2306A3BF-8DD4-01CE-7E60-50E88ABE2385}"/>
                </a:ext>
              </a:extLst>
            </p:cNvPr>
            <p:cNvSpPr txBox="1"/>
            <p:nvPr/>
          </p:nvSpPr>
          <p:spPr>
            <a:xfrm>
              <a:off x="7339114" y="2620687"/>
              <a:ext cx="513282" cy="369332"/>
            </a:xfrm>
            <a:prstGeom prst="rect">
              <a:avLst/>
            </a:prstGeom>
            <a:noFill/>
          </p:spPr>
          <p:txBody>
            <a:bodyPr wrap="none" rtlCol="0">
              <a:spAutoFit/>
            </a:bodyPr>
            <a:lstStyle/>
            <a:p>
              <a:r>
                <a:rPr lang="en-US" dirty="0"/>
                <a:t>MV</a:t>
              </a:r>
            </a:p>
          </p:txBody>
        </p:sp>
      </p:grpSp>
      <p:sp>
        <p:nvSpPr>
          <p:cNvPr id="81" name="TextBox 80">
            <a:extLst>
              <a:ext uri="{FF2B5EF4-FFF2-40B4-BE49-F238E27FC236}">
                <a16:creationId xmlns:a16="http://schemas.microsoft.com/office/drawing/2014/main" id="{D3902D03-5C1B-A6A6-3584-9FBFFE74A684}"/>
              </a:ext>
            </a:extLst>
          </p:cNvPr>
          <p:cNvSpPr txBox="1"/>
          <p:nvPr/>
        </p:nvSpPr>
        <p:spPr>
          <a:xfrm>
            <a:off x="333373" y="5734568"/>
            <a:ext cx="8297142" cy="646331"/>
          </a:xfrm>
          <a:prstGeom prst="rect">
            <a:avLst/>
          </a:prstGeom>
          <a:noFill/>
        </p:spPr>
        <p:txBody>
          <a:bodyPr wrap="square" rtlCol="0">
            <a:spAutoFit/>
          </a:bodyPr>
          <a:lstStyle/>
          <a:p>
            <a:pPr marL="285750" indent="-285750">
              <a:buFont typeface="Arial" panose="020B0604020202020204" pitchFamily="34" charset="0"/>
              <a:buChar char="•"/>
            </a:pPr>
            <a:r>
              <a:rPr lang="en-US" dirty="0"/>
              <a:t>Compute all MV (minimax values).</a:t>
            </a:r>
          </a:p>
          <a:p>
            <a:pPr marL="285750" indent="-285750">
              <a:buFont typeface="Arial" panose="020B0604020202020204" pitchFamily="34" charset="0"/>
              <a:buChar char="•"/>
            </a:pPr>
            <a:r>
              <a:rPr lang="en-US" dirty="0"/>
              <a:t>What is the optimal action for Max?</a:t>
            </a:r>
          </a:p>
        </p:txBody>
      </p:sp>
    </p:spTree>
    <p:extLst>
      <p:ext uri="{BB962C8B-B14F-4D97-AF65-F5344CB8AC3E}">
        <p14:creationId xmlns:p14="http://schemas.microsoft.com/office/powerpoint/2010/main" val="24290558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DC275-E7CA-4C8A-AA59-AA39E2D66D36}"/>
              </a:ext>
            </a:extLst>
          </p:cNvPr>
          <p:cNvSpPr>
            <a:spLocks noGrp="1"/>
          </p:cNvSpPr>
          <p:nvPr>
            <p:ph type="title"/>
          </p:nvPr>
        </p:nvSpPr>
        <p:spPr>
          <a:xfrm>
            <a:off x="628650" y="365126"/>
            <a:ext cx="5543550" cy="1325563"/>
          </a:xfrm>
        </p:spPr>
        <p:txBody>
          <a:bodyPr/>
          <a:lstStyle/>
          <a:p>
            <a:r>
              <a:rPr lang="en-US" dirty="0"/>
              <a:t>Issue: Search Time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1E45C44-833B-490E-B864-1EDF1381CC7B}"/>
                  </a:ext>
                </a:extLst>
              </p:cNvPr>
              <p:cNvSpPr>
                <a:spLocks noGrp="1"/>
              </p:cNvSpPr>
              <p:nvPr>
                <p:ph idx="1"/>
              </p:nvPr>
            </p:nvSpPr>
            <p:spPr>
              <a:xfrm>
                <a:off x="628650" y="1524000"/>
                <a:ext cx="7886700" cy="4968874"/>
              </a:xfrm>
            </p:spPr>
            <p:txBody>
              <a:bodyPr>
                <a:normAutofit fontScale="77500" lnSpcReduction="20000"/>
              </a:bodyPr>
              <a:lstStyle/>
              <a:p>
                <a:r>
                  <a:rPr lang="en-US" dirty="0"/>
                  <a:t>Complexity</a:t>
                </a:r>
                <a:endParaRPr lang="en-US" b="0" dirty="0"/>
              </a:p>
              <a:p>
                <a:pPr marL="914400" lvl="2" indent="-457200">
                  <a:buNone/>
                </a:pPr>
                <a:r>
                  <a:rPr lang="en-US" sz="2300" b="0" dirty="0"/>
                  <a:t>Space complexity: </a:t>
                </a:r>
                <a14:m>
                  <m:oMath xmlns:m="http://schemas.openxmlformats.org/officeDocument/2006/math">
                    <m:r>
                      <a:rPr lang="en-US" sz="2300" b="0" i="1" smtClean="0">
                        <a:latin typeface="Cambria Math" panose="02040503050406030204" pitchFamily="18" charset="0"/>
                      </a:rPr>
                      <m:t>𝑂</m:t>
                    </m:r>
                    <m:d>
                      <m:dPr>
                        <m:ctrlPr>
                          <a:rPr lang="en-US" sz="2300" b="0" i="1" smtClean="0">
                            <a:latin typeface="Cambria Math" panose="02040503050406030204" pitchFamily="18" charset="0"/>
                          </a:rPr>
                        </m:ctrlPr>
                      </m:dPr>
                      <m:e>
                        <m:r>
                          <a:rPr lang="en-US" sz="2300" b="0" i="1" smtClean="0">
                            <a:latin typeface="Cambria Math" panose="02040503050406030204" pitchFamily="18" charset="0"/>
                          </a:rPr>
                          <m:t>𝑏𝑚</m:t>
                        </m:r>
                      </m:e>
                    </m:d>
                  </m:oMath>
                </a14:m>
                <a:r>
                  <a:rPr lang="en-US" sz="2300" b="0" dirty="0"/>
                  <a:t> - Functio</a:t>
                </a:r>
                <a:r>
                  <a:rPr lang="en-US" sz="2300" dirty="0"/>
                  <a:t>n call stack + best value/action</a:t>
                </a:r>
                <a:endParaRPr lang="en-US" sz="2300" b="0" dirty="0"/>
              </a:p>
              <a:p>
                <a:pPr marL="914400" lvl="2" indent="-457200">
                  <a:buNone/>
                </a:pPr>
                <a:endParaRPr lang="en-US" sz="2300" b="0" dirty="0"/>
              </a:p>
              <a:p>
                <a:pPr marL="914400" lvl="2" indent="-457200">
                  <a:buNone/>
                </a:pPr>
                <a:r>
                  <a:rPr lang="en-US" sz="2300" b="0" dirty="0"/>
                  <a:t>Time </a:t>
                </a:r>
                <a:r>
                  <a:rPr lang="en-US" sz="2300" dirty="0"/>
                  <a:t>c</a:t>
                </a:r>
                <a:r>
                  <a:rPr lang="en-US" sz="2300" b="0" dirty="0"/>
                  <a:t>omplexity: </a:t>
                </a:r>
                <a14:m>
                  <m:oMath xmlns:m="http://schemas.openxmlformats.org/officeDocument/2006/math">
                    <m:r>
                      <a:rPr lang="en-US" sz="2300" b="1" i="1" smtClean="0">
                        <a:latin typeface="Cambria Math" panose="02040503050406030204" pitchFamily="18" charset="0"/>
                      </a:rPr>
                      <m:t>𝑶</m:t>
                    </m:r>
                    <m:d>
                      <m:dPr>
                        <m:ctrlPr>
                          <a:rPr lang="en-US" sz="2300" b="1" i="1" smtClean="0">
                            <a:latin typeface="Cambria Math" panose="02040503050406030204" pitchFamily="18" charset="0"/>
                          </a:rPr>
                        </m:ctrlPr>
                      </m:dPr>
                      <m:e>
                        <m:sSup>
                          <m:sSupPr>
                            <m:ctrlPr>
                              <a:rPr lang="en-US" sz="2300" b="1" i="1" smtClean="0">
                                <a:latin typeface="Cambria Math" panose="02040503050406030204" pitchFamily="18" charset="0"/>
                              </a:rPr>
                            </m:ctrlPr>
                          </m:sSupPr>
                          <m:e>
                            <m:r>
                              <a:rPr lang="en-US" sz="2300" b="1" i="1" smtClean="0">
                                <a:latin typeface="Cambria Math" panose="02040503050406030204" pitchFamily="18" charset="0"/>
                              </a:rPr>
                              <m:t>𝒃</m:t>
                            </m:r>
                          </m:e>
                          <m:sup>
                            <m:r>
                              <a:rPr lang="en-US" sz="2300" b="1" i="1" smtClean="0">
                                <a:latin typeface="Cambria Math" panose="02040503050406030204" pitchFamily="18" charset="0"/>
                              </a:rPr>
                              <m:t>𝒎</m:t>
                            </m:r>
                          </m:sup>
                        </m:sSup>
                      </m:e>
                    </m:d>
                  </m:oMath>
                </a14:m>
                <a:r>
                  <a:rPr lang="en-US" sz="2300" b="0" dirty="0"/>
                  <a:t> - </a:t>
                </a:r>
                <a:r>
                  <a:rPr lang="en-US" sz="2300" b="1" dirty="0">
                    <a:solidFill>
                      <a:srgbClr val="FF0000"/>
                    </a:solidFill>
                  </a:rPr>
                  <a:t>Minimax search is worse than regular DFS for finding a goal! It traverses the entire game tree using DFS!</a:t>
                </a:r>
                <a:endParaRPr lang="en-US" sz="2300" dirty="0"/>
              </a:p>
              <a:p>
                <a:r>
                  <a:rPr lang="en-US" dirty="0"/>
                  <a:t> A fast solution is only feasible for very simple games with few possible moves (=small branching factor) and few moves till the game is over (=low maximal depth)!</a:t>
                </a:r>
              </a:p>
              <a:p>
                <a:endParaRPr lang="en-US" dirty="0"/>
              </a:p>
              <a:p>
                <a:r>
                  <a:rPr lang="en-US" b="1" dirty="0"/>
                  <a:t>Example</a:t>
                </a:r>
                <a:r>
                  <a:rPr lang="en-US" dirty="0"/>
                  <a:t>: Time complexity of Minimax Search for Tic-tac-toe </a:t>
                </a:r>
              </a:p>
              <a:p>
                <a:pPr marL="0" indent="0">
                  <a:buNone/>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𝑏</m:t>
                      </m:r>
                      <m:r>
                        <a:rPr lang="en-US" i="1" dirty="0" smtClean="0">
                          <a:latin typeface="Cambria Math" panose="02040503050406030204" pitchFamily="18" charset="0"/>
                        </a:rPr>
                        <m:t> = 9, </m:t>
                      </m:r>
                      <m:r>
                        <a:rPr lang="en-US" i="1" dirty="0" smtClean="0">
                          <a:latin typeface="Cambria Math" panose="02040503050406030204" pitchFamily="18" charset="0"/>
                        </a:rPr>
                        <m:t>𝑚</m:t>
                      </m:r>
                      <m:r>
                        <a:rPr lang="en-US" i="1" dirty="0" smtClean="0">
                          <a:latin typeface="Cambria Math" panose="02040503050406030204" pitchFamily="18" charset="0"/>
                        </a:rPr>
                        <m:t> = 9 →</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r>
                                <a:rPr lang="en-US" b="0" i="1" dirty="0" smtClean="0">
                                  <a:latin typeface="Cambria Math" panose="02040503050406030204" pitchFamily="18" charset="0"/>
                                </a:rPr>
                                <m:t>9</m:t>
                              </m:r>
                            </m:e>
                            <m:sup>
                              <m:r>
                                <a:rPr lang="en-US" b="0" i="1" dirty="0" smtClean="0">
                                  <a:latin typeface="Cambria Math" panose="02040503050406030204" pitchFamily="18" charset="0"/>
                                </a:rPr>
                                <m:t>9</m:t>
                              </m:r>
                            </m:sup>
                          </m:sSup>
                        </m:e>
                      </m:d>
                      <m:r>
                        <a:rPr lang="en-US" b="0" i="1" dirty="0" smtClean="0">
                          <a:latin typeface="Cambria Math" panose="02040503050406030204" pitchFamily="18" charset="0"/>
                        </a:rPr>
                        <m:t>=</m:t>
                      </m:r>
                      <m:r>
                        <a:rPr lang="en-US" b="0" i="1" dirty="0" smtClean="0">
                          <a:latin typeface="Cambria Math" panose="02040503050406030204" pitchFamily="18" charset="0"/>
                        </a:rPr>
                        <m:t>𝑂</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387,420,489</m:t>
                          </m:r>
                        </m:e>
                      </m:d>
                    </m:oMath>
                  </m:oMathPara>
                </a14:m>
                <a:endParaRPr lang="en-US" b="0" dirty="0"/>
              </a:p>
              <a:p>
                <a:pPr marL="457200" lvl="1" indent="0">
                  <a:buNone/>
                </a:pPr>
                <a:endParaRPr lang="en-US" dirty="0"/>
              </a:p>
              <a:p>
                <a:pPr marL="457200" lvl="1" indent="0">
                  <a:buNone/>
                </a:pPr>
                <a:r>
                  <a:rPr lang="en-US" sz="2900" dirty="0"/>
                  <a:t> </a:t>
                </a:r>
                <a14:m>
                  <m:oMath xmlns:m="http://schemas.openxmlformats.org/officeDocument/2006/math">
                    <m:r>
                      <a:rPr lang="en-US" sz="2900" i="1" dirty="0" smtClean="0">
                        <a:latin typeface="Cambria Math" panose="02040503050406030204" pitchFamily="18" charset="0"/>
                      </a:rPr>
                      <m:t>𝑏</m:t>
                    </m:r>
                  </m:oMath>
                </a14:m>
                <a:r>
                  <a:rPr lang="en-US" sz="2900" dirty="0"/>
                  <a:t> decreases from 9 to 8, 7, … the actual size is smaller than:</a:t>
                </a:r>
              </a:p>
              <a:p>
                <a:pPr marL="0" indent="0" algn="ctr">
                  <a:buNone/>
                </a:pPr>
                <a14:m>
                  <m:oMath xmlns:m="http://schemas.openxmlformats.org/officeDocument/2006/math">
                    <m:r>
                      <a:rPr lang="en-US">
                        <a:latin typeface="Cambria Math" panose="02040503050406030204" pitchFamily="18" charset="0"/>
                      </a:rPr>
                      <m:t>1</m:t>
                    </m:r>
                    <m:d>
                      <m:dPr>
                        <m:ctrlPr>
                          <a:rPr lang="en-US" i="1">
                            <a:latin typeface="Cambria Math" panose="02040503050406030204" pitchFamily="18" charset="0"/>
                          </a:rPr>
                        </m:ctrlPr>
                      </m:dPr>
                      <m:e>
                        <m:r>
                          <a:rPr lang="en-US" i="1">
                            <a:latin typeface="Cambria Math" panose="02040503050406030204" pitchFamily="18" charset="0"/>
                          </a:rPr>
                          <m:t>9</m:t>
                        </m:r>
                      </m:e>
                    </m:d>
                    <m:d>
                      <m:dPr>
                        <m:ctrlPr>
                          <a:rPr lang="en-US" i="1">
                            <a:latin typeface="Cambria Math" panose="02040503050406030204" pitchFamily="18" charset="0"/>
                          </a:rPr>
                        </m:ctrlPr>
                      </m:dPr>
                      <m:e>
                        <m:r>
                          <a:rPr lang="en-US" i="1">
                            <a:latin typeface="Cambria Math" panose="02040503050406030204" pitchFamily="18" charset="0"/>
                          </a:rPr>
                          <m:t>9× 8</m:t>
                        </m:r>
                      </m:e>
                    </m:d>
                    <m:d>
                      <m:dPr>
                        <m:ctrlPr>
                          <a:rPr lang="en-US" i="1">
                            <a:latin typeface="Cambria Math" panose="02040503050406030204" pitchFamily="18" charset="0"/>
                          </a:rPr>
                        </m:ctrlPr>
                      </m:dPr>
                      <m:e>
                        <m:r>
                          <a:rPr lang="en-US" i="1">
                            <a:latin typeface="Cambria Math" panose="02040503050406030204" pitchFamily="18" charset="0"/>
                          </a:rPr>
                          <m:t>9×8×7</m:t>
                        </m:r>
                      </m:e>
                    </m:d>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9!</m:t>
                        </m:r>
                      </m:e>
                    </m:d>
                    <m:r>
                      <a:rPr lang="en-US" i="1">
                        <a:latin typeface="Cambria Math" panose="02040503050406030204" pitchFamily="18" charset="0"/>
                      </a:rPr>
                      <m:t>=</m:t>
                    </m:r>
                    <m:r>
                      <m:rPr>
                        <m:nor/>
                      </m:rPr>
                      <a:rPr lang="en-US" dirty="0"/>
                      <m:t>986,409</m:t>
                    </m:r>
                  </m:oMath>
                </a14:m>
                <a:r>
                  <a:rPr lang="en-US" dirty="0"/>
                  <a:t> nodes</a:t>
                </a:r>
              </a:p>
              <a:p>
                <a:endParaRPr lang="en-US" dirty="0">
                  <a:solidFill>
                    <a:srgbClr val="FF0000"/>
                  </a:solidFill>
                </a:endParaRPr>
              </a:p>
              <a:p>
                <a:r>
                  <a:rPr lang="en-US" dirty="0"/>
                  <a:t>We need to reduce the time complexity! </a:t>
                </a:r>
                <a14:m>
                  <m:oMath xmlns:m="http://schemas.openxmlformats.org/officeDocument/2006/math">
                    <m:r>
                      <a:rPr lang="en-US" b="0" i="1" smtClean="0">
                        <a:solidFill>
                          <a:srgbClr val="FF0000"/>
                        </a:solidFill>
                        <a:latin typeface="Cambria Math" panose="02040503050406030204" pitchFamily="18" charset="0"/>
                      </a:rPr>
                      <m:t>→ </m:t>
                    </m:r>
                  </m:oMath>
                </a14:m>
                <a:r>
                  <a:rPr lang="en-US" b="1" dirty="0">
                    <a:solidFill>
                      <a:srgbClr val="FF0000"/>
                    </a:solidFill>
                  </a:rPr>
                  <a:t>Game tree pruning</a:t>
                </a:r>
              </a:p>
            </p:txBody>
          </p:sp>
        </mc:Choice>
        <mc:Fallback>
          <p:sp>
            <p:nvSpPr>
              <p:cNvPr id="3" name="Content Placeholder 2">
                <a:extLst>
                  <a:ext uri="{FF2B5EF4-FFF2-40B4-BE49-F238E27FC236}">
                    <a16:creationId xmlns:a16="http://schemas.microsoft.com/office/drawing/2014/main" id="{51E45C44-833B-490E-B864-1EDF1381CC7B}"/>
                  </a:ext>
                </a:extLst>
              </p:cNvPr>
              <p:cNvSpPr>
                <a:spLocks noGrp="1" noRot="1" noChangeAspect="1" noMove="1" noResize="1" noEditPoints="1" noAdjustHandles="1" noChangeArrowheads="1" noChangeShapeType="1" noTextEdit="1"/>
              </p:cNvSpPr>
              <p:nvPr>
                <p:ph idx="1"/>
              </p:nvPr>
            </p:nvSpPr>
            <p:spPr>
              <a:xfrm>
                <a:off x="628650" y="1524000"/>
                <a:ext cx="7886700" cy="4968874"/>
              </a:xfrm>
              <a:blipFill>
                <a:blip r:embed="rId2"/>
                <a:stretch>
                  <a:fillRect l="-850" t="-2577"/>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E79ABD67-815A-4C06-B4FF-90B31818E319}"/>
              </a:ext>
            </a:extLst>
          </p:cNvPr>
          <p:cNvSpPr txBox="1"/>
          <p:nvPr/>
        </p:nvSpPr>
        <p:spPr>
          <a:xfrm>
            <a:off x="6248400" y="365126"/>
            <a:ext cx="2461764" cy="646331"/>
          </a:xfrm>
          <a:prstGeom prst="rect">
            <a:avLst/>
          </a:prstGeom>
        </p:spPr>
        <p:style>
          <a:lnRef idx="3">
            <a:schemeClr val="lt1"/>
          </a:lnRef>
          <a:fillRef idx="1">
            <a:schemeClr val="accent6"/>
          </a:fillRef>
          <a:effectRef idx="1">
            <a:schemeClr val="accent6"/>
          </a:effectRef>
          <a:fontRef idx="minor">
            <a:schemeClr val="lt1"/>
          </a:fontRef>
        </p:style>
        <p:txBody>
          <a:bodyPr wrap="none" rtlCol="0">
            <a:spAutoFit/>
          </a:bodyPr>
          <a:lstStyle/>
          <a:p>
            <a:r>
              <a:rPr lang="en-US" dirty="0"/>
              <a:t>b: max. branching factor</a:t>
            </a:r>
          </a:p>
          <a:p>
            <a:r>
              <a:rPr lang="en-US" dirty="0"/>
              <a:t>m: max. depth of tree</a:t>
            </a:r>
          </a:p>
        </p:txBody>
      </p:sp>
    </p:spTree>
    <p:extLst>
      <p:ext uri="{BB962C8B-B14F-4D97-AF65-F5344CB8AC3E}">
        <p14:creationId xmlns:p14="http://schemas.microsoft.com/office/powerpoint/2010/main" val="281116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7A84F-7178-4E19-A3E7-3440EE65CBC6}"/>
              </a:ext>
            </a:extLst>
          </p:cNvPr>
          <p:cNvSpPr>
            <a:spLocks noGrp="1"/>
          </p:cNvSpPr>
          <p:nvPr>
            <p:ph type="title"/>
          </p:nvPr>
        </p:nvSpPr>
        <p:spPr/>
        <p:txBody>
          <a:bodyPr/>
          <a:lstStyle/>
          <a:p>
            <a:r>
              <a:rPr lang="en-US" dirty="0"/>
              <a:t>Contents</a:t>
            </a:r>
          </a:p>
        </p:txBody>
      </p:sp>
      <p:graphicFrame>
        <p:nvGraphicFramePr>
          <p:cNvPr id="7" name="Content Placeholder 6">
            <a:extLst>
              <a:ext uri="{FF2B5EF4-FFF2-40B4-BE49-F238E27FC236}">
                <a16:creationId xmlns:a16="http://schemas.microsoft.com/office/drawing/2014/main" id="{B238EBBB-C40E-49A2-AEE3-55232539867E}"/>
              </a:ext>
              <a:ext uri="{C183D7F6-B498-43B3-948B-1728B52AA6E4}">
                <adec:decorative xmlns:adec="http://schemas.microsoft.com/office/drawing/2017/decorative" val="1"/>
              </a:ext>
            </a:extLst>
          </p:cNvPr>
          <p:cNvGraphicFramePr>
            <a:graphicFrameLocks noGrp="1"/>
          </p:cNvGraphicFramePr>
          <p:nvPr>
            <p:ph idx="1"/>
            <p:extLst>
              <p:ext uri="{D42A27DB-BD31-4B8C-83A1-F6EECF244321}">
                <p14:modId xmlns:p14="http://schemas.microsoft.com/office/powerpoint/2010/main" val="1212579034"/>
              </p:ext>
            </p:extLst>
          </p:nvPr>
        </p:nvGraphicFramePr>
        <p:xfrm>
          <a:off x="628650" y="1690689"/>
          <a:ext cx="7886700" cy="44862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00430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C05B5-9EF9-098D-BC00-CF0433F0773F}"/>
            </a:ext>
          </a:extLst>
        </p:cNvPr>
        <p:cNvGrpSpPr/>
        <p:nvPr/>
      </p:nvGrpSpPr>
      <p:grpSpPr>
        <a:xfrm>
          <a:off x="0" y="0"/>
          <a:ext cx="0" cy="0"/>
          <a:chOff x="0" y="0"/>
          <a:chExt cx="0" cy="0"/>
        </a:xfrm>
      </p:grpSpPr>
      <p:pic>
        <p:nvPicPr>
          <p:cNvPr id="7" name="Picture 6" descr="Light bulb on yellow background with sketched light beams and cord">
            <a:extLst>
              <a:ext uri="{FF2B5EF4-FFF2-40B4-BE49-F238E27FC236}">
                <a16:creationId xmlns:a16="http://schemas.microsoft.com/office/drawing/2014/main" id="{08EBB602-0E9B-5BC4-E731-1053E9032896}"/>
              </a:ext>
            </a:extLst>
          </p:cNvPr>
          <p:cNvPicPr>
            <a:picLocks noChangeAspect="1"/>
          </p:cNvPicPr>
          <p:nvPr/>
        </p:nvPicPr>
        <p:blipFill rotWithShape="1">
          <a:blip r:embed="rId2"/>
          <a:srcRect l="18000"/>
          <a:stretch/>
        </p:blipFill>
        <p:spPr>
          <a:xfrm>
            <a:off x="-2285" y="10"/>
            <a:ext cx="9143999" cy="6857990"/>
          </a:xfrm>
          <a:prstGeom prst="rect">
            <a:avLst/>
          </a:prstGeom>
        </p:spPr>
      </p:pic>
      <p:sp>
        <p:nvSpPr>
          <p:cNvPr id="4" name="Title 3">
            <a:extLst>
              <a:ext uri="{FF2B5EF4-FFF2-40B4-BE49-F238E27FC236}">
                <a16:creationId xmlns:a16="http://schemas.microsoft.com/office/drawing/2014/main" id="{B36F9D81-C80F-98E8-7B33-F52FA872FD38}"/>
              </a:ext>
            </a:extLst>
          </p:cNvPr>
          <p:cNvSpPr>
            <a:spLocks noGrp="1"/>
          </p:cNvSpPr>
          <p:nvPr>
            <p:ph type="title"/>
          </p:nvPr>
        </p:nvSpPr>
        <p:spPr>
          <a:xfrm>
            <a:off x="822960" y="325550"/>
            <a:ext cx="7543800" cy="3574778"/>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Improvements for </a:t>
            </a:r>
            <a:br>
              <a:rPr lang="en-US" sz="4500" b="1" dirty="0">
                <a:solidFill>
                  <a:srgbClr val="FFFFFF"/>
                </a:solidFill>
                <a:effectLst>
                  <a:outerShdw blurRad="38100" dist="38100" dir="2700000" algn="tl">
                    <a:srgbClr val="000000">
                      <a:alpha val="43137"/>
                    </a:srgbClr>
                  </a:outerShdw>
                </a:effectLst>
              </a:rPr>
            </a:br>
            <a:r>
              <a:rPr lang="en-US" sz="4500" b="1" dirty="0">
                <a:solidFill>
                  <a:srgbClr val="FFFFFF"/>
                </a:solidFill>
                <a:effectLst>
                  <a:outerShdw blurRad="38100" dist="38100" dir="2700000" algn="tl">
                    <a:srgbClr val="000000">
                      <a:alpha val="43137"/>
                    </a:srgbClr>
                  </a:outerShdw>
                </a:effectLst>
              </a:rPr>
              <a:t>Minimax Search </a:t>
            </a:r>
          </a:p>
        </p:txBody>
      </p:sp>
      <p:sp>
        <p:nvSpPr>
          <p:cNvPr id="5" name="Text Placeholder 4">
            <a:extLst>
              <a:ext uri="{FF2B5EF4-FFF2-40B4-BE49-F238E27FC236}">
                <a16:creationId xmlns:a16="http://schemas.microsoft.com/office/drawing/2014/main" id="{7AD2E3DC-43B0-4110-A649-AF3A369E9DC5}"/>
              </a:ext>
            </a:extLst>
          </p:cNvPr>
          <p:cNvSpPr>
            <a:spLocks noGrp="1"/>
          </p:cNvSpPr>
          <p:nvPr>
            <p:ph type="body" idx="1"/>
          </p:nvPr>
        </p:nvSpPr>
        <p:spPr>
          <a:xfrm>
            <a:off x="825038" y="4072043"/>
            <a:ext cx="7543800" cy="1282707"/>
          </a:xfrm>
          <a:effectLst>
            <a:outerShdw blurRad="50800" dist="38100" dir="2700000" algn="tl" rotWithShape="0">
              <a:prstClr val="black">
                <a:alpha val="40000"/>
              </a:prstClr>
            </a:outerShdw>
          </a:effectLst>
        </p:spPr>
        <p:txBody>
          <a:bodyPr vert="horz" lIns="91440" tIns="45720" rIns="91440" bIns="45720" rtlCol="0">
            <a:normAutofit/>
          </a:bodyPr>
          <a:lstStyle/>
          <a:p>
            <a:pPr algn="ctr"/>
            <a:r>
              <a:rPr lang="en-US" dirty="0">
                <a:solidFill>
                  <a:srgbClr val="FFFFFF"/>
                </a:solidFill>
                <a:effectLst>
                  <a:outerShdw blurRad="38100" dist="38100" dir="2700000" algn="tl">
                    <a:srgbClr val="000000">
                      <a:alpha val="43137"/>
                    </a:srgbClr>
                  </a:outerShdw>
                </a:effectLst>
              </a:rPr>
              <a:t>Alpha-Beta Pruning Search and Move Ordering</a:t>
            </a:r>
          </a:p>
        </p:txBody>
      </p:sp>
    </p:spTree>
    <p:extLst>
      <p:ext uri="{BB962C8B-B14F-4D97-AF65-F5344CB8AC3E}">
        <p14:creationId xmlns:p14="http://schemas.microsoft.com/office/powerpoint/2010/main" val="4701263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E2B3ED-1CCC-4248-8A42-593B3974A3EA}"/>
              </a:ext>
            </a:extLst>
          </p:cNvPr>
          <p:cNvSpPr>
            <a:spLocks noGrp="1"/>
          </p:cNvSpPr>
          <p:nvPr>
            <p:ph type="title"/>
          </p:nvPr>
        </p:nvSpPr>
        <p:spPr/>
        <p:txBody>
          <a:bodyPr/>
          <a:lstStyle/>
          <a:p>
            <a:r>
              <a:rPr lang="en-US" dirty="0"/>
              <a:t>Alpha-Beta Pruning Search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837CA02-21C0-4AE1-A58B-03EBCA938133}"/>
                  </a:ext>
                </a:extLst>
              </p:cNvPr>
              <p:cNvSpPr>
                <a:spLocks noGrp="1"/>
              </p:cNvSpPr>
              <p:nvPr>
                <p:ph idx="1"/>
              </p:nvPr>
            </p:nvSpPr>
            <p:spPr/>
            <p:txBody>
              <a:bodyPr>
                <a:normAutofit fontScale="85000" lnSpcReduction="20000"/>
              </a:bodyPr>
              <a:lstStyle/>
              <a:p>
                <a:r>
                  <a:rPr lang="en-US" b="1" dirty="0"/>
                  <a:t>Issue: </a:t>
                </a:r>
                <a:r>
                  <a:rPr lang="en-US" dirty="0"/>
                  <a:t>Minimax search traverses the entire game tree.</a:t>
                </a:r>
                <a:endParaRPr lang="en-US" b="1" dirty="0"/>
              </a:p>
              <a:p>
                <a:r>
                  <a:rPr lang="en-US" b="1" dirty="0"/>
                  <a:t>Idea</a:t>
                </a:r>
                <a:r>
                  <a:rPr lang="en-US" dirty="0"/>
                  <a:t>: Do not search parts of the tree if they do not make a difference to the outcome.</a:t>
                </a:r>
                <a:endParaRPr lang="en-US" b="1" dirty="0"/>
              </a:p>
              <a:p>
                <a:r>
                  <a:rPr lang="en-US" b="1" dirty="0"/>
                  <a:t>Observations</a:t>
                </a:r>
                <a:r>
                  <a:rPr lang="en-US" dirty="0"/>
                  <a:t>: </a:t>
                </a:r>
              </a:p>
              <a:p>
                <a:pPr lvl="1"/>
                <a14:m>
                  <m:oMath xmlns:m="http://schemas.openxmlformats.org/officeDocument/2006/math">
                    <m:r>
                      <m:rPr>
                        <m:sty m:val="p"/>
                      </m:rPr>
                      <a:rPr lang="en-US" i="1" dirty="0" smtClean="0">
                        <a:latin typeface="Cambria Math" panose="02040503050406030204" pitchFamily="18" charset="0"/>
                      </a:rPr>
                      <m:t>min</m:t>
                    </m:r>
                    <m:r>
                      <a:rPr lang="en-US" i="1" dirty="0" smtClean="0">
                        <a:latin typeface="Cambria Math" panose="02040503050406030204" pitchFamily="18" charset="0"/>
                      </a:rPr>
                      <m:t>⁡(3, </m:t>
                    </m:r>
                    <m:r>
                      <a:rPr lang="en-US" i="1" dirty="0" smtClean="0">
                        <a:latin typeface="Cambria Math" panose="02040503050406030204" pitchFamily="18" charset="0"/>
                      </a:rPr>
                      <m:t>𝑥</m:t>
                    </m:r>
                    <m:r>
                      <a:rPr lang="en-US" i="1" dirty="0" smtClean="0">
                        <a:latin typeface="Cambria Math" panose="02040503050406030204" pitchFamily="18" charset="0"/>
                      </a:rPr>
                      <m:t>, </m:t>
                    </m:r>
                    <m:r>
                      <a:rPr lang="en-US" i="1" dirty="0" smtClean="0">
                        <a:latin typeface="Cambria Math" panose="02040503050406030204" pitchFamily="18" charset="0"/>
                      </a:rPr>
                      <m:t>𝑦</m:t>
                    </m:r>
                    <m:r>
                      <a:rPr lang="en-US" i="1" dirty="0" smtClean="0">
                        <a:latin typeface="Cambria Math" panose="02040503050406030204" pitchFamily="18" charset="0"/>
                      </a:rPr>
                      <m:t>) </m:t>
                    </m:r>
                  </m:oMath>
                </a14:m>
                <a:r>
                  <a:rPr lang="en-US" dirty="0"/>
                  <a:t>can never be more than 3.</a:t>
                </a:r>
              </a:p>
              <a:p>
                <a:pPr lvl="1"/>
                <a14:m>
                  <m:oMath xmlns:m="http://schemas.openxmlformats.org/officeDocument/2006/math">
                    <m:r>
                      <m:rPr>
                        <m:sty m:val="p"/>
                      </m:rPr>
                      <a:rPr lang="en-US" i="1" dirty="0" smtClean="0">
                        <a:latin typeface="Cambria Math" panose="02040503050406030204" pitchFamily="18" charset="0"/>
                      </a:rPr>
                      <m:t>max</m:t>
                    </m:r>
                    <m:r>
                      <a:rPr lang="en-US" i="1" dirty="0" smtClean="0">
                        <a:latin typeface="Cambria Math" panose="02040503050406030204" pitchFamily="18" charset="0"/>
                      </a:rPr>
                      <m:t>⁡(5, </m:t>
                    </m:r>
                    <m:r>
                      <m:rPr>
                        <m:sty m:val="p"/>
                      </m:rPr>
                      <a:rPr lang="en-US" i="1" dirty="0">
                        <a:latin typeface="Cambria Math" panose="02040503050406030204" pitchFamily="18" charset="0"/>
                      </a:rPr>
                      <m:t>min</m:t>
                    </m:r>
                    <m:r>
                      <a:rPr lang="en-US" i="1" dirty="0">
                        <a:latin typeface="Cambria Math" panose="02040503050406030204" pitchFamily="18" charset="0"/>
                      </a:rPr>
                      <m:t>⁡(3, </m:t>
                    </m:r>
                    <m:r>
                      <a:rPr lang="en-US" i="1" dirty="0">
                        <a:latin typeface="Cambria Math" panose="02040503050406030204" pitchFamily="18" charset="0"/>
                      </a:rPr>
                      <m:t>𝑥</m:t>
                    </m:r>
                    <m:r>
                      <a:rPr lang="en-US" i="1" dirty="0">
                        <a:latin typeface="Cambria Math" panose="02040503050406030204" pitchFamily="18" charset="0"/>
                      </a:rPr>
                      <m:t>, </m:t>
                    </m:r>
                    <m:r>
                      <a:rPr lang="en-US" i="1" dirty="0">
                        <a:latin typeface="Cambria Math" panose="02040503050406030204" pitchFamily="18" charset="0"/>
                      </a:rPr>
                      <m:t>𝑦</m:t>
                    </m:r>
                    <m:r>
                      <a:rPr lang="en-US" i="1" dirty="0">
                        <a:latin typeface="Cambria Math" panose="02040503050406030204" pitchFamily="18" charset="0"/>
                      </a:rPr>
                      <m:t>, …))</m:t>
                    </m:r>
                  </m:oMath>
                </a14:m>
                <a:r>
                  <a:rPr lang="en-US" dirty="0"/>
                  <a:t> is always 5 and does not depend on the values of </a:t>
                </a:r>
                <a14:m>
                  <m:oMath xmlns:m="http://schemas.openxmlformats.org/officeDocument/2006/math">
                    <m:r>
                      <a:rPr lang="en-US" i="1" dirty="0" smtClean="0">
                        <a:latin typeface="Cambria Math" panose="02040503050406030204" pitchFamily="18" charset="0"/>
                      </a:rPr>
                      <m:t>𝑥</m:t>
                    </m:r>
                  </m:oMath>
                </a14:m>
                <a:r>
                  <a:rPr lang="en-US" dirty="0"/>
                  <a:t> or </a:t>
                </a:r>
                <a14:m>
                  <m:oMath xmlns:m="http://schemas.openxmlformats.org/officeDocument/2006/math">
                    <m:r>
                      <a:rPr lang="en-US" i="1" dirty="0" smtClean="0">
                        <a:latin typeface="Cambria Math" panose="02040503050406030204" pitchFamily="18" charset="0"/>
                      </a:rPr>
                      <m:t>𝑦</m:t>
                    </m:r>
                    <m:r>
                      <a:rPr lang="en-US" b="0" i="0" dirty="0" smtClean="0">
                        <a:latin typeface="Cambria Math" panose="02040503050406030204" pitchFamily="18" charset="0"/>
                      </a:rPr>
                      <m:t>.</m:t>
                    </m:r>
                  </m:oMath>
                </a14:m>
                <a:endParaRPr lang="en-US" dirty="0"/>
              </a:p>
              <a:p>
                <a:pPr lvl="1"/>
                <a:r>
                  <a:rPr lang="en-US" dirty="0"/>
                  <a:t>Minimax search applies alternating min and max.</a:t>
                </a:r>
              </a:p>
              <a:p>
                <a:r>
                  <a:rPr lang="en-US" b="1" dirty="0"/>
                  <a:t>Approach</a:t>
                </a:r>
                <a:r>
                  <a:rPr lang="en-US" dirty="0"/>
                  <a:t>: maintain bounds for the minimax value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i="1" dirty="0" smtClean="0">
                        <a:latin typeface="Cambria Math" panose="02040503050406030204" pitchFamily="18" charset="0"/>
                      </a:rPr>
                      <m:t>, </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a:t>
                </a:r>
                <a:br>
                  <a:rPr lang="en-US" dirty="0"/>
                </a:br>
                <a:r>
                  <a:rPr lang="en-US" dirty="0"/>
                  <a:t>Prune subtrees (i.e., don’t follow actions) that do not affect the current minimax value bound.</a:t>
                </a:r>
                <a:br>
                  <a:rPr lang="en-US" dirty="0"/>
                </a:br>
                <a:endParaRPr lang="en-US" dirty="0"/>
              </a:p>
              <a:p>
                <a:pPr lvl="1"/>
                <a:r>
                  <a:rPr lang="en-US" dirty="0"/>
                  <a:t>Alpha is used by Max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least </a:t>
                </a:r>
                <a14:m>
                  <m:oMath xmlns:m="http://schemas.openxmlformats.org/officeDocument/2006/math">
                    <m:r>
                      <a:rPr lang="en-US" b="0" i="1" smtClean="0">
                        <a:latin typeface="Cambria Math" panose="02040503050406030204" pitchFamily="18" charset="0"/>
                      </a:rPr>
                      <m:t>𝛼</m:t>
                    </m:r>
                  </m:oMath>
                </a14:m>
                <a:r>
                  <a:rPr lang="en-US" dirty="0"/>
                  <a:t>.”</a:t>
                </a:r>
              </a:p>
              <a:p>
                <a:pPr lvl="1"/>
                <a:r>
                  <a:rPr lang="en-US" dirty="0"/>
                  <a:t>Beta is used by Min and means “</a:t>
                </a:r>
                <a14:m>
                  <m:oMath xmlns:m="http://schemas.openxmlformats.org/officeDocument/2006/math">
                    <m:r>
                      <a:rPr lang="en-US" b="0" i="1" dirty="0" smtClean="0">
                        <a:latin typeface="Cambria Math" panose="02040503050406030204" pitchFamily="18" charset="0"/>
                      </a:rPr>
                      <m:t>𝑀𝑖𝑛𝑖𝑚𝑎𝑥</m:t>
                    </m:r>
                    <m:d>
                      <m:dPr>
                        <m:ctrlPr>
                          <a:rPr lang="en-US" b="0" i="1" dirty="0" smtClean="0">
                            <a:latin typeface="Cambria Math" panose="02040503050406030204" pitchFamily="18" charset="0"/>
                          </a:rPr>
                        </m:ctrlPr>
                      </m:dPr>
                      <m:e>
                        <m:r>
                          <a:rPr lang="en-US" i="1" dirty="0" smtClean="0">
                            <a:latin typeface="Cambria Math" panose="02040503050406030204" pitchFamily="18" charset="0"/>
                          </a:rPr>
                          <m:t>𝑠</m:t>
                        </m:r>
                      </m:e>
                    </m:d>
                  </m:oMath>
                </a14:m>
                <a:r>
                  <a:rPr lang="en-US" dirty="0"/>
                  <a:t> will be at most </a:t>
                </a:r>
                <a14:m>
                  <m:oMath xmlns:m="http://schemas.openxmlformats.org/officeDocument/2006/math">
                    <m:r>
                      <a:rPr lang="en-US" b="0" i="1" smtClean="0">
                        <a:latin typeface="Cambria Math" panose="02040503050406030204" pitchFamily="18" charset="0"/>
                      </a:rPr>
                      <m:t>𝛽</m:t>
                    </m:r>
                  </m:oMath>
                </a14:m>
                <a:r>
                  <a:rPr lang="en-US" dirty="0"/>
                  <a:t>.”</a:t>
                </a:r>
              </a:p>
            </p:txBody>
          </p:sp>
        </mc:Choice>
        <mc:Fallback>
          <p:sp>
            <p:nvSpPr>
              <p:cNvPr id="3" name="Content Placeholder 2">
                <a:extLst>
                  <a:ext uri="{FF2B5EF4-FFF2-40B4-BE49-F238E27FC236}">
                    <a16:creationId xmlns:a16="http://schemas.microsoft.com/office/drawing/2014/main" id="{C837CA02-21C0-4AE1-A58B-03EBCA938133}"/>
                  </a:ext>
                </a:extLst>
              </p:cNvPr>
              <p:cNvSpPr>
                <a:spLocks noGrp="1" noRot="1" noChangeAspect="1" noMove="1" noResize="1" noEditPoints="1" noAdjustHandles="1" noChangeArrowheads="1" noChangeShapeType="1" noTextEdit="1"/>
              </p:cNvSpPr>
              <p:nvPr>
                <p:ph idx="1"/>
              </p:nvPr>
            </p:nvSpPr>
            <p:spPr>
              <a:blipFill>
                <a:blip r:embed="rId2"/>
                <a:stretch>
                  <a:fillRect l="-1005" t="-3221" r="-77"/>
                </a:stretch>
              </a:blipFill>
            </p:spPr>
            <p:txBody>
              <a:bodyPr/>
              <a:lstStyle/>
              <a:p>
                <a:r>
                  <a:rPr lang="en-US">
                    <a:noFill/>
                  </a:rPr>
                  <a:t> </a:t>
                </a:r>
              </a:p>
            </p:txBody>
          </p:sp>
        </mc:Fallback>
      </mc:AlternateContent>
    </p:spTree>
    <p:extLst>
      <p:ext uri="{BB962C8B-B14F-4D97-AF65-F5344CB8AC3E}">
        <p14:creationId xmlns:p14="http://schemas.microsoft.com/office/powerpoint/2010/main" val="380652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2E5E6B7-130E-4761-A806-BA49A4F8F5DE}"/>
              </a:ext>
            </a:extLst>
          </p:cNvPr>
          <p:cNvSpPr>
            <a:spLocks noGrp="1"/>
          </p:cNvSpPr>
          <p:nvPr>
            <p:ph type="title"/>
          </p:nvPr>
        </p:nvSpPr>
        <p:spPr/>
        <p:txBody>
          <a:bodyPr/>
          <a:lstStyle/>
          <a:p>
            <a:r>
              <a:rPr lang="en-US" dirty="0"/>
              <a:t>Example: Alpha-Beta Pruning</a:t>
            </a:r>
          </a:p>
        </p:txBody>
      </p:sp>
      <p:pic>
        <p:nvPicPr>
          <p:cNvPr id="5" name="Picture 4">
            <a:extLst>
              <a:ext uri="{FF2B5EF4-FFF2-40B4-BE49-F238E27FC236}">
                <a16:creationId xmlns:a16="http://schemas.microsoft.com/office/drawing/2014/main" id="{78F42AA0-9CC9-45C2-B945-D00E33E99D75}"/>
              </a:ext>
            </a:extLst>
          </p:cNvPr>
          <p:cNvPicPr>
            <a:picLocks noChangeAspect="1"/>
          </p:cNvPicPr>
          <p:nvPr/>
        </p:nvPicPr>
        <p:blipFill>
          <a:blip r:embed="rId2"/>
          <a:stretch>
            <a:fillRect/>
          </a:stretch>
        </p:blipFill>
        <p:spPr>
          <a:xfrm>
            <a:off x="152400" y="1600200"/>
            <a:ext cx="7010400" cy="4905375"/>
          </a:xfrm>
          <a:prstGeom prst="rect">
            <a:avLst/>
          </a:prstGeom>
        </p:spPr>
      </p:pic>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9E60352-5C17-4A50-A199-6E12D5DEA741}"/>
                  </a:ext>
                </a:extLst>
              </p:cNvPr>
              <p:cNvSpPr txBox="1"/>
              <p:nvPr/>
            </p:nvSpPr>
            <p:spPr>
              <a:xfrm>
                <a:off x="7289396" y="1295400"/>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0" name="TextBox 9">
                <a:extLst>
                  <a:ext uri="{FF2B5EF4-FFF2-40B4-BE49-F238E27FC236}">
                    <a16:creationId xmlns:a16="http://schemas.microsoft.com/office/drawing/2014/main" id="{69E60352-5C17-4A50-A199-6E12D5DEA741}"/>
                  </a:ext>
                </a:extLst>
              </p:cNvPr>
              <p:cNvSpPr txBox="1">
                <a:spLocks noRot="1" noChangeAspect="1" noMove="1" noResize="1" noEditPoints="1" noAdjustHandles="1" noChangeArrowheads="1" noChangeShapeType="1" noTextEdit="1"/>
              </p:cNvSpPr>
              <p:nvPr/>
            </p:nvSpPr>
            <p:spPr>
              <a:xfrm>
                <a:off x="7289396" y="1295400"/>
                <a:ext cx="1702204" cy="1323439"/>
              </a:xfrm>
              <a:prstGeom prst="rect">
                <a:avLst/>
              </a:prstGeom>
              <a:blipFill>
                <a:blip r:embed="rId3"/>
                <a:stretch>
                  <a:fillRect l="-1773" t="-909" b="-36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A81252B3-3CC3-4D36-9470-AF5FCCA9E12B}"/>
                  </a:ext>
                </a:extLst>
              </p:cNvPr>
              <p:cNvSpPr txBox="1"/>
              <p:nvPr/>
            </p:nvSpPr>
            <p:spPr>
              <a:xfrm>
                <a:off x="7309106" y="4924961"/>
                <a:ext cx="1670078" cy="1323439"/>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1600" dirty="0"/>
                  <a:t>Once a subtree is fully evaluated, the interval has a length of 0 </a:t>
                </a:r>
                <a:br>
                  <a:rPr lang="en-US" sz="1600" dirty="0"/>
                </a:br>
                <a:r>
                  <a:rPr lang="en-US" sz="1600" dirty="0"/>
                  <a:t>(</a:t>
                </a:r>
                <a14:m>
                  <m:oMath xmlns:m="http://schemas.openxmlformats.org/officeDocument/2006/math">
                    <m:r>
                      <a:rPr lang="en-US" sz="1600" b="0" i="1" smtClean="0">
                        <a:latin typeface="Cambria Math" panose="02040503050406030204" pitchFamily="18" charset="0"/>
                      </a:rPr>
                      <m:t>𝛼</m:t>
                    </m:r>
                    <m:r>
                      <a:rPr lang="en-US" sz="1600" b="0" i="1" smtClean="0">
                        <a:latin typeface="Cambria Math" panose="02040503050406030204" pitchFamily="18" charset="0"/>
                      </a:rPr>
                      <m:t>=</m:t>
                    </m:r>
                    <m:r>
                      <a:rPr lang="en-US" sz="1600" b="0" i="1" smtClean="0">
                        <a:latin typeface="Cambria Math" panose="02040503050406030204" pitchFamily="18" charset="0"/>
                      </a:rPr>
                      <m:t>𝛽</m:t>
                    </m:r>
                  </m:oMath>
                </a14:m>
                <a:r>
                  <a:rPr lang="en-US" sz="1600" dirty="0"/>
                  <a:t>).</a:t>
                </a:r>
              </a:p>
            </p:txBody>
          </p:sp>
        </mc:Choice>
        <mc:Fallback xmlns="">
          <p:sp>
            <p:nvSpPr>
              <p:cNvPr id="51" name="TextBox 50">
                <a:extLst>
                  <a:ext uri="{FF2B5EF4-FFF2-40B4-BE49-F238E27FC236}">
                    <a16:creationId xmlns:a16="http://schemas.microsoft.com/office/drawing/2014/main" id="{A81252B3-3CC3-4D36-9470-AF5FCCA9E12B}"/>
                  </a:ext>
                </a:extLst>
              </p:cNvPr>
              <p:cNvSpPr txBox="1">
                <a:spLocks noRot="1" noChangeAspect="1" noMove="1" noResize="1" noEditPoints="1" noAdjustHandles="1" noChangeArrowheads="1" noChangeShapeType="1" noTextEdit="1"/>
              </p:cNvSpPr>
              <p:nvPr/>
            </p:nvSpPr>
            <p:spPr>
              <a:xfrm>
                <a:off x="7309106" y="4924961"/>
                <a:ext cx="1670078" cy="1323439"/>
              </a:xfrm>
              <a:prstGeom prst="rect">
                <a:avLst/>
              </a:prstGeom>
              <a:blipFill>
                <a:blip r:embed="rId4"/>
                <a:stretch>
                  <a:fillRect l="-1444" t="-909" b="-4091"/>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F0B29D1A-89DA-915C-6F9A-EBE22082230B}"/>
              </a:ext>
            </a:extLst>
          </p:cNvPr>
          <p:cNvGrpSpPr/>
          <p:nvPr/>
        </p:nvGrpSpPr>
        <p:grpSpPr>
          <a:xfrm>
            <a:off x="641343" y="1350824"/>
            <a:ext cx="5626946" cy="2740957"/>
            <a:chOff x="641343" y="1350824"/>
            <a:chExt cx="5626946" cy="2740957"/>
          </a:xfrm>
        </p:grpSpPr>
        <p:sp>
          <p:nvSpPr>
            <p:cNvPr id="7" name="TextBox 6">
              <a:extLst>
                <a:ext uri="{FF2B5EF4-FFF2-40B4-BE49-F238E27FC236}">
                  <a16:creationId xmlns:a16="http://schemas.microsoft.com/office/drawing/2014/main" id="{73EDFC9A-DBD7-47AC-A8BF-0C96EC8EA48C}"/>
                </a:ext>
              </a:extLst>
            </p:cNvPr>
            <p:cNvSpPr txBox="1"/>
            <p:nvPr/>
          </p:nvSpPr>
          <p:spPr>
            <a:xfrm>
              <a:off x="2286000" y="1504713"/>
              <a:ext cx="589713" cy="369332"/>
            </a:xfrm>
            <a:prstGeom prst="rect">
              <a:avLst/>
            </a:prstGeom>
            <a:noFill/>
          </p:spPr>
          <p:txBody>
            <a:bodyPr wrap="none" rtlCol="0">
              <a:spAutoFit/>
            </a:bodyPr>
            <a:lstStyle/>
            <a:p>
              <a:r>
                <a:rPr lang="en-US" dirty="0">
                  <a:solidFill>
                    <a:srgbClr val="FF0000"/>
                  </a:solidFill>
                </a:rPr>
                <a:t>Max</a:t>
              </a:r>
            </a:p>
          </p:txBody>
        </p:sp>
        <p:sp>
          <p:nvSpPr>
            <p:cNvPr id="8" name="TextBox 7">
              <a:extLst>
                <a:ext uri="{FF2B5EF4-FFF2-40B4-BE49-F238E27FC236}">
                  <a16:creationId xmlns:a16="http://schemas.microsoft.com/office/drawing/2014/main" id="{1052F1C5-3157-48A7-AE01-A73BA28C97B1}"/>
                </a:ext>
              </a:extLst>
            </p:cNvPr>
            <p:cNvSpPr txBox="1"/>
            <p:nvPr/>
          </p:nvSpPr>
          <p:spPr>
            <a:xfrm>
              <a:off x="1371600" y="2057400"/>
              <a:ext cx="556563" cy="369332"/>
            </a:xfrm>
            <a:prstGeom prst="rect">
              <a:avLst/>
            </a:prstGeom>
            <a:noFill/>
          </p:spPr>
          <p:txBody>
            <a:bodyPr wrap="none" rtlCol="0">
              <a:spAutoFit/>
            </a:bodyPr>
            <a:lstStyle/>
            <a:p>
              <a:r>
                <a:rPr lang="en-US" dirty="0">
                  <a:solidFill>
                    <a:srgbClr val="FF0000"/>
                  </a:solidFill>
                </a:rPr>
                <a:t>Min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BE03826-FDE5-49C4-BB7C-E515016AC6D2}"/>
                    </a:ext>
                  </a:extLst>
                </p:cNvPr>
                <p:cNvSpPr txBox="1"/>
                <p:nvPr/>
              </p:nvSpPr>
              <p:spPr>
                <a:xfrm>
                  <a:off x="1523389" y="1350824"/>
                  <a:ext cx="572721" cy="307777"/>
                </a:xfrm>
                <a:prstGeom prst="rect">
                  <a:avLst/>
                </a:prstGeom>
                <a:noFill/>
              </p:spPr>
              <p:txBody>
                <a:bodyPr wrap="none" rtlCol="0">
                  <a:spAutoFit/>
                </a:bodyPr>
                <a:lstStyle/>
                <a:p>
                  <a:r>
                    <a:rPr lang="en-US" sz="1400" dirty="0">
                      <a:solidFill>
                        <a:srgbClr val="FF0000"/>
                      </a:solidFill>
                    </a:rPr>
                    <a:t>[</a:t>
                  </a:r>
                  <a14:m>
                    <m:oMath xmlns:m="http://schemas.openxmlformats.org/officeDocument/2006/math">
                      <m:r>
                        <a:rPr lang="en-US" sz="1400" b="0" i="1" smtClean="0">
                          <a:solidFill>
                            <a:srgbClr val="FF0000"/>
                          </a:solidFill>
                          <a:latin typeface="Cambria Math" panose="02040503050406030204" pitchFamily="18" charset="0"/>
                        </a:rPr>
                        <m:t>𝛼</m:t>
                      </m:r>
                      <m:r>
                        <a:rPr lang="en-US" sz="1400" b="0" i="1" smtClean="0">
                          <a:solidFill>
                            <a:srgbClr val="FF0000"/>
                          </a:solidFill>
                          <a:latin typeface="Cambria Math" panose="02040503050406030204" pitchFamily="18" charset="0"/>
                        </a:rPr>
                        <m:t>,</m:t>
                      </m:r>
                      <m:r>
                        <m:rPr>
                          <m:sty m:val="p"/>
                        </m:rPr>
                        <a:rPr lang="en-US" sz="1400" b="0" i="1" smtClean="0">
                          <a:solidFill>
                            <a:srgbClr val="FF0000"/>
                          </a:solidFill>
                          <a:latin typeface="Cambria Math" panose="02040503050406030204" pitchFamily="18" charset="0"/>
                        </a:rPr>
                        <m:t>β</m:t>
                      </m:r>
                    </m:oMath>
                  </a14:m>
                  <a:r>
                    <a:rPr lang="en-US" sz="1400" dirty="0">
                      <a:solidFill>
                        <a:srgbClr val="FF0000"/>
                      </a:solidFill>
                    </a:rPr>
                    <a:t>]</a:t>
                  </a:r>
                </a:p>
              </p:txBody>
            </p:sp>
          </mc:Choice>
          <mc:Fallback xmlns="">
            <p:sp>
              <p:nvSpPr>
                <p:cNvPr id="9" name="TextBox 8">
                  <a:extLst>
                    <a:ext uri="{FF2B5EF4-FFF2-40B4-BE49-F238E27FC236}">
                      <a16:creationId xmlns:a16="http://schemas.microsoft.com/office/drawing/2014/main" id="{9BE03826-FDE5-49C4-BB7C-E515016AC6D2}"/>
                    </a:ext>
                  </a:extLst>
                </p:cNvPr>
                <p:cNvSpPr txBox="1">
                  <a:spLocks noRot="1" noChangeAspect="1" noMove="1" noResize="1" noEditPoints="1" noAdjustHandles="1" noChangeArrowheads="1" noChangeShapeType="1" noTextEdit="1"/>
                </p:cNvSpPr>
                <p:nvPr/>
              </p:nvSpPr>
              <p:spPr>
                <a:xfrm>
                  <a:off x="1523389" y="1350824"/>
                  <a:ext cx="572721" cy="307777"/>
                </a:xfrm>
                <a:prstGeom prst="rect">
                  <a:avLst/>
                </a:prstGeom>
                <a:blipFill>
                  <a:blip r:embed="rId5"/>
                  <a:stretch>
                    <a:fillRect l="-3191" t="-4000" r="-2128" b="-20000"/>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F6FF2B32-8E0A-4422-8F71-697ED929E0D8}"/>
                </a:ext>
              </a:extLst>
            </p:cNvPr>
            <p:cNvCxnSpPr>
              <a:cxnSpLocks/>
            </p:cNvCxnSpPr>
            <p:nvPr/>
          </p:nvCxnSpPr>
          <p:spPr>
            <a:xfrm flipV="1">
              <a:off x="990600" y="2242066"/>
              <a:ext cx="76200" cy="5773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F09C91F-B4D4-4D66-AEEC-6C9041418839}"/>
                </a:ext>
              </a:extLst>
            </p:cNvPr>
            <p:cNvCxnSpPr>
              <a:cxnSpLocks/>
            </p:cNvCxnSpPr>
            <p:nvPr/>
          </p:nvCxnSpPr>
          <p:spPr>
            <a:xfrm flipV="1">
              <a:off x="1094182" y="3490912"/>
              <a:ext cx="638693" cy="27940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EB48EF1-8EBA-48F4-BBCD-F6DE17058E24}"/>
                </a:ext>
              </a:extLst>
            </p:cNvPr>
            <p:cNvSpPr txBox="1"/>
            <p:nvPr/>
          </p:nvSpPr>
          <p:spPr>
            <a:xfrm>
              <a:off x="4710319" y="2039578"/>
              <a:ext cx="556563" cy="369332"/>
            </a:xfrm>
            <a:prstGeom prst="rect">
              <a:avLst/>
            </a:prstGeom>
            <a:noFill/>
          </p:spPr>
          <p:txBody>
            <a:bodyPr wrap="none" rtlCol="0">
              <a:spAutoFit/>
            </a:bodyPr>
            <a:lstStyle/>
            <a:p>
              <a:r>
                <a:rPr lang="en-US" dirty="0">
                  <a:solidFill>
                    <a:srgbClr val="FF0000"/>
                  </a:solidFill>
                </a:rPr>
                <a:t>Min</a:t>
              </a:r>
            </a:p>
          </p:txBody>
        </p:sp>
        <p:sp>
          <p:nvSpPr>
            <p:cNvPr id="31" name="TextBox 30">
              <a:extLst>
                <a:ext uri="{FF2B5EF4-FFF2-40B4-BE49-F238E27FC236}">
                  <a16:creationId xmlns:a16="http://schemas.microsoft.com/office/drawing/2014/main" id="{BF59D424-611E-4028-AE3E-A5ABA4E34A3C}"/>
                </a:ext>
              </a:extLst>
            </p:cNvPr>
            <p:cNvSpPr txBox="1"/>
            <p:nvPr/>
          </p:nvSpPr>
          <p:spPr>
            <a:xfrm>
              <a:off x="1323637" y="3722449"/>
              <a:ext cx="556563" cy="369332"/>
            </a:xfrm>
            <a:prstGeom prst="rect">
              <a:avLst/>
            </a:prstGeom>
            <a:noFill/>
          </p:spPr>
          <p:txBody>
            <a:bodyPr wrap="none" rtlCol="0">
              <a:spAutoFit/>
            </a:bodyPr>
            <a:lstStyle/>
            <a:p>
              <a:r>
                <a:rPr lang="en-US" dirty="0">
                  <a:solidFill>
                    <a:srgbClr val="FF0000"/>
                  </a:solidFill>
                </a:rPr>
                <a:t>Min</a:t>
              </a:r>
            </a:p>
          </p:txBody>
        </p:sp>
        <p:sp>
          <p:nvSpPr>
            <p:cNvPr id="35" name="TextBox 34">
              <a:extLst>
                <a:ext uri="{FF2B5EF4-FFF2-40B4-BE49-F238E27FC236}">
                  <a16:creationId xmlns:a16="http://schemas.microsoft.com/office/drawing/2014/main" id="{7EBCB69C-7E0F-4F42-A368-33D9EB950B98}"/>
                </a:ext>
              </a:extLst>
            </p:cNvPr>
            <p:cNvSpPr txBox="1"/>
            <p:nvPr/>
          </p:nvSpPr>
          <p:spPr>
            <a:xfrm>
              <a:off x="5678576" y="1509710"/>
              <a:ext cx="589713" cy="369332"/>
            </a:xfrm>
            <a:prstGeom prst="rect">
              <a:avLst/>
            </a:prstGeom>
            <a:noFill/>
          </p:spPr>
          <p:txBody>
            <a:bodyPr wrap="none" rtlCol="0">
              <a:spAutoFit/>
            </a:bodyPr>
            <a:lstStyle/>
            <a:p>
              <a:r>
                <a:rPr lang="en-US" dirty="0">
                  <a:solidFill>
                    <a:srgbClr val="FF0000"/>
                  </a:solidFill>
                </a:rPr>
                <a:t>Max</a:t>
              </a:r>
            </a:p>
          </p:txBody>
        </p:sp>
        <p:sp>
          <p:nvSpPr>
            <p:cNvPr id="36" name="TextBox 35">
              <a:extLst>
                <a:ext uri="{FF2B5EF4-FFF2-40B4-BE49-F238E27FC236}">
                  <a16:creationId xmlns:a16="http://schemas.microsoft.com/office/drawing/2014/main" id="{7FCB512E-6655-47DC-B8FB-B7FB817E9DA9}"/>
                </a:ext>
              </a:extLst>
            </p:cNvPr>
            <p:cNvSpPr txBox="1"/>
            <p:nvPr/>
          </p:nvSpPr>
          <p:spPr>
            <a:xfrm>
              <a:off x="2285999" y="3194577"/>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78CC5FD0-47C7-4534-85F5-8EA51DE81693}"/>
                    </a:ext>
                  </a:extLst>
                </p:cNvPr>
                <p:cNvSpPr txBox="1"/>
                <p:nvPr/>
              </p:nvSpPr>
              <p:spPr>
                <a:xfrm>
                  <a:off x="641343" y="3593956"/>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6" name="TextBox 55">
                  <a:extLst>
                    <a:ext uri="{FF2B5EF4-FFF2-40B4-BE49-F238E27FC236}">
                      <a16:creationId xmlns:a16="http://schemas.microsoft.com/office/drawing/2014/main" id="{78CC5FD0-47C7-4534-85F5-8EA51DE81693}"/>
                    </a:ext>
                  </a:extLst>
                </p:cNvPr>
                <p:cNvSpPr txBox="1">
                  <a:spLocks noRot="1" noChangeAspect="1" noMove="1" noResize="1" noEditPoints="1" noAdjustHandles="1" noChangeArrowheads="1" noChangeShapeType="1" noTextEdit="1"/>
                </p:cNvSpPr>
                <p:nvPr/>
              </p:nvSpPr>
              <p:spPr>
                <a:xfrm>
                  <a:off x="641343" y="3593956"/>
                  <a:ext cx="593689" cy="276999"/>
                </a:xfrm>
                <a:prstGeom prst="rect">
                  <a:avLst/>
                </a:prstGeom>
                <a:blipFill>
                  <a:blip r:embed="rId6"/>
                  <a:stretch>
                    <a:fillRect/>
                  </a:stretch>
                </a:blipFill>
              </p:spPr>
              <p:txBody>
                <a:bodyPr/>
                <a:lstStyle/>
                <a:p>
                  <a:r>
                    <a:rPr lang="en-US">
                      <a:noFill/>
                    </a:rPr>
                    <a:t> </a:t>
                  </a:r>
                </a:p>
              </p:txBody>
            </p:sp>
          </mc:Fallback>
        </mc:AlternateContent>
      </p:grpSp>
      <p:grpSp>
        <p:nvGrpSpPr>
          <p:cNvPr id="11" name="Group 10">
            <a:extLst>
              <a:ext uri="{FF2B5EF4-FFF2-40B4-BE49-F238E27FC236}">
                <a16:creationId xmlns:a16="http://schemas.microsoft.com/office/drawing/2014/main" id="{C19D9E67-8113-8F57-FADA-06ABDAD344F9}"/>
              </a:ext>
            </a:extLst>
          </p:cNvPr>
          <p:cNvGrpSpPr/>
          <p:nvPr/>
        </p:nvGrpSpPr>
        <p:grpSpPr>
          <a:xfrm>
            <a:off x="1981200" y="4884442"/>
            <a:ext cx="1775763" cy="1296074"/>
            <a:chOff x="1981200" y="4884442"/>
            <a:chExt cx="1775763" cy="1296074"/>
          </a:xfrm>
        </p:grpSpPr>
        <p:sp>
          <p:nvSpPr>
            <p:cNvPr id="32" name="TextBox 31">
              <a:extLst>
                <a:ext uri="{FF2B5EF4-FFF2-40B4-BE49-F238E27FC236}">
                  <a16:creationId xmlns:a16="http://schemas.microsoft.com/office/drawing/2014/main" id="{571B77FD-1E51-462A-9BD0-43B8C8523F16}"/>
                </a:ext>
              </a:extLst>
            </p:cNvPr>
            <p:cNvSpPr txBox="1"/>
            <p:nvPr/>
          </p:nvSpPr>
          <p:spPr>
            <a:xfrm>
              <a:off x="3200400" y="5410200"/>
              <a:ext cx="556563" cy="369332"/>
            </a:xfrm>
            <a:prstGeom prst="rect">
              <a:avLst/>
            </a:prstGeom>
            <a:noFill/>
          </p:spPr>
          <p:txBody>
            <a:bodyPr wrap="none" rtlCol="0">
              <a:spAutoFit/>
            </a:bodyPr>
            <a:lstStyle/>
            <a:p>
              <a:r>
                <a:rPr lang="en-US" dirty="0">
                  <a:solidFill>
                    <a:srgbClr val="FF0000"/>
                  </a:solidFill>
                </a:rPr>
                <a:t>Min</a:t>
              </a:r>
            </a:p>
          </p:txBody>
        </p:sp>
        <p:sp>
          <p:nvSpPr>
            <p:cNvPr id="34" name="TextBox 33">
              <a:extLst>
                <a:ext uri="{FF2B5EF4-FFF2-40B4-BE49-F238E27FC236}">
                  <a16:creationId xmlns:a16="http://schemas.microsoft.com/office/drawing/2014/main" id="{7432D100-B7AB-4818-B2C6-BB3F840852DB}"/>
                </a:ext>
              </a:extLst>
            </p:cNvPr>
            <p:cNvSpPr txBox="1"/>
            <p:nvPr/>
          </p:nvSpPr>
          <p:spPr>
            <a:xfrm>
              <a:off x="2286000" y="4884442"/>
              <a:ext cx="589713" cy="369332"/>
            </a:xfrm>
            <a:prstGeom prst="rect">
              <a:avLst/>
            </a:prstGeom>
            <a:noFill/>
          </p:spPr>
          <p:txBody>
            <a:bodyPr wrap="none" rtlCol="0">
              <a:spAutoFit/>
            </a:bodyPr>
            <a:lstStyle/>
            <a:p>
              <a:r>
                <a:rPr lang="en-US" dirty="0">
                  <a:solidFill>
                    <a:srgbClr val="FF0000"/>
                  </a:solidFill>
                </a:rPr>
                <a:t>Max</a:t>
              </a:r>
            </a:p>
          </p:txBody>
        </p:sp>
        <p:cxnSp>
          <p:nvCxnSpPr>
            <p:cNvPr id="38" name="Straight Arrow Connector 37">
              <a:extLst>
                <a:ext uri="{FF2B5EF4-FFF2-40B4-BE49-F238E27FC236}">
                  <a16:creationId xmlns:a16="http://schemas.microsoft.com/office/drawing/2014/main" id="{F420A9C7-A97F-4A49-8188-B7AC171EFA14}"/>
                </a:ext>
              </a:extLst>
            </p:cNvPr>
            <p:cNvCxnSpPr>
              <a:cxnSpLocks/>
            </p:cNvCxnSpPr>
            <p:nvPr/>
          </p:nvCxnSpPr>
          <p:spPr>
            <a:xfrm flipV="1">
              <a:off x="2837612" y="5602663"/>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9451B220-548A-4DAC-B95E-454C8C657702}"/>
                </a:ext>
              </a:extLst>
            </p:cNvPr>
            <p:cNvCxnSpPr>
              <a:cxnSpLocks/>
            </p:cNvCxnSpPr>
            <p:nvPr/>
          </p:nvCxnSpPr>
          <p:spPr>
            <a:xfrm>
              <a:off x="1981200" y="5130533"/>
              <a:ext cx="856412" cy="376643"/>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835BBAB3-4E99-7FFF-887C-83B2B7CF1C44}"/>
              </a:ext>
            </a:extLst>
          </p:cNvPr>
          <p:cNvGrpSpPr/>
          <p:nvPr/>
        </p:nvGrpSpPr>
        <p:grpSpPr>
          <a:xfrm>
            <a:off x="4343400" y="5181600"/>
            <a:ext cx="1159530" cy="838200"/>
            <a:chOff x="4343400" y="5181600"/>
            <a:chExt cx="1159530" cy="838200"/>
          </a:xfrm>
        </p:grpSpPr>
        <p:cxnSp>
          <p:nvCxnSpPr>
            <p:cNvPr id="46" name="Straight Arrow Connector 45">
              <a:extLst>
                <a:ext uri="{FF2B5EF4-FFF2-40B4-BE49-F238E27FC236}">
                  <a16:creationId xmlns:a16="http://schemas.microsoft.com/office/drawing/2014/main" id="{47459342-C1F5-4C0F-B5C0-30433B707BAE}"/>
                </a:ext>
              </a:extLst>
            </p:cNvPr>
            <p:cNvCxnSpPr>
              <a:cxnSpLocks/>
            </p:cNvCxnSpPr>
            <p:nvPr/>
          </p:nvCxnSpPr>
          <p:spPr>
            <a:xfrm flipH="1">
              <a:off x="4343400" y="5670704"/>
              <a:ext cx="271348" cy="349096"/>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80FAFBFB-1554-4203-AF6C-9D250D66639C}"/>
                </a:ext>
              </a:extLst>
            </p:cNvPr>
            <p:cNvCxnSpPr>
              <a:cxnSpLocks/>
            </p:cNvCxnSpPr>
            <p:nvPr/>
          </p:nvCxnSpPr>
          <p:spPr>
            <a:xfrm flipH="1">
              <a:off x="4724401" y="5181600"/>
              <a:ext cx="778529" cy="304800"/>
            </a:xfrm>
            <a:prstGeom prst="straightConnector1">
              <a:avLst/>
            </a:prstGeom>
            <a:ln w="57150">
              <a:solidFill>
                <a:srgbClr val="FF0000"/>
              </a:solidFill>
              <a:tailEnd type="triangle"/>
            </a:ln>
          </p:spPr>
          <p:style>
            <a:lnRef idx="3">
              <a:schemeClr val="dk1"/>
            </a:lnRef>
            <a:fillRef idx="0">
              <a:schemeClr val="dk1"/>
            </a:fillRef>
            <a:effectRef idx="2">
              <a:schemeClr val="dk1"/>
            </a:effectRef>
            <a:fontRef idx="minor">
              <a:schemeClr val="tx1"/>
            </a:fontRef>
          </p:style>
        </p:cxnSp>
      </p:grpSp>
      <p:grpSp>
        <p:nvGrpSpPr>
          <p:cNvPr id="13" name="Group 12">
            <a:extLst>
              <a:ext uri="{FF2B5EF4-FFF2-40B4-BE49-F238E27FC236}">
                <a16:creationId xmlns:a16="http://schemas.microsoft.com/office/drawing/2014/main" id="{F3BF9837-66AC-75DC-83CA-D7B44CCAB65B}"/>
              </a:ext>
            </a:extLst>
          </p:cNvPr>
          <p:cNvGrpSpPr/>
          <p:nvPr/>
        </p:nvGrpSpPr>
        <p:grpSpPr>
          <a:xfrm>
            <a:off x="4949019" y="4757931"/>
            <a:ext cx="2134225" cy="1352576"/>
            <a:chOff x="4949019" y="4757931"/>
            <a:chExt cx="2134225" cy="1352576"/>
          </a:xfrm>
        </p:grpSpPr>
        <p:sp>
          <p:nvSpPr>
            <p:cNvPr id="33" name="TextBox 32">
              <a:extLst>
                <a:ext uri="{FF2B5EF4-FFF2-40B4-BE49-F238E27FC236}">
                  <a16:creationId xmlns:a16="http://schemas.microsoft.com/office/drawing/2014/main" id="{254390A4-A349-446D-A3CC-5EA3E0207105}"/>
                </a:ext>
              </a:extLst>
            </p:cNvPr>
            <p:cNvSpPr txBox="1"/>
            <p:nvPr/>
          </p:nvSpPr>
          <p:spPr>
            <a:xfrm>
              <a:off x="6526681" y="5407745"/>
              <a:ext cx="556563" cy="369332"/>
            </a:xfrm>
            <a:prstGeom prst="rect">
              <a:avLst/>
            </a:prstGeom>
            <a:noFill/>
          </p:spPr>
          <p:txBody>
            <a:bodyPr wrap="none" rtlCol="0">
              <a:spAutoFit/>
            </a:bodyPr>
            <a:lstStyle/>
            <a:p>
              <a:r>
                <a:rPr lang="en-US" dirty="0">
                  <a:solidFill>
                    <a:srgbClr val="FF0000"/>
                  </a:solidFill>
                </a:rPr>
                <a:t>Min</a:t>
              </a:r>
            </a:p>
          </p:txBody>
        </p:sp>
        <p:sp>
          <p:nvSpPr>
            <p:cNvPr id="37" name="TextBox 36">
              <a:extLst>
                <a:ext uri="{FF2B5EF4-FFF2-40B4-BE49-F238E27FC236}">
                  <a16:creationId xmlns:a16="http://schemas.microsoft.com/office/drawing/2014/main" id="{87AC7E1A-C4EF-4AA4-A0B5-5DCB6D2446DA}"/>
                </a:ext>
              </a:extLst>
            </p:cNvPr>
            <p:cNvSpPr txBox="1"/>
            <p:nvPr/>
          </p:nvSpPr>
          <p:spPr>
            <a:xfrm>
              <a:off x="5582486" y="4881919"/>
              <a:ext cx="589713" cy="369332"/>
            </a:xfrm>
            <a:prstGeom prst="rect">
              <a:avLst/>
            </a:prstGeom>
            <a:noFill/>
          </p:spPr>
          <p:txBody>
            <a:bodyPr wrap="none" rtlCol="0">
              <a:spAutoFit/>
            </a:bodyPr>
            <a:lstStyle/>
            <a:p>
              <a:r>
                <a:rPr lang="en-US" dirty="0">
                  <a:solidFill>
                    <a:srgbClr val="FF0000"/>
                  </a:solidFill>
                </a:rPr>
                <a:t>Max</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960D56E-122B-433F-BF17-027098594E72}"/>
                    </a:ext>
                  </a:extLst>
                </p:cNvPr>
                <p:cNvSpPr txBox="1"/>
                <p:nvPr/>
              </p:nvSpPr>
              <p:spPr>
                <a:xfrm>
                  <a:off x="6101216" y="520000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b="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57" name="TextBox 56">
                  <a:extLst>
                    <a:ext uri="{FF2B5EF4-FFF2-40B4-BE49-F238E27FC236}">
                      <a16:creationId xmlns:a16="http://schemas.microsoft.com/office/drawing/2014/main" id="{3960D56E-122B-433F-BF17-027098594E72}"/>
                    </a:ext>
                  </a:extLst>
                </p:cNvPr>
                <p:cNvSpPr txBox="1">
                  <a:spLocks noRot="1" noChangeAspect="1" noMove="1" noResize="1" noEditPoints="1" noAdjustHandles="1" noChangeArrowheads="1" noChangeShapeType="1" noTextEdit="1"/>
                </p:cNvSpPr>
                <p:nvPr/>
              </p:nvSpPr>
              <p:spPr>
                <a:xfrm>
                  <a:off x="6101216" y="5200001"/>
                  <a:ext cx="593689" cy="276999"/>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D8703911-F380-4E5C-B526-11F000F3523A}"/>
                    </a:ext>
                  </a:extLst>
                </p:cNvPr>
                <p:cNvSpPr txBox="1"/>
                <p:nvPr/>
              </p:nvSpPr>
              <p:spPr>
                <a:xfrm>
                  <a:off x="4949019" y="4757931"/>
                  <a:ext cx="593689"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i="1" dirty="0" smtClean="0">
                            <a:solidFill>
                              <a:srgbClr val="FF0000"/>
                            </a:solidFill>
                            <a:latin typeface="Cambria Math" panose="02040503050406030204" pitchFamily="18" charset="0"/>
                          </a:rPr>
                          <m:t>=3</m:t>
                        </m:r>
                      </m:oMath>
                    </m:oMathPara>
                  </a14:m>
                  <a:endParaRPr lang="en-US" sz="1200" dirty="0">
                    <a:solidFill>
                      <a:srgbClr val="FF0000"/>
                    </a:solidFill>
                  </a:endParaRPr>
                </a:p>
              </p:txBody>
            </p:sp>
          </mc:Choice>
          <mc:Fallback xmlns="">
            <p:sp>
              <p:nvSpPr>
                <p:cNvPr id="58" name="TextBox 57">
                  <a:extLst>
                    <a:ext uri="{FF2B5EF4-FFF2-40B4-BE49-F238E27FC236}">
                      <a16:creationId xmlns:a16="http://schemas.microsoft.com/office/drawing/2014/main" id="{D8703911-F380-4E5C-B526-11F000F3523A}"/>
                    </a:ext>
                  </a:extLst>
                </p:cNvPr>
                <p:cNvSpPr txBox="1">
                  <a:spLocks noRot="1" noChangeAspect="1" noMove="1" noResize="1" noEditPoints="1" noAdjustHandles="1" noChangeArrowheads="1" noChangeShapeType="1" noTextEdit="1"/>
                </p:cNvSpPr>
                <p:nvPr/>
              </p:nvSpPr>
              <p:spPr>
                <a:xfrm>
                  <a:off x="4949019" y="4757931"/>
                  <a:ext cx="593689" cy="276999"/>
                </a:xfrm>
                <a:prstGeom prst="rect">
                  <a:avLst/>
                </a:prstGeom>
                <a:blipFill>
                  <a:blip r:embed="rId8"/>
                  <a:stretch>
                    <a:fillRect/>
                  </a:stretch>
                </a:blipFill>
              </p:spPr>
              <p:txBody>
                <a:bodyPr/>
                <a:lstStyle/>
                <a:p>
                  <a:r>
                    <a:rPr lang="en-US">
                      <a:noFill/>
                    </a:rPr>
                    <a:t> </a:t>
                  </a:r>
                </a:p>
              </p:txBody>
            </p:sp>
          </mc:Fallback>
        </mc:AlternateContent>
        <p:sp>
          <p:nvSpPr>
            <p:cNvPr id="54" name="Oval 53">
              <a:extLst>
                <a:ext uri="{FF2B5EF4-FFF2-40B4-BE49-F238E27FC236}">
                  <a16:creationId xmlns:a16="http://schemas.microsoft.com/office/drawing/2014/main" id="{4A5E8237-6F29-4330-9EFB-13238BE4F4FE}"/>
                </a:ext>
              </a:extLst>
            </p:cNvPr>
            <p:cNvSpPr/>
            <p:nvPr/>
          </p:nvSpPr>
          <p:spPr>
            <a:xfrm>
              <a:off x="6186519" y="5500689"/>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8">
              <a:extLst>
                <a:ext uri="{FF2B5EF4-FFF2-40B4-BE49-F238E27FC236}">
                  <a16:creationId xmlns:a16="http://schemas.microsoft.com/office/drawing/2014/main" id="{00927C6C-F948-4054-A16E-9E197F92E563}"/>
                </a:ext>
              </a:extLst>
            </p:cNvPr>
            <p:cNvCxnSpPr>
              <a:cxnSpLocks/>
            </p:cNvCxnSpPr>
            <p:nvPr/>
          </p:nvCxnSpPr>
          <p:spPr>
            <a:xfrm flipH="1" flipV="1">
              <a:off x="6300819" y="5638577"/>
              <a:ext cx="514434" cy="47193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id="{65D0BDF8-5D6F-02A6-524A-2005DDC31F18}"/>
              </a:ext>
            </a:extLst>
          </p:cNvPr>
          <p:cNvGrpSpPr/>
          <p:nvPr/>
        </p:nvGrpSpPr>
        <p:grpSpPr>
          <a:xfrm>
            <a:off x="5102361" y="2841702"/>
            <a:ext cx="3851913" cy="1702846"/>
            <a:chOff x="5102361" y="2841702"/>
            <a:chExt cx="3851913" cy="1702846"/>
          </a:xfrm>
        </p:grpSpPr>
        <p:sp>
          <p:nvSpPr>
            <p:cNvPr id="23" name="Speech Bubble: Rectangle 22">
              <a:extLst>
                <a:ext uri="{FF2B5EF4-FFF2-40B4-BE49-F238E27FC236}">
                  <a16:creationId xmlns:a16="http://schemas.microsoft.com/office/drawing/2014/main" id="{B2E8DC4F-E86D-4602-A53F-5AAE8881E109}"/>
                </a:ext>
              </a:extLst>
            </p:cNvPr>
            <p:cNvSpPr/>
            <p:nvPr/>
          </p:nvSpPr>
          <p:spPr>
            <a:xfrm>
              <a:off x="7177668" y="2841702"/>
              <a:ext cx="1776606" cy="1702846"/>
            </a:xfrm>
            <a:prstGeom prst="wedgeRectCallout">
              <a:avLst>
                <a:gd name="adj1" fmla="val -128601"/>
                <a:gd name="adj2" fmla="val 3210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Utility cannot be more than 2 in the subtree, but we already can get 3 from the first subtree. Prune the rest.</a:t>
              </a:r>
            </a:p>
          </p:txBody>
        </p:sp>
        <p:sp>
          <p:nvSpPr>
            <p:cNvPr id="27" name="TextBox 26">
              <a:extLst>
                <a:ext uri="{FF2B5EF4-FFF2-40B4-BE49-F238E27FC236}">
                  <a16:creationId xmlns:a16="http://schemas.microsoft.com/office/drawing/2014/main" id="{76F03D90-6D40-469A-8295-BFF682739914}"/>
                </a:ext>
              </a:extLst>
            </p:cNvPr>
            <p:cNvSpPr txBox="1"/>
            <p:nvPr/>
          </p:nvSpPr>
          <p:spPr>
            <a:xfrm>
              <a:off x="5615636" y="3722449"/>
              <a:ext cx="556563" cy="369332"/>
            </a:xfrm>
            <a:prstGeom prst="rect">
              <a:avLst/>
            </a:prstGeom>
            <a:noFill/>
          </p:spPr>
          <p:txBody>
            <a:bodyPr wrap="none" rtlCol="0">
              <a:spAutoFit/>
            </a:bodyPr>
            <a:lstStyle/>
            <a:p>
              <a:r>
                <a:rPr lang="en-US" dirty="0">
                  <a:solidFill>
                    <a:srgbClr val="FF0000"/>
                  </a:solidFill>
                </a:rPr>
                <a:t>Min</a:t>
              </a:r>
            </a:p>
          </p:txBody>
        </p:sp>
        <p:sp>
          <p:nvSpPr>
            <p:cNvPr id="28" name="TextBox 27">
              <a:extLst>
                <a:ext uri="{FF2B5EF4-FFF2-40B4-BE49-F238E27FC236}">
                  <a16:creationId xmlns:a16="http://schemas.microsoft.com/office/drawing/2014/main" id="{DF558B00-BC2D-4B7D-B496-540A7EA23542}"/>
                </a:ext>
              </a:extLst>
            </p:cNvPr>
            <p:cNvSpPr txBox="1"/>
            <p:nvPr/>
          </p:nvSpPr>
          <p:spPr>
            <a:xfrm>
              <a:off x="5635662" y="3199089"/>
              <a:ext cx="589713" cy="369332"/>
            </a:xfrm>
            <a:prstGeom prst="rect">
              <a:avLst/>
            </a:prstGeom>
            <a:noFill/>
          </p:spPr>
          <p:txBody>
            <a:bodyPr wrap="none" rtlCol="0">
              <a:spAutoFit/>
            </a:bodyPr>
            <a:lstStyle/>
            <a:p>
              <a:r>
                <a:rPr lang="en-US" dirty="0">
                  <a:solidFill>
                    <a:srgbClr val="FF0000"/>
                  </a:solidFill>
                </a:rPr>
                <a:t>Max</a:t>
              </a:r>
            </a:p>
          </p:txBody>
        </p:sp>
        <p:cxnSp>
          <p:nvCxnSpPr>
            <p:cNvPr id="20" name="Straight Arrow Connector 19">
              <a:extLst>
                <a:ext uri="{FF2B5EF4-FFF2-40B4-BE49-F238E27FC236}">
                  <a16:creationId xmlns:a16="http://schemas.microsoft.com/office/drawing/2014/main" id="{21A6F816-CCA5-4793-A17F-140AA8B5162A}"/>
                </a:ext>
              </a:extLst>
            </p:cNvPr>
            <p:cNvCxnSpPr>
              <a:cxnSpLocks/>
            </p:cNvCxnSpPr>
            <p:nvPr/>
          </p:nvCxnSpPr>
          <p:spPr>
            <a:xfrm flipV="1">
              <a:off x="5257800" y="3932237"/>
              <a:ext cx="76200" cy="5778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1B5BDB4D-F32A-4D20-9AAF-8AA8B74945C0}"/>
                </a:ext>
              </a:extLst>
            </p:cNvPr>
            <p:cNvSpPr/>
            <p:nvPr/>
          </p:nvSpPr>
          <p:spPr>
            <a:xfrm>
              <a:off x="5257800" y="3770315"/>
              <a:ext cx="228600" cy="21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4" name="Straight Arrow Connector 63">
              <a:extLst>
                <a:ext uri="{FF2B5EF4-FFF2-40B4-BE49-F238E27FC236}">
                  <a16:creationId xmlns:a16="http://schemas.microsoft.com/office/drawing/2014/main" id="{E2238B48-9E8D-4E23-A7EA-DC0F806A43FB}"/>
                </a:ext>
              </a:extLst>
            </p:cNvPr>
            <p:cNvCxnSpPr>
              <a:cxnSpLocks/>
            </p:cNvCxnSpPr>
            <p:nvPr/>
          </p:nvCxnSpPr>
          <p:spPr>
            <a:xfrm>
              <a:off x="5102361" y="3505200"/>
              <a:ext cx="193539" cy="265115"/>
            </a:xfrm>
            <a:prstGeom prst="straightConnector1">
              <a:avLst/>
            </a:prstGeom>
            <a:ln>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1B7D9237-9B72-4ABC-9A00-9848503D0663}"/>
                    </a:ext>
                  </a:extLst>
                </p:cNvPr>
                <p:cNvSpPr txBox="1"/>
                <p:nvPr/>
              </p:nvSpPr>
              <p:spPr>
                <a:xfrm>
                  <a:off x="5307308" y="4004808"/>
                  <a:ext cx="593688"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200" i="1" dirty="0" smtClean="0">
                            <a:solidFill>
                              <a:srgbClr val="FF0000"/>
                            </a:solidFill>
                            <a:latin typeface="Cambria Math" panose="02040503050406030204" pitchFamily="18" charset="0"/>
                          </a:rPr>
                          <m:t>𝑣</m:t>
                        </m:r>
                        <m:r>
                          <a:rPr lang="en-US" sz="1200" b="0" i="1" dirty="0" smtClean="0">
                            <a:solidFill>
                              <a:srgbClr val="FF0000"/>
                            </a:solidFill>
                            <a:latin typeface="Cambria Math" panose="02040503050406030204" pitchFamily="18" charset="0"/>
                          </a:rPr>
                          <m:t>≤2</m:t>
                        </m:r>
                      </m:oMath>
                    </m:oMathPara>
                  </a14:m>
                  <a:endParaRPr lang="en-US" sz="1200" dirty="0">
                    <a:solidFill>
                      <a:srgbClr val="FF0000"/>
                    </a:solidFill>
                  </a:endParaRPr>
                </a:p>
              </p:txBody>
            </p:sp>
          </mc:Choice>
          <mc:Fallback xmlns="">
            <p:sp>
              <p:nvSpPr>
                <p:cNvPr id="79" name="TextBox 78">
                  <a:extLst>
                    <a:ext uri="{FF2B5EF4-FFF2-40B4-BE49-F238E27FC236}">
                      <a16:creationId xmlns:a16="http://schemas.microsoft.com/office/drawing/2014/main" id="{1B7D9237-9B72-4ABC-9A00-9848503D0663}"/>
                    </a:ext>
                  </a:extLst>
                </p:cNvPr>
                <p:cNvSpPr txBox="1">
                  <a:spLocks noRot="1" noChangeAspect="1" noMove="1" noResize="1" noEditPoints="1" noAdjustHandles="1" noChangeArrowheads="1" noChangeShapeType="1" noTextEdit="1"/>
                </p:cNvSpPr>
                <p:nvPr/>
              </p:nvSpPr>
              <p:spPr>
                <a:xfrm>
                  <a:off x="5307308" y="4004808"/>
                  <a:ext cx="593688" cy="276999"/>
                </a:xfrm>
                <a:prstGeom prst="rect">
                  <a:avLst/>
                </a:prstGeom>
                <a:blipFill>
                  <a:blip r:embed="rId9"/>
                  <a:stretch>
                    <a:fillRect/>
                  </a:stretch>
                </a:blipFill>
              </p:spPr>
              <p:txBody>
                <a:bodyPr/>
                <a:lstStyle/>
                <a:p>
                  <a:r>
                    <a:rPr lang="en-US">
                      <a:noFill/>
                    </a:rPr>
                    <a:t> </a:t>
                  </a:r>
                </a:p>
              </p:txBody>
            </p:sp>
          </mc:Fallback>
        </mc:AlternateContent>
      </p:grpSp>
      <p:grpSp>
        <p:nvGrpSpPr>
          <p:cNvPr id="19" name="Group 18">
            <a:extLst>
              <a:ext uri="{FF2B5EF4-FFF2-40B4-BE49-F238E27FC236}">
                <a16:creationId xmlns:a16="http://schemas.microsoft.com/office/drawing/2014/main" id="{FE2BE8E0-3A7C-0384-9BAA-C7EF30BF14A9}"/>
              </a:ext>
            </a:extLst>
          </p:cNvPr>
          <p:cNvGrpSpPr/>
          <p:nvPr/>
        </p:nvGrpSpPr>
        <p:grpSpPr>
          <a:xfrm>
            <a:off x="1094182" y="2309277"/>
            <a:ext cx="3539937" cy="2110323"/>
            <a:chOff x="1094182" y="2309277"/>
            <a:chExt cx="3539937" cy="2110323"/>
          </a:xfrm>
        </p:grpSpPr>
        <p:cxnSp>
          <p:nvCxnSpPr>
            <p:cNvPr id="2" name="Straight Arrow Connector 1">
              <a:extLst>
                <a:ext uri="{FF2B5EF4-FFF2-40B4-BE49-F238E27FC236}">
                  <a16:creationId xmlns:a16="http://schemas.microsoft.com/office/drawing/2014/main" id="{ACA4FF6E-050A-1688-9B99-F55B6694D425}"/>
                </a:ext>
              </a:extLst>
            </p:cNvPr>
            <p:cNvCxnSpPr>
              <a:cxnSpLocks/>
            </p:cNvCxnSpPr>
            <p:nvPr/>
          </p:nvCxnSpPr>
          <p:spPr>
            <a:xfrm flipH="1" flipV="1">
              <a:off x="4433682" y="2309277"/>
              <a:ext cx="200437" cy="4220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5DFF417-6601-D7BE-3512-8BB3DA6B26D5}"/>
                </a:ext>
              </a:extLst>
            </p:cNvPr>
            <p:cNvCxnSpPr>
              <a:cxnSpLocks/>
            </p:cNvCxnSpPr>
            <p:nvPr/>
          </p:nvCxnSpPr>
          <p:spPr>
            <a:xfrm flipH="1" flipV="1">
              <a:off x="1094182" y="4002543"/>
              <a:ext cx="429207" cy="4170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79752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2A8E59F-3430-5C93-865A-B18F077212F6}"/>
              </a:ext>
            </a:extLst>
          </p:cNvPr>
          <p:cNvSpPr>
            <a:spLocks noGrp="1"/>
          </p:cNvSpPr>
          <p:nvPr>
            <p:ph type="title" idx="4294967295"/>
          </p:nvPr>
        </p:nvSpPr>
        <p:spPr>
          <a:xfrm>
            <a:off x="628650" y="-1325563"/>
            <a:ext cx="7886700" cy="1325563"/>
          </a:xfrm>
        </p:spPr>
        <p:txBody>
          <a:bodyPr vert="horz" lIns="91440" tIns="45720" rIns="91440" bIns="45720" rtlCol="0" anchor="b">
            <a:normAutofit/>
          </a:bodyPr>
          <a:lstStyle/>
          <a:p>
            <a:r>
              <a:rPr lang="en-US" dirty="0"/>
              <a:t>Alpha-Beta-Search Algorithm</a:t>
            </a:r>
          </a:p>
        </p:txBody>
      </p:sp>
      <p:grpSp>
        <p:nvGrpSpPr>
          <p:cNvPr id="4" name="Group 3" descr="The Alpha-Beta-Search Algorithm.">
            <a:extLst>
              <a:ext uri="{FF2B5EF4-FFF2-40B4-BE49-F238E27FC236}">
                <a16:creationId xmlns:a16="http://schemas.microsoft.com/office/drawing/2014/main" id="{435C2257-F6ED-532C-31F7-65204F00FB1F}"/>
              </a:ext>
            </a:extLst>
          </p:cNvPr>
          <p:cNvGrpSpPr/>
          <p:nvPr/>
        </p:nvGrpSpPr>
        <p:grpSpPr>
          <a:xfrm>
            <a:off x="195224" y="279199"/>
            <a:ext cx="8753552" cy="6374298"/>
            <a:chOff x="195224" y="279199"/>
            <a:chExt cx="8753552" cy="6374298"/>
          </a:xfrm>
        </p:grpSpPr>
        <p:pic>
          <p:nvPicPr>
            <p:cNvPr id="9" name="Picture 8">
              <a:extLst>
                <a:ext uri="{FF2B5EF4-FFF2-40B4-BE49-F238E27FC236}">
                  <a16:creationId xmlns:a16="http://schemas.microsoft.com/office/drawing/2014/main" id="{72E01CE5-2616-455A-90DB-6143AB8E8350}"/>
                </a:ext>
              </a:extLst>
            </p:cNvPr>
            <p:cNvPicPr>
              <a:picLocks noChangeAspect="1"/>
            </p:cNvPicPr>
            <p:nvPr/>
          </p:nvPicPr>
          <p:blipFill>
            <a:blip r:embed="rId2"/>
            <a:stretch>
              <a:fillRect/>
            </a:stretch>
          </p:blipFill>
          <p:spPr>
            <a:xfrm>
              <a:off x="195224" y="279199"/>
              <a:ext cx="7653376" cy="6328161"/>
            </a:xfrm>
            <a:prstGeom prst="rect">
              <a:avLst/>
            </a:prstGeom>
          </p:spPr>
          <p:style>
            <a:lnRef idx="2">
              <a:schemeClr val="accent2"/>
            </a:lnRef>
            <a:fillRef idx="1">
              <a:schemeClr val="lt1"/>
            </a:fillRef>
            <a:effectRef idx="0">
              <a:schemeClr val="accent2"/>
            </a:effectRef>
            <a:fontRef idx="minor">
              <a:schemeClr val="dk1"/>
            </a:fontRef>
          </p:style>
        </p:pic>
        <p:sp>
          <p:nvSpPr>
            <p:cNvPr id="5" name="Rectangle 4">
              <a:extLst>
                <a:ext uri="{FF2B5EF4-FFF2-40B4-BE49-F238E27FC236}">
                  <a16:creationId xmlns:a16="http://schemas.microsoft.com/office/drawing/2014/main" id="{19490A17-3029-4EF0-B93E-C7361C53EFBF}"/>
                </a:ext>
              </a:extLst>
            </p:cNvPr>
            <p:cNvSpPr/>
            <p:nvPr/>
          </p:nvSpPr>
          <p:spPr>
            <a:xfrm>
              <a:off x="609600" y="3162300"/>
              <a:ext cx="3429000" cy="5334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6" name="Rectangle 5">
              <a:extLst>
                <a:ext uri="{FF2B5EF4-FFF2-40B4-BE49-F238E27FC236}">
                  <a16:creationId xmlns:a16="http://schemas.microsoft.com/office/drawing/2014/main" id="{1403079C-9765-4F9A-9D58-ED7976A56068}"/>
                </a:ext>
              </a:extLst>
            </p:cNvPr>
            <p:cNvSpPr/>
            <p:nvPr/>
          </p:nvSpPr>
          <p:spPr>
            <a:xfrm>
              <a:off x="609600" y="5791200"/>
              <a:ext cx="3429000" cy="457200"/>
            </a:xfrm>
            <a:prstGeom prst="rect">
              <a:avLst/>
            </a:prstGeom>
            <a:noFill/>
            <a:ln w="38100"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8" name="TextBox 7">
              <a:extLst>
                <a:ext uri="{FF2B5EF4-FFF2-40B4-BE49-F238E27FC236}">
                  <a16:creationId xmlns:a16="http://schemas.microsoft.com/office/drawing/2014/main" id="{F598DE61-4A9B-4E15-9D21-89B79999C8C8}"/>
                </a:ext>
              </a:extLst>
            </p:cNvPr>
            <p:cNvSpPr txBox="1"/>
            <p:nvPr/>
          </p:nvSpPr>
          <p:spPr>
            <a:xfrm>
              <a:off x="6019800" y="304800"/>
              <a:ext cx="2928976" cy="36933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b="1" dirty="0"/>
                <a:t>= minimax search + pruning</a:t>
              </a:r>
              <a:endParaRPr lang="en-US" dirty="0"/>
            </a:p>
          </p:txBody>
        </p:sp>
        <mc:AlternateContent xmlns:mc="http://schemas.openxmlformats.org/markup-compatibility/2006" xmlns:a14="http://schemas.microsoft.com/office/drawing/2010/main">
          <mc:Choice Requires="a14">
            <p:sp>
              <p:nvSpPr>
                <p:cNvPr id="2" name="Speech Bubble: Rectangle 1">
                  <a:extLst>
                    <a:ext uri="{FF2B5EF4-FFF2-40B4-BE49-F238E27FC236}">
                      <a16:creationId xmlns:a16="http://schemas.microsoft.com/office/drawing/2014/main" id="{735E5797-5355-47EA-B335-D622AE8C2F45}"/>
                    </a:ext>
                  </a:extLst>
                </p:cNvPr>
                <p:cNvSpPr/>
                <p:nvPr/>
              </p:nvSpPr>
              <p:spPr>
                <a:xfrm>
                  <a:off x="4196612" y="3226832"/>
                  <a:ext cx="2743200"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Min would not go there because it has a better choice (represented by </a:t>
                  </a:r>
                  <a14:m>
                    <m:oMath xmlns:m="http://schemas.openxmlformats.org/officeDocument/2006/math">
                      <m:r>
                        <a:rPr lang="en-US" sz="1400" b="0" i="1" smtClean="0">
                          <a:latin typeface="Cambria Math" panose="02040503050406030204" pitchFamily="18" charset="0"/>
                        </a:rPr>
                        <m:t>𝛽</m:t>
                      </m:r>
                    </m:oMath>
                  </a14:m>
                  <a:r>
                    <a:rPr lang="en-US" sz="1400" dirty="0"/>
                    <a:t>)</a:t>
                  </a:r>
                </a:p>
              </p:txBody>
            </p:sp>
          </mc:Choice>
          <mc:Fallback xmlns="">
            <p:sp>
              <p:nvSpPr>
                <p:cNvPr id="2" name="Speech Bubble: Rectangle 1">
                  <a:extLst>
                    <a:ext uri="{FF2B5EF4-FFF2-40B4-BE49-F238E27FC236}">
                      <a16:creationId xmlns:a16="http://schemas.microsoft.com/office/drawing/2014/main" id="{735E5797-5355-47EA-B335-D622AE8C2F45}"/>
                    </a:ext>
                  </a:extLst>
                </p:cNvPr>
                <p:cNvSpPr>
                  <a:spLocks noRot="1" noChangeAspect="1" noMove="1" noResize="1" noEditPoints="1" noAdjustHandles="1" noChangeArrowheads="1" noChangeShapeType="1" noTextEdit="1"/>
                </p:cNvSpPr>
                <p:nvPr/>
              </p:nvSpPr>
              <p:spPr>
                <a:xfrm>
                  <a:off x="4196612" y="3226832"/>
                  <a:ext cx="2743200" cy="838200"/>
                </a:xfrm>
                <a:prstGeom prst="wedgeRectCallout">
                  <a:avLst>
                    <a:gd name="adj1" fmla="val -74645"/>
                    <a:gd name="adj2" fmla="val -12206"/>
                  </a:avLst>
                </a:prstGeom>
                <a:blipFill>
                  <a:blip r:embed="rId3"/>
                  <a:stretch>
                    <a:fillRect r="-703" b="-7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73B8F34A-38B9-4F94-BC3E-13899506DCFB}"/>
                </a:ext>
              </a:extLst>
            </p:cNvPr>
            <p:cNvSpPr txBox="1"/>
            <p:nvPr/>
          </p:nvSpPr>
          <p:spPr>
            <a:xfrm>
              <a:off x="1641088" y="1981200"/>
              <a:ext cx="2895600" cy="307777"/>
            </a:xfrm>
            <a:prstGeom prst="rect">
              <a:avLst/>
            </a:prstGeom>
            <a:noFill/>
          </p:spPr>
          <p:txBody>
            <a:bodyPr wrap="square" rtlCol="0">
              <a:spAutoFit/>
            </a:bodyPr>
            <a:lstStyle/>
            <a:p>
              <a:r>
                <a:rPr lang="en-US" sz="1400" dirty="0">
                  <a:solidFill>
                    <a:schemeClr val="tx1">
                      <a:lumMod val="50000"/>
                      <a:lumOff val="50000"/>
                    </a:schemeClr>
                  </a:solidFill>
                </a:rPr>
                <a:t>// v is the minimax value</a:t>
              </a:r>
            </a:p>
          </p:txBody>
        </p:sp>
        <p:sp>
          <p:nvSpPr>
            <p:cNvPr id="11" name="Speech Bubble: Rectangle 10">
              <a:extLst>
                <a:ext uri="{FF2B5EF4-FFF2-40B4-BE49-F238E27FC236}">
                  <a16:creationId xmlns:a16="http://schemas.microsoft.com/office/drawing/2014/main" id="{B80E1A95-65E1-4D51-846D-347C755D0B1B}"/>
                </a:ext>
              </a:extLst>
            </p:cNvPr>
            <p:cNvSpPr/>
            <p:nvPr/>
          </p:nvSpPr>
          <p:spPr>
            <a:xfrm>
              <a:off x="3036851" y="2803339"/>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p:sp>
          <p:nvSpPr>
            <p:cNvPr id="12" name="Speech Bubble: Rectangle 11">
              <a:extLst>
                <a:ext uri="{FF2B5EF4-FFF2-40B4-BE49-F238E27FC236}">
                  <a16:creationId xmlns:a16="http://schemas.microsoft.com/office/drawing/2014/main" id="{D4EEC333-75EF-4A02-8E6D-79CE7098B993}"/>
                </a:ext>
              </a:extLst>
            </p:cNvPr>
            <p:cNvSpPr/>
            <p:nvPr/>
          </p:nvSpPr>
          <p:spPr>
            <a:xfrm>
              <a:off x="3200400" y="5356040"/>
              <a:ext cx="2438400" cy="266687"/>
            </a:xfrm>
            <a:prstGeom prst="wedgeRectCallout">
              <a:avLst>
                <a:gd name="adj1" fmla="val -80742"/>
                <a:gd name="adj2" fmla="val -37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Found a better action?</a:t>
              </a:r>
            </a:p>
          </p:txBody>
        </p:sp>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2AEDDF7D-75F5-4B92-9012-ACB5B966A331}"/>
                    </a:ext>
                  </a:extLst>
                </p:cNvPr>
                <p:cNvSpPr/>
                <p:nvPr/>
              </p:nvSpPr>
              <p:spPr>
                <a:xfrm>
                  <a:off x="4228212" y="5815297"/>
                  <a:ext cx="2629788" cy="838200"/>
                </a:xfrm>
                <a:prstGeom prst="wedgeRectCallout">
                  <a:avLst>
                    <a:gd name="adj1" fmla="val -74645"/>
                    <a:gd name="adj2" fmla="val -122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Abandon subtree if  Max would not go there because it has a better choice (represented by </a:t>
                  </a:r>
                  <a14:m>
                    <m:oMath xmlns:m="http://schemas.openxmlformats.org/officeDocument/2006/math">
                      <m:r>
                        <a:rPr lang="en-US" sz="1400" b="0" i="1" smtClean="0">
                          <a:latin typeface="Cambria Math" panose="02040503050406030204" pitchFamily="18" charset="0"/>
                        </a:rPr>
                        <m:t>𝛼</m:t>
                      </m:r>
                    </m:oMath>
                  </a14:m>
                  <a:r>
                    <a:rPr lang="en-US" sz="1400" dirty="0"/>
                    <a:t>)</a:t>
                  </a:r>
                </a:p>
              </p:txBody>
            </p:sp>
          </mc:Choice>
          <mc:Fallback xmlns="">
            <p:sp>
              <p:nvSpPr>
                <p:cNvPr id="13" name="Speech Bubble: Rectangle 12">
                  <a:extLst>
                    <a:ext uri="{FF2B5EF4-FFF2-40B4-BE49-F238E27FC236}">
                      <a16:creationId xmlns:a16="http://schemas.microsoft.com/office/drawing/2014/main" id="{2AEDDF7D-75F5-4B92-9012-ACB5B966A331}"/>
                    </a:ext>
                  </a:extLst>
                </p:cNvPr>
                <p:cNvSpPr>
                  <a:spLocks noRot="1" noChangeAspect="1" noMove="1" noResize="1" noEditPoints="1" noAdjustHandles="1" noChangeArrowheads="1" noChangeShapeType="1" noTextEdit="1"/>
                </p:cNvSpPr>
                <p:nvPr/>
              </p:nvSpPr>
              <p:spPr>
                <a:xfrm>
                  <a:off x="4228212" y="5815297"/>
                  <a:ext cx="2629788" cy="838200"/>
                </a:xfrm>
                <a:prstGeom prst="wedgeRectCallout">
                  <a:avLst>
                    <a:gd name="adj1" fmla="val -74645"/>
                    <a:gd name="adj2" fmla="val -12206"/>
                  </a:avLst>
                </a:prstGeom>
                <a:blipFill>
                  <a:blip r:embed="rId4"/>
                  <a:stretch>
                    <a:fillRect b="-719"/>
                  </a:stretch>
                </a:blipFill>
              </p:spPr>
              <p:txBody>
                <a:bodyPr/>
                <a:lstStyle/>
                <a:p>
                  <a:r>
                    <a:rPr lang="en-US">
                      <a:noFill/>
                    </a:rPr>
                    <a:t> </a:t>
                  </a:r>
                </a:p>
              </p:txBody>
            </p:sp>
          </mc:Fallback>
        </mc:AlternateContent>
      </p:grpSp>
    </p:spTree>
    <p:extLst>
      <p:ext uri="{BB962C8B-B14F-4D97-AF65-F5344CB8AC3E}">
        <p14:creationId xmlns:p14="http://schemas.microsoft.com/office/powerpoint/2010/main" val="143621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D0667-A679-6C9F-D90A-372E2C7267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F6AA-1C8F-6FB3-588D-2871A3002DA4}"/>
              </a:ext>
            </a:extLst>
          </p:cNvPr>
          <p:cNvSpPr>
            <a:spLocks noGrp="1"/>
          </p:cNvSpPr>
          <p:nvPr>
            <p:ph type="title"/>
          </p:nvPr>
        </p:nvSpPr>
        <p:spPr>
          <a:xfrm>
            <a:off x="628650" y="261413"/>
            <a:ext cx="6381750" cy="961697"/>
          </a:xfrm>
        </p:spPr>
        <p:txBody>
          <a:bodyPr>
            <a:normAutofit fontScale="90000"/>
          </a:bodyPr>
          <a:lstStyle/>
          <a:p>
            <a:r>
              <a:rPr lang="en-US" dirty="0"/>
              <a:t>Exercise: Simple 2-Ply Game with Alpha-Beta Pruning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5ACDE07A-163D-F7A9-C9B3-AA29585E742D}"/>
                  </a:ext>
                </a:extLst>
              </p:cNvPr>
              <p:cNvSpPr txBox="1"/>
              <p:nvPr/>
            </p:nvSpPr>
            <p:spPr>
              <a:xfrm>
                <a:off x="509310" y="5429125"/>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can be pruned?</a:t>
                </a:r>
              </a:p>
            </p:txBody>
          </p:sp>
        </mc:Choice>
        <mc:Fallback xmlns="">
          <p:sp>
            <p:nvSpPr>
              <p:cNvPr id="81" name="TextBox 80">
                <a:extLst>
                  <a:ext uri="{FF2B5EF4-FFF2-40B4-BE49-F238E27FC236}">
                    <a16:creationId xmlns:a16="http://schemas.microsoft.com/office/drawing/2014/main" id="{5ACDE07A-163D-F7A9-C9B3-AA29585E742D}"/>
                  </a:ext>
                </a:extLst>
              </p:cNvPr>
              <p:cNvSpPr txBox="1">
                <a:spLocks noRot="1" noChangeAspect="1" noMove="1" noResize="1" noEditPoints="1" noAdjustHandles="1" noChangeArrowheads="1" noChangeShapeType="1" noTextEdit="1"/>
              </p:cNvSpPr>
              <p:nvPr/>
            </p:nvSpPr>
            <p:spPr>
              <a:xfrm>
                <a:off x="509310" y="5429125"/>
                <a:ext cx="7886700" cy="923330"/>
              </a:xfrm>
              <a:prstGeom prst="rect">
                <a:avLst/>
              </a:prstGeom>
              <a:blipFill>
                <a:blip r:embed="rId2"/>
                <a:stretch>
                  <a:fillRect l="-541" t="-3974" b="-9934"/>
                </a:stretch>
              </a:blipFill>
            </p:spPr>
            <p:txBody>
              <a:bodyPr/>
              <a:lstStyle/>
              <a:p>
                <a:r>
                  <a:rPr lang="en-US">
                    <a:noFill/>
                  </a:rPr>
                  <a:t> </a:t>
                </a:r>
              </a:p>
            </p:txBody>
          </p:sp>
        </mc:Fallback>
      </mc:AlternateContent>
      <p:grpSp>
        <p:nvGrpSpPr>
          <p:cNvPr id="13" name="Group 12" descr="An exercise game tree.">
            <a:extLst>
              <a:ext uri="{FF2B5EF4-FFF2-40B4-BE49-F238E27FC236}">
                <a16:creationId xmlns:a16="http://schemas.microsoft.com/office/drawing/2014/main" id="{E3A01F1B-DF55-BDF2-3E75-F9F0DBB6F764}"/>
              </a:ext>
            </a:extLst>
          </p:cNvPr>
          <p:cNvGrpSpPr/>
          <p:nvPr/>
        </p:nvGrpSpPr>
        <p:grpSpPr>
          <a:xfrm>
            <a:off x="499691" y="1416598"/>
            <a:ext cx="7514233" cy="3765002"/>
            <a:chOff x="495296" y="1066777"/>
            <a:chExt cx="7514233" cy="3765002"/>
          </a:xfrm>
        </p:grpSpPr>
        <p:sp>
          <p:nvSpPr>
            <p:cNvPr id="4" name="Isosceles Triangle 3">
              <a:extLst>
                <a:ext uri="{FF2B5EF4-FFF2-40B4-BE49-F238E27FC236}">
                  <a16:creationId xmlns:a16="http://schemas.microsoft.com/office/drawing/2014/main" id="{246256E5-6BCF-D35A-027D-7B4177633341}"/>
                </a:ext>
              </a:extLst>
            </p:cNvPr>
            <p:cNvSpPr/>
            <p:nvPr/>
          </p:nvSpPr>
          <p:spPr>
            <a:xfrm>
              <a:off x="4762499" y="1440884"/>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2EA56D32-90C1-4211-6839-27CFCBE2E397}"/>
                </a:ext>
              </a:extLst>
            </p:cNvPr>
            <p:cNvSpPr/>
            <p:nvPr/>
          </p:nvSpPr>
          <p:spPr>
            <a:xfrm flipV="1">
              <a:off x="2847109" y="2941937"/>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6748E4D-A25E-F556-2F22-D98D278A4DC5}"/>
                </a:ext>
              </a:extLst>
            </p:cNvPr>
            <p:cNvSpPr/>
            <p:nvPr/>
          </p:nvSpPr>
          <p:spPr>
            <a:xfrm flipV="1">
              <a:off x="4762499" y="2972675"/>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76C16231-2E98-C410-130B-256C429CADAF}"/>
                </a:ext>
              </a:extLst>
            </p:cNvPr>
            <p:cNvSpPr/>
            <p:nvPr/>
          </p:nvSpPr>
          <p:spPr>
            <a:xfrm flipV="1">
              <a:off x="6733309" y="2962719"/>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D0D584BF-0155-4605-82BD-67BE8FE94533}"/>
                </a:ext>
              </a:extLst>
            </p:cNvPr>
            <p:cNvCxnSpPr>
              <a:stCxn id="4" idx="3"/>
              <a:endCxn id="5" idx="3"/>
            </p:cNvCxnSpPr>
            <p:nvPr/>
          </p:nvCxnSpPr>
          <p:spPr>
            <a:xfrm flipH="1">
              <a:off x="3075709" y="1821884"/>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7AD833A9-1C70-20E8-E069-4CE25464C729}"/>
                </a:ext>
              </a:extLst>
            </p:cNvPr>
            <p:cNvCxnSpPr>
              <a:cxnSpLocks/>
              <a:stCxn id="4" idx="3"/>
              <a:endCxn id="6" idx="3"/>
            </p:cNvCxnSpPr>
            <p:nvPr/>
          </p:nvCxnSpPr>
          <p:spPr>
            <a:xfrm>
              <a:off x="4991099" y="1821884"/>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5645156A-87F0-FAEB-198D-EC82CE670671}"/>
                </a:ext>
              </a:extLst>
            </p:cNvPr>
            <p:cNvCxnSpPr>
              <a:cxnSpLocks/>
              <a:stCxn id="4" idx="3"/>
              <a:endCxn id="7" idx="3"/>
            </p:cNvCxnSpPr>
            <p:nvPr/>
          </p:nvCxnSpPr>
          <p:spPr>
            <a:xfrm>
              <a:off x="4991099" y="1821884"/>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DADA3A0E-FEC6-C2A4-52D0-91416EFE3772}"/>
                </a:ext>
              </a:extLst>
            </p:cNvPr>
            <p:cNvSpPr txBox="1"/>
            <p:nvPr/>
          </p:nvSpPr>
          <p:spPr>
            <a:xfrm>
              <a:off x="2234046"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9EFE51B3-37A5-0670-831E-1C0AB4F0FC1F}"/>
                </a:ext>
              </a:extLst>
            </p:cNvPr>
            <p:cNvSpPr txBox="1"/>
            <p:nvPr/>
          </p:nvSpPr>
          <p:spPr>
            <a:xfrm>
              <a:off x="2847109"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20A35D2C-5E2E-8EF5-D8E5-3D7411F992FB}"/>
                </a:ext>
              </a:extLst>
            </p:cNvPr>
            <p:cNvSpPr txBox="1"/>
            <p:nvPr/>
          </p:nvSpPr>
          <p:spPr>
            <a:xfrm>
              <a:off x="3429000" y="4440823"/>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FBB7E2E-8214-20A9-524C-498634887632}"/>
                </a:ext>
              </a:extLst>
            </p:cNvPr>
            <p:cNvCxnSpPr>
              <a:cxnSpLocks/>
              <a:stCxn id="5" idx="0"/>
              <a:endCxn id="17" idx="0"/>
            </p:cNvCxnSpPr>
            <p:nvPr/>
          </p:nvCxnSpPr>
          <p:spPr>
            <a:xfrm flipH="1">
              <a:off x="2424546" y="3322937"/>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B50A1F1D-8245-65E0-C267-FFD3ABA9199B}"/>
                </a:ext>
              </a:extLst>
            </p:cNvPr>
            <p:cNvCxnSpPr>
              <a:cxnSpLocks/>
              <a:stCxn id="5" idx="0"/>
              <a:endCxn id="18" idx="0"/>
            </p:cNvCxnSpPr>
            <p:nvPr/>
          </p:nvCxnSpPr>
          <p:spPr>
            <a:xfrm flipH="1">
              <a:off x="3037609" y="3322937"/>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71C12723-77DE-C615-D2FD-258B07EB87D7}"/>
                </a:ext>
              </a:extLst>
            </p:cNvPr>
            <p:cNvCxnSpPr>
              <a:cxnSpLocks/>
              <a:stCxn id="5" idx="0"/>
              <a:endCxn id="19" idx="0"/>
            </p:cNvCxnSpPr>
            <p:nvPr/>
          </p:nvCxnSpPr>
          <p:spPr>
            <a:xfrm>
              <a:off x="3075709" y="3322937"/>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A94D750E-D224-6758-1345-D63F46FDE470}"/>
                </a:ext>
              </a:extLst>
            </p:cNvPr>
            <p:cNvSpPr txBox="1"/>
            <p:nvPr/>
          </p:nvSpPr>
          <p:spPr>
            <a:xfrm>
              <a:off x="414943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7B841846-CDE8-CD57-EDC1-5ED246386D80}"/>
                </a:ext>
              </a:extLst>
            </p:cNvPr>
            <p:cNvSpPr txBox="1"/>
            <p:nvPr/>
          </p:nvSpPr>
          <p:spPr>
            <a:xfrm>
              <a:off x="4762499" y="4450779"/>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8E18F66E-5709-F1CC-68E1-54B286CD5A61}"/>
                </a:ext>
              </a:extLst>
            </p:cNvPr>
            <p:cNvSpPr txBox="1"/>
            <p:nvPr/>
          </p:nvSpPr>
          <p:spPr>
            <a:xfrm>
              <a:off x="534439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2200A396-BEEA-B158-00AF-DE3075502D91}"/>
                </a:ext>
              </a:extLst>
            </p:cNvPr>
            <p:cNvCxnSpPr>
              <a:cxnSpLocks/>
              <a:stCxn id="6" idx="0"/>
              <a:endCxn id="29" idx="0"/>
            </p:cNvCxnSpPr>
            <p:nvPr/>
          </p:nvCxnSpPr>
          <p:spPr>
            <a:xfrm flipH="1">
              <a:off x="4339936" y="3353675"/>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F0E87E66-6689-FAFA-7847-416E0AC50C2F}"/>
                </a:ext>
              </a:extLst>
            </p:cNvPr>
            <p:cNvCxnSpPr>
              <a:cxnSpLocks/>
              <a:stCxn id="6" idx="0"/>
              <a:endCxn id="30" idx="0"/>
            </p:cNvCxnSpPr>
            <p:nvPr/>
          </p:nvCxnSpPr>
          <p:spPr>
            <a:xfrm flipH="1">
              <a:off x="4952999" y="3353675"/>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1960F080-0479-A101-0046-EF83935B92E7}"/>
                </a:ext>
              </a:extLst>
            </p:cNvPr>
            <p:cNvCxnSpPr>
              <a:cxnSpLocks/>
              <a:stCxn id="6" idx="0"/>
              <a:endCxn id="31" idx="0"/>
            </p:cNvCxnSpPr>
            <p:nvPr/>
          </p:nvCxnSpPr>
          <p:spPr>
            <a:xfrm>
              <a:off x="4991099" y="3353675"/>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D73FBB5B-D422-9C58-29D0-F7CCE1DA8F4E}"/>
                </a:ext>
              </a:extLst>
            </p:cNvPr>
            <p:cNvSpPr txBox="1"/>
            <p:nvPr/>
          </p:nvSpPr>
          <p:spPr>
            <a:xfrm>
              <a:off x="6120246"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67CEE7DA-BF0E-981D-2977-334786DA8804}"/>
                </a:ext>
              </a:extLst>
            </p:cNvPr>
            <p:cNvSpPr txBox="1"/>
            <p:nvPr/>
          </p:nvSpPr>
          <p:spPr>
            <a:xfrm>
              <a:off x="6733309"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24931F3F-A959-8457-DA6F-7E73AADFB58B}"/>
                </a:ext>
              </a:extLst>
            </p:cNvPr>
            <p:cNvSpPr txBox="1"/>
            <p:nvPr/>
          </p:nvSpPr>
          <p:spPr>
            <a:xfrm>
              <a:off x="7315200" y="4450779"/>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9458C249-3F7B-01B1-F368-BB6B0352B254}"/>
                </a:ext>
              </a:extLst>
            </p:cNvPr>
            <p:cNvCxnSpPr>
              <a:cxnSpLocks/>
              <a:stCxn id="7" idx="0"/>
              <a:endCxn id="35" idx="0"/>
            </p:cNvCxnSpPr>
            <p:nvPr/>
          </p:nvCxnSpPr>
          <p:spPr>
            <a:xfrm flipH="1">
              <a:off x="6310746" y="3343719"/>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72AB1328-CDA4-515B-136A-5EEBE4E688B0}"/>
                </a:ext>
              </a:extLst>
            </p:cNvPr>
            <p:cNvCxnSpPr>
              <a:cxnSpLocks/>
              <a:stCxn id="7" idx="0"/>
              <a:endCxn id="36" idx="0"/>
            </p:cNvCxnSpPr>
            <p:nvPr/>
          </p:nvCxnSpPr>
          <p:spPr>
            <a:xfrm flipH="1">
              <a:off x="6923809" y="3343719"/>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DAE66DB-9C71-C0AB-7629-D2FE24297C1B}"/>
                </a:ext>
              </a:extLst>
            </p:cNvPr>
            <p:cNvCxnSpPr>
              <a:cxnSpLocks/>
              <a:stCxn id="7" idx="0"/>
              <a:endCxn id="37" idx="0"/>
            </p:cNvCxnSpPr>
            <p:nvPr/>
          </p:nvCxnSpPr>
          <p:spPr>
            <a:xfrm>
              <a:off x="6961909" y="3343719"/>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0C82D455-1455-87F2-30BA-72C814932842}"/>
                </a:ext>
              </a:extLst>
            </p:cNvPr>
            <p:cNvSpPr txBox="1"/>
            <p:nvPr/>
          </p:nvSpPr>
          <p:spPr>
            <a:xfrm>
              <a:off x="495296" y="4462447"/>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F76C49BF-824A-79E7-CCE3-E80F754FB58F}"/>
                </a:ext>
              </a:extLst>
            </p:cNvPr>
            <p:cNvSpPr txBox="1"/>
            <p:nvPr/>
          </p:nvSpPr>
          <p:spPr>
            <a:xfrm>
              <a:off x="4087090" y="1428736"/>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029BA2E-AAB4-4608-369C-8A1CC0BC4B82}"/>
                </a:ext>
              </a:extLst>
            </p:cNvPr>
            <p:cNvSpPr txBox="1"/>
            <p:nvPr/>
          </p:nvSpPr>
          <p:spPr>
            <a:xfrm>
              <a:off x="2266950" y="2928951"/>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C0D62416-D2A0-5802-BA01-D7A0189C4D93}"/>
                    </a:ext>
                  </a:extLst>
                </p:cNvPr>
                <p:cNvSpPr txBox="1"/>
                <p:nvPr/>
              </p:nvSpPr>
              <p:spPr>
                <a:xfrm>
                  <a:off x="3685308" y="2025998"/>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C0D62416-D2A0-5802-BA01-D7A0189C4D93}"/>
                    </a:ext>
                  </a:extLst>
                </p:cNvPr>
                <p:cNvSpPr txBox="1">
                  <a:spLocks noRot="1" noChangeAspect="1" noMove="1" noResize="1" noEditPoints="1" noAdjustHandles="1" noChangeArrowheads="1" noChangeShapeType="1" noTextEdit="1"/>
                </p:cNvSpPr>
                <p:nvPr/>
              </p:nvSpPr>
              <p:spPr>
                <a:xfrm>
                  <a:off x="3685308" y="2025998"/>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1162A539-70AB-36E8-6DF7-EA44E1ED838C}"/>
                    </a:ext>
                  </a:extLst>
                </p:cNvPr>
                <p:cNvSpPr txBox="1"/>
                <p:nvPr/>
              </p:nvSpPr>
              <p:spPr>
                <a:xfrm>
                  <a:off x="4572000" y="20547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1162A539-70AB-36E8-6DF7-EA44E1ED838C}"/>
                    </a:ext>
                  </a:extLst>
                </p:cNvPr>
                <p:cNvSpPr txBox="1">
                  <a:spLocks noRot="1" noChangeAspect="1" noMove="1" noResize="1" noEditPoints="1" noAdjustHandles="1" noChangeArrowheads="1" noChangeShapeType="1" noTextEdit="1"/>
                </p:cNvSpPr>
                <p:nvPr/>
              </p:nvSpPr>
              <p:spPr>
                <a:xfrm>
                  <a:off x="4572000" y="2054791"/>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6F74AC65-E1BC-C10F-51F0-82462CD5B374}"/>
                    </a:ext>
                  </a:extLst>
                </p:cNvPr>
                <p:cNvSpPr txBox="1"/>
                <p:nvPr/>
              </p:nvSpPr>
              <p:spPr>
                <a:xfrm>
                  <a:off x="5786004" y="202296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6F74AC65-E1BC-C10F-51F0-82462CD5B374}"/>
                    </a:ext>
                  </a:extLst>
                </p:cNvPr>
                <p:cNvSpPr txBox="1">
                  <a:spLocks noRot="1" noChangeAspect="1" noMove="1" noResize="1" noEditPoints="1" noAdjustHandles="1" noChangeArrowheads="1" noChangeShapeType="1" noTextEdit="1"/>
                </p:cNvSpPr>
                <p:nvPr/>
              </p:nvSpPr>
              <p:spPr>
                <a:xfrm>
                  <a:off x="5786004" y="2022969"/>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E5FA89AF-C845-E445-AD79-130964F4F9D4}"/>
                    </a:ext>
                  </a:extLst>
                </p:cNvPr>
                <p:cNvSpPr txBox="1"/>
                <p:nvPr/>
              </p:nvSpPr>
              <p:spPr>
                <a:xfrm>
                  <a:off x="2280804" y="370717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E5FA89AF-C845-E445-AD79-130964F4F9D4}"/>
                    </a:ext>
                  </a:extLst>
                </p:cNvPr>
                <p:cNvSpPr txBox="1">
                  <a:spLocks noRot="1" noChangeAspect="1" noMove="1" noResize="1" noEditPoints="1" noAdjustHandles="1" noChangeArrowheads="1" noChangeShapeType="1" noTextEdit="1"/>
                </p:cNvSpPr>
                <p:nvPr/>
              </p:nvSpPr>
              <p:spPr>
                <a:xfrm>
                  <a:off x="2280804" y="3707170"/>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46D33B29-AAB3-6741-D182-24998DF5BA1C}"/>
                    </a:ext>
                  </a:extLst>
                </p:cNvPr>
                <p:cNvSpPr txBox="1"/>
                <p:nvPr/>
              </p:nvSpPr>
              <p:spPr>
                <a:xfrm>
                  <a:off x="2722418" y="386399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46D33B29-AAB3-6741-D182-24998DF5BA1C}"/>
                    </a:ext>
                  </a:extLst>
                </p:cNvPr>
                <p:cNvSpPr txBox="1">
                  <a:spLocks noRot="1" noChangeAspect="1" noMove="1" noResize="1" noEditPoints="1" noAdjustHandles="1" noChangeArrowheads="1" noChangeShapeType="1" noTextEdit="1"/>
                </p:cNvSpPr>
                <p:nvPr/>
              </p:nvSpPr>
              <p:spPr>
                <a:xfrm>
                  <a:off x="2722418" y="3863993"/>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162941E3-1EF5-8BDF-CCDB-8974FC05F64F}"/>
                    </a:ext>
                  </a:extLst>
                </p:cNvPr>
                <p:cNvSpPr txBox="1"/>
                <p:nvPr/>
              </p:nvSpPr>
              <p:spPr>
                <a:xfrm>
                  <a:off x="3307772" y="367912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162941E3-1EF5-8BDF-CCDB-8974FC05F64F}"/>
                    </a:ext>
                  </a:extLst>
                </p:cNvPr>
                <p:cNvSpPr txBox="1">
                  <a:spLocks noRot="1" noChangeAspect="1" noMove="1" noResize="1" noEditPoints="1" noAdjustHandles="1" noChangeArrowheads="1" noChangeShapeType="1" noTextEdit="1"/>
                </p:cNvSpPr>
                <p:nvPr/>
              </p:nvSpPr>
              <p:spPr>
                <a:xfrm>
                  <a:off x="3307772" y="3679129"/>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02856C5F-C5A5-69CB-7A33-9EFDBFEBACDB}"/>
                    </a:ext>
                  </a:extLst>
                </p:cNvPr>
                <p:cNvSpPr txBox="1"/>
                <p:nvPr/>
              </p:nvSpPr>
              <p:spPr>
                <a:xfrm>
                  <a:off x="4256808" y="35394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02856C5F-C5A5-69CB-7A33-9EFDBFEBACDB}"/>
                    </a:ext>
                  </a:extLst>
                </p:cNvPr>
                <p:cNvSpPr txBox="1">
                  <a:spLocks noRot="1" noChangeAspect="1" noMove="1" noResize="1" noEditPoints="1" noAdjustHandles="1" noChangeArrowheads="1" noChangeShapeType="1" noTextEdit="1"/>
                </p:cNvSpPr>
                <p:nvPr/>
              </p:nvSpPr>
              <p:spPr>
                <a:xfrm>
                  <a:off x="4256808" y="3539414"/>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50B4BD7-637F-5D68-149F-8F7D236906BF}"/>
                    </a:ext>
                  </a:extLst>
                </p:cNvPr>
                <p:cNvSpPr txBox="1"/>
                <p:nvPr/>
              </p:nvSpPr>
              <p:spPr>
                <a:xfrm>
                  <a:off x="4914899" y="385437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B50B4BD7-637F-5D68-149F-8F7D236906BF}"/>
                    </a:ext>
                  </a:extLst>
                </p:cNvPr>
                <p:cNvSpPr txBox="1">
                  <a:spLocks noRot="1" noChangeAspect="1" noMove="1" noResize="1" noEditPoints="1" noAdjustHandles="1" noChangeArrowheads="1" noChangeShapeType="1" noTextEdit="1"/>
                </p:cNvSpPr>
                <p:nvPr/>
              </p:nvSpPr>
              <p:spPr>
                <a:xfrm>
                  <a:off x="4914899" y="3854375"/>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22272BF4-0F3F-A333-8669-D849F5FDD969}"/>
                    </a:ext>
                  </a:extLst>
                </p:cNvPr>
                <p:cNvSpPr txBox="1"/>
                <p:nvPr/>
              </p:nvSpPr>
              <p:spPr>
                <a:xfrm>
                  <a:off x="5250871" y="348484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22272BF4-0F3F-A333-8669-D849F5FDD969}"/>
                    </a:ext>
                  </a:extLst>
                </p:cNvPr>
                <p:cNvSpPr txBox="1">
                  <a:spLocks noRot="1" noChangeAspect="1" noMove="1" noResize="1" noEditPoints="1" noAdjustHandles="1" noChangeArrowheads="1" noChangeShapeType="1" noTextEdit="1"/>
                </p:cNvSpPr>
                <p:nvPr/>
              </p:nvSpPr>
              <p:spPr>
                <a:xfrm>
                  <a:off x="5250871" y="3484845"/>
                  <a:ext cx="381000" cy="369332"/>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E0CFD107-45EB-1C00-2046-67BF03DC492E}"/>
                    </a:ext>
                  </a:extLst>
                </p:cNvPr>
                <p:cNvSpPr txBox="1"/>
                <p:nvPr/>
              </p:nvSpPr>
              <p:spPr>
                <a:xfrm>
                  <a:off x="6236278" y="352208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E0CFD107-45EB-1C00-2046-67BF03DC492E}"/>
                    </a:ext>
                  </a:extLst>
                </p:cNvPr>
                <p:cNvSpPr txBox="1">
                  <a:spLocks noRot="1" noChangeAspect="1" noMove="1" noResize="1" noEditPoints="1" noAdjustHandles="1" noChangeArrowheads="1" noChangeShapeType="1" noTextEdit="1"/>
                </p:cNvSpPr>
                <p:nvPr/>
              </p:nvSpPr>
              <p:spPr>
                <a:xfrm>
                  <a:off x="6236278" y="3522083"/>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1BE35CEB-C8D4-703E-C135-C73971E5E226}"/>
                    </a:ext>
                  </a:extLst>
                </p:cNvPr>
                <p:cNvSpPr txBox="1"/>
                <p:nvPr/>
              </p:nvSpPr>
              <p:spPr>
                <a:xfrm>
                  <a:off x="6885709" y="387476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1BE35CEB-C8D4-703E-C135-C73971E5E226}"/>
                    </a:ext>
                  </a:extLst>
                </p:cNvPr>
                <p:cNvSpPr txBox="1">
                  <a:spLocks noRot="1" noChangeAspect="1" noMove="1" noResize="1" noEditPoints="1" noAdjustHandles="1" noChangeArrowheads="1" noChangeShapeType="1" noTextEdit="1"/>
                </p:cNvSpPr>
                <p:nvPr/>
              </p:nvSpPr>
              <p:spPr>
                <a:xfrm>
                  <a:off x="6885709" y="3874760"/>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4FCD7784-D3EF-D08E-E5D5-6224B8357EDF}"/>
                    </a:ext>
                  </a:extLst>
                </p:cNvPr>
                <p:cNvSpPr txBox="1"/>
                <p:nvPr/>
              </p:nvSpPr>
              <p:spPr>
                <a:xfrm>
                  <a:off x="7244198" y="354395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4FCD7784-D3EF-D08E-E5D5-6224B8357EDF}"/>
                    </a:ext>
                  </a:extLst>
                </p:cNvPr>
                <p:cNvSpPr txBox="1">
                  <a:spLocks noRot="1" noChangeAspect="1" noMove="1" noResize="1" noEditPoints="1" noAdjustHandles="1" noChangeArrowheads="1" noChangeShapeType="1" noTextEdit="1"/>
                </p:cNvSpPr>
                <p:nvPr/>
              </p:nvSpPr>
              <p:spPr>
                <a:xfrm>
                  <a:off x="7244198" y="3543953"/>
                  <a:ext cx="381000" cy="369332"/>
                </a:xfrm>
                <a:prstGeom prst="rect">
                  <a:avLst/>
                </a:prstGeom>
                <a:blipFill>
                  <a:blip r:embed="rId27"/>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3C11B20D-A52F-34AC-FF9F-229DA1696187}"/>
                </a:ext>
              </a:extLst>
            </p:cNvPr>
            <p:cNvSpPr txBox="1"/>
            <p:nvPr/>
          </p:nvSpPr>
          <p:spPr>
            <a:xfrm>
              <a:off x="3558886" y="2939336"/>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4" name="TextBox 73">
              <a:extLst>
                <a:ext uri="{FF2B5EF4-FFF2-40B4-BE49-F238E27FC236}">
                  <a16:creationId xmlns:a16="http://schemas.microsoft.com/office/drawing/2014/main" id="{7E3424DE-FCF5-0B05-6BAD-DA7868499D00}"/>
                </a:ext>
              </a:extLst>
            </p:cNvPr>
            <p:cNvSpPr txBox="1"/>
            <p:nvPr/>
          </p:nvSpPr>
          <p:spPr>
            <a:xfrm>
              <a:off x="5420590" y="298890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5" name="TextBox 74">
              <a:extLst>
                <a:ext uri="{FF2B5EF4-FFF2-40B4-BE49-F238E27FC236}">
                  <a16:creationId xmlns:a16="http://schemas.microsoft.com/office/drawing/2014/main" id="{8CCAF294-A2F1-2AEF-9456-EB5C9DE6055C}"/>
                </a:ext>
              </a:extLst>
            </p:cNvPr>
            <p:cNvSpPr txBox="1"/>
            <p:nvPr/>
          </p:nvSpPr>
          <p:spPr>
            <a:xfrm>
              <a:off x="7405255" y="2951893"/>
              <a:ext cx="381000" cy="38100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p:sp>
          <p:nvSpPr>
            <p:cNvPr id="76" name="TextBox 75">
              <a:extLst>
                <a:ext uri="{FF2B5EF4-FFF2-40B4-BE49-F238E27FC236}">
                  <a16:creationId xmlns:a16="http://schemas.microsoft.com/office/drawing/2014/main" id="{2DF2BEFF-6344-F6DE-34D9-C06A928FB2B2}"/>
                </a:ext>
              </a:extLst>
            </p:cNvPr>
            <p:cNvSpPr txBox="1"/>
            <p:nvPr/>
          </p:nvSpPr>
          <p:spPr>
            <a:xfrm>
              <a:off x="5361708" y="144088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E495824A-C63D-9B9A-F2B6-C979F99A56DB}"/>
                    </a:ext>
                  </a:extLst>
                </p:cNvPr>
                <p:cNvSpPr txBox="1"/>
                <p:nvPr/>
              </p:nvSpPr>
              <p:spPr>
                <a:xfrm>
                  <a:off x="5183993" y="106677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E495824A-C63D-9B9A-F2B6-C979F99A56DB}"/>
                    </a:ext>
                  </a:extLst>
                </p:cNvPr>
                <p:cNvSpPr txBox="1">
                  <a:spLocks noRot="1" noChangeAspect="1" noMove="1" noResize="1" noEditPoints="1" noAdjustHandles="1" noChangeArrowheads="1" noChangeShapeType="1" noTextEdit="1"/>
                </p:cNvSpPr>
                <p:nvPr/>
              </p:nvSpPr>
              <p:spPr>
                <a:xfrm>
                  <a:off x="5183993" y="1066777"/>
                  <a:ext cx="775725" cy="369332"/>
                </a:xfrm>
                <a:prstGeom prst="rect">
                  <a:avLst/>
                </a:prstGeom>
                <a:blipFill>
                  <a:blip r:embed="rId2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3BE877A-7742-64AA-5D21-EA9BA9CA8C73}"/>
                    </a:ext>
                  </a:extLst>
                </p:cNvPr>
                <p:cNvSpPr txBox="1"/>
                <p:nvPr/>
              </p:nvSpPr>
              <p:spPr>
                <a:xfrm>
                  <a:off x="3371979" y="2570147"/>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F3BE877A-7742-64AA-5D21-EA9BA9CA8C73}"/>
                    </a:ext>
                  </a:extLst>
                </p:cNvPr>
                <p:cNvSpPr txBox="1">
                  <a:spLocks noRot="1" noChangeAspect="1" noMove="1" noResize="1" noEditPoints="1" noAdjustHandles="1" noChangeArrowheads="1" noChangeShapeType="1" noTextEdit="1"/>
                </p:cNvSpPr>
                <p:nvPr/>
              </p:nvSpPr>
              <p:spPr>
                <a:xfrm>
                  <a:off x="3371979" y="2570147"/>
                  <a:ext cx="775725" cy="369332"/>
                </a:xfrm>
                <a:prstGeom prst="rect">
                  <a:avLst/>
                </a:prstGeom>
                <a:blipFill>
                  <a:blip r:embed="rId29"/>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FC174BD-C2ED-6246-DDF9-7DBA6BA75B62}"/>
                    </a:ext>
                  </a:extLst>
                </p:cNvPr>
                <p:cNvSpPr txBox="1"/>
                <p:nvPr/>
              </p:nvSpPr>
              <p:spPr>
                <a:xfrm>
                  <a:off x="5244008" y="2601510"/>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CFC174BD-C2ED-6246-DDF9-7DBA6BA75B62}"/>
                    </a:ext>
                  </a:extLst>
                </p:cNvPr>
                <p:cNvSpPr txBox="1">
                  <a:spLocks noRot="1" noChangeAspect="1" noMove="1" noResize="1" noEditPoints="1" noAdjustHandles="1" noChangeArrowheads="1" noChangeShapeType="1" noTextEdit="1"/>
                </p:cNvSpPr>
                <p:nvPr/>
              </p:nvSpPr>
              <p:spPr>
                <a:xfrm>
                  <a:off x="5244008" y="2601510"/>
                  <a:ext cx="775725" cy="369332"/>
                </a:xfrm>
                <a:prstGeom prst="rect">
                  <a:avLst/>
                </a:prstGeom>
                <a:blipFill>
                  <a:blip r:embed="rId30"/>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840B03-539F-1113-5DF6-CA03F6615663}"/>
                    </a:ext>
                  </a:extLst>
                </p:cNvPr>
                <p:cNvSpPr txBox="1"/>
                <p:nvPr/>
              </p:nvSpPr>
              <p:spPr>
                <a:xfrm>
                  <a:off x="7233804" y="255961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9F840B03-539F-1113-5DF6-CA03F6615663}"/>
                    </a:ext>
                  </a:extLst>
                </p:cNvPr>
                <p:cNvSpPr txBox="1">
                  <a:spLocks noRot="1" noChangeAspect="1" noMove="1" noResize="1" noEditPoints="1" noAdjustHandles="1" noChangeArrowheads="1" noChangeShapeType="1" noTextEdit="1"/>
                </p:cNvSpPr>
                <p:nvPr/>
              </p:nvSpPr>
              <p:spPr>
                <a:xfrm>
                  <a:off x="7233804" y="2559619"/>
                  <a:ext cx="775725" cy="369332"/>
                </a:xfrm>
                <a:prstGeom prst="rect">
                  <a:avLst/>
                </a:prstGeom>
                <a:blipFill>
                  <a:blip r:embed="rId31"/>
                  <a:stretch>
                    <a:fillRect b="-1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CA080CE-C0E6-097F-E400-C3BBC2823F27}"/>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6" name="TextBox 15">
                <a:extLst>
                  <a:ext uri="{FF2B5EF4-FFF2-40B4-BE49-F238E27FC236}">
                    <a16:creationId xmlns:a16="http://schemas.microsoft.com/office/drawing/2014/main" id="{ACA080CE-C0E6-097F-E400-C3BBC2823F27}"/>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2"/>
                <a:stretch>
                  <a:fillRect l="-1773" t="-909" b="-4091"/>
                </a:stretch>
              </a:blipFill>
            </p:spPr>
            <p:txBody>
              <a:bodyPr/>
              <a:lstStyle/>
              <a:p>
                <a:r>
                  <a:rPr lang="en-US">
                    <a:noFill/>
                  </a:rPr>
                  <a:t> </a:t>
                </a:r>
              </a:p>
            </p:txBody>
          </p:sp>
        </mc:Fallback>
      </mc:AlternateContent>
    </p:spTree>
    <p:extLst>
      <p:ext uri="{BB962C8B-B14F-4D97-AF65-F5344CB8AC3E}">
        <p14:creationId xmlns:p14="http://schemas.microsoft.com/office/powerpoint/2010/main" val="15400005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8D6DE-1218-FDAF-3734-B4A4BB2D5E32}"/>
              </a:ext>
            </a:extLst>
          </p:cNvPr>
          <p:cNvSpPr>
            <a:spLocks noGrp="1"/>
          </p:cNvSpPr>
          <p:nvPr>
            <p:ph type="title"/>
          </p:nvPr>
        </p:nvSpPr>
        <p:spPr/>
        <p:txBody>
          <a:bodyPr>
            <a:normAutofit/>
          </a:bodyPr>
          <a:lstStyle/>
          <a:p>
            <a:r>
              <a:rPr lang="en-US" sz="3600" dirty="0"/>
              <a:t>Move Ordering for Alpha-Beta Pruning</a:t>
            </a:r>
          </a:p>
        </p:txBody>
      </p:sp>
      <p:sp>
        <p:nvSpPr>
          <p:cNvPr id="3" name="Content Placeholder 2">
            <a:extLst>
              <a:ext uri="{FF2B5EF4-FFF2-40B4-BE49-F238E27FC236}">
                <a16:creationId xmlns:a16="http://schemas.microsoft.com/office/drawing/2014/main" id="{1E63C81C-C722-6E32-05D7-279EB3694D55}"/>
              </a:ext>
            </a:extLst>
          </p:cNvPr>
          <p:cNvSpPr>
            <a:spLocks noGrp="1"/>
          </p:cNvSpPr>
          <p:nvPr>
            <p:ph idx="1"/>
          </p:nvPr>
        </p:nvSpPr>
        <p:spPr/>
        <p:txBody>
          <a:bodyPr>
            <a:normAutofit lnSpcReduction="10000"/>
          </a:bodyPr>
          <a:lstStyle/>
          <a:p>
            <a:r>
              <a:rPr lang="en-US" b="1" dirty="0"/>
              <a:t>Idea: </a:t>
            </a:r>
            <a:r>
              <a:rPr lang="en-US" dirty="0"/>
              <a:t>Pruning is more effective if good alpha-beta bounds can be found in the first few checked subtrees.</a:t>
            </a:r>
          </a:p>
          <a:p>
            <a:endParaRPr lang="en-US" dirty="0"/>
          </a:p>
          <a:p>
            <a:r>
              <a:rPr lang="en-US" b="1" dirty="0"/>
              <a:t>Move ordering for DFS </a:t>
            </a:r>
            <a:r>
              <a:rPr lang="en-US" dirty="0"/>
              <a:t>= </a:t>
            </a:r>
            <a:r>
              <a:rPr lang="en-US" sz="2800" dirty="0"/>
              <a:t>Check good moves for </a:t>
            </a:r>
            <a:r>
              <a:rPr lang="en-US" dirty="0"/>
              <a:t>Min and Max </a:t>
            </a:r>
            <a:r>
              <a:rPr lang="en-US" sz="2800" dirty="0"/>
              <a:t>first.</a:t>
            </a:r>
          </a:p>
          <a:p>
            <a:endParaRPr lang="en-US" sz="2800" dirty="0"/>
          </a:p>
          <a:p>
            <a:r>
              <a:rPr lang="en-US" sz="2800" dirty="0"/>
              <a:t>This is very similar to </a:t>
            </a:r>
            <a:r>
              <a:rPr lang="en-US" dirty="0"/>
              <a:t>Greedy Best-first Search. </a:t>
            </a:r>
            <a:r>
              <a:rPr lang="en-US" sz="2800" dirty="0"/>
              <a:t>We need expert knowledge</a:t>
            </a:r>
            <a:r>
              <a:rPr lang="en-US" dirty="0"/>
              <a:t> (</a:t>
            </a:r>
            <a:r>
              <a:rPr lang="en-US" sz="2800" dirty="0"/>
              <a:t>a </a:t>
            </a:r>
            <a:r>
              <a:rPr lang="en-US" sz="2800" b="1" dirty="0"/>
              <a:t>heuristic</a:t>
            </a:r>
            <a:r>
              <a:rPr lang="en-US" sz="2800" dirty="0"/>
              <a:t>) to determine what a good move is.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520730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9A756-7521-DBD7-3F57-F2E962E3F91B}"/>
              </a:ext>
            </a:extLst>
          </p:cNvPr>
          <p:cNvSpPr>
            <a:spLocks noGrp="1"/>
          </p:cNvSpPr>
          <p:nvPr>
            <p:ph type="title"/>
          </p:nvPr>
        </p:nvSpPr>
        <p:spPr>
          <a:xfrm>
            <a:off x="628650" y="261413"/>
            <a:ext cx="6447559" cy="961697"/>
          </a:xfrm>
        </p:spPr>
        <p:txBody>
          <a:bodyPr>
            <a:noAutofit/>
          </a:bodyPr>
          <a:lstStyle/>
          <a:p>
            <a:r>
              <a:rPr lang="en-US" sz="2800" dirty="0"/>
              <a:t>Exercise: Simple 2-Ply Game with Alpha-Beta Pruning and Move Ordering</a:t>
            </a:r>
          </a:p>
        </p:txBody>
      </p: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D3902D03-5C1B-A6A6-3584-9FBFFE74A684}"/>
                  </a:ext>
                </a:extLst>
              </p:cNvPr>
              <p:cNvSpPr txBox="1"/>
              <p:nvPr/>
            </p:nvSpPr>
            <p:spPr>
              <a:xfrm>
                <a:off x="515215" y="5742369"/>
                <a:ext cx="7886700" cy="923330"/>
              </a:xfrm>
              <a:prstGeom prst="rect">
                <a:avLst/>
              </a:prstGeom>
              <a:noFill/>
            </p:spPr>
            <p:txBody>
              <a:bodyPr wrap="square" rtlCol="0">
                <a:spAutoFit/>
              </a:bodyPr>
              <a:lstStyle/>
              <a:p>
                <a:pPr marL="285750" indent="-285750">
                  <a:buFont typeface="Arial" panose="020B0604020202020204" pitchFamily="34" charset="0"/>
                  <a:buChar char="•"/>
                </a:pPr>
                <a:r>
                  <a:rPr lang="en-US" dirty="0"/>
                  <a:t>Find the </a:t>
                </a:r>
                <a14:m>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a14:m>
                <a:r>
                  <a:rPr lang="en-US" dirty="0"/>
                  <a:t> intervals for all nodes using the move ordering.</a:t>
                </a:r>
              </a:p>
              <a:p>
                <a:pPr marL="285750" indent="-285750">
                  <a:buFont typeface="Arial" panose="020B0604020202020204" pitchFamily="34" charset="0"/>
                  <a:buChar char="•"/>
                </a:pPr>
                <a:r>
                  <a:rPr lang="en-US" dirty="0"/>
                  <a:t>What is the optimal move sequence?</a:t>
                </a:r>
              </a:p>
              <a:p>
                <a:pPr marL="285750" indent="-285750">
                  <a:buFont typeface="Arial" panose="020B0604020202020204" pitchFamily="34" charset="0"/>
                  <a:buChar char="•"/>
                </a:pPr>
                <a:r>
                  <a:rPr lang="en-US" dirty="0"/>
                  <a:t>What part of the tree was pruned?</a:t>
                </a:r>
              </a:p>
            </p:txBody>
          </p:sp>
        </mc:Choice>
        <mc:Fallback xmlns="">
          <p:sp>
            <p:nvSpPr>
              <p:cNvPr id="81" name="TextBox 80">
                <a:extLst>
                  <a:ext uri="{FF2B5EF4-FFF2-40B4-BE49-F238E27FC236}">
                    <a16:creationId xmlns:a16="http://schemas.microsoft.com/office/drawing/2014/main" id="{D3902D03-5C1B-A6A6-3584-9FBFFE74A684}"/>
                  </a:ext>
                </a:extLst>
              </p:cNvPr>
              <p:cNvSpPr txBox="1">
                <a:spLocks noRot="1" noChangeAspect="1" noMove="1" noResize="1" noEditPoints="1" noAdjustHandles="1" noChangeArrowheads="1" noChangeShapeType="1" noTextEdit="1"/>
              </p:cNvSpPr>
              <p:nvPr/>
            </p:nvSpPr>
            <p:spPr>
              <a:xfrm>
                <a:off x="515215" y="5742369"/>
                <a:ext cx="7886700" cy="923330"/>
              </a:xfrm>
              <a:prstGeom prst="rect">
                <a:avLst/>
              </a:prstGeom>
              <a:blipFill>
                <a:blip r:embed="rId2"/>
                <a:stretch>
                  <a:fillRect l="-541" t="-3974" b="-99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C8B5120-8ADD-68AB-E7E5-D408C2003ACD}"/>
                  </a:ext>
                </a:extLst>
              </p:cNvPr>
              <p:cNvSpPr txBox="1"/>
              <p:nvPr/>
            </p:nvSpPr>
            <p:spPr>
              <a:xfrm>
                <a:off x="515215" y="1337182"/>
                <a:ext cx="4056785" cy="646331"/>
              </a:xfrm>
              <a:prstGeom prst="rect">
                <a:avLst/>
              </a:prstGeom>
              <a:noFill/>
            </p:spPr>
            <p:txBody>
              <a:bodyPr wrap="square">
                <a:spAutoFit/>
              </a:bodyPr>
              <a:lstStyle/>
              <a:p>
                <a:pPr marL="285750" indent="-285750">
                  <a:buFont typeface="Arial" panose="020B0604020202020204" pitchFamily="34" charset="0"/>
                  <a:buChar char="•"/>
                </a:pPr>
                <a:r>
                  <a:rPr lang="en-US" dirty="0"/>
                  <a:t>Assume a heuristic shows that we should order the moves: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a14:m>
                <a:endParaRPr lang="en-US" dirty="0"/>
              </a:p>
            </p:txBody>
          </p:sp>
        </mc:Choice>
        <mc:Fallback xmlns="">
          <p:sp>
            <p:nvSpPr>
              <p:cNvPr id="14" name="TextBox 13">
                <a:extLst>
                  <a:ext uri="{FF2B5EF4-FFF2-40B4-BE49-F238E27FC236}">
                    <a16:creationId xmlns:a16="http://schemas.microsoft.com/office/drawing/2014/main" id="{2C8B5120-8ADD-68AB-E7E5-D408C2003ACD}"/>
                  </a:ext>
                </a:extLst>
              </p:cNvPr>
              <p:cNvSpPr txBox="1">
                <a:spLocks noRot="1" noChangeAspect="1" noMove="1" noResize="1" noEditPoints="1" noAdjustHandles="1" noChangeArrowheads="1" noChangeShapeType="1" noTextEdit="1"/>
              </p:cNvSpPr>
              <p:nvPr/>
            </p:nvSpPr>
            <p:spPr>
              <a:xfrm>
                <a:off x="515215" y="1337182"/>
                <a:ext cx="4056785" cy="646331"/>
              </a:xfrm>
              <a:prstGeom prst="rect">
                <a:avLst/>
              </a:prstGeom>
              <a:blipFill>
                <a:blip r:embed="rId3"/>
                <a:stretch>
                  <a:fillRect l="-1053" t="-4717"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F46E45C-7594-F5AB-A779-36B76F76A489}"/>
                  </a:ext>
                </a:extLst>
              </p:cNvPr>
              <p:cNvSpPr txBox="1"/>
              <p:nvPr/>
            </p:nvSpPr>
            <p:spPr>
              <a:xfrm>
                <a:off x="7076209" y="273724"/>
                <a:ext cx="1702204" cy="1323439"/>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t>Max updates </a:t>
                </a:r>
                <a14:m>
                  <m:oMath xmlns:m="http://schemas.openxmlformats.org/officeDocument/2006/math">
                    <m:r>
                      <m:rPr>
                        <m:sty m:val="p"/>
                      </m:rPr>
                      <a:rPr lang="en-US" sz="1600" b="0" i="1" smtClean="0">
                        <a:latin typeface="Cambria Math" panose="02040503050406030204" pitchFamily="18" charset="0"/>
                      </a:rPr>
                      <m:t>α</m:t>
                    </m:r>
                  </m:oMath>
                </a14:m>
                <a:r>
                  <a:rPr lang="en-US" sz="1600" dirty="0"/>
                  <a:t> </a:t>
                </a:r>
              </a:p>
              <a:p>
                <a:r>
                  <a:rPr lang="en-US" sz="1600" dirty="0"/>
                  <a:t>(utility is at least)</a:t>
                </a:r>
              </a:p>
              <a:p>
                <a:endParaRPr lang="en-US" sz="1600" dirty="0"/>
              </a:p>
              <a:p>
                <a:r>
                  <a:rPr lang="en-US" sz="1600" dirty="0"/>
                  <a:t>Min updates </a:t>
                </a:r>
                <a14:m>
                  <m:oMath xmlns:m="http://schemas.openxmlformats.org/officeDocument/2006/math">
                    <m:r>
                      <a:rPr lang="en-US" sz="1600" b="0" i="1" smtClean="0">
                        <a:latin typeface="Cambria Math" panose="02040503050406030204" pitchFamily="18" charset="0"/>
                      </a:rPr>
                      <m:t>𝛽</m:t>
                    </m:r>
                  </m:oMath>
                </a14:m>
                <a:endParaRPr lang="en-US" sz="1600" b="0" dirty="0"/>
              </a:p>
              <a:p>
                <a:r>
                  <a:rPr lang="en-US" sz="1600" b="0" dirty="0"/>
                  <a:t>(utility is at most)</a:t>
                </a:r>
              </a:p>
            </p:txBody>
          </p:sp>
        </mc:Choice>
        <mc:Fallback xmlns="">
          <p:sp>
            <p:nvSpPr>
              <p:cNvPr id="15" name="TextBox 14">
                <a:extLst>
                  <a:ext uri="{FF2B5EF4-FFF2-40B4-BE49-F238E27FC236}">
                    <a16:creationId xmlns:a16="http://schemas.microsoft.com/office/drawing/2014/main" id="{7F46E45C-7594-F5AB-A779-36B76F76A489}"/>
                  </a:ext>
                </a:extLst>
              </p:cNvPr>
              <p:cNvSpPr txBox="1">
                <a:spLocks noRot="1" noChangeAspect="1" noMove="1" noResize="1" noEditPoints="1" noAdjustHandles="1" noChangeArrowheads="1" noChangeShapeType="1" noTextEdit="1"/>
              </p:cNvSpPr>
              <p:nvPr/>
            </p:nvSpPr>
            <p:spPr>
              <a:xfrm>
                <a:off x="7076209" y="273724"/>
                <a:ext cx="1702204" cy="1323439"/>
              </a:xfrm>
              <a:prstGeom prst="rect">
                <a:avLst/>
              </a:prstGeom>
              <a:blipFill>
                <a:blip r:embed="rId33"/>
                <a:stretch>
                  <a:fillRect l="-1773" t="-909" b="-4091"/>
                </a:stretch>
              </a:blipFill>
            </p:spPr>
            <p:txBody>
              <a:bodyPr/>
              <a:lstStyle/>
              <a:p>
                <a:r>
                  <a:rPr lang="en-US">
                    <a:noFill/>
                  </a:rPr>
                  <a:t> </a:t>
                </a:r>
              </a:p>
            </p:txBody>
          </p:sp>
        </mc:Fallback>
      </mc:AlternateContent>
      <p:grpSp>
        <p:nvGrpSpPr>
          <p:cNvPr id="26" name="Group 25">
            <a:extLst>
              <a:ext uri="{FF2B5EF4-FFF2-40B4-BE49-F238E27FC236}">
                <a16:creationId xmlns:a16="http://schemas.microsoft.com/office/drawing/2014/main" id="{F8B2AD63-0E98-3A3E-419B-CB0346424E55}"/>
              </a:ext>
            </a:extLst>
          </p:cNvPr>
          <p:cNvGrpSpPr/>
          <p:nvPr/>
        </p:nvGrpSpPr>
        <p:grpSpPr>
          <a:xfrm>
            <a:off x="495296" y="1672099"/>
            <a:ext cx="7506356" cy="3890501"/>
            <a:chOff x="495296" y="1672099"/>
            <a:chExt cx="7506356" cy="3890501"/>
          </a:xfrm>
        </p:grpSpPr>
        <p:grpSp>
          <p:nvGrpSpPr>
            <p:cNvPr id="13" name="Group 12" descr="An exercide game tree.">
              <a:extLst>
                <a:ext uri="{FF2B5EF4-FFF2-40B4-BE49-F238E27FC236}">
                  <a16:creationId xmlns:a16="http://schemas.microsoft.com/office/drawing/2014/main" id="{83BC23CE-8497-6CAE-81C6-1741B6844A86}"/>
                </a:ext>
              </a:extLst>
            </p:cNvPr>
            <p:cNvGrpSpPr/>
            <p:nvPr/>
          </p:nvGrpSpPr>
          <p:grpSpPr>
            <a:xfrm>
              <a:off x="495296" y="1672099"/>
              <a:ext cx="7200904" cy="3890501"/>
              <a:chOff x="495296" y="1672099"/>
              <a:chExt cx="7200904" cy="3890501"/>
            </a:xfrm>
          </p:grpSpPr>
          <p:sp>
            <p:nvSpPr>
              <p:cNvPr id="4" name="Isosceles Triangle 3">
                <a:extLst>
                  <a:ext uri="{FF2B5EF4-FFF2-40B4-BE49-F238E27FC236}">
                    <a16:creationId xmlns:a16="http://schemas.microsoft.com/office/drawing/2014/main" id="{6CB51465-B087-D623-FED9-B3ED609DE436}"/>
                  </a:ext>
                </a:extLst>
              </p:cNvPr>
              <p:cNvSpPr/>
              <p:nvPr/>
            </p:nvSpPr>
            <p:spPr>
              <a:xfrm>
                <a:off x="4762499" y="2171705"/>
                <a:ext cx="457200" cy="38100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Isosceles Triangle 4">
                <a:extLst>
                  <a:ext uri="{FF2B5EF4-FFF2-40B4-BE49-F238E27FC236}">
                    <a16:creationId xmlns:a16="http://schemas.microsoft.com/office/drawing/2014/main" id="{14F2DD27-D756-E4AB-0A11-C8C3F4C4249E}"/>
                  </a:ext>
                </a:extLst>
              </p:cNvPr>
              <p:cNvSpPr/>
              <p:nvPr/>
            </p:nvSpPr>
            <p:spPr>
              <a:xfrm flipV="1">
                <a:off x="2847109" y="3672758"/>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6" name="Isosceles Triangle 5">
                <a:extLst>
                  <a:ext uri="{FF2B5EF4-FFF2-40B4-BE49-F238E27FC236}">
                    <a16:creationId xmlns:a16="http://schemas.microsoft.com/office/drawing/2014/main" id="{D39DEF0E-321F-3094-7F9E-9E8C865C6C07}"/>
                  </a:ext>
                </a:extLst>
              </p:cNvPr>
              <p:cNvSpPr/>
              <p:nvPr/>
            </p:nvSpPr>
            <p:spPr>
              <a:xfrm flipV="1">
                <a:off x="4762499" y="3703496"/>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7" name="Isosceles Triangle 6">
                <a:extLst>
                  <a:ext uri="{FF2B5EF4-FFF2-40B4-BE49-F238E27FC236}">
                    <a16:creationId xmlns:a16="http://schemas.microsoft.com/office/drawing/2014/main" id="{AC4C0D83-1E54-1A2A-4CEF-5FD569F1EAFF}"/>
                  </a:ext>
                </a:extLst>
              </p:cNvPr>
              <p:cNvSpPr/>
              <p:nvPr/>
            </p:nvSpPr>
            <p:spPr>
              <a:xfrm flipV="1">
                <a:off x="6733309" y="3693540"/>
                <a:ext cx="457200" cy="381000"/>
              </a:xfrm>
              <a:prstGeom prst="triangl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FC8CF720-7C4A-3665-93D7-E6A44B7453C3}"/>
                  </a:ext>
                </a:extLst>
              </p:cNvPr>
              <p:cNvCxnSpPr>
                <a:cxnSpLocks/>
                <a:stCxn id="4" idx="3"/>
                <a:endCxn id="5" idx="3"/>
              </p:cNvCxnSpPr>
              <p:nvPr/>
            </p:nvCxnSpPr>
            <p:spPr>
              <a:xfrm flipH="1">
                <a:off x="3075709" y="2552705"/>
                <a:ext cx="1915390" cy="112005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a:extLst>
                  <a:ext uri="{FF2B5EF4-FFF2-40B4-BE49-F238E27FC236}">
                    <a16:creationId xmlns:a16="http://schemas.microsoft.com/office/drawing/2014/main" id="{6B233E44-68C2-744B-8F57-1665191B76CF}"/>
                  </a:ext>
                </a:extLst>
              </p:cNvPr>
              <p:cNvCxnSpPr>
                <a:cxnSpLocks/>
                <a:stCxn id="4" idx="3"/>
                <a:endCxn id="6" idx="3"/>
              </p:cNvCxnSpPr>
              <p:nvPr/>
            </p:nvCxnSpPr>
            <p:spPr>
              <a:xfrm>
                <a:off x="4991099" y="2552705"/>
                <a:ext cx="0" cy="115079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B9B0BCEE-2A09-D50A-8C78-879B216085DE}"/>
                  </a:ext>
                </a:extLst>
              </p:cNvPr>
              <p:cNvCxnSpPr>
                <a:cxnSpLocks/>
                <a:stCxn id="4" idx="3"/>
                <a:endCxn id="7" idx="3"/>
              </p:cNvCxnSpPr>
              <p:nvPr/>
            </p:nvCxnSpPr>
            <p:spPr>
              <a:xfrm>
                <a:off x="4991099" y="2552705"/>
                <a:ext cx="1970810" cy="114083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17" name="TextBox 16">
                <a:extLst>
                  <a:ext uri="{FF2B5EF4-FFF2-40B4-BE49-F238E27FC236}">
                    <a16:creationId xmlns:a16="http://schemas.microsoft.com/office/drawing/2014/main" id="{9A19BD00-FE1C-EABC-8121-5BFF156C3A38}"/>
                  </a:ext>
                </a:extLst>
              </p:cNvPr>
              <p:cNvSpPr txBox="1"/>
              <p:nvPr/>
            </p:nvSpPr>
            <p:spPr>
              <a:xfrm>
                <a:off x="2234046"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18" name="TextBox 17">
                <a:extLst>
                  <a:ext uri="{FF2B5EF4-FFF2-40B4-BE49-F238E27FC236}">
                    <a16:creationId xmlns:a16="http://schemas.microsoft.com/office/drawing/2014/main" id="{5CEBCC83-56E7-950E-6399-2246AAA888EB}"/>
                  </a:ext>
                </a:extLst>
              </p:cNvPr>
              <p:cNvSpPr txBox="1"/>
              <p:nvPr/>
            </p:nvSpPr>
            <p:spPr>
              <a:xfrm>
                <a:off x="2847109"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sp>
            <p:nvSpPr>
              <p:cNvPr id="19" name="TextBox 18">
                <a:extLst>
                  <a:ext uri="{FF2B5EF4-FFF2-40B4-BE49-F238E27FC236}">
                    <a16:creationId xmlns:a16="http://schemas.microsoft.com/office/drawing/2014/main" id="{4C0F277D-5EE0-3AD7-D6E8-7CE2E32020A8}"/>
                  </a:ext>
                </a:extLst>
              </p:cNvPr>
              <p:cNvSpPr txBox="1"/>
              <p:nvPr/>
            </p:nvSpPr>
            <p:spPr>
              <a:xfrm>
                <a:off x="3429000" y="5171644"/>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cxnSp>
            <p:nvCxnSpPr>
              <p:cNvPr id="20" name="Straight Arrow Connector 19">
                <a:extLst>
                  <a:ext uri="{FF2B5EF4-FFF2-40B4-BE49-F238E27FC236}">
                    <a16:creationId xmlns:a16="http://schemas.microsoft.com/office/drawing/2014/main" id="{A31AADCD-E2FD-0767-ECBC-8CE4C5301CFB}"/>
                  </a:ext>
                </a:extLst>
              </p:cNvPr>
              <p:cNvCxnSpPr>
                <a:cxnSpLocks/>
                <a:stCxn id="5" idx="0"/>
                <a:endCxn id="17" idx="0"/>
              </p:cNvCxnSpPr>
              <p:nvPr/>
            </p:nvCxnSpPr>
            <p:spPr>
              <a:xfrm flipH="1">
                <a:off x="2424546" y="4053758"/>
                <a:ext cx="651163"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3" name="Straight Arrow Connector 22">
                <a:extLst>
                  <a:ext uri="{FF2B5EF4-FFF2-40B4-BE49-F238E27FC236}">
                    <a16:creationId xmlns:a16="http://schemas.microsoft.com/office/drawing/2014/main" id="{F3491E56-D097-3228-1BFF-3F7294039691}"/>
                  </a:ext>
                </a:extLst>
              </p:cNvPr>
              <p:cNvCxnSpPr>
                <a:cxnSpLocks/>
                <a:stCxn id="5" idx="0"/>
                <a:endCxn id="18" idx="0"/>
              </p:cNvCxnSpPr>
              <p:nvPr/>
            </p:nvCxnSpPr>
            <p:spPr>
              <a:xfrm flipH="1">
                <a:off x="3037609" y="4053758"/>
                <a:ext cx="38100"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24" name="Straight Arrow Connector 23">
                <a:extLst>
                  <a:ext uri="{FF2B5EF4-FFF2-40B4-BE49-F238E27FC236}">
                    <a16:creationId xmlns:a16="http://schemas.microsoft.com/office/drawing/2014/main" id="{AE089D41-907A-2536-B877-7FC35B77A9AF}"/>
                  </a:ext>
                </a:extLst>
              </p:cNvPr>
              <p:cNvCxnSpPr>
                <a:cxnSpLocks/>
                <a:stCxn id="5" idx="0"/>
                <a:endCxn id="19" idx="0"/>
              </p:cNvCxnSpPr>
              <p:nvPr/>
            </p:nvCxnSpPr>
            <p:spPr>
              <a:xfrm>
                <a:off x="3075709" y="4053758"/>
                <a:ext cx="543791" cy="111788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29" name="TextBox 28">
                <a:extLst>
                  <a:ext uri="{FF2B5EF4-FFF2-40B4-BE49-F238E27FC236}">
                    <a16:creationId xmlns:a16="http://schemas.microsoft.com/office/drawing/2014/main" id="{102126A9-5EB5-92FF-CE13-BF0DED7C8C08}"/>
                  </a:ext>
                </a:extLst>
              </p:cNvPr>
              <p:cNvSpPr txBox="1"/>
              <p:nvPr/>
            </p:nvSpPr>
            <p:spPr>
              <a:xfrm>
                <a:off x="414943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0" name="TextBox 29">
                <a:extLst>
                  <a:ext uri="{FF2B5EF4-FFF2-40B4-BE49-F238E27FC236}">
                    <a16:creationId xmlns:a16="http://schemas.microsoft.com/office/drawing/2014/main" id="{A6233A3C-9311-95EF-214A-BA5328EEF092}"/>
                  </a:ext>
                </a:extLst>
              </p:cNvPr>
              <p:cNvSpPr txBox="1"/>
              <p:nvPr/>
            </p:nvSpPr>
            <p:spPr>
              <a:xfrm>
                <a:off x="4762499" y="5181600"/>
                <a:ext cx="381000" cy="369332"/>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0</a:t>
                </a:r>
              </a:p>
            </p:txBody>
          </p:sp>
          <p:sp>
            <p:nvSpPr>
              <p:cNvPr id="31" name="TextBox 30">
                <a:extLst>
                  <a:ext uri="{FF2B5EF4-FFF2-40B4-BE49-F238E27FC236}">
                    <a16:creationId xmlns:a16="http://schemas.microsoft.com/office/drawing/2014/main" id="{13C72221-E134-4618-8C90-06D6FD27F042}"/>
                  </a:ext>
                </a:extLst>
              </p:cNvPr>
              <p:cNvSpPr txBox="1"/>
              <p:nvPr/>
            </p:nvSpPr>
            <p:spPr>
              <a:xfrm>
                <a:off x="534439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2</a:t>
                </a:r>
              </a:p>
            </p:txBody>
          </p:sp>
          <p:cxnSp>
            <p:nvCxnSpPr>
              <p:cNvPr id="32" name="Straight Arrow Connector 31">
                <a:extLst>
                  <a:ext uri="{FF2B5EF4-FFF2-40B4-BE49-F238E27FC236}">
                    <a16:creationId xmlns:a16="http://schemas.microsoft.com/office/drawing/2014/main" id="{16342C44-492E-1281-9B3E-1CA7BB21DE38}"/>
                  </a:ext>
                </a:extLst>
              </p:cNvPr>
              <p:cNvCxnSpPr>
                <a:cxnSpLocks/>
                <a:stCxn id="6" idx="0"/>
                <a:endCxn id="29" idx="0"/>
              </p:cNvCxnSpPr>
              <p:nvPr/>
            </p:nvCxnSpPr>
            <p:spPr>
              <a:xfrm flipH="1">
                <a:off x="4339936" y="4084496"/>
                <a:ext cx="651163"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3" name="Straight Arrow Connector 32">
                <a:extLst>
                  <a:ext uri="{FF2B5EF4-FFF2-40B4-BE49-F238E27FC236}">
                    <a16:creationId xmlns:a16="http://schemas.microsoft.com/office/drawing/2014/main" id="{26643B6C-2508-7BFE-DDB1-7777DA6FCB20}"/>
                  </a:ext>
                </a:extLst>
              </p:cNvPr>
              <p:cNvCxnSpPr>
                <a:cxnSpLocks/>
                <a:stCxn id="6" idx="0"/>
                <a:endCxn id="30" idx="0"/>
              </p:cNvCxnSpPr>
              <p:nvPr/>
            </p:nvCxnSpPr>
            <p:spPr>
              <a:xfrm flipH="1">
                <a:off x="4952999" y="4084496"/>
                <a:ext cx="38100"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4" name="Straight Arrow Connector 33">
                <a:extLst>
                  <a:ext uri="{FF2B5EF4-FFF2-40B4-BE49-F238E27FC236}">
                    <a16:creationId xmlns:a16="http://schemas.microsoft.com/office/drawing/2014/main" id="{83891774-0A2A-8098-5E8D-081A5FF1A6E0}"/>
                  </a:ext>
                </a:extLst>
              </p:cNvPr>
              <p:cNvCxnSpPr>
                <a:cxnSpLocks/>
                <a:stCxn id="6" idx="0"/>
                <a:endCxn id="31" idx="0"/>
              </p:cNvCxnSpPr>
              <p:nvPr/>
            </p:nvCxnSpPr>
            <p:spPr>
              <a:xfrm>
                <a:off x="4991099" y="4084496"/>
                <a:ext cx="543791" cy="109710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1EC43F59-D698-239A-3611-CAE92862A956}"/>
                  </a:ext>
                </a:extLst>
              </p:cNvPr>
              <p:cNvSpPr txBox="1"/>
              <p:nvPr/>
            </p:nvSpPr>
            <p:spPr>
              <a:xfrm>
                <a:off x="6120246"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5</a:t>
                </a:r>
              </a:p>
            </p:txBody>
          </p:sp>
          <p:sp>
            <p:nvSpPr>
              <p:cNvPr id="36" name="TextBox 35">
                <a:extLst>
                  <a:ext uri="{FF2B5EF4-FFF2-40B4-BE49-F238E27FC236}">
                    <a16:creationId xmlns:a16="http://schemas.microsoft.com/office/drawing/2014/main" id="{753EBECC-86B8-42B2-6DE4-6AC89615AE3B}"/>
                  </a:ext>
                </a:extLst>
              </p:cNvPr>
              <p:cNvSpPr txBox="1"/>
              <p:nvPr/>
            </p:nvSpPr>
            <p:spPr>
              <a:xfrm>
                <a:off x="6733309"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-7</a:t>
                </a:r>
              </a:p>
            </p:txBody>
          </p:sp>
          <p:sp>
            <p:nvSpPr>
              <p:cNvPr id="37" name="TextBox 36">
                <a:extLst>
                  <a:ext uri="{FF2B5EF4-FFF2-40B4-BE49-F238E27FC236}">
                    <a16:creationId xmlns:a16="http://schemas.microsoft.com/office/drawing/2014/main" id="{B493A857-A284-C249-7F47-6532997C358A}"/>
                  </a:ext>
                </a:extLst>
              </p:cNvPr>
              <p:cNvSpPr txBox="1"/>
              <p:nvPr/>
            </p:nvSpPr>
            <p:spPr>
              <a:xfrm>
                <a:off x="7315200" y="5181600"/>
                <a:ext cx="381000" cy="38100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dirty="0"/>
                  <a:t>-4</a:t>
                </a:r>
              </a:p>
            </p:txBody>
          </p:sp>
          <p:cxnSp>
            <p:nvCxnSpPr>
              <p:cNvPr id="38" name="Straight Arrow Connector 37">
                <a:extLst>
                  <a:ext uri="{FF2B5EF4-FFF2-40B4-BE49-F238E27FC236}">
                    <a16:creationId xmlns:a16="http://schemas.microsoft.com/office/drawing/2014/main" id="{FBEC75E5-D99B-4829-22E8-5455ED558970}"/>
                  </a:ext>
                </a:extLst>
              </p:cNvPr>
              <p:cNvCxnSpPr>
                <a:cxnSpLocks/>
                <a:stCxn id="7" idx="0"/>
                <a:endCxn id="35" idx="0"/>
              </p:cNvCxnSpPr>
              <p:nvPr/>
            </p:nvCxnSpPr>
            <p:spPr>
              <a:xfrm flipH="1">
                <a:off x="6310746" y="4074540"/>
                <a:ext cx="651163"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39" name="Straight Arrow Connector 38">
                <a:extLst>
                  <a:ext uri="{FF2B5EF4-FFF2-40B4-BE49-F238E27FC236}">
                    <a16:creationId xmlns:a16="http://schemas.microsoft.com/office/drawing/2014/main" id="{B69A0EE5-B59B-DBA7-8FF0-F9A8D0BBDF63}"/>
                  </a:ext>
                </a:extLst>
              </p:cNvPr>
              <p:cNvCxnSpPr>
                <a:cxnSpLocks/>
                <a:stCxn id="7" idx="0"/>
                <a:endCxn id="36" idx="0"/>
              </p:cNvCxnSpPr>
              <p:nvPr/>
            </p:nvCxnSpPr>
            <p:spPr>
              <a:xfrm flipH="1">
                <a:off x="6923809" y="4074540"/>
                <a:ext cx="38100"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0" name="Straight Arrow Connector 39">
                <a:extLst>
                  <a:ext uri="{FF2B5EF4-FFF2-40B4-BE49-F238E27FC236}">
                    <a16:creationId xmlns:a16="http://schemas.microsoft.com/office/drawing/2014/main" id="{78951014-5058-8425-6BD7-3AE620D73DA9}"/>
                  </a:ext>
                </a:extLst>
              </p:cNvPr>
              <p:cNvCxnSpPr>
                <a:cxnSpLocks/>
                <a:stCxn id="7" idx="0"/>
                <a:endCxn id="37" idx="0"/>
              </p:cNvCxnSpPr>
              <p:nvPr/>
            </p:nvCxnSpPr>
            <p:spPr>
              <a:xfrm>
                <a:off x="6961909" y="4074540"/>
                <a:ext cx="543791" cy="1107060"/>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47" name="TextBox 46">
                <a:extLst>
                  <a:ext uri="{FF2B5EF4-FFF2-40B4-BE49-F238E27FC236}">
                    <a16:creationId xmlns:a16="http://schemas.microsoft.com/office/drawing/2014/main" id="{AE4A8501-92D9-8249-4E4B-F3739852036E}"/>
                  </a:ext>
                </a:extLst>
              </p:cNvPr>
              <p:cNvSpPr txBox="1"/>
              <p:nvPr/>
            </p:nvSpPr>
            <p:spPr>
              <a:xfrm>
                <a:off x="495296" y="5193268"/>
                <a:ext cx="1582883" cy="369332"/>
              </a:xfrm>
              <a:prstGeom prst="rect">
                <a:avLst/>
              </a:prstGeom>
              <a:noFill/>
            </p:spPr>
            <p:txBody>
              <a:bodyPr wrap="square" rtlCol="0">
                <a:spAutoFit/>
              </a:bodyPr>
              <a:lstStyle/>
              <a:p>
                <a:r>
                  <a:rPr lang="en-US" dirty="0"/>
                  <a:t>Utility for Max</a:t>
                </a:r>
              </a:p>
            </p:txBody>
          </p:sp>
          <p:sp>
            <p:nvSpPr>
              <p:cNvPr id="49" name="TextBox 48">
                <a:extLst>
                  <a:ext uri="{FF2B5EF4-FFF2-40B4-BE49-F238E27FC236}">
                    <a16:creationId xmlns:a16="http://schemas.microsoft.com/office/drawing/2014/main" id="{DADED3E9-1B62-8DC2-051C-6DA26E591D24}"/>
                  </a:ext>
                </a:extLst>
              </p:cNvPr>
              <p:cNvSpPr txBox="1"/>
              <p:nvPr/>
            </p:nvSpPr>
            <p:spPr>
              <a:xfrm>
                <a:off x="4087090" y="2159557"/>
                <a:ext cx="789709" cy="369332"/>
              </a:xfrm>
              <a:prstGeom prst="rect">
                <a:avLst/>
              </a:prstGeom>
              <a:noFill/>
            </p:spPr>
            <p:txBody>
              <a:bodyPr wrap="square">
                <a:spAutoFit/>
              </a:bodyPr>
              <a:lstStyle/>
              <a:p>
                <a:r>
                  <a:rPr lang="en-US" dirty="0"/>
                  <a:t>Max</a:t>
                </a:r>
              </a:p>
            </p:txBody>
          </p:sp>
          <p:sp>
            <p:nvSpPr>
              <p:cNvPr id="50" name="TextBox 49">
                <a:extLst>
                  <a:ext uri="{FF2B5EF4-FFF2-40B4-BE49-F238E27FC236}">
                    <a16:creationId xmlns:a16="http://schemas.microsoft.com/office/drawing/2014/main" id="{8311267B-4D78-0BE2-8D01-8B2E9E29B53C}"/>
                  </a:ext>
                </a:extLst>
              </p:cNvPr>
              <p:cNvSpPr txBox="1"/>
              <p:nvPr/>
            </p:nvSpPr>
            <p:spPr>
              <a:xfrm>
                <a:off x="2266950" y="3659772"/>
                <a:ext cx="789709" cy="369332"/>
              </a:xfrm>
              <a:prstGeom prst="rect">
                <a:avLst/>
              </a:prstGeom>
              <a:noFill/>
            </p:spPr>
            <p:txBody>
              <a:bodyPr wrap="square">
                <a:spAutoFit/>
              </a:bodyPr>
              <a:lstStyle/>
              <a:p>
                <a:r>
                  <a:rPr lang="en-US" dirty="0"/>
                  <a:t>Min</a:t>
                </a: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89FF3625-567D-4A5C-9D8A-C9DA3E3733D5}"/>
                      </a:ext>
                    </a:extLst>
                  </p:cNvPr>
                  <p:cNvSpPr txBox="1"/>
                  <p:nvPr/>
                </p:nvSpPr>
                <p:spPr>
                  <a:xfrm>
                    <a:off x="3685308" y="2756819"/>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1" name="TextBox 50">
                    <a:extLst>
                      <a:ext uri="{FF2B5EF4-FFF2-40B4-BE49-F238E27FC236}">
                        <a16:creationId xmlns:a16="http://schemas.microsoft.com/office/drawing/2014/main" id="{89FF3625-567D-4A5C-9D8A-C9DA3E3733D5}"/>
                      </a:ext>
                    </a:extLst>
                  </p:cNvPr>
                  <p:cNvSpPr txBox="1">
                    <a:spLocks noRot="1" noChangeAspect="1" noMove="1" noResize="1" noEditPoints="1" noAdjustHandles="1" noChangeArrowheads="1" noChangeShapeType="1" noTextEdit="1"/>
                  </p:cNvSpPr>
                  <p:nvPr/>
                </p:nvSpPr>
                <p:spPr>
                  <a:xfrm>
                    <a:off x="3685308" y="2756819"/>
                    <a:ext cx="381000"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F5A91F5-7F70-8FF7-C1C1-5C9FF35A46C2}"/>
                      </a:ext>
                    </a:extLst>
                  </p:cNvPr>
                  <p:cNvSpPr txBox="1"/>
                  <p:nvPr/>
                </p:nvSpPr>
                <p:spPr>
                  <a:xfrm>
                    <a:off x="4572000" y="2785612"/>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2" name="TextBox 51">
                    <a:extLst>
                      <a:ext uri="{FF2B5EF4-FFF2-40B4-BE49-F238E27FC236}">
                        <a16:creationId xmlns:a16="http://schemas.microsoft.com/office/drawing/2014/main" id="{9F5A91F5-7F70-8FF7-C1C1-5C9FF35A46C2}"/>
                      </a:ext>
                    </a:extLst>
                  </p:cNvPr>
                  <p:cNvSpPr txBox="1">
                    <a:spLocks noRot="1" noChangeAspect="1" noMove="1" noResize="1" noEditPoints="1" noAdjustHandles="1" noChangeArrowheads="1" noChangeShapeType="1" noTextEdit="1"/>
                  </p:cNvSpPr>
                  <p:nvPr/>
                </p:nvSpPr>
                <p:spPr>
                  <a:xfrm>
                    <a:off x="4572000" y="2785612"/>
                    <a:ext cx="381000"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5B0D1A2C-D817-CC0C-0AF2-B66D7A61BE3F}"/>
                      </a:ext>
                    </a:extLst>
                  </p:cNvPr>
                  <p:cNvSpPr txBox="1"/>
                  <p:nvPr/>
                </p:nvSpPr>
                <p:spPr>
                  <a:xfrm>
                    <a:off x="5786004" y="275379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3" name="TextBox 52">
                    <a:extLst>
                      <a:ext uri="{FF2B5EF4-FFF2-40B4-BE49-F238E27FC236}">
                        <a16:creationId xmlns:a16="http://schemas.microsoft.com/office/drawing/2014/main" id="{5B0D1A2C-D817-CC0C-0AF2-B66D7A61BE3F}"/>
                      </a:ext>
                    </a:extLst>
                  </p:cNvPr>
                  <p:cNvSpPr txBox="1">
                    <a:spLocks noRot="1" noChangeAspect="1" noMove="1" noResize="1" noEditPoints="1" noAdjustHandles="1" noChangeArrowheads="1" noChangeShapeType="1" noTextEdit="1"/>
                  </p:cNvSpPr>
                  <p:nvPr/>
                </p:nvSpPr>
                <p:spPr>
                  <a:xfrm>
                    <a:off x="5786004" y="2753790"/>
                    <a:ext cx="381000" cy="369332"/>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02BBCC3F-D7ED-2AA1-BE1F-05F6EEFD7D82}"/>
                      </a:ext>
                    </a:extLst>
                  </p:cNvPr>
                  <p:cNvSpPr txBox="1"/>
                  <p:nvPr/>
                </p:nvSpPr>
                <p:spPr>
                  <a:xfrm>
                    <a:off x="2280804" y="443799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4" name="TextBox 53">
                    <a:extLst>
                      <a:ext uri="{FF2B5EF4-FFF2-40B4-BE49-F238E27FC236}">
                        <a16:creationId xmlns:a16="http://schemas.microsoft.com/office/drawing/2014/main" id="{02BBCC3F-D7ED-2AA1-BE1F-05F6EEFD7D82}"/>
                      </a:ext>
                    </a:extLst>
                  </p:cNvPr>
                  <p:cNvSpPr txBox="1">
                    <a:spLocks noRot="1" noChangeAspect="1" noMove="1" noResize="1" noEditPoints="1" noAdjustHandles="1" noChangeArrowheads="1" noChangeShapeType="1" noTextEdit="1"/>
                  </p:cNvSpPr>
                  <p:nvPr/>
                </p:nvSpPr>
                <p:spPr>
                  <a:xfrm>
                    <a:off x="2280804" y="4437991"/>
                    <a:ext cx="381000"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82EBCE86-B80B-D2F6-D576-E077D13655A0}"/>
                      </a:ext>
                    </a:extLst>
                  </p:cNvPr>
                  <p:cNvSpPr txBox="1"/>
                  <p:nvPr/>
                </p:nvSpPr>
                <p:spPr>
                  <a:xfrm>
                    <a:off x="2722418" y="459481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5" name="TextBox 54">
                    <a:extLst>
                      <a:ext uri="{FF2B5EF4-FFF2-40B4-BE49-F238E27FC236}">
                        <a16:creationId xmlns:a16="http://schemas.microsoft.com/office/drawing/2014/main" id="{82EBCE86-B80B-D2F6-D576-E077D13655A0}"/>
                      </a:ext>
                    </a:extLst>
                  </p:cNvPr>
                  <p:cNvSpPr txBox="1">
                    <a:spLocks noRot="1" noChangeAspect="1" noMove="1" noResize="1" noEditPoints="1" noAdjustHandles="1" noChangeArrowheads="1" noChangeShapeType="1" noTextEdit="1"/>
                  </p:cNvSpPr>
                  <p:nvPr/>
                </p:nvSpPr>
                <p:spPr>
                  <a:xfrm>
                    <a:off x="2722418" y="4594814"/>
                    <a:ext cx="3810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B3150E31-74C2-5FCA-0696-1F0D510B4D95}"/>
                      </a:ext>
                    </a:extLst>
                  </p:cNvPr>
                  <p:cNvSpPr txBox="1"/>
                  <p:nvPr/>
                </p:nvSpPr>
                <p:spPr>
                  <a:xfrm>
                    <a:off x="3307772" y="4409950"/>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6" name="TextBox 55">
                    <a:extLst>
                      <a:ext uri="{FF2B5EF4-FFF2-40B4-BE49-F238E27FC236}">
                        <a16:creationId xmlns:a16="http://schemas.microsoft.com/office/drawing/2014/main" id="{B3150E31-74C2-5FCA-0696-1F0D510B4D95}"/>
                      </a:ext>
                    </a:extLst>
                  </p:cNvPr>
                  <p:cNvSpPr txBox="1">
                    <a:spLocks noRot="1" noChangeAspect="1" noMove="1" noResize="1" noEditPoints="1" noAdjustHandles="1" noChangeArrowheads="1" noChangeShapeType="1" noTextEdit="1"/>
                  </p:cNvSpPr>
                  <p:nvPr/>
                </p:nvSpPr>
                <p:spPr>
                  <a:xfrm>
                    <a:off x="3307772" y="4409950"/>
                    <a:ext cx="381000"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EDE8DF62-5501-8ED5-97D9-BB8CE83A8B0C}"/>
                      </a:ext>
                    </a:extLst>
                  </p:cNvPr>
                  <p:cNvSpPr txBox="1"/>
                  <p:nvPr/>
                </p:nvSpPr>
                <p:spPr>
                  <a:xfrm>
                    <a:off x="4256808" y="42702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57" name="TextBox 56">
                    <a:extLst>
                      <a:ext uri="{FF2B5EF4-FFF2-40B4-BE49-F238E27FC236}">
                        <a16:creationId xmlns:a16="http://schemas.microsoft.com/office/drawing/2014/main" id="{EDE8DF62-5501-8ED5-97D9-BB8CE83A8B0C}"/>
                      </a:ext>
                    </a:extLst>
                  </p:cNvPr>
                  <p:cNvSpPr txBox="1">
                    <a:spLocks noRot="1" noChangeAspect="1" noMove="1" noResize="1" noEditPoints="1" noAdjustHandles="1" noChangeArrowheads="1" noChangeShapeType="1" noTextEdit="1"/>
                  </p:cNvSpPr>
                  <p:nvPr/>
                </p:nvSpPr>
                <p:spPr>
                  <a:xfrm>
                    <a:off x="4256808" y="4270235"/>
                    <a:ext cx="381000"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013562D2-8940-8DB7-17BF-FED206399CB3}"/>
                      </a:ext>
                    </a:extLst>
                  </p:cNvPr>
                  <p:cNvSpPr txBox="1"/>
                  <p:nvPr/>
                </p:nvSpPr>
                <p:spPr>
                  <a:xfrm>
                    <a:off x="4914899" y="4585196"/>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58" name="TextBox 57">
                    <a:extLst>
                      <a:ext uri="{FF2B5EF4-FFF2-40B4-BE49-F238E27FC236}">
                        <a16:creationId xmlns:a16="http://schemas.microsoft.com/office/drawing/2014/main" id="{013562D2-8940-8DB7-17BF-FED206399CB3}"/>
                      </a:ext>
                    </a:extLst>
                  </p:cNvPr>
                  <p:cNvSpPr txBox="1">
                    <a:spLocks noRot="1" noChangeAspect="1" noMove="1" noResize="1" noEditPoints="1" noAdjustHandles="1" noChangeArrowheads="1" noChangeShapeType="1" noTextEdit="1"/>
                  </p:cNvSpPr>
                  <p:nvPr/>
                </p:nvSpPr>
                <p:spPr>
                  <a:xfrm>
                    <a:off x="4914899" y="4585196"/>
                    <a:ext cx="381000" cy="369332"/>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C1CB8253-3A6B-B876-8BCB-E358941F01DA}"/>
                      </a:ext>
                    </a:extLst>
                  </p:cNvPr>
                  <p:cNvSpPr txBox="1"/>
                  <p:nvPr/>
                </p:nvSpPr>
                <p:spPr>
                  <a:xfrm>
                    <a:off x="5306290" y="446174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59" name="TextBox 58">
                    <a:extLst>
                      <a:ext uri="{FF2B5EF4-FFF2-40B4-BE49-F238E27FC236}">
                        <a16:creationId xmlns:a16="http://schemas.microsoft.com/office/drawing/2014/main" id="{C1CB8253-3A6B-B876-8BCB-E358941F01DA}"/>
                      </a:ext>
                    </a:extLst>
                  </p:cNvPr>
                  <p:cNvSpPr txBox="1">
                    <a:spLocks noRot="1" noChangeAspect="1" noMove="1" noResize="1" noEditPoints="1" noAdjustHandles="1" noChangeArrowheads="1" noChangeShapeType="1" noTextEdit="1"/>
                  </p:cNvSpPr>
                  <p:nvPr/>
                </p:nvSpPr>
                <p:spPr>
                  <a:xfrm>
                    <a:off x="5306290" y="4461743"/>
                    <a:ext cx="381000" cy="369332"/>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6E9736D0-33D0-A618-822A-2C8315CA1DCD}"/>
                      </a:ext>
                    </a:extLst>
                  </p:cNvPr>
                  <p:cNvSpPr txBox="1"/>
                  <p:nvPr/>
                </p:nvSpPr>
                <p:spPr>
                  <a:xfrm>
                    <a:off x="6236278" y="4252904"/>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oMath>
                      </m:oMathPara>
                    </a14:m>
                    <a:endParaRPr lang="en-US" dirty="0"/>
                  </a:p>
                </p:txBody>
              </p:sp>
            </mc:Choice>
            <mc:Fallback xmlns="">
              <p:sp>
                <p:nvSpPr>
                  <p:cNvPr id="60" name="TextBox 59">
                    <a:extLst>
                      <a:ext uri="{FF2B5EF4-FFF2-40B4-BE49-F238E27FC236}">
                        <a16:creationId xmlns:a16="http://schemas.microsoft.com/office/drawing/2014/main" id="{6E9736D0-33D0-A618-822A-2C8315CA1DCD}"/>
                      </a:ext>
                    </a:extLst>
                  </p:cNvPr>
                  <p:cNvSpPr txBox="1">
                    <a:spLocks noRot="1" noChangeAspect="1" noMove="1" noResize="1" noEditPoints="1" noAdjustHandles="1" noChangeArrowheads="1" noChangeShapeType="1" noTextEdit="1"/>
                  </p:cNvSpPr>
                  <p:nvPr/>
                </p:nvSpPr>
                <p:spPr>
                  <a:xfrm>
                    <a:off x="6236278" y="4252904"/>
                    <a:ext cx="381000" cy="369332"/>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E67F5B8A-814F-41A1-263A-D6DE2B51463F}"/>
                      </a:ext>
                    </a:extLst>
                  </p:cNvPr>
                  <p:cNvSpPr txBox="1"/>
                  <p:nvPr/>
                </p:nvSpPr>
                <p:spPr>
                  <a:xfrm>
                    <a:off x="6885709" y="4605581"/>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dirty="0"/>
                  </a:p>
                </p:txBody>
              </p:sp>
            </mc:Choice>
            <mc:Fallback xmlns="">
              <p:sp>
                <p:nvSpPr>
                  <p:cNvPr id="61" name="TextBox 60">
                    <a:extLst>
                      <a:ext uri="{FF2B5EF4-FFF2-40B4-BE49-F238E27FC236}">
                        <a16:creationId xmlns:a16="http://schemas.microsoft.com/office/drawing/2014/main" id="{E67F5B8A-814F-41A1-263A-D6DE2B51463F}"/>
                      </a:ext>
                    </a:extLst>
                  </p:cNvPr>
                  <p:cNvSpPr txBox="1">
                    <a:spLocks noRot="1" noChangeAspect="1" noMove="1" noResize="1" noEditPoints="1" noAdjustHandles="1" noChangeArrowheads="1" noChangeShapeType="1" noTextEdit="1"/>
                  </p:cNvSpPr>
                  <p:nvPr/>
                </p:nvSpPr>
                <p:spPr>
                  <a:xfrm>
                    <a:off x="6885709" y="4605581"/>
                    <a:ext cx="381000" cy="369332"/>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8ACF5A0-2A70-6111-DF91-5EC8C20A1463}"/>
                      </a:ext>
                    </a:extLst>
                  </p:cNvPr>
                  <p:cNvSpPr txBox="1"/>
                  <p:nvPr/>
                </p:nvSpPr>
                <p:spPr>
                  <a:xfrm>
                    <a:off x="7255220" y="4497435"/>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3</m:t>
                              </m:r>
                            </m:sub>
                          </m:sSub>
                        </m:oMath>
                      </m:oMathPara>
                    </a14:m>
                    <a:endParaRPr lang="en-US" dirty="0"/>
                  </a:p>
                </p:txBody>
              </p:sp>
            </mc:Choice>
            <mc:Fallback xmlns="">
              <p:sp>
                <p:nvSpPr>
                  <p:cNvPr id="62" name="TextBox 61">
                    <a:extLst>
                      <a:ext uri="{FF2B5EF4-FFF2-40B4-BE49-F238E27FC236}">
                        <a16:creationId xmlns:a16="http://schemas.microsoft.com/office/drawing/2014/main" id="{18ACF5A0-2A70-6111-DF91-5EC8C20A1463}"/>
                      </a:ext>
                    </a:extLst>
                  </p:cNvPr>
                  <p:cNvSpPr txBox="1">
                    <a:spLocks noRot="1" noChangeAspect="1" noMove="1" noResize="1" noEditPoints="1" noAdjustHandles="1" noChangeArrowheads="1" noChangeShapeType="1" noTextEdit="1"/>
                  </p:cNvSpPr>
                  <p:nvPr/>
                </p:nvSpPr>
                <p:spPr>
                  <a:xfrm>
                    <a:off x="7255220" y="4497435"/>
                    <a:ext cx="381000" cy="369332"/>
                  </a:xfrm>
                  <a:prstGeom prst="rect">
                    <a:avLst/>
                  </a:prstGeom>
                  <a:blipFill>
                    <a:blip r:embed="rId35"/>
                    <a:stretch>
                      <a:fillRect/>
                    </a:stretch>
                  </a:blipFill>
                </p:spPr>
                <p:txBody>
                  <a:bodyPr/>
                  <a:lstStyle/>
                  <a:p>
                    <a:r>
                      <a:rPr lang="en-US">
                        <a:noFill/>
                      </a:rPr>
                      <a:t> </a:t>
                    </a:r>
                  </a:p>
                </p:txBody>
              </p:sp>
            </mc:Fallback>
          </mc:AlternateContent>
          <p:sp>
            <p:nvSpPr>
              <p:cNvPr id="73" name="TextBox 72">
                <a:extLst>
                  <a:ext uri="{FF2B5EF4-FFF2-40B4-BE49-F238E27FC236}">
                    <a16:creationId xmlns:a16="http://schemas.microsoft.com/office/drawing/2014/main" id="{7433DB4B-2EC0-6B19-8CCE-14AD9C7A3BEA}"/>
                  </a:ext>
                </a:extLst>
              </p:cNvPr>
              <p:cNvSpPr txBox="1"/>
              <p:nvPr/>
            </p:nvSpPr>
            <p:spPr>
              <a:xfrm>
                <a:off x="3467082" y="3493969"/>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p:sp>
            <p:nvSpPr>
              <p:cNvPr id="76" name="TextBox 75">
                <a:extLst>
                  <a:ext uri="{FF2B5EF4-FFF2-40B4-BE49-F238E27FC236}">
                    <a16:creationId xmlns:a16="http://schemas.microsoft.com/office/drawing/2014/main" id="{95B0C9EA-2B85-BA6F-496D-D19BFFF1CD54}"/>
                  </a:ext>
                </a:extLst>
              </p:cNvPr>
              <p:cNvSpPr txBox="1"/>
              <p:nvPr/>
            </p:nvSpPr>
            <p:spPr>
              <a:xfrm>
                <a:off x="5350746" y="1721707"/>
                <a:ext cx="652891"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50416EF3-E706-C3C4-2E37-ABE1F755CC86}"/>
                      </a:ext>
                    </a:extLst>
                  </p:cNvPr>
                  <p:cNvSpPr txBox="1"/>
                  <p:nvPr/>
                </p:nvSpPr>
                <p:spPr>
                  <a:xfrm>
                    <a:off x="5298095" y="16720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77" name="TextBox 76">
                    <a:extLst>
                      <a:ext uri="{FF2B5EF4-FFF2-40B4-BE49-F238E27FC236}">
                        <a16:creationId xmlns:a16="http://schemas.microsoft.com/office/drawing/2014/main" id="{50416EF3-E706-C3C4-2E37-ABE1F755CC86}"/>
                      </a:ext>
                    </a:extLst>
                  </p:cNvPr>
                  <p:cNvSpPr txBox="1">
                    <a:spLocks noRot="1" noChangeAspect="1" noMove="1" noResize="1" noEditPoints="1" noAdjustHandles="1" noChangeArrowheads="1" noChangeShapeType="1" noTextEdit="1"/>
                  </p:cNvSpPr>
                  <p:nvPr/>
                </p:nvSpPr>
                <p:spPr>
                  <a:xfrm>
                    <a:off x="5298095" y="1672099"/>
                    <a:ext cx="775725" cy="369332"/>
                  </a:xfrm>
                  <a:prstGeom prst="rect">
                    <a:avLst/>
                  </a:prstGeom>
                  <a:blipFill>
                    <a:blip r:embed="rId36"/>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26FE5CB-30FE-CCBC-5EF5-D60F4CF39E8A}"/>
                      </a:ext>
                    </a:extLst>
                  </p:cNvPr>
                  <p:cNvSpPr txBox="1"/>
                  <p:nvPr/>
                </p:nvSpPr>
                <p:spPr>
                  <a:xfrm>
                    <a:off x="3414173" y="3463999"/>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826FE5CB-30FE-CCBC-5EF5-D60F4CF39E8A}"/>
                      </a:ext>
                    </a:extLst>
                  </p:cNvPr>
                  <p:cNvSpPr txBox="1">
                    <a:spLocks noRot="1" noChangeAspect="1" noMove="1" noResize="1" noEditPoints="1" noAdjustHandles="1" noChangeArrowheads="1" noChangeShapeType="1" noTextEdit="1"/>
                  </p:cNvSpPr>
                  <p:nvPr/>
                </p:nvSpPr>
                <p:spPr>
                  <a:xfrm>
                    <a:off x="3414173" y="3463999"/>
                    <a:ext cx="775725" cy="369332"/>
                  </a:xfrm>
                  <a:prstGeom prst="rect">
                    <a:avLst/>
                  </a:prstGeom>
                  <a:blipFill>
                    <a:blip r:embed="rId37"/>
                    <a:stretch>
                      <a:fillRect b="-14754"/>
                    </a:stretch>
                  </a:blipFill>
                </p:spPr>
                <p:txBody>
                  <a:bodyPr/>
                  <a:lstStyle/>
                  <a:p>
                    <a:r>
                      <a:rPr lang="en-US">
                        <a:noFill/>
                      </a:rPr>
                      <a:t> </a:t>
                    </a:r>
                  </a:p>
                </p:txBody>
              </p:sp>
            </mc:Fallback>
          </mc:AlternateContent>
        </p:grpSp>
        <p:sp>
          <p:nvSpPr>
            <p:cNvPr id="16" name="TextBox 15">
              <a:extLst>
                <a:ext uri="{FF2B5EF4-FFF2-40B4-BE49-F238E27FC236}">
                  <a16:creationId xmlns:a16="http://schemas.microsoft.com/office/drawing/2014/main" id="{20B8B543-5D3A-D79E-053C-CDAD0165B9B5}"/>
                </a:ext>
              </a:extLst>
            </p:cNvPr>
            <p:cNvSpPr txBox="1"/>
            <p:nvPr/>
          </p:nvSpPr>
          <p:spPr>
            <a:xfrm>
              <a:off x="5336955"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284517F-B76A-DEDD-165A-1BBE61A1B0E4}"/>
                    </a:ext>
                  </a:extLst>
                </p:cNvPr>
                <p:cNvSpPr txBox="1"/>
                <p:nvPr/>
              </p:nvSpPr>
              <p:spPr>
                <a:xfrm>
                  <a:off x="5284046"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21" name="TextBox 20">
                  <a:extLst>
                    <a:ext uri="{FF2B5EF4-FFF2-40B4-BE49-F238E27FC236}">
                      <a16:creationId xmlns:a16="http://schemas.microsoft.com/office/drawing/2014/main" id="{7284517F-B76A-DEDD-165A-1BBE61A1B0E4}"/>
                    </a:ext>
                  </a:extLst>
                </p:cNvPr>
                <p:cNvSpPr txBox="1">
                  <a:spLocks noRot="1" noChangeAspect="1" noMove="1" noResize="1" noEditPoints="1" noAdjustHandles="1" noChangeArrowheads="1" noChangeShapeType="1" noTextEdit="1"/>
                </p:cNvSpPr>
                <p:nvPr/>
              </p:nvSpPr>
              <p:spPr>
                <a:xfrm>
                  <a:off x="5284046" y="3458835"/>
                  <a:ext cx="775725" cy="369332"/>
                </a:xfrm>
                <a:prstGeom prst="rect">
                  <a:avLst/>
                </a:prstGeom>
                <a:blipFill>
                  <a:blip r:embed="rId38"/>
                  <a:stretch>
                    <a:fillRect b="-14754"/>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D67BD40C-3D52-0AF8-0319-1D24A7C3D69A}"/>
                </a:ext>
              </a:extLst>
            </p:cNvPr>
            <p:cNvSpPr txBox="1"/>
            <p:nvPr/>
          </p:nvSpPr>
          <p:spPr>
            <a:xfrm>
              <a:off x="7278836" y="3488805"/>
              <a:ext cx="680475" cy="923330"/>
            </a:xfrm>
            <a:prstGeom prst="rect">
              <a:avLst/>
            </a:prstGeom>
            <a:ln>
              <a:solidFill>
                <a:schemeClr val="accent6"/>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endParaRPr lang="en-US" dirty="0"/>
            </a:p>
            <a:p>
              <a:pPr algn="ctr"/>
              <a:endParaRPr lang="en-US" dirty="0"/>
            </a:p>
            <a:p>
              <a:pPr algn="ctr"/>
              <a:endParaRPr lang="en-US" dirty="0"/>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DA342DA-F9A0-9848-5575-EE818AB48400}"/>
                    </a:ext>
                  </a:extLst>
                </p:cNvPr>
                <p:cNvSpPr txBox="1"/>
                <p:nvPr/>
              </p:nvSpPr>
              <p:spPr>
                <a:xfrm>
                  <a:off x="7225927" y="3458835"/>
                  <a:ext cx="77572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r>
                          <a:rPr lang="en-US" b="0" i="1" dirty="0" smtClean="0">
                            <a:latin typeface="Cambria Math" panose="02040503050406030204" pitchFamily="18" charset="0"/>
                          </a:rPr>
                          <m:t>𝛼</m:t>
                        </m:r>
                        <m:r>
                          <a:rPr lang="en-US" b="0" i="1" dirty="0" smtClean="0">
                            <a:latin typeface="Cambria Math" panose="02040503050406030204" pitchFamily="18" charset="0"/>
                          </a:rPr>
                          <m:t>,</m:t>
                        </m:r>
                        <m:r>
                          <a:rPr lang="en-US" b="0" i="1" dirty="0" smtClean="0">
                            <a:latin typeface="Cambria Math" panose="02040503050406030204" pitchFamily="18" charset="0"/>
                          </a:rPr>
                          <m:t>𝛽</m:t>
                        </m:r>
                        <m:r>
                          <a:rPr lang="en-US" i="1" dirty="0" smtClean="0">
                            <a:latin typeface="Cambria Math" panose="02040503050406030204" pitchFamily="18" charset="0"/>
                          </a:rPr>
                          <m:t>]</m:t>
                        </m:r>
                      </m:oMath>
                    </m:oMathPara>
                  </a14:m>
                  <a:endParaRPr lang="en-US" dirty="0"/>
                </a:p>
              </p:txBody>
            </p:sp>
          </mc:Choice>
          <mc:Fallback xmlns="">
            <p:sp>
              <p:nvSpPr>
                <p:cNvPr id="25" name="TextBox 24">
                  <a:extLst>
                    <a:ext uri="{FF2B5EF4-FFF2-40B4-BE49-F238E27FC236}">
                      <a16:creationId xmlns:a16="http://schemas.microsoft.com/office/drawing/2014/main" id="{6DA342DA-F9A0-9848-5575-EE818AB48400}"/>
                    </a:ext>
                  </a:extLst>
                </p:cNvPr>
                <p:cNvSpPr txBox="1">
                  <a:spLocks noRot="1" noChangeAspect="1" noMove="1" noResize="1" noEditPoints="1" noAdjustHandles="1" noChangeArrowheads="1" noChangeShapeType="1" noTextEdit="1"/>
                </p:cNvSpPr>
                <p:nvPr/>
              </p:nvSpPr>
              <p:spPr>
                <a:xfrm>
                  <a:off x="7225927" y="3458835"/>
                  <a:ext cx="775725" cy="369332"/>
                </a:xfrm>
                <a:prstGeom prst="rect">
                  <a:avLst/>
                </a:prstGeom>
                <a:blipFill>
                  <a:blip r:embed="rId39"/>
                  <a:stretch>
                    <a:fillRect b="-14754"/>
                  </a:stretch>
                </a:blipFill>
              </p:spPr>
              <p:txBody>
                <a:bodyPr/>
                <a:lstStyle/>
                <a:p>
                  <a:r>
                    <a:rPr lang="en-US">
                      <a:noFill/>
                    </a:rPr>
                    <a:t> </a:t>
                  </a:r>
                </a:p>
              </p:txBody>
            </p:sp>
          </mc:Fallback>
        </mc:AlternateContent>
      </p:grpSp>
    </p:spTree>
    <p:extLst>
      <p:ext uri="{BB962C8B-B14F-4D97-AF65-F5344CB8AC3E}">
        <p14:creationId xmlns:p14="http://schemas.microsoft.com/office/powerpoint/2010/main" val="29038981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E594D-C9E0-321A-9145-7AB8136C3485}"/>
              </a:ext>
            </a:extLst>
          </p:cNvPr>
          <p:cNvSpPr>
            <a:spLocks noGrp="1"/>
          </p:cNvSpPr>
          <p:nvPr>
            <p:ph type="title"/>
          </p:nvPr>
        </p:nvSpPr>
        <p:spPr>
          <a:xfrm>
            <a:off x="628650" y="365126"/>
            <a:ext cx="5238750" cy="1325563"/>
          </a:xfrm>
        </p:spPr>
        <p:txBody>
          <a:bodyPr/>
          <a:lstStyle/>
          <a:p>
            <a:r>
              <a:rPr lang="en-US" dirty="0"/>
              <a:t>The Effect of </a:t>
            </a:r>
            <a:br>
              <a:rPr lang="en-US" dirty="0"/>
            </a:br>
            <a:r>
              <a:rPr lang="en-US" dirty="0"/>
              <a:t>Alpha-Beta Pruning</a:t>
            </a:r>
          </a:p>
        </p:txBody>
      </p:sp>
      <p:graphicFrame>
        <p:nvGraphicFramePr>
          <p:cNvPr id="4" name="Table 3">
            <a:extLst>
              <a:ext uri="{FF2B5EF4-FFF2-40B4-BE49-F238E27FC236}">
                <a16:creationId xmlns:a16="http://schemas.microsoft.com/office/drawing/2014/main" id="{FDC40D71-5879-2FEB-9EFC-42ACF9424B98}"/>
              </a:ext>
            </a:extLst>
          </p:cNvPr>
          <p:cNvGraphicFramePr>
            <a:graphicFrameLocks noGrp="1"/>
          </p:cNvGraphicFramePr>
          <p:nvPr>
            <p:extLst>
              <p:ext uri="{D42A27DB-BD31-4B8C-83A1-F6EECF244321}">
                <p14:modId xmlns:p14="http://schemas.microsoft.com/office/powerpoint/2010/main" val="4079607901"/>
              </p:ext>
            </p:extLst>
          </p:nvPr>
        </p:nvGraphicFramePr>
        <p:xfrm>
          <a:off x="1219200" y="3124200"/>
          <a:ext cx="6400800" cy="17526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1762994839"/>
                    </a:ext>
                  </a:extLst>
                </a:gridCol>
                <a:gridCol w="1752600">
                  <a:extLst>
                    <a:ext uri="{9D8B030D-6E8A-4147-A177-3AD203B41FA5}">
                      <a16:colId xmlns:a16="http://schemas.microsoft.com/office/drawing/2014/main" val="1086383157"/>
                    </a:ext>
                  </a:extLst>
                </a:gridCol>
                <a:gridCol w="1447800">
                  <a:extLst>
                    <a:ext uri="{9D8B030D-6E8A-4147-A177-3AD203B41FA5}">
                      <a16:colId xmlns:a16="http://schemas.microsoft.com/office/drawing/2014/main" val="470874592"/>
                    </a:ext>
                  </a:extLst>
                </a:gridCol>
              </a:tblGrid>
              <a:tr h="370840">
                <a:tc>
                  <a:txBody>
                    <a:bodyPr/>
                    <a:lstStyle/>
                    <a:p>
                      <a:r>
                        <a:rPr lang="en-US" dirty="0"/>
                        <a:t>Method</a:t>
                      </a:r>
                    </a:p>
                  </a:txBody>
                  <a:tcPr/>
                </a:tc>
                <a:tc>
                  <a:txBody>
                    <a:bodyPr/>
                    <a:lstStyle/>
                    <a:p>
                      <a:r>
                        <a:rPr lang="en-US" dirty="0"/>
                        <a:t>Searched Nodes</a:t>
                      </a:r>
                    </a:p>
                  </a:txBody>
                  <a:tcPr/>
                </a:tc>
                <a:tc>
                  <a:txBody>
                    <a:bodyPr/>
                    <a:lstStyle/>
                    <a:p>
                      <a:r>
                        <a:rPr lang="en-US" dirty="0"/>
                        <a:t>Search Time</a:t>
                      </a:r>
                    </a:p>
                  </a:txBody>
                  <a:tcPr/>
                </a:tc>
                <a:extLst>
                  <a:ext uri="{0D108BD9-81ED-4DB2-BD59-A6C34878D82A}">
                    <a16:rowId xmlns:a16="http://schemas.microsoft.com/office/drawing/2014/main" val="636644306"/>
                  </a:ext>
                </a:extLst>
              </a:tr>
              <a:tr h="370840">
                <a:tc>
                  <a:txBody>
                    <a:bodyPr/>
                    <a:lstStyle/>
                    <a:p>
                      <a:r>
                        <a:rPr lang="en-US" dirty="0"/>
                        <a:t>Minimax Search</a:t>
                      </a:r>
                    </a:p>
                  </a:txBody>
                  <a:tcPr/>
                </a:tc>
                <a:tc>
                  <a:txBody>
                    <a:bodyPr/>
                    <a:lstStyle/>
                    <a:p>
                      <a:pPr algn="r"/>
                      <a:r>
                        <a:rPr lang="en-US" sz="1800" b="0" i="0" kern="1200" dirty="0">
                          <a:solidFill>
                            <a:schemeClr val="dk1"/>
                          </a:solidFill>
                          <a:effectLst/>
                          <a:latin typeface="+mn-lt"/>
                          <a:ea typeface="+mn-ea"/>
                          <a:cs typeface="+mn-cs"/>
                        </a:rPr>
                        <a:t>549,946</a:t>
                      </a:r>
                      <a:endParaRPr lang="en-US" dirty="0"/>
                    </a:p>
                  </a:txBody>
                  <a:tcPr/>
                </a:tc>
                <a:tc>
                  <a:txBody>
                    <a:bodyPr/>
                    <a:lstStyle/>
                    <a:p>
                      <a:pPr algn="ctr"/>
                      <a:r>
                        <a:rPr lang="en-US" sz="1800" b="0" i="0" kern="1200" dirty="0">
                          <a:solidFill>
                            <a:schemeClr val="dk1"/>
                          </a:solidFill>
                          <a:effectLst/>
                          <a:latin typeface="+mn-lt"/>
                          <a:ea typeface="+mn-ea"/>
                          <a:cs typeface="+mn-cs"/>
                        </a:rPr>
                        <a:t>13 s</a:t>
                      </a:r>
                      <a:endParaRPr lang="en-US" dirty="0"/>
                    </a:p>
                  </a:txBody>
                  <a:tcPr/>
                </a:tc>
                <a:extLst>
                  <a:ext uri="{0D108BD9-81ED-4DB2-BD59-A6C34878D82A}">
                    <a16:rowId xmlns:a16="http://schemas.microsoft.com/office/drawing/2014/main" val="1065435681"/>
                  </a:ext>
                </a:extLst>
              </a:tr>
              <a:tr h="370840">
                <a:tc>
                  <a:txBody>
                    <a:bodyPr/>
                    <a:lstStyle/>
                    <a:p>
                      <a:r>
                        <a:rPr lang="en-US" dirty="0"/>
                        <a:t>+ Alpha-Beta Pruning</a:t>
                      </a:r>
                    </a:p>
                  </a:txBody>
                  <a:tcPr/>
                </a:tc>
                <a:tc>
                  <a:txBody>
                    <a:bodyPr/>
                    <a:lstStyle/>
                    <a:p>
                      <a:pPr algn="r"/>
                      <a:r>
                        <a:rPr lang="en-US" sz="1800" b="0" i="0" kern="1200" dirty="0">
                          <a:solidFill>
                            <a:schemeClr val="dk1"/>
                          </a:solidFill>
                          <a:effectLst/>
                          <a:latin typeface="+mn-lt"/>
                          <a:ea typeface="+mn-ea"/>
                          <a:cs typeface="+mn-cs"/>
                        </a:rPr>
                        <a:t>18,297</a:t>
                      </a:r>
                      <a:endParaRPr lang="en-US" dirty="0"/>
                    </a:p>
                  </a:txBody>
                  <a:tcPr/>
                </a:tc>
                <a:tc>
                  <a:txBody>
                    <a:bodyPr/>
                    <a:lstStyle/>
                    <a:p>
                      <a:pPr algn="ctr"/>
                      <a:r>
                        <a:rPr lang="en-US" dirty="0"/>
                        <a:t>660 </a:t>
                      </a:r>
                      <a:r>
                        <a:rPr lang="en-US" dirty="0" err="1"/>
                        <a:t>ms</a:t>
                      </a:r>
                      <a:endParaRPr lang="en-US" dirty="0"/>
                    </a:p>
                  </a:txBody>
                  <a:tcPr/>
                </a:tc>
                <a:extLst>
                  <a:ext uri="{0D108BD9-81ED-4DB2-BD59-A6C34878D82A}">
                    <a16:rowId xmlns:a16="http://schemas.microsoft.com/office/drawing/2014/main" val="3217000679"/>
                  </a:ext>
                </a:extLst>
              </a:tr>
              <a:tr h="370840">
                <a:tc>
                  <a:txBody>
                    <a:bodyPr/>
                    <a:lstStyle/>
                    <a:p>
                      <a:r>
                        <a:rPr lang="en-US" dirty="0"/>
                        <a:t>+ Move ordering </a:t>
                      </a:r>
                      <a:br>
                        <a:rPr lang="en-US" dirty="0"/>
                      </a:br>
                      <a:r>
                        <a:rPr lang="en-US" dirty="0"/>
                        <a:t>   (heuristic: center, corner, rest)</a:t>
                      </a:r>
                    </a:p>
                  </a:txBody>
                  <a:tcPr/>
                </a:tc>
                <a:tc>
                  <a:txBody>
                    <a:bodyPr/>
                    <a:lstStyle/>
                    <a:p>
                      <a:pPr algn="r"/>
                      <a:r>
                        <a:rPr lang="en-US" sz="1800" b="0" i="0" kern="1200" dirty="0">
                          <a:solidFill>
                            <a:schemeClr val="dk1"/>
                          </a:solidFill>
                          <a:effectLst/>
                          <a:latin typeface="+mn-lt"/>
                          <a:ea typeface="+mn-ea"/>
                          <a:cs typeface="+mn-cs"/>
                        </a:rPr>
                        <a:t>7,275</a:t>
                      </a:r>
                      <a:endParaRPr lang="en-US" dirty="0"/>
                    </a:p>
                  </a:txBody>
                  <a:tcPr/>
                </a:tc>
                <a:tc>
                  <a:txBody>
                    <a:bodyPr/>
                    <a:lstStyle/>
                    <a:p>
                      <a:pPr algn="ctr"/>
                      <a:r>
                        <a:rPr lang="en-US" dirty="0"/>
                        <a:t>202 </a:t>
                      </a:r>
                      <a:r>
                        <a:rPr lang="en-US" dirty="0" err="1"/>
                        <a:t>ms</a:t>
                      </a:r>
                      <a:endParaRPr lang="en-US" dirty="0"/>
                    </a:p>
                  </a:txBody>
                  <a:tcPr/>
                </a:tc>
                <a:extLst>
                  <a:ext uri="{0D108BD9-81ED-4DB2-BD59-A6C34878D82A}">
                    <a16:rowId xmlns:a16="http://schemas.microsoft.com/office/drawing/2014/main" val="31624026"/>
                  </a:ext>
                </a:extLst>
              </a:tr>
            </a:tbl>
          </a:graphicData>
        </a:graphic>
      </p:graphicFrame>
      <p:sp>
        <p:nvSpPr>
          <p:cNvPr id="5" name="TextBox 4">
            <a:extLst>
              <a:ext uri="{FF2B5EF4-FFF2-40B4-BE49-F238E27FC236}">
                <a16:creationId xmlns:a16="http://schemas.microsoft.com/office/drawing/2014/main" id="{0C1B28C4-8C3D-1A45-F866-D52686755A39}"/>
              </a:ext>
            </a:extLst>
          </p:cNvPr>
          <p:cNvSpPr txBox="1"/>
          <p:nvPr/>
        </p:nvSpPr>
        <p:spPr>
          <a:xfrm>
            <a:off x="663819" y="2597231"/>
            <a:ext cx="1447800" cy="400110"/>
          </a:xfrm>
          <a:prstGeom prst="rect">
            <a:avLst/>
          </a:prstGeom>
          <a:noFill/>
        </p:spPr>
        <p:txBody>
          <a:bodyPr wrap="square" rtlCol="0">
            <a:spAutoFit/>
          </a:bodyPr>
          <a:lstStyle/>
          <a:p>
            <a:r>
              <a:rPr lang="en-US" sz="2000" b="1" dirty="0"/>
              <a:t>Tic-tac-toe</a:t>
            </a:r>
          </a:p>
        </p:txBody>
      </p:sp>
      <p:pic>
        <p:nvPicPr>
          <p:cNvPr id="6" name="Picture 2">
            <a:extLst>
              <a:ext uri="{FF2B5EF4-FFF2-40B4-BE49-F238E27FC236}">
                <a16:creationId xmlns:a16="http://schemas.microsoft.com/office/drawing/2014/main" id="{D00A6A27-8A21-2619-2E6E-AB80BFDECED1}"/>
              </a:ext>
              <a:ext uri="{C183D7F6-B498-43B3-948B-1728B52AA6E4}">
                <adec:decorative xmlns:adec="http://schemas.microsoft.com/office/drawing/2017/decorative" val="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51318"/>
            <a:ext cx="2547953" cy="2265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335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39584-794B-25D7-8908-B57CEA5CD551}"/>
              </a:ext>
            </a:extLst>
          </p:cNvPr>
          <p:cNvSpPr>
            <a:spLocks noGrp="1"/>
          </p:cNvSpPr>
          <p:nvPr>
            <p:ph type="title"/>
          </p:nvPr>
        </p:nvSpPr>
        <p:spPr/>
        <p:txBody>
          <a:bodyPr/>
          <a:lstStyle/>
          <a:p>
            <a:r>
              <a:rPr lang="en-US" dirty="0"/>
              <a:t>Issue With Minimax Search</a:t>
            </a:r>
          </a:p>
        </p:txBody>
      </p:sp>
      <p:sp>
        <p:nvSpPr>
          <p:cNvPr id="3" name="Content Placeholder 2">
            <a:extLst>
              <a:ext uri="{FF2B5EF4-FFF2-40B4-BE49-F238E27FC236}">
                <a16:creationId xmlns:a16="http://schemas.microsoft.com/office/drawing/2014/main" id="{4FCDC2A0-562C-2950-FF71-3EBEBEC9CAF2}"/>
              </a:ext>
            </a:extLst>
          </p:cNvPr>
          <p:cNvSpPr>
            <a:spLocks noGrp="1"/>
          </p:cNvSpPr>
          <p:nvPr>
            <p:ph idx="1"/>
          </p:nvPr>
        </p:nvSpPr>
        <p:spPr/>
        <p:txBody>
          <a:bodyPr>
            <a:normAutofit/>
          </a:bodyPr>
          <a:lstStyle/>
          <a:p>
            <a:r>
              <a:rPr lang="en-US" dirty="0"/>
              <a:t>Optimal decision-making algorithms </a:t>
            </a:r>
            <a:r>
              <a:rPr lang="en-US" b="1" dirty="0"/>
              <a:t>scale poorly </a:t>
            </a:r>
            <a:r>
              <a:rPr lang="en-US" dirty="0"/>
              <a:t>for large game trees.</a:t>
            </a:r>
          </a:p>
          <a:p>
            <a:endParaRPr lang="en-US" dirty="0"/>
          </a:p>
          <a:p>
            <a:r>
              <a:rPr lang="en-US" dirty="0"/>
              <a:t>Alpha-beta pruning and move ordering are often not sufficient to reduce the search time.</a:t>
            </a:r>
          </a:p>
          <a:p>
            <a:endParaRPr lang="en-US" dirty="0"/>
          </a:p>
          <a:p>
            <a:r>
              <a:rPr lang="en-US" b="1" dirty="0"/>
              <a:t>Fast approximate methods are needed</a:t>
            </a:r>
            <a:r>
              <a:rPr lang="en-US" dirty="0"/>
              <a:t>. </a:t>
            </a:r>
            <a:br>
              <a:rPr lang="en-US" dirty="0"/>
            </a:br>
            <a:r>
              <a:rPr lang="en-US" dirty="0"/>
              <a:t>We may lose the optimality guarantee, but we can work with larger problems.</a:t>
            </a:r>
          </a:p>
        </p:txBody>
      </p:sp>
    </p:spTree>
    <p:extLst>
      <p:ext uri="{BB962C8B-B14F-4D97-AF65-F5344CB8AC3E}">
        <p14:creationId xmlns:p14="http://schemas.microsoft.com/office/powerpoint/2010/main" val="19443030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eometric shapes on a wooden background">
            <a:extLst>
              <a:ext uri="{FF2B5EF4-FFF2-40B4-BE49-F238E27FC236}">
                <a16:creationId xmlns:a16="http://schemas.microsoft.com/office/drawing/2014/main" id="{79AB2B74-C643-4219-B04F-6A9D3E2F286C}"/>
              </a:ext>
            </a:extLst>
          </p:cNvPr>
          <p:cNvPicPr>
            <a:picLocks noChangeAspect="1"/>
          </p:cNvPicPr>
          <p:nvPr/>
        </p:nvPicPr>
        <p:blipFill rotWithShape="1">
          <a:blip r:embed="rId2">
            <a:alphaModFix amt="50000"/>
          </a:blip>
          <a:srcRect r="10999" b="-2"/>
          <a:stretch/>
        </p:blipFill>
        <p:spPr>
          <a:xfrm>
            <a:off x="20" y="1"/>
            <a:ext cx="9143980" cy="6857999"/>
          </a:xfrm>
          <a:prstGeom prst="rect">
            <a:avLst/>
          </a:prstGeom>
        </p:spPr>
      </p:pic>
      <p:sp>
        <p:nvSpPr>
          <p:cNvPr id="2" name="Title 1">
            <a:extLst>
              <a:ext uri="{FF2B5EF4-FFF2-40B4-BE49-F238E27FC236}">
                <a16:creationId xmlns:a16="http://schemas.microsoft.com/office/drawing/2014/main" id="{7E992091-0317-44BA-8A23-94A99FCA7B4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Methods</a:t>
            </a:r>
            <a:endParaRPr lang="en-US" dirty="0">
              <a:solidFill>
                <a:srgbClr val="FFFFFF"/>
              </a:solidFill>
              <a:effectLst>
                <a:outerShdw blurRad="38100" dist="38100" dir="2700000" algn="tl">
                  <a:srgbClr val="000000">
                    <a:alpha val="43137"/>
                  </a:srgbClr>
                </a:outerShdw>
              </a:effectLst>
            </a:endParaRPr>
          </a:p>
        </p:txBody>
      </p:sp>
      <p:sp>
        <p:nvSpPr>
          <p:cNvPr id="3" name="Text Placeholder 2">
            <a:extLst>
              <a:ext uri="{FF2B5EF4-FFF2-40B4-BE49-F238E27FC236}">
                <a16:creationId xmlns:a16="http://schemas.microsoft.com/office/drawing/2014/main" id="{2F098B40-688B-4A50-87EB-BDCC92AFD415}"/>
              </a:ext>
            </a:extLst>
          </p:cNvPr>
          <p:cNvSpPr>
            <a:spLocks noGrp="1"/>
          </p:cNvSpPr>
          <p:nvPr>
            <p:ph type="body" idx="1"/>
          </p:nvPr>
        </p:nvSpPr>
        <p:spPr>
          <a:xfrm>
            <a:off x="1143000" y="4159404"/>
            <a:ext cx="6858000" cy="1098395"/>
          </a:xfrm>
        </p:spPr>
        <p:txBody>
          <a:bodyPr vert="horz" lIns="91440" tIns="45720" rIns="91440" bIns="45720" rtlCol="0">
            <a:normAutofit lnSpcReduction="10000"/>
          </a:bodyPr>
          <a:lstStyle/>
          <a:p>
            <a:pPr algn="ctr"/>
            <a:r>
              <a:rPr lang="en-US" sz="4000" b="1" dirty="0">
                <a:solidFill>
                  <a:srgbClr val="FFFFFF"/>
                </a:solidFill>
                <a:effectLst>
                  <a:outerShdw blurRad="38100" dist="38100" dir="2700000" algn="tl">
                    <a:srgbClr val="000000">
                      <a:alpha val="43137"/>
                    </a:srgbClr>
                  </a:outerShdw>
                </a:effectLst>
              </a:rPr>
              <a:t>Heuristic Alpha-Beta </a:t>
            </a:r>
            <a:br>
              <a:rPr lang="en-US" sz="4000" b="1" dirty="0">
                <a:solidFill>
                  <a:srgbClr val="FFFFFF"/>
                </a:solidFill>
                <a:effectLst>
                  <a:outerShdw blurRad="38100" dist="38100" dir="2700000" algn="tl">
                    <a:srgbClr val="000000">
                      <a:alpha val="43137"/>
                    </a:srgbClr>
                  </a:outerShdw>
                </a:effectLst>
              </a:rPr>
            </a:br>
            <a:r>
              <a:rPr lang="en-US" sz="4000" b="1" dirty="0">
                <a:solidFill>
                  <a:srgbClr val="FFFFFF"/>
                </a:solidFill>
                <a:effectLst>
                  <a:outerShdw blurRad="38100" dist="38100" dir="2700000" algn="tl">
                    <a:srgbClr val="000000">
                      <a:alpha val="43137"/>
                    </a:srgbClr>
                  </a:outerShdw>
                </a:effectLst>
              </a:rPr>
              <a:t>Tree Search</a:t>
            </a:r>
            <a:endParaRPr lang="en-US" sz="4000" dirty="0">
              <a:solidFill>
                <a:srgbClr val="FFFFFF"/>
              </a:solidFill>
            </a:endParaRPr>
          </a:p>
        </p:txBody>
      </p:sp>
    </p:spTree>
    <p:extLst>
      <p:ext uri="{BB962C8B-B14F-4D97-AF65-F5344CB8AC3E}">
        <p14:creationId xmlns:p14="http://schemas.microsoft.com/office/powerpoint/2010/main" val="359995110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3AB63A-583D-4BBD-914A-0A8056D0F4A2}"/>
              </a:ext>
            </a:extLst>
          </p:cNvPr>
          <p:cNvSpPr>
            <a:spLocks noGrp="1"/>
          </p:cNvSpPr>
          <p:nvPr>
            <p:ph type="title"/>
          </p:nvPr>
        </p:nvSpPr>
        <p:spPr>
          <a:xfrm>
            <a:off x="3724072" y="629268"/>
            <a:ext cx="4939868" cy="1286160"/>
          </a:xfrm>
        </p:spPr>
        <p:txBody>
          <a:bodyPr anchor="b">
            <a:normAutofit/>
          </a:bodyPr>
          <a:lstStyle/>
          <a:p>
            <a:r>
              <a:rPr lang="en-US" dirty="0"/>
              <a:t>Games</a:t>
            </a:r>
          </a:p>
        </p:txBody>
      </p:sp>
      <p:sp>
        <p:nvSpPr>
          <p:cNvPr id="5" name="Content Placeholder 4">
            <a:extLst>
              <a:ext uri="{FF2B5EF4-FFF2-40B4-BE49-F238E27FC236}">
                <a16:creationId xmlns:a16="http://schemas.microsoft.com/office/drawing/2014/main" id="{3C1F6EBF-AF35-4215-9C0C-E67FFF86834E}"/>
              </a:ext>
            </a:extLst>
          </p:cNvPr>
          <p:cNvSpPr>
            <a:spLocks noGrp="1"/>
          </p:cNvSpPr>
          <p:nvPr>
            <p:ph idx="1"/>
          </p:nvPr>
        </p:nvSpPr>
        <p:spPr>
          <a:xfrm>
            <a:off x="3724073" y="2438400"/>
            <a:ext cx="4939867" cy="3785419"/>
          </a:xfrm>
        </p:spPr>
        <p:txBody>
          <a:bodyPr>
            <a:normAutofit fontScale="85000" lnSpcReduction="10000"/>
          </a:bodyPr>
          <a:lstStyle/>
          <a:p>
            <a:r>
              <a:rPr lang="en-US" sz="2000" b="1" dirty="0"/>
              <a:t>Strategic environment</a:t>
            </a:r>
            <a:r>
              <a:rPr lang="en-US" sz="2000" dirty="0"/>
              <a:t>: Games typically feature an environment containing an opponent who wants to win against the agent.</a:t>
            </a:r>
          </a:p>
          <a:p>
            <a:r>
              <a:rPr lang="en-US" sz="2000" b="1" dirty="0"/>
              <a:t>Episodic environment</a:t>
            </a:r>
            <a:r>
              <a:rPr lang="en-US" sz="2000" dirty="0"/>
              <a:t>: One game does not affect the next.</a:t>
            </a:r>
          </a:p>
          <a:p>
            <a:r>
              <a:rPr lang="en-US" sz="2000" dirty="0"/>
              <a:t>We will focus on planning for</a:t>
            </a:r>
          </a:p>
          <a:p>
            <a:pPr lvl="1"/>
            <a:r>
              <a:rPr lang="en-US" sz="1600" dirty="0"/>
              <a:t>two-player zero-sum games with </a:t>
            </a:r>
          </a:p>
          <a:p>
            <a:pPr lvl="1"/>
            <a:r>
              <a:rPr lang="en-US" sz="1600" dirty="0"/>
              <a:t>deterministic game mechanics and </a:t>
            </a:r>
          </a:p>
          <a:p>
            <a:pPr lvl="1"/>
            <a:r>
              <a:rPr lang="en-US" sz="1600" dirty="0"/>
              <a:t>perfect information (i.e., fully observable environment).</a:t>
            </a:r>
            <a:endParaRPr lang="en-US" sz="2000" dirty="0"/>
          </a:p>
          <a:p>
            <a:endParaRPr lang="en-US" sz="2000" dirty="0"/>
          </a:p>
          <a:p>
            <a:r>
              <a:rPr lang="en-US" sz="2000" dirty="0"/>
              <a:t>We call the two players: </a:t>
            </a:r>
          </a:p>
          <a:p>
            <a:pPr marL="914400" lvl="1" indent="-457200">
              <a:buFont typeface="+mj-lt"/>
              <a:buAutoNum type="arabicParenR"/>
            </a:pPr>
            <a:r>
              <a:rPr lang="en-US" sz="2000" b="1" dirty="0"/>
              <a:t>Max</a:t>
            </a:r>
            <a:r>
              <a:rPr lang="en-US" sz="2000" dirty="0"/>
              <a:t> tries to maximize its utility.</a:t>
            </a:r>
          </a:p>
          <a:p>
            <a:pPr marL="914400" lvl="1" indent="-457200">
              <a:buFont typeface="+mj-lt"/>
              <a:buAutoNum type="arabicParenR"/>
            </a:pPr>
            <a:r>
              <a:rPr lang="en-US" sz="2000" b="1" dirty="0"/>
              <a:t>Min</a:t>
            </a:r>
            <a:r>
              <a:rPr lang="en-US" sz="2000" dirty="0"/>
              <a:t> tries to minimize Max’s utility (zero-sum game).</a:t>
            </a:r>
          </a:p>
        </p:txBody>
      </p:sp>
      <p:pic>
        <p:nvPicPr>
          <p:cNvPr id="7" name="Picture 6">
            <a:extLst>
              <a:ext uri="{FF2B5EF4-FFF2-40B4-BE49-F238E27FC236}">
                <a16:creationId xmlns:a16="http://schemas.microsoft.com/office/drawing/2014/main" id="{175FC947-2DD1-4775-8699-AB039B7D98A1}"/>
              </a:ext>
              <a:ext uri="{C183D7F6-B498-43B3-948B-1728B52AA6E4}">
                <adec:decorative xmlns:adec="http://schemas.microsoft.com/office/drawing/2017/decorative" val="1"/>
              </a:ext>
            </a:extLst>
          </p:cNvPr>
          <p:cNvPicPr>
            <a:picLocks noChangeAspect="1"/>
          </p:cNvPicPr>
          <p:nvPr/>
        </p:nvPicPr>
        <p:blipFill rotWithShape="1">
          <a:blip r:embed="rId2">
            <a:extLst>
              <a:ext uri="{BEBA8EAE-BF5A-486C-A8C5-ECC9F3942E4B}">
                <a14:imgProps xmlns:a14="http://schemas.microsoft.com/office/drawing/2010/main">
                  <a14:imgLayer r:embed="rId3">
                    <a14:imgEffect>
                      <a14:saturation sat="0"/>
                    </a14:imgEffect>
                  </a14:imgLayer>
                </a14:imgProps>
              </a:ext>
            </a:extLst>
          </a:blip>
          <a:srcRect l="24221" r="37758"/>
          <a:stretch/>
        </p:blipFill>
        <p:spPr>
          <a:xfrm>
            <a:off x="20" y="10"/>
            <a:ext cx="3476673" cy="6857990"/>
          </a:xfrm>
          <a:prstGeom prst="rect">
            <a:avLst/>
          </a:prstGeom>
          <a:effectLst/>
        </p:spPr>
      </p:pic>
      <p:cxnSp>
        <p:nvCxnSpPr>
          <p:cNvPr id="11" name="Straight Connector 10">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rgbClr val="5C8BB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8002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12E18-1F92-99AD-8369-9FD3E1FF39DB}"/>
              </a:ext>
            </a:extLst>
          </p:cNvPr>
          <p:cNvSpPr>
            <a:spLocks noGrp="1"/>
          </p:cNvSpPr>
          <p:nvPr>
            <p:ph type="title"/>
          </p:nvPr>
        </p:nvSpPr>
        <p:spPr/>
        <p:txBody>
          <a:bodyPr/>
          <a:lstStyle/>
          <a:p>
            <a:r>
              <a:rPr lang="en-US" sz="4400" b="1" dirty="0"/>
              <a:t>Heuristic Alpha-Beta Tree Search</a:t>
            </a:r>
            <a:endParaRPr lang="en-US" dirty="0"/>
          </a:p>
        </p:txBody>
      </p:sp>
      <p:sp>
        <p:nvSpPr>
          <p:cNvPr id="3" name="Content Placeholder 2">
            <a:extLst>
              <a:ext uri="{FF2B5EF4-FFF2-40B4-BE49-F238E27FC236}">
                <a16:creationId xmlns:a16="http://schemas.microsoft.com/office/drawing/2014/main" id="{EB6B506F-5F3C-AA0E-F675-CCB71D8552CD}"/>
              </a:ext>
            </a:extLst>
          </p:cNvPr>
          <p:cNvSpPr>
            <a:spLocks noGrp="1"/>
          </p:cNvSpPr>
          <p:nvPr>
            <p:ph idx="1"/>
          </p:nvPr>
        </p:nvSpPr>
        <p:spPr/>
        <p:txBody>
          <a:bodyPr>
            <a:normAutofit lnSpcReduction="10000"/>
          </a:bodyPr>
          <a:lstStyle/>
          <a:p>
            <a:pPr marL="0" indent="0">
              <a:buNone/>
            </a:pPr>
            <a:r>
              <a:rPr lang="en-US" b="1" dirty="0"/>
              <a:t>Issue</a:t>
            </a:r>
            <a:r>
              <a:rPr lang="en-US" dirty="0"/>
              <a:t>: The game tree is too large to use optimal Alpha-Beta Search.</a:t>
            </a:r>
          </a:p>
          <a:p>
            <a:endParaRPr lang="en-US" dirty="0"/>
          </a:p>
          <a:p>
            <a:pPr marL="0" indent="0">
              <a:buNone/>
            </a:pPr>
            <a:r>
              <a:rPr lang="en-US" b="1" dirty="0"/>
              <a:t>Approach</a:t>
            </a:r>
            <a:r>
              <a:rPr lang="en-US" dirty="0"/>
              <a:t>: Search only part of the tree by replacing missing information using a heuristic evaluation function. </a:t>
            </a:r>
          </a:p>
          <a:p>
            <a:pPr marL="0" indent="0">
              <a:buNone/>
            </a:pPr>
            <a:endParaRPr lang="en-US" dirty="0"/>
          </a:p>
          <a:p>
            <a:pPr marL="0" indent="0">
              <a:buNone/>
            </a:pPr>
            <a:r>
              <a:rPr lang="en-US" b="1" dirty="0"/>
              <a:t>Options</a:t>
            </a:r>
            <a:r>
              <a:rPr lang="en-US" dirty="0"/>
              <a:t>:</a:t>
            </a:r>
          </a:p>
          <a:p>
            <a:pPr marL="914400" lvl="1" indent="-457200">
              <a:buFont typeface="+mj-lt"/>
              <a:buAutoNum type="alphaLcPeriod"/>
            </a:pPr>
            <a:r>
              <a:rPr lang="en-US" dirty="0"/>
              <a:t>Cut off game tree and use a heuristic for utility. </a:t>
            </a:r>
          </a:p>
          <a:p>
            <a:pPr marL="914400" lvl="1" indent="-457200">
              <a:buFont typeface="+mj-lt"/>
              <a:buAutoNum type="alphaLcPeriod"/>
            </a:pPr>
            <a:r>
              <a:rPr lang="en-US" dirty="0"/>
              <a:t>Forward Pruning: ignore poor moves.</a:t>
            </a:r>
          </a:p>
          <a:p>
            <a:endParaRPr lang="en-US" dirty="0"/>
          </a:p>
        </p:txBody>
      </p:sp>
    </p:spTree>
    <p:extLst>
      <p:ext uri="{BB962C8B-B14F-4D97-AF65-F5344CB8AC3E}">
        <p14:creationId xmlns:p14="http://schemas.microsoft.com/office/powerpoint/2010/main" val="22797422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lstStyle/>
          <a:p>
            <a:r>
              <a:rPr lang="en-US" dirty="0"/>
              <a:t>Option A: Heuristic Cut Off Search</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a:xfrm>
                <a:off x="615398" y="1600200"/>
                <a:ext cx="7886700" cy="4667250"/>
              </a:xfrm>
            </p:spPr>
            <p:txBody>
              <a:bodyPr>
                <a:normAutofit fontScale="62500" lnSpcReduction="20000"/>
              </a:bodyPr>
              <a:lstStyle/>
              <a:p>
                <a:pPr marL="0" indent="0">
                  <a:buNone/>
                </a:pPr>
                <a:r>
                  <a:rPr lang="en-US" sz="2900" dirty="0"/>
                  <a:t>Reduce the search cost by restricting the search depth:</a:t>
                </a:r>
              </a:p>
              <a:p>
                <a:pPr marL="514350" indent="-514350">
                  <a:buFont typeface="+mj-lt"/>
                  <a:buAutoNum type="arabicPeriod"/>
                </a:pPr>
                <a:r>
                  <a:rPr lang="en-US" sz="2900" dirty="0"/>
                  <a:t>Stop search at a non-terminal node.</a:t>
                </a:r>
              </a:p>
              <a:p>
                <a:pPr marL="514350" indent="-514350">
                  <a:buFont typeface="+mj-lt"/>
                  <a:buAutoNum type="arabicPeriod"/>
                </a:pPr>
                <a:r>
                  <a:rPr lang="en-US" sz="2900" dirty="0"/>
                  <a:t>Use a heuristic evaluation function </a:t>
                </a:r>
                <a14:m>
                  <m:oMath xmlns:m="http://schemas.openxmlformats.org/officeDocument/2006/math">
                    <m:r>
                      <a:rPr lang="en-US" sz="2900" i="1">
                        <a:latin typeface="Cambria Math" panose="02040503050406030204" pitchFamily="18" charset="0"/>
                      </a:rPr>
                      <m:t>𝐸𝑣𝑎𝑙</m:t>
                    </m:r>
                    <m:d>
                      <m:dPr>
                        <m:ctrlPr>
                          <a:rPr lang="en-US" sz="2900" i="1">
                            <a:latin typeface="Cambria Math" panose="02040503050406030204" pitchFamily="18" charset="0"/>
                          </a:rPr>
                        </m:ctrlPr>
                      </m:dPr>
                      <m:e>
                        <m:r>
                          <a:rPr lang="en-US" sz="2900" i="1">
                            <a:latin typeface="Cambria Math" panose="02040503050406030204" pitchFamily="18" charset="0"/>
                          </a:rPr>
                          <m:t>𝑠</m:t>
                        </m:r>
                      </m:e>
                    </m:d>
                  </m:oMath>
                </a14:m>
                <a:r>
                  <a:rPr lang="en-US" sz="2900" dirty="0"/>
                  <a:t> to approximate the utility based on features of the state. </a:t>
                </a:r>
                <a:br>
                  <a:rPr lang="en-US" sz="2900" dirty="0"/>
                </a:br>
                <a:endParaRPr lang="en-US" sz="2900" dirty="0"/>
              </a:p>
              <a:p>
                <a:pPr marL="0" indent="0">
                  <a:buNone/>
                </a:pPr>
                <a:r>
                  <a:rPr lang="en-US" sz="2900" dirty="0"/>
                  <a:t>Needed properties of the evaluation function:</a:t>
                </a:r>
              </a:p>
              <a:p>
                <a:pPr lvl="1">
                  <a:buFont typeface="Wingdings" panose="05000000000000000000" pitchFamily="2" charset="2"/>
                  <a:buChar char="§"/>
                </a:pPr>
                <a:r>
                  <a:rPr lang="en-US" sz="2900" dirty="0"/>
                  <a:t>Fast to compute.</a:t>
                </a:r>
              </a:p>
              <a:p>
                <a:pPr lvl="1">
                  <a:buFont typeface="Wingdings" panose="05000000000000000000" pitchFamily="2" charset="2"/>
                  <a:buChar char="§"/>
                </a:pPr>
                <a14:m>
                  <m:oMath xmlns:m="http://schemas.openxmlformats.org/officeDocument/2006/math">
                    <m:r>
                      <a:rPr lang="en-US" sz="2900" i="1">
                        <a:latin typeface="Cambria Math" panose="02040503050406030204" pitchFamily="18" charset="0"/>
                      </a:rPr>
                      <m:t>𝐸𝑣𝑎𝑙</m:t>
                    </m:r>
                    <m:d>
                      <m:dPr>
                        <m:ctrlPr>
                          <a:rPr lang="en-US" sz="2900" i="1">
                            <a:latin typeface="Cambria Math" panose="02040503050406030204" pitchFamily="18" charset="0"/>
                          </a:rPr>
                        </m:ctrlPr>
                      </m:dPr>
                      <m:e>
                        <m:r>
                          <a:rPr lang="en-US" sz="2900" i="1">
                            <a:latin typeface="Cambria Math" panose="02040503050406030204" pitchFamily="18" charset="0"/>
                          </a:rPr>
                          <m:t>𝑠</m:t>
                        </m:r>
                      </m:e>
                    </m:d>
                    <m:r>
                      <a:rPr lang="en-US" sz="2900" i="1">
                        <a:latin typeface="Cambria Math" panose="02040503050406030204" pitchFamily="18" charset="0"/>
                      </a:rPr>
                      <m:t>∈</m:t>
                    </m:r>
                    <m:d>
                      <m:dPr>
                        <m:begChr m:val="["/>
                        <m:endChr m:val="]"/>
                        <m:ctrlPr>
                          <a:rPr lang="en-US" sz="2900" i="1">
                            <a:latin typeface="Cambria Math" panose="02040503050406030204" pitchFamily="18" charset="0"/>
                          </a:rPr>
                        </m:ctrlPr>
                      </m:dPr>
                      <m:e>
                        <m:r>
                          <a:rPr lang="en-US" sz="2900" i="1">
                            <a:latin typeface="Cambria Math" panose="02040503050406030204" pitchFamily="18" charset="0"/>
                          </a:rPr>
                          <m:t>𝑈𝑡𝑖𝑙𝑖𝑡𝑦</m:t>
                        </m:r>
                        <m:d>
                          <m:dPr>
                            <m:ctrlPr>
                              <a:rPr lang="en-US" sz="2900" i="1">
                                <a:latin typeface="Cambria Math" panose="02040503050406030204" pitchFamily="18" charset="0"/>
                              </a:rPr>
                            </m:ctrlPr>
                          </m:dPr>
                          <m:e>
                            <m:r>
                              <a:rPr lang="en-US" sz="2900" i="1">
                                <a:latin typeface="Cambria Math" panose="02040503050406030204" pitchFamily="18" charset="0"/>
                              </a:rPr>
                              <m:t>𝑙𝑜𝑠𝑠</m:t>
                            </m:r>
                          </m:e>
                        </m:d>
                        <m:r>
                          <a:rPr lang="en-US" sz="2900" i="1">
                            <a:latin typeface="Cambria Math" panose="02040503050406030204" pitchFamily="18" charset="0"/>
                          </a:rPr>
                          <m:t>,</m:t>
                        </m:r>
                        <m:r>
                          <a:rPr lang="en-US" sz="2900" i="1">
                            <a:latin typeface="Cambria Math" panose="02040503050406030204" pitchFamily="18" charset="0"/>
                          </a:rPr>
                          <m:t>𝑈𝑡𝑖𝑙𝑖𝑡𝑦</m:t>
                        </m:r>
                        <m:d>
                          <m:dPr>
                            <m:ctrlPr>
                              <a:rPr lang="en-US" sz="2900" i="1">
                                <a:latin typeface="Cambria Math" panose="02040503050406030204" pitchFamily="18" charset="0"/>
                              </a:rPr>
                            </m:ctrlPr>
                          </m:dPr>
                          <m:e>
                            <m:r>
                              <a:rPr lang="en-US" sz="2900" i="1">
                                <a:latin typeface="Cambria Math" panose="02040503050406030204" pitchFamily="18" charset="0"/>
                              </a:rPr>
                              <m:t>𝑤𝑖𝑛</m:t>
                            </m:r>
                          </m:e>
                        </m:d>
                      </m:e>
                    </m:d>
                  </m:oMath>
                </a14:m>
                <a:endParaRPr lang="en-US" sz="2900" dirty="0"/>
              </a:p>
              <a:p>
                <a:pPr lvl="1">
                  <a:buFont typeface="Wingdings" panose="05000000000000000000" pitchFamily="2" charset="2"/>
                  <a:buChar char="§"/>
                </a:pPr>
                <a:r>
                  <a:rPr lang="en-US" sz="2900" dirty="0"/>
                  <a:t>Correlated with the actual chance of winning.</a:t>
                </a:r>
              </a:p>
              <a:p>
                <a:pPr marL="0" indent="0">
                  <a:buNone/>
                </a:pPr>
                <a:endParaRPr lang="en-US" sz="2900" dirty="0"/>
              </a:p>
              <a:p>
                <a:pPr marL="0" indent="0">
                  <a:buNone/>
                </a:pPr>
                <a:r>
                  <a:rPr lang="en-US" sz="2900" b="1" dirty="0"/>
                  <a:t>Examples</a:t>
                </a:r>
                <a:r>
                  <a:rPr lang="en-US" sz="2900" dirty="0"/>
                  <a:t>: </a:t>
                </a:r>
              </a:p>
              <a:p>
                <a:pPr marL="514350" indent="-514350">
                  <a:buFont typeface="+mj-lt"/>
                  <a:buAutoNum type="arabicPeriod"/>
                </a:pPr>
                <a:r>
                  <a:rPr lang="en-US" sz="2900" dirty="0"/>
                  <a:t>A weighted linear function </a:t>
                </a:r>
                <a:br>
                  <a:rPr lang="en-US" sz="2900" i="1" dirty="0">
                    <a:latin typeface="Cambria Math" panose="02040503050406030204" pitchFamily="18" charset="0"/>
                  </a:rPr>
                </a:br>
                <a:br>
                  <a:rPr lang="en-US" sz="2900" i="1" dirty="0">
                    <a:latin typeface="Cambria Math" panose="02040503050406030204" pitchFamily="18" charset="0"/>
                  </a:rPr>
                </a:br>
                <a:r>
                  <a:rPr lang="en-US" sz="2900" i="1" dirty="0">
                    <a:latin typeface="Cambria Math" panose="02040503050406030204" pitchFamily="18" charset="0"/>
                  </a:rPr>
                  <a:t>		</a:t>
                </a:r>
                <a14:m>
                  <m:oMath xmlns:m="http://schemas.openxmlformats.org/officeDocument/2006/math">
                    <m:r>
                      <a:rPr lang="en-US" sz="2900" i="1">
                        <a:latin typeface="Cambria Math" panose="02040503050406030204" pitchFamily="18" charset="0"/>
                      </a:rPr>
                      <m:t>𝐸𝑣𝑎𝑙</m:t>
                    </m:r>
                    <m:d>
                      <m:dPr>
                        <m:ctrlPr>
                          <a:rPr lang="en-US" sz="2900" i="1">
                            <a:latin typeface="Cambria Math" panose="02040503050406030204" pitchFamily="18" charset="0"/>
                          </a:rPr>
                        </m:ctrlPr>
                      </m:dPr>
                      <m:e>
                        <m:r>
                          <a:rPr lang="en-US" sz="2900" i="1">
                            <a:latin typeface="Cambria Math" panose="02040503050406030204" pitchFamily="18" charset="0"/>
                          </a:rPr>
                          <m:t>𝑠</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𝑤</m:t>
                        </m:r>
                      </m:e>
                      <m:sub>
                        <m:r>
                          <a:rPr lang="en-US" sz="2900" i="1">
                            <a:latin typeface="Cambria Math" panose="02040503050406030204" pitchFamily="18" charset="0"/>
                          </a:rPr>
                          <m:t>1</m:t>
                        </m:r>
                      </m:sub>
                    </m:sSub>
                    <m:sSub>
                      <m:sSubPr>
                        <m:ctrlPr>
                          <a:rPr lang="en-US" sz="2900" i="1">
                            <a:latin typeface="Cambria Math" panose="02040503050406030204" pitchFamily="18" charset="0"/>
                          </a:rPr>
                        </m:ctrlPr>
                      </m:sSubPr>
                      <m:e>
                        <m:r>
                          <a:rPr lang="en-US" sz="2900" i="1">
                            <a:latin typeface="Cambria Math" panose="02040503050406030204" pitchFamily="18" charset="0"/>
                          </a:rPr>
                          <m:t>𝑓</m:t>
                        </m:r>
                      </m:e>
                      <m:sub>
                        <m:r>
                          <a:rPr lang="en-US" sz="2900" i="1">
                            <a:latin typeface="Cambria Math" panose="02040503050406030204" pitchFamily="18" charset="0"/>
                          </a:rPr>
                          <m:t>1</m:t>
                        </m:r>
                      </m:sub>
                    </m:sSub>
                    <m:d>
                      <m:dPr>
                        <m:ctrlPr>
                          <a:rPr lang="en-US" sz="2900" i="1">
                            <a:latin typeface="Cambria Math" panose="02040503050406030204" pitchFamily="18" charset="0"/>
                          </a:rPr>
                        </m:ctrlPr>
                      </m:dPr>
                      <m:e>
                        <m:r>
                          <a:rPr lang="en-US" sz="2900" i="1">
                            <a:latin typeface="Cambria Math" panose="02040503050406030204" pitchFamily="18" charset="0"/>
                          </a:rPr>
                          <m:t>𝑠</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𝑤</m:t>
                        </m:r>
                      </m:e>
                      <m:sub>
                        <m:r>
                          <a:rPr lang="en-US" sz="2900" i="1">
                            <a:latin typeface="Cambria Math" panose="02040503050406030204" pitchFamily="18" charset="0"/>
                          </a:rPr>
                          <m:t>2</m:t>
                        </m:r>
                      </m:sub>
                    </m:sSub>
                    <m:sSub>
                      <m:sSubPr>
                        <m:ctrlPr>
                          <a:rPr lang="en-US" sz="2900" i="1">
                            <a:latin typeface="Cambria Math" panose="02040503050406030204" pitchFamily="18" charset="0"/>
                          </a:rPr>
                        </m:ctrlPr>
                      </m:sSubPr>
                      <m:e>
                        <m:r>
                          <a:rPr lang="en-US" sz="2900" i="1">
                            <a:latin typeface="Cambria Math" panose="02040503050406030204" pitchFamily="18" charset="0"/>
                          </a:rPr>
                          <m:t>𝑓</m:t>
                        </m:r>
                      </m:e>
                      <m:sub>
                        <m:r>
                          <a:rPr lang="en-US" sz="2900" i="1">
                            <a:latin typeface="Cambria Math" panose="02040503050406030204" pitchFamily="18" charset="0"/>
                          </a:rPr>
                          <m:t>2</m:t>
                        </m:r>
                      </m:sub>
                    </m:sSub>
                    <m:d>
                      <m:dPr>
                        <m:ctrlPr>
                          <a:rPr lang="en-US" sz="2900" i="1">
                            <a:latin typeface="Cambria Math" panose="02040503050406030204" pitchFamily="18" charset="0"/>
                          </a:rPr>
                        </m:ctrlPr>
                      </m:dPr>
                      <m:e>
                        <m:r>
                          <a:rPr lang="en-US" sz="2900" i="1">
                            <a:latin typeface="Cambria Math" panose="02040503050406030204" pitchFamily="18" charset="0"/>
                          </a:rPr>
                          <m:t>𝑠</m:t>
                        </m:r>
                      </m:e>
                    </m:d>
                    <m:r>
                      <a:rPr lang="en-US" sz="2900" i="1">
                        <a:latin typeface="Cambria Math" panose="02040503050406030204" pitchFamily="18" charset="0"/>
                      </a:rPr>
                      <m:t>+⋯+</m:t>
                    </m:r>
                    <m:sSub>
                      <m:sSubPr>
                        <m:ctrlPr>
                          <a:rPr lang="en-US" sz="2900" i="1">
                            <a:latin typeface="Cambria Math" panose="02040503050406030204" pitchFamily="18" charset="0"/>
                          </a:rPr>
                        </m:ctrlPr>
                      </m:sSubPr>
                      <m:e>
                        <m:r>
                          <a:rPr lang="en-US" sz="2900" i="1">
                            <a:latin typeface="Cambria Math" panose="02040503050406030204" pitchFamily="18" charset="0"/>
                          </a:rPr>
                          <m:t>𝑤</m:t>
                        </m:r>
                      </m:e>
                      <m:sub>
                        <m:r>
                          <a:rPr lang="en-US" sz="2900" i="1">
                            <a:latin typeface="Cambria Math" panose="02040503050406030204" pitchFamily="18" charset="0"/>
                          </a:rPr>
                          <m:t>𝑛</m:t>
                        </m:r>
                      </m:sub>
                    </m:sSub>
                    <m:sSub>
                      <m:sSubPr>
                        <m:ctrlPr>
                          <a:rPr lang="en-US" sz="2900" i="1">
                            <a:latin typeface="Cambria Math" panose="02040503050406030204" pitchFamily="18" charset="0"/>
                          </a:rPr>
                        </m:ctrlPr>
                      </m:sSubPr>
                      <m:e>
                        <m:r>
                          <a:rPr lang="en-US" sz="2900" i="1">
                            <a:latin typeface="Cambria Math" panose="02040503050406030204" pitchFamily="18" charset="0"/>
                          </a:rPr>
                          <m:t>𝑓</m:t>
                        </m:r>
                      </m:e>
                      <m:sub>
                        <m:r>
                          <a:rPr lang="en-US" sz="2900" i="1">
                            <a:latin typeface="Cambria Math" panose="02040503050406030204" pitchFamily="18" charset="0"/>
                          </a:rPr>
                          <m:t>𝑛</m:t>
                        </m:r>
                      </m:sub>
                    </m:sSub>
                    <m:r>
                      <a:rPr lang="en-US" sz="2900" i="1">
                        <a:latin typeface="Cambria Math" panose="02040503050406030204" pitchFamily="18" charset="0"/>
                      </a:rPr>
                      <m:t>(</m:t>
                    </m:r>
                    <m:r>
                      <a:rPr lang="en-US" sz="2900" i="1">
                        <a:latin typeface="Cambria Math" panose="02040503050406030204" pitchFamily="18" charset="0"/>
                      </a:rPr>
                      <m:t>𝑠</m:t>
                    </m:r>
                    <m:r>
                      <a:rPr lang="en-US" sz="2900" i="1">
                        <a:latin typeface="Cambria Math" panose="02040503050406030204" pitchFamily="18" charset="0"/>
                      </a:rPr>
                      <m:t>)</m:t>
                    </m:r>
                  </m:oMath>
                </a14:m>
                <a:r>
                  <a:rPr lang="en-US" sz="2900" dirty="0"/>
                  <a:t>    </a:t>
                </a:r>
                <a:br>
                  <a:rPr lang="en-US" sz="2900" dirty="0"/>
                </a:br>
                <a:br>
                  <a:rPr lang="en-US" sz="2900" dirty="0"/>
                </a:br>
                <a:r>
                  <a:rPr lang="en-US" sz="2900" dirty="0"/>
                  <a:t>where </a:t>
                </a:r>
                <a14:m>
                  <m:oMath xmlns:m="http://schemas.openxmlformats.org/officeDocument/2006/math">
                    <m:sSub>
                      <m:sSubPr>
                        <m:ctrlPr>
                          <a:rPr lang="en-US" sz="2900" i="1" dirty="0">
                            <a:latin typeface="Cambria Math" panose="02040503050406030204" pitchFamily="18" charset="0"/>
                          </a:rPr>
                        </m:ctrlPr>
                      </m:sSubPr>
                      <m:e>
                        <m:r>
                          <a:rPr lang="en-US" sz="2900" i="1" dirty="0">
                            <a:latin typeface="Cambria Math" panose="02040503050406030204" pitchFamily="18" charset="0"/>
                          </a:rPr>
                          <m:t>𝑓</m:t>
                        </m:r>
                      </m:e>
                      <m:sub>
                        <m:r>
                          <a:rPr lang="en-US" sz="2900" i="1" dirty="0">
                            <a:latin typeface="Cambria Math" panose="02040503050406030204" pitchFamily="18" charset="0"/>
                          </a:rPr>
                          <m:t>𝑖</m:t>
                        </m:r>
                      </m:sub>
                    </m:sSub>
                    <m:r>
                      <a:rPr lang="en-US" sz="2900" i="1" dirty="0">
                        <a:latin typeface="Cambria Math" panose="02040503050406030204" pitchFamily="18" charset="0"/>
                      </a:rPr>
                      <m:t> </m:t>
                    </m:r>
                  </m:oMath>
                </a14:m>
                <a:r>
                  <a:rPr lang="en-US" sz="2900" dirty="0"/>
                  <a:t>is a feature of the state (e.g., # of pieces captured in chess).</a:t>
                </a:r>
              </a:p>
              <a:p>
                <a:pPr marL="457200" indent="-457200">
                  <a:buFont typeface="+mj-lt"/>
                  <a:buAutoNum type="arabicPeriod"/>
                </a:pPr>
                <a:r>
                  <a:rPr lang="en-US" sz="2900" dirty="0"/>
                  <a:t>A deep neural network (or other ML method) trained on complete games.</a:t>
                </a:r>
              </a:p>
              <a:p>
                <a:endParaRPr lang="en-US" dirty="0"/>
              </a:p>
            </p:txBody>
          </p:sp>
        </mc:Choice>
        <mc:Fallback>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xfrm>
                <a:off x="615398" y="1600200"/>
                <a:ext cx="7886700" cy="4667250"/>
              </a:xfrm>
              <a:blipFill>
                <a:blip r:embed="rId2"/>
                <a:stretch>
                  <a:fillRect l="-696" t="-2222"/>
                </a:stretch>
              </a:blipFill>
            </p:spPr>
            <p:txBody>
              <a:bodyPr/>
              <a:lstStyle/>
              <a:p>
                <a:r>
                  <a:rPr lang="en-US">
                    <a:noFill/>
                  </a:rPr>
                  <a:t> </a:t>
                </a:r>
              </a:p>
            </p:txBody>
          </p:sp>
        </mc:Fallback>
      </mc:AlternateContent>
    </p:spTree>
    <p:extLst>
      <p:ext uri="{BB962C8B-B14F-4D97-AF65-F5344CB8AC3E}">
        <p14:creationId xmlns:p14="http://schemas.microsoft.com/office/powerpoint/2010/main" val="3051324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Cut Off Search</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8" name="Group 7">
            <a:extLst>
              <a:ext uri="{FF2B5EF4-FFF2-40B4-BE49-F238E27FC236}">
                <a16:creationId xmlns:a16="http://schemas.microsoft.com/office/drawing/2014/main" id="{2516FC83-26A4-737A-1F0F-943D52313537}"/>
              </a:ext>
            </a:extLst>
          </p:cNvPr>
          <p:cNvGrpSpPr/>
          <p:nvPr/>
        </p:nvGrpSpPr>
        <p:grpSpPr>
          <a:xfrm>
            <a:off x="1905000" y="3446728"/>
            <a:ext cx="6736806" cy="646331"/>
            <a:chOff x="1905000" y="3446728"/>
            <a:chExt cx="6736806" cy="646331"/>
          </a:xfrm>
        </p:grpSpPr>
        <p:sp>
          <p:nvSpPr>
            <p:cNvPr id="10" name="TextBox 9">
              <a:extLst>
                <a:ext uri="{FF2B5EF4-FFF2-40B4-BE49-F238E27FC236}">
                  <a16:creationId xmlns:a16="http://schemas.microsoft.com/office/drawing/2014/main" id="{EB1D654E-0FE0-49EF-B360-842F865DCE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1" name="TextBox 10">
              <a:extLst>
                <a:ext uri="{FF2B5EF4-FFF2-40B4-BE49-F238E27FC236}">
                  <a16:creationId xmlns:a16="http://schemas.microsoft.com/office/drawing/2014/main" id="{9C4C2AE2-BD95-48AF-804E-D28124CFED4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2" name="TextBox 11">
              <a:extLst>
                <a:ext uri="{FF2B5EF4-FFF2-40B4-BE49-F238E27FC236}">
                  <a16:creationId xmlns:a16="http://schemas.microsoft.com/office/drawing/2014/main" id="{DE8805C0-F235-49E5-9491-7516C5F95B0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18" name="TextBox 17">
              <a:extLst>
                <a:ext uri="{FF2B5EF4-FFF2-40B4-BE49-F238E27FC236}">
                  <a16:creationId xmlns:a16="http://schemas.microsoft.com/office/drawing/2014/main" id="{51405207-072F-4F27-9424-34A9BCC2E4E0}"/>
                </a:ext>
              </a:extLst>
            </p:cNvPr>
            <p:cNvSpPr txBox="1"/>
            <p:nvPr/>
          </p:nvSpPr>
          <p:spPr>
            <a:xfrm>
              <a:off x="4349798" y="3446728"/>
              <a:ext cx="4292008" cy="646331"/>
            </a:xfrm>
            <a:prstGeom prst="rect">
              <a:avLst/>
            </a:prstGeom>
            <a:noFill/>
          </p:spPr>
          <p:txBody>
            <a:bodyPr wrap="square">
              <a:spAutoFit/>
            </a:bodyPr>
            <a:lstStyle/>
            <a:p>
              <a:pPr algn="ctr"/>
              <a:r>
                <a:rPr lang="en-US" b="1" dirty="0">
                  <a:solidFill>
                    <a:srgbClr val="FF0000"/>
                  </a:solidFill>
                </a:rPr>
                <a:t>Eval = heuristic to estimate of the minimax value/utility of the state.</a:t>
              </a:r>
              <a:endParaRPr lang="en-US" dirty="0"/>
            </a:p>
          </p:txBody>
        </p:sp>
      </p:grpSp>
      <p:grpSp>
        <p:nvGrpSpPr>
          <p:cNvPr id="9" name="Group 8">
            <a:extLst>
              <a:ext uri="{FF2B5EF4-FFF2-40B4-BE49-F238E27FC236}">
                <a16:creationId xmlns:a16="http://schemas.microsoft.com/office/drawing/2014/main" id="{50098D3B-F41F-4739-54EE-5B033616CB80}"/>
              </a:ext>
            </a:extLst>
          </p:cNvPr>
          <p:cNvGrpSpPr/>
          <p:nvPr/>
        </p:nvGrpSpPr>
        <p:grpSpPr>
          <a:xfrm>
            <a:off x="1895476" y="2735658"/>
            <a:ext cx="5893981" cy="825785"/>
            <a:chOff x="1895476" y="2735658"/>
            <a:chExt cx="5893981" cy="825785"/>
          </a:xfrm>
        </p:grpSpPr>
        <p:cxnSp>
          <p:nvCxnSpPr>
            <p:cNvPr id="20" name="Straight Arrow Connector 19">
              <a:extLst>
                <a:ext uri="{FF2B5EF4-FFF2-40B4-BE49-F238E27FC236}">
                  <a16:creationId xmlns:a16="http://schemas.microsoft.com/office/drawing/2014/main" id="{342EE419-54FE-4FC8-8D2E-4C8046ED215E}"/>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EA69C08-8138-40D6-90B7-3046F7F5B0CB}"/>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5A994E61-CA1D-4058-BC12-B95E93A64F4E}"/>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DA1D77A-1868-4BA0-8E5C-D3A1AD70BE7E}"/>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2BDE92C-1FEF-4EBB-94C4-DD5431F86190}"/>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17" name="TextBox 16">
              <a:extLst>
                <a:ext uri="{FF2B5EF4-FFF2-40B4-BE49-F238E27FC236}">
                  <a16:creationId xmlns:a16="http://schemas.microsoft.com/office/drawing/2014/main" id="{C8309592-2E67-4D2C-A73D-6F5AA4C4D411}"/>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4" name="TextBox 23">
              <a:extLst>
                <a:ext uri="{FF2B5EF4-FFF2-40B4-BE49-F238E27FC236}">
                  <a16:creationId xmlns:a16="http://schemas.microsoft.com/office/drawing/2014/main" id="{B735A48C-8AB4-4B74-9865-D2006D647E6F}"/>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5" name="TextBox 24">
              <a:extLst>
                <a:ext uri="{FF2B5EF4-FFF2-40B4-BE49-F238E27FC236}">
                  <a16:creationId xmlns:a16="http://schemas.microsoft.com/office/drawing/2014/main" id="{DC2760DF-BA00-4209-BF79-7E3FD22AE352}"/>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6" name="TextBox 25">
              <a:extLst>
                <a:ext uri="{FF2B5EF4-FFF2-40B4-BE49-F238E27FC236}">
                  <a16:creationId xmlns:a16="http://schemas.microsoft.com/office/drawing/2014/main" id="{26DB507D-42FA-4F95-945D-FDCD2A573CB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7" name="TextBox 26">
              <a:extLst>
                <a:ext uri="{FF2B5EF4-FFF2-40B4-BE49-F238E27FC236}">
                  <a16:creationId xmlns:a16="http://schemas.microsoft.com/office/drawing/2014/main" id="{2FBD0D33-3099-46DD-99F1-12098BB7462B}"/>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8" name="TextBox 27">
              <a:extLst>
                <a:ext uri="{FF2B5EF4-FFF2-40B4-BE49-F238E27FC236}">
                  <a16:creationId xmlns:a16="http://schemas.microsoft.com/office/drawing/2014/main" id="{DD71A89A-0288-4AAC-9C03-85FA9AFCC9D7}"/>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29" name="TextBox 28">
              <a:extLst>
                <a:ext uri="{FF2B5EF4-FFF2-40B4-BE49-F238E27FC236}">
                  <a16:creationId xmlns:a16="http://schemas.microsoft.com/office/drawing/2014/main" id="{868A4D58-9EF5-4356-932F-05A55248F794}"/>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30" name="TextBox 29">
              <a:extLst>
                <a:ext uri="{FF2B5EF4-FFF2-40B4-BE49-F238E27FC236}">
                  <a16:creationId xmlns:a16="http://schemas.microsoft.com/office/drawing/2014/main" id="{7365B273-1F3D-434A-9896-2879E485D7B6}"/>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sp>
        <p:nvSpPr>
          <p:cNvPr id="32" name="TextBox 31">
            <a:extLst>
              <a:ext uri="{FF2B5EF4-FFF2-40B4-BE49-F238E27FC236}">
                <a16:creationId xmlns:a16="http://schemas.microsoft.com/office/drawing/2014/main" id="{86E9E572-88A0-499D-95EF-E89FE2AF0658}"/>
              </a:ext>
            </a:extLst>
          </p:cNvPr>
          <p:cNvSpPr txBox="1"/>
          <p:nvPr/>
        </p:nvSpPr>
        <p:spPr>
          <a:xfrm>
            <a:off x="5143289" y="1295962"/>
            <a:ext cx="4292008" cy="307777"/>
          </a:xfrm>
          <a:prstGeom prst="rect">
            <a:avLst/>
          </a:prstGeom>
          <a:noFill/>
        </p:spPr>
        <p:txBody>
          <a:bodyPr wrap="square">
            <a:spAutoFit/>
          </a:bodyPr>
          <a:lstStyle/>
          <a:p>
            <a:pPr algn="ctr"/>
            <a:r>
              <a:rPr lang="en-US" sz="1400" b="1" dirty="0">
                <a:solidFill>
                  <a:srgbClr val="FF0000"/>
                </a:solidFill>
              </a:rPr>
              <a:t>HMV = heuristic minimax value</a:t>
            </a:r>
            <a:endParaRPr lang="en-US" sz="1400" dirty="0"/>
          </a:p>
        </p:txBody>
      </p:sp>
      <p:sp>
        <p:nvSpPr>
          <p:cNvPr id="3" name="TextBox 2">
            <a:extLst>
              <a:ext uri="{FF2B5EF4-FFF2-40B4-BE49-F238E27FC236}">
                <a16:creationId xmlns:a16="http://schemas.microsoft.com/office/drawing/2014/main" id="{E40CBF41-0CC1-482A-B6F1-CD7079A0C405}"/>
              </a:ext>
            </a:extLst>
          </p:cNvPr>
          <p:cNvSpPr txBox="1"/>
          <p:nvPr/>
        </p:nvSpPr>
        <p:spPr>
          <a:xfrm>
            <a:off x="731861" y="2724615"/>
            <a:ext cx="301686" cy="369332"/>
          </a:xfrm>
          <a:prstGeom prst="rect">
            <a:avLst/>
          </a:prstGeom>
          <a:noFill/>
        </p:spPr>
        <p:txBody>
          <a:bodyPr wrap="square" rtlCol="0">
            <a:spAutoFit/>
          </a:bodyPr>
          <a:lstStyle/>
          <a:p>
            <a:r>
              <a:rPr lang="en-US" dirty="0"/>
              <a:t>1</a:t>
            </a:r>
          </a:p>
        </p:txBody>
      </p:sp>
      <p:sp>
        <p:nvSpPr>
          <p:cNvPr id="31" name="TextBox 30">
            <a:extLst>
              <a:ext uri="{FF2B5EF4-FFF2-40B4-BE49-F238E27FC236}">
                <a16:creationId xmlns:a16="http://schemas.microsoft.com/office/drawing/2014/main" id="{5586ADA7-DF86-4108-9030-3D95B77559BF}"/>
              </a:ext>
            </a:extLst>
          </p:cNvPr>
          <p:cNvSpPr txBox="1"/>
          <p:nvPr/>
        </p:nvSpPr>
        <p:spPr>
          <a:xfrm>
            <a:off x="728577" y="3577780"/>
            <a:ext cx="301686" cy="369332"/>
          </a:xfrm>
          <a:prstGeom prst="rect">
            <a:avLst/>
          </a:prstGeom>
          <a:noFill/>
        </p:spPr>
        <p:txBody>
          <a:bodyPr wrap="square" rtlCol="0">
            <a:spAutoFit/>
          </a:bodyPr>
          <a:lstStyle/>
          <a:p>
            <a:r>
              <a:rPr lang="en-US" dirty="0"/>
              <a:t>2</a:t>
            </a:r>
          </a:p>
        </p:txBody>
      </p:sp>
      <p:sp>
        <p:nvSpPr>
          <p:cNvPr id="33" name="TextBox 32">
            <a:extLst>
              <a:ext uri="{FF2B5EF4-FFF2-40B4-BE49-F238E27FC236}">
                <a16:creationId xmlns:a16="http://schemas.microsoft.com/office/drawing/2014/main" id="{4FF2C1FE-2B3E-4EE2-AC9C-048BC4D36B11}"/>
              </a:ext>
            </a:extLst>
          </p:cNvPr>
          <p:cNvSpPr txBox="1"/>
          <p:nvPr/>
        </p:nvSpPr>
        <p:spPr>
          <a:xfrm>
            <a:off x="728577" y="4374996"/>
            <a:ext cx="301686" cy="369332"/>
          </a:xfrm>
          <a:prstGeom prst="rect">
            <a:avLst/>
          </a:prstGeom>
          <a:noFill/>
        </p:spPr>
        <p:txBody>
          <a:bodyPr wrap="square" rtlCol="0">
            <a:spAutoFit/>
          </a:bodyPr>
          <a:lstStyle/>
          <a:p>
            <a:r>
              <a:rPr lang="en-US" dirty="0"/>
              <a:t>3</a:t>
            </a:r>
          </a:p>
        </p:txBody>
      </p:sp>
      <p:sp>
        <p:nvSpPr>
          <p:cNvPr id="34" name="TextBox 33">
            <a:extLst>
              <a:ext uri="{FF2B5EF4-FFF2-40B4-BE49-F238E27FC236}">
                <a16:creationId xmlns:a16="http://schemas.microsoft.com/office/drawing/2014/main" id="{94A810CC-EB23-4015-BD97-84DE0DC9055E}"/>
              </a:ext>
            </a:extLst>
          </p:cNvPr>
          <p:cNvSpPr txBox="1"/>
          <p:nvPr/>
        </p:nvSpPr>
        <p:spPr>
          <a:xfrm>
            <a:off x="296795" y="1526177"/>
            <a:ext cx="1235210" cy="369332"/>
          </a:xfrm>
          <a:prstGeom prst="rect">
            <a:avLst/>
          </a:prstGeom>
          <a:noFill/>
        </p:spPr>
        <p:txBody>
          <a:bodyPr wrap="square" rtlCol="0">
            <a:spAutoFit/>
          </a:bodyPr>
          <a:lstStyle/>
          <a:p>
            <a:r>
              <a:rPr lang="en-US" dirty="0"/>
              <a:t>Depth (ply)</a:t>
            </a:r>
          </a:p>
        </p:txBody>
      </p:sp>
      <p:sp>
        <p:nvSpPr>
          <p:cNvPr id="35" name="TextBox 34">
            <a:extLst>
              <a:ext uri="{FF2B5EF4-FFF2-40B4-BE49-F238E27FC236}">
                <a16:creationId xmlns:a16="http://schemas.microsoft.com/office/drawing/2014/main" id="{19D49B5D-BE90-4983-85E6-8C78DFC3E830}"/>
              </a:ext>
            </a:extLst>
          </p:cNvPr>
          <p:cNvSpPr txBox="1"/>
          <p:nvPr/>
        </p:nvSpPr>
        <p:spPr>
          <a:xfrm>
            <a:off x="728577" y="1883406"/>
            <a:ext cx="301686" cy="369332"/>
          </a:xfrm>
          <a:prstGeom prst="rect">
            <a:avLst/>
          </a:prstGeom>
          <a:noFill/>
        </p:spPr>
        <p:txBody>
          <a:bodyPr wrap="square" rtlCol="0">
            <a:spAutoFit/>
          </a:bodyPr>
          <a:lstStyle/>
          <a:p>
            <a:r>
              <a:rPr lang="en-US" dirty="0"/>
              <a:t>0</a:t>
            </a:r>
          </a:p>
        </p:txBody>
      </p:sp>
      <p:grpSp>
        <p:nvGrpSpPr>
          <p:cNvPr id="7" name="Group 6">
            <a:extLst>
              <a:ext uri="{FF2B5EF4-FFF2-40B4-BE49-F238E27FC236}">
                <a16:creationId xmlns:a16="http://schemas.microsoft.com/office/drawing/2014/main" id="{99B717C8-01D1-B99B-1FB6-CCA6E5E98A34}"/>
              </a:ext>
            </a:extLst>
          </p:cNvPr>
          <p:cNvGrpSpPr/>
          <p:nvPr/>
        </p:nvGrpSpPr>
        <p:grpSpPr>
          <a:xfrm>
            <a:off x="384958" y="3149896"/>
            <a:ext cx="8130392" cy="4292008"/>
            <a:chOff x="384958" y="3149896"/>
            <a:chExt cx="8130392" cy="4292008"/>
          </a:xfrm>
        </p:grpSpPr>
        <p:cxnSp>
          <p:nvCxnSpPr>
            <p:cNvPr id="5" name="Straight Connector 4">
              <a:extLst>
                <a:ext uri="{FF2B5EF4-FFF2-40B4-BE49-F238E27FC236}">
                  <a16:creationId xmlns:a16="http://schemas.microsoft.com/office/drawing/2014/main" id="{15481C51-76E6-4579-AC5D-C606AE5CFD6A}"/>
                </a:ext>
              </a:extLst>
            </p:cNvPr>
            <p:cNvCxnSpPr>
              <a:cxnSpLocks/>
            </p:cNvCxnSpPr>
            <p:nvPr/>
          </p:nvCxnSpPr>
          <p:spPr>
            <a:xfrm>
              <a:off x="762000" y="4114800"/>
              <a:ext cx="775335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sp>
          <p:nvSpPr>
            <p:cNvPr id="46" name="TextBox 45">
              <a:extLst>
                <a:ext uri="{FF2B5EF4-FFF2-40B4-BE49-F238E27FC236}">
                  <a16:creationId xmlns:a16="http://schemas.microsoft.com/office/drawing/2014/main" id="{80EA9C53-3F07-F8E1-1F5E-D326AE1351B4}"/>
                </a:ext>
              </a:extLst>
            </p:cNvPr>
            <p:cNvSpPr txBox="1"/>
            <p:nvPr/>
          </p:nvSpPr>
          <p:spPr>
            <a:xfrm>
              <a:off x="5576001" y="5957475"/>
              <a:ext cx="2571752" cy="646331"/>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dirty="0"/>
                <a:t>This is also called: search with a “look ahead” of 2</a:t>
              </a:r>
            </a:p>
          </p:txBody>
        </p:sp>
      </p:grpSp>
      <p:grpSp>
        <p:nvGrpSpPr>
          <p:cNvPr id="38" name="Group 37">
            <a:extLst>
              <a:ext uri="{FF2B5EF4-FFF2-40B4-BE49-F238E27FC236}">
                <a16:creationId xmlns:a16="http://schemas.microsoft.com/office/drawing/2014/main" id="{C00D12E3-61A2-B1AA-EC74-3FFA597A4D53}"/>
              </a:ext>
            </a:extLst>
          </p:cNvPr>
          <p:cNvGrpSpPr/>
          <p:nvPr/>
        </p:nvGrpSpPr>
        <p:grpSpPr>
          <a:xfrm>
            <a:off x="4907757" y="1840143"/>
            <a:ext cx="4197037" cy="884472"/>
            <a:chOff x="4907757" y="1840143"/>
            <a:chExt cx="4197037" cy="884472"/>
          </a:xfrm>
        </p:grpSpPr>
        <p:sp>
          <p:nvSpPr>
            <p:cNvPr id="36" name="TextBox 35">
              <a:extLst>
                <a:ext uri="{FF2B5EF4-FFF2-40B4-BE49-F238E27FC236}">
                  <a16:creationId xmlns:a16="http://schemas.microsoft.com/office/drawing/2014/main" id="{915FE87E-BB60-4C35-9595-C3958FD75F93}"/>
                </a:ext>
              </a:extLst>
            </p:cNvPr>
            <p:cNvSpPr txBox="1"/>
            <p:nvPr/>
          </p:nvSpPr>
          <p:spPr>
            <a:xfrm>
              <a:off x="5536795" y="1840143"/>
              <a:ext cx="3567999" cy="584775"/>
            </a:xfrm>
            <a:prstGeom prst="rect">
              <a:avLst/>
            </a:prstGeom>
            <a:noFill/>
          </p:spPr>
          <p:txBody>
            <a:bodyPr wrap="square">
              <a:spAutoFit/>
            </a:bodyPr>
            <a:lstStyle/>
            <a:p>
              <a:pPr algn="ctr"/>
              <a:r>
                <a:rPr lang="en-US" sz="1600" b="1" dirty="0">
                  <a:solidFill>
                    <a:srgbClr val="FF0000"/>
                  </a:solidFill>
                </a:rPr>
                <a:t>Pick the action with</a:t>
              </a:r>
              <a:br>
                <a:rPr lang="en-US" sz="1600" b="1" dirty="0">
                  <a:solidFill>
                    <a:srgbClr val="FF0000"/>
                  </a:solidFill>
                </a:rPr>
              </a:br>
              <a:r>
                <a:rPr lang="en-US" sz="1600" b="1" dirty="0">
                  <a:solidFill>
                    <a:srgbClr val="FF0000"/>
                  </a:solidFill>
                </a:rPr>
                <a:t> the highest HMV</a:t>
              </a:r>
              <a:endParaRPr lang="en-US" sz="1600" dirty="0"/>
            </a:p>
          </p:txBody>
        </p:sp>
        <p:cxnSp>
          <p:nvCxnSpPr>
            <p:cNvPr id="14" name="Straight Arrow Connector 13">
              <a:extLst>
                <a:ext uri="{FF2B5EF4-FFF2-40B4-BE49-F238E27FC236}">
                  <a16:creationId xmlns:a16="http://schemas.microsoft.com/office/drawing/2014/main" id="{B048B3E2-8FE1-B531-9D9C-32C36A39D68E}"/>
                </a:ext>
              </a:extLst>
            </p:cNvPr>
            <p:cNvCxnSpPr>
              <a:cxnSpLocks/>
            </p:cNvCxnSpPr>
            <p:nvPr/>
          </p:nvCxnSpPr>
          <p:spPr>
            <a:xfrm>
              <a:off x="4907757" y="2256802"/>
              <a:ext cx="629038" cy="46781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88209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FA1E8F-C7CE-4612-AADE-D5EE0193870F}"/>
              </a:ext>
            </a:extLst>
          </p:cNvPr>
          <p:cNvSpPr>
            <a:spLocks noGrp="1"/>
          </p:cNvSpPr>
          <p:nvPr>
            <p:ph type="title"/>
          </p:nvPr>
        </p:nvSpPr>
        <p:spPr/>
        <p:txBody>
          <a:bodyPr>
            <a:normAutofit/>
          </a:bodyPr>
          <a:lstStyle/>
          <a:p>
            <a:r>
              <a:rPr lang="en-US" sz="4000" dirty="0"/>
              <a:t>Option B: Heuristic Forward Pruning</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72E9FF16-3582-40D1-A77B-69BFE9567D61}"/>
                  </a:ext>
                </a:extLst>
              </p:cNvPr>
              <p:cNvSpPr>
                <a:spLocks noGrp="1"/>
              </p:cNvSpPr>
              <p:nvPr>
                <p:ph idx="1"/>
              </p:nvPr>
            </p:nvSpPr>
            <p:spPr/>
            <p:txBody>
              <a:bodyPr>
                <a:normAutofit fontScale="92500" lnSpcReduction="20000"/>
              </a:bodyPr>
              <a:lstStyle/>
              <a:p>
                <a:pPr marL="0" indent="0">
                  <a:buNone/>
                </a:pPr>
                <a:r>
                  <a:rPr lang="en-US" b="1" dirty="0"/>
                  <a:t>Idea</a:t>
                </a:r>
                <a:r>
                  <a:rPr lang="en-US" dirty="0"/>
                  <a:t>: Focus search on good moves (= prune the others).</a:t>
                </a:r>
              </a:p>
              <a:p>
                <a:pPr marL="0" indent="0">
                  <a:buNone/>
                </a:pPr>
                <a:endParaRPr lang="en-US" dirty="0"/>
              </a:p>
              <a:p>
                <a:pPr marL="0" indent="0">
                  <a:buNone/>
                </a:pPr>
                <a:r>
                  <a:rPr lang="en-US" dirty="0"/>
                  <a:t>There are many ways in which quality can be evaluated:</a:t>
                </a:r>
              </a:p>
              <a:p>
                <a:pPr lvl="1"/>
                <a:r>
                  <a:rPr lang="en-US" dirty="0"/>
                  <a:t>Low heuristic evaluation value.</a:t>
                </a:r>
              </a:p>
              <a:p>
                <a:pPr lvl="1"/>
                <a:r>
                  <a:rPr lang="en-US" dirty="0"/>
                  <a:t>Low heuristic minimax value after shallow search (cut-off search).</a:t>
                </a:r>
              </a:p>
              <a:p>
                <a:pPr lvl="1"/>
                <a:r>
                  <a:rPr lang="en-US" dirty="0"/>
                  <a:t>Past experience.</a:t>
                </a:r>
              </a:p>
              <a:p>
                <a:pPr marL="0" indent="0">
                  <a:buNone/>
                </a:pPr>
                <a:endParaRPr lang="en-US" dirty="0"/>
              </a:p>
              <a:p>
                <a:pPr marL="0" indent="0">
                  <a:buNone/>
                </a:pPr>
                <a:r>
                  <a:rPr lang="en-US" b="1" dirty="0"/>
                  <a:t>Beam search: </a:t>
                </a:r>
                <a:r>
                  <a:rPr lang="en-US" dirty="0"/>
                  <a:t>Focus on the </a:t>
                </a:r>
                <a14:m>
                  <m:oMath xmlns:m="http://schemas.openxmlformats.org/officeDocument/2006/math">
                    <m:r>
                      <a:rPr lang="en-US" i="1" dirty="0" smtClean="0">
                        <a:latin typeface="Cambria Math" panose="02040503050406030204" pitchFamily="18" charset="0"/>
                      </a:rPr>
                      <m:t>𝑛</m:t>
                    </m:r>
                  </m:oMath>
                </a14:m>
                <a:r>
                  <a:rPr lang="en-US" dirty="0"/>
                  <a:t> best moves at every layer in the game tree.</a:t>
                </a:r>
              </a:p>
              <a:p>
                <a:pPr marL="0" indent="0">
                  <a:buNone/>
                </a:pPr>
                <a:br>
                  <a:rPr lang="en-US" dirty="0"/>
                </a:br>
                <a:r>
                  <a:rPr lang="en-US" b="1" dirty="0"/>
                  <a:t>Issue</a:t>
                </a:r>
                <a:r>
                  <a:rPr lang="en-US" dirty="0"/>
                  <a:t>: May prune important moves.</a:t>
                </a:r>
              </a:p>
              <a:p>
                <a:endParaRPr lang="en-US" dirty="0"/>
              </a:p>
              <a:p>
                <a:endParaRPr lang="en-US" dirty="0"/>
              </a:p>
            </p:txBody>
          </p:sp>
        </mc:Choice>
        <mc:Fallback>
          <p:sp>
            <p:nvSpPr>
              <p:cNvPr id="5" name="Content Placeholder 4">
                <a:extLst>
                  <a:ext uri="{FF2B5EF4-FFF2-40B4-BE49-F238E27FC236}">
                    <a16:creationId xmlns:a16="http://schemas.microsoft.com/office/drawing/2014/main" id="{72E9FF16-3582-40D1-A77B-69BFE9567D61}"/>
                  </a:ext>
                </a:extLst>
              </p:cNvPr>
              <p:cNvSpPr>
                <a:spLocks noGrp="1" noRot="1" noChangeAspect="1" noMove="1" noResize="1" noEditPoints="1" noAdjustHandles="1" noChangeArrowheads="1" noChangeShapeType="1" noTextEdit="1"/>
              </p:cNvSpPr>
              <p:nvPr>
                <p:ph idx="1"/>
              </p:nvPr>
            </p:nvSpPr>
            <p:spPr>
              <a:blipFill>
                <a:blip r:embed="rId2"/>
                <a:stretch>
                  <a:fillRect l="-1391" t="-3501" r="-2241"/>
                </a:stretch>
              </a:blipFill>
            </p:spPr>
            <p:txBody>
              <a:bodyPr/>
              <a:lstStyle/>
              <a:p>
                <a:r>
                  <a:rPr lang="en-US">
                    <a:noFill/>
                  </a:rPr>
                  <a:t> </a:t>
                </a:r>
              </a:p>
            </p:txBody>
          </p:sp>
        </mc:Fallback>
      </mc:AlternateContent>
    </p:spTree>
    <p:extLst>
      <p:ext uri="{BB962C8B-B14F-4D97-AF65-F5344CB8AC3E}">
        <p14:creationId xmlns:p14="http://schemas.microsoft.com/office/powerpoint/2010/main" val="377954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Heuristic Alpha-Beta Tree Search:</a:t>
            </a:r>
            <a:br>
              <a:rPr lang="en-US" dirty="0"/>
            </a:br>
            <a:r>
              <a:rPr lang="en-US" dirty="0"/>
              <a:t>Example for Forward Pruning</a:t>
            </a:r>
          </a:p>
        </p:txBody>
      </p:sp>
      <p:sp>
        <p:nvSpPr>
          <p:cNvPr id="19" name="TextBox 18">
            <a:extLst>
              <a:ext uri="{FF2B5EF4-FFF2-40B4-BE49-F238E27FC236}">
                <a16:creationId xmlns:a16="http://schemas.microsoft.com/office/drawing/2014/main" id="{8C0231E1-E7E1-4C5F-B1C4-6BA013ED5F17}"/>
              </a:ext>
            </a:extLst>
          </p:cNvPr>
          <p:cNvSpPr txBox="1"/>
          <p:nvPr/>
        </p:nvSpPr>
        <p:spPr>
          <a:xfrm rot="16200000">
            <a:off x="-1576380" y="5111234"/>
            <a:ext cx="4292008" cy="369332"/>
          </a:xfrm>
          <a:prstGeom prst="rect">
            <a:avLst/>
          </a:prstGeom>
          <a:noFill/>
        </p:spPr>
        <p:txBody>
          <a:bodyPr wrap="square">
            <a:spAutoFit/>
          </a:bodyPr>
          <a:lstStyle/>
          <a:p>
            <a:pPr algn="ctr"/>
            <a:r>
              <a:rPr lang="en-US" b="1" dirty="0">
                <a:solidFill>
                  <a:srgbClr val="FF0000"/>
                </a:solidFill>
              </a:rPr>
              <a:t>Cut search off at depth =2</a:t>
            </a:r>
            <a:endParaRPr lang="en-US" dirty="0"/>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0" y="1690689"/>
            <a:ext cx="8077200" cy="4913117"/>
          </a:xfrm>
          <a:prstGeom prst="rect">
            <a:avLst/>
          </a:prstGeom>
        </p:spPr>
      </p:pic>
      <p:grpSp>
        <p:nvGrpSpPr>
          <p:cNvPr id="16" name="Group 15">
            <a:extLst>
              <a:ext uri="{FF2B5EF4-FFF2-40B4-BE49-F238E27FC236}">
                <a16:creationId xmlns:a16="http://schemas.microsoft.com/office/drawing/2014/main" id="{6EC6EA1A-01B4-1914-0BA4-A2C025D49D2A}"/>
              </a:ext>
            </a:extLst>
          </p:cNvPr>
          <p:cNvGrpSpPr/>
          <p:nvPr/>
        </p:nvGrpSpPr>
        <p:grpSpPr>
          <a:xfrm>
            <a:off x="2711053" y="1686580"/>
            <a:ext cx="6237834" cy="1143738"/>
            <a:chOff x="2711053" y="1686580"/>
            <a:chExt cx="6237834" cy="1143738"/>
          </a:xfrm>
        </p:grpSpPr>
        <p:sp>
          <p:nvSpPr>
            <p:cNvPr id="3" name="TextBox 2">
              <a:extLst>
                <a:ext uri="{FF2B5EF4-FFF2-40B4-BE49-F238E27FC236}">
                  <a16:creationId xmlns:a16="http://schemas.microsoft.com/office/drawing/2014/main" id="{AE1564EC-32F0-4BD3-BD2F-944D3383E766}"/>
                </a:ext>
              </a:extLst>
            </p:cNvPr>
            <p:cNvSpPr txBox="1"/>
            <p:nvPr/>
          </p:nvSpPr>
          <p:spPr>
            <a:xfrm>
              <a:off x="3241686"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17" name="TextBox 16">
              <a:extLst>
                <a:ext uri="{FF2B5EF4-FFF2-40B4-BE49-F238E27FC236}">
                  <a16:creationId xmlns:a16="http://schemas.microsoft.com/office/drawing/2014/main" id="{59610883-F018-4BB0-90B3-1F4F8724FD38}"/>
                </a:ext>
              </a:extLst>
            </p:cNvPr>
            <p:cNvSpPr txBox="1"/>
            <p:nvPr/>
          </p:nvSpPr>
          <p:spPr>
            <a:xfrm>
              <a:off x="2711053" y="2307098"/>
              <a:ext cx="304800" cy="523220"/>
            </a:xfrm>
            <a:prstGeom prst="rect">
              <a:avLst/>
            </a:prstGeom>
            <a:noFill/>
          </p:spPr>
          <p:txBody>
            <a:bodyPr wrap="square" rtlCol="0">
              <a:spAutoFit/>
            </a:bodyPr>
            <a:lstStyle/>
            <a:p>
              <a:r>
                <a:rPr lang="en-US" sz="2800" b="1" dirty="0">
                  <a:solidFill>
                    <a:srgbClr val="FF0000"/>
                  </a:solidFill>
                </a:rPr>
                <a:t>x</a:t>
              </a:r>
            </a:p>
          </p:txBody>
        </p:sp>
        <p:sp>
          <p:nvSpPr>
            <p:cNvPr id="24" name="TextBox 23">
              <a:extLst>
                <a:ext uri="{FF2B5EF4-FFF2-40B4-BE49-F238E27FC236}">
                  <a16:creationId xmlns:a16="http://schemas.microsoft.com/office/drawing/2014/main" id="{473198B7-E442-4F64-AE84-4C6D11F80452}"/>
                </a:ext>
              </a:extLst>
            </p:cNvPr>
            <p:cNvSpPr txBox="1"/>
            <p:nvPr/>
          </p:nvSpPr>
          <p:spPr>
            <a:xfrm>
              <a:off x="4343400"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5" name="TextBox 24">
              <a:extLst>
                <a:ext uri="{FF2B5EF4-FFF2-40B4-BE49-F238E27FC236}">
                  <a16:creationId xmlns:a16="http://schemas.microsoft.com/office/drawing/2014/main" id="{78DA649C-D279-4E9C-ADBC-54702561CD40}"/>
                </a:ext>
              </a:extLst>
            </p:cNvPr>
            <p:cNvSpPr txBox="1"/>
            <p:nvPr/>
          </p:nvSpPr>
          <p:spPr>
            <a:xfrm>
              <a:off x="6805765" y="2300230"/>
              <a:ext cx="304800" cy="523220"/>
            </a:xfrm>
            <a:prstGeom prst="rect">
              <a:avLst/>
            </a:prstGeom>
            <a:noFill/>
          </p:spPr>
          <p:txBody>
            <a:bodyPr wrap="square" rtlCol="0">
              <a:spAutoFit/>
            </a:bodyPr>
            <a:lstStyle/>
            <a:p>
              <a:r>
                <a:rPr lang="en-US" sz="2800" b="1" dirty="0">
                  <a:solidFill>
                    <a:srgbClr val="FF0000"/>
                  </a:solidFill>
                </a:rPr>
                <a:t>x</a:t>
              </a:r>
            </a:p>
          </p:txBody>
        </p:sp>
        <p:sp>
          <p:nvSpPr>
            <p:cNvPr id="26" name="TextBox 25">
              <a:extLst>
                <a:ext uri="{FF2B5EF4-FFF2-40B4-BE49-F238E27FC236}">
                  <a16:creationId xmlns:a16="http://schemas.microsoft.com/office/drawing/2014/main" id="{3414FB3B-3BFA-4891-8CD4-95C2E53A8768}"/>
                </a:ext>
              </a:extLst>
            </p:cNvPr>
            <p:cNvSpPr txBox="1"/>
            <p:nvPr/>
          </p:nvSpPr>
          <p:spPr>
            <a:xfrm>
              <a:off x="5605613" y="2300230"/>
              <a:ext cx="821919" cy="523220"/>
            </a:xfrm>
            <a:prstGeom prst="rect">
              <a:avLst/>
            </a:prstGeom>
            <a:noFill/>
          </p:spPr>
          <p:txBody>
            <a:bodyPr wrap="square" rtlCol="0">
              <a:spAutoFit/>
            </a:bodyPr>
            <a:lstStyle/>
            <a:p>
              <a:r>
                <a:rPr lang="en-US" sz="2800" b="1" dirty="0">
                  <a:solidFill>
                    <a:srgbClr val="FF0000"/>
                  </a:solidFill>
                </a:rPr>
                <a:t>x</a:t>
              </a:r>
            </a:p>
          </p:txBody>
        </p:sp>
        <p:sp>
          <p:nvSpPr>
            <p:cNvPr id="27" name="TextBox 26">
              <a:extLst>
                <a:ext uri="{FF2B5EF4-FFF2-40B4-BE49-F238E27FC236}">
                  <a16:creationId xmlns:a16="http://schemas.microsoft.com/office/drawing/2014/main" id="{EEA76646-E2A1-4394-BDB2-77CB22B91A60}"/>
                </a:ext>
              </a:extLst>
            </p:cNvPr>
            <p:cNvSpPr txBox="1"/>
            <p:nvPr/>
          </p:nvSpPr>
          <p:spPr>
            <a:xfrm>
              <a:off x="3842982" y="2255792"/>
              <a:ext cx="304800" cy="523220"/>
            </a:xfrm>
            <a:prstGeom prst="rect">
              <a:avLst/>
            </a:prstGeom>
            <a:noFill/>
          </p:spPr>
          <p:txBody>
            <a:bodyPr wrap="square" rtlCol="0">
              <a:spAutoFit/>
            </a:bodyPr>
            <a:lstStyle/>
            <a:p>
              <a:r>
                <a:rPr lang="en-US" sz="2800" b="1" dirty="0">
                  <a:solidFill>
                    <a:srgbClr val="FF0000"/>
                  </a:solidFill>
                </a:rPr>
                <a:t>x</a:t>
              </a:r>
            </a:p>
          </p:txBody>
        </p:sp>
        <p:sp>
          <p:nvSpPr>
            <p:cNvPr id="28" name="TextBox 27">
              <a:extLst>
                <a:ext uri="{FF2B5EF4-FFF2-40B4-BE49-F238E27FC236}">
                  <a16:creationId xmlns:a16="http://schemas.microsoft.com/office/drawing/2014/main" id="{28040BD7-D022-4B86-8ECF-7B8895AFCB67}"/>
                </a:ext>
              </a:extLst>
            </p:cNvPr>
            <p:cNvSpPr txBox="1"/>
            <p:nvPr/>
          </p:nvSpPr>
          <p:spPr>
            <a:xfrm>
              <a:off x="6324600" y="1686580"/>
              <a:ext cx="2624287" cy="523220"/>
            </a:xfrm>
            <a:prstGeom prst="rect">
              <a:avLst/>
            </a:prstGeom>
            <a:noFill/>
          </p:spPr>
          <p:txBody>
            <a:bodyPr wrap="square" rtlCol="0">
              <a:spAutoFit/>
            </a:bodyPr>
            <a:lstStyle/>
            <a:p>
              <a:r>
                <a:rPr lang="en-US" sz="2800" b="1" dirty="0">
                  <a:solidFill>
                    <a:srgbClr val="FF0000"/>
                  </a:solidFill>
                </a:rPr>
                <a:t>x </a:t>
              </a:r>
              <a:r>
                <a:rPr lang="en-US" sz="1600" dirty="0">
                  <a:solidFill>
                    <a:srgbClr val="FF0000"/>
                  </a:solidFill>
                </a:rPr>
                <a:t>… prune low HMV actions</a:t>
              </a:r>
              <a:endParaRPr lang="en-US" sz="2000" dirty="0">
                <a:solidFill>
                  <a:srgbClr val="FF0000"/>
                </a:solidFill>
              </a:endParaRPr>
            </a:p>
          </p:txBody>
        </p:sp>
      </p:grpSp>
      <p:grpSp>
        <p:nvGrpSpPr>
          <p:cNvPr id="8" name="Group 7">
            <a:extLst>
              <a:ext uri="{FF2B5EF4-FFF2-40B4-BE49-F238E27FC236}">
                <a16:creationId xmlns:a16="http://schemas.microsoft.com/office/drawing/2014/main" id="{5A5321E7-7B10-F7EB-09BF-47DE100E8204}"/>
              </a:ext>
            </a:extLst>
          </p:cNvPr>
          <p:cNvGrpSpPr/>
          <p:nvPr/>
        </p:nvGrpSpPr>
        <p:grpSpPr>
          <a:xfrm>
            <a:off x="762000" y="4114801"/>
            <a:ext cx="7543800" cy="2209799"/>
            <a:chOff x="762000" y="4114801"/>
            <a:chExt cx="7543800" cy="2209799"/>
          </a:xfrm>
        </p:grpSpPr>
        <p:cxnSp>
          <p:nvCxnSpPr>
            <p:cNvPr id="13" name="Straight Connector 12">
              <a:extLst>
                <a:ext uri="{FF2B5EF4-FFF2-40B4-BE49-F238E27FC236}">
                  <a16:creationId xmlns:a16="http://schemas.microsoft.com/office/drawing/2014/main" id="{2DEBBD07-7C6E-4376-BD0A-B08484B42072}"/>
                </a:ext>
              </a:extLst>
            </p:cNvPr>
            <p:cNvCxnSpPr>
              <a:cxnSpLocks/>
            </p:cNvCxnSpPr>
            <p:nvPr/>
          </p:nvCxnSpPr>
          <p:spPr>
            <a:xfrm>
              <a:off x="914400" y="4267200"/>
              <a:ext cx="7010400" cy="19050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D7155A6-2FB0-49A8-B331-7858E5F1DCB2}"/>
                </a:ext>
              </a:extLst>
            </p:cNvPr>
            <p:cNvCxnSpPr>
              <a:cxnSpLocks/>
            </p:cNvCxnSpPr>
            <p:nvPr/>
          </p:nvCxnSpPr>
          <p:spPr>
            <a:xfrm flipV="1">
              <a:off x="1066800" y="4267200"/>
              <a:ext cx="6858000" cy="2057400"/>
            </a:xfrm>
            <a:prstGeom prst="line">
              <a:avLst/>
            </a:prstGeom>
            <a:ln w="28575">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7C4978D6-0214-4C2F-961F-179357651FF2}"/>
                </a:ext>
              </a:extLst>
            </p:cNvPr>
            <p:cNvCxnSpPr>
              <a:cxnSpLocks/>
              <a:endCxn id="4" idx="3"/>
            </p:cNvCxnSpPr>
            <p:nvPr/>
          </p:nvCxnSpPr>
          <p:spPr>
            <a:xfrm>
              <a:off x="762000" y="4114801"/>
              <a:ext cx="7543800" cy="32447"/>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312E848D-DCC0-35A7-1AA3-9B210B72A2FF}"/>
              </a:ext>
            </a:extLst>
          </p:cNvPr>
          <p:cNvGrpSpPr/>
          <p:nvPr/>
        </p:nvGrpSpPr>
        <p:grpSpPr>
          <a:xfrm>
            <a:off x="1905000" y="3577207"/>
            <a:ext cx="2039348" cy="385374"/>
            <a:chOff x="1905000" y="3577207"/>
            <a:chExt cx="2039348" cy="385374"/>
          </a:xfrm>
        </p:grpSpPr>
        <p:sp>
          <p:nvSpPr>
            <p:cNvPr id="30" name="TextBox 29">
              <a:extLst>
                <a:ext uri="{FF2B5EF4-FFF2-40B4-BE49-F238E27FC236}">
                  <a16:creationId xmlns:a16="http://schemas.microsoft.com/office/drawing/2014/main" id="{5F3371EA-5F71-4328-8FED-3E53449FA058}"/>
                </a:ext>
              </a:extLst>
            </p:cNvPr>
            <p:cNvSpPr txBox="1"/>
            <p:nvPr/>
          </p:nvSpPr>
          <p:spPr>
            <a:xfrm>
              <a:off x="1905000" y="3593249"/>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2" name="TextBox 31">
              <a:extLst>
                <a:ext uri="{FF2B5EF4-FFF2-40B4-BE49-F238E27FC236}">
                  <a16:creationId xmlns:a16="http://schemas.microsoft.com/office/drawing/2014/main" id="{BD879DE6-E552-4DE7-A089-D81961B2E2FE}"/>
                </a:ext>
              </a:extLst>
            </p:cNvPr>
            <p:cNvSpPr txBox="1"/>
            <p:nvPr/>
          </p:nvSpPr>
          <p:spPr>
            <a:xfrm>
              <a:off x="2577012" y="3585228"/>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sp>
          <p:nvSpPr>
            <p:cNvPr id="36" name="TextBox 35">
              <a:extLst>
                <a:ext uri="{FF2B5EF4-FFF2-40B4-BE49-F238E27FC236}">
                  <a16:creationId xmlns:a16="http://schemas.microsoft.com/office/drawing/2014/main" id="{04BCA742-29BB-41FA-889F-900090AFDB5B}"/>
                </a:ext>
              </a:extLst>
            </p:cNvPr>
            <p:cNvSpPr txBox="1"/>
            <p:nvPr/>
          </p:nvSpPr>
          <p:spPr>
            <a:xfrm>
              <a:off x="3249024" y="3577207"/>
              <a:ext cx="695324" cy="369332"/>
            </a:xfrm>
            <a:prstGeom prst="rect">
              <a:avLst/>
            </a:prstGeom>
            <a:noFill/>
          </p:spPr>
          <p:txBody>
            <a:bodyPr wrap="square">
              <a:spAutoFit/>
            </a:bodyPr>
            <a:lstStyle/>
            <a:p>
              <a:pPr algn="ctr"/>
              <a:r>
                <a:rPr lang="en-US" b="1" dirty="0">
                  <a:solidFill>
                    <a:srgbClr val="FF0000"/>
                  </a:solidFill>
                </a:rPr>
                <a:t>Eval</a:t>
              </a:r>
              <a:endParaRPr lang="en-US" dirty="0"/>
            </a:p>
          </p:txBody>
        </p:sp>
      </p:grpSp>
      <p:grpSp>
        <p:nvGrpSpPr>
          <p:cNvPr id="12" name="Group 11">
            <a:extLst>
              <a:ext uri="{FF2B5EF4-FFF2-40B4-BE49-F238E27FC236}">
                <a16:creationId xmlns:a16="http://schemas.microsoft.com/office/drawing/2014/main" id="{AF3953C7-B70F-634E-6235-7B5814D2B0A8}"/>
              </a:ext>
            </a:extLst>
          </p:cNvPr>
          <p:cNvGrpSpPr/>
          <p:nvPr/>
        </p:nvGrpSpPr>
        <p:grpSpPr>
          <a:xfrm>
            <a:off x="1895476" y="2735658"/>
            <a:ext cx="5893981" cy="825785"/>
            <a:chOff x="1895476" y="2735658"/>
            <a:chExt cx="5893981" cy="825785"/>
          </a:xfrm>
        </p:grpSpPr>
        <p:cxnSp>
          <p:nvCxnSpPr>
            <p:cNvPr id="38" name="Straight Arrow Connector 37">
              <a:extLst>
                <a:ext uri="{FF2B5EF4-FFF2-40B4-BE49-F238E27FC236}">
                  <a16:creationId xmlns:a16="http://schemas.microsoft.com/office/drawing/2014/main" id="{B703D8E3-753D-4181-9530-FA6FC3BFE9D5}"/>
                </a:ext>
              </a:extLst>
            </p:cNvPr>
            <p:cNvCxnSpPr>
              <a:cxnSpLocks/>
            </p:cNvCxnSpPr>
            <p:nvPr/>
          </p:nvCxnSpPr>
          <p:spPr>
            <a:xfrm flipH="1" flipV="1">
              <a:off x="2176462" y="3048000"/>
              <a:ext cx="33338" cy="51344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AEA87E6-CEDC-4E3E-BC54-CF5EC4FA6335}"/>
                </a:ext>
              </a:extLst>
            </p:cNvPr>
            <p:cNvCxnSpPr>
              <a:cxnSpLocks/>
            </p:cNvCxnSpPr>
            <p:nvPr/>
          </p:nvCxnSpPr>
          <p:spPr>
            <a:xfrm flipH="1" flipV="1">
              <a:off x="2282430" y="3090716"/>
              <a:ext cx="436956"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D1088A1-7320-4D2A-AAB7-6385A5CD3413}"/>
                </a:ext>
              </a:extLst>
            </p:cNvPr>
            <p:cNvCxnSpPr>
              <a:cxnSpLocks/>
            </p:cNvCxnSpPr>
            <p:nvPr/>
          </p:nvCxnSpPr>
          <p:spPr>
            <a:xfrm flipH="1" flipV="1">
              <a:off x="2319337" y="3090716"/>
              <a:ext cx="108823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618F6ABC-5B33-4702-B364-09278CBCE785}"/>
                </a:ext>
              </a:extLst>
            </p:cNvPr>
            <p:cNvCxnSpPr>
              <a:cxnSpLocks/>
            </p:cNvCxnSpPr>
            <p:nvPr/>
          </p:nvCxnSpPr>
          <p:spPr>
            <a:xfrm flipH="1" flipV="1">
              <a:off x="2319337" y="3090716"/>
              <a:ext cx="1947863" cy="45077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E60EC96-4EEA-4A95-A8B8-7A8BE40C13D1}"/>
                </a:ext>
              </a:extLst>
            </p:cNvPr>
            <p:cNvSpPr txBox="1"/>
            <p:nvPr/>
          </p:nvSpPr>
          <p:spPr>
            <a:xfrm>
              <a:off x="1895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0" name="TextBox 49">
              <a:extLst>
                <a:ext uri="{FF2B5EF4-FFF2-40B4-BE49-F238E27FC236}">
                  <a16:creationId xmlns:a16="http://schemas.microsoft.com/office/drawing/2014/main" id="{28268601-3341-4957-BFA6-B2D6806CD094}"/>
                </a:ext>
              </a:extLst>
            </p:cNvPr>
            <p:cNvSpPr txBox="1"/>
            <p:nvPr/>
          </p:nvSpPr>
          <p:spPr>
            <a:xfrm>
              <a:off x="25812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1" name="TextBox 50">
              <a:extLst>
                <a:ext uri="{FF2B5EF4-FFF2-40B4-BE49-F238E27FC236}">
                  <a16:creationId xmlns:a16="http://schemas.microsoft.com/office/drawing/2014/main" id="{23A488A7-A6A2-484D-857C-43C0C0FF481D}"/>
                </a:ext>
              </a:extLst>
            </p:cNvPr>
            <p:cNvSpPr txBox="1"/>
            <p:nvPr/>
          </p:nvSpPr>
          <p:spPr>
            <a:xfrm>
              <a:off x="32004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2" name="TextBox 51">
              <a:extLst>
                <a:ext uri="{FF2B5EF4-FFF2-40B4-BE49-F238E27FC236}">
                  <a16:creationId xmlns:a16="http://schemas.microsoft.com/office/drawing/2014/main" id="{5DAC18C4-5C4D-40B0-8CCA-6660F14CDD2B}"/>
                </a:ext>
              </a:extLst>
            </p:cNvPr>
            <p:cNvSpPr txBox="1"/>
            <p:nvPr/>
          </p:nvSpPr>
          <p:spPr>
            <a:xfrm>
              <a:off x="3886200"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3" name="TextBox 52">
              <a:extLst>
                <a:ext uri="{FF2B5EF4-FFF2-40B4-BE49-F238E27FC236}">
                  <a16:creationId xmlns:a16="http://schemas.microsoft.com/office/drawing/2014/main" id="{0FB1A57F-69FD-4291-ADE1-0BDD68868B78}"/>
                </a:ext>
              </a:extLst>
            </p:cNvPr>
            <p:cNvSpPr txBox="1"/>
            <p:nvPr/>
          </p:nvSpPr>
          <p:spPr>
            <a:xfrm>
              <a:off x="45624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4" name="TextBox 53">
              <a:extLst>
                <a:ext uri="{FF2B5EF4-FFF2-40B4-BE49-F238E27FC236}">
                  <a16:creationId xmlns:a16="http://schemas.microsoft.com/office/drawing/2014/main" id="{BB532C75-A08A-4D32-85FA-C4A0BAB98C2D}"/>
                </a:ext>
              </a:extLst>
            </p:cNvPr>
            <p:cNvSpPr txBox="1"/>
            <p:nvPr/>
          </p:nvSpPr>
          <p:spPr>
            <a:xfrm>
              <a:off x="5172076"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5" name="TextBox 54">
              <a:extLst>
                <a:ext uri="{FF2B5EF4-FFF2-40B4-BE49-F238E27FC236}">
                  <a16:creationId xmlns:a16="http://schemas.microsoft.com/office/drawing/2014/main" id="{55775291-791D-4335-A68F-D92010A98B56}"/>
                </a:ext>
              </a:extLst>
            </p:cNvPr>
            <p:cNvSpPr txBox="1"/>
            <p:nvPr/>
          </p:nvSpPr>
          <p:spPr>
            <a:xfrm>
              <a:off x="5848352" y="2757157"/>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6" name="TextBox 55">
              <a:extLst>
                <a:ext uri="{FF2B5EF4-FFF2-40B4-BE49-F238E27FC236}">
                  <a16:creationId xmlns:a16="http://schemas.microsoft.com/office/drawing/2014/main" id="{9A9A4EF0-979D-4D57-9091-5B68DB36C91C}"/>
                </a:ext>
              </a:extLst>
            </p:cNvPr>
            <p:cNvSpPr txBox="1"/>
            <p:nvPr/>
          </p:nvSpPr>
          <p:spPr>
            <a:xfrm>
              <a:off x="6457952" y="2735658"/>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sp>
          <p:nvSpPr>
            <p:cNvPr id="57" name="TextBox 56">
              <a:extLst>
                <a:ext uri="{FF2B5EF4-FFF2-40B4-BE49-F238E27FC236}">
                  <a16:creationId xmlns:a16="http://schemas.microsoft.com/office/drawing/2014/main" id="{6B7B9C6B-069A-414B-8BAB-84F4BE1F0E44}"/>
                </a:ext>
              </a:extLst>
            </p:cNvPr>
            <p:cNvSpPr txBox="1"/>
            <p:nvPr/>
          </p:nvSpPr>
          <p:spPr>
            <a:xfrm>
              <a:off x="7094133" y="2780564"/>
              <a:ext cx="695324" cy="369332"/>
            </a:xfrm>
            <a:prstGeom prst="rect">
              <a:avLst/>
            </a:prstGeom>
            <a:noFill/>
          </p:spPr>
          <p:txBody>
            <a:bodyPr wrap="square">
              <a:spAutoFit/>
            </a:bodyPr>
            <a:lstStyle/>
            <a:p>
              <a:pPr algn="ctr"/>
              <a:r>
                <a:rPr lang="en-US" b="1" dirty="0">
                  <a:solidFill>
                    <a:srgbClr val="FF0000"/>
                  </a:solidFill>
                </a:rPr>
                <a:t>HMV</a:t>
              </a:r>
              <a:endParaRPr lang="en-US" dirty="0"/>
            </a:p>
          </p:txBody>
        </p:sp>
      </p:grpSp>
      <p:grpSp>
        <p:nvGrpSpPr>
          <p:cNvPr id="14" name="Group 13">
            <a:extLst>
              <a:ext uri="{FF2B5EF4-FFF2-40B4-BE49-F238E27FC236}">
                <a16:creationId xmlns:a16="http://schemas.microsoft.com/office/drawing/2014/main" id="{29480E51-9136-E89C-1A85-5BDC1AC3ADCB}"/>
              </a:ext>
            </a:extLst>
          </p:cNvPr>
          <p:cNvGrpSpPr/>
          <p:nvPr/>
        </p:nvGrpSpPr>
        <p:grpSpPr>
          <a:xfrm>
            <a:off x="4343400" y="3124434"/>
            <a:ext cx="2518170" cy="950897"/>
            <a:chOff x="4343400" y="3124434"/>
            <a:chExt cx="2518170" cy="950897"/>
          </a:xfrm>
        </p:grpSpPr>
        <p:sp>
          <p:nvSpPr>
            <p:cNvPr id="10" name="TextBox 9">
              <a:extLst>
                <a:ext uri="{FF2B5EF4-FFF2-40B4-BE49-F238E27FC236}">
                  <a16:creationId xmlns:a16="http://schemas.microsoft.com/office/drawing/2014/main" id="{EF0778B7-8807-4036-ABC5-E26565F440FB}"/>
                </a:ext>
              </a:extLst>
            </p:cNvPr>
            <p:cNvSpPr txBox="1"/>
            <p:nvPr/>
          </p:nvSpPr>
          <p:spPr>
            <a:xfrm>
              <a:off x="4343400" y="3429000"/>
              <a:ext cx="2518170" cy="646331"/>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dirty="0"/>
                <a:t>Continue alpha-beta search on these.</a:t>
              </a:r>
            </a:p>
          </p:txBody>
        </p:sp>
        <p:cxnSp>
          <p:nvCxnSpPr>
            <p:cNvPr id="7" name="Straight Arrow Connector 6">
              <a:extLst>
                <a:ext uri="{FF2B5EF4-FFF2-40B4-BE49-F238E27FC236}">
                  <a16:creationId xmlns:a16="http://schemas.microsoft.com/office/drawing/2014/main" id="{D8F76615-1DE4-C6C8-D0E2-671D50092CC2}"/>
                </a:ext>
              </a:extLst>
            </p:cNvPr>
            <p:cNvCxnSpPr>
              <a:cxnSpLocks/>
            </p:cNvCxnSpPr>
            <p:nvPr/>
          </p:nvCxnSpPr>
          <p:spPr>
            <a:xfrm>
              <a:off x="4876802" y="3149896"/>
              <a:ext cx="295274" cy="279104"/>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a:extLst>
                <a:ext uri="{FF2B5EF4-FFF2-40B4-BE49-F238E27FC236}">
                  <a16:creationId xmlns:a16="http://schemas.microsoft.com/office/drawing/2014/main" id="{83D3AFB8-A28D-4B7F-AEEA-3B2ADA2968EB}"/>
                </a:ext>
              </a:extLst>
            </p:cNvPr>
            <p:cNvCxnSpPr>
              <a:cxnSpLocks/>
            </p:cNvCxnSpPr>
            <p:nvPr/>
          </p:nvCxnSpPr>
          <p:spPr>
            <a:xfrm flipH="1">
              <a:off x="5460444" y="3126489"/>
              <a:ext cx="80726" cy="30251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Straight Arrow Connector 20">
              <a:extLst>
                <a:ext uri="{FF2B5EF4-FFF2-40B4-BE49-F238E27FC236}">
                  <a16:creationId xmlns:a16="http://schemas.microsoft.com/office/drawing/2014/main" id="{EB277017-6EFB-70DA-1820-6F4A23FA9FF0}"/>
                </a:ext>
              </a:extLst>
            </p:cNvPr>
            <p:cNvCxnSpPr>
              <a:cxnSpLocks/>
            </p:cNvCxnSpPr>
            <p:nvPr/>
          </p:nvCxnSpPr>
          <p:spPr>
            <a:xfrm flipH="1">
              <a:off x="6477000" y="3124434"/>
              <a:ext cx="359453" cy="283067"/>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6" name="TextBox 5">
            <a:extLst>
              <a:ext uri="{FF2B5EF4-FFF2-40B4-BE49-F238E27FC236}">
                <a16:creationId xmlns:a16="http://schemas.microsoft.com/office/drawing/2014/main" id="{61EC5E31-C58E-4CB1-A2DF-8328D849C1E8}"/>
              </a:ext>
            </a:extLst>
          </p:cNvPr>
          <p:cNvSpPr txBox="1"/>
          <p:nvPr/>
        </p:nvSpPr>
        <p:spPr>
          <a:xfrm>
            <a:off x="5223390" y="4267200"/>
            <a:ext cx="3086265" cy="2031325"/>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pPr marL="342900" indent="-342900">
              <a:buFont typeface="+mj-lt"/>
              <a:buAutoNum type="arabicPeriod"/>
            </a:pPr>
            <a:r>
              <a:rPr lang="en-US" dirty="0"/>
              <a:t>Perform Cut-off search.</a:t>
            </a:r>
          </a:p>
          <a:p>
            <a:pPr marL="342900" indent="-342900">
              <a:buFont typeface="+mj-lt"/>
              <a:buAutoNum type="arabicPeriod"/>
            </a:pPr>
            <a:r>
              <a:rPr lang="en-US" dirty="0"/>
              <a:t>Choose the n  best actions using the heuristic minimax value and prune the rest.</a:t>
            </a:r>
          </a:p>
          <a:p>
            <a:pPr marL="342900" indent="-342900">
              <a:buFont typeface="+mj-lt"/>
              <a:buAutoNum type="arabicPeriod"/>
            </a:pPr>
            <a:r>
              <a:rPr lang="en-US" dirty="0"/>
              <a:t>Explore the chosen actions using heuristic Alpha-Beta Tree search.</a:t>
            </a:r>
          </a:p>
        </p:txBody>
      </p:sp>
    </p:spTree>
    <p:extLst>
      <p:ext uri="{BB962C8B-B14F-4D97-AF65-F5344CB8AC3E}">
        <p14:creationId xmlns:p14="http://schemas.microsoft.com/office/powerpoint/2010/main" val="3355759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8667A-08EC-4278-DF66-77D8F84FE461}"/>
              </a:ext>
            </a:extLst>
          </p:cNvPr>
          <p:cNvSpPr>
            <a:spLocks noGrp="1"/>
          </p:cNvSpPr>
          <p:nvPr>
            <p:ph type="title"/>
          </p:nvPr>
        </p:nvSpPr>
        <p:spPr/>
        <p:txBody>
          <a:bodyPr/>
          <a:lstStyle/>
          <a:p>
            <a:r>
              <a:rPr lang="en-US" dirty="0"/>
              <a:t>Important Considerations</a:t>
            </a:r>
          </a:p>
        </p:txBody>
      </p:sp>
      <p:sp>
        <p:nvSpPr>
          <p:cNvPr id="3" name="Content Placeholder 2">
            <a:extLst>
              <a:ext uri="{FF2B5EF4-FFF2-40B4-BE49-F238E27FC236}">
                <a16:creationId xmlns:a16="http://schemas.microsoft.com/office/drawing/2014/main" id="{86E671C2-4252-3BFB-4DDA-C81E75EF224B}"/>
              </a:ext>
            </a:extLst>
          </p:cNvPr>
          <p:cNvSpPr>
            <a:spLocks noGrp="1"/>
          </p:cNvSpPr>
          <p:nvPr>
            <p:ph idx="1"/>
          </p:nvPr>
        </p:nvSpPr>
        <p:spPr/>
        <p:txBody>
          <a:bodyPr>
            <a:normAutofit fontScale="92500" lnSpcReduction="20000"/>
          </a:bodyPr>
          <a:lstStyle/>
          <a:p>
            <a:r>
              <a:rPr lang="en-US" dirty="0"/>
              <a:t>Designing a good evaluation heuristic can be difficult.</a:t>
            </a:r>
          </a:p>
          <a:p>
            <a:pPr lvl="1"/>
            <a:r>
              <a:rPr lang="en-US" dirty="0"/>
              <a:t>We need </a:t>
            </a:r>
            <a:r>
              <a:rPr lang="en-US" b="1" dirty="0"/>
              <a:t>expert knowledge</a:t>
            </a:r>
            <a:r>
              <a:rPr lang="en-US" dirty="0"/>
              <a:t>.</a:t>
            </a:r>
          </a:p>
          <a:p>
            <a:pPr lvl="1"/>
            <a:r>
              <a:rPr lang="en-US" b="1" dirty="0"/>
              <a:t>Experimentation</a:t>
            </a:r>
            <a:r>
              <a:rPr lang="en-US" dirty="0"/>
              <a:t> may be needed to choose the best heuristic.</a:t>
            </a:r>
          </a:p>
          <a:p>
            <a:endParaRPr lang="en-US" dirty="0"/>
          </a:p>
          <a:p>
            <a:r>
              <a:rPr lang="en-US" dirty="0"/>
              <a:t>The cutoff depth affects the runtime and the quality of the found move.</a:t>
            </a:r>
          </a:p>
          <a:p>
            <a:pPr lvl="1"/>
            <a:r>
              <a:rPr lang="en-US" b="1" dirty="0"/>
              <a:t>Low cutoff</a:t>
            </a:r>
            <a:r>
              <a:rPr lang="en-US" dirty="0"/>
              <a:t>: Fast, but the approximation of the evaluation function will be poor.</a:t>
            </a:r>
          </a:p>
          <a:p>
            <a:pPr lvl="1"/>
            <a:r>
              <a:rPr lang="en-US" b="1" dirty="0"/>
              <a:t>Intermediate cutoff</a:t>
            </a:r>
            <a:r>
              <a:rPr lang="en-US" dirty="0"/>
              <a:t>: Slower because a larger tree needs to be searched, but the evaluation function will work better.</a:t>
            </a:r>
          </a:p>
          <a:p>
            <a:pPr lvl="1"/>
            <a:r>
              <a:rPr lang="en-US" b="1" dirty="0"/>
              <a:t>Infinity</a:t>
            </a:r>
            <a:r>
              <a:rPr lang="en-US" dirty="0"/>
              <a:t> (= no cutoff): The algorithm reverts to complete minimax search and optimal decisions. </a:t>
            </a:r>
          </a:p>
        </p:txBody>
      </p:sp>
    </p:spTree>
    <p:extLst>
      <p:ext uri="{BB962C8B-B14F-4D97-AF65-F5344CB8AC3E}">
        <p14:creationId xmlns:p14="http://schemas.microsoft.com/office/powerpoint/2010/main" val="3592089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Image result for roulette">
            <a:extLst>
              <a:ext uri="{FF2B5EF4-FFF2-40B4-BE49-F238E27FC236}">
                <a16:creationId xmlns:a16="http://schemas.microsoft.com/office/drawing/2014/main" id="{AF3FA02C-9522-4D90-A733-E1DA50E241B2}"/>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l="6200" r="4799" b="-2"/>
          <a:stretch/>
        </p:blipFill>
        <p:spPr bwMode="auto">
          <a:xfrm>
            <a:off x="20" y="1"/>
            <a:ext cx="9143980" cy="6857999"/>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7EB4577-A182-4DCC-9D58-BA5AD1F4F6B2}"/>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Heuristic Methods</a:t>
            </a:r>
          </a:p>
        </p:txBody>
      </p:sp>
      <p:sp>
        <p:nvSpPr>
          <p:cNvPr id="5" name="Text Placeholder 4">
            <a:extLst>
              <a:ext uri="{FF2B5EF4-FFF2-40B4-BE49-F238E27FC236}">
                <a16:creationId xmlns:a16="http://schemas.microsoft.com/office/drawing/2014/main" id="{4CB8F61D-4C0E-4612-A028-69D4839D73EC}"/>
              </a:ext>
            </a:extLst>
          </p:cNvPr>
          <p:cNvSpPr>
            <a:spLocks noGrp="1"/>
          </p:cNvSpPr>
          <p:nvPr>
            <p:ph type="body" idx="1"/>
          </p:nvPr>
        </p:nvSpPr>
        <p:spPr>
          <a:xfrm>
            <a:off x="1143000" y="4159404"/>
            <a:ext cx="6858000" cy="1098395"/>
          </a:xfrm>
        </p:spPr>
        <p:txBody>
          <a:bodyPr vert="horz" lIns="91440" tIns="45720" rIns="91440" bIns="45720" rtlCol="0">
            <a:normAutofit lnSpcReduction="10000"/>
          </a:bodyPr>
          <a:lstStyle/>
          <a:p>
            <a:pPr algn="ctr"/>
            <a:r>
              <a:rPr lang="en-US" sz="4000" b="1" dirty="0">
                <a:solidFill>
                  <a:srgbClr val="FFFFFF"/>
                </a:solidFill>
                <a:effectLst>
                  <a:outerShdw blurRad="38100" dist="38100" dir="2700000" algn="tl">
                    <a:srgbClr val="000000">
                      <a:alpha val="43137"/>
                    </a:srgbClr>
                  </a:outerShdw>
                </a:effectLst>
              </a:rPr>
              <a:t>Monte Carlo Tree Search (MCTS)</a:t>
            </a:r>
            <a:endParaRPr lang="en-US" sz="4000" dirty="0">
              <a:solidFill>
                <a:srgbClr val="FFFFFF"/>
              </a:solidFill>
            </a:endParaRPr>
          </a:p>
        </p:txBody>
      </p:sp>
    </p:spTree>
    <p:extLst>
      <p:ext uri="{BB962C8B-B14F-4D97-AF65-F5344CB8AC3E}">
        <p14:creationId xmlns:p14="http://schemas.microsoft.com/office/powerpoint/2010/main" val="3688985318"/>
      </p:ext>
    </p:extLst>
  </p:cSld>
  <p:clrMapOvr>
    <a:overrideClrMapping bg1="dk1" tx1="lt1" bg2="dk2" tx2="lt2" accent1="accent1" accent2="accent2" accent3="accent3" accent4="accent4" accent5="accent5" accent6="accent6" hlink="hlink" folHlink="folHlink"/>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4E43B-925E-4BA3-8C88-AED93840BDC2}"/>
              </a:ext>
            </a:extLst>
          </p:cNvPr>
          <p:cNvSpPr>
            <a:spLocks noGrp="1"/>
          </p:cNvSpPr>
          <p:nvPr>
            <p:ph type="title"/>
          </p:nvPr>
        </p:nvSpPr>
        <p:spPr/>
        <p:txBody>
          <a:bodyPr/>
          <a:lstStyle/>
          <a:p>
            <a:r>
              <a:rPr lang="en-US" dirty="0"/>
              <a:t>Idea of Monte Carlo Search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EAECEB3-7119-43D5-8AA6-90FA1D677946}"/>
                  </a:ext>
                </a:extLst>
              </p:cNvPr>
              <p:cNvSpPr>
                <a:spLocks noGrp="1"/>
              </p:cNvSpPr>
              <p:nvPr>
                <p:ph idx="1"/>
              </p:nvPr>
            </p:nvSpPr>
            <p:spPr/>
            <p:txBody>
              <a:bodyPr>
                <a:normAutofit fontScale="62500" lnSpcReduction="20000"/>
              </a:bodyPr>
              <a:lstStyle/>
              <a:p>
                <a:pPr marL="0" indent="0">
                  <a:buNone/>
                </a:pPr>
                <a:r>
                  <a:rPr lang="en-US" i="1" dirty="0"/>
                  <a:t>“Monte Carlo simulation is a computational technique that uses repeated random sampling to obtain </a:t>
                </a:r>
                <a:r>
                  <a:rPr lang="en-US" b="1" i="1" dirty="0"/>
                  <a:t>numerical results</a:t>
                </a:r>
                <a:r>
                  <a:rPr lang="en-US" i="1" dirty="0"/>
                  <a:t>, often used to </a:t>
                </a:r>
                <a:r>
                  <a:rPr lang="en-US" b="1" i="1" dirty="0"/>
                  <a:t>model uncertain events </a:t>
                </a:r>
                <a:r>
                  <a:rPr lang="en-US" i="1" dirty="0"/>
                  <a:t>or systems where outcomes are </a:t>
                </a:r>
                <a:r>
                  <a:rPr lang="en-US" b="1" i="1" dirty="0"/>
                  <a:t>difficult to predict deterministically</a:t>
                </a:r>
                <a:r>
                  <a:rPr lang="en-US" i="1" dirty="0"/>
                  <a:t>.” </a:t>
                </a:r>
                <a:r>
                  <a:rPr lang="en-US" i="1" dirty="0">
                    <a:solidFill>
                      <a:schemeClr val="bg2">
                        <a:lumMod val="50000"/>
                      </a:schemeClr>
                    </a:solidFill>
                  </a:rPr>
                  <a:t>[Wikipedia]</a:t>
                </a:r>
                <a:endParaRPr lang="en-US" b="1" i="1" dirty="0">
                  <a:solidFill>
                    <a:schemeClr val="bg2">
                      <a:lumMod val="50000"/>
                    </a:schemeClr>
                  </a:solidFill>
                </a:endParaRPr>
              </a:p>
              <a:p>
                <a:endParaRPr lang="en-US" b="1" dirty="0"/>
              </a:p>
              <a:p>
                <a:r>
                  <a:rPr lang="en-US" b="1" dirty="0"/>
                  <a:t>Approximate </a:t>
                </a:r>
                <a14:m>
                  <m:oMath xmlns:m="http://schemas.openxmlformats.org/officeDocument/2006/math">
                    <m:r>
                      <a:rPr lang="en-US" b="1" i="1">
                        <a:latin typeface="Cambria Math" panose="02040503050406030204" pitchFamily="18" charset="0"/>
                      </a:rPr>
                      <m:t>𝑬𝒗𝒂𝒍</m:t>
                    </m:r>
                    <m:d>
                      <m:dPr>
                        <m:ctrlPr>
                          <a:rPr lang="en-US" b="1" i="1">
                            <a:latin typeface="Cambria Math" panose="02040503050406030204" pitchFamily="18" charset="0"/>
                          </a:rPr>
                        </m:ctrlPr>
                      </m:dPr>
                      <m:e>
                        <m:r>
                          <a:rPr lang="en-US" b="1" i="1">
                            <a:latin typeface="Cambria Math" panose="02040503050406030204" pitchFamily="18" charset="0"/>
                          </a:rPr>
                          <m:t>𝒔</m:t>
                        </m:r>
                      </m:e>
                    </m:d>
                  </m:oMath>
                </a14:m>
                <a:r>
                  <a:rPr lang="en-US" b="1" dirty="0"/>
                  <a:t> </a:t>
                </a:r>
                <a:r>
                  <a:rPr lang="en-US" dirty="0"/>
                  <a:t>as the </a:t>
                </a:r>
                <a:r>
                  <a:rPr lang="en-US" b="1" dirty="0"/>
                  <a:t>average utility </a:t>
                </a:r>
                <a:r>
                  <a:rPr lang="en-US" dirty="0"/>
                  <a:t>of several playouts (= simulated games).</a:t>
                </a:r>
              </a:p>
              <a:p>
                <a:endParaRPr lang="en-US" b="1" dirty="0"/>
              </a:p>
              <a:p>
                <a:r>
                  <a:rPr lang="en-US" b="1" dirty="0"/>
                  <a:t>Playout policy</a:t>
                </a:r>
                <a:r>
                  <a:rPr lang="en-US" dirty="0"/>
                  <a:t>: How to choose moves during the simulation runs? </a:t>
                </a:r>
                <a:br>
                  <a:rPr lang="en-US" dirty="0"/>
                </a:br>
                <a:r>
                  <a:rPr lang="en-US" dirty="0"/>
                  <a:t>Example playout policies: </a:t>
                </a:r>
              </a:p>
              <a:p>
                <a:pPr lvl="1"/>
                <a:r>
                  <a:rPr lang="en-US" dirty="0"/>
                  <a:t>Random.</a:t>
                </a:r>
              </a:p>
              <a:p>
                <a:pPr lvl="1"/>
                <a:r>
                  <a:rPr lang="en-US" dirty="0"/>
                  <a:t>Heuristics for good moves developed by experts.</a:t>
                </a:r>
              </a:p>
              <a:p>
                <a:pPr lvl="1"/>
                <a:r>
                  <a:rPr lang="en-US" dirty="0"/>
                  <a:t>Learn a good playout policy from self-play (e.g., with deep neural networks). </a:t>
                </a:r>
                <a:br>
                  <a:rPr lang="en-US" dirty="0"/>
                </a:br>
                <a:r>
                  <a:rPr lang="en-US" dirty="0"/>
                  <a:t>We will discuss this further when we cover “Learning from Examples.”</a:t>
                </a:r>
              </a:p>
              <a:p>
                <a:endParaRPr lang="en-US" dirty="0"/>
              </a:p>
              <a:p>
                <a:r>
                  <a:rPr lang="en-US" dirty="0"/>
                  <a:t>Typically used for problems with</a:t>
                </a:r>
              </a:p>
              <a:p>
                <a:pPr lvl="1"/>
                <a:r>
                  <a:rPr lang="en-US" dirty="0"/>
                  <a:t>High branching factor (many possible moves make the tree very wide).</a:t>
                </a:r>
              </a:p>
              <a:p>
                <a:pPr lvl="1"/>
                <a:r>
                  <a:rPr lang="en-US" dirty="0"/>
                  <a:t>Unknown or hard to define evaluation functions.</a:t>
                </a:r>
              </a:p>
              <a:p>
                <a:endParaRPr lang="en-US" dirty="0"/>
              </a:p>
            </p:txBody>
          </p:sp>
        </mc:Choice>
        <mc:Fallback>
          <p:sp>
            <p:nvSpPr>
              <p:cNvPr id="3" name="Content Placeholder 2">
                <a:extLst>
                  <a:ext uri="{FF2B5EF4-FFF2-40B4-BE49-F238E27FC236}">
                    <a16:creationId xmlns:a16="http://schemas.microsoft.com/office/drawing/2014/main" id="{8EAECEB3-7119-43D5-8AA6-90FA1D677946}"/>
                  </a:ext>
                </a:extLst>
              </p:cNvPr>
              <p:cNvSpPr>
                <a:spLocks noGrp="1" noRot="1" noChangeAspect="1" noMove="1" noResize="1" noEditPoints="1" noAdjustHandles="1" noChangeArrowheads="1" noChangeShapeType="1" noTextEdit="1"/>
              </p:cNvSpPr>
              <p:nvPr>
                <p:ph idx="1"/>
              </p:nvPr>
            </p:nvSpPr>
            <p:spPr>
              <a:blipFill>
                <a:blip r:embed="rId2"/>
                <a:stretch>
                  <a:fillRect l="-618" t="-2241"/>
                </a:stretch>
              </a:blipFill>
            </p:spPr>
            <p:txBody>
              <a:bodyPr/>
              <a:lstStyle/>
              <a:p>
                <a:r>
                  <a:rPr lang="en-US">
                    <a:noFill/>
                  </a:rPr>
                  <a:t> </a:t>
                </a:r>
              </a:p>
            </p:txBody>
          </p:sp>
        </mc:Fallback>
      </mc:AlternateContent>
    </p:spTree>
    <p:extLst>
      <p:ext uri="{BB962C8B-B14F-4D97-AF65-F5344CB8AC3E}">
        <p14:creationId xmlns:p14="http://schemas.microsoft.com/office/powerpoint/2010/main" val="346883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F6DBF-B9CA-44E6-95FD-A1C8CEF53349}"/>
              </a:ext>
            </a:extLst>
          </p:cNvPr>
          <p:cNvSpPr>
            <a:spLocks noGrp="1"/>
          </p:cNvSpPr>
          <p:nvPr>
            <p:ph type="title"/>
          </p:nvPr>
        </p:nvSpPr>
        <p:spPr/>
        <p:txBody>
          <a:bodyPr/>
          <a:lstStyle/>
          <a:p>
            <a:r>
              <a:rPr lang="en-US" dirty="0"/>
              <a:t>Pure Monte Carlo Search</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E5BC60F-9922-4121-96B3-829D8DA4E635}"/>
                  </a:ext>
                </a:extLst>
              </p:cNvPr>
              <p:cNvSpPr>
                <a:spLocks noGrp="1"/>
              </p:cNvSpPr>
              <p:nvPr>
                <p:ph idx="1"/>
              </p:nvPr>
            </p:nvSpPr>
            <p:spPr>
              <a:xfrm>
                <a:off x="628650" y="1515289"/>
                <a:ext cx="7886700" cy="1378020"/>
              </a:xfrm>
            </p:spPr>
            <p:txBody>
              <a:bodyPr>
                <a:normAutofit fontScale="70000" lnSpcReduction="20000"/>
              </a:bodyPr>
              <a:lstStyle/>
              <a:p>
                <a:r>
                  <a:rPr lang="en-US" b="1" dirty="0"/>
                  <a:t>Goal</a:t>
                </a:r>
                <a:r>
                  <a:rPr lang="en-US" dirty="0"/>
                  <a:t>: Find the best next move.</a:t>
                </a:r>
              </a:p>
              <a:p>
                <a:r>
                  <a:rPr lang="en-US" b="1" dirty="0"/>
                  <a:t>Method</a:t>
                </a:r>
              </a:p>
              <a:p>
                <a:pPr marL="914400" lvl="1" indent="-457200">
                  <a:buFont typeface="+mj-lt"/>
                  <a:buAutoNum type="arabicPeriod"/>
                </a:pPr>
                <a:r>
                  <a:rPr lang="en-US" dirty="0"/>
                  <a:t>Simulate </a:t>
                </a:r>
                <a14:m>
                  <m:oMath xmlns:m="http://schemas.openxmlformats.org/officeDocument/2006/math">
                    <m:r>
                      <a:rPr lang="en-US" i="1" dirty="0" smtClean="0">
                        <a:latin typeface="Cambria Math" panose="02040503050406030204" pitchFamily="18" charset="0"/>
                      </a:rPr>
                      <m:t>𝑁</m:t>
                    </m:r>
                  </m:oMath>
                </a14:m>
                <a:r>
                  <a:rPr lang="en-US" dirty="0"/>
                  <a:t> playouts from the </a:t>
                </a:r>
                <a:r>
                  <a:rPr lang="en-US" b="1" dirty="0"/>
                  <a:t>current state</a:t>
                </a:r>
                <a:r>
                  <a:rPr lang="en-US" dirty="0"/>
                  <a:t> using a random playout policy.</a:t>
                </a:r>
              </a:p>
              <a:p>
                <a:pPr marL="914400" lvl="1" indent="-457200">
                  <a:buFont typeface="+mj-lt"/>
                  <a:buAutoNum type="arabicPeriod"/>
                </a:pPr>
                <a:r>
                  <a:rPr lang="en-US" dirty="0"/>
                  <a:t>Track which move has the highest win percentage (or largest expected utility) in its subtree.</a:t>
                </a:r>
              </a:p>
              <a:p>
                <a:pPr marL="0" indent="0">
                  <a:buNone/>
                </a:pPr>
                <a:endParaRPr lang="en-US" dirty="0"/>
              </a:p>
              <a:p>
                <a:endParaRPr lang="en-US" b="1" dirty="0"/>
              </a:p>
            </p:txBody>
          </p:sp>
        </mc:Choice>
        <mc:Fallback>
          <p:sp>
            <p:nvSpPr>
              <p:cNvPr id="3" name="Content Placeholder 2">
                <a:extLst>
                  <a:ext uri="{FF2B5EF4-FFF2-40B4-BE49-F238E27FC236}">
                    <a16:creationId xmlns:a16="http://schemas.microsoft.com/office/drawing/2014/main" id="{9E5BC60F-9922-4121-96B3-829D8DA4E635}"/>
                  </a:ext>
                </a:extLst>
              </p:cNvPr>
              <p:cNvSpPr>
                <a:spLocks noGrp="1" noRot="1" noChangeAspect="1" noMove="1" noResize="1" noEditPoints="1" noAdjustHandles="1" noChangeArrowheads="1" noChangeShapeType="1" noTextEdit="1"/>
              </p:cNvSpPr>
              <p:nvPr>
                <p:ph idx="1"/>
              </p:nvPr>
            </p:nvSpPr>
            <p:spPr>
              <a:xfrm>
                <a:off x="628650" y="1515289"/>
                <a:ext cx="7886700" cy="1378020"/>
              </a:xfrm>
              <a:blipFill>
                <a:blip r:embed="rId2"/>
                <a:stretch>
                  <a:fillRect l="-696" t="-8407" r="-696" b="-221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0D29C90-D35D-701C-7863-6075D5B0F7D7}"/>
                  </a:ext>
                </a:extLst>
              </p:cNvPr>
              <p:cNvSpPr txBox="1"/>
              <p:nvPr/>
            </p:nvSpPr>
            <p:spPr>
              <a:xfrm>
                <a:off x="720494" y="4610440"/>
                <a:ext cx="7664658" cy="1477328"/>
              </a:xfrm>
              <a:prstGeom prst="rect">
                <a:avLst/>
              </a:prstGeom>
              <a:noFill/>
            </p:spPr>
            <p:txBody>
              <a:bodyPr wrap="square">
                <a:spAutoFit/>
              </a:bodyPr>
              <a:lstStyle/>
              <a:p>
                <a:pPr marL="285750" indent="-285750">
                  <a:buFont typeface="Arial" panose="020B0604020202020204" pitchFamily="34" charset="0"/>
                  <a:buChar char="•"/>
                </a:pPr>
                <a:r>
                  <a:rPr lang="en-US" b="1" dirty="0"/>
                  <a:t>Optimality Guarantee</a:t>
                </a:r>
                <a:r>
                  <a:rPr lang="en-US" dirty="0"/>
                  <a:t>: Converges to optimal play for stochastic games as </a:t>
                </a:r>
                <a14:m>
                  <m:oMath xmlns:m="http://schemas.openxmlformats.org/officeDocument/2006/math">
                    <m:r>
                      <a:rPr lang="en-US" i="1" dirty="0" smtClean="0">
                        <a:latin typeface="Cambria Math" panose="02040503050406030204" pitchFamily="18" charset="0"/>
                      </a:rPr>
                      <m:t>𝑁</m:t>
                    </m:r>
                    <m:r>
                      <a:rPr lang="en-US" i="1" dirty="0">
                        <a:latin typeface="Cambria Math" panose="02040503050406030204" pitchFamily="18" charset="0"/>
                      </a:rPr>
                      <m:t> </m:t>
                    </m:r>
                  </m:oMath>
                </a14:m>
                <a:r>
                  <a:rPr lang="en-US" dirty="0"/>
                  <a:t>increases.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Typical strategy for </a:t>
                </a:r>
                <a14:m>
                  <m:oMath xmlns:m="http://schemas.openxmlformats.org/officeDocument/2006/math">
                    <m:r>
                      <a:rPr lang="en-US" i="1" dirty="0">
                        <a:latin typeface="Cambria Math" panose="02040503050406030204" pitchFamily="18" charset="0"/>
                      </a:rPr>
                      <m:t>𝑁</m:t>
                    </m:r>
                    <m:r>
                      <a:rPr lang="en-US" i="1" dirty="0">
                        <a:latin typeface="Cambria Math" panose="02040503050406030204" pitchFamily="18" charset="0"/>
                      </a:rPr>
                      <m:t> </m:t>
                    </m:r>
                  </m:oMath>
                </a14:m>
                <a:r>
                  <a:rPr lang="en-US" dirty="0"/>
                  <a:t>: </a:t>
                </a:r>
                <a:r>
                  <a:rPr lang="en-US" b="1" dirty="0"/>
                  <a:t>Do as many playouts as you can </a:t>
                </a:r>
                <a:r>
                  <a:rPr lang="en-US" dirty="0"/>
                  <a:t>given the available time budget for the move. </a:t>
                </a:r>
              </a:p>
            </p:txBody>
          </p:sp>
        </mc:Choice>
        <mc:Fallback>
          <p:sp>
            <p:nvSpPr>
              <p:cNvPr id="9" name="TextBox 8">
                <a:extLst>
                  <a:ext uri="{FF2B5EF4-FFF2-40B4-BE49-F238E27FC236}">
                    <a16:creationId xmlns:a16="http://schemas.microsoft.com/office/drawing/2014/main" id="{50D29C90-D35D-701C-7863-6075D5B0F7D7}"/>
                  </a:ext>
                </a:extLst>
              </p:cNvPr>
              <p:cNvSpPr txBox="1">
                <a:spLocks noRot="1" noChangeAspect="1" noMove="1" noResize="1" noEditPoints="1" noAdjustHandles="1" noChangeArrowheads="1" noChangeShapeType="1" noTextEdit="1"/>
              </p:cNvSpPr>
              <p:nvPr/>
            </p:nvSpPr>
            <p:spPr>
              <a:xfrm>
                <a:off x="720494" y="4610440"/>
                <a:ext cx="7664658" cy="1477328"/>
              </a:xfrm>
              <a:prstGeom prst="rect">
                <a:avLst/>
              </a:prstGeom>
              <a:blipFill>
                <a:blip r:embed="rId3"/>
                <a:stretch>
                  <a:fillRect l="-477" t="-2058" b="-5350"/>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32701E70-217E-662C-B4BF-42DB7BBE1CFD}"/>
              </a:ext>
            </a:extLst>
          </p:cNvPr>
          <p:cNvGrpSpPr/>
          <p:nvPr/>
        </p:nvGrpSpPr>
        <p:grpSpPr>
          <a:xfrm>
            <a:off x="1371600" y="2940079"/>
            <a:ext cx="7391400" cy="1357538"/>
            <a:chOff x="1371600" y="2940079"/>
            <a:chExt cx="7391400" cy="1357538"/>
          </a:xfrm>
        </p:grpSpPr>
        <p:pic>
          <p:nvPicPr>
            <p:cNvPr id="11" name="Picture 10">
              <a:extLst>
                <a:ext uri="{FF2B5EF4-FFF2-40B4-BE49-F238E27FC236}">
                  <a16:creationId xmlns:a16="http://schemas.microsoft.com/office/drawing/2014/main" id="{DA32E638-D1F9-F74C-576F-FDB9DA810811}"/>
                </a:ext>
              </a:extLst>
            </p:cNvPr>
            <p:cNvPicPr>
              <a:picLocks noChangeAspect="1"/>
            </p:cNvPicPr>
            <p:nvPr/>
          </p:nvPicPr>
          <p:blipFill rotWithShape="1">
            <a:blip r:embed="rId4"/>
            <a:srcRect b="67721"/>
            <a:stretch/>
          </p:blipFill>
          <p:spPr>
            <a:xfrm>
              <a:off x="1371600" y="2981248"/>
              <a:ext cx="5943600" cy="1166991"/>
            </a:xfrm>
            <a:prstGeom prst="rect">
              <a:avLst/>
            </a:prstGeom>
          </p:spPr>
        </p:pic>
        <p:sp>
          <p:nvSpPr>
            <p:cNvPr id="24" name="Speech Bubble: Rectangle with Corners Rounded 23">
              <a:extLst>
                <a:ext uri="{FF2B5EF4-FFF2-40B4-BE49-F238E27FC236}">
                  <a16:creationId xmlns:a16="http://schemas.microsoft.com/office/drawing/2014/main" id="{3458479E-5358-E349-13FB-6FCCAA3003B8}"/>
                </a:ext>
              </a:extLst>
            </p:cNvPr>
            <p:cNvSpPr/>
            <p:nvPr/>
          </p:nvSpPr>
          <p:spPr>
            <a:xfrm>
              <a:off x="5181600" y="2940079"/>
              <a:ext cx="1524000" cy="234485"/>
            </a:xfrm>
            <a:prstGeom prst="wedgeRoundRectCallout">
              <a:avLst>
                <a:gd name="adj1" fmla="val -66079"/>
                <a:gd name="adj2" fmla="val 44467"/>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Start playouts</a:t>
              </a:r>
            </a:p>
          </p:txBody>
        </p:sp>
        <p:sp>
          <p:nvSpPr>
            <p:cNvPr id="25" name="Speech Bubble: Rectangle with Corners Rounded 24">
              <a:extLst>
                <a:ext uri="{FF2B5EF4-FFF2-40B4-BE49-F238E27FC236}">
                  <a16:creationId xmlns:a16="http://schemas.microsoft.com/office/drawing/2014/main" id="{C481EE72-4D5B-5A99-50CD-E016B40C0E1B}"/>
                </a:ext>
              </a:extLst>
            </p:cNvPr>
            <p:cNvSpPr/>
            <p:nvPr/>
          </p:nvSpPr>
          <p:spPr>
            <a:xfrm>
              <a:off x="7239000" y="3529901"/>
              <a:ext cx="1524000" cy="490387"/>
            </a:xfrm>
            <a:prstGeom prst="wedgeRoundRectCallout">
              <a:avLst>
                <a:gd name="adj1" fmla="val -64603"/>
                <a:gd name="adj2" fmla="val 6257"/>
                <a:gd name="adj3" fmla="val 16667"/>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Estimate win probability</a:t>
              </a:r>
            </a:p>
          </p:txBody>
        </p:sp>
        <p:sp>
          <p:nvSpPr>
            <p:cNvPr id="26" name="Rectangle 25">
              <a:extLst>
                <a:ext uri="{FF2B5EF4-FFF2-40B4-BE49-F238E27FC236}">
                  <a16:creationId xmlns:a16="http://schemas.microsoft.com/office/drawing/2014/main" id="{0CAFE15D-30E3-7284-C647-2F6D6D66F693}"/>
                </a:ext>
              </a:extLst>
            </p:cNvPr>
            <p:cNvSpPr/>
            <p:nvPr/>
          </p:nvSpPr>
          <p:spPr>
            <a:xfrm>
              <a:off x="2492115" y="3529901"/>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EBC61A15-45F5-693B-350E-32C350E23076}"/>
              </a:ext>
            </a:extLst>
          </p:cNvPr>
          <p:cNvGrpSpPr/>
          <p:nvPr/>
        </p:nvGrpSpPr>
        <p:grpSpPr>
          <a:xfrm>
            <a:off x="720494" y="3206132"/>
            <a:ext cx="6234059" cy="1132121"/>
            <a:chOff x="720494" y="3206132"/>
            <a:chExt cx="6234059" cy="1132121"/>
          </a:xfrm>
        </p:grpSpPr>
        <p:sp>
          <p:nvSpPr>
            <p:cNvPr id="4" name="TextBox 3">
              <a:extLst>
                <a:ext uri="{FF2B5EF4-FFF2-40B4-BE49-F238E27FC236}">
                  <a16:creationId xmlns:a16="http://schemas.microsoft.com/office/drawing/2014/main" id="{280B5962-5E88-98CC-2991-C6B8D2794DB1}"/>
                </a:ext>
              </a:extLst>
            </p:cNvPr>
            <p:cNvSpPr txBox="1"/>
            <p:nvPr/>
          </p:nvSpPr>
          <p:spPr>
            <a:xfrm>
              <a:off x="720494" y="4020618"/>
              <a:ext cx="1196715" cy="27699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r>
                <a:rPr lang="en-US" sz="1200" dirty="0"/>
                <a:t>#wins/playouts</a:t>
              </a:r>
            </a:p>
          </p:txBody>
        </p:sp>
        <p:sp>
          <p:nvSpPr>
            <p:cNvPr id="5" name="TextBox 4">
              <a:extLst>
                <a:ext uri="{FF2B5EF4-FFF2-40B4-BE49-F238E27FC236}">
                  <a16:creationId xmlns:a16="http://schemas.microsoft.com/office/drawing/2014/main" id="{2AE58547-616F-2E88-9A38-9245F7541311}"/>
                </a:ext>
              </a:extLst>
            </p:cNvPr>
            <p:cNvSpPr txBox="1"/>
            <p:nvPr/>
          </p:nvSpPr>
          <p:spPr>
            <a:xfrm>
              <a:off x="2667000" y="4050908"/>
              <a:ext cx="458780" cy="276999"/>
            </a:xfrm>
            <a:prstGeom prst="rect">
              <a:avLst/>
            </a:prstGeom>
            <a:noFill/>
          </p:spPr>
          <p:txBody>
            <a:bodyPr wrap="none" rtlCol="0">
              <a:spAutoFit/>
            </a:bodyPr>
            <a:lstStyle/>
            <a:p>
              <a:r>
                <a:rPr lang="en-US" sz="1200" dirty="0">
                  <a:solidFill>
                    <a:schemeClr val="accent2"/>
                  </a:solidFill>
                </a:rPr>
                <a:t>0.54</a:t>
              </a:r>
            </a:p>
          </p:txBody>
        </p:sp>
        <p:sp>
          <p:nvSpPr>
            <p:cNvPr id="6" name="TextBox 5">
              <a:extLst>
                <a:ext uri="{FF2B5EF4-FFF2-40B4-BE49-F238E27FC236}">
                  <a16:creationId xmlns:a16="http://schemas.microsoft.com/office/drawing/2014/main" id="{B9493EA8-7B54-1729-8160-552DC171EBBB}"/>
                </a:ext>
              </a:extLst>
            </p:cNvPr>
            <p:cNvSpPr txBox="1"/>
            <p:nvPr/>
          </p:nvSpPr>
          <p:spPr>
            <a:xfrm>
              <a:off x="3116870" y="4050908"/>
              <a:ext cx="458780" cy="276999"/>
            </a:xfrm>
            <a:prstGeom prst="rect">
              <a:avLst/>
            </a:prstGeom>
            <a:noFill/>
          </p:spPr>
          <p:txBody>
            <a:bodyPr wrap="none" rtlCol="0">
              <a:spAutoFit/>
            </a:bodyPr>
            <a:lstStyle/>
            <a:p>
              <a:r>
                <a:rPr lang="en-US" sz="1200" dirty="0">
                  <a:solidFill>
                    <a:schemeClr val="accent2"/>
                  </a:solidFill>
                </a:rPr>
                <a:t>0.50</a:t>
              </a:r>
            </a:p>
          </p:txBody>
        </p:sp>
        <p:sp>
          <p:nvSpPr>
            <p:cNvPr id="7" name="TextBox 6">
              <a:extLst>
                <a:ext uri="{FF2B5EF4-FFF2-40B4-BE49-F238E27FC236}">
                  <a16:creationId xmlns:a16="http://schemas.microsoft.com/office/drawing/2014/main" id="{698DFABD-0200-8A55-A16D-768ACAD69112}"/>
                </a:ext>
              </a:extLst>
            </p:cNvPr>
            <p:cNvSpPr txBox="1"/>
            <p:nvPr/>
          </p:nvSpPr>
          <p:spPr>
            <a:xfrm>
              <a:off x="3611380" y="4050908"/>
              <a:ext cx="458780" cy="276999"/>
            </a:xfrm>
            <a:prstGeom prst="rect">
              <a:avLst/>
            </a:prstGeom>
            <a:noFill/>
          </p:spPr>
          <p:txBody>
            <a:bodyPr wrap="none" rtlCol="0">
              <a:spAutoFit/>
            </a:bodyPr>
            <a:lstStyle/>
            <a:p>
              <a:r>
                <a:rPr lang="en-US" sz="1200" dirty="0">
                  <a:solidFill>
                    <a:schemeClr val="accent2"/>
                  </a:solidFill>
                </a:rPr>
                <a:t>0.62</a:t>
              </a:r>
            </a:p>
          </p:txBody>
        </p:sp>
        <p:sp>
          <p:nvSpPr>
            <p:cNvPr id="8" name="TextBox 7">
              <a:extLst>
                <a:ext uri="{FF2B5EF4-FFF2-40B4-BE49-F238E27FC236}">
                  <a16:creationId xmlns:a16="http://schemas.microsoft.com/office/drawing/2014/main" id="{6ED8D035-3541-B736-3945-7B01CDE20D73}"/>
                </a:ext>
              </a:extLst>
            </p:cNvPr>
            <p:cNvSpPr txBox="1"/>
            <p:nvPr/>
          </p:nvSpPr>
          <p:spPr>
            <a:xfrm>
              <a:off x="4100151" y="4050907"/>
              <a:ext cx="458780" cy="276999"/>
            </a:xfrm>
            <a:prstGeom prst="rect">
              <a:avLst/>
            </a:prstGeom>
            <a:noFill/>
          </p:spPr>
          <p:txBody>
            <a:bodyPr wrap="none" rtlCol="0">
              <a:spAutoFit/>
            </a:bodyPr>
            <a:lstStyle/>
            <a:p>
              <a:r>
                <a:rPr lang="en-US" sz="1200" dirty="0">
                  <a:solidFill>
                    <a:schemeClr val="accent2"/>
                  </a:solidFill>
                </a:rPr>
                <a:t>0.57</a:t>
              </a:r>
            </a:p>
          </p:txBody>
        </p:sp>
        <p:sp>
          <p:nvSpPr>
            <p:cNvPr id="10" name="TextBox 9">
              <a:extLst>
                <a:ext uri="{FF2B5EF4-FFF2-40B4-BE49-F238E27FC236}">
                  <a16:creationId xmlns:a16="http://schemas.microsoft.com/office/drawing/2014/main" id="{069F41AC-CBE4-1612-4FCA-4ADE80FCA59A}"/>
                </a:ext>
              </a:extLst>
            </p:cNvPr>
            <p:cNvSpPr txBox="1"/>
            <p:nvPr/>
          </p:nvSpPr>
          <p:spPr>
            <a:xfrm>
              <a:off x="4558931" y="4050562"/>
              <a:ext cx="458780" cy="276999"/>
            </a:xfrm>
            <a:prstGeom prst="rect">
              <a:avLst/>
            </a:prstGeom>
            <a:noFill/>
          </p:spPr>
          <p:txBody>
            <a:bodyPr wrap="none" rtlCol="0">
              <a:spAutoFit/>
            </a:bodyPr>
            <a:lstStyle/>
            <a:p>
              <a:r>
                <a:rPr lang="en-US" sz="1200" dirty="0">
                  <a:solidFill>
                    <a:schemeClr val="accent2"/>
                  </a:solidFill>
                </a:rPr>
                <a:t>0.78</a:t>
              </a:r>
            </a:p>
          </p:txBody>
        </p:sp>
        <p:sp>
          <p:nvSpPr>
            <p:cNvPr id="12" name="TextBox 11">
              <a:extLst>
                <a:ext uri="{FF2B5EF4-FFF2-40B4-BE49-F238E27FC236}">
                  <a16:creationId xmlns:a16="http://schemas.microsoft.com/office/drawing/2014/main" id="{7BBADD54-8DA9-E1B7-0F8F-B31F902E7B3E}"/>
                </a:ext>
              </a:extLst>
            </p:cNvPr>
            <p:cNvSpPr txBox="1"/>
            <p:nvPr/>
          </p:nvSpPr>
          <p:spPr>
            <a:xfrm>
              <a:off x="5036104" y="4050562"/>
              <a:ext cx="458780" cy="276999"/>
            </a:xfrm>
            <a:prstGeom prst="rect">
              <a:avLst/>
            </a:prstGeom>
            <a:noFill/>
          </p:spPr>
          <p:txBody>
            <a:bodyPr wrap="none" rtlCol="0">
              <a:spAutoFit/>
            </a:bodyPr>
            <a:lstStyle/>
            <a:p>
              <a:r>
                <a:rPr lang="en-US" sz="1200" dirty="0">
                  <a:solidFill>
                    <a:schemeClr val="accent2"/>
                  </a:solidFill>
                </a:rPr>
                <a:t>0.52</a:t>
              </a:r>
            </a:p>
          </p:txBody>
        </p:sp>
        <p:sp>
          <p:nvSpPr>
            <p:cNvPr id="13" name="TextBox 12">
              <a:extLst>
                <a:ext uri="{FF2B5EF4-FFF2-40B4-BE49-F238E27FC236}">
                  <a16:creationId xmlns:a16="http://schemas.microsoft.com/office/drawing/2014/main" id="{4E43AD03-EC72-003C-F29B-72131BAE030E}"/>
                </a:ext>
              </a:extLst>
            </p:cNvPr>
            <p:cNvSpPr txBox="1"/>
            <p:nvPr/>
          </p:nvSpPr>
          <p:spPr>
            <a:xfrm>
              <a:off x="5533302" y="4035590"/>
              <a:ext cx="458780" cy="276999"/>
            </a:xfrm>
            <a:prstGeom prst="rect">
              <a:avLst/>
            </a:prstGeom>
            <a:noFill/>
          </p:spPr>
          <p:txBody>
            <a:bodyPr wrap="none" rtlCol="0">
              <a:spAutoFit/>
            </a:bodyPr>
            <a:lstStyle/>
            <a:p>
              <a:r>
                <a:rPr lang="en-US" sz="1200" dirty="0">
                  <a:solidFill>
                    <a:schemeClr val="accent2"/>
                  </a:solidFill>
                </a:rPr>
                <a:t>0.38</a:t>
              </a:r>
            </a:p>
          </p:txBody>
        </p:sp>
        <p:sp>
          <p:nvSpPr>
            <p:cNvPr id="14" name="TextBox 13">
              <a:extLst>
                <a:ext uri="{FF2B5EF4-FFF2-40B4-BE49-F238E27FC236}">
                  <a16:creationId xmlns:a16="http://schemas.microsoft.com/office/drawing/2014/main" id="{D4D6C62E-509D-CEA1-417A-63049D6B98CF}"/>
                </a:ext>
              </a:extLst>
            </p:cNvPr>
            <p:cNvSpPr txBox="1"/>
            <p:nvPr/>
          </p:nvSpPr>
          <p:spPr>
            <a:xfrm>
              <a:off x="6007002" y="4054905"/>
              <a:ext cx="458780" cy="276999"/>
            </a:xfrm>
            <a:prstGeom prst="rect">
              <a:avLst/>
            </a:prstGeom>
            <a:noFill/>
          </p:spPr>
          <p:txBody>
            <a:bodyPr wrap="none" rtlCol="0">
              <a:spAutoFit/>
            </a:bodyPr>
            <a:lstStyle/>
            <a:p>
              <a:r>
                <a:rPr lang="en-US" sz="1200" dirty="0">
                  <a:solidFill>
                    <a:schemeClr val="accent2"/>
                  </a:solidFill>
                </a:rPr>
                <a:t>0.65</a:t>
              </a:r>
            </a:p>
          </p:txBody>
        </p:sp>
        <p:sp>
          <p:nvSpPr>
            <p:cNvPr id="15" name="TextBox 14">
              <a:extLst>
                <a:ext uri="{FF2B5EF4-FFF2-40B4-BE49-F238E27FC236}">
                  <a16:creationId xmlns:a16="http://schemas.microsoft.com/office/drawing/2014/main" id="{9592F80D-0904-AD2A-4E0A-4DD6B06C3DD1}"/>
                </a:ext>
              </a:extLst>
            </p:cNvPr>
            <p:cNvSpPr txBox="1"/>
            <p:nvPr/>
          </p:nvSpPr>
          <p:spPr>
            <a:xfrm>
              <a:off x="6495773" y="4061254"/>
              <a:ext cx="458780" cy="276999"/>
            </a:xfrm>
            <a:prstGeom prst="rect">
              <a:avLst/>
            </a:prstGeom>
            <a:noFill/>
          </p:spPr>
          <p:txBody>
            <a:bodyPr wrap="none" rtlCol="0">
              <a:spAutoFit/>
            </a:bodyPr>
            <a:lstStyle/>
            <a:p>
              <a:r>
                <a:rPr lang="en-US" sz="1200" dirty="0">
                  <a:solidFill>
                    <a:schemeClr val="accent2"/>
                  </a:solidFill>
                </a:rPr>
                <a:t>0.14</a:t>
              </a:r>
            </a:p>
          </p:txBody>
        </p:sp>
        <p:sp>
          <p:nvSpPr>
            <p:cNvPr id="16" name="TextBox 15">
              <a:extLst>
                <a:ext uri="{FF2B5EF4-FFF2-40B4-BE49-F238E27FC236}">
                  <a16:creationId xmlns:a16="http://schemas.microsoft.com/office/drawing/2014/main" id="{2C78FAE4-36AD-D85F-224A-1A401B9B97BE}"/>
                </a:ext>
              </a:extLst>
            </p:cNvPr>
            <p:cNvSpPr txBox="1"/>
            <p:nvPr/>
          </p:nvSpPr>
          <p:spPr>
            <a:xfrm>
              <a:off x="4952210" y="3206132"/>
              <a:ext cx="458780" cy="276999"/>
            </a:xfrm>
            <a:prstGeom prst="rect">
              <a:avLst/>
            </a:prstGeom>
            <a:noFill/>
          </p:spPr>
          <p:txBody>
            <a:bodyPr wrap="none" rtlCol="0">
              <a:spAutoFit/>
            </a:bodyPr>
            <a:lstStyle/>
            <a:p>
              <a:r>
                <a:rPr lang="en-US" sz="1200" dirty="0">
                  <a:solidFill>
                    <a:schemeClr val="accent2"/>
                  </a:solidFill>
                </a:rPr>
                <a:t>0.61</a:t>
              </a:r>
            </a:p>
          </p:txBody>
        </p:sp>
      </p:grpSp>
    </p:spTree>
    <p:extLst>
      <p:ext uri="{BB962C8B-B14F-4D97-AF65-F5344CB8AC3E}">
        <p14:creationId xmlns:p14="http://schemas.microsoft.com/office/powerpoint/2010/main" val="551614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F6362-78DE-4B11-A986-49F3288E37DF}"/>
              </a:ext>
            </a:extLst>
          </p:cNvPr>
          <p:cNvSpPr>
            <a:spLocks noGrp="1"/>
          </p:cNvSpPr>
          <p:nvPr>
            <p:ph type="title"/>
          </p:nvPr>
        </p:nvSpPr>
        <p:spPr/>
        <p:txBody>
          <a:bodyPr/>
          <a:lstStyle/>
          <a:p>
            <a:r>
              <a:rPr lang="en-US" dirty="0"/>
              <a:t>Playout Selection Strategy</a:t>
            </a:r>
          </a:p>
        </p:txBody>
      </p:sp>
      <p:sp>
        <p:nvSpPr>
          <p:cNvPr id="3" name="Content Placeholder 2">
            <a:extLst>
              <a:ext uri="{FF2B5EF4-FFF2-40B4-BE49-F238E27FC236}">
                <a16:creationId xmlns:a16="http://schemas.microsoft.com/office/drawing/2014/main" id="{E59D83B2-A943-493B-9F5A-702E32A14ADF}"/>
              </a:ext>
            </a:extLst>
          </p:cNvPr>
          <p:cNvSpPr>
            <a:spLocks noGrp="1"/>
          </p:cNvSpPr>
          <p:nvPr>
            <p:ph idx="1"/>
          </p:nvPr>
        </p:nvSpPr>
        <p:spPr>
          <a:xfrm>
            <a:off x="762000" y="2945395"/>
            <a:ext cx="7886700" cy="1450062"/>
          </a:xfrm>
        </p:spPr>
        <p:txBody>
          <a:bodyPr>
            <a:normAutofit fontScale="55000" lnSpcReduction="20000"/>
          </a:bodyPr>
          <a:lstStyle/>
          <a:p>
            <a:pPr marL="0" indent="0">
              <a:buNone/>
            </a:pPr>
            <a:r>
              <a:rPr lang="en-US" b="1" dirty="0"/>
              <a:t>Issue</a:t>
            </a:r>
            <a:r>
              <a:rPr lang="en-US" dirty="0"/>
              <a:t>: Pure Monte Carlo Search with a random playout policy spends a lot of time to create playouts for bad move.</a:t>
            </a:r>
          </a:p>
          <a:p>
            <a:pPr marL="0" indent="0">
              <a:buNone/>
            </a:pPr>
            <a:endParaRPr lang="en-US" b="1" dirty="0"/>
          </a:p>
          <a:p>
            <a:pPr marL="0" indent="0">
              <a:buNone/>
            </a:pPr>
            <a:r>
              <a:rPr lang="en-US" b="1" dirty="0"/>
              <a:t>Better: </a:t>
            </a:r>
            <a:r>
              <a:rPr lang="en-US" dirty="0"/>
              <a:t>Select the starting state for playouts to focus on important parts of the game tree (i.e., good moves).</a:t>
            </a:r>
          </a:p>
          <a:p>
            <a:pPr marL="0" indent="0">
              <a:buNone/>
            </a:pPr>
            <a:r>
              <a:rPr lang="en-US" dirty="0"/>
              <a:t>This presents the following tradeoff:</a:t>
            </a:r>
          </a:p>
        </p:txBody>
      </p:sp>
      <p:graphicFrame>
        <p:nvGraphicFramePr>
          <p:cNvPr id="6" name="Diagram 5" descr="A figure showing the tradeoff between exploration and exploitation.">
            <a:extLst>
              <a:ext uri="{FF2B5EF4-FFF2-40B4-BE49-F238E27FC236}">
                <a16:creationId xmlns:a16="http://schemas.microsoft.com/office/drawing/2014/main" id="{68B08A81-C176-41CC-BF6E-21270F85C5BA}"/>
              </a:ext>
            </a:extLst>
          </p:cNvPr>
          <p:cNvGraphicFramePr/>
          <p:nvPr>
            <p:extLst>
              <p:ext uri="{D42A27DB-BD31-4B8C-83A1-F6EECF244321}">
                <p14:modId xmlns:p14="http://schemas.microsoft.com/office/powerpoint/2010/main" val="40584790"/>
              </p:ext>
            </p:extLst>
          </p:nvPr>
        </p:nvGraphicFramePr>
        <p:xfrm>
          <a:off x="2057400" y="4410447"/>
          <a:ext cx="5486400" cy="17668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8" name="Group 7">
            <a:extLst>
              <a:ext uri="{FF2B5EF4-FFF2-40B4-BE49-F238E27FC236}">
                <a16:creationId xmlns:a16="http://schemas.microsoft.com/office/drawing/2014/main" id="{3736E822-F243-6C3E-652B-3DD305D2FD67}"/>
              </a:ext>
              <a:ext uri="{C183D7F6-B498-43B3-948B-1728B52AA6E4}">
                <adec:decorative xmlns:adec="http://schemas.microsoft.com/office/drawing/2017/decorative" val="1"/>
              </a:ext>
            </a:extLst>
          </p:cNvPr>
          <p:cNvGrpSpPr/>
          <p:nvPr/>
        </p:nvGrpSpPr>
        <p:grpSpPr>
          <a:xfrm>
            <a:off x="304800" y="1338947"/>
            <a:ext cx="8180070" cy="1450062"/>
            <a:chOff x="304800" y="1338947"/>
            <a:chExt cx="8180070" cy="1450062"/>
          </a:xfrm>
        </p:grpSpPr>
        <p:pic>
          <p:nvPicPr>
            <p:cNvPr id="4" name="Picture 3">
              <a:extLst>
                <a:ext uri="{FF2B5EF4-FFF2-40B4-BE49-F238E27FC236}">
                  <a16:creationId xmlns:a16="http://schemas.microsoft.com/office/drawing/2014/main" id="{7C1CD09C-A35B-33E7-2B47-429EEA680367}"/>
                </a:ext>
              </a:extLst>
            </p:cNvPr>
            <p:cNvPicPr>
              <a:picLocks noChangeAspect="1"/>
            </p:cNvPicPr>
            <p:nvPr/>
          </p:nvPicPr>
          <p:blipFill rotWithShape="1">
            <a:blip r:embed="rId7"/>
            <a:srcRect b="68384"/>
            <a:stretch/>
          </p:blipFill>
          <p:spPr>
            <a:xfrm>
              <a:off x="304800" y="1447801"/>
              <a:ext cx="5943600" cy="1142999"/>
            </a:xfrm>
            <a:prstGeom prst="rect">
              <a:avLst/>
            </a:prstGeom>
          </p:spPr>
        </p:pic>
        <p:sp>
          <p:nvSpPr>
            <p:cNvPr id="5" name="Speech Bubble: Rectangle with Corners Rounded 4">
              <a:extLst>
                <a:ext uri="{FF2B5EF4-FFF2-40B4-BE49-F238E27FC236}">
                  <a16:creationId xmlns:a16="http://schemas.microsoft.com/office/drawing/2014/main" id="{F701E0A7-2BE2-8EF1-ED8B-EC8B3A23C0AF}"/>
                </a:ext>
              </a:extLst>
            </p:cNvPr>
            <p:cNvSpPr/>
            <p:nvPr/>
          </p:nvSpPr>
          <p:spPr>
            <a:xfrm>
              <a:off x="6065921" y="1338947"/>
              <a:ext cx="2418949" cy="1450062"/>
            </a:xfrm>
            <a:prstGeom prst="wedgeRoundRectCallout">
              <a:avLst>
                <a:gd name="adj1" fmla="val -58107"/>
                <a:gd name="adj2" fmla="val 20864"/>
                <a:gd name="adj3" fmla="val 16667"/>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For the empty board, Max can start a playout at any of these states. Which one should it choose?</a:t>
              </a:r>
            </a:p>
          </p:txBody>
        </p:sp>
        <p:sp>
          <p:nvSpPr>
            <p:cNvPr id="7" name="Rectangle 6">
              <a:extLst>
                <a:ext uri="{FF2B5EF4-FFF2-40B4-BE49-F238E27FC236}">
                  <a16:creationId xmlns:a16="http://schemas.microsoft.com/office/drawing/2014/main" id="{1C0E6A99-3B67-24EE-AEAB-7BEC06FB2A64}"/>
                </a:ext>
              </a:extLst>
            </p:cNvPr>
            <p:cNvSpPr/>
            <p:nvPr/>
          </p:nvSpPr>
          <p:spPr>
            <a:xfrm>
              <a:off x="1276350" y="2021293"/>
              <a:ext cx="4648200" cy="767716"/>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grpSp>
    </p:spTree>
    <p:extLst>
      <p:ext uri="{BB962C8B-B14F-4D97-AF65-F5344CB8AC3E}">
        <p14:creationId xmlns:p14="http://schemas.microsoft.com/office/powerpoint/2010/main" val="176303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28217-054C-40B5-85A9-DE0A5B353D0A}"/>
              </a:ext>
            </a:extLst>
          </p:cNvPr>
          <p:cNvSpPr>
            <a:spLocks noGrp="1"/>
          </p:cNvSpPr>
          <p:nvPr>
            <p:ph type="title"/>
          </p:nvPr>
        </p:nvSpPr>
        <p:spPr>
          <a:xfrm>
            <a:off x="3724072" y="629268"/>
            <a:ext cx="4939867" cy="1286160"/>
          </a:xfrm>
        </p:spPr>
        <p:txBody>
          <a:bodyPr anchor="b">
            <a:normAutofit/>
          </a:bodyPr>
          <a:lstStyle/>
          <a:p>
            <a:r>
              <a:rPr lang="en-US" sz="4100" dirty="0"/>
              <a:t>Definition of a Game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91934C-64CB-4EB4-BD68-E07D357C904F}"/>
                  </a:ext>
                </a:extLst>
              </p:cNvPr>
              <p:cNvSpPr>
                <a:spLocks noGrp="1"/>
              </p:cNvSpPr>
              <p:nvPr>
                <p:ph idx="1"/>
              </p:nvPr>
            </p:nvSpPr>
            <p:spPr>
              <a:xfrm>
                <a:off x="3724073" y="2590800"/>
                <a:ext cx="5038927" cy="3633019"/>
              </a:xfrm>
            </p:spPr>
            <p:txBody>
              <a:bodyPr>
                <a:noAutofit/>
              </a:bodyPr>
              <a:lstStyle/>
              <a:p>
                <a:pPr marL="0" indent="0">
                  <a:buNone/>
                </a:pPr>
                <a:r>
                  <a:rPr lang="en-US" sz="1600" b="1" dirty="0"/>
                  <a:t>Definition:</a:t>
                </a:r>
                <a:endParaRPr lang="en-US" sz="2000" i="1" dirty="0">
                  <a:latin typeface="Cambria Math" panose="02040503050406030204" pitchFamily="18" charset="0"/>
                </a:endParaRPr>
              </a:p>
              <a:p>
                <a:pPr marL="457200" lvl="1" indent="0">
                  <a:buNone/>
                </a:pPr>
                <a14:m>
                  <m:oMath xmlns:m="http://schemas.openxmlformats.org/officeDocument/2006/math">
                    <m:sSub>
                      <m:sSubPr>
                        <m:ctrlPr>
                          <a:rPr lang="en-US" sz="1400" i="1">
                            <a:latin typeface="Cambria Math" panose="02040503050406030204" pitchFamily="18" charset="0"/>
                          </a:rPr>
                        </m:ctrlPr>
                      </m:sSubPr>
                      <m:e>
                        <m:r>
                          <a:rPr lang="en-US" sz="1400" i="1">
                            <a:latin typeface="Cambria Math" panose="02040503050406030204" pitchFamily="18" charset="0"/>
                          </a:rPr>
                          <m:t>𝑠</m:t>
                        </m:r>
                      </m:e>
                      <m:sub>
                        <m:r>
                          <a:rPr lang="en-US" sz="1400" i="1">
                            <a:latin typeface="Cambria Math" panose="02040503050406030204" pitchFamily="18" charset="0"/>
                          </a:rPr>
                          <m:t>0</m:t>
                        </m:r>
                      </m:sub>
                    </m:sSub>
                  </m:oMath>
                </a14:m>
                <a:r>
                  <a:rPr lang="en-US" sz="1400" dirty="0"/>
                  <a:t>		The initial state (position, board, hand).</a:t>
                </a:r>
              </a:p>
              <a:p>
                <a:pPr marL="457200" lvl="1" indent="0">
                  <a:buNone/>
                </a:pPr>
                <a14:m>
                  <m:oMath xmlns:m="http://schemas.openxmlformats.org/officeDocument/2006/math">
                    <m:r>
                      <a:rPr lang="en-US" sz="1400" i="1">
                        <a:latin typeface="Cambria Math" panose="02040503050406030204" pitchFamily="18" charset="0"/>
                      </a:rPr>
                      <m:t>𝐴𝑐𝑡𝑖𝑜𝑛𝑠</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Legal moves in state </a:t>
                </a:r>
                <a14:m>
                  <m:oMath xmlns:m="http://schemas.openxmlformats.org/officeDocument/2006/math">
                    <m:r>
                      <a:rPr lang="en-US" sz="1400" i="1">
                        <a:latin typeface="Cambria Math" panose="02040503050406030204" pitchFamily="18" charset="0"/>
                      </a:rPr>
                      <m:t>𝑠</m:t>
                    </m:r>
                  </m:oMath>
                </a14:m>
                <a:r>
                  <a:rPr lang="en-US" sz="1400" dirty="0"/>
                  <a:t>. </a:t>
                </a:r>
              </a:p>
              <a:p>
                <a:pPr marL="457200" lvl="1" indent="0">
                  <a:buNone/>
                </a:pPr>
                <a14:m>
                  <m:oMath xmlns:m="http://schemas.openxmlformats.org/officeDocument/2006/math">
                    <m:r>
                      <a:rPr lang="en-US" sz="1400" i="1">
                        <a:latin typeface="Cambria Math" panose="02040503050406030204" pitchFamily="18" charset="0"/>
                      </a:rPr>
                      <m:t>𝑅𝑒𝑠𝑢𝑙𝑡</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r>
                      <a:rPr lang="en-US" sz="1400" i="1">
                        <a:latin typeface="Cambria Math" panose="02040503050406030204" pitchFamily="18" charset="0"/>
                      </a:rPr>
                      <m:t>𝑎</m:t>
                    </m:r>
                    <m:r>
                      <a:rPr lang="en-US" sz="1400" i="1">
                        <a:latin typeface="Cambria Math" panose="02040503050406030204" pitchFamily="18" charset="0"/>
                      </a:rPr>
                      <m:t>)</m:t>
                    </m:r>
                  </m:oMath>
                </a14:m>
                <a:r>
                  <a:rPr lang="en-US" sz="1400" dirty="0"/>
                  <a:t>	Transition model.</a:t>
                </a:r>
              </a:p>
              <a:p>
                <a:pPr marL="457200" lvl="1" indent="0">
                  <a:buNone/>
                </a:pPr>
                <a14:m>
                  <m:oMath xmlns:m="http://schemas.openxmlformats.org/officeDocument/2006/math">
                    <m:r>
                      <a:rPr lang="en-US" sz="1400" b="0" i="1" smtClean="0">
                        <a:latin typeface="Cambria Math" panose="02040503050406030204" pitchFamily="18" charset="0"/>
                      </a:rPr>
                      <m:t>𝑇</m:t>
                    </m:r>
                    <m:r>
                      <a:rPr lang="en-US" sz="1400" i="1">
                        <a:latin typeface="Cambria Math" panose="02040503050406030204" pitchFamily="18" charset="0"/>
                      </a:rPr>
                      <m:t>𝑒𝑟𝑚𝑖𝑛𝑎𝑙</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Test for terminal states.</a:t>
                </a:r>
              </a:p>
              <a:p>
                <a:pPr marL="457200" lvl="1" indent="0">
                  <a:buNone/>
                </a:pPr>
                <a14:m>
                  <m:oMath xmlns:m="http://schemas.openxmlformats.org/officeDocument/2006/math">
                    <m:r>
                      <a:rPr lang="en-US" sz="1400" i="1">
                        <a:latin typeface="Cambria Math" panose="02040503050406030204" pitchFamily="18" charset="0"/>
                      </a:rPr>
                      <m:t>𝑈𝑡𝑖𝑙𝑖𝑡𝑦</m:t>
                    </m:r>
                    <m:r>
                      <a:rPr lang="en-US" sz="1400" i="1">
                        <a:latin typeface="Cambria Math" panose="02040503050406030204" pitchFamily="18" charset="0"/>
                      </a:rPr>
                      <m:t>(</m:t>
                    </m:r>
                    <m:r>
                      <a:rPr lang="en-US" sz="1400" i="1">
                        <a:latin typeface="Cambria Math" panose="02040503050406030204" pitchFamily="18" charset="0"/>
                      </a:rPr>
                      <m:t>𝑠</m:t>
                    </m:r>
                    <m:r>
                      <a:rPr lang="en-US" sz="1400" i="1">
                        <a:latin typeface="Cambria Math" panose="02040503050406030204" pitchFamily="18" charset="0"/>
                      </a:rPr>
                      <m:t>)</m:t>
                    </m:r>
                  </m:oMath>
                </a14:m>
                <a:r>
                  <a:rPr lang="en-US" sz="1400" dirty="0"/>
                  <a:t>	Utility for player Max for terminal states.</a:t>
                </a:r>
              </a:p>
            </p:txBody>
          </p:sp>
        </mc:Choice>
        <mc:Fallback xmlns="">
          <p:sp>
            <p:nvSpPr>
              <p:cNvPr id="3" name="Content Placeholder 2">
                <a:extLst>
                  <a:ext uri="{FF2B5EF4-FFF2-40B4-BE49-F238E27FC236}">
                    <a16:creationId xmlns:a16="http://schemas.microsoft.com/office/drawing/2014/main" id="{CA91934C-64CB-4EB4-BD68-E07D357C904F}"/>
                  </a:ext>
                </a:extLst>
              </p:cNvPr>
              <p:cNvSpPr>
                <a:spLocks noGrp="1" noRot="1" noChangeAspect="1" noMove="1" noResize="1" noEditPoints="1" noAdjustHandles="1" noChangeArrowheads="1" noChangeShapeType="1" noTextEdit="1"/>
              </p:cNvSpPr>
              <p:nvPr>
                <p:ph idx="1"/>
              </p:nvPr>
            </p:nvSpPr>
            <p:spPr>
              <a:xfrm>
                <a:off x="3724073" y="2590800"/>
                <a:ext cx="5038927" cy="3633019"/>
              </a:xfrm>
              <a:blipFill>
                <a:blip r:embed="rId2"/>
                <a:stretch>
                  <a:fillRect l="-726" t="-1174"/>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7F400EE-A8A5-48AF-B4D6-291B52C6F0B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810700" y="2115117"/>
            <a:ext cx="47320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6" name="Picture 2">
            <a:extLst>
              <a:ext uri="{FF2B5EF4-FFF2-40B4-BE49-F238E27FC236}">
                <a16:creationId xmlns:a16="http://schemas.microsoft.com/office/drawing/2014/main" id="{932AC7A2-B898-4053-9E19-C47E7A2F3659}"/>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7863" t="1982" r="19372" b="938"/>
          <a:stretch/>
        </p:blipFill>
        <p:spPr bwMode="auto">
          <a:xfrm>
            <a:off x="0" y="0"/>
            <a:ext cx="3384395" cy="6842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6748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92A115-CA84-4314-ADF4-A2113A317493}"/>
              </a:ext>
            </a:extLst>
          </p:cNvPr>
          <p:cNvSpPr>
            <a:spLocks noGrp="1"/>
          </p:cNvSpPr>
          <p:nvPr>
            <p:ph type="title"/>
          </p:nvPr>
        </p:nvSpPr>
        <p:spPr/>
        <p:txBody>
          <a:bodyPr>
            <a:normAutofit/>
          </a:bodyPr>
          <a:lstStyle/>
          <a:p>
            <a:r>
              <a:rPr lang="en-US" sz="4000" dirty="0"/>
              <a:t>Upper Confidence Bound 1 (UCB1) </a:t>
            </a:r>
            <a:br>
              <a:rPr lang="en-US" sz="4000" dirty="0"/>
            </a:br>
            <a:r>
              <a:rPr lang="en-US" sz="4000" dirty="0"/>
              <a:t>Applied to Trees (UCT)</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F4CEF2DA-4F5B-4827-B8BF-0AC6F0719909}"/>
                  </a:ext>
                </a:extLst>
              </p:cNvPr>
              <p:cNvSpPr/>
              <p:nvPr/>
            </p:nvSpPr>
            <p:spPr>
              <a:xfrm>
                <a:off x="767386" y="2708456"/>
                <a:ext cx="6635534" cy="1094467"/>
              </a:xfrm>
              <a:prstGeom prst="rect">
                <a:avLst/>
              </a:prstGeom>
            </p:spPr>
            <p:txBody>
              <a:bodyPr wrap="none">
                <a:spAutoFit/>
              </a:bodyPr>
              <a:lstStyle/>
              <a:p>
                <a14:m>
                  <m:oMath xmlns:m="http://schemas.openxmlformats.org/officeDocument/2006/math">
                    <m:r>
                      <a:rPr lang="en-US" sz="3200" i="1" smtClean="0">
                        <a:latin typeface="Cambria Math" panose="02040503050406030204" pitchFamily="18" charset="0"/>
                      </a:rPr>
                      <m:t>𝑈𝐶𝐵</m:t>
                    </m:r>
                    <m:r>
                      <a:rPr lang="en-US" sz="3200" i="1" smtClean="0">
                        <a:latin typeface="Cambria Math" panose="02040503050406030204" pitchFamily="18" charset="0"/>
                      </a:rPr>
                      <m:t>1</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𝑈</m:t>
                        </m:r>
                        <m:d>
                          <m:dPr>
                            <m:ctrlPr>
                              <a:rPr lang="en-US" sz="3200" i="1">
                                <a:latin typeface="Cambria Math" panose="02040503050406030204" pitchFamily="18" charset="0"/>
                              </a:rPr>
                            </m:ctrlPr>
                          </m:dPr>
                          <m:e>
                            <m:r>
                              <a:rPr lang="en-US" sz="3200" i="1">
                                <a:latin typeface="Cambria Math" panose="02040503050406030204" pitchFamily="18" charset="0"/>
                              </a:rPr>
                              <m:t>𝑛</m:t>
                            </m:r>
                          </m:e>
                        </m:d>
                      </m:num>
                      <m:den>
                        <m:r>
                          <a:rPr lang="en-US" sz="3200" i="1">
                            <a:latin typeface="Cambria Math" panose="02040503050406030204" pitchFamily="18" charset="0"/>
                          </a:rPr>
                          <m:t>𝑁</m:t>
                        </m:r>
                        <m:d>
                          <m:dPr>
                            <m:ctrlPr>
                              <a:rPr lang="en-US" sz="3200" i="1">
                                <a:latin typeface="Cambria Math" panose="02040503050406030204" pitchFamily="18" charset="0"/>
                              </a:rPr>
                            </m:ctrlPr>
                          </m:dPr>
                          <m:e>
                            <m:r>
                              <a:rPr lang="en-US" sz="3200" i="1">
                                <a:latin typeface="Cambria Math" panose="02040503050406030204" pitchFamily="18" charset="0"/>
                              </a:rPr>
                              <m:t>𝑛</m:t>
                            </m:r>
                          </m:e>
                        </m:d>
                      </m:den>
                    </m:f>
                    <m:r>
                      <a:rPr lang="en-US" sz="3200" i="1">
                        <a:latin typeface="Cambria Math" panose="02040503050406030204" pitchFamily="18" charset="0"/>
                      </a:rPr>
                      <m:t>+</m:t>
                    </m:r>
                    <m:r>
                      <a:rPr lang="en-US" sz="3200" i="1">
                        <a:latin typeface="Cambria Math" panose="02040503050406030204" pitchFamily="18" charset="0"/>
                      </a:rPr>
                      <m:t>𝐶</m:t>
                    </m:r>
                    <m:rad>
                      <m:radPr>
                        <m:degHide m:val="on"/>
                        <m:ctrlPr>
                          <a:rPr lang="en-US" sz="3200" i="1">
                            <a:latin typeface="Cambria Math" panose="02040503050406030204" pitchFamily="18" charset="0"/>
                          </a:rPr>
                        </m:ctrlPr>
                      </m:radPr>
                      <m:deg/>
                      <m:e>
                        <m:f>
                          <m:fPr>
                            <m:ctrlPr>
                              <a:rPr lang="en-US" sz="3200" i="1">
                                <a:latin typeface="Cambria Math" panose="02040503050406030204" pitchFamily="18" charset="0"/>
                              </a:rPr>
                            </m:ctrlPr>
                          </m:fPr>
                          <m:num>
                            <m:func>
                              <m:funcPr>
                                <m:ctrlPr>
                                  <a:rPr lang="en-US" sz="3200" i="1">
                                    <a:latin typeface="Cambria Math" panose="02040503050406030204" pitchFamily="18" charset="0"/>
                                  </a:rPr>
                                </m:ctrlPr>
                              </m:funcPr>
                              <m:fName>
                                <m:r>
                                  <m:rPr>
                                    <m:sty m:val="p"/>
                                  </m:rPr>
                                  <a:rPr lang="en-US" sz="3200">
                                    <a:latin typeface="Cambria Math" panose="02040503050406030204" pitchFamily="18" charset="0"/>
                                  </a:rPr>
                                  <m:t>log</m:t>
                                </m:r>
                              </m:fName>
                              <m:e>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𝑃𝑎𝑟𝑒𝑛𝑡</m:t>
                                </m:r>
                                <m:d>
                                  <m:dPr>
                                    <m:ctrlPr>
                                      <a:rPr lang="en-US" sz="3200" i="1">
                                        <a:latin typeface="Cambria Math" panose="02040503050406030204" pitchFamily="18" charset="0"/>
                                      </a:rPr>
                                    </m:ctrlPr>
                                  </m:dPr>
                                  <m:e>
                                    <m:r>
                                      <a:rPr lang="en-US" sz="3200" i="1">
                                        <a:latin typeface="Cambria Math" panose="02040503050406030204" pitchFamily="18" charset="0"/>
                                      </a:rPr>
                                      <m:t>𝑛</m:t>
                                    </m:r>
                                  </m:e>
                                </m:d>
                                <m:r>
                                  <a:rPr lang="en-US" sz="3200" i="1">
                                    <a:latin typeface="Cambria Math" panose="02040503050406030204" pitchFamily="18" charset="0"/>
                                  </a:rPr>
                                  <m:t>)</m:t>
                                </m:r>
                              </m:e>
                            </m:func>
                          </m:num>
                          <m:den>
                            <m:r>
                              <a:rPr lang="en-US" sz="3200" i="1">
                                <a:latin typeface="Cambria Math" panose="02040503050406030204" pitchFamily="18" charset="0"/>
                              </a:rPr>
                              <m:t>𝑁</m:t>
                            </m:r>
                            <m:r>
                              <a:rPr lang="en-US" sz="3200" i="1">
                                <a:latin typeface="Cambria Math" panose="02040503050406030204" pitchFamily="18" charset="0"/>
                              </a:rPr>
                              <m:t>(</m:t>
                            </m:r>
                            <m:r>
                              <a:rPr lang="en-US" sz="3200" i="1">
                                <a:latin typeface="Cambria Math" panose="02040503050406030204" pitchFamily="18" charset="0"/>
                              </a:rPr>
                              <m:t>𝑛</m:t>
                            </m:r>
                            <m:r>
                              <a:rPr lang="en-US" sz="3200" i="1">
                                <a:latin typeface="Cambria Math" panose="02040503050406030204" pitchFamily="18" charset="0"/>
                              </a:rPr>
                              <m:t>)</m:t>
                            </m:r>
                          </m:den>
                        </m:f>
                      </m:e>
                    </m:rad>
                  </m:oMath>
                </a14:m>
                <a:r>
                  <a:rPr lang="en-US" sz="3200" dirty="0"/>
                  <a:t> </a:t>
                </a:r>
              </a:p>
            </p:txBody>
          </p:sp>
        </mc:Choice>
        <mc:Fallback xmlns="">
          <p:sp>
            <p:nvSpPr>
              <p:cNvPr id="8" name="Rectangle 7">
                <a:extLst>
                  <a:ext uri="{FF2B5EF4-FFF2-40B4-BE49-F238E27FC236}">
                    <a16:creationId xmlns:a16="http://schemas.microsoft.com/office/drawing/2014/main" id="{F4CEF2DA-4F5B-4827-B8BF-0AC6F0719909}"/>
                  </a:ext>
                </a:extLst>
              </p:cNvPr>
              <p:cNvSpPr>
                <a:spLocks noRot="1" noChangeAspect="1" noMove="1" noResize="1" noEditPoints="1" noAdjustHandles="1" noChangeArrowheads="1" noChangeShapeType="1" noTextEdit="1"/>
              </p:cNvSpPr>
              <p:nvPr/>
            </p:nvSpPr>
            <p:spPr>
              <a:xfrm>
                <a:off x="767386" y="2708456"/>
                <a:ext cx="6635534" cy="10944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050A41AF-5002-4244-B4E6-C8E81C3EF4D5}"/>
                  </a:ext>
                </a:extLst>
              </p:cNvPr>
              <p:cNvSpPr/>
              <p:nvPr/>
            </p:nvSpPr>
            <p:spPr>
              <a:xfrm>
                <a:off x="3276600" y="5031384"/>
                <a:ext cx="5456878" cy="923330"/>
              </a:xfrm>
              <a:prstGeom prst="rect">
                <a:avLst/>
              </a:prstGeom>
            </p:spPr>
            <p:txBody>
              <a:bodyPr wrap="none">
                <a:spAutoFit/>
              </a:bodyPr>
              <a:lstStyle/>
              <a:p>
                <a14:m>
                  <m:oMath xmlns:m="http://schemas.openxmlformats.org/officeDocument/2006/math">
                    <m:r>
                      <a:rPr lang="en-US" sz="1800" b="0" i="1" smtClean="0">
                        <a:latin typeface="Cambria Math" panose="02040503050406030204" pitchFamily="18" charset="0"/>
                      </a:rPr>
                      <m:t>𝑛</m:t>
                    </m:r>
                  </m:oMath>
                </a14:m>
                <a:r>
                  <a:rPr lang="en-US" dirty="0"/>
                  <a:t>         … node in the game tree</a:t>
                </a:r>
                <a:endParaRPr lang="en-US" i="1" dirty="0">
                  <a:latin typeface="Cambria Math" panose="02040503050406030204" pitchFamily="18" charset="0"/>
                </a:endParaRPr>
              </a:p>
              <a:p>
                <a14:m>
                  <m:oMath xmlns:m="http://schemas.openxmlformats.org/officeDocument/2006/math">
                    <m:r>
                      <a:rPr lang="en-US" i="1">
                        <a:latin typeface="Cambria Math" panose="02040503050406030204" pitchFamily="18" charset="0"/>
                      </a:rPr>
                      <m:t>𝑈</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total utility of all playouts going through node n</a:t>
                </a:r>
              </a:p>
              <a:p>
                <a14:m>
                  <m:oMath xmlns:m="http://schemas.openxmlformats.org/officeDocument/2006/math">
                    <m:r>
                      <a:rPr lang="en-US" i="1">
                        <a:latin typeface="Cambria Math" panose="02040503050406030204" pitchFamily="18" charset="0"/>
                      </a:rPr>
                      <m:t>𝑁</m:t>
                    </m:r>
                    <m:d>
                      <m:dPr>
                        <m:ctrlPr>
                          <a:rPr lang="en-US" i="1">
                            <a:latin typeface="Cambria Math" panose="02040503050406030204" pitchFamily="18" charset="0"/>
                          </a:rPr>
                        </m:ctrlPr>
                      </m:dPr>
                      <m:e>
                        <m:r>
                          <a:rPr lang="en-US" i="1">
                            <a:latin typeface="Cambria Math" panose="02040503050406030204" pitchFamily="18" charset="0"/>
                          </a:rPr>
                          <m:t>𝑛</m:t>
                        </m:r>
                      </m:e>
                    </m:d>
                  </m:oMath>
                </a14:m>
                <a:r>
                  <a:rPr lang="en-US" dirty="0"/>
                  <a:t>  … number of playouts through n</a:t>
                </a:r>
              </a:p>
            </p:txBody>
          </p:sp>
        </mc:Choice>
        <mc:Fallback xmlns="">
          <p:sp>
            <p:nvSpPr>
              <p:cNvPr id="6" name="Rectangle 5">
                <a:extLst>
                  <a:ext uri="{FF2B5EF4-FFF2-40B4-BE49-F238E27FC236}">
                    <a16:creationId xmlns:a16="http://schemas.microsoft.com/office/drawing/2014/main" id="{050A41AF-5002-4244-B4E6-C8E81C3EF4D5}"/>
                  </a:ext>
                </a:extLst>
              </p:cNvPr>
              <p:cNvSpPr>
                <a:spLocks noRot="1" noChangeAspect="1" noMove="1" noResize="1" noEditPoints="1" noAdjustHandles="1" noChangeArrowheads="1" noChangeShapeType="1" noTextEdit="1"/>
              </p:cNvSpPr>
              <p:nvPr/>
            </p:nvSpPr>
            <p:spPr>
              <a:xfrm>
                <a:off x="3276600" y="5031384"/>
                <a:ext cx="5456878" cy="923330"/>
              </a:xfrm>
              <a:prstGeom prst="rect">
                <a:avLst/>
              </a:prstGeom>
              <a:blipFill>
                <a:blip r:embed="rId3"/>
                <a:stretch>
                  <a:fillRect t="-3289" b="-9211"/>
                </a:stretch>
              </a:blipFill>
            </p:spPr>
            <p:txBody>
              <a:bodyPr/>
              <a:lstStyle/>
              <a:p>
                <a:r>
                  <a:rPr lang="en-US">
                    <a:noFill/>
                  </a:rPr>
                  <a:t> </a:t>
                </a:r>
              </a:p>
            </p:txBody>
          </p:sp>
        </mc:Fallback>
      </mc:AlternateContent>
      <p:sp>
        <p:nvSpPr>
          <p:cNvPr id="4" name="Speech Bubble: Rectangle 3">
            <a:extLst>
              <a:ext uri="{FF2B5EF4-FFF2-40B4-BE49-F238E27FC236}">
                <a16:creationId xmlns:a16="http://schemas.microsoft.com/office/drawing/2014/main" id="{4FB57C7D-DE94-494A-ACF0-651BD16DDDBD}"/>
              </a:ext>
              <a:ext uri="{C183D7F6-B498-43B3-948B-1728B52AA6E4}">
                <adec:decorative xmlns:adec="http://schemas.microsoft.com/office/drawing/2017/decorative" val="1"/>
              </a:ext>
            </a:extLst>
          </p:cNvPr>
          <p:cNvSpPr/>
          <p:nvPr/>
        </p:nvSpPr>
        <p:spPr>
          <a:xfrm>
            <a:off x="1903663" y="4080797"/>
            <a:ext cx="1752600" cy="762000"/>
          </a:xfrm>
          <a:prstGeom prst="wedgeRectCallout">
            <a:avLst>
              <a:gd name="adj1" fmla="val 31952"/>
              <a:gd name="adj2" fmla="val -9759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Average utility</a:t>
            </a:r>
            <a:br>
              <a:rPr lang="en-US" dirty="0"/>
            </a:br>
            <a:r>
              <a:rPr lang="en-US" dirty="0"/>
              <a:t>(=</a:t>
            </a:r>
            <a:r>
              <a:rPr lang="en-US" b="1" dirty="0"/>
              <a:t>exploitation</a:t>
            </a:r>
            <a:r>
              <a:rPr lang="en-US" dirty="0"/>
              <a:t>)</a:t>
            </a:r>
          </a:p>
        </p:txBody>
      </p:sp>
      <mc:AlternateContent xmlns:mc="http://schemas.openxmlformats.org/markup-compatibility/2006" xmlns:a14="http://schemas.microsoft.com/office/drawing/2010/main">
        <mc:Choice Requires="a14">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p:nvPr/>
            </p:nvSpPr>
            <p:spPr>
              <a:xfrm>
                <a:off x="3048000" y="1770192"/>
                <a:ext cx="3505200" cy="762000"/>
              </a:xfrm>
              <a:prstGeom prst="wedgeRectCallout">
                <a:avLst>
                  <a:gd name="adj1" fmla="val -15319"/>
                  <a:gd name="adj2" fmla="val 120738"/>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Tradeoff constant </a:t>
                </a:r>
                <a14:m>
                  <m:oMath xmlns:m="http://schemas.openxmlformats.org/officeDocument/2006/math">
                    <m:r>
                      <a:rPr lang="en-US" b="0" i="1" smtClean="0">
                        <a:latin typeface="Cambria Math" panose="02040503050406030204" pitchFamily="18" charset="0"/>
                      </a:rPr>
                      <m:t>≈</m:t>
                    </m:r>
                    <m:rad>
                      <m:radPr>
                        <m:degHide m:val="on"/>
                        <m:ctrlPr>
                          <a:rPr lang="en-US" b="0" i="1" smtClean="0">
                            <a:latin typeface="Cambria Math" panose="02040503050406030204" pitchFamily="18" charset="0"/>
                          </a:rPr>
                        </m:ctrlPr>
                      </m:radPr>
                      <m:deg/>
                      <m:e>
                        <m:r>
                          <a:rPr lang="en-US" b="0" i="1" smtClean="0">
                            <a:latin typeface="Cambria Math" panose="02040503050406030204" pitchFamily="18" charset="0"/>
                          </a:rPr>
                          <m:t>2</m:t>
                        </m:r>
                      </m:e>
                    </m:rad>
                  </m:oMath>
                </a14:m>
                <a:br>
                  <a:rPr lang="en-US" dirty="0"/>
                </a:br>
                <a:r>
                  <a:rPr lang="en-US" dirty="0"/>
                  <a:t>can be optimizes using experiments</a:t>
                </a:r>
              </a:p>
            </p:txBody>
          </p:sp>
        </mc:Choice>
        <mc:Fallback xmlns="">
          <p:sp>
            <p:nvSpPr>
              <p:cNvPr id="5" name="Speech Bubble: Rectangle 4">
                <a:extLst>
                  <a:ext uri="{FF2B5EF4-FFF2-40B4-BE49-F238E27FC236}">
                    <a16:creationId xmlns:a16="http://schemas.microsoft.com/office/drawing/2014/main" id="{A4088C28-0A8A-447A-A0AB-CFF92D32D082}"/>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048000" y="1770192"/>
                <a:ext cx="3505200" cy="762000"/>
              </a:xfrm>
              <a:prstGeom prst="wedgeRectCallout">
                <a:avLst>
                  <a:gd name="adj1" fmla="val -15319"/>
                  <a:gd name="adj2" fmla="val 120738"/>
                </a:avLst>
              </a:prstGeom>
              <a:blipFill>
                <a:blip r:embed="rId4"/>
                <a:stretch>
                  <a:fillRect l="-1211" r="-1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p:nvPr/>
            </p:nvSpPr>
            <p:spPr>
              <a:xfrm>
                <a:off x="3810000" y="4080797"/>
                <a:ext cx="5105400" cy="762000"/>
              </a:xfrm>
              <a:prstGeom prst="wedgeRectCallout">
                <a:avLst>
                  <a:gd name="adj1" fmla="val -5987"/>
                  <a:gd name="adj2" fmla="val -98258"/>
                </a:avLst>
              </a:prstGeom>
            </p:spPr>
            <p:style>
              <a:lnRef idx="3">
                <a:schemeClr val="lt1"/>
              </a:lnRef>
              <a:fillRef idx="1">
                <a:schemeClr val="accent5"/>
              </a:fillRef>
              <a:effectRef idx="1">
                <a:schemeClr val="accent5"/>
              </a:effectRef>
              <a:fontRef idx="minor">
                <a:schemeClr val="lt1"/>
              </a:fontRef>
            </p:style>
            <p:txBody>
              <a:bodyPr rtlCol="0" anchor="ctr"/>
              <a:lstStyle/>
              <a:p>
                <a:pPr algn="ctr"/>
                <a:r>
                  <a:rPr lang="en-US" dirty="0"/>
                  <a:t>High for nodes with few playouts relative to the parent node (=</a:t>
                </a:r>
                <a:r>
                  <a:rPr lang="en-US" b="1" dirty="0"/>
                  <a:t>exploration</a:t>
                </a:r>
                <a:r>
                  <a:rPr lang="en-US" dirty="0"/>
                  <a:t>). Goes to 0 for large </a:t>
                </a:r>
                <a14:m>
                  <m:oMath xmlns:m="http://schemas.openxmlformats.org/officeDocument/2006/math">
                    <m:r>
                      <a:rPr lang="en-US" sz="1800" i="1" smtClean="0">
                        <a:latin typeface="Cambria Math" panose="02040503050406030204" pitchFamily="18" charset="0"/>
                      </a:rPr>
                      <m:t>𝑁</m:t>
                    </m:r>
                    <m:r>
                      <a:rPr lang="en-US" sz="1800" i="1" smtClean="0">
                        <a:latin typeface="Cambria Math" panose="02040503050406030204" pitchFamily="18" charset="0"/>
                      </a:rPr>
                      <m:t>(</m:t>
                    </m:r>
                    <m:r>
                      <a:rPr lang="en-US" sz="1800" i="1" smtClean="0">
                        <a:latin typeface="Cambria Math" panose="02040503050406030204" pitchFamily="18" charset="0"/>
                      </a:rPr>
                      <m:t>𝑛</m:t>
                    </m:r>
                  </m:oMath>
                </a14:m>
                <a:r>
                  <a:rPr lang="en-US" dirty="0"/>
                  <a:t>)</a:t>
                </a:r>
              </a:p>
            </p:txBody>
          </p:sp>
        </mc:Choice>
        <mc:Fallback xmlns="">
          <p:sp>
            <p:nvSpPr>
              <p:cNvPr id="7" name="Speech Bubble: Rectangle 6">
                <a:extLst>
                  <a:ext uri="{FF2B5EF4-FFF2-40B4-BE49-F238E27FC236}">
                    <a16:creationId xmlns:a16="http://schemas.microsoft.com/office/drawing/2014/main" id="{62C43127-75EC-4484-A5B5-BC85B9F9D740}"/>
                  </a:ext>
                  <a:ext uri="{C183D7F6-B498-43B3-948B-1728B52AA6E4}">
                    <adec:decorative xmlns:adec="http://schemas.microsoft.com/office/drawing/2017/decorative" val="1"/>
                  </a:ext>
                </a:extLst>
              </p:cNvPr>
              <p:cNvSpPr>
                <a:spLocks noRot="1" noChangeAspect="1" noMove="1" noResize="1" noEditPoints="1" noAdjustHandles="1" noChangeArrowheads="1" noChangeShapeType="1" noTextEdit="1"/>
              </p:cNvSpPr>
              <p:nvPr/>
            </p:nvSpPr>
            <p:spPr>
              <a:xfrm>
                <a:off x="3810000" y="4080797"/>
                <a:ext cx="5105400" cy="762000"/>
              </a:xfrm>
              <a:prstGeom prst="wedgeRectCallout">
                <a:avLst>
                  <a:gd name="adj1" fmla="val -5987"/>
                  <a:gd name="adj2" fmla="val -98258"/>
                </a:avLst>
              </a:prstGeom>
              <a:blipFill>
                <a:blip r:embed="rId5"/>
                <a:stretch>
                  <a:fillRect l="-476" r="-357" b="-2116"/>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36F7D84-2031-4A43-A834-23D36FC70658}"/>
              </a:ext>
            </a:extLst>
          </p:cNvPr>
          <p:cNvSpPr txBox="1"/>
          <p:nvPr/>
        </p:nvSpPr>
        <p:spPr>
          <a:xfrm>
            <a:off x="919237" y="6193031"/>
            <a:ext cx="7305526" cy="461665"/>
          </a:xfrm>
          <a:prstGeom prst="rect">
            <a:avLst/>
          </a:prstGeom>
          <a:noFill/>
        </p:spPr>
        <p:txBody>
          <a:bodyPr wrap="none" rtlCol="0">
            <a:spAutoFit/>
          </a:bodyPr>
          <a:lstStyle/>
          <a:p>
            <a:r>
              <a:rPr lang="en-US" sz="2400" b="1" dirty="0"/>
              <a:t>Selection strategy</a:t>
            </a:r>
            <a:r>
              <a:rPr lang="en-US" sz="2400" dirty="0"/>
              <a:t>: Select node with highest UCB1 score. </a:t>
            </a:r>
          </a:p>
        </p:txBody>
      </p:sp>
    </p:spTree>
    <p:extLst>
      <p:ext uri="{BB962C8B-B14F-4D97-AF65-F5344CB8AC3E}">
        <p14:creationId xmlns:p14="http://schemas.microsoft.com/office/powerpoint/2010/main" val="117853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227DC-69CE-4119-811C-2E2E6619AC91}"/>
              </a:ext>
            </a:extLst>
          </p:cNvPr>
          <p:cNvSpPr>
            <a:spLocks noGrp="1"/>
          </p:cNvSpPr>
          <p:nvPr>
            <p:ph type="title"/>
          </p:nvPr>
        </p:nvSpPr>
        <p:spPr/>
        <p:txBody>
          <a:bodyPr/>
          <a:lstStyle/>
          <a:p>
            <a:r>
              <a:rPr lang="en-US" dirty="0"/>
              <a:t>Monte Carlo Tree Search (MCTS)</a:t>
            </a:r>
          </a:p>
        </p:txBody>
      </p:sp>
      <p:sp>
        <p:nvSpPr>
          <p:cNvPr id="4" name="Content Placeholder 3">
            <a:extLst>
              <a:ext uri="{FF2B5EF4-FFF2-40B4-BE49-F238E27FC236}">
                <a16:creationId xmlns:a16="http://schemas.microsoft.com/office/drawing/2014/main" id="{C361553B-AF17-4D46-85D3-15DB5C1790F2}"/>
              </a:ext>
            </a:extLst>
          </p:cNvPr>
          <p:cNvSpPr txBox="1">
            <a:spLocks noGrp="1"/>
          </p:cNvSpPr>
          <p:nvPr>
            <p:ph idx="1"/>
          </p:nvPr>
        </p:nvSpPr>
        <p:spPr>
          <a:xfrm>
            <a:off x="628650" y="1825625"/>
            <a:ext cx="7886700" cy="4667249"/>
          </a:xfrm>
          <a:prstGeom prst="rect">
            <a:avLst/>
          </a:prstGeom>
          <a:noFill/>
        </p:spPr>
        <p:txBody>
          <a:bodyPr wrap="square">
            <a:normAutofit fontScale="92500" lnSpcReduction="10000"/>
          </a:bodyPr>
          <a:lstStyle/>
          <a:p>
            <a:pPr marL="0" indent="0">
              <a:buNone/>
            </a:pPr>
            <a:r>
              <a:rPr lang="en-US" sz="2400" b="1" dirty="0"/>
              <a:t>Pure Monte Carlo </a:t>
            </a:r>
            <a:r>
              <a:rPr lang="en-US" sz="2400" dirty="0"/>
              <a:t>search always starts playouts from a given state (or its children). </a:t>
            </a:r>
            <a:r>
              <a:rPr lang="en-US" sz="2400" b="1" dirty="0"/>
              <a:t>Issue</a:t>
            </a:r>
            <a:r>
              <a:rPr lang="en-US" sz="2400" dirty="0"/>
              <a:t>: We have to start the simulation for each move from scratch.</a:t>
            </a:r>
          </a:p>
          <a:p>
            <a:pPr marL="0" indent="0">
              <a:buNone/>
            </a:pPr>
            <a:endParaRPr lang="en-US" sz="2400" b="1" dirty="0"/>
          </a:p>
          <a:p>
            <a:pPr marL="0" indent="0">
              <a:buNone/>
            </a:pPr>
            <a:r>
              <a:rPr lang="en-US" sz="2400" b="1" dirty="0"/>
              <a:t>Monte Carlo Tree Search </a:t>
            </a:r>
            <a:r>
              <a:rPr lang="en-US" sz="2400" dirty="0"/>
              <a:t>builds a </a:t>
            </a:r>
            <a:r>
              <a:rPr lang="en-US" sz="2400" b="1" dirty="0"/>
              <a:t>partial game tree </a:t>
            </a:r>
            <a:r>
              <a:rPr lang="en-US" sz="2400" dirty="0"/>
              <a:t>and can start playouts from any state (node) in that tree. This reduces repeated work.</a:t>
            </a:r>
          </a:p>
          <a:p>
            <a:pPr marL="0" indent="0">
              <a:buNone/>
            </a:pPr>
            <a:endParaRPr lang="en-US" sz="2400" dirty="0"/>
          </a:p>
          <a:p>
            <a:pPr marL="0" indent="0">
              <a:buNone/>
            </a:pPr>
            <a:r>
              <a:rPr lang="en-US" sz="2400" dirty="0"/>
              <a:t>Important considerations:</a:t>
            </a:r>
          </a:p>
          <a:p>
            <a:r>
              <a:rPr lang="en-US" sz="2400" dirty="0"/>
              <a:t>We typically can only store a </a:t>
            </a:r>
            <a:r>
              <a:rPr lang="en-US" sz="2400" b="1" dirty="0"/>
              <a:t>small part of the game tree</a:t>
            </a:r>
            <a:r>
              <a:rPr lang="en-US" sz="2400" dirty="0"/>
              <a:t>, so we do not store the complete playout runs.</a:t>
            </a:r>
          </a:p>
          <a:p>
            <a:r>
              <a:rPr lang="en-US" sz="2400" dirty="0"/>
              <a:t>We can use UCB1 as the </a:t>
            </a:r>
            <a:r>
              <a:rPr lang="en-US" sz="2400" b="1" dirty="0"/>
              <a:t>selection strategy</a:t>
            </a:r>
            <a:r>
              <a:rPr lang="en-US" sz="2400" dirty="0"/>
              <a:t> to decide what part of the tree we should focus on for the next playout. This balances exploration and exploitation.</a:t>
            </a:r>
          </a:p>
        </p:txBody>
      </p:sp>
    </p:spTree>
    <p:extLst>
      <p:ext uri="{BB962C8B-B14F-4D97-AF65-F5344CB8AC3E}">
        <p14:creationId xmlns:p14="http://schemas.microsoft.com/office/powerpoint/2010/main" val="1280639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37FE1A7D-46FF-3956-CB6B-A0CE79DC5AEB}"/>
              </a:ext>
            </a:extLst>
          </p:cNvPr>
          <p:cNvGrpSpPr/>
          <p:nvPr/>
        </p:nvGrpSpPr>
        <p:grpSpPr>
          <a:xfrm>
            <a:off x="557598" y="2819400"/>
            <a:ext cx="8205402" cy="3189476"/>
            <a:chOff x="557598" y="2819400"/>
            <a:chExt cx="8205402" cy="3189476"/>
          </a:xfrm>
        </p:grpSpPr>
        <p:pic>
          <p:nvPicPr>
            <p:cNvPr id="5" name="Picture 4">
              <a:extLst>
                <a:ext uri="{FF2B5EF4-FFF2-40B4-BE49-F238E27FC236}">
                  <a16:creationId xmlns:a16="http://schemas.microsoft.com/office/drawing/2014/main" id="{FF83E86E-0770-4D97-B52D-C26C85CF9C39}"/>
                </a:ext>
              </a:extLst>
            </p:cNvPr>
            <p:cNvPicPr>
              <a:picLocks noChangeAspect="1"/>
            </p:cNvPicPr>
            <p:nvPr/>
          </p:nvPicPr>
          <p:blipFill>
            <a:blip r:embed="rId2"/>
            <a:stretch>
              <a:fillRect/>
            </a:stretch>
          </p:blipFill>
          <p:spPr>
            <a:xfrm>
              <a:off x="978351" y="2819400"/>
              <a:ext cx="7784649" cy="3189476"/>
            </a:xfrm>
            <a:prstGeom prst="rect">
              <a:avLst/>
            </a:prstGeom>
          </p:spPr>
        </p:pic>
        <p:sp>
          <p:nvSpPr>
            <p:cNvPr id="15" name="TextBox 14">
              <a:extLst>
                <a:ext uri="{FF2B5EF4-FFF2-40B4-BE49-F238E27FC236}">
                  <a16:creationId xmlns:a16="http://schemas.microsoft.com/office/drawing/2014/main" id="{599F4839-3EDC-4379-B9CC-63887372CCD6}"/>
                </a:ext>
              </a:extLst>
            </p:cNvPr>
            <p:cNvSpPr txBox="1"/>
            <p:nvPr/>
          </p:nvSpPr>
          <p:spPr>
            <a:xfrm>
              <a:off x="557598" y="2999601"/>
              <a:ext cx="562911" cy="276999"/>
            </a:xfrm>
            <a:prstGeom prst="rect">
              <a:avLst/>
            </a:prstGeom>
            <a:noFill/>
          </p:spPr>
          <p:txBody>
            <a:bodyPr wrap="none" rtlCol="0">
              <a:spAutoFit/>
            </a:bodyPr>
            <a:lstStyle/>
            <a:p>
              <a:r>
                <a:rPr lang="en-US" sz="1200" dirty="0"/>
                <a:t>White</a:t>
              </a:r>
            </a:p>
          </p:txBody>
        </p:sp>
        <p:sp>
          <p:nvSpPr>
            <p:cNvPr id="16" name="TextBox 15">
              <a:extLst>
                <a:ext uri="{FF2B5EF4-FFF2-40B4-BE49-F238E27FC236}">
                  <a16:creationId xmlns:a16="http://schemas.microsoft.com/office/drawing/2014/main" id="{4DEA6A0B-F53D-480C-99D5-82DB6899E24E}"/>
                </a:ext>
              </a:extLst>
            </p:cNvPr>
            <p:cNvSpPr txBox="1"/>
            <p:nvPr/>
          </p:nvSpPr>
          <p:spPr>
            <a:xfrm>
              <a:off x="557598" y="4089549"/>
              <a:ext cx="562911" cy="276999"/>
            </a:xfrm>
            <a:prstGeom prst="rect">
              <a:avLst/>
            </a:prstGeom>
            <a:noFill/>
          </p:spPr>
          <p:txBody>
            <a:bodyPr wrap="none" rtlCol="0">
              <a:spAutoFit/>
            </a:bodyPr>
            <a:lstStyle/>
            <a:p>
              <a:r>
                <a:rPr lang="en-US" sz="1200" dirty="0"/>
                <a:t>White</a:t>
              </a:r>
            </a:p>
          </p:txBody>
        </p:sp>
        <p:sp>
          <p:nvSpPr>
            <p:cNvPr id="17" name="TextBox 16">
              <a:extLst>
                <a:ext uri="{FF2B5EF4-FFF2-40B4-BE49-F238E27FC236}">
                  <a16:creationId xmlns:a16="http://schemas.microsoft.com/office/drawing/2014/main" id="{4FB26089-CE33-4440-8867-7A807316C56E}"/>
                </a:ext>
              </a:extLst>
            </p:cNvPr>
            <p:cNvSpPr txBox="1"/>
            <p:nvPr/>
          </p:nvSpPr>
          <p:spPr>
            <a:xfrm>
              <a:off x="557598" y="5179497"/>
              <a:ext cx="562911" cy="276999"/>
            </a:xfrm>
            <a:prstGeom prst="rect">
              <a:avLst/>
            </a:prstGeom>
            <a:noFill/>
          </p:spPr>
          <p:txBody>
            <a:bodyPr wrap="none" rtlCol="0">
              <a:spAutoFit/>
            </a:bodyPr>
            <a:lstStyle/>
            <a:p>
              <a:r>
                <a:rPr lang="en-US" sz="1200" dirty="0"/>
                <a:t>White</a:t>
              </a:r>
            </a:p>
          </p:txBody>
        </p:sp>
        <p:cxnSp>
          <p:nvCxnSpPr>
            <p:cNvPr id="21" name="Straight Connector 20">
              <a:extLst>
                <a:ext uri="{FF2B5EF4-FFF2-40B4-BE49-F238E27FC236}">
                  <a16:creationId xmlns:a16="http://schemas.microsoft.com/office/drawing/2014/main" id="{D5A7904B-BA97-438D-83FF-897983384C78}"/>
                </a:ext>
              </a:extLst>
            </p:cNvPr>
            <p:cNvCxnSpPr/>
            <p:nvPr/>
          </p:nvCxnSpPr>
          <p:spPr>
            <a:xfrm>
              <a:off x="685800" y="33528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Straight Connector 22">
              <a:extLst>
                <a:ext uri="{FF2B5EF4-FFF2-40B4-BE49-F238E27FC236}">
                  <a16:creationId xmlns:a16="http://schemas.microsoft.com/office/drawing/2014/main" id="{84117894-7786-4518-8579-1E6221DB0E65}"/>
                </a:ext>
              </a:extLst>
            </p:cNvPr>
            <p:cNvCxnSpPr/>
            <p:nvPr/>
          </p:nvCxnSpPr>
          <p:spPr>
            <a:xfrm>
              <a:off x="685800" y="3962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Connector 23">
              <a:extLst>
                <a:ext uri="{FF2B5EF4-FFF2-40B4-BE49-F238E27FC236}">
                  <a16:creationId xmlns:a16="http://schemas.microsoft.com/office/drawing/2014/main" id="{2AEADF8D-FF0D-4751-9CC4-1349724322A9}"/>
                </a:ext>
              </a:extLst>
            </p:cNvPr>
            <p:cNvCxnSpPr/>
            <p:nvPr/>
          </p:nvCxnSpPr>
          <p:spPr>
            <a:xfrm>
              <a:off x="685800" y="45720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FE0ADEEF-F66F-4D2B-A3EA-DBA44B3245A7}"/>
                </a:ext>
              </a:extLst>
            </p:cNvPr>
            <p:cNvCxnSpPr/>
            <p:nvPr/>
          </p:nvCxnSpPr>
          <p:spPr>
            <a:xfrm>
              <a:off x="698048" y="5105400"/>
              <a:ext cx="79125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TextBox 25">
              <a:extLst>
                <a:ext uri="{FF2B5EF4-FFF2-40B4-BE49-F238E27FC236}">
                  <a16:creationId xmlns:a16="http://schemas.microsoft.com/office/drawing/2014/main" id="{75F504AB-4225-404B-8E4F-67D9B559C564}"/>
                </a:ext>
              </a:extLst>
            </p:cNvPr>
            <p:cNvSpPr txBox="1"/>
            <p:nvPr/>
          </p:nvSpPr>
          <p:spPr>
            <a:xfrm>
              <a:off x="582412" y="3511112"/>
              <a:ext cx="513282" cy="276999"/>
            </a:xfrm>
            <a:prstGeom prst="rect">
              <a:avLst/>
            </a:prstGeom>
            <a:noFill/>
          </p:spPr>
          <p:txBody>
            <a:bodyPr wrap="none" rtlCol="0">
              <a:spAutoFit/>
            </a:bodyPr>
            <a:lstStyle/>
            <a:p>
              <a:r>
                <a:rPr lang="en-US" sz="1200" dirty="0"/>
                <a:t>Black</a:t>
              </a:r>
            </a:p>
          </p:txBody>
        </p:sp>
        <p:sp>
          <p:nvSpPr>
            <p:cNvPr id="27" name="TextBox 26">
              <a:extLst>
                <a:ext uri="{FF2B5EF4-FFF2-40B4-BE49-F238E27FC236}">
                  <a16:creationId xmlns:a16="http://schemas.microsoft.com/office/drawing/2014/main" id="{1A7FB683-F9F5-43B3-8589-DE698C4B78D0}"/>
                </a:ext>
              </a:extLst>
            </p:cNvPr>
            <p:cNvSpPr txBox="1"/>
            <p:nvPr/>
          </p:nvSpPr>
          <p:spPr>
            <a:xfrm>
              <a:off x="582412" y="4676001"/>
              <a:ext cx="513282" cy="276999"/>
            </a:xfrm>
            <a:prstGeom prst="rect">
              <a:avLst/>
            </a:prstGeom>
            <a:noFill/>
          </p:spPr>
          <p:txBody>
            <a:bodyPr wrap="none" rtlCol="0">
              <a:spAutoFit/>
            </a:bodyPr>
            <a:lstStyle/>
            <a:p>
              <a:r>
                <a:rPr lang="en-US" sz="1200" dirty="0"/>
                <a:t>Black</a:t>
              </a:r>
            </a:p>
          </p:txBody>
        </p:sp>
      </p:grpSp>
      <p:sp>
        <p:nvSpPr>
          <p:cNvPr id="22" name="Title 21">
            <a:extLst>
              <a:ext uri="{FF2B5EF4-FFF2-40B4-BE49-F238E27FC236}">
                <a16:creationId xmlns:a16="http://schemas.microsoft.com/office/drawing/2014/main" id="{FA9B6B85-B548-53DA-1248-52C38B4C2F29}"/>
              </a:ext>
            </a:extLst>
          </p:cNvPr>
          <p:cNvSpPr>
            <a:spLocks noGrp="1"/>
          </p:cNvSpPr>
          <p:nvPr>
            <p:ph type="title"/>
          </p:nvPr>
        </p:nvSpPr>
        <p:spPr>
          <a:xfrm>
            <a:off x="628650" y="-1325563"/>
            <a:ext cx="7886700" cy="1325563"/>
          </a:xfrm>
        </p:spPr>
        <p:txBody>
          <a:bodyPr vert="horz" lIns="91440" tIns="45720" rIns="91440" bIns="45720" rtlCol="0" anchor="b">
            <a:normAutofit/>
          </a:bodyPr>
          <a:lstStyle/>
          <a:p>
            <a:r>
              <a:rPr lang="en-US" dirty="0"/>
              <a:t>Monte-Carlo-Tree-Search Algorithm</a:t>
            </a:r>
          </a:p>
        </p:txBody>
      </p:sp>
      <p:pic>
        <p:nvPicPr>
          <p:cNvPr id="4" name="Picture 3">
            <a:extLst>
              <a:ext uri="{FF2B5EF4-FFF2-40B4-BE49-F238E27FC236}">
                <a16:creationId xmlns:a16="http://schemas.microsoft.com/office/drawing/2014/main" id="{A2183ED0-97C8-46A9-ACE4-0AB43323E179}"/>
              </a:ext>
            </a:extLst>
          </p:cNvPr>
          <p:cNvPicPr>
            <a:picLocks noChangeAspect="1"/>
          </p:cNvPicPr>
          <p:nvPr/>
        </p:nvPicPr>
        <p:blipFill>
          <a:blip r:embed="rId3"/>
          <a:stretch>
            <a:fillRect/>
          </a:stretch>
        </p:blipFill>
        <p:spPr>
          <a:xfrm>
            <a:off x="381000" y="354114"/>
            <a:ext cx="8171826" cy="2437212"/>
          </a:xfrm>
          <a:prstGeom prst="rect">
            <a:avLst/>
          </a:prstGeom>
        </p:spPr>
        <p:style>
          <a:lnRef idx="2">
            <a:schemeClr val="accent2"/>
          </a:lnRef>
          <a:fillRef idx="1">
            <a:schemeClr val="lt1"/>
          </a:fillRef>
          <a:effectRef idx="0">
            <a:schemeClr val="accent2"/>
          </a:effectRef>
          <a:fontRef idx="minor">
            <a:schemeClr val="dk1"/>
          </a:fontRef>
        </p:style>
      </p:pic>
      <p:grpSp>
        <p:nvGrpSpPr>
          <p:cNvPr id="36" name="Group 35">
            <a:extLst>
              <a:ext uri="{FF2B5EF4-FFF2-40B4-BE49-F238E27FC236}">
                <a16:creationId xmlns:a16="http://schemas.microsoft.com/office/drawing/2014/main" id="{9750DD75-BD49-7781-0C56-0F162A528B58}"/>
              </a:ext>
            </a:extLst>
          </p:cNvPr>
          <p:cNvGrpSpPr/>
          <p:nvPr/>
        </p:nvGrpSpPr>
        <p:grpSpPr>
          <a:xfrm>
            <a:off x="4800600" y="1244267"/>
            <a:ext cx="4246796" cy="1458933"/>
            <a:chOff x="4800600" y="1244267"/>
            <a:chExt cx="4246796" cy="1458933"/>
          </a:xfrm>
        </p:grpSpPr>
        <p:sp>
          <p:nvSpPr>
            <p:cNvPr id="8" name="Speech Bubble: Rectangle 7">
              <a:extLst>
                <a:ext uri="{FF2B5EF4-FFF2-40B4-BE49-F238E27FC236}">
                  <a16:creationId xmlns:a16="http://schemas.microsoft.com/office/drawing/2014/main" id="{F14742F9-67BA-4ED1-A2CE-411A6E61255D}"/>
                </a:ext>
              </a:extLst>
            </p:cNvPr>
            <p:cNvSpPr/>
            <p:nvPr/>
          </p:nvSpPr>
          <p:spPr>
            <a:xfrm>
              <a:off x="5694596" y="1244267"/>
              <a:ext cx="3352800" cy="643689"/>
            </a:xfrm>
            <a:prstGeom prst="wedgeRectCallout">
              <a:avLst>
                <a:gd name="adj1" fmla="val -43219"/>
                <a:gd name="adj2" fmla="val 122994"/>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UCB1 selection favors win percentage more and more.</a:t>
              </a:r>
            </a:p>
          </p:txBody>
        </p:sp>
        <p:sp>
          <p:nvSpPr>
            <p:cNvPr id="2" name="Rectangle 1">
              <a:extLst>
                <a:ext uri="{FF2B5EF4-FFF2-40B4-BE49-F238E27FC236}">
                  <a16:creationId xmlns:a16="http://schemas.microsoft.com/office/drawing/2014/main" id="{1516C8A5-634E-42CD-8F82-EA0BA9FFDD98}"/>
                </a:ext>
              </a:extLst>
            </p:cNvPr>
            <p:cNvSpPr/>
            <p:nvPr/>
          </p:nvSpPr>
          <p:spPr>
            <a:xfrm>
              <a:off x="4800600" y="2362200"/>
              <a:ext cx="3581400" cy="341000"/>
            </a:xfrm>
            <a:prstGeom prst="rect">
              <a:avLst/>
            </a:prstGeom>
            <a:noFill/>
            <a:ln w="2857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TextBox 8">
            <a:extLst>
              <a:ext uri="{FF2B5EF4-FFF2-40B4-BE49-F238E27FC236}">
                <a16:creationId xmlns:a16="http://schemas.microsoft.com/office/drawing/2014/main" id="{E49ADF20-5360-4C46-9A0F-C4AC022BFFB2}"/>
              </a:ext>
            </a:extLst>
          </p:cNvPr>
          <p:cNvSpPr txBox="1"/>
          <p:nvPr/>
        </p:nvSpPr>
        <p:spPr>
          <a:xfrm>
            <a:off x="2743200" y="2895600"/>
            <a:ext cx="1084079" cy="276999"/>
          </a:xfrm>
          <a:prstGeom prst="rect">
            <a:avLst/>
          </a:prstGeom>
          <a:noFill/>
        </p:spPr>
        <p:txBody>
          <a:bodyPr wrap="none" rtlCol="0">
            <a:spAutoFit/>
          </a:bodyPr>
          <a:lstStyle/>
          <a:p>
            <a:r>
              <a:rPr lang="en-US" sz="1200" dirty="0"/>
              <a:t>Wins/Playouts</a:t>
            </a:r>
          </a:p>
        </p:txBody>
      </p:sp>
      <p:grpSp>
        <p:nvGrpSpPr>
          <p:cNvPr id="29" name="Group 28">
            <a:extLst>
              <a:ext uri="{FF2B5EF4-FFF2-40B4-BE49-F238E27FC236}">
                <a16:creationId xmlns:a16="http://schemas.microsoft.com/office/drawing/2014/main" id="{298C0A8F-59EC-9A83-10D2-A7F3EBEF639E}"/>
              </a:ext>
            </a:extLst>
          </p:cNvPr>
          <p:cNvGrpSpPr/>
          <p:nvPr/>
        </p:nvGrpSpPr>
        <p:grpSpPr>
          <a:xfrm>
            <a:off x="335216" y="1295400"/>
            <a:ext cx="5198497" cy="5208483"/>
            <a:chOff x="335216" y="1295400"/>
            <a:chExt cx="5198497" cy="5208483"/>
          </a:xfrm>
        </p:grpSpPr>
        <p:sp>
          <p:nvSpPr>
            <p:cNvPr id="7" name="Speech Bubble: Rectangle 6">
              <a:extLst>
                <a:ext uri="{FF2B5EF4-FFF2-40B4-BE49-F238E27FC236}">
                  <a16:creationId xmlns:a16="http://schemas.microsoft.com/office/drawing/2014/main" id="{8384930E-C4A4-4194-BB17-475E43E41D5F}"/>
                </a:ext>
              </a:extLst>
            </p:cNvPr>
            <p:cNvSpPr/>
            <p:nvPr/>
          </p:nvSpPr>
          <p:spPr>
            <a:xfrm>
              <a:off x="3400113" y="1295400"/>
              <a:ext cx="2133600" cy="381000"/>
            </a:xfrm>
            <a:prstGeom prst="wedgeRectCallout">
              <a:avLst>
                <a:gd name="adj1" fmla="val -71362"/>
                <a:gd name="adj2" fmla="val -25922"/>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dirty="0"/>
                <a:t>Highest UCB1 score</a:t>
              </a:r>
            </a:p>
          </p:txBody>
        </p:sp>
        <p:sp>
          <p:nvSpPr>
            <p:cNvPr id="10" name="Oval 9">
              <a:extLst>
                <a:ext uri="{FF2B5EF4-FFF2-40B4-BE49-F238E27FC236}">
                  <a16:creationId xmlns:a16="http://schemas.microsoft.com/office/drawing/2014/main" id="{15C69B09-9D37-4124-A65C-8B45BABCAFB7}"/>
                </a:ext>
              </a:extLst>
            </p:cNvPr>
            <p:cNvSpPr/>
            <p:nvPr/>
          </p:nvSpPr>
          <p:spPr>
            <a:xfrm>
              <a:off x="1128530" y="4648200"/>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peech Bubble: Rectangle 29">
              <a:extLst>
                <a:ext uri="{FF2B5EF4-FFF2-40B4-BE49-F238E27FC236}">
                  <a16:creationId xmlns:a16="http://schemas.microsoft.com/office/drawing/2014/main" id="{C9BDF8D7-13E9-4165-B976-38B6BC431C55}"/>
                </a:ext>
              </a:extLst>
            </p:cNvPr>
            <p:cNvSpPr/>
            <p:nvPr/>
          </p:nvSpPr>
          <p:spPr>
            <a:xfrm>
              <a:off x="335216" y="5869761"/>
              <a:ext cx="1828800" cy="634122"/>
            </a:xfrm>
            <a:prstGeom prst="wedgeRectCallout">
              <a:avLst>
                <a:gd name="adj1" fmla="val 5296"/>
                <a:gd name="adj2" fmla="val -203767"/>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Select leaf with highest UCB1 score</a:t>
              </a:r>
            </a:p>
          </p:txBody>
        </p:sp>
      </p:grpSp>
      <p:grpSp>
        <p:nvGrpSpPr>
          <p:cNvPr id="34" name="Group 33">
            <a:extLst>
              <a:ext uri="{FF2B5EF4-FFF2-40B4-BE49-F238E27FC236}">
                <a16:creationId xmlns:a16="http://schemas.microsoft.com/office/drawing/2014/main" id="{32BA381D-DB72-AC5D-A3B9-273D821AD5AF}"/>
              </a:ext>
            </a:extLst>
          </p:cNvPr>
          <p:cNvGrpSpPr/>
          <p:nvPr/>
        </p:nvGrpSpPr>
        <p:grpSpPr>
          <a:xfrm>
            <a:off x="6121852" y="2908652"/>
            <a:ext cx="1574348" cy="2655856"/>
            <a:chOff x="6121852" y="2908652"/>
            <a:chExt cx="1574348" cy="2655856"/>
          </a:xfrm>
        </p:grpSpPr>
        <p:sp>
          <p:nvSpPr>
            <p:cNvPr id="11" name="Oval 10">
              <a:extLst>
                <a:ext uri="{FF2B5EF4-FFF2-40B4-BE49-F238E27FC236}">
                  <a16:creationId xmlns:a16="http://schemas.microsoft.com/office/drawing/2014/main" id="{8CA756EA-5537-4B96-9E24-93C99C7BC71F}"/>
                </a:ext>
              </a:extLst>
            </p:cNvPr>
            <p:cNvSpPr/>
            <p:nvPr/>
          </p:nvSpPr>
          <p:spPr>
            <a:xfrm>
              <a:off x="6693352" y="4089549"/>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51D6C00C-0565-4048-9352-92A781CD61BC}"/>
                </a:ext>
              </a:extLst>
            </p:cNvPr>
            <p:cNvSpPr/>
            <p:nvPr/>
          </p:nvSpPr>
          <p:spPr>
            <a:xfrm>
              <a:off x="6693352" y="3504012"/>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6018CB8-30CF-469B-8288-0444EE3BCAD4}"/>
                </a:ext>
              </a:extLst>
            </p:cNvPr>
            <p:cNvSpPr/>
            <p:nvPr/>
          </p:nvSpPr>
          <p:spPr>
            <a:xfrm>
              <a:off x="7315200" y="2908652"/>
              <a:ext cx="381000" cy="396026"/>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0B203F2-B256-499E-968C-FBC9A0FAC327}"/>
                </a:ext>
              </a:extLst>
            </p:cNvPr>
            <p:cNvSpPr/>
            <p:nvPr/>
          </p:nvSpPr>
          <p:spPr>
            <a:xfrm>
              <a:off x="6121852" y="4635575"/>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B53CBDDA-6B85-4575-A1E1-1B7BBBAB1E91}"/>
                </a:ext>
              </a:extLst>
            </p:cNvPr>
            <p:cNvCxnSpPr>
              <a:cxnSpLocks/>
              <a:endCxn id="11" idx="3"/>
            </p:cNvCxnSpPr>
            <p:nvPr/>
          </p:nvCxnSpPr>
          <p:spPr>
            <a:xfrm flipV="1">
              <a:off x="6462028" y="4414753"/>
              <a:ext cx="287120" cy="26124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31C6647B-D2E9-4088-B616-4526DFA01760}"/>
                </a:ext>
              </a:extLst>
            </p:cNvPr>
            <p:cNvCxnSpPr>
              <a:cxnSpLocks/>
              <a:endCxn id="12" idx="4"/>
            </p:cNvCxnSpPr>
            <p:nvPr/>
          </p:nvCxnSpPr>
          <p:spPr>
            <a:xfrm flipV="1">
              <a:off x="6856599" y="3885012"/>
              <a:ext cx="27253" cy="1946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72F81-6E7B-4D9A-AC33-1362C71DE966}"/>
                </a:ext>
              </a:extLst>
            </p:cNvPr>
            <p:cNvCxnSpPr>
              <a:cxnSpLocks/>
              <a:stCxn id="12" idx="7"/>
              <a:endCxn id="13" idx="3"/>
            </p:cNvCxnSpPr>
            <p:nvPr/>
          </p:nvCxnSpPr>
          <p:spPr>
            <a:xfrm flipV="1">
              <a:off x="7018556" y="3246681"/>
              <a:ext cx="352440" cy="31312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6965377-92F5-478D-86E0-6BC8DC756AFF}"/>
                </a:ext>
              </a:extLst>
            </p:cNvPr>
            <p:cNvSpPr/>
            <p:nvPr/>
          </p:nvSpPr>
          <p:spPr>
            <a:xfrm>
              <a:off x="6121852" y="5183508"/>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Arrow Connector 44">
              <a:extLst>
                <a:ext uri="{FF2B5EF4-FFF2-40B4-BE49-F238E27FC236}">
                  <a16:creationId xmlns:a16="http://schemas.microsoft.com/office/drawing/2014/main" id="{A7BF5870-B5EE-44E4-A1B1-B29644B74F68}"/>
                </a:ext>
              </a:extLst>
            </p:cNvPr>
            <p:cNvCxnSpPr>
              <a:cxnSpLocks/>
              <a:stCxn id="44" idx="0"/>
              <a:endCxn id="14" idx="4"/>
            </p:cNvCxnSpPr>
            <p:nvPr/>
          </p:nvCxnSpPr>
          <p:spPr>
            <a:xfrm flipV="1">
              <a:off x="6312352" y="5016575"/>
              <a:ext cx="0" cy="1669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265C9CDE-FE70-0E34-C02D-0176B14281B5}"/>
              </a:ext>
            </a:extLst>
          </p:cNvPr>
          <p:cNvGrpSpPr/>
          <p:nvPr/>
        </p:nvGrpSpPr>
        <p:grpSpPr>
          <a:xfrm>
            <a:off x="3529385" y="5194226"/>
            <a:ext cx="3061915" cy="1594578"/>
            <a:chOff x="3529385" y="5194226"/>
            <a:chExt cx="3061915" cy="1594578"/>
          </a:xfrm>
        </p:grpSpPr>
        <p:sp>
          <p:nvSpPr>
            <p:cNvPr id="6" name="Speech Bubble: Rectangle 5">
              <a:extLst>
                <a:ext uri="{FF2B5EF4-FFF2-40B4-BE49-F238E27FC236}">
                  <a16:creationId xmlns:a16="http://schemas.microsoft.com/office/drawing/2014/main" id="{559D4B9A-014D-421F-AD0F-76EDEBC51C3A}"/>
                </a:ext>
              </a:extLst>
            </p:cNvPr>
            <p:cNvSpPr/>
            <p:nvPr/>
          </p:nvSpPr>
          <p:spPr>
            <a:xfrm>
              <a:off x="3529385" y="5997952"/>
              <a:ext cx="3061915" cy="790852"/>
            </a:xfrm>
            <a:prstGeom prst="wedgeRectCallout">
              <a:avLst>
                <a:gd name="adj1" fmla="val -34500"/>
                <a:gd name="adj2" fmla="val -106521"/>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600" dirty="0"/>
                <a:t>Expand and Simulate: the simulation path is not recorded to preserve memory!</a:t>
              </a:r>
            </a:p>
          </p:txBody>
        </p:sp>
        <p:sp>
          <p:nvSpPr>
            <p:cNvPr id="48" name="Oval 47">
              <a:extLst>
                <a:ext uri="{FF2B5EF4-FFF2-40B4-BE49-F238E27FC236}">
                  <a16:creationId xmlns:a16="http://schemas.microsoft.com/office/drawing/2014/main" id="{83CCEF06-F7F5-4DE5-9901-29E2DFF7A679}"/>
                </a:ext>
              </a:extLst>
            </p:cNvPr>
            <p:cNvSpPr/>
            <p:nvPr/>
          </p:nvSpPr>
          <p:spPr>
            <a:xfrm>
              <a:off x="3633105" y="5194226"/>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TextBox 2">
            <a:extLst>
              <a:ext uri="{FF2B5EF4-FFF2-40B4-BE49-F238E27FC236}">
                <a16:creationId xmlns:a16="http://schemas.microsoft.com/office/drawing/2014/main" id="{031F2401-C24B-BEE2-AE42-07B900EFBDEE}"/>
              </a:ext>
            </a:extLst>
          </p:cNvPr>
          <p:cNvSpPr txBox="1"/>
          <p:nvPr/>
        </p:nvSpPr>
        <p:spPr>
          <a:xfrm>
            <a:off x="6730097" y="5577683"/>
            <a:ext cx="1281797" cy="276999"/>
          </a:xfrm>
          <a:prstGeom prst="rect">
            <a:avLst/>
          </a:prstGeom>
          <a:noFill/>
        </p:spPr>
        <p:txBody>
          <a:bodyPr wrap="square" rtlCol="0">
            <a:spAutoFit/>
          </a:bodyPr>
          <a:lstStyle/>
          <a:p>
            <a:r>
              <a:rPr lang="en-US" sz="1200" dirty="0"/>
              <a:t>(update counts)</a:t>
            </a:r>
          </a:p>
        </p:txBody>
      </p:sp>
      <p:sp>
        <p:nvSpPr>
          <p:cNvPr id="18" name="TextBox 17">
            <a:extLst>
              <a:ext uri="{FF2B5EF4-FFF2-40B4-BE49-F238E27FC236}">
                <a16:creationId xmlns:a16="http://schemas.microsoft.com/office/drawing/2014/main" id="{8216AA83-99CB-361C-EB6F-26ACC27A17D8}"/>
              </a:ext>
            </a:extLst>
          </p:cNvPr>
          <p:cNvSpPr txBox="1"/>
          <p:nvPr/>
        </p:nvSpPr>
        <p:spPr>
          <a:xfrm rot="16200000">
            <a:off x="-774260" y="4044221"/>
            <a:ext cx="2182890" cy="307777"/>
          </a:xfrm>
          <a:prstGeom prst="rect">
            <a:avLst/>
          </a:prstGeom>
          <a:noFill/>
        </p:spPr>
        <p:txBody>
          <a:bodyPr wrap="square" rtlCol="0">
            <a:spAutoFit/>
          </a:bodyPr>
          <a:lstStyle/>
          <a:p>
            <a:pPr algn="ctr"/>
            <a:r>
              <a:rPr lang="en-US" sz="1400" dirty="0"/>
              <a:t>First few levels</a:t>
            </a:r>
          </a:p>
        </p:txBody>
      </p:sp>
      <p:grpSp>
        <p:nvGrpSpPr>
          <p:cNvPr id="41" name="Group 40">
            <a:extLst>
              <a:ext uri="{FF2B5EF4-FFF2-40B4-BE49-F238E27FC236}">
                <a16:creationId xmlns:a16="http://schemas.microsoft.com/office/drawing/2014/main" id="{774DFCA7-250C-DA69-6037-66D58AB985EB}"/>
              </a:ext>
            </a:extLst>
          </p:cNvPr>
          <p:cNvGrpSpPr/>
          <p:nvPr/>
        </p:nvGrpSpPr>
        <p:grpSpPr>
          <a:xfrm>
            <a:off x="6633787" y="3244377"/>
            <a:ext cx="737527" cy="708109"/>
            <a:chOff x="6633787" y="3244377"/>
            <a:chExt cx="737527" cy="708109"/>
          </a:xfrm>
        </p:grpSpPr>
        <p:sp>
          <p:nvSpPr>
            <p:cNvPr id="37" name="Oval 36">
              <a:extLst>
                <a:ext uri="{FF2B5EF4-FFF2-40B4-BE49-F238E27FC236}">
                  <a16:creationId xmlns:a16="http://schemas.microsoft.com/office/drawing/2014/main" id="{BE96BDE3-DBC6-3339-86F9-701977BD4032}"/>
                </a:ext>
              </a:extLst>
            </p:cNvPr>
            <p:cNvSpPr/>
            <p:nvPr/>
          </p:nvSpPr>
          <p:spPr>
            <a:xfrm>
              <a:off x="6633787" y="3442541"/>
              <a:ext cx="502111" cy="509945"/>
            </a:xfrm>
            <a:prstGeom prst="ellipse">
              <a:avLst/>
            </a:prstGeom>
            <a:noFill/>
            <a:ln w="381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Arrow Connector 37">
              <a:extLst>
                <a:ext uri="{FF2B5EF4-FFF2-40B4-BE49-F238E27FC236}">
                  <a16:creationId xmlns:a16="http://schemas.microsoft.com/office/drawing/2014/main" id="{37A3524F-9B6E-14E0-D0DA-ACCCB7F43ECA}"/>
                </a:ext>
              </a:extLst>
            </p:cNvPr>
            <p:cNvCxnSpPr>
              <a:cxnSpLocks/>
              <a:endCxn id="12" idx="7"/>
            </p:cNvCxnSpPr>
            <p:nvPr/>
          </p:nvCxnSpPr>
          <p:spPr>
            <a:xfrm flipH="1">
              <a:off x="7018556" y="3244377"/>
              <a:ext cx="352758" cy="315431"/>
            </a:xfrm>
            <a:prstGeom prst="straightConnector1">
              <a:avLst/>
            </a:prstGeom>
            <a:ln w="76200">
              <a:headEnd type="none" w="med" len="med"/>
              <a:tailEnd type="triangle" w="med" len="med"/>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1770306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41C36-4793-4B2D-A960-99B1AE10AE78}"/>
              </a:ext>
            </a:extLst>
          </p:cNvPr>
          <p:cNvSpPr>
            <a:spLocks noGrp="1"/>
          </p:cNvSpPr>
          <p:nvPr>
            <p:ph type="title"/>
          </p:nvPr>
        </p:nvSpPr>
        <p:spPr/>
        <p:txBody>
          <a:bodyPr/>
          <a:lstStyle/>
          <a:p>
            <a:r>
              <a:rPr lang="en-US" dirty="0"/>
              <a:t>Online Play Using MCTS </a:t>
            </a:r>
          </a:p>
        </p:txBody>
      </p:sp>
      <p:sp>
        <p:nvSpPr>
          <p:cNvPr id="3" name="Content Placeholder 2">
            <a:extLst>
              <a:ext uri="{FF2B5EF4-FFF2-40B4-BE49-F238E27FC236}">
                <a16:creationId xmlns:a16="http://schemas.microsoft.com/office/drawing/2014/main" id="{F0F4C6B4-6097-495A-ACDA-8BFF347C47E8}"/>
              </a:ext>
            </a:extLst>
          </p:cNvPr>
          <p:cNvSpPr>
            <a:spLocks noGrp="1"/>
          </p:cNvSpPr>
          <p:nvPr>
            <p:ph idx="1"/>
          </p:nvPr>
        </p:nvSpPr>
        <p:spPr>
          <a:xfrm>
            <a:off x="628650" y="1439922"/>
            <a:ext cx="7886700" cy="1352376"/>
          </a:xfrm>
        </p:spPr>
        <p:txBody>
          <a:bodyPr>
            <a:normAutofit fontScale="62500" lnSpcReduction="20000"/>
          </a:bodyPr>
          <a:lstStyle/>
          <a:p>
            <a:pPr marL="514350" indent="-514350">
              <a:buFont typeface="+mj-lt"/>
              <a:buAutoNum type="arabicPeriod"/>
            </a:pPr>
            <a:r>
              <a:rPr lang="en-US" dirty="0"/>
              <a:t>Do Playouts and tree updates till the time budget for the move is exhausted.</a:t>
            </a:r>
          </a:p>
          <a:p>
            <a:pPr marL="514350" indent="-514350">
              <a:buFont typeface="+mj-lt"/>
              <a:buAutoNum type="arabicPeriod"/>
            </a:pPr>
            <a:r>
              <a:rPr lang="en-US" dirty="0"/>
              <a:t>Choose the action that leads to the highest playouts (since we use UCB1 selection).</a:t>
            </a:r>
          </a:p>
          <a:p>
            <a:pPr marL="514350" indent="-514350">
              <a:buFont typeface="+mj-lt"/>
              <a:buAutoNum type="arabicPeriod"/>
            </a:pPr>
            <a:r>
              <a:rPr lang="en-US" dirty="0"/>
              <a:t>Keep the relevant subtree from move to move and expand from there.</a:t>
            </a:r>
          </a:p>
        </p:txBody>
      </p:sp>
      <p:grpSp>
        <p:nvGrpSpPr>
          <p:cNvPr id="7" name="Group 6">
            <a:extLst>
              <a:ext uri="{FF2B5EF4-FFF2-40B4-BE49-F238E27FC236}">
                <a16:creationId xmlns:a16="http://schemas.microsoft.com/office/drawing/2014/main" id="{5743D437-F0B4-8394-FA53-CD4C7B7AF4EB}"/>
              </a:ext>
              <a:ext uri="{C183D7F6-B498-43B3-948B-1728B52AA6E4}">
                <adec:decorative xmlns:adec="http://schemas.microsoft.com/office/drawing/2017/decorative" val="1"/>
              </a:ext>
            </a:extLst>
          </p:cNvPr>
          <p:cNvGrpSpPr/>
          <p:nvPr/>
        </p:nvGrpSpPr>
        <p:grpSpPr>
          <a:xfrm>
            <a:off x="1548198" y="2933912"/>
            <a:ext cx="6276749" cy="3771688"/>
            <a:chOff x="1548198" y="2933912"/>
            <a:chExt cx="6276749" cy="3771688"/>
          </a:xfrm>
        </p:grpSpPr>
        <p:pic>
          <p:nvPicPr>
            <p:cNvPr id="21" name="Picture 20">
              <a:extLst>
                <a:ext uri="{FF2B5EF4-FFF2-40B4-BE49-F238E27FC236}">
                  <a16:creationId xmlns:a16="http://schemas.microsoft.com/office/drawing/2014/main" id="{D8CDA9E5-7EB9-4881-BA15-9A3CD6FA4BD3}"/>
                </a:ext>
              </a:extLst>
            </p:cNvPr>
            <p:cNvPicPr>
              <a:picLocks noChangeAspect="1"/>
            </p:cNvPicPr>
            <p:nvPr/>
          </p:nvPicPr>
          <p:blipFill rotWithShape="1">
            <a:blip r:embed="rId2"/>
            <a:srcRect l="30794" t="20380" r="53544" b="-927"/>
            <a:stretch/>
          </p:blipFill>
          <p:spPr>
            <a:xfrm>
              <a:off x="5410200" y="4136546"/>
              <a:ext cx="1219200" cy="2569054"/>
            </a:xfrm>
            <a:prstGeom prst="rect">
              <a:avLst/>
            </a:prstGeom>
          </p:spPr>
        </p:pic>
        <p:pic>
          <p:nvPicPr>
            <p:cNvPr id="4" name="Picture 3">
              <a:extLst>
                <a:ext uri="{FF2B5EF4-FFF2-40B4-BE49-F238E27FC236}">
                  <a16:creationId xmlns:a16="http://schemas.microsoft.com/office/drawing/2014/main" id="{294BD157-563B-4CFC-B261-2D2C767F02BC}"/>
                </a:ext>
              </a:extLst>
            </p:cNvPr>
            <p:cNvPicPr>
              <a:picLocks noChangeAspect="1"/>
            </p:cNvPicPr>
            <p:nvPr/>
          </p:nvPicPr>
          <p:blipFill rotWithShape="1">
            <a:blip r:embed="rId2"/>
            <a:srcRect l="1507" r="67541" b="26004"/>
            <a:stretch/>
          </p:blipFill>
          <p:spPr>
            <a:xfrm>
              <a:off x="2086294" y="3468209"/>
              <a:ext cx="2409506" cy="2360094"/>
            </a:xfrm>
            <a:prstGeom prst="rect">
              <a:avLst/>
            </a:prstGeom>
          </p:spPr>
        </p:pic>
        <p:sp>
          <p:nvSpPr>
            <p:cNvPr id="5" name="TextBox 4">
              <a:extLst>
                <a:ext uri="{FF2B5EF4-FFF2-40B4-BE49-F238E27FC236}">
                  <a16:creationId xmlns:a16="http://schemas.microsoft.com/office/drawing/2014/main" id="{D9C6CDF0-7537-4464-AAB5-9848F2F2DDF3}"/>
                </a:ext>
              </a:extLst>
            </p:cNvPr>
            <p:cNvSpPr txBox="1"/>
            <p:nvPr/>
          </p:nvSpPr>
          <p:spPr>
            <a:xfrm>
              <a:off x="3733800" y="3544409"/>
              <a:ext cx="1084079" cy="276999"/>
            </a:xfrm>
            <a:prstGeom prst="rect">
              <a:avLst/>
            </a:prstGeom>
            <a:noFill/>
          </p:spPr>
          <p:txBody>
            <a:bodyPr wrap="none" rtlCol="0">
              <a:spAutoFit/>
            </a:bodyPr>
            <a:lstStyle/>
            <a:p>
              <a:r>
                <a:rPr lang="en-US" sz="1200" dirty="0"/>
                <a:t>Wins/Playouts</a:t>
              </a:r>
            </a:p>
          </p:txBody>
        </p:sp>
        <p:sp>
          <p:nvSpPr>
            <p:cNvPr id="11" name="TextBox 10">
              <a:extLst>
                <a:ext uri="{FF2B5EF4-FFF2-40B4-BE49-F238E27FC236}">
                  <a16:creationId xmlns:a16="http://schemas.microsoft.com/office/drawing/2014/main" id="{637800D4-EB2B-4F2F-A983-871DAD06DD41}"/>
                </a:ext>
              </a:extLst>
            </p:cNvPr>
            <p:cNvSpPr txBox="1"/>
            <p:nvPr/>
          </p:nvSpPr>
          <p:spPr>
            <a:xfrm>
              <a:off x="1548198" y="3648410"/>
              <a:ext cx="562911" cy="276999"/>
            </a:xfrm>
            <a:prstGeom prst="rect">
              <a:avLst/>
            </a:prstGeom>
            <a:noFill/>
          </p:spPr>
          <p:txBody>
            <a:bodyPr wrap="none" rtlCol="0">
              <a:spAutoFit/>
            </a:bodyPr>
            <a:lstStyle/>
            <a:p>
              <a:r>
                <a:rPr lang="en-US" sz="1200" dirty="0"/>
                <a:t>White</a:t>
              </a:r>
            </a:p>
          </p:txBody>
        </p:sp>
        <p:sp>
          <p:nvSpPr>
            <p:cNvPr id="12" name="TextBox 11">
              <a:extLst>
                <a:ext uri="{FF2B5EF4-FFF2-40B4-BE49-F238E27FC236}">
                  <a16:creationId xmlns:a16="http://schemas.microsoft.com/office/drawing/2014/main" id="{A9011DD6-44C7-4555-8B58-468ACAA74C94}"/>
                </a:ext>
              </a:extLst>
            </p:cNvPr>
            <p:cNvSpPr txBox="1"/>
            <p:nvPr/>
          </p:nvSpPr>
          <p:spPr>
            <a:xfrm>
              <a:off x="1548198" y="4738358"/>
              <a:ext cx="562911" cy="276999"/>
            </a:xfrm>
            <a:prstGeom prst="rect">
              <a:avLst/>
            </a:prstGeom>
            <a:noFill/>
          </p:spPr>
          <p:txBody>
            <a:bodyPr wrap="none" rtlCol="0">
              <a:spAutoFit/>
            </a:bodyPr>
            <a:lstStyle/>
            <a:p>
              <a:r>
                <a:rPr lang="en-US" sz="1200" dirty="0"/>
                <a:t>White</a:t>
              </a:r>
            </a:p>
          </p:txBody>
        </p:sp>
        <p:sp>
          <p:nvSpPr>
            <p:cNvPr id="13" name="TextBox 12">
              <a:extLst>
                <a:ext uri="{FF2B5EF4-FFF2-40B4-BE49-F238E27FC236}">
                  <a16:creationId xmlns:a16="http://schemas.microsoft.com/office/drawing/2014/main" id="{CE0F6557-AD74-4A7F-9DE7-2C34EF5D068A}"/>
                </a:ext>
              </a:extLst>
            </p:cNvPr>
            <p:cNvSpPr txBox="1"/>
            <p:nvPr/>
          </p:nvSpPr>
          <p:spPr>
            <a:xfrm>
              <a:off x="1548198" y="5828306"/>
              <a:ext cx="562911" cy="276999"/>
            </a:xfrm>
            <a:prstGeom prst="rect">
              <a:avLst/>
            </a:prstGeom>
            <a:noFill/>
          </p:spPr>
          <p:txBody>
            <a:bodyPr wrap="none" rtlCol="0">
              <a:spAutoFit/>
            </a:bodyPr>
            <a:lstStyle/>
            <a:p>
              <a:r>
                <a:rPr lang="en-US" sz="1200" dirty="0"/>
                <a:t>White</a:t>
              </a:r>
            </a:p>
          </p:txBody>
        </p:sp>
        <p:cxnSp>
          <p:nvCxnSpPr>
            <p:cNvPr id="14" name="Straight Connector 13">
              <a:extLst>
                <a:ext uri="{FF2B5EF4-FFF2-40B4-BE49-F238E27FC236}">
                  <a16:creationId xmlns:a16="http://schemas.microsoft.com/office/drawing/2014/main" id="{D63B5DDF-CBB5-4C59-8F2D-B0C63FB1BCDF}"/>
                </a:ext>
              </a:extLst>
            </p:cNvPr>
            <p:cNvCxnSpPr>
              <a:cxnSpLocks/>
            </p:cNvCxnSpPr>
            <p:nvPr/>
          </p:nvCxnSpPr>
          <p:spPr>
            <a:xfrm>
              <a:off x="1676400" y="40016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68A2646B-6B54-4AAF-8F9C-6811D611A407}"/>
                </a:ext>
              </a:extLst>
            </p:cNvPr>
            <p:cNvCxnSpPr>
              <a:cxnSpLocks/>
            </p:cNvCxnSpPr>
            <p:nvPr/>
          </p:nvCxnSpPr>
          <p:spPr>
            <a:xfrm>
              <a:off x="1676400" y="46112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10B1D00E-6F31-4A75-8EE4-3A0D26796EA8}"/>
                </a:ext>
              </a:extLst>
            </p:cNvPr>
            <p:cNvCxnSpPr>
              <a:cxnSpLocks/>
            </p:cNvCxnSpPr>
            <p:nvPr/>
          </p:nvCxnSpPr>
          <p:spPr>
            <a:xfrm>
              <a:off x="1676400" y="5220809"/>
              <a:ext cx="5105400"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4D13A7CA-6EE8-4676-9037-513BC0262C37}"/>
                </a:ext>
              </a:extLst>
            </p:cNvPr>
            <p:cNvCxnSpPr>
              <a:cxnSpLocks/>
            </p:cNvCxnSpPr>
            <p:nvPr/>
          </p:nvCxnSpPr>
          <p:spPr>
            <a:xfrm>
              <a:off x="1688648" y="5754209"/>
              <a:ext cx="5093152" cy="0"/>
            </a:xfrm>
            <a:prstGeom prst="line">
              <a:avLst/>
            </a:prstGeom>
            <a:ln w="9525" cap="flat" cmpd="sng" algn="ctr">
              <a:solidFill>
                <a:schemeClr val="accent3"/>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E0210DDB-502E-4743-8498-E16E6FC9D3E7}"/>
                </a:ext>
              </a:extLst>
            </p:cNvPr>
            <p:cNvSpPr txBox="1"/>
            <p:nvPr/>
          </p:nvSpPr>
          <p:spPr>
            <a:xfrm>
              <a:off x="1573012" y="4159921"/>
              <a:ext cx="513282" cy="276999"/>
            </a:xfrm>
            <a:prstGeom prst="rect">
              <a:avLst/>
            </a:prstGeom>
            <a:noFill/>
          </p:spPr>
          <p:txBody>
            <a:bodyPr wrap="none" rtlCol="0">
              <a:spAutoFit/>
            </a:bodyPr>
            <a:lstStyle/>
            <a:p>
              <a:r>
                <a:rPr lang="en-US" sz="1200" dirty="0"/>
                <a:t>Black</a:t>
              </a:r>
            </a:p>
          </p:txBody>
        </p:sp>
        <p:sp>
          <p:nvSpPr>
            <p:cNvPr id="19" name="TextBox 18">
              <a:extLst>
                <a:ext uri="{FF2B5EF4-FFF2-40B4-BE49-F238E27FC236}">
                  <a16:creationId xmlns:a16="http://schemas.microsoft.com/office/drawing/2014/main" id="{452E4798-B143-4A76-81C1-F9669949F3E3}"/>
                </a:ext>
              </a:extLst>
            </p:cNvPr>
            <p:cNvSpPr txBox="1"/>
            <p:nvPr/>
          </p:nvSpPr>
          <p:spPr>
            <a:xfrm>
              <a:off x="1573012" y="5324810"/>
              <a:ext cx="513282" cy="276999"/>
            </a:xfrm>
            <a:prstGeom prst="rect">
              <a:avLst/>
            </a:prstGeom>
            <a:noFill/>
          </p:spPr>
          <p:txBody>
            <a:bodyPr wrap="none" rtlCol="0">
              <a:spAutoFit/>
            </a:bodyPr>
            <a:lstStyle/>
            <a:p>
              <a:r>
                <a:rPr lang="en-US" sz="1200" dirty="0"/>
                <a:t>Black</a:t>
              </a:r>
            </a:p>
          </p:txBody>
        </p:sp>
        <p:sp>
          <p:nvSpPr>
            <p:cNvPr id="22" name="Oval 21">
              <a:extLst>
                <a:ext uri="{FF2B5EF4-FFF2-40B4-BE49-F238E27FC236}">
                  <a16:creationId xmlns:a16="http://schemas.microsoft.com/office/drawing/2014/main" id="{4BDEA557-D92A-4B77-8FF2-F288DD6AAC35}"/>
                </a:ext>
              </a:extLst>
            </p:cNvPr>
            <p:cNvSpPr/>
            <p:nvPr/>
          </p:nvSpPr>
          <p:spPr>
            <a:xfrm>
              <a:off x="2728407" y="4149247"/>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peech Bubble: Rectangle 23">
              <a:extLst>
                <a:ext uri="{FF2B5EF4-FFF2-40B4-BE49-F238E27FC236}">
                  <a16:creationId xmlns:a16="http://schemas.microsoft.com/office/drawing/2014/main" id="{D0DD4E19-FE85-4452-B75D-769195E79710}"/>
                </a:ext>
              </a:extLst>
            </p:cNvPr>
            <p:cNvSpPr/>
            <p:nvPr/>
          </p:nvSpPr>
          <p:spPr>
            <a:xfrm>
              <a:off x="1981200" y="2934809"/>
              <a:ext cx="1524000" cy="567956"/>
            </a:xfrm>
            <a:prstGeom prst="wedgeRectCallout">
              <a:avLst>
                <a:gd name="adj1" fmla="val 7911"/>
                <a:gd name="adj2" fmla="val 1561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 highest playout move</a:t>
              </a:r>
            </a:p>
          </p:txBody>
        </p:sp>
        <p:sp>
          <p:nvSpPr>
            <p:cNvPr id="25" name="Speech Bubble: Rectangle 24">
              <a:extLst>
                <a:ext uri="{FF2B5EF4-FFF2-40B4-BE49-F238E27FC236}">
                  <a16:creationId xmlns:a16="http://schemas.microsoft.com/office/drawing/2014/main" id="{B1C7F673-9814-41D9-B7A5-A415DB600D8D}"/>
                </a:ext>
              </a:extLst>
            </p:cNvPr>
            <p:cNvSpPr/>
            <p:nvPr/>
          </p:nvSpPr>
          <p:spPr>
            <a:xfrm>
              <a:off x="5738653" y="2933912"/>
              <a:ext cx="2086294" cy="567956"/>
            </a:xfrm>
            <a:prstGeom prst="wedgeRectCallout">
              <a:avLst>
                <a:gd name="adj1" fmla="val -19667"/>
                <a:gd name="adj2" fmla="val 15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Keep subtree and explore/exploit.</a:t>
              </a:r>
            </a:p>
          </p:txBody>
        </p:sp>
        <p:sp>
          <p:nvSpPr>
            <p:cNvPr id="26" name="Oval 25">
              <a:extLst>
                <a:ext uri="{FF2B5EF4-FFF2-40B4-BE49-F238E27FC236}">
                  <a16:creationId xmlns:a16="http://schemas.microsoft.com/office/drawing/2014/main" id="{96F24901-0BC2-4F9F-ACC6-C3F0A40D4CED}"/>
                </a:ext>
              </a:extLst>
            </p:cNvPr>
            <p:cNvSpPr/>
            <p:nvPr/>
          </p:nvSpPr>
          <p:spPr>
            <a:xfrm>
              <a:off x="6217998" y="4162741"/>
              <a:ext cx="381000" cy="3810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01E09B8-0808-4AF9-BAC0-AA8FF703C420}"/>
                </a:ext>
              </a:extLst>
            </p:cNvPr>
            <p:cNvSpPr/>
            <p:nvPr/>
          </p:nvSpPr>
          <p:spPr>
            <a:xfrm>
              <a:off x="6248400" y="6105305"/>
              <a:ext cx="762000" cy="578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91E623A6-F383-3AD1-BD09-E9E20EBF3FCA}"/>
                </a:ext>
              </a:extLst>
            </p:cNvPr>
            <p:cNvSpPr/>
            <p:nvPr/>
          </p:nvSpPr>
          <p:spPr>
            <a:xfrm>
              <a:off x="4561947" y="4043743"/>
              <a:ext cx="1000654" cy="10743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move</a:t>
              </a:r>
            </a:p>
          </p:txBody>
        </p:sp>
      </p:grpSp>
    </p:spTree>
    <p:extLst>
      <p:ext uri="{BB962C8B-B14F-4D97-AF65-F5344CB8AC3E}">
        <p14:creationId xmlns:p14="http://schemas.microsoft.com/office/powerpoint/2010/main" val="12567413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53E9-6928-E651-4DB2-F2992D21D8F4}"/>
              </a:ext>
            </a:extLst>
          </p:cNvPr>
          <p:cNvSpPr>
            <a:spLocks noGrp="1"/>
          </p:cNvSpPr>
          <p:nvPr>
            <p:ph type="title"/>
          </p:nvPr>
        </p:nvSpPr>
        <p:spPr/>
        <p:txBody>
          <a:bodyPr/>
          <a:lstStyle/>
          <a:p>
            <a:r>
              <a:rPr lang="en-US" dirty="0"/>
              <a:t>Some Considerations</a:t>
            </a:r>
          </a:p>
        </p:txBody>
      </p:sp>
      <p:sp>
        <p:nvSpPr>
          <p:cNvPr id="3" name="Content Placeholder 2">
            <a:extLst>
              <a:ext uri="{FF2B5EF4-FFF2-40B4-BE49-F238E27FC236}">
                <a16:creationId xmlns:a16="http://schemas.microsoft.com/office/drawing/2014/main" id="{FBEA8C4F-F701-585A-BFB7-BD7D5B5A1EDA}"/>
              </a:ext>
            </a:extLst>
          </p:cNvPr>
          <p:cNvSpPr>
            <a:spLocks noGrp="1"/>
          </p:cNvSpPr>
          <p:nvPr>
            <p:ph idx="1"/>
          </p:nvPr>
        </p:nvSpPr>
        <p:spPr/>
        <p:txBody>
          <a:bodyPr>
            <a:normAutofit fontScale="92500" lnSpcReduction="10000"/>
          </a:bodyPr>
          <a:lstStyle/>
          <a:p>
            <a:r>
              <a:rPr lang="en-US" dirty="0"/>
              <a:t>Estimating the value of a position using simple playouts is </a:t>
            </a:r>
            <a:r>
              <a:rPr lang="en-US" b="1" dirty="0"/>
              <a:t>very effective </a:t>
            </a:r>
            <a:r>
              <a:rPr lang="en-US" dirty="0"/>
              <a:t>and typically beats many other methods.</a:t>
            </a:r>
          </a:p>
          <a:p>
            <a:r>
              <a:rPr lang="en-US" dirty="0"/>
              <a:t>Playouts can be done in parallel (multi-core or on multiple machines).</a:t>
            </a:r>
          </a:p>
          <a:p>
            <a:endParaRPr lang="en-US" dirty="0"/>
          </a:p>
          <a:p>
            <a:r>
              <a:rPr lang="en-US" b="1" dirty="0"/>
              <a:t>Note</a:t>
            </a:r>
            <a:r>
              <a:rPr lang="en-US" dirty="0"/>
              <a:t>: Random playouts may not work well, and a </a:t>
            </a:r>
            <a:r>
              <a:rPr lang="en-US" b="1" dirty="0"/>
              <a:t>better playout policy </a:t>
            </a:r>
            <a:r>
              <a:rPr lang="en-US" dirty="0"/>
              <a:t>can help.</a:t>
            </a:r>
          </a:p>
          <a:p>
            <a:pPr lvl="1"/>
            <a:r>
              <a:rPr lang="en-US" b="1" dirty="0"/>
              <a:t>Slow Convergence</a:t>
            </a:r>
            <a:r>
              <a:rPr lang="en-US" dirty="0"/>
              <a:t>. Playouts may be wasted on evaluating very bad (random) moves that nobody ever would play.</a:t>
            </a:r>
          </a:p>
          <a:p>
            <a:pPr lvl="1"/>
            <a:r>
              <a:rPr lang="en-US" dirty="0"/>
              <a:t>Random play makes discovering </a:t>
            </a:r>
            <a:r>
              <a:rPr lang="en-US" b="1" dirty="0"/>
              <a:t>long-term strategies </a:t>
            </a:r>
            <a:r>
              <a:rPr lang="en-US" dirty="0"/>
              <a:t>very unlikely. </a:t>
            </a:r>
          </a:p>
        </p:txBody>
      </p:sp>
    </p:spTree>
    <p:extLst>
      <p:ext uri="{BB962C8B-B14F-4D97-AF65-F5344CB8AC3E}">
        <p14:creationId xmlns:p14="http://schemas.microsoft.com/office/powerpoint/2010/main" val="40186265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Image result for dice">
            <a:extLst>
              <a:ext uri="{FF2B5EF4-FFF2-40B4-BE49-F238E27FC236}">
                <a16:creationId xmlns:a16="http://schemas.microsoft.com/office/drawing/2014/main" id="{D61C79D7-2AEB-4522-804D-4BEA5ED183E8}"/>
              </a:ext>
            </a:extLst>
          </p:cNvPr>
          <p:cNvPicPr>
            <a:picLocks noChangeAspect="1" noChangeArrowheads="1"/>
          </p:cNvPicPr>
          <p:nvPr/>
        </p:nvPicPr>
        <p:blipFill rotWithShape="1">
          <a:blip r:embed="rId2">
            <a:alphaModFix amt="50000"/>
            <a:extLst>
              <a:ext uri="{28A0092B-C50C-407E-A947-70E740481C1C}">
                <a14:useLocalDpi xmlns:a14="http://schemas.microsoft.com/office/drawing/2010/main" val="0"/>
              </a:ext>
            </a:extLst>
          </a:blip>
          <a:srcRect/>
          <a:stretch/>
        </p:blipFill>
        <p:spPr bwMode="auto">
          <a:xfrm>
            <a:off x="1588" y="0"/>
            <a:ext cx="9142412"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D11E6CA-46CF-4FF0-80B4-B7BA8A0EFB6D}"/>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a:r>
              <a:rPr lang="en-US" b="1" dirty="0">
                <a:solidFill>
                  <a:srgbClr val="FFFFFF"/>
                </a:solidFill>
                <a:effectLst>
                  <a:outerShdw blurRad="38100" dist="38100" dir="2700000" algn="tl">
                    <a:srgbClr val="000000">
                      <a:alpha val="43137"/>
                    </a:srgbClr>
                  </a:outerShdw>
                </a:effectLst>
              </a:rPr>
              <a:t>Stochastic Games</a:t>
            </a:r>
          </a:p>
        </p:txBody>
      </p:sp>
      <p:sp>
        <p:nvSpPr>
          <p:cNvPr id="3" name="Text Placeholder 2">
            <a:extLst>
              <a:ext uri="{FF2B5EF4-FFF2-40B4-BE49-F238E27FC236}">
                <a16:creationId xmlns:a16="http://schemas.microsoft.com/office/drawing/2014/main" id="{CAFD4875-2993-4428-81DE-CB970342F3A3}"/>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a:r>
              <a:rPr lang="en-US" dirty="0">
                <a:solidFill>
                  <a:srgbClr val="FFFFFF"/>
                </a:solidFill>
              </a:rPr>
              <a:t>Games With Random Events</a:t>
            </a:r>
          </a:p>
        </p:txBody>
      </p:sp>
    </p:spTree>
    <p:extLst>
      <p:ext uri="{BB962C8B-B14F-4D97-AF65-F5344CB8AC3E}">
        <p14:creationId xmlns:p14="http://schemas.microsoft.com/office/powerpoint/2010/main" val="3226419431"/>
      </p:ext>
    </p:extLst>
  </p:cSld>
  <p:clrMapOvr>
    <a:overrideClrMapping bg1="dk1" tx1="lt1" bg2="dk2" tx2="lt2" accent1="accent1" accent2="accent2" accent3="accent3" accent4="accent4" accent5="accent5" accent6="accent6" hlink="hlink" folHlink="folHlink"/>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a:t>Stochastic Games</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5"/>
                <a:ext cx="7886700" cy="765175"/>
              </a:xfrm>
            </p:spPr>
            <p:txBody>
              <a:bodyPr>
                <a:normAutofit fontScale="85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 </a:t>
                </a:r>
              </a:p>
              <a:p>
                <a:r>
                  <a:rPr lang="en-US" dirty="0"/>
                  <a:t>Add </a:t>
                </a:r>
                <a:r>
                  <a:rPr lang="en-US" b="1" dirty="0"/>
                  <a:t>chance nodes </a:t>
                </a:r>
                <a:r>
                  <a:rPr lang="en-US" dirty="0"/>
                  <a:t>that calculate the expected value.</a:t>
                </a:r>
              </a:p>
              <a:p>
                <a:endParaRPr lang="en-US" dirty="0"/>
              </a:p>
              <a:p>
                <a:endParaRPr lang="en-US" dirty="0"/>
              </a:p>
              <a:p>
                <a:endParaRPr lang="en-US" dirty="0"/>
              </a:p>
              <a:p>
                <a:endParaRPr lang="en-US" dirty="0"/>
              </a:p>
              <a:p>
                <a:pPr marL="0" indent="0">
                  <a:buNone/>
                </a:pPr>
                <a:endParaRPr lang="en-US" dirty="0"/>
              </a:p>
            </p:txBody>
          </p:sp>
        </mc:Choice>
        <mc:Fallback>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5"/>
                <a:ext cx="7886700" cy="765175"/>
              </a:xfrm>
              <a:blipFill>
                <a:blip r:embed="rId2"/>
                <a:stretch>
                  <a:fillRect l="-1005" t="-18254" b="-15079"/>
                </a:stretch>
              </a:blipFill>
            </p:spPr>
            <p:txBody>
              <a:bodyPr/>
              <a:lstStyle/>
              <a:p>
                <a:r>
                  <a:rPr lang="en-US">
                    <a:noFill/>
                  </a:rPr>
                  <a:t> </a:t>
                </a:r>
              </a:p>
            </p:txBody>
          </p:sp>
        </mc:Fallback>
      </mc:AlternateContent>
      <p:pic>
        <p:nvPicPr>
          <p:cNvPr id="6" name="Picture 5" descr="A game tree with chanve nodes added to represent the use of dice in backgammon.">
            <a:extLst>
              <a:ext uri="{FF2B5EF4-FFF2-40B4-BE49-F238E27FC236}">
                <a16:creationId xmlns:a16="http://schemas.microsoft.com/office/drawing/2014/main" id="{5E017E5A-62FF-4B56-9279-A88A9144BA86}"/>
              </a:ext>
            </a:extLst>
          </p:cNvPr>
          <p:cNvPicPr>
            <a:picLocks noChangeAspect="1"/>
          </p:cNvPicPr>
          <p:nvPr/>
        </p:nvPicPr>
        <p:blipFill>
          <a:blip r:embed="rId3"/>
          <a:stretch>
            <a:fillRect/>
          </a:stretch>
        </p:blipFill>
        <p:spPr>
          <a:xfrm>
            <a:off x="4185684" y="2971800"/>
            <a:ext cx="4590149" cy="3309827"/>
          </a:xfrm>
          <a:prstGeom prst="rect">
            <a:avLst/>
          </a:prstGeom>
        </p:spPr>
      </p:pic>
      <p:pic>
        <p:nvPicPr>
          <p:cNvPr id="8" name="Picture 7">
            <a:extLst>
              <a:ext uri="{FF2B5EF4-FFF2-40B4-BE49-F238E27FC236}">
                <a16:creationId xmlns:a16="http://schemas.microsoft.com/office/drawing/2014/main" id="{6271D193-65B7-4E8F-9588-C27770B1EBB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304800" y="2859773"/>
            <a:ext cx="3886200" cy="3533879"/>
          </a:xfrm>
          <a:prstGeom prst="rect">
            <a:avLst/>
          </a:prstGeom>
        </p:spPr>
      </p:pic>
      <p:sp>
        <p:nvSpPr>
          <p:cNvPr id="9" name="TextBox 8">
            <a:extLst>
              <a:ext uri="{FF2B5EF4-FFF2-40B4-BE49-F238E27FC236}">
                <a16:creationId xmlns:a16="http://schemas.microsoft.com/office/drawing/2014/main" id="{DBB0CC40-9191-4E88-8E2D-AA6E76931D05}"/>
              </a:ext>
            </a:extLst>
          </p:cNvPr>
          <p:cNvSpPr txBox="1"/>
          <p:nvPr/>
        </p:nvSpPr>
        <p:spPr>
          <a:xfrm>
            <a:off x="1104744" y="6275868"/>
            <a:ext cx="2685149" cy="523220"/>
          </a:xfrm>
          <a:prstGeom prst="rect">
            <a:avLst/>
          </a:prstGeom>
          <a:noFill/>
        </p:spPr>
        <p:txBody>
          <a:bodyPr wrap="square" rtlCol="0">
            <a:spAutoFit/>
          </a:bodyPr>
          <a:lstStyle/>
          <a:p>
            <a:pPr algn="ctr"/>
            <a:r>
              <a:rPr lang="en-US" sz="1400" b="1" dirty="0"/>
              <a:t>Backgammon</a:t>
            </a:r>
            <a:r>
              <a:rPr lang="en-US" sz="1400" dirty="0"/>
              <a:t>: Move checker pieces according to the dice. </a:t>
            </a:r>
          </a:p>
        </p:txBody>
      </p:sp>
      <p:sp>
        <p:nvSpPr>
          <p:cNvPr id="3" name="Speech Bubble: Rectangle 2">
            <a:extLst>
              <a:ext uri="{FF2B5EF4-FFF2-40B4-BE49-F238E27FC236}">
                <a16:creationId xmlns:a16="http://schemas.microsoft.com/office/drawing/2014/main" id="{28E83318-1CAD-20A7-53D7-5C80962A33A7}"/>
              </a:ext>
            </a:extLst>
          </p:cNvPr>
          <p:cNvSpPr/>
          <p:nvPr/>
        </p:nvSpPr>
        <p:spPr>
          <a:xfrm>
            <a:off x="6400800" y="2605330"/>
            <a:ext cx="2590800" cy="418200"/>
          </a:xfrm>
          <a:prstGeom prst="wedgeRectCallout">
            <a:avLst>
              <a:gd name="adj1" fmla="val -56170"/>
              <a:gd name="adj2" fmla="val 70105"/>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MAX has just rolled 6 + 5</a:t>
            </a:r>
          </a:p>
        </p:txBody>
      </p:sp>
      <p:grpSp>
        <p:nvGrpSpPr>
          <p:cNvPr id="12" name="Group 11">
            <a:extLst>
              <a:ext uri="{FF2B5EF4-FFF2-40B4-BE49-F238E27FC236}">
                <a16:creationId xmlns:a16="http://schemas.microsoft.com/office/drawing/2014/main" id="{25CA100F-EE51-B45D-22CC-D1A74EC1D5AD}"/>
              </a:ext>
            </a:extLst>
          </p:cNvPr>
          <p:cNvGrpSpPr/>
          <p:nvPr/>
        </p:nvGrpSpPr>
        <p:grpSpPr>
          <a:xfrm>
            <a:off x="4267199" y="3387264"/>
            <a:ext cx="4508634" cy="1337136"/>
            <a:chOff x="4267199" y="3387264"/>
            <a:chExt cx="4508634" cy="1337136"/>
          </a:xfrm>
        </p:grpSpPr>
        <p:sp>
          <p:nvSpPr>
            <p:cNvPr id="7" name="Rectangle 6">
              <a:extLst>
                <a:ext uri="{FF2B5EF4-FFF2-40B4-BE49-F238E27FC236}">
                  <a16:creationId xmlns:a16="http://schemas.microsoft.com/office/drawing/2014/main" id="{13D7843B-7F7A-366F-793B-F67FF70B9A1D}"/>
                </a:ext>
              </a:extLst>
            </p:cNvPr>
            <p:cNvSpPr/>
            <p:nvPr/>
          </p:nvSpPr>
          <p:spPr>
            <a:xfrm>
              <a:off x="4267199" y="3429000"/>
              <a:ext cx="4508633" cy="1295400"/>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9430A93-E4BA-F9B8-AB84-D0B0141EC61F}"/>
                </a:ext>
              </a:extLst>
            </p:cNvPr>
            <p:cNvSpPr txBox="1"/>
            <p:nvPr/>
          </p:nvSpPr>
          <p:spPr>
            <a:xfrm>
              <a:off x="8013833" y="3387264"/>
              <a:ext cx="762000" cy="369332"/>
            </a:xfrm>
            <a:prstGeom prst="rect">
              <a:avLst/>
            </a:prstGeom>
            <a:noFill/>
          </p:spPr>
          <p:txBody>
            <a:bodyPr wrap="square" rtlCol="0">
              <a:spAutoFit/>
            </a:bodyPr>
            <a:lstStyle/>
            <a:p>
              <a:r>
                <a:rPr lang="en-US" dirty="0">
                  <a:solidFill>
                    <a:schemeClr val="accent3"/>
                  </a:solidFill>
                </a:rPr>
                <a:t>move</a:t>
              </a:r>
            </a:p>
          </p:txBody>
        </p:sp>
      </p:grpSp>
      <p:grpSp>
        <p:nvGrpSpPr>
          <p:cNvPr id="24" name="Group 23">
            <a:extLst>
              <a:ext uri="{FF2B5EF4-FFF2-40B4-BE49-F238E27FC236}">
                <a16:creationId xmlns:a16="http://schemas.microsoft.com/office/drawing/2014/main" id="{D4050E67-3D92-A1B7-D6CF-7E4E4995B590}"/>
              </a:ext>
            </a:extLst>
          </p:cNvPr>
          <p:cNvGrpSpPr/>
          <p:nvPr/>
        </p:nvGrpSpPr>
        <p:grpSpPr>
          <a:xfrm flipV="1">
            <a:off x="521244" y="3200400"/>
            <a:ext cx="3276600" cy="2806495"/>
            <a:chOff x="914400" y="3200400"/>
            <a:chExt cx="2743200" cy="2819400"/>
          </a:xfrm>
        </p:grpSpPr>
        <p:cxnSp>
          <p:nvCxnSpPr>
            <p:cNvPr id="18" name="Straight Connector 17">
              <a:extLst>
                <a:ext uri="{FF2B5EF4-FFF2-40B4-BE49-F238E27FC236}">
                  <a16:creationId xmlns:a16="http://schemas.microsoft.com/office/drawing/2014/main" id="{98CC93FB-EADD-39AD-1EDE-48105B7F2273}"/>
                </a:ext>
              </a:extLst>
            </p:cNvPr>
            <p:cNvCxnSpPr>
              <a:cxnSpLocks/>
            </p:cNvCxnSpPr>
            <p:nvPr/>
          </p:nvCxnSpPr>
          <p:spPr>
            <a:xfrm>
              <a:off x="1169581" y="6019800"/>
              <a:ext cx="2488019" cy="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19" name="Straight Connector 18">
              <a:extLst>
                <a:ext uri="{FF2B5EF4-FFF2-40B4-BE49-F238E27FC236}">
                  <a16:creationId xmlns:a16="http://schemas.microsoft.com/office/drawing/2014/main" id="{31CBA680-C70F-72FA-3029-245415C88796}"/>
                </a:ext>
              </a:extLst>
            </p:cNvPr>
            <p:cNvCxnSpPr>
              <a:cxnSpLocks/>
            </p:cNvCxnSpPr>
            <p:nvPr/>
          </p:nvCxnSpPr>
          <p:spPr>
            <a:xfrm flipH="1" flipV="1">
              <a:off x="3638551" y="3200400"/>
              <a:ext cx="19049" cy="2819400"/>
            </a:xfrm>
            <a:prstGeom prst="line">
              <a:avLst/>
            </a:prstGeom>
            <a:ln w="57150"/>
          </p:spPr>
          <p:style>
            <a:lnRef idx="3">
              <a:schemeClr val="accent2"/>
            </a:lnRef>
            <a:fillRef idx="0">
              <a:schemeClr val="accent2"/>
            </a:fillRef>
            <a:effectRef idx="2">
              <a:schemeClr val="accent2"/>
            </a:effectRef>
            <a:fontRef idx="minor">
              <a:schemeClr val="tx1"/>
            </a:fontRef>
          </p:style>
        </p:cxnSp>
        <p:cxnSp>
          <p:nvCxnSpPr>
            <p:cNvPr id="23" name="Straight Arrow Connector 22">
              <a:extLst>
                <a:ext uri="{FF2B5EF4-FFF2-40B4-BE49-F238E27FC236}">
                  <a16:creationId xmlns:a16="http://schemas.microsoft.com/office/drawing/2014/main" id="{2CD7FF0E-280D-ED7F-853A-22D686055824}"/>
                </a:ext>
              </a:extLst>
            </p:cNvPr>
            <p:cNvCxnSpPr/>
            <p:nvPr/>
          </p:nvCxnSpPr>
          <p:spPr>
            <a:xfrm flipH="1">
              <a:off x="914400" y="3200400"/>
              <a:ext cx="2743200" cy="0"/>
            </a:xfrm>
            <a:prstGeom prst="straightConnector1">
              <a:avLst/>
            </a:prstGeom>
            <a:ln w="57150">
              <a:tailEnd type="triangle"/>
            </a:ln>
          </p:spPr>
          <p:style>
            <a:lnRef idx="3">
              <a:schemeClr val="accent2"/>
            </a:lnRef>
            <a:fillRef idx="0">
              <a:schemeClr val="accent2"/>
            </a:fillRef>
            <a:effectRef idx="2">
              <a:schemeClr val="accent2"/>
            </a:effectRef>
            <a:fontRef idx="minor">
              <a:schemeClr val="tx1"/>
            </a:fontRef>
          </p:style>
        </p:cxnSp>
      </p:grpSp>
    </p:spTree>
    <p:extLst>
      <p:ext uri="{BB962C8B-B14F-4D97-AF65-F5344CB8AC3E}">
        <p14:creationId xmlns:p14="http://schemas.microsoft.com/office/powerpoint/2010/main" val="551841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5AB14B-7B11-4861-A0E3-8B3461489556}"/>
              </a:ext>
            </a:extLst>
          </p:cNvPr>
          <p:cNvSpPr>
            <a:spLocks noGrp="1"/>
          </p:cNvSpPr>
          <p:nvPr>
            <p:ph type="title"/>
          </p:nvPr>
        </p:nvSpPr>
        <p:spPr/>
        <p:txBody>
          <a:bodyPr/>
          <a:lstStyle/>
          <a:p>
            <a:r>
              <a:rPr lang="en-US" dirty="0" err="1"/>
              <a:t>Expectiminimax</a:t>
            </a:r>
            <a:endParaRPr lang="en-US" dirty="0"/>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59040CDB-8DE8-4A3C-A1DE-CD1AA1D53E95}"/>
                  </a:ext>
                </a:extLst>
              </p:cNvPr>
              <p:cNvSpPr>
                <a:spLocks noGrp="1"/>
              </p:cNvSpPr>
              <p:nvPr>
                <p:ph idx="1"/>
              </p:nvPr>
            </p:nvSpPr>
            <p:spPr>
              <a:xfrm>
                <a:off x="628650" y="1825624"/>
                <a:ext cx="7886700" cy="4667249"/>
              </a:xfrm>
            </p:spPr>
            <p:txBody>
              <a:bodyPr>
                <a:normAutofit fontScale="70000" lnSpcReduction="20000"/>
              </a:bodyPr>
              <a:lstStyle/>
              <a:p>
                <a:r>
                  <a:rPr lang="en-US" dirty="0"/>
                  <a:t>Game includes a “random action” </a:t>
                </a:r>
                <a14:m>
                  <m:oMath xmlns:m="http://schemas.openxmlformats.org/officeDocument/2006/math">
                    <m:r>
                      <a:rPr lang="en-US" i="1" dirty="0" smtClean="0">
                        <a:latin typeface="Cambria Math" panose="02040503050406030204" pitchFamily="18" charset="0"/>
                      </a:rPr>
                      <m:t>𝑟</m:t>
                    </m:r>
                  </m:oMath>
                </a14:m>
                <a:r>
                  <a:rPr lang="en-US" dirty="0"/>
                  <a:t> (e.g., dice, dealt cards).</a:t>
                </a:r>
              </a:p>
              <a:p>
                <a:r>
                  <a:rPr lang="en-US" dirty="0"/>
                  <a:t>For </a:t>
                </a:r>
                <a:r>
                  <a:rPr lang="en-US" b="1" dirty="0"/>
                  <a:t>chance nodes </a:t>
                </a:r>
                <a:r>
                  <a:rPr lang="en-US" dirty="0"/>
                  <a:t>we calculate the expected minimax value.</a:t>
                </a:r>
              </a:p>
              <a:p>
                <a:endParaRPr lang="en-US" dirty="0"/>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m:t>
                      </m:r>
                    </m:oMath>
                    <m:oMath xmlns:m="http://schemas.openxmlformats.org/officeDocument/2006/math">
                      <m:r>
                        <a:rPr lang="en-US" i="1">
                          <a:latin typeface="Cambria Math" panose="02040503050406030204" pitchFamily="18" charset="0"/>
                        </a:rPr>
                        <m:t> </m:t>
                      </m:r>
                    </m:oMath>
                    <m:oMath xmlns:m="http://schemas.openxmlformats.org/officeDocument/2006/math">
                      <m:d>
                        <m:dPr>
                          <m:begChr m:val="{"/>
                          <m:endChr m:val=""/>
                          <m:ctrlPr>
                            <a:rPr lang="en-US" i="1">
                              <a:latin typeface="Cambria Math" panose="02040503050406030204" pitchFamily="18" charset="0"/>
                            </a:rPr>
                          </m:ctrlPr>
                        </m:dPr>
                        <m:e>
                          <m:eqArr>
                            <m:eqArrPr>
                              <m:ctrlPr>
                                <a:rPr lang="en-US" i="1" smtClean="0">
                                  <a:latin typeface="Cambria Math" panose="02040503050406030204" pitchFamily="18" charset="0"/>
                                </a:rPr>
                              </m:ctrlPr>
                            </m:eqArrPr>
                            <m:e>
                              <m:r>
                                <a:rPr lang="en-US" i="1">
                                  <a:latin typeface="Cambria Math" panose="02040503050406030204" pitchFamily="18" charset="0"/>
                                </a:rPr>
                                <m:t>𝑈𝑡𝑖𝑙𝑖𝑡𝑦</m:t>
                              </m:r>
                              <m:d>
                                <m:dPr>
                                  <m:ctrlPr>
                                    <a:rPr lang="en-US" i="1">
                                      <a:latin typeface="Cambria Math" panose="02040503050406030204" pitchFamily="18" charset="0"/>
                                    </a:rPr>
                                  </m:ctrlPr>
                                </m:dPr>
                                <m:e>
                                  <m:r>
                                    <a:rPr lang="en-US" i="1">
                                      <a:latin typeface="Cambria Math" panose="02040503050406030204" pitchFamily="18" charset="0"/>
                                    </a:rPr>
                                    <m:t>𝑠</m:t>
                                  </m:r>
                                </m:e>
                              </m:d>
                              <m:r>
                                <a:rPr lang="en-US" i="1">
                                  <a:latin typeface="Cambria Math" panose="02040503050406030204" pitchFamily="18" charset="0"/>
                                </a:rPr>
                                <m:t>  </m:t>
                              </m:r>
                              <m:r>
                                <m:rPr>
                                  <m:nor/>
                                </m:rPr>
                                <a:rPr lang="en-US">
                                  <a:latin typeface="Cambria Math" panose="02040503050406030204" pitchFamily="18" charset="0"/>
                                </a:rPr>
                                <m:t>                                                          </m:t>
                              </m:r>
                              <m:r>
                                <m:rPr>
                                  <m:nor/>
                                </m:rPr>
                                <a:rPr lang="en-US" b="0" i="0"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𝑡𝑒𝑟𝑚𝑖𝑛𝑎𝑙</m:t>
                              </m:r>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e>
                            <m:e>
                              <m:func>
                                <m:funcPr>
                                  <m:ctrlPr>
                                    <a:rPr lang="en-US" i="1">
                                      <a:latin typeface="Cambria Math" panose="02040503050406030204" pitchFamily="18" charset="0"/>
                                    </a:rPr>
                                  </m:ctrlPr>
                                </m:funcPr>
                                <m:fNa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max</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e>
                                  </m:func>
                                </m:fName>
                                <m:e/>
                              </m:func>
                              <m:r>
                                <a:rPr lang="en-US" i="1">
                                  <a:latin typeface="Cambria Math" panose="02040503050406030204" pitchFamily="18" charset="0"/>
                                </a:rPr>
                                <m:t>  </m:t>
                              </m:r>
                              <m:r>
                                <m:rPr>
                                  <m:nor/>
                                </m:rPr>
                                <a:rPr lang="en-US">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𝑀𝑎𝑥</m:t>
                              </m:r>
                            </m:e>
                            <m:e>
                              <m:func>
                                <m:funcPr>
                                  <m:ctrlPr>
                                    <a:rPr lang="en-US" i="1">
                                      <a:latin typeface="Cambria Math" panose="02040503050406030204" pitchFamily="18" charset="0"/>
                                    </a:rPr>
                                  </m:ctrlPr>
                                </m:funcPr>
                                <m:fName>
                                  <m:limLow>
                                    <m:limLowPr>
                                      <m:ctrlPr>
                                        <a:rPr lang="en-US" i="1">
                                          <a:latin typeface="Cambria Math" panose="02040503050406030204" pitchFamily="18" charset="0"/>
                                        </a:rPr>
                                      </m:ctrlPr>
                                    </m:limLowPr>
                                    <m:e>
                                      <m:r>
                                        <m:rPr>
                                          <m:sty m:val="p"/>
                                        </m:rPr>
                                        <a:rPr lang="en-US">
                                          <a:latin typeface="Cambria Math" panose="02040503050406030204" pitchFamily="18" charset="0"/>
                                        </a:rPr>
                                        <m:t>min</m:t>
                                      </m:r>
                                    </m:e>
                                    <m:lim>
                                      <m:r>
                                        <a:rPr lang="en-US" i="1">
                                          <a:latin typeface="Cambria Math" panose="02040503050406030204" pitchFamily="18" charset="0"/>
                                        </a:rPr>
                                        <m:t>𝑎</m:t>
                                      </m:r>
                                      <m:r>
                                        <a:rPr lang="en-US" i="1">
                                          <a:latin typeface="Cambria Math" panose="02040503050406030204" pitchFamily="18" charset="0"/>
                                        </a:rPr>
                                        <m:t>∈</m:t>
                                      </m:r>
                                      <m:r>
                                        <a:rPr lang="en-US" i="1">
                                          <a:latin typeface="Cambria Math" panose="02040503050406030204" pitchFamily="18" charset="0"/>
                                        </a:rPr>
                                        <m:t>𝐴𝑐𝑡𝑖𝑜𝑛𝑠</m:t>
                                      </m:r>
                                      <m:d>
                                        <m:dPr>
                                          <m:ctrlPr>
                                            <a:rPr lang="en-US" i="1">
                                              <a:latin typeface="Cambria Math" panose="02040503050406030204" pitchFamily="18" charset="0"/>
                                            </a:rPr>
                                          </m:ctrlPr>
                                        </m:dPr>
                                        <m:e>
                                          <m:r>
                                            <a:rPr lang="en-US" i="1">
                                              <a:latin typeface="Cambria Math" panose="02040503050406030204" pitchFamily="18" charset="0"/>
                                            </a:rPr>
                                            <m:t>𝑠</m:t>
                                          </m:r>
                                        </m:e>
                                      </m:d>
                                    </m:lim>
                                  </m:limLow>
                                </m:fName>
                                <m:e>
                                  <m:r>
                                    <a:rPr lang="en-US" b="0" i="1" smtClean="0">
                                      <a:latin typeface="Cambria Math" panose="02040503050406030204" pitchFamily="18" charset="0"/>
                                    </a:rPr>
                                    <m:t>𝐸𝑥𝑝𝑒𝑐𝑡𝑖𝑚</m:t>
                                  </m:r>
                                  <m:r>
                                    <a:rPr lang="en-US" i="1">
                                      <a:latin typeface="Cambria Math" panose="02040503050406030204" pitchFamily="18" charset="0"/>
                                    </a:rPr>
                                    <m:t>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𝑎</m:t>
                                          </m:r>
                                        </m:e>
                                      </m:d>
                                    </m:e>
                                  </m:d>
                                  <m:r>
                                    <a:rPr lang="en-US" i="1">
                                      <a:latin typeface="Cambria Math" panose="02040503050406030204" pitchFamily="18" charset="0"/>
                                    </a:rPr>
                                    <m:t> </m:t>
                                  </m:r>
                                </m:e>
                              </m:func>
                              <m:r>
                                <a:rPr lang="en-US" i="1" smtClean="0">
                                  <a:latin typeface="Cambria Math" panose="02040503050406030204" pitchFamily="18" charset="0"/>
                                </a:rPr>
                                <m:t>         </m:t>
                              </m:r>
                              <m:r>
                                <m:rPr>
                                  <m:nor/>
                                </m:rPr>
                                <a:rPr lang="en-US">
                                  <a:latin typeface="Cambria Math" panose="02040503050406030204" pitchFamily="18" charset="0"/>
                                </a:rPr>
                                <m:t>if</m:t>
                              </m:r>
                              <m:r>
                                <a:rPr lang="en-US" i="1">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𝑀𝑖𝑛</m:t>
                              </m:r>
                            </m:e>
                            <m:e>
                              <m:nary>
                                <m:naryPr>
                                  <m:chr m:val="∑"/>
                                  <m:limLoc m:val="subSup"/>
                                  <m:supHide m:val="on"/>
                                  <m:ctrlPr>
                                    <a:rPr lang="en-US" i="1">
                                      <a:latin typeface="Cambria Math" panose="02040503050406030204" pitchFamily="18" charset="0"/>
                                    </a:rPr>
                                  </m:ctrlPr>
                                </m:naryPr>
                                <m:sub>
                                  <m:r>
                                    <m:rPr>
                                      <m:brk m:alnAt="9"/>
                                    </m:rPr>
                                    <a:rPr lang="en-US" i="1">
                                      <a:latin typeface="Cambria Math" panose="02040503050406030204" pitchFamily="18" charset="0"/>
                                    </a:rPr>
                                    <m:t>𝑟</m:t>
                                  </m:r>
                                </m:sub>
                                <m:sup/>
                                <m:e>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𝑟</m:t>
                                  </m:r>
                                  <m:r>
                                    <a:rPr lang="en-US" i="1">
                                      <a:latin typeface="Cambria Math" panose="02040503050406030204" pitchFamily="18" charset="0"/>
                                    </a:rPr>
                                    <m:t>)</m:t>
                                  </m:r>
                                  <m:r>
                                    <a:rPr lang="en-US" i="1">
                                      <a:latin typeface="Cambria Math" panose="02040503050406030204" pitchFamily="18" charset="0"/>
                                    </a:rPr>
                                    <m:t>𝐸𝑥𝑝𝑒𝑐𝑡𝑖𝑚𝑖𝑛𝑖𝑚𝑎𝑥</m:t>
                                  </m:r>
                                  <m:d>
                                    <m:dPr>
                                      <m:ctrlPr>
                                        <a:rPr lang="en-US" i="1">
                                          <a:latin typeface="Cambria Math" panose="02040503050406030204" pitchFamily="18" charset="0"/>
                                        </a:rPr>
                                      </m:ctrlPr>
                                    </m:dPr>
                                    <m:e>
                                      <m:r>
                                        <a:rPr lang="en-US" i="1">
                                          <a:latin typeface="Cambria Math" panose="02040503050406030204" pitchFamily="18" charset="0"/>
                                        </a:rPr>
                                        <m:t>𝑅𝑒𝑠𝑢𝑙𝑡</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𝑟</m:t>
                                          </m:r>
                                        </m:e>
                                      </m:d>
                                    </m:e>
                                  </m:d>
                                  <m:r>
                                    <a:rPr lang="en-US" i="1">
                                      <a:latin typeface="Cambria Math" panose="02040503050406030204" pitchFamily="18" charset="0"/>
                                    </a:rPr>
                                    <m:t>      </m:t>
                                  </m:r>
                                </m:e>
                              </m:nary>
                              <m:r>
                                <m:rPr>
                                  <m:nor/>
                                </m:rPr>
                                <a:rPr lang="en-US">
                                  <a:latin typeface="Cambria Math" panose="02040503050406030204" pitchFamily="18" charset="0"/>
                                </a:rPr>
                                <m:t>               </m:t>
                              </m:r>
                              <m:r>
                                <m:rPr>
                                  <m:nor/>
                                </m:rPr>
                                <a:rPr lang="en-US">
                                  <a:latin typeface="Cambria Math" panose="02040503050406030204" pitchFamily="18" charset="0"/>
                                </a:rPr>
                                <m:t>if</m:t>
                              </m:r>
                              <m:r>
                                <m:rPr>
                                  <m:nor/>
                                </m:rPr>
                                <a:rPr lang="en-US">
                                  <a:latin typeface="Cambria Math" panose="02040503050406030204" pitchFamily="18" charset="0"/>
                                </a:rPr>
                                <m:t> </m:t>
                              </m:r>
                              <m:r>
                                <a:rPr lang="en-US" i="1">
                                  <a:latin typeface="Cambria Math" panose="02040503050406030204" pitchFamily="18" charset="0"/>
                                </a:rPr>
                                <m:t>𝑚𝑜𝑣𝑒</m:t>
                              </m:r>
                              <m:r>
                                <a:rPr lang="en-US" i="1">
                                  <a:latin typeface="Cambria Math" panose="02040503050406030204" pitchFamily="18" charset="0"/>
                                </a:rPr>
                                <m:t>=</m:t>
                              </m:r>
                              <m:r>
                                <a:rPr lang="en-US" i="1">
                                  <a:latin typeface="Cambria Math" panose="02040503050406030204" pitchFamily="18" charset="0"/>
                                </a:rPr>
                                <m:t>𝐶h𝑎𝑛𝑐𝑒</m:t>
                              </m:r>
                            </m:e>
                          </m:eqArr>
                        </m:e>
                      </m:d>
                    </m:oMath>
                  </m:oMathPara>
                </a14:m>
                <a:endParaRPr lang="en-US" dirty="0"/>
              </a:p>
              <a:p>
                <a:endParaRPr lang="en-US" dirty="0"/>
              </a:p>
              <a:p>
                <a:r>
                  <a:rPr lang="en-US" dirty="0"/>
                  <a:t>Options:</a:t>
                </a:r>
              </a:p>
              <a:p>
                <a:pPr lvl="1"/>
                <a:r>
                  <a:rPr lang="en-US" dirty="0"/>
                  <a:t>Use Minimax algorithm. Issue: Search tree size explodes if the number of “random actions” is large. Think of drawing cards for poker!</a:t>
                </a:r>
              </a:p>
              <a:p>
                <a:pPr lvl="1"/>
                <a:r>
                  <a:rPr lang="en-US" dirty="0"/>
                  <a:t>Heuristic </a:t>
                </a:r>
                <a:r>
                  <a:rPr lang="en-US" dirty="0" err="1"/>
                  <a:t>Expectiminimax</a:t>
                </a:r>
                <a:r>
                  <a:rPr lang="en-US" dirty="0"/>
                  <a:t> Search: Cut-off search and with an evaluation function.</a:t>
                </a:r>
              </a:p>
            </p:txBody>
          </p:sp>
        </mc:Choice>
        <mc:Fallback>
          <p:sp>
            <p:nvSpPr>
              <p:cNvPr id="5" name="Content Placeholder 4">
                <a:extLst>
                  <a:ext uri="{FF2B5EF4-FFF2-40B4-BE49-F238E27FC236}">
                    <a16:creationId xmlns:a16="http://schemas.microsoft.com/office/drawing/2014/main" id="{59040CDB-8DE8-4A3C-A1DE-CD1AA1D53E95}"/>
                  </a:ext>
                </a:extLst>
              </p:cNvPr>
              <p:cNvSpPr>
                <a:spLocks noGrp="1" noRot="1" noChangeAspect="1" noMove="1" noResize="1" noEditPoints="1" noAdjustHandles="1" noChangeArrowheads="1" noChangeShapeType="1" noTextEdit="1"/>
              </p:cNvSpPr>
              <p:nvPr>
                <p:ph idx="1"/>
              </p:nvPr>
            </p:nvSpPr>
            <p:spPr>
              <a:xfrm>
                <a:off x="628650" y="1825624"/>
                <a:ext cx="7886700" cy="4667249"/>
              </a:xfrm>
              <a:blipFill>
                <a:blip r:embed="rId2"/>
                <a:stretch>
                  <a:fillRect l="-696" t="-2350"/>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8DEAA0C5-69EF-4721-8029-48DF62182E41}"/>
              </a:ext>
              <a:ext uri="{C183D7F6-B498-43B3-948B-1728B52AA6E4}">
                <adec:decorative xmlns:adec="http://schemas.microsoft.com/office/drawing/2017/decorative" val="1"/>
              </a:ext>
            </a:extLst>
          </p:cNvPr>
          <p:cNvSpPr/>
          <p:nvPr/>
        </p:nvSpPr>
        <p:spPr>
          <a:xfrm>
            <a:off x="1295400" y="4159248"/>
            <a:ext cx="6553200" cy="79375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518938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97A27-B86B-23AF-8BA9-485E05687DB5}"/>
              </a:ext>
            </a:extLst>
          </p:cNvPr>
          <p:cNvSpPr>
            <a:spLocks noGrp="1"/>
          </p:cNvSpPr>
          <p:nvPr>
            <p:ph type="title"/>
          </p:nvPr>
        </p:nvSpPr>
        <p:spPr/>
        <p:txBody>
          <a:bodyPr/>
          <a:lstStyle/>
          <a:p>
            <a:r>
              <a:rPr lang="en-US" dirty="0"/>
              <a:t>Monte Carlo Tree Search for Stochastic Games</a:t>
            </a:r>
          </a:p>
        </p:txBody>
      </p:sp>
      <p:sp>
        <p:nvSpPr>
          <p:cNvPr id="3" name="Content Placeholder 2">
            <a:extLst>
              <a:ext uri="{FF2B5EF4-FFF2-40B4-BE49-F238E27FC236}">
                <a16:creationId xmlns:a16="http://schemas.microsoft.com/office/drawing/2014/main" id="{8811B276-0BC9-E80F-FB26-86F045961DE6}"/>
              </a:ext>
            </a:extLst>
          </p:cNvPr>
          <p:cNvSpPr>
            <a:spLocks noGrp="1"/>
          </p:cNvSpPr>
          <p:nvPr>
            <p:ph idx="1"/>
          </p:nvPr>
        </p:nvSpPr>
        <p:spPr/>
        <p:txBody>
          <a:bodyPr/>
          <a:lstStyle/>
          <a:p>
            <a:r>
              <a:rPr lang="en-US" dirty="0"/>
              <a:t>Monte Carlo Tree Search can be directly applied to stochastic games: Random actions can be easily added to playouts.</a:t>
            </a:r>
          </a:p>
          <a:p>
            <a:endParaRPr lang="en-US" dirty="0"/>
          </a:p>
          <a:p>
            <a:r>
              <a:rPr lang="en-US" dirty="0"/>
              <a:t>Random actions lead to a much larger game tree. </a:t>
            </a:r>
            <a:br>
              <a:rPr lang="en-US" dirty="0"/>
            </a:br>
            <a:r>
              <a:rPr lang="en-US" b="1" dirty="0"/>
              <a:t>Requires a much larger number of playouts </a:t>
            </a:r>
            <a:r>
              <a:rPr lang="en-US" dirty="0"/>
              <a:t>to converge to good solutions. </a:t>
            </a:r>
          </a:p>
        </p:txBody>
      </p:sp>
    </p:spTree>
    <p:extLst>
      <p:ext uri="{BB962C8B-B14F-4D97-AF65-F5344CB8AC3E}">
        <p14:creationId xmlns:p14="http://schemas.microsoft.com/office/powerpoint/2010/main" val="33618503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r>
              <a:rPr lang="en-US" sz="4000" b="1" dirty="0"/>
              <a:t>Conclusion</a:t>
            </a:r>
            <a:endParaRPr lang="en-US" sz="3700" b="1" dirty="0"/>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18788" y="640262"/>
            <a:ext cx="3819289" cy="5989138"/>
          </a:xfrm>
        </p:spPr>
        <p:txBody>
          <a:bodyPr anchor="ctr">
            <a:normAutofit fontScale="92500" lnSpcReduction="20000"/>
          </a:bodyPr>
          <a:lstStyle/>
          <a:p>
            <a:pPr marL="0" indent="0">
              <a:buNone/>
            </a:pPr>
            <a:r>
              <a:rPr lang="en-US" sz="1600" b="1" dirty="0">
                <a:solidFill>
                  <a:schemeClr val="bg1"/>
                </a:solidFill>
              </a:rPr>
              <a:t>Nondeterministic actions</a:t>
            </a:r>
            <a:r>
              <a:rPr lang="en-US" sz="1600" dirty="0">
                <a:solidFill>
                  <a:schemeClr val="bg1"/>
                </a:solidFill>
              </a:rPr>
              <a:t>: </a:t>
            </a:r>
          </a:p>
          <a:p>
            <a:pPr lvl="1"/>
            <a:r>
              <a:rPr lang="en-US" sz="1600" dirty="0">
                <a:solidFill>
                  <a:schemeClr val="bg1"/>
                </a:solidFill>
              </a:rPr>
              <a:t>The opponent is seen as part of an environment with nondeterministic actions. Non-determinism is the result of the unknown moves by the opponent. </a:t>
            </a:r>
            <a:r>
              <a:rPr lang="en-US" sz="1600" i="1" dirty="0">
                <a:solidFill>
                  <a:schemeClr val="bg1"/>
                </a:solidFill>
              </a:rPr>
              <a:t>All possible moves are considered</a:t>
            </a:r>
            <a:r>
              <a:rPr lang="en-US" sz="1600" dirty="0">
                <a:solidFill>
                  <a:schemeClr val="bg1"/>
                </a:solidFill>
              </a:rPr>
              <a:t>.</a:t>
            </a:r>
          </a:p>
          <a:p>
            <a:pPr marL="0" indent="0">
              <a:buNone/>
            </a:pPr>
            <a:r>
              <a:rPr lang="en-US" sz="1600" b="1" dirty="0">
                <a:solidFill>
                  <a:schemeClr val="bg1"/>
                </a:solidFill>
              </a:rPr>
              <a:t>Optimal decisions</a:t>
            </a:r>
            <a:r>
              <a:rPr lang="en-US" sz="1600" dirty="0">
                <a:solidFill>
                  <a:schemeClr val="bg1"/>
                </a:solidFill>
              </a:rPr>
              <a:t>: </a:t>
            </a:r>
          </a:p>
          <a:p>
            <a:pPr lvl="1"/>
            <a:r>
              <a:rPr lang="en-US" sz="1600" dirty="0">
                <a:solidFill>
                  <a:schemeClr val="bg1"/>
                </a:solidFill>
              </a:rPr>
              <a:t>Minimax search and Alpha-Beta pruning where </a:t>
            </a:r>
            <a:r>
              <a:rPr lang="en-US" sz="1600" i="1" dirty="0">
                <a:solidFill>
                  <a:schemeClr val="bg1"/>
                </a:solidFill>
              </a:rPr>
              <a:t>each player plays optimal </a:t>
            </a:r>
            <a:r>
              <a:rPr lang="en-US" sz="1600" dirty="0">
                <a:solidFill>
                  <a:schemeClr val="bg1"/>
                </a:solidFill>
              </a:rPr>
              <a:t>to the end of the game.</a:t>
            </a:r>
          </a:p>
          <a:p>
            <a:pPr lvl="1"/>
            <a:r>
              <a:rPr lang="en-US" sz="1600" dirty="0">
                <a:solidFill>
                  <a:schemeClr val="bg1"/>
                </a:solidFill>
              </a:rPr>
              <a:t>Choice nodes and </a:t>
            </a:r>
            <a:r>
              <a:rPr lang="en-US" sz="1600" dirty="0" err="1">
                <a:solidFill>
                  <a:schemeClr val="bg1"/>
                </a:solidFill>
              </a:rPr>
              <a:t>Expectiminimax</a:t>
            </a:r>
            <a:r>
              <a:rPr lang="en-US" sz="1600" dirty="0">
                <a:solidFill>
                  <a:schemeClr val="bg1"/>
                </a:solidFill>
              </a:rPr>
              <a:t> for stochastic games.</a:t>
            </a:r>
          </a:p>
          <a:p>
            <a:pPr marL="0" indent="0">
              <a:buNone/>
            </a:pPr>
            <a:endParaRPr lang="en-US" sz="1600" b="1" dirty="0">
              <a:solidFill>
                <a:schemeClr val="bg1"/>
              </a:solidFill>
            </a:endParaRPr>
          </a:p>
          <a:p>
            <a:pPr marL="0" indent="0">
              <a:buNone/>
            </a:pPr>
            <a:r>
              <a:rPr lang="en-US" sz="1600" b="1" dirty="0">
                <a:solidFill>
                  <a:schemeClr val="bg1"/>
                </a:solidFill>
              </a:rPr>
              <a:t>Heuristic Alpha-Beta Tree Search</a:t>
            </a:r>
            <a:r>
              <a:rPr lang="en-US" sz="1600" dirty="0">
                <a:solidFill>
                  <a:schemeClr val="bg1"/>
                </a:solidFill>
              </a:rPr>
              <a:t>: </a:t>
            </a:r>
          </a:p>
          <a:p>
            <a:pPr lvl="1"/>
            <a:r>
              <a:rPr lang="en-US" sz="1600" dirty="0">
                <a:solidFill>
                  <a:schemeClr val="bg1"/>
                </a:solidFill>
              </a:rPr>
              <a:t>Cut off game tree and use </a:t>
            </a:r>
            <a:r>
              <a:rPr lang="en-US" sz="1600" i="1" dirty="0">
                <a:solidFill>
                  <a:schemeClr val="bg1"/>
                </a:solidFill>
              </a:rPr>
              <a:t>heuristic evaluation function </a:t>
            </a:r>
            <a:r>
              <a:rPr lang="en-US" sz="1600" dirty="0">
                <a:solidFill>
                  <a:schemeClr val="bg1"/>
                </a:solidFill>
              </a:rPr>
              <a:t>for utility (based on state features). </a:t>
            </a:r>
          </a:p>
          <a:p>
            <a:pPr lvl="1"/>
            <a:r>
              <a:rPr lang="en-US" sz="1600" dirty="0">
                <a:solidFill>
                  <a:schemeClr val="bg1"/>
                </a:solidFill>
              </a:rPr>
              <a:t>Forward Pruning: ignore poor moves.</a:t>
            </a:r>
          </a:p>
          <a:p>
            <a:pPr lvl="1"/>
            <a:r>
              <a:rPr lang="en-US" sz="1600" dirty="0">
                <a:solidFill>
                  <a:schemeClr val="bg1"/>
                </a:solidFill>
              </a:rPr>
              <a:t>Learn heuristic from data using MCTS </a:t>
            </a:r>
          </a:p>
          <a:p>
            <a:pPr marL="0" indent="0">
              <a:buNone/>
            </a:pPr>
            <a:endParaRPr lang="en-US" sz="1600" b="1" dirty="0">
              <a:solidFill>
                <a:schemeClr val="bg1"/>
              </a:solidFill>
            </a:endParaRPr>
          </a:p>
          <a:p>
            <a:pPr marL="0" indent="0">
              <a:buNone/>
            </a:pPr>
            <a:r>
              <a:rPr lang="en-US" sz="1600" b="1" dirty="0">
                <a:solidFill>
                  <a:schemeClr val="bg1"/>
                </a:solidFill>
              </a:rPr>
              <a:t>Monte Carlo Tree search</a:t>
            </a:r>
            <a:r>
              <a:rPr lang="en-US" sz="1600" dirty="0">
                <a:solidFill>
                  <a:schemeClr val="bg1"/>
                </a:solidFill>
              </a:rPr>
              <a:t>: </a:t>
            </a:r>
          </a:p>
          <a:p>
            <a:pPr lvl="1"/>
            <a:r>
              <a:rPr lang="en-US" sz="1600" dirty="0">
                <a:solidFill>
                  <a:schemeClr val="bg1"/>
                </a:solidFill>
              </a:rPr>
              <a:t>Simulate complete games and calculate proportion of wins.</a:t>
            </a:r>
          </a:p>
          <a:p>
            <a:pPr lvl="1"/>
            <a:r>
              <a:rPr lang="en-US" sz="1600" dirty="0">
                <a:solidFill>
                  <a:schemeClr val="bg1"/>
                </a:solidFill>
              </a:rPr>
              <a:t>Use modified UCB1 scores to expand the partial game tree.</a:t>
            </a:r>
          </a:p>
          <a:p>
            <a:pPr lvl="1"/>
            <a:r>
              <a:rPr lang="en-US" sz="1600" dirty="0">
                <a:solidFill>
                  <a:schemeClr val="bg1"/>
                </a:solidFill>
              </a:rPr>
              <a:t>Learn playout policy using self-play and deep learning.</a:t>
            </a:r>
          </a:p>
          <a:p>
            <a:pPr marL="457200" lvl="1" indent="0">
              <a:buNone/>
            </a:pPr>
            <a:endParaRPr lang="en-US" sz="1600" dirty="0">
              <a:solidFill>
                <a:schemeClr val="bg1"/>
              </a:solidFill>
            </a:endParaRPr>
          </a:p>
          <a:p>
            <a:endParaRPr lang="en-US" sz="1600" dirty="0">
              <a:solidFill>
                <a:schemeClr val="bg1"/>
              </a:solidFill>
            </a:endParaRPr>
          </a:p>
        </p:txBody>
      </p:sp>
      <p:sp>
        <p:nvSpPr>
          <p:cNvPr id="11" name="Right Brace 10">
            <a:extLst>
              <a:ext uri="{FF2B5EF4-FFF2-40B4-BE49-F238E27FC236}">
                <a16:creationId xmlns:a16="http://schemas.microsoft.com/office/drawing/2014/main" id="{BE6DD0B3-8EDB-4CB9-81F2-CC4AA7B3B085}"/>
              </a:ext>
              <a:ext uri="{C183D7F6-B498-43B3-948B-1728B52AA6E4}">
                <adec:decorative xmlns:adec="http://schemas.microsoft.com/office/drawing/2017/decorative" val="1"/>
              </a:ext>
            </a:extLst>
          </p:cNvPr>
          <p:cNvSpPr/>
          <p:nvPr/>
        </p:nvSpPr>
        <p:spPr>
          <a:xfrm>
            <a:off x="7924802" y="640262"/>
            <a:ext cx="76198" cy="2331538"/>
          </a:xfrm>
          <a:prstGeom prst="rightBrace">
            <a:avLst>
              <a:gd name="adj1" fmla="val 8333"/>
              <a:gd name="adj2" fmla="val 50863"/>
            </a:avLst>
          </a:prstGeom>
          <a:ln>
            <a:solidFill>
              <a:srgbClr val="FF0000"/>
            </a:solidFill>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3" name="TextBox 12">
            <a:extLst>
              <a:ext uri="{FF2B5EF4-FFF2-40B4-BE49-F238E27FC236}">
                <a16:creationId xmlns:a16="http://schemas.microsoft.com/office/drawing/2014/main" id="{AA84DA2C-954E-4264-84F7-640F093895A6}"/>
              </a:ext>
            </a:extLst>
          </p:cNvPr>
          <p:cNvSpPr txBox="1"/>
          <p:nvPr/>
        </p:nvSpPr>
        <p:spPr>
          <a:xfrm rot="5400000">
            <a:off x="6881867" y="1676686"/>
            <a:ext cx="2912400" cy="369332"/>
          </a:xfrm>
          <a:prstGeom prst="rect">
            <a:avLst/>
          </a:prstGeom>
          <a:noFill/>
        </p:spPr>
        <p:txBody>
          <a:bodyPr wrap="none" rtlCol="0">
            <a:spAutoFit/>
          </a:bodyPr>
          <a:lstStyle/>
          <a:p>
            <a:r>
              <a:rPr lang="en-US" b="1" dirty="0">
                <a:solidFill>
                  <a:srgbClr val="FF0000"/>
                </a:solidFill>
              </a:rPr>
              <a:t>Scale only for tiny problems!</a:t>
            </a:r>
          </a:p>
        </p:txBody>
      </p:sp>
      <p:sp>
        <p:nvSpPr>
          <p:cNvPr id="4" name="TextBox 3">
            <a:extLst>
              <a:ext uri="{FF2B5EF4-FFF2-40B4-BE49-F238E27FC236}">
                <a16:creationId xmlns:a16="http://schemas.microsoft.com/office/drawing/2014/main" id="{536F8B9D-4311-4F59-A0A9-E15D4F9D7AB4}"/>
              </a:ext>
            </a:extLst>
          </p:cNvPr>
          <p:cNvSpPr txBox="1"/>
          <p:nvPr/>
        </p:nvSpPr>
        <p:spPr>
          <a:xfrm rot="5400000">
            <a:off x="7498871" y="4730233"/>
            <a:ext cx="1652247" cy="369332"/>
          </a:xfrm>
          <a:prstGeom prst="rect">
            <a:avLst/>
          </a:prstGeom>
          <a:noFill/>
        </p:spPr>
        <p:txBody>
          <a:bodyPr wrap="none" rtlCol="0">
            <a:spAutoFit/>
          </a:bodyPr>
          <a:lstStyle/>
          <a:p>
            <a:r>
              <a:rPr lang="en-US" b="1" dirty="0">
                <a:solidFill>
                  <a:schemeClr val="accent6"/>
                </a:solidFill>
              </a:rPr>
              <a:t>State of the Art</a:t>
            </a:r>
          </a:p>
        </p:txBody>
      </p:sp>
      <p:sp>
        <p:nvSpPr>
          <p:cNvPr id="14" name="Right Brace 13">
            <a:extLst>
              <a:ext uri="{FF2B5EF4-FFF2-40B4-BE49-F238E27FC236}">
                <a16:creationId xmlns:a16="http://schemas.microsoft.com/office/drawing/2014/main" id="{14C9196E-32CA-46BC-A4BE-A6B56A398053}"/>
              </a:ext>
              <a:ext uri="{C183D7F6-B498-43B3-948B-1728B52AA6E4}">
                <adec:decorative xmlns:adec="http://schemas.microsoft.com/office/drawing/2017/decorative" val="1"/>
              </a:ext>
            </a:extLst>
          </p:cNvPr>
          <p:cNvSpPr/>
          <p:nvPr/>
        </p:nvSpPr>
        <p:spPr>
          <a:xfrm>
            <a:off x="7924801" y="3612062"/>
            <a:ext cx="76198" cy="2605675"/>
          </a:xfrm>
          <a:prstGeom prst="rightBrace">
            <a:avLst>
              <a:gd name="adj1" fmla="val 8333"/>
              <a:gd name="adj2" fmla="val 50863"/>
            </a:avLst>
          </a:prstGeom>
          <a:ln/>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3023383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8DA0-F19D-42E7-B106-99DA6BC8B3C0}"/>
              </a:ext>
            </a:extLst>
          </p:cNvPr>
          <p:cNvSpPr>
            <a:spLocks noGrp="1"/>
          </p:cNvSpPr>
          <p:nvPr>
            <p:ph type="title"/>
          </p:nvPr>
        </p:nvSpPr>
        <p:spPr/>
        <p:txBody>
          <a:bodyPr/>
          <a:lstStyle/>
          <a:p>
            <a:r>
              <a:rPr lang="en-US" dirty="0"/>
              <a:t>Example: Tic-tac-toe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F77323-E4B1-4168-B791-DFDF7C7ADB94}"/>
                  </a:ext>
                </a:extLst>
              </p:cNvPr>
              <p:cNvSpPr>
                <a:spLocks noGrp="1"/>
              </p:cNvSpPr>
              <p:nvPr>
                <p:ph idx="1"/>
              </p:nvPr>
            </p:nvSpPr>
            <p:spPr>
              <a:xfrm>
                <a:off x="628650" y="2362199"/>
                <a:ext cx="7981950" cy="3814763"/>
              </a:xfrm>
            </p:spPr>
            <p:txBody>
              <a:bodyPr>
                <a:normAutofit/>
              </a:bodyPr>
              <a:lstStyle/>
              <a:p>
                <a:pPr marL="0" indent="0">
                  <a:buNone/>
                </a:pPr>
                <a14:m>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𝑠</m:t>
                        </m:r>
                      </m:e>
                      <m:sub>
                        <m:r>
                          <a:rPr lang="en-US" sz="2400" i="1">
                            <a:latin typeface="Cambria Math" panose="02040503050406030204" pitchFamily="18" charset="0"/>
                          </a:rPr>
                          <m:t>0</m:t>
                        </m:r>
                      </m:sub>
                    </m:sSub>
                  </m:oMath>
                </a14:m>
                <a:r>
                  <a:rPr lang="en-US" sz="2400" dirty="0"/>
                  <a:t> 			Empty board.</a:t>
                </a:r>
              </a:p>
              <a:p>
                <a:pPr marL="0" indent="0">
                  <a:buNone/>
                </a:pPr>
                <a14:m>
                  <m:oMath xmlns:m="http://schemas.openxmlformats.org/officeDocument/2006/math">
                    <m:r>
                      <a:rPr lang="en-US" sz="2400" i="1">
                        <a:latin typeface="Cambria Math" panose="02040503050406030204" pitchFamily="18" charset="0"/>
                      </a:rPr>
                      <m:t>𝐴𝑐𝑡𝑖𝑜𝑛𝑠</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Play empty squares.</a:t>
                </a:r>
              </a:p>
              <a:p>
                <a:pPr marL="0" indent="0">
                  <a:buNone/>
                </a:pPr>
                <a14:m>
                  <m:oMath xmlns:m="http://schemas.openxmlformats.org/officeDocument/2006/math">
                    <m:r>
                      <a:rPr lang="en-US" sz="2400" i="1">
                        <a:latin typeface="Cambria Math" panose="02040503050406030204" pitchFamily="18" charset="0"/>
                      </a:rPr>
                      <m:t>𝑅𝑒𝑠𝑢𝑙𝑡</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r>
                      <a:rPr lang="en-US" sz="2400" i="1">
                        <a:latin typeface="Cambria Math" panose="02040503050406030204" pitchFamily="18" charset="0"/>
                      </a:rPr>
                      <m:t>𝑎</m:t>
                    </m:r>
                    <m:r>
                      <a:rPr lang="en-US" sz="2400" i="1">
                        <a:latin typeface="Cambria Math" panose="02040503050406030204" pitchFamily="18" charset="0"/>
                      </a:rPr>
                      <m:t>)</m:t>
                    </m:r>
                  </m:oMath>
                </a14:m>
                <a:r>
                  <a:rPr lang="en-US" sz="2400" dirty="0"/>
                  <a:t>		Symbol (x/o) is placed on empty square.</a:t>
                </a:r>
              </a:p>
              <a:p>
                <a:pPr marL="0" indent="0">
                  <a:buNone/>
                </a:pPr>
                <a14:m>
                  <m:oMath xmlns:m="http://schemas.openxmlformats.org/officeDocument/2006/math">
                    <m:r>
                      <a:rPr lang="en-US" sz="2400" b="0" i="1" smtClean="0">
                        <a:latin typeface="Cambria Math" panose="02040503050406030204" pitchFamily="18" charset="0"/>
                      </a:rPr>
                      <m:t>𝑇𝑒</m:t>
                    </m:r>
                    <m:r>
                      <a:rPr lang="en-US" sz="2400" i="1">
                        <a:latin typeface="Cambria Math" panose="02040503050406030204" pitchFamily="18" charset="0"/>
                      </a:rPr>
                      <m:t>𝑟𝑚𝑖𝑛𝑎𝑙</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Did a player win or is the game a draw?</a:t>
                </a:r>
              </a:p>
              <a:p>
                <a:pPr marL="0" indent="0">
                  <a:buNone/>
                </a:pPr>
                <a14:m>
                  <m:oMath xmlns:m="http://schemas.openxmlformats.org/officeDocument/2006/math">
                    <m:r>
                      <a:rPr lang="en-US" sz="2400" i="1">
                        <a:latin typeface="Cambria Math" panose="02040503050406030204" pitchFamily="18" charset="0"/>
                      </a:rPr>
                      <m:t>𝑈𝑡𝑖𝑙𝑖𝑡𝑦</m:t>
                    </m:r>
                    <m:r>
                      <a:rPr lang="en-US" sz="2400" i="1">
                        <a:latin typeface="Cambria Math" panose="02040503050406030204" pitchFamily="18" charset="0"/>
                      </a:rPr>
                      <m:t>(</m:t>
                    </m:r>
                    <m:r>
                      <a:rPr lang="en-US" sz="2400" i="1">
                        <a:latin typeface="Cambria Math" panose="02040503050406030204" pitchFamily="18" charset="0"/>
                      </a:rPr>
                      <m:t>𝑠</m:t>
                    </m:r>
                    <m:r>
                      <a:rPr lang="en-US" sz="2400" i="1">
                        <a:latin typeface="Cambria Math" panose="02040503050406030204" pitchFamily="18" charset="0"/>
                      </a:rPr>
                      <m:t>)</m:t>
                    </m:r>
                  </m:oMath>
                </a14:m>
                <a:r>
                  <a:rPr lang="en-US" sz="2400" dirty="0"/>
                  <a:t>		+1 if x wins, -1 if o wins and 0 for a draw.</a:t>
                </a:r>
              </a:p>
              <a:p>
                <a:pPr marL="0" indent="0">
                  <a:buNone/>
                </a:pPr>
                <a:r>
                  <a:rPr lang="en-US" sz="2400" dirty="0"/>
                  <a:t>			Utility is only defined for terminal states.</a:t>
                </a:r>
              </a:p>
              <a:p>
                <a:endParaRPr lang="en-US" sz="2400" dirty="0"/>
              </a:p>
            </p:txBody>
          </p:sp>
        </mc:Choice>
        <mc:Fallback xmlns="">
          <p:sp>
            <p:nvSpPr>
              <p:cNvPr id="3" name="Content Placeholder 2">
                <a:extLst>
                  <a:ext uri="{FF2B5EF4-FFF2-40B4-BE49-F238E27FC236}">
                    <a16:creationId xmlns:a16="http://schemas.microsoft.com/office/drawing/2014/main" id="{5EF77323-E4B1-4168-B791-DFDF7C7ADB94}"/>
                  </a:ext>
                </a:extLst>
              </p:cNvPr>
              <p:cNvSpPr>
                <a:spLocks noGrp="1" noRot="1" noChangeAspect="1" noMove="1" noResize="1" noEditPoints="1" noAdjustHandles="1" noChangeArrowheads="1" noChangeShapeType="1" noTextEdit="1"/>
              </p:cNvSpPr>
              <p:nvPr>
                <p:ph idx="1"/>
              </p:nvPr>
            </p:nvSpPr>
            <p:spPr>
              <a:xfrm>
                <a:off x="628650" y="2362199"/>
                <a:ext cx="7981950" cy="3814763"/>
              </a:xfrm>
              <a:blipFill>
                <a:blip r:embed="rId2"/>
                <a:stretch>
                  <a:fillRect l="-611" t="-2077" r="-840"/>
                </a:stretch>
              </a:blipFill>
            </p:spPr>
            <p:txBody>
              <a:bodyPr/>
              <a:lstStyle/>
              <a:p>
                <a:r>
                  <a:rPr lang="en-US">
                    <a:noFill/>
                  </a:rPr>
                  <a:t> </a:t>
                </a:r>
              </a:p>
            </p:txBody>
          </p:sp>
        </mc:Fallback>
      </mc:AlternateContent>
      <p:pic>
        <p:nvPicPr>
          <p:cNvPr id="2050" name="Picture 2">
            <a:extLst>
              <a:ext uri="{FF2B5EF4-FFF2-40B4-BE49-F238E27FC236}">
                <a16:creationId xmlns:a16="http://schemas.microsoft.com/office/drawing/2014/main" id="{F68A6481-403B-4C1E-92D1-373A514882D5}"/>
              </a:ext>
              <a:ext uri="{C183D7F6-B498-43B3-948B-1728B52AA6E4}">
                <adec:decorative xmlns:adec="http://schemas.microsoft.com/office/drawing/2017/decorative" val="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67397" y="401221"/>
            <a:ext cx="2547953" cy="2265779"/>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Rectangle 3">
            <a:extLst>
              <a:ext uri="{FF2B5EF4-FFF2-40B4-BE49-F238E27FC236}">
                <a16:creationId xmlns:a16="http://schemas.microsoft.com/office/drawing/2014/main" id="{FC16888F-411D-4B9A-B95F-9197D878E77C}"/>
              </a:ext>
            </a:extLst>
          </p:cNvPr>
          <p:cNvSpPr/>
          <p:nvPr/>
        </p:nvSpPr>
        <p:spPr>
          <a:xfrm>
            <a:off x="838200" y="5414962"/>
            <a:ext cx="2514600" cy="762000"/>
          </a:xfrm>
          <a:prstGeom prst="wedgeRectCallout">
            <a:avLst>
              <a:gd name="adj1" fmla="val 53330"/>
              <a:gd name="adj2" fmla="val -187640"/>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2000" dirty="0"/>
              <a:t>Here player x is Max and player o is Min.</a:t>
            </a:r>
          </a:p>
        </p:txBody>
      </p:sp>
      <p:sp>
        <p:nvSpPr>
          <p:cNvPr id="6" name="TextBox 5">
            <a:extLst>
              <a:ext uri="{FF2B5EF4-FFF2-40B4-BE49-F238E27FC236}">
                <a16:creationId xmlns:a16="http://schemas.microsoft.com/office/drawing/2014/main" id="{269212AB-8DD7-9004-3B87-B2B1784AD06E}"/>
              </a:ext>
            </a:extLst>
          </p:cNvPr>
          <p:cNvSpPr txBox="1"/>
          <p:nvPr/>
        </p:nvSpPr>
        <p:spPr>
          <a:xfrm>
            <a:off x="3562350" y="5943600"/>
            <a:ext cx="5334000" cy="707886"/>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2000" b="1" dirty="0"/>
              <a:t>Note</a:t>
            </a:r>
            <a:r>
              <a:rPr lang="en-US" sz="2000" dirty="0"/>
              <a:t>: This game still uses a goal-based agent that plans actions to reach a winning terminal  state!</a:t>
            </a:r>
          </a:p>
        </p:txBody>
      </p:sp>
    </p:spTree>
    <p:extLst>
      <p:ext uri="{BB962C8B-B14F-4D97-AF65-F5344CB8AC3E}">
        <p14:creationId xmlns:p14="http://schemas.microsoft.com/office/powerpoint/2010/main" val="87205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3EA7-47B0-C759-E592-812CF630DDA5}"/>
              </a:ext>
            </a:extLst>
          </p:cNvPr>
          <p:cNvSpPr>
            <a:spLocks noGrp="1"/>
          </p:cNvSpPr>
          <p:nvPr>
            <p:ph type="title"/>
          </p:nvPr>
        </p:nvSpPr>
        <p:spPr/>
        <p:txBody>
          <a:bodyPr/>
          <a:lstStyle/>
          <a:p>
            <a:r>
              <a:rPr lang="en-US" sz="4400" dirty="0"/>
              <a:t>Games as Search Problems</a:t>
            </a:r>
            <a:endParaRPr lang="en-US" dirty="0"/>
          </a:p>
        </p:txBody>
      </p:sp>
      <p:sp>
        <p:nvSpPr>
          <p:cNvPr id="3" name="Content Placeholder 2">
            <a:extLst>
              <a:ext uri="{FF2B5EF4-FFF2-40B4-BE49-F238E27FC236}">
                <a16:creationId xmlns:a16="http://schemas.microsoft.com/office/drawing/2014/main" id="{48CCB962-4D43-8FB6-E8E6-221BA64813C6}"/>
              </a:ext>
            </a:extLst>
          </p:cNvPr>
          <p:cNvSpPr>
            <a:spLocks noGrp="1"/>
          </p:cNvSpPr>
          <p:nvPr>
            <p:ph idx="1"/>
          </p:nvPr>
        </p:nvSpPr>
        <p:spPr/>
        <p:txBody>
          <a:bodyPr>
            <a:normAutofit fontScale="85000" lnSpcReduction="20000"/>
          </a:bodyPr>
          <a:lstStyle/>
          <a:p>
            <a:r>
              <a:rPr lang="en-US" dirty="0"/>
              <a:t>Making a move is a </a:t>
            </a:r>
            <a:r>
              <a:rPr lang="en-US" b="1" dirty="0"/>
              <a:t>decision problem</a:t>
            </a:r>
            <a:r>
              <a:rPr lang="en-US" dirty="0"/>
              <a:t> that can be addressed as a</a:t>
            </a:r>
            <a:r>
              <a:rPr lang="en-US" sz="2800" dirty="0"/>
              <a:t> </a:t>
            </a:r>
            <a:r>
              <a:rPr lang="en-US" sz="2800" b="1" dirty="0"/>
              <a:t>search problem. </a:t>
            </a:r>
            <a:r>
              <a:rPr lang="en-US" sz="2800" dirty="0"/>
              <a:t>We need to search for sequences of moves that lead to a winning position.</a:t>
            </a:r>
            <a:endParaRPr lang="en-US" sz="2800" b="1" dirty="0"/>
          </a:p>
          <a:p>
            <a:endParaRPr lang="en-US" sz="2800" b="1" dirty="0"/>
          </a:p>
          <a:p>
            <a:r>
              <a:rPr lang="en-US" sz="2800" b="1" dirty="0"/>
              <a:t>Search p</a:t>
            </a:r>
            <a:r>
              <a:rPr lang="en-US" b="1" dirty="0"/>
              <a:t>roblems have a s</a:t>
            </a:r>
            <a:r>
              <a:rPr lang="en-US" sz="2800" b="1" dirty="0"/>
              <a:t>tate space</a:t>
            </a:r>
            <a:r>
              <a:rPr lang="en-US" sz="2800" dirty="0"/>
              <a:t>: a graph defined by the initial state and the transition function containing all reachable states (e.g., chess positions).</a:t>
            </a:r>
          </a:p>
          <a:p>
            <a:endParaRPr lang="en-US" sz="2800" b="1" dirty="0"/>
          </a:p>
          <a:p>
            <a:r>
              <a:rPr lang="en-US" sz="2800" b="1" dirty="0"/>
              <a:t>The search tree </a:t>
            </a:r>
            <a:r>
              <a:rPr lang="en-US" b="1" dirty="0"/>
              <a:t>i</a:t>
            </a:r>
            <a:r>
              <a:rPr lang="en-US" sz="2800" b="1" dirty="0"/>
              <a:t>s called game tree:</a:t>
            </a:r>
            <a:r>
              <a:rPr lang="en-US" sz="2800" dirty="0"/>
              <a:t> A complete game tree follows every sequence from the current state to the end of the game (the terminal state). It consists of the set of paths through the state space representing </a:t>
            </a:r>
            <a:r>
              <a:rPr lang="en-US" sz="2800" b="1" dirty="0"/>
              <a:t>all</a:t>
            </a:r>
            <a:r>
              <a:rPr lang="en-US" sz="2800" dirty="0"/>
              <a:t> possible games that can be played.</a:t>
            </a:r>
          </a:p>
          <a:p>
            <a:endParaRPr lang="en-US" dirty="0"/>
          </a:p>
        </p:txBody>
      </p:sp>
    </p:spTree>
    <p:extLst>
      <p:ext uri="{BB962C8B-B14F-4D97-AF65-F5344CB8AC3E}">
        <p14:creationId xmlns:p14="http://schemas.microsoft.com/office/powerpoint/2010/main" val="1971402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7C296-F01D-4BAB-9B55-FE15FB171381}"/>
              </a:ext>
            </a:extLst>
          </p:cNvPr>
          <p:cNvSpPr>
            <a:spLocks noGrp="1"/>
          </p:cNvSpPr>
          <p:nvPr>
            <p:ph type="title"/>
          </p:nvPr>
        </p:nvSpPr>
        <p:spPr/>
        <p:txBody>
          <a:bodyPr/>
          <a:lstStyle/>
          <a:p>
            <a:r>
              <a:rPr lang="en-US" dirty="0"/>
              <a:t>Tic-tac-toe: Partial Game Tree</a:t>
            </a:r>
          </a:p>
        </p:txBody>
      </p:sp>
      <p:pic>
        <p:nvPicPr>
          <p:cNvPr id="4" name="Picture 3">
            <a:extLst>
              <a:ext uri="{FF2B5EF4-FFF2-40B4-BE49-F238E27FC236}">
                <a16:creationId xmlns:a16="http://schemas.microsoft.com/office/drawing/2014/main" id="{32E6B034-CBF7-42C6-9AEA-D6DBE98BDD35}"/>
              </a:ext>
            </a:extLst>
          </p:cNvPr>
          <p:cNvPicPr>
            <a:picLocks noChangeAspect="1"/>
          </p:cNvPicPr>
          <p:nvPr/>
        </p:nvPicPr>
        <p:blipFill>
          <a:blip r:embed="rId2"/>
          <a:stretch>
            <a:fillRect/>
          </a:stretch>
        </p:blipFill>
        <p:spPr>
          <a:xfrm>
            <a:off x="228601" y="1690689"/>
            <a:ext cx="8077200" cy="4913117"/>
          </a:xfrm>
          <a:prstGeom prst="rect">
            <a:avLst/>
          </a:prstGeom>
        </p:spPr>
      </p:pic>
      <p:pic>
        <p:nvPicPr>
          <p:cNvPr id="15" name="Picture 14">
            <a:extLst>
              <a:ext uri="{FF2B5EF4-FFF2-40B4-BE49-F238E27FC236}">
                <a16:creationId xmlns:a16="http://schemas.microsoft.com/office/drawing/2014/main" id="{DEBC66EB-52F1-37CC-C861-DA25F3FB39B3}"/>
              </a:ext>
            </a:extLst>
          </p:cNvPr>
          <p:cNvPicPr>
            <a:picLocks noChangeAspect="1"/>
          </p:cNvPicPr>
          <p:nvPr/>
        </p:nvPicPr>
        <p:blipFill rotWithShape="1">
          <a:blip r:embed="rId2"/>
          <a:srcRect l="21698" t="50522" r="71698" b="35151"/>
          <a:stretch/>
        </p:blipFill>
        <p:spPr>
          <a:xfrm>
            <a:off x="4756234" y="4186713"/>
            <a:ext cx="533400" cy="703943"/>
          </a:xfrm>
          <a:prstGeom prst="rect">
            <a:avLst/>
          </a:prstGeom>
        </p:spPr>
      </p:pic>
      <p:grpSp>
        <p:nvGrpSpPr>
          <p:cNvPr id="19" name="Group 18">
            <a:extLst>
              <a:ext uri="{FF2B5EF4-FFF2-40B4-BE49-F238E27FC236}">
                <a16:creationId xmlns:a16="http://schemas.microsoft.com/office/drawing/2014/main" id="{3B85AE19-B3BD-D236-D22E-6B499940B604}"/>
              </a:ext>
            </a:extLst>
          </p:cNvPr>
          <p:cNvGrpSpPr/>
          <p:nvPr/>
        </p:nvGrpSpPr>
        <p:grpSpPr>
          <a:xfrm>
            <a:off x="7826121" y="1391532"/>
            <a:ext cx="1168910" cy="2664833"/>
            <a:chOff x="7826121" y="1391532"/>
            <a:chExt cx="1168910" cy="2664833"/>
          </a:xfrm>
        </p:grpSpPr>
        <p:sp>
          <p:nvSpPr>
            <p:cNvPr id="5" name="TextBox 4">
              <a:extLst>
                <a:ext uri="{FF2B5EF4-FFF2-40B4-BE49-F238E27FC236}">
                  <a16:creationId xmlns:a16="http://schemas.microsoft.com/office/drawing/2014/main" id="{F7B16DBF-E91D-4E6F-8287-E3D79BA3D854}"/>
                </a:ext>
              </a:extLst>
            </p:cNvPr>
            <p:cNvSpPr txBox="1"/>
            <p:nvPr/>
          </p:nvSpPr>
          <p:spPr>
            <a:xfrm>
              <a:off x="8333679" y="1887741"/>
              <a:ext cx="301686" cy="369332"/>
            </a:xfrm>
            <a:prstGeom prst="rect">
              <a:avLst/>
            </a:prstGeom>
            <a:noFill/>
          </p:spPr>
          <p:txBody>
            <a:bodyPr wrap="none" rtlCol="0">
              <a:spAutoFit/>
            </a:bodyPr>
            <a:lstStyle/>
            <a:p>
              <a:r>
                <a:rPr lang="en-US" dirty="0"/>
                <a:t>1</a:t>
              </a:r>
            </a:p>
          </p:txBody>
        </p:sp>
        <p:sp>
          <p:nvSpPr>
            <p:cNvPr id="8" name="TextBox 7">
              <a:extLst>
                <a:ext uri="{FF2B5EF4-FFF2-40B4-BE49-F238E27FC236}">
                  <a16:creationId xmlns:a16="http://schemas.microsoft.com/office/drawing/2014/main" id="{3D204637-4DE1-4B4C-ADAF-BF4747C36F31}"/>
                </a:ext>
              </a:extLst>
            </p:cNvPr>
            <p:cNvSpPr txBox="1"/>
            <p:nvPr/>
          </p:nvSpPr>
          <p:spPr>
            <a:xfrm>
              <a:off x="8332425" y="2741545"/>
              <a:ext cx="301686" cy="369332"/>
            </a:xfrm>
            <a:prstGeom prst="rect">
              <a:avLst/>
            </a:prstGeom>
            <a:noFill/>
          </p:spPr>
          <p:txBody>
            <a:bodyPr wrap="none" rtlCol="0">
              <a:spAutoFit/>
            </a:bodyPr>
            <a:lstStyle/>
            <a:p>
              <a:r>
                <a:rPr lang="en-US" dirty="0"/>
                <a:t>9</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D4F050A-6F0B-4BA0-836E-21A35B502F69}"/>
                    </a:ext>
                  </a:extLst>
                </p:cNvPr>
                <p:cNvSpPr txBox="1"/>
                <p:nvPr/>
              </p:nvSpPr>
              <p:spPr>
                <a:xfrm>
                  <a:off x="8101586" y="3410034"/>
                  <a:ext cx="813813"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9×8</m:t>
                        </m:r>
                      </m:oMath>
                    </m:oMathPara>
                  </a14:m>
                  <a:endParaRPr lang="en-US" dirty="0"/>
                </a:p>
                <a:p>
                  <a:r>
                    <a:rPr lang="en-US" dirty="0"/>
                    <a:t>  </a:t>
                  </a:r>
                </a:p>
              </p:txBody>
            </p:sp>
          </mc:Choice>
          <mc:Fallback xmlns="">
            <p:sp>
              <p:nvSpPr>
                <p:cNvPr id="10" name="TextBox 9">
                  <a:extLst>
                    <a:ext uri="{FF2B5EF4-FFF2-40B4-BE49-F238E27FC236}">
                      <a16:creationId xmlns:a16="http://schemas.microsoft.com/office/drawing/2014/main" id="{3D4F050A-6F0B-4BA0-836E-21A35B502F69}"/>
                    </a:ext>
                  </a:extLst>
                </p:cNvPr>
                <p:cNvSpPr txBox="1">
                  <a:spLocks noRot="1" noChangeAspect="1" noMove="1" noResize="1" noEditPoints="1" noAdjustHandles="1" noChangeArrowheads="1" noChangeShapeType="1" noTextEdit="1"/>
                </p:cNvSpPr>
                <p:nvPr/>
              </p:nvSpPr>
              <p:spPr>
                <a:xfrm>
                  <a:off x="8101586" y="3410034"/>
                  <a:ext cx="813813" cy="646331"/>
                </a:xfrm>
                <a:prstGeom prst="rect">
                  <a:avLst/>
                </a:prstGeom>
                <a:blipFill>
                  <a:blip r:embed="rId3"/>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CA637269-6CB1-4A37-B8A8-DE11D4614771}"/>
                </a:ext>
              </a:extLst>
            </p:cNvPr>
            <p:cNvSpPr txBox="1"/>
            <p:nvPr/>
          </p:nvSpPr>
          <p:spPr>
            <a:xfrm>
              <a:off x="7826121" y="1391532"/>
              <a:ext cx="1168910" cy="369332"/>
            </a:xfrm>
            <a:prstGeom prst="rect">
              <a:avLst/>
            </a:prstGeom>
            <a:noFill/>
          </p:spPr>
          <p:txBody>
            <a:bodyPr wrap="none" rtlCol="0">
              <a:spAutoFit/>
            </a:bodyPr>
            <a:lstStyle/>
            <a:p>
              <a:r>
                <a:rPr lang="en-US" dirty="0"/>
                <a:t># of nodes</a:t>
              </a:r>
            </a:p>
          </p:txBody>
        </p:sp>
      </p:grpSp>
      <p:sp>
        <p:nvSpPr>
          <p:cNvPr id="6" name="Rectangle 5">
            <a:extLst>
              <a:ext uri="{FF2B5EF4-FFF2-40B4-BE49-F238E27FC236}">
                <a16:creationId xmlns:a16="http://schemas.microsoft.com/office/drawing/2014/main" id="{691274E8-62E8-488C-B7EB-3624AA4714D6}"/>
              </a:ext>
            </a:extLst>
          </p:cNvPr>
          <p:cNvSpPr/>
          <p:nvPr/>
        </p:nvSpPr>
        <p:spPr>
          <a:xfrm>
            <a:off x="1219200" y="6248400"/>
            <a:ext cx="2590800" cy="244474"/>
          </a:xfrm>
          <a:prstGeom prst="rect">
            <a:avLst/>
          </a:prstGeom>
          <a:noFill/>
          <a:ln>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8B086F7E-51D6-0CCE-22B6-FE8EB02F2B6F}"/>
              </a:ext>
            </a:extLst>
          </p:cNvPr>
          <p:cNvCxnSpPr>
            <a:cxnSpLocks/>
          </p:cNvCxnSpPr>
          <p:nvPr/>
        </p:nvCxnSpPr>
        <p:spPr>
          <a:xfrm flipH="1">
            <a:off x="2362200" y="2264690"/>
            <a:ext cx="2514600" cy="43496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B20A2007-DBFC-4E26-ACEF-4683128BF7D2}"/>
              </a:ext>
            </a:extLst>
          </p:cNvPr>
          <p:cNvSpPr/>
          <p:nvPr/>
        </p:nvSpPr>
        <p:spPr>
          <a:xfrm>
            <a:off x="3599543" y="3207657"/>
            <a:ext cx="1451428" cy="1117600"/>
          </a:xfrm>
          <a:custGeom>
            <a:avLst/>
            <a:gdLst>
              <a:gd name="connsiteX0" fmla="*/ 0 w 1451428"/>
              <a:gd name="connsiteY0" fmla="*/ 0 h 1117600"/>
              <a:gd name="connsiteX1" fmla="*/ 740228 w 1451428"/>
              <a:gd name="connsiteY1" fmla="*/ 304800 h 1117600"/>
              <a:gd name="connsiteX2" fmla="*/ 1204686 w 1451428"/>
              <a:gd name="connsiteY2" fmla="*/ 333829 h 1117600"/>
              <a:gd name="connsiteX3" fmla="*/ 1451428 w 1451428"/>
              <a:gd name="connsiteY3" fmla="*/ 1117600 h 1117600"/>
            </a:gdLst>
            <a:ahLst/>
            <a:cxnLst>
              <a:cxn ang="0">
                <a:pos x="connsiteX0" y="connsiteY0"/>
              </a:cxn>
              <a:cxn ang="0">
                <a:pos x="connsiteX1" y="connsiteY1"/>
              </a:cxn>
              <a:cxn ang="0">
                <a:pos x="connsiteX2" y="connsiteY2"/>
              </a:cxn>
              <a:cxn ang="0">
                <a:pos x="connsiteX3" y="connsiteY3"/>
              </a:cxn>
            </a:cxnLst>
            <a:rect l="l" t="t" r="r" b="b"/>
            <a:pathLst>
              <a:path w="1451428" h="1117600">
                <a:moveTo>
                  <a:pt x="0" y="0"/>
                </a:moveTo>
                <a:cubicBezTo>
                  <a:pt x="269723" y="124581"/>
                  <a:pt x="539447" y="249162"/>
                  <a:pt x="740228" y="304800"/>
                </a:cubicBezTo>
                <a:cubicBezTo>
                  <a:pt x="941009" y="360438"/>
                  <a:pt x="1086153" y="198362"/>
                  <a:pt x="1204686" y="333829"/>
                </a:cubicBezTo>
                <a:cubicBezTo>
                  <a:pt x="1323219" y="469296"/>
                  <a:pt x="1387323" y="793448"/>
                  <a:pt x="1451428" y="1117600"/>
                </a:cubicBezTo>
              </a:path>
            </a:pathLst>
          </a:custGeom>
          <a:ln w="190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Speech Bubble: Rectangle 13">
            <a:extLst>
              <a:ext uri="{FF2B5EF4-FFF2-40B4-BE49-F238E27FC236}">
                <a16:creationId xmlns:a16="http://schemas.microsoft.com/office/drawing/2014/main" id="{B87BE115-C9B6-0E65-60D8-4A694BC8B79C}"/>
              </a:ext>
            </a:extLst>
          </p:cNvPr>
          <p:cNvSpPr/>
          <p:nvPr/>
        </p:nvSpPr>
        <p:spPr>
          <a:xfrm>
            <a:off x="2667000" y="2020216"/>
            <a:ext cx="1451427" cy="244474"/>
          </a:xfrm>
          <a:prstGeom prst="wedgeRectCallout">
            <a:avLst>
              <a:gd name="adj1" fmla="val 11252"/>
              <a:gd name="adj2" fmla="val 1294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action / result()</a:t>
            </a:r>
          </a:p>
        </p:txBody>
      </p:sp>
      <p:sp>
        <p:nvSpPr>
          <p:cNvPr id="17" name="Speech Bubble: Rectangle 16">
            <a:extLst>
              <a:ext uri="{FF2B5EF4-FFF2-40B4-BE49-F238E27FC236}">
                <a16:creationId xmlns:a16="http://schemas.microsoft.com/office/drawing/2014/main" id="{B61BE1DD-B522-5179-407A-1FE133605FBA}"/>
              </a:ext>
            </a:extLst>
          </p:cNvPr>
          <p:cNvSpPr/>
          <p:nvPr/>
        </p:nvSpPr>
        <p:spPr>
          <a:xfrm>
            <a:off x="4370948" y="1359066"/>
            <a:ext cx="1168910" cy="244474"/>
          </a:xfrm>
          <a:prstGeom prst="wedgeRectCallout">
            <a:avLst>
              <a:gd name="adj1" fmla="val -182"/>
              <a:gd name="adj2" fmla="val 109746"/>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node / state</a:t>
            </a:r>
          </a:p>
        </p:txBody>
      </p:sp>
      <p:sp>
        <p:nvSpPr>
          <p:cNvPr id="20" name="Speech Bubble: Rectangle 19">
            <a:extLst>
              <a:ext uri="{FF2B5EF4-FFF2-40B4-BE49-F238E27FC236}">
                <a16:creationId xmlns:a16="http://schemas.microsoft.com/office/drawing/2014/main" id="{5C85A9E5-FFCD-4D32-534E-D6A4A93763CC}"/>
              </a:ext>
            </a:extLst>
          </p:cNvPr>
          <p:cNvSpPr/>
          <p:nvPr/>
        </p:nvSpPr>
        <p:spPr>
          <a:xfrm>
            <a:off x="5064463" y="3288446"/>
            <a:ext cx="1451428" cy="244474"/>
          </a:xfrm>
          <a:prstGeom prst="wedgeRectCallout">
            <a:avLst>
              <a:gd name="adj1" fmla="val -53138"/>
              <a:gd name="adj2" fmla="val 145179"/>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400" dirty="0"/>
              <a:t>redundant path</a:t>
            </a:r>
          </a:p>
        </p:txBody>
      </p:sp>
      <p:sp>
        <p:nvSpPr>
          <p:cNvPr id="22" name="Speech Bubble: Rectangle 21">
            <a:extLst>
              <a:ext uri="{FF2B5EF4-FFF2-40B4-BE49-F238E27FC236}">
                <a16:creationId xmlns:a16="http://schemas.microsoft.com/office/drawing/2014/main" id="{19E35196-5EC5-DBD4-0AF0-1426111055B9}"/>
              </a:ext>
            </a:extLst>
          </p:cNvPr>
          <p:cNvSpPr/>
          <p:nvPr/>
        </p:nvSpPr>
        <p:spPr>
          <a:xfrm>
            <a:off x="227580" y="5029200"/>
            <a:ext cx="1339732" cy="625473"/>
          </a:xfrm>
          <a:prstGeom prst="wedgeRectCallout">
            <a:avLst>
              <a:gd name="adj1" fmla="val 32244"/>
              <a:gd name="adj2" fmla="val 7761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400" dirty="0"/>
              <a:t>Terminal states have a known utility</a:t>
            </a:r>
          </a:p>
        </p:txBody>
      </p:sp>
      <p:sp>
        <p:nvSpPr>
          <p:cNvPr id="9" name="TextBox 8">
            <a:extLst>
              <a:ext uri="{FF2B5EF4-FFF2-40B4-BE49-F238E27FC236}">
                <a16:creationId xmlns:a16="http://schemas.microsoft.com/office/drawing/2014/main" id="{991F581A-3959-5078-EF83-10D79F218BCC}"/>
              </a:ext>
            </a:extLst>
          </p:cNvPr>
          <p:cNvSpPr txBox="1"/>
          <p:nvPr/>
        </p:nvSpPr>
        <p:spPr>
          <a:xfrm>
            <a:off x="304800" y="1345365"/>
            <a:ext cx="1262512" cy="461665"/>
          </a:xfrm>
          <a:prstGeom prst="rect">
            <a:avLst/>
          </a:prstGeom>
        </p:spPr>
        <p:style>
          <a:lnRef idx="3">
            <a:schemeClr val="lt1"/>
          </a:lnRef>
          <a:fillRef idx="1">
            <a:schemeClr val="accent2"/>
          </a:fillRef>
          <a:effectRef idx="1">
            <a:schemeClr val="accent2"/>
          </a:effectRef>
          <a:fontRef idx="minor">
            <a:schemeClr val="lt1"/>
          </a:fontRef>
        </p:style>
        <p:txBody>
          <a:bodyPr wrap="square" rtlCol="0">
            <a:spAutoFit/>
          </a:bodyPr>
          <a:lstStyle/>
          <a:p>
            <a:r>
              <a:rPr lang="en-US" sz="1200" dirty="0"/>
              <a:t>Note: This game has no cycles!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FA0DACEF-3ED8-49FA-96AF-FB87E5475488}"/>
                  </a:ext>
                </a:extLst>
              </p:cNvPr>
              <p:cNvSpPr txBox="1"/>
              <p:nvPr/>
            </p:nvSpPr>
            <p:spPr>
              <a:xfrm>
                <a:off x="5524076" y="3733848"/>
                <a:ext cx="3470955" cy="3046988"/>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dirty="0">
                    <a:latin typeface="Cambria Math" panose="02040503050406030204" pitchFamily="18" charset="0"/>
                  </a:rPr>
                  <a:t>The </a:t>
                </a:r>
                <a:r>
                  <a:rPr lang="en-US" sz="1600" b="1" dirty="0">
                    <a:latin typeface="Cambria Math" panose="02040503050406030204" pitchFamily="18" charset="0"/>
                  </a:rPr>
                  <a:t>state space </a:t>
                </a:r>
                <a:r>
                  <a:rPr lang="en-US" sz="1600" dirty="0">
                    <a:latin typeface="Cambria Math" panose="02040503050406030204" pitchFamily="18" charset="0"/>
                  </a:rPr>
                  <a:t>size (number of possible boards) is much smaller than:</a:t>
                </a:r>
              </a:p>
              <a:p>
                <a:pPr algn="ct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3</m:t>
                        </m:r>
                      </m:e>
                      <m:sup>
                        <m:r>
                          <a:rPr lang="en-US" sz="1600" b="0" i="1" smtClean="0">
                            <a:latin typeface="Cambria Math" panose="02040503050406030204" pitchFamily="18" charset="0"/>
                          </a:rPr>
                          <m:t>9</m:t>
                        </m:r>
                      </m:sup>
                    </m:sSup>
                    <m:r>
                      <a:rPr lang="en-US" sz="1600" i="1">
                        <a:latin typeface="Cambria Math" panose="02040503050406030204" pitchFamily="18" charset="0"/>
                      </a:rPr>
                      <m:t>=19</m:t>
                    </m:r>
                    <m:r>
                      <a:rPr lang="en-US" sz="1600" b="0" i="1" smtClean="0">
                        <a:latin typeface="Cambria Math" panose="02040503050406030204" pitchFamily="18" charset="0"/>
                      </a:rPr>
                      <m:t>,</m:t>
                    </m:r>
                    <m:r>
                      <a:rPr lang="en-US" sz="1600" i="1">
                        <a:latin typeface="Cambria Math" panose="02040503050406030204" pitchFamily="18" charset="0"/>
                      </a:rPr>
                      <m:t>683</m:t>
                    </m:r>
                  </m:oMath>
                </a14:m>
                <a:r>
                  <a:rPr lang="en-US" sz="1600" dirty="0">
                    <a:latin typeface="Cambria Math" panose="02040503050406030204" pitchFamily="18" charset="0"/>
                  </a:rPr>
                  <a:t> states.</a:t>
                </a:r>
              </a:p>
              <a:p>
                <a:endParaRPr lang="en-US" sz="1600" dirty="0">
                  <a:latin typeface="Cambria Math" panose="02040503050406030204" pitchFamily="18" charset="0"/>
                </a:endParaRPr>
              </a:p>
              <a:p>
                <a:r>
                  <a:rPr lang="en-US" sz="1600" dirty="0">
                    <a:latin typeface="Cambria Math" panose="02040503050406030204" pitchFamily="18" charset="0"/>
                  </a:rPr>
                  <a:t>However, t</a:t>
                </a:r>
                <a:r>
                  <a:rPr lang="en-US" sz="1600" dirty="0"/>
                  <a:t>he complete </a:t>
                </a:r>
                <a:r>
                  <a:rPr lang="en-US" sz="1600" b="1" dirty="0"/>
                  <a:t>game tree </a:t>
                </a:r>
                <a:r>
                  <a:rPr lang="en-US" sz="1600" dirty="0"/>
                  <a:t>is much larger because the same state (board) can be reached in different subtrees (</a:t>
                </a:r>
                <a:r>
                  <a:rPr lang="en-US" sz="1600" b="1" dirty="0"/>
                  <a:t>redundant paths</a:t>
                </a:r>
                <a:r>
                  <a:rPr lang="en-US" sz="1600" dirty="0"/>
                  <a:t>). The game tree here is a little smaller than:</a:t>
                </a:r>
              </a:p>
              <a:p>
                <a:pPr algn="ctr"/>
                <a14:m>
                  <m:oMathPara xmlns:m="http://schemas.openxmlformats.org/officeDocument/2006/math">
                    <m:oMathParaPr>
                      <m:jc m:val="centerGroup"/>
                    </m:oMathParaPr>
                    <m:oMath xmlns:m="http://schemas.openxmlformats.org/officeDocument/2006/math">
                      <m:r>
                        <a:rPr lang="en-US" sz="1600" b="0" i="0" smtClean="0">
                          <a:latin typeface="Cambria Math" panose="02040503050406030204" pitchFamily="18" charset="0"/>
                        </a:rPr>
                        <m:t>1</m:t>
                      </m:r>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 8</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9×8×7</m:t>
                          </m:r>
                        </m:e>
                      </m:d>
                      <m:r>
                        <a:rPr lang="en-US" sz="1600" b="0" i="1" smtClean="0">
                          <a:latin typeface="Cambria Math" panose="02040503050406030204" pitchFamily="18" charset="0"/>
                        </a:rPr>
                        <m:t>+…</m:t>
                      </m:r>
                      <m:d>
                        <m:dPr>
                          <m:ctrlPr>
                            <a:rPr lang="en-US" sz="1600" b="0" i="1" smtClean="0">
                              <a:latin typeface="Cambria Math" panose="02040503050406030204" pitchFamily="18" charset="0"/>
                            </a:rPr>
                          </m:ctrlPr>
                        </m:dPr>
                        <m:e>
                          <m:r>
                            <a:rPr lang="en-US" sz="1600" i="1">
                              <a:latin typeface="Cambria Math" panose="02040503050406030204" pitchFamily="18" charset="0"/>
                            </a:rPr>
                            <m:t>9!</m:t>
                          </m:r>
                        </m:e>
                      </m:d>
                    </m:oMath>
                  </m:oMathPara>
                </a14:m>
                <a:br>
                  <a:rPr lang="en-US" sz="1600" i="1" dirty="0">
                    <a:latin typeface="Cambria Math" panose="02040503050406030204" pitchFamily="18" charset="0"/>
                  </a:rPr>
                </a:br>
                <a14:m>
                  <m:oMath xmlns:m="http://schemas.openxmlformats.org/officeDocument/2006/math">
                    <m:r>
                      <a:rPr lang="en-US" sz="1600" i="1">
                        <a:latin typeface="Cambria Math" panose="02040503050406030204" pitchFamily="18" charset="0"/>
                      </a:rPr>
                      <m:t>=</m:t>
                    </m:r>
                    <m:r>
                      <m:rPr>
                        <m:nor/>
                      </m:rPr>
                      <a:rPr lang="en-US" sz="1600" dirty="0"/>
                      <m:t>986,409</m:t>
                    </m:r>
                  </m:oMath>
                </a14:m>
                <a:r>
                  <a:rPr lang="en-US" sz="1600" dirty="0"/>
                  <a:t> nodes</a:t>
                </a:r>
              </a:p>
            </p:txBody>
          </p:sp>
        </mc:Choice>
        <mc:Fallback xmlns="">
          <p:sp>
            <p:nvSpPr>
              <p:cNvPr id="3" name="TextBox 2">
                <a:extLst>
                  <a:ext uri="{FF2B5EF4-FFF2-40B4-BE49-F238E27FC236}">
                    <a16:creationId xmlns:a16="http://schemas.microsoft.com/office/drawing/2014/main" id="{FA0DACEF-3ED8-49FA-96AF-FB87E5475488}"/>
                  </a:ext>
                </a:extLst>
              </p:cNvPr>
              <p:cNvSpPr txBox="1">
                <a:spLocks noRot="1" noChangeAspect="1" noMove="1" noResize="1" noEditPoints="1" noAdjustHandles="1" noChangeArrowheads="1" noChangeShapeType="1" noTextEdit="1"/>
              </p:cNvSpPr>
              <p:nvPr/>
            </p:nvSpPr>
            <p:spPr>
              <a:xfrm>
                <a:off x="5524076" y="3733848"/>
                <a:ext cx="3470955" cy="3046988"/>
              </a:xfrm>
              <a:prstGeom prst="rect">
                <a:avLst/>
              </a:prstGeom>
              <a:blipFill>
                <a:blip r:embed="rId4"/>
                <a:stretch>
                  <a:fillRect l="-698" t="-598" b="-1394"/>
                </a:stretch>
              </a:blipFill>
            </p:spPr>
            <p:txBody>
              <a:bodyPr/>
              <a:lstStyle/>
              <a:p>
                <a:r>
                  <a:rPr lang="en-US">
                    <a:noFill/>
                  </a:rPr>
                  <a:t> </a:t>
                </a:r>
              </a:p>
            </p:txBody>
          </p:sp>
        </mc:Fallback>
      </mc:AlternateContent>
    </p:spTree>
    <p:extLst>
      <p:ext uri="{BB962C8B-B14F-4D97-AF65-F5344CB8AC3E}">
        <p14:creationId xmlns:p14="http://schemas.microsoft.com/office/powerpoint/2010/main" val="1107982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4" grpId="0" animBg="1"/>
      <p:bldP spid="17" grpId="0" animBg="1"/>
      <p:bldP spid="20" grpId="0" animBg="1"/>
      <p:bldP spid="22" grpId="0" animBg="1"/>
      <p:bldP spid="9" grpId="0" animBg="1"/>
      <p:bldP spid="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7">
            <a:extLst>
              <a:ext uri="{FF2B5EF4-FFF2-40B4-BE49-F238E27FC236}">
                <a16:creationId xmlns:a16="http://schemas.microsoft.com/office/drawing/2014/main" id="{C7FA33FF-088D-4F16-95A2-2C64D353DE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 y="0"/>
            <a:ext cx="91417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3" name="Rectangle 9">
            <a:extLst>
              <a:ext uri="{FF2B5EF4-FFF2-40B4-BE49-F238E27FC236}">
                <a16:creationId xmlns:a16="http://schemas.microsoft.com/office/drawing/2014/main" id="{A376EFB1-01CF-419F-ABF1-2AF02BBFC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531870" cy="6858000"/>
          </a:xfrm>
          <a:prstGeom prst="rect">
            <a:avLst/>
          </a:prstGeom>
          <a:solidFill>
            <a:schemeClr val="bg1">
              <a:alpha val="8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Freeform: Shape 11">
            <a:extLst>
              <a:ext uri="{FF2B5EF4-FFF2-40B4-BE49-F238E27FC236}">
                <a16:creationId xmlns:a16="http://schemas.microsoft.com/office/drawing/2014/main" id="{FF9DEA15-78BD-4750-AA18-B9F28A6D5A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463248" cy="6858000"/>
          </a:xfrm>
          <a:custGeom>
            <a:avLst/>
            <a:gdLst>
              <a:gd name="connsiteX0" fmla="*/ 0 w 4319042"/>
              <a:gd name="connsiteY0" fmla="*/ 0 h 6858000"/>
              <a:gd name="connsiteX1" fmla="*/ 1142888 w 4319042"/>
              <a:gd name="connsiteY1" fmla="*/ 0 h 6858000"/>
              <a:gd name="connsiteX2" fmla="*/ 4319042 w 4319042"/>
              <a:gd name="connsiteY2" fmla="*/ 6858000 h 6858000"/>
              <a:gd name="connsiteX3" fmla="*/ 0 w 431904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319042" h="6858000">
                <a:moveTo>
                  <a:pt x="0" y="0"/>
                </a:moveTo>
                <a:lnTo>
                  <a:pt x="1142888" y="0"/>
                </a:lnTo>
                <a:lnTo>
                  <a:pt x="4319042" y="6858000"/>
                </a:lnTo>
                <a:lnTo>
                  <a:pt x="0" y="6858000"/>
                </a:lnTo>
                <a:close/>
              </a:path>
            </a:pathLst>
          </a:custGeom>
          <a:solidFill>
            <a:schemeClr val="bg1">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97AF7D7-48F3-4CC0-89F9-14A70C49FFC5}"/>
              </a:ext>
            </a:extLst>
          </p:cNvPr>
          <p:cNvSpPr>
            <a:spLocks noGrp="1"/>
          </p:cNvSpPr>
          <p:nvPr>
            <p:ph type="title"/>
          </p:nvPr>
        </p:nvSpPr>
        <p:spPr>
          <a:xfrm>
            <a:off x="603503" y="640263"/>
            <a:ext cx="2463248" cy="5254510"/>
          </a:xfrm>
        </p:spPr>
        <p:txBody>
          <a:bodyPr>
            <a:normAutofit/>
          </a:bodyPr>
          <a:lstStyle/>
          <a:p>
            <a:pPr algn="r"/>
            <a:r>
              <a:rPr lang="en-US" sz="3600" dirty="0"/>
              <a:t>Methods for Adversarial Games</a:t>
            </a:r>
          </a:p>
        </p:txBody>
      </p:sp>
      <p:sp>
        <p:nvSpPr>
          <p:cNvPr id="3" name="Content Placeholder 2">
            <a:extLst>
              <a:ext uri="{FF2B5EF4-FFF2-40B4-BE49-F238E27FC236}">
                <a16:creationId xmlns:a16="http://schemas.microsoft.com/office/drawing/2014/main" id="{60DC2DFB-044D-434A-9634-A2762FA456AE}"/>
              </a:ext>
            </a:extLst>
          </p:cNvPr>
          <p:cNvSpPr>
            <a:spLocks noGrp="1"/>
          </p:cNvSpPr>
          <p:nvPr>
            <p:ph idx="1"/>
          </p:nvPr>
        </p:nvSpPr>
        <p:spPr>
          <a:xfrm>
            <a:off x="4038600" y="640262"/>
            <a:ext cx="3906012" cy="5684337"/>
          </a:xfrm>
        </p:spPr>
        <p:txBody>
          <a:bodyPr anchor="ctr">
            <a:normAutofit fontScale="85000" lnSpcReduction="10000"/>
          </a:bodyPr>
          <a:lstStyle/>
          <a:p>
            <a:pPr marL="0" indent="0">
              <a:buNone/>
            </a:pPr>
            <a:r>
              <a:rPr lang="en-US" sz="2600" b="1" dirty="0">
                <a:solidFill>
                  <a:schemeClr val="bg1"/>
                </a:solidFill>
              </a:rPr>
              <a:t>Exact Methods</a:t>
            </a:r>
          </a:p>
          <a:p>
            <a:r>
              <a:rPr lang="en-US" sz="1900" b="1" dirty="0">
                <a:solidFill>
                  <a:schemeClr val="bg1"/>
                </a:solidFill>
              </a:rPr>
              <a:t>Model as nondeterministic actions</a:t>
            </a:r>
            <a:r>
              <a:rPr lang="en-US" sz="1900" dirty="0">
                <a:solidFill>
                  <a:schemeClr val="bg1"/>
                </a:solidFill>
              </a:rPr>
              <a:t>: The opponent is seen as part of an environment with nondeterministic actions. Non-determinism is the result of the unknown moves by the opponent. We</a:t>
            </a:r>
            <a:r>
              <a:rPr lang="en-US" sz="1900" b="1" dirty="0">
                <a:solidFill>
                  <a:schemeClr val="bg1"/>
                </a:solidFill>
              </a:rPr>
              <a:t> consider all possible moves</a:t>
            </a:r>
            <a:r>
              <a:rPr lang="en-US" sz="1900" dirty="0">
                <a:solidFill>
                  <a:schemeClr val="bg1"/>
                </a:solidFill>
              </a:rPr>
              <a:t> by the opponent.</a:t>
            </a:r>
          </a:p>
          <a:p>
            <a:r>
              <a:rPr lang="en-US" sz="1900" b="1" dirty="0">
                <a:solidFill>
                  <a:schemeClr val="bg1"/>
                </a:solidFill>
              </a:rPr>
              <a:t>Find optimal decisions</a:t>
            </a:r>
            <a:r>
              <a:rPr lang="en-US" sz="1900" dirty="0">
                <a:solidFill>
                  <a:schemeClr val="bg1"/>
                </a:solidFill>
              </a:rPr>
              <a:t>: Minimax search and Alpha-Beta pruning, where </a:t>
            </a:r>
            <a:r>
              <a:rPr lang="en-US" sz="1900" b="1" dirty="0">
                <a:solidFill>
                  <a:schemeClr val="bg1"/>
                </a:solidFill>
              </a:rPr>
              <a:t>each player plays optimally </a:t>
            </a:r>
            <a:r>
              <a:rPr lang="en-US" sz="1900" dirty="0">
                <a:solidFill>
                  <a:schemeClr val="bg1"/>
                </a:solidFill>
              </a:rPr>
              <a:t>to the end of the game.</a:t>
            </a:r>
          </a:p>
          <a:p>
            <a:pPr marL="0" indent="0">
              <a:buNone/>
            </a:pPr>
            <a:endParaRPr lang="en-US" sz="1900" b="1" dirty="0">
              <a:solidFill>
                <a:schemeClr val="bg1"/>
              </a:solidFill>
            </a:endParaRPr>
          </a:p>
          <a:p>
            <a:pPr marL="0" indent="0">
              <a:buNone/>
            </a:pPr>
            <a:r>
              <a:rPr lang="en-US" sz="2600" b="1" dirty="0">
                <a:solidFill>
                  <a:schemeClr val="bg1"/>
                </a:solidFill>
              </a:rPr>
              <a:t>Heuristic Methods </a:t>
            </a:r>
            <a:br>
              <a:rPr lang="en-US" sz="2600" b="1" dirty="0">
                <a:solidFill>
                  <a:schemeClr val="bg1"/>
                </a:solidFill>
              </a:rPr>
            </a:br>
            <a:r>
              <a:rPr lang="en-US" sz="1700" dirty="0">
                <a:solidFill>
                  <a:schemeClr val="bg1"/>
                </a:solidFill>
              </a:rPr>
              <a:t>(game tree is too large)</a:t>
            </a:r>
            <a:endParaRPr lang="en-US" sz="2600" dirty="0">
              <a:solidFill>
                <a:schemeClr val="bg1"/>
              </a:solidFill>
            </a:endParaRPr>
          </a:p>
          <a:p>
            <a:r>
              <a:rPr lang="en-US" sz="1900" b="1" dirty="0">
                <a:solidFill>
                  <a:schemeClr val="bg1"/>
                </a:solidFill>
              </a:rPr>
              <a:t>Heuristic Alpha-Beta Tree Search</a:t>
            </a:r>
            <a:r>
              <a:rPr lang="en-US" sz="1900" dirty="0">
                <a:solidFill>
                  <a:schemeClr val="bg1"/>
                </a:solidFill>
              </a:rPr>
              <a:t>: </a:t>
            </a:r>
          </a:p>
          <a:p>
            <a:pPr marL="914400" lvl="1" indent="-457200">
              <a:buFont typeface="+mj-lt"/>
              <a:buAutoNum type="alphaLcPeriod"/>
            </a:pPr>
            <a:r>
              <a:rPr lang="en-US" sz="1900" dirty="0">
                <a:solidFill>
                  <a:schemeClr val="bg1"/>
                </a:solidFill>
              </a:rPr>
              <a:t>Cut-off game tree and use a heuristic for utility. </a:t>
            </a:r>
          </a:p>
          <a:p>
            <a:pPr marL="914400" lvl="1" indent="-457200">
              <a:buFont typeface="+mj-lt"/>
              <a:buAutoNum type="alphaLcPeriod"/>
            </a:pPr>
            <a:r>
              <a:rPr lang="en-US" sz="1900" dirty="0">
                <a:solidFill>
                  <a:schemeClr val="bg1"/>
                </a:solidFill>
              </a:rPr>
              <a:t>Forward Pruning: ignore poor moves.</a:t>
            </a:r>
          </a:p>
          <a:p>
            <a:r>
              <a:rPr lang="en-US" sz="1900" b="1" dirty="0">
                <a:solidFill>
                  <a:schemeClr val="bg1"/>
                </a:solidFill>
              </a:rPr>
              <a:t>Monte Carlo Tree search</a:t>
            </a:r>
            <a:r>
              <a:rPr lang="en-US" sz="1900" dirty="0">
                <a:solidFill>
                  <a:schemeClr val="bg1"/>
                </a:solidFill>
              </a:rPr>
              <a:t>: Estimate the utility of a state by simulating complete games and averaging the utility.</a:t>
            </a:r>
          </a:p>
          <a:p>
            <a:endParaRPr lang="en-US" sz="1900" dirty="0">
              <a:solidFill>
                <a:schemeClr val="bg1"/>
              </a:solidFill>
            </a:endParaRPr>
          </a:p>
        </p:txBody>
      </p:sp>
    </p:spTree>
    <p:extLst>
      <p:ext uri="{BB962C8B-B14F-4D97-AF65-F5344CB8AC3E}">
        <p14:creationId xmlns:p14="http://schemas.microsoft.com/office/powerpoint/2010/main" val="4120397076"/>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C1DD1A8A-57D5-4A81-AD04-532B043C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A12E9B-5CBD-48F0-BA61-5D4D6B7267D8}"/>
              </a:ext>
              <a:ext uri="{C183D7F6-B498-43B3-948B-1728B52AA6E4}">
                <adec:decorative xmlns:adec="http://schemas.microsoft.com/office/drawing/2017/decorative" val="1"/>
              </a:ext>
            </a:extLst>
          </p:cNvPr>
          <p:cNvPicPr>
            <a:picLocks noChangeAspect="1"/>
          </p:cNvPicPr>
          <p:nvPr/>
        </p:nvPicPr>
        <p:blipFill rotWithShape="1">
          <a:blip r:embed="rId2"/>
          <a:srcRect r="10999" b="-1"/>
          <a:stretch/>
        </p:blipFill>
        <p:spPr>
          <a:xfrm>
            <a:off x="-2285" y="10"/>
            <a:ext cx="9143999" cy="6857990"/>
          </a:xfrm>
          <a:prstGeom prst="rect">
            <a:avLst/>
          </a:prstGeom>
        </p:spPr>
      </p:pic>
      <p:sp>
        <p:nvSpPr>
          <p:cNvPr id="13" name="Rectangle 12">
            <a:extLst>
              <a:ext uri="{FF2B5EF4-FFF2-40B4-BE49-F238E27FC236}">
                <a16:creationId xmlns:a16="http://schemas.microsoft.com/office/drawing/2014/main" id="{007891EC-4501-44ED-A8C8-B11B6DB767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7602"/>
            <a:ext cx="9143999" cy="3162146"/>
          </a:xfrm>
          <a:prstGeom prst="rect">
            <a:avLst/>
          </a:prstGeom>
          <a:gradFill flip="none" rotWithShape="1">
            <a:gsLst>
              <a:gs pos="0">
                <a:srgbClr val="000000">
                  <a:alpha val="0"/>
                </a:srgbClr>
              </a:gs>
              <a:gs pos="25000">
                <a:srgbClr val="000000">
                  <a:alpha val="15000"/>
                </a:srgbClr>
              </a:gs>
              <a:gs pos="75000">
                <a:srgbClr val="000000">
                  <a:alpha val="15000"/>
                </a:srgbClr>
              </a:gs>
              <a:gs pos="50000">
                <a:srgbClr val="000000">
                  <a:alpha val="30000"/>
                </a:srgbClr>
              </a:gs>
              <a:gs pos="100000">
                <a:srgbClr val="000000">
                  <a:alpha val="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25CBB57-E577-49C1-AF52-D54F6362FB47}"/>
              </a:ext>
            </a:extLst>
          </p:cNvPr>
          <p:cNvSpPr>
            <a:spLocks noGrp="1"/>
          </p:cNvSpPr>
          <p:nvPr>
            <p:ph type="title"/>
          </p:nvPr>
        </p:nvSpPr>
        <p:spPr>
          <a:xfrm>
            <a:off x="797814" y="1310432"/>
            <a:ext cx="7543800" cy="2951050"/>
          </a:xfrm>
          <a:effectLst>
            <a:outerShdw blurRad="50800" dist="38100" dir="2700000" algn="tl" rotWithShape="0">
              <a:prstClr val="black">
                <a:alpha val="40000"/>
              </a:prstClr>
            </a:outerShdw>
          </a:effectLst>
        </p:spPr>
        <p:txBody>
          <a:bodyPr vert="horz" lIns="91440" tIns="45720" rIns="91440" bIns="45720" rtlCol="0" anchor="b">
            <a:normAutofit/>
          </a:bodyPr>
          <a:lstStyle/>
          <a:p>
            <a:pPr algn="ctr"/>
            <a:r>
              <a:rPr lang="en-US" sz="4500" b="1" dirty="0">
                <a:solidFill>
                  <a:srgbClr val="FFFFFF"/>
                </a:solidFill>
                <a:effectLst>
                  <a:outerShdw blurRad="38100" dist="38100" dir="2700000" algn="tl">
                    <a:srgbClr val="000000">
                      <a:alpha val="43137"/>
                    </a:srgbClr>
                  </a:outerShdw>
                </a:effectLst>
              </a:rPr>
              <a:t>Exact Method:</a:t>
            </a:r>
            <a:br>
              <a:rPr lang="en-US" sz="4500" b="1" dirty="0">
                <a:solidFill>
                  <a:srgbClr val="FFFFFF"/>
                </a:solidFill>
                <a:effectLst>
                  <a:outerShdw blurRad="38100" dist="38100" dir="2700000" algn="tl">
                    <a:srgbClr val="000000">
                      <a:alpha val="43137"/>
                    </a:srgbClr>
                  </a:outerShdw>
                </a:effectLst>
              </a:rPr>
            </a:br>
            <a:r>
              <a:rPr lang="en-US" sz="4500" b="1" dirty="0">
                <a:solidFill>
                  <a:srgbClr val="FFFFFF"/>
                </a:solidFill>
                <a:effectLst>
                  <a:outerShdw blurRad="38100" dist="38100" dir="2700000" algn="tl">
                    <a:srgbClr val="000000">
                      <a:alpha val="43137"/>
                    </a:srgbClr>
                  </a:outerShdw>
                </a:effectLst>
              </a:rPr>
              <a:t>Nondeterministic Actions</a:t>
            </a:r>
          </a:p>
        </p:txBody>
      </p:sp>
    </p:spTree>
    <p:extLst>
      <p:ext uri="{BB962C8B-B14F-4D97-AF65-F5344CB8AC3E}">
        <p14:creationId xmlns:p14="http://schemas.microsoft.com/office/powerpoint/2010/main" val="4210312333"/>
      </p:ext>
    </p:extLst>
  </p:cSld>
  <p:clrMapOvr>
    <a:masterClrMapping/>
  </p:clrMapOvr>
</p:sld>
</file>

<file path=ppt/theme/theme1.xml><?xml version="1.0" encoding="utf-8"?>
<a:theme xmlns:a="http://schemas.openxmlformats.org/drawingml/2006/main" name="Office Theme">
  <a:themeElements>
    <a:clrScheme name="Custom 3">
      <a:dk1>
        <a:sysClr val="windowText" lastClr="000000"/>
      </a:dk1>
      <a:lt1>
        <a:sysClr val="window" lastClr="FFFFFF"/>
      </a:lt1>
      <a:dk2>
        <a:srgbClr val="0E2841"/>
      </a:dk2>
      <a:lt2>
        <a:srgbClr val="E8E8E8"/>
      </a:lt2>
      <a:accent1>
        <a:srgbClr val="156082"/>
      </a:accent1>
      <a:accent2>
        <a:srgbClr val="BE4D14"/>
      </a:accent2>
      <a:accent3>
        <a:srgbClr val="196B24"/>
      </a:accent3>
      <a:accent4>
        <a:srgbClr val="0B769F"/>
      </a:accent4>
      <a:accent5>
        <a:srgbClr val="A02B93"/>
      </a:accent5>
      <a:accent6>
        <a:srgbClr val="377620"/>
      </a:accent6>
      <a:hlink>
        <a:srgbClr val="467886"/>
      </a:hlink>
      <a:folHlink>
        <a:srgbClr val="96607D"/>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20130</TotalTime>
  <Words>3818</Words>
  <Application>Microsoft Office PowerPoint</Application>
  <PresentationFormat>On-screen Show (4:3)</PresentationFormat>
  <Paragraphs>579</Paragraphs>
  <Slides>49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Calibri Light</vt:lpstr>
      <vt:lpstr>Cambria Math</vt:lpstr>
      <vt:lpstr>Wingdings</vt:lpstr>
      <vt:lpstr>Office Theme</vt:lpstr>
      <vt:lpstr>CS 5/7320  Artificial Intelligence   Adversarial Search and Games AIMA Chapter 5</vt:lpstr>
      <vt:lpstr>Contents</vt:lpstr>
      <vt:lpstr>Games</vt:lpstr>
      <vt:lpstr>Definition of a Game</vt:lpstr>
      <vt:lpstr>Example: Tic-tac-toe</vt:lpstr>
      <vt:lpstr>Games as Search Problems</vt:lpstr>
      <vt:lpstr>Tic-tac-toe: Partial Game Tree</vt:lpstr>
      <vt:lpstr>Methods for Adversarial Games</vt:lpstr>
      <vt:lpstr>Exact Method: Nondeterministic Actions</vt:lpstr>
      <vt:lpstr>Nondeterministic Actions</vt:lpstr>
      <vt:lpstr>Tic-tac-toe: AND-OR Search</vt:lpstr>
      <vt:lpstr>Recall: AND-OR DFS Search Algorithm</vt:lpstr>
      <vt:lpstr>Optimal Decisions:  Minimax Search</vt:lpstr>
      <vt:lpstr>Immediate vs. Long-Term Rewards</vt:lpstr>
      <vt:lpstr>Idea: Minimax Decision</vt:lpstr>
      <vt:lpstr>Minimax Search: Back-up Minimax Values</vt:lpstr>
      <vt:lpstr>Minimax DFS</vt:lpstr>
      <vt:lpstr>Exercise: Simple 2-Ply Game</vt:lpstr>
      <vt:lpstr>Issue: Search Time</vt:lpstr>
      <vt:lpstr>Improvements for  Minimax Search </vt:lpstr>
      <vt:lpstr>Alpha-Beta Pruning Search</vt:lpstr>
      <vt:lpstr>Example: Alpha-Beta Pruning</vt:lpstr>
      <vt:lpstr>Alpha-Beta-Search Algorithm</vt:lpstr>
      <vt:lpstr>Exercise: Simple 2-Ply Game with Alpha-Beta Pruning</vt:lpstr>
      <vt:lpstr>Move Ordering for Alpha-Beta Pruning</vt:lpstr>
      <vt:lpstr>Exercise: Simple 2-Ply Game with Alpha-Beta Pruning and Move Ordering</vt:lpstr>
      <vt:lpstr>The Effect of  Alpha-Beta Pruning</vt:lpstr>
      <vt:lpstr>Issue With Minimax Search</vt:lpstr>
      <vt:lpstr>Heuristic Methods</vt:lpstr>
      <vt:lpstr>Heuristic Alpha-Beta Tree Search</vt:lpstr>
      <vt:lpstr>Option A: Heuristic Cut Off Search</vt:lpstr>
      <vt:lpstr>Heuristic Alpha-Beta Tree Search: Cut Off Search</vt:lpstr>
      <vt:lpstr>Option B: Heuristic Forward Pruning</vt:lpstr>
      <vt:lpstr>Heuristic Alpha-Beta Tree Search: Example for Forward Pruning</vt:lpstr>
      <vt:lpstr>Important Considerations</vt:lpstr>
      <vt:lpstr>Heuristic Methods</vt:lpstr>
      <vt:lpstr>Idea of Monte Carlo Search</vt:lpstr>
      <vt:lpstr>Pure Monte Carlo Search</vt:lpstr>
      <vt:lpstr>Playout Selection Strategy</vt:lpstr>
      <vt:lpstr>Upper Confidence Bound 1 (UCB1)  Applied to Trees (UCT)</vt:lpstr>
      <vt:lpstr>Monte Carlo Tree Search (MCTS)</vt:lpstr>
      <vt:lpstr>Monte-Carlo-Tree-Search Algorithm</vt:lpstr>
      <vt:lpstr>Online Play Using MCTS </vt:lpstr>
      <vt:lpstr>Some Considerations</vt:lpstr>
      <vt:lpstr>Stochastic Games</vt:lpstr>
      <vt:lpstr>Stochastic Games</vt:lpstr>
      <vt:lpstr>Expectiminimax</vt:lpstr>
      <vt:lpstr>Monte Carlo Tree Search for Stochastic Games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5/7320  Artificial Intelligence  Adversarial Search and Games</dc:title>
  <dc:creator>michael</dc:creator>
  <cp:lastModifiedBy>Hahsler, Michael</cp:lastModifiedBy>
  <cp:revision>124</cp:revision>
  <dcterms:created xsi:type="dcterms:W3CDTF">2021-03-18T20:20:32Z</dcterms:created>
  <dcterms:modified xsi:type="dcterms:W3CDTF">2025-06-04T14:27:35Z</dcterms:modified>
</cp:coreProperties>
</file>