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78" r:id="rId15"/>
    <p:sldId id="268" r:id="rId16"/>
    <p:sldId id="269" r:id="rId17"/>
    <p:sldId id="271" r:id="rId18"/>
    <p:sldId id="270" r:id="rId19"/>
    <p:sldId id="272" r:id="rId20"/>
    <p:sldId id="273" r:id="rId21"/>
    <p:sldId id="275" r:id="rId22"/>
    <p:sldId id="276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D8C3096-EE3B-4EE9-86CB-68D168FD9A80}">
          <p14:sldIdLst>
            <p14:sldId id="256"/>
            <p14:sldId id="277"/>
          </p14:sldIdLst>
        </p14:section>
        <p14:section name="Classical Planning" id="{620C2C4E-CD3E-4B37-85B7-942CB642F37F}">
          <p14:sldIdLst>
            <p14:sldId id="259"/>
            <p14:sldId id="257"/>
            <p14:sldId id="258"/>
            <p14:sldId id="263"/>
            <p14:sldId id="260"/>
          </p14:sldIdLst>
        </p14:section>
        <p14:section name="Hierarchical Planning" id="{BA9E1061-9980-423A-BF16-D22F87BF00A3}">
          <p14:sldIdLst>
            <p14:sldId id="261"/>
            <p14:sldId id="262"/>
            <p14:sldId id="264"/>
            <p14:sldId id="265"/>
            <p14:sldId id="267"/>
            <p14:sldId id="266"/>
            <p14:sldId id="278"/>
          </p14:sldIdLst>
        </p14:section>
        <p14:section name="Monitoring and Replanning" id="{3731A2A3-93A5-4176-93C7-13309F1B13CF}">
          <p14:sldIdLst>
            <p14:sldId id="268"/>
            <p14:sldId id="269"/>
            <p14:sldId id="271"/>
            <p14:sldId id="270"/>
            <p14:sldId id="272"/>
            <p14:sldId id="273"/>
            <p14:sldId id="275"/>
          </p14:sldIdLst>
        </p14:section>
        <p14:section name="Wrap up" id="{F9767E08-D081-4895-B464-59DD6A16024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67" d="100"/>
          <a:sy n="67" d="100"/>
        </p:scale>
        <p:origin x="7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6:58:41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1073 2208,'-27'-5'18379,"37"17"-17926,-4-8-331,0-1-1,0 1 0,0-1 0,1-1 0,-1 1 1,1-1-1,7 2 0,51 6 321,-50-8-365,148 26 319,-118-23-319,0-3 1,54-3-1,-23-1 8,111-8 19,-2 0-60,11 2 26,-183 7-69,13 1 106,4 1 131,-23-3-143,-10-3-54,0 3-36,0-1 0,0 0 0,0 0 0,1 0 0,-1 0 0,1 0 0,0-1 1,0 1-1,0-1 0,0 1 0,1-1 0,-1 0 0,1 1 0,0-1 0,0 0 0,0 0 0,1 0 0,-1-5 0,0-11 2,1-1 0,4-28 0,-2 16 4,0-45 2,0 11-4,11-80 0,6 35-7,18-121 20,-31 201-23,15-51 0,-2 15-5,-15 40 23,-3 22-15,0-1 0,0 1 0,1-1 0,-1 1 0,1 0-1,1 0 1,2-6 0,-2 6-4,-3 5 3,0 1 1,0-1-1,0 1 0,0-1 1,1 1-1,-1-1 0,0 1 1,0-1-1,1 1 1,-1 0-1,0-1 0,0 1 1,1-1-1,-1 1 1,0 0-1,1-1 0,-1 1 1,1 0-1,-1-1 0,1 1 1,-1 0-1,0 0 1,1-1-1,-1 1 0,1 0 1,-1 0-1,1 0 0,-1 0 1,1-1-1,-1 1 1,1 0-1,-1 0 0,1 0 1,-1 0-1,1 0 1,-1 0-1,1 1 0,0-1 1,-1 0-1,0 0 0,1 0 1,-1 0-1,1 1 1,-1-1-1,1 0 0,-1 0 1,1 1-1,30 10 4,1-2-1,0-2 1,0-1 0,63 5-1,26 4 5,21 6 3,191 4 0,-314-24-10,345 0 78,-328-2-56,47 5 1,-33 0-10,8-3 8,0-3 0,88-14 0,-67 3-11,-24 3 19,107-5 1,-123 20 856,-50-5-577,-63 13-4058,53-9 2060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6:58:42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11 2577,'-11'-1'971,"-28"-9"13311,63 21-11656,-1-3-1973,-11-4-451,-1 0 0,0 0-1,0 2 1,18 9 0,79 49 447,-45-29-422,-49-26-168,-1 0 1,-1 1-1,0 0 0,0 1 0,-1 1 0,0 0 0,-1 0 1,0 1-1,-1 0 0,15 29 443,-26-41-488,1 0 0,-1 0 0,1 0 0,-1-1 0,1 1 1,-1 0-1,0-1 0,1 1 0,-4-1 0,-28 14 150,1 0 0,0 3 0,-35 24 0,-82 66 378,70-37-331,19-16-51,56-49-112,9-6-6,11-8-277,39-27-4899,-20 18 3219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476830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800" b="1" dirty="0"/>
              <a:t>CS 5/7320 </a:t>
            </a:r>
            <a:br>
              <a:rPr lang="en-US" sz="2800" dirty="0"/>
            </a:br>
            <a:r>
              <a:rPr lang="en-US" sz="2400" b="1" dirty="0"/>
              <a:t>Artificial Intelligence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Automated Planning:</a:t>
            </a:r>
            <a:br>
              <a:rPr lang="en-US" sz="2400" b="1" dirty="0"/>
            </a:br>
            <a:r>
              <a:rPr lang="en-US" sz="2000" b="1" dirty="0"/>
              <a:t>Hierarchical Planning and Monitoring </a:t>
            </a:r>
            <a:br>
              <a:rPr lang="en-US" sz="2400" b="1" dirty="0"/>
            </a:br>
            <a:br>
              <a:rPr lang="en-US" sz="2400" dirty="0"/>
            </a:br>
            <a:r>
              <a:rPr lang="en-US" sz="2000" dirty="0"/>
              <a:t>AIMA Chapter 11</a:t>
            </a:r>
            <a:endParaRPr lang="en-US" sz="24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A31147-FE59-5A54-59B5-B68C8360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27649" y="5317788"/>
            <a:ext cx="1209652" cy="1440289"/>
            <a:chOff x="7162800" y="4191000"/>
            <a:chExt cx="1676400" cy="1981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A10852-984E-84C0-E1F9-0438CCF64AC7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BB6359F7-35AE-C296-326D-166035EC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0F99C8-7255-B02A-7DCC-FCB25772D1B1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285988-02B0-B57E-0B32-A1A5414B54A5}"/>
              </a:ext>
            </a:extLst>
          </p:cNvPr>
          <p:cNvGrpSpPr/>
          <p:nvPr/>
        </p:nvGrpSpPr>
        <p:grpSpPr>
          <a:xfrm>
            <a:off x="815770" y="6327190"/>
            <a:ext cx="3967260" cy="430887"/>
            <a:chOff x="269461" y="6324600"/>
            <a:chExt cx="3967260" cy="4308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FF6CF-68D7-8563-D306-C09C23A83165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8EF6D57-5072-84F6-69E2-EC98D9F80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61" y="6372959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Refinement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refinements for the HLA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𝑆𝐹𝑂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go from home to the SFO airport: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both refinements achieve the goal, the agent can choose which implementation of the HLA to use.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7C1D14-7A9E-61B9-AEBB-49B25745EE11}"/>
              </a:ext>
            </a:extLst>
          </p:cNvPr>
          <p:cNvGrpSpPr/>
          <p:nvPr/>
        </p:nvGrpSpPr>
        <p:grpSpPr>
          <a:xfrm>
            <a:off x="1143000" y="2819400"/>
            <a:ext cx="6460364" cy="1828800"/>
            <a:chOff x="1143000" y="2590800"/>
            <a:chExt cx="6460364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67757E-10FC-09A7-BC39-A5C66447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" r="36373" b="68721"/>
            <a:stretch/>
          </p:blipFill>
          <p:spPr>
            <a:xfrm>
              <a:off x="1143000" y="2667000"/>
              <a:ext cx="6460364" cy="1752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804DA-6374-4048-62A8-00C17FBB7447}"/>
                </a:ext>
              </a:extLst>
            </p:cNvPr>
            <p:cNvSpPr/>
            <p:nvPr/>
          </p:nvSpPr>
          <p:spPr>
            <a:xfrm>
              <a:off x="1676400" y="2590800"/>
              <a:ext cx="5638800" cy="175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Search for Primitive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action, provide a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can recursively build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dirty="0"/>
                  <a:t>: This approach must search through all possible sequences!</a:t>
                </a:r>
              </a:p>
              <a:p>
                <a:r>
                  <a:rPr lang="en-US" b="1" dirty="0"/>
                  <a:t>Improvement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Reduce the number of needed refinements +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Option 1: Search for Primitive Solutions – </a:t>
            </a:r>
            <a:br>
              <a:rPr lang="en-US" dirty="0"/>
            </a:br>
            <a:r>
              <a:rPr lang="en-US" dirty="0"/>
              <a:t>BFS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824677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748477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Searching for Abstract Solutions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Issue</a:t>
                </a:r>
                <a:r>
                  <a:rPr lang="en-US" dirty="0"/>
                  <a:t>: 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b="1" dirty="0"/>
                  <a:t>Idea: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results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Reachable set</a:t>
                </a:r>
                <a:r>
                  <a:rPr lang="en-US" dirty="0"/>
                  <a:t>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Check if a refinement of that plan that works really exists. If not, go back to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5237-705E-5D07-CA77-834DC969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C2E6-54A3-029D-4167-3B7B3646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1"/>
            <a:ext cx="7886700" cy="1219200"/>
          </a:xfrm>
        </p:spPr>
        <p:txBody>
          <a:bodyPr>
            <a:normAutofit/>
          </a:bodyPr>
          <a:lstStyle/>
          <a:p>
            <a:r>
              <a:rPr lang="en-US" dirty="0"/>
              <a:t> High-level actions are a powerful concept for dealing with large search spaces/search trees.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7D33FB-31F6-BDDD-F4A8-672084B7ADD7}"/>
              </a:ext>
            </a:extLst>
          </p:cNvPr>
          <p:cNvSpPr txBox="1"/>
          <p:nvPr/>
        </p:nvSpPr>
        <p:spPr>
          <a:xfrm>
            <a:off x="5242320" y="2784936"/>
            <a:ext cx="2962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high-level action:</a:t>
            </a:r>
          </a:p>
          <a:p>
            <a:r>
              <a:rPr lang="en-US" dirty="0"/>
              <a:t>A sequence of second-level HLAs. </a:t>
            </a:r>
          </a:p>
          <a:p>
            <a:endParaRPr lang="en-US" dirty="0"/>
          </a:p>
          <a:p>
            <a:r>
              <a:rPr lang="en-US" dirty="0"/>
              <a:t>Second-level HLA: </a:t>
            </a:r>
            <a:br>
              <a:rPr lang="en-US" dirty="0"/>
            </a:br>
            <a:r>
              <a:rPr lang="en-US" b="1" dirty="0"/>
              <a:t>Go to the next intersection</a:t>
            </a:r>
          </a:p>
          <a:p>
            <a:endParaRPr lang="en-US" dirty="0"/>
          </a:p>
          <a:p>
            <a:r>
              <a:rPr lang="en-US" dirty="0"/>
              <a:t>Example Implementation: </a:t>
            </a:r>
            <a:br>
              <a:rPr lang="en-US" dirty="0"/>
            </a:br>
            <a:r>
              <a:rPr lang="en-US" b="1" dirty="0"/>
              <a:t>[E, E, N, N, E, E, E]</a:t>
            </a:r>
          </a:p>
          <a:p>
            <a:endParaRPr lang="en-US" dirty="0"/>
          </a:p>
          <a:p>
            <a:r>
              <a:rPr lang="en-US" dirty="0"/>
              <a:t>This leads to a much smaller state space and search tree!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74B5776-1792-226F-3917-4FEC2CD763E9}"/>
              </a:ext>
            </a:extLst>
          </p:cNvPr>
          <p:cNvGrpSpPr/>
          <p:nvPr/>
        </p:nvGrpSpPr>
        <p:grpSpPr>
          <a:xfrm>
            <a:off x="1219200" y="2462676"/>
            <a:ext cx="4061220" cy="3996605"/>
            <a:chOff x="1219200" y="2462676"/>
            <a:chExt cx="4061220" cy="39966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7772791-8F8F-0057-33AC-2C66FFEAB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833747"/>
              <a:ext cx="3572524" cy="3625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A122B4-F2CB-E9A2-389E-080D84DD6A94}"/>
                </a:ext>
              </a:extLst>
            </p:cNvPr>
            <p:cNvSpPr txBox="1"/>
            <p:nvPr/>
          </p:nvSpPr>
          <p:spPr>
            <a:xfrm>
              <a:off x="2819400" y="2462676"/>
              <a:ext cx="246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Actions: {N, E, S, W}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484DFD-B24D-255E-80B6-06BF72D2C971}"/>
                </a:ext>
              </a:extLst>
            </p:cNvPr>
            <p:cNvGrpSpPr/>
            <p:nvPr/>
          </p:nvGrpSpPr>
          <p:grpSpPr>
            <a:xfrm>
              <a:off x="1497663" y="3064492"/>
              <a:ext cx="1193760" cy="486360"/>
              <a:chOff x="1497663" y="3064492"/>
              <a:chExt cx="1193760" cy="486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B5237A00-5B58-F399-D03A-33E8D701ADC0}"/>
                      </a:ext>
                    </a:extLst>
                  </p14:cNvPr>
                  <p14:cNvContentPartPr/>
                  <p14:nvPr/>
                </p14:nvContentPartPr>
                <p14:xfrm>
                  <a:off x="1497663" y="3135772"/>
                  <a:ext cx="1193760" cy="41508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B5237A00-5B58-F399-D03A-33E8D701ADC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80023" y="3117772"/>
                    <a:ext cx="1229400" cy="45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83B2A788-5C9B-274C-EA83-E1CEF37B1C00}"/>
                      </a:ext>
                    </a:extLst>
                  </p14:cNvPr>
                  <p14:cNvContentPartPr/>
                  <p14:nvPr/>
                </p14:nvContentPartPr>
                <p14:xfrm>
                  <a:off x="2512143" y="3064492"/>
                  <a:ext cx="171360" cy="22824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83B2A788-5C9B-274C-EA83-E1CEF37B1C0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494503" y="3046492"/>
                    <a:ext cx="207000" cy="263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9747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olorful wave&#10;&#10;Description automatically generated">
            <a:extLst>
              <a:ext uri="{FF2B5EF4-FFF2-40B4-BE49-F238E27FC236}">
                <a16:creationId xmlns:a16="http://schemas.microsoft.com/office/drawing/2014/main" id="{8EE53A6D-56A6-0232-9447-FB41C089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t="9091" r="14026" b="-2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nondeterministic</a:t>
            </a:r>
            <a:r>
              <a:rPr lang="en-US" dirty="0"/>
              <a:t> or </a:t>
            </a:r>
            <a:r>
              <a:rPr lang="en-US" b="1" dirty="0"/>
              <a:t>partially observable </a:t>
            </a:r>
            <a:r>
              <a:rPr lang="en-US" dirty="0"/>
              <a:t>environments we need belief states.</a:t>
            </a:r>
          </a:p>
          <a:p>
            <a:endParaRPr lang="en-US" dirty="0"/>
          </a:p>
          <a:p>
            <a:r>
              <a:rPr lang="en-US" dirty="0"/>
              <a:t>A belief state is a set of possible physical states the agent might be in given its current knowledge.</a:t>
            </a:r>
          </a:p>
          <a:p>
            <a:endParaRPr lang="en-US" dirty="0"/>
          </a:p>
          <a:p>
            <a:r>
              <a:rPr lang="en-US" dirty="0"/>
              <a:t>The belief state concept needs to be extended to the factored state representation.</a:t>
            </a:r>
          </a:p>
          <a:p>
            <a:pPr lvl="1"/>
            <a:r>
              <a:rPr lang="en-US" dirty="0"/>
              <a:t>A belief state becomes a logical formula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Technical note: If we manage to keep the belief state in 1-CNF (1-conjunctive normal form, i.e., </a:t>
            </a:r>
            <a:r>
              <a:rPr lang="en-US" sz="1800" dirty="0" err="1"/>
              <a:t>fluents</a:t>
            </a:r>
            <a:r>
              <a:rPr lang="en-US" sz="1800" dirty="0"/>
              <a:t> are combined with ANDs), then the complexity is reduced from being exponential in the number of </a:t>
            </a:r>
            <a:r>
              <a:rPr lang="en-US" sz="1800" dirty="0" err="1"/>
              <a:t>fluents</a:t>
            </a:r>
            <a:r>
              <a:rPr lang="en-US" sz="1800" dirty="0"/>
              <a:t> to linear!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Observability: 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partially observable </a:t>
            </a:r>
            <a:r>
              <a:rPr lang="en-US" dirty="0"/>
              <a:t>environments, we need to be able to define what percepts the agent can get when.</a:t>
            </a:r>
          </a:p>
          <a:p>
            <a:r>
              <a:rPr lang="en-US" dirty="0"/>
              <a:t>The agent uses a percept schema to reason about percepts that it can obtain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an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b="1" dirty="0"/>
              <a:t>Fully observable</a:t>
            </a:r>
            <a:r>
              <a:rPr lang="en-US" dirty="0"/>
              <a:t>: Percept schemas have no preconditions.</a:t>
            </a:r>
          </a:p>
          <a:p>
            <a:pPr lvl="1"/>
            <a:r>
              <a:rPr lang="en-US" b="1" dirty="0"/>
              <a:t>Partially observable</a:t>
            </a:r>
            <a:r>
              <a:rPr lang="en-US" dirty="0"/>
              <a:t>: Some percepts have preconditions.</a:t>
            </a:r>
          </a:p>
          <a:p>
            <a:pPr lvl="1"/>
            <a:r>
              <a:rPr lang="en-US" b="1" dirty="0" err="1"/>
              <a:t>Sensorless</a:t>
            </a:r>
            <a:r>
              <a:rPr lang="en-US" b="1" dirty="0"/>
              <a:t> agent</a:t>
            </a:r>
            <a:r>
              <a:rPr lang="en-US" dirty="0"/>
              <a:t>: has no percept schemas.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Observability: </a:t>
            </a:r>
            <a:r>
              <a:rPr lang="en-US" dirty="0" err="1"/>
              <a:t>Sensorless</a:t>
            </a:r>
            <a:r>
              <a:rPr lang="en-US" dirty="0"/>
              <a:t>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is represented as a logical formula where unknown </a:t>
                </a:r>
                <a:r>
                  <a:rPr lang="en-US" dirty="0" err="1"/>
                  <a:t>fluents</a:t>
                </a:r>
                <a:r>
                  <a:rPr lang="en-US" dirty="0"/>
                  <a:t> are missing.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𝑅𝐸𝑆𝑈𝐿𝑇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represents the physical transition model which adds positive and negative literals to the state description. The state description becomes more and more complete.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Observability: </a:t>
            </a:r>
            <a:br>
              <a:rPr lang="en-US" dirty="0"/>
            </a:br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create a conditional plan for partially observable planning problems and non-deterministic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1-CNF.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AND-OR search </a:t>
            </a:r>
            <a:r>
              <a:rPr lang="en-US" dirty="0"/>
              <a:t>over belief states. </a:t>
            </a:r>
          </a:p>
          <a:p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Contingency plans become very complicated with </a:t>
            </a:r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dirty="0"/>
              <a:t>Plan fails with </a:t>
            </a:r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417733" y="6191074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Monitoring and Replanning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214"/>
            <a:ext cx="7886700" cy="4167186"/>
          </a:xfrm>
        </p:spPr>
        <p:txBody>
          <a:bodyPr>
            <a:normAutofit/>
          </a:bodyPr>
          <a:lstStyle/>
          <a:p>
            <a:r>
              <a:rPr lang="en-US" dirty="0"/>
              <a:t> Perform regular planning, but </a:t>
            </a:r>
            <a:r>
              <a:rPr lang="en-US" b="1" dirty="0"/>
              <a:t>replan</a:t>
            </a:r>
            <a:r>
              <a:rPr lang="en-US" dirty="0"/>
              <a:t> when plan execution fails.</a:t>
            </a:r>
          </a:p>
          <a:p>
            <a:endParaRPr lang="en-US" dirty="0"/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perform:</a:t>
            </a:r>
          </a:p>
          <a:p>
            <a:pPr lvl="1"/>
            <a:r>
              <a:rPr lang="en-US" b="1" dirty="0"/>
              <a:t>Action monitoring</a:t>
            </a:r>
            <a:r>
              <a:rPr lang="en-US" dirty="0"/>
              <a:t>: Only execute the action if the preconditions are met.</a:t>
            </a:r>
          </a:p>
          <a:p>
            <a:pPr lvl="1"/>
            <a:r>
              <a:rPr lang="en-US" b="1" dirty="0"/>
              <a:t>Plan monitoring</a:t>
            </a:r>
            <a:r>
              <a:rPr lang="en-US" dirty="0"/>
              <a:t>: Verify that the remaining plan will still succeed.</a:t>
            </a:r>
          </a:p>
          <a:p>
            <a:pPr lvl="1"/>
            <a:r>
              <a:rPr lang="en-US" b="1" dirty="0"/>
              <a:t>Goal monitoring</a:t>
            </a:r>
            <a:r>
              <a:rPr lang="en-US" dirty="0"/>
              <a:t>: Check if a better set of goals has become available.</a:t>
            </a:r>
          </a:p>
          <a:p>
            <a:endParaRPr lang="en-US" dirty="0"/>
          </a:p>
          <a:p>
            <a:r>
              <a:rPr lang="en-US" dirty="0"/>
              <a:t>Large contingency plans can often be made simpler by having unlikely branches just say “REPLAN.” </a:t>
            </a:r>
            <a:br>
              <a:rPr lang="en-US" dirty="0"/>
            </a:br>
            <a:r>
              <a:rPr lang="en-US" dirty="0"/>
              <a:t>E.g., Chess: don’t plan for very unlikely moves of the opponent.</a:t>
            </a:r>
          </a:p>
        </p:txBody>
      </p:sp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 Monitoring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state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6466636" y="4038600"/>
            <a:ext cx="1686764" cy="388937"/>
          </a:xfrm>
          <a:prstGeom prst="wedgeRectCallout">
            <a:avLst>
              <a:gd name="adj1" fmla="val -74756"/>
              <a:gd name="adj2" fmla="val -356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Continuation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C369F8-084D-1423-6ACC-754D65956E33}"/>
              </a:ext>
            </a:extLst>
          </p:cNvPr>
          <p:cNvSpPr/>
          <p:nvPr/>
        </p:nvSpPr>
        <p:spPr>
          <a:xfrm>
            <a:off x="5029201" y="4038600"/>
            <a:ext cx="1292087" cy="388936"/>
          </a:xfrm>
          <a:prstGeom prst="wedgeRectCallout">
            <a:avLst>
              <a:gd name="adj1" fmla="val -114636"/>
              <a:gd name="adj2" fmla="val -689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Repair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11A0C4-D5EC-9B02-C499-70EF567D6524}"/>
              </a:ext>
            </a:extLst>
          </p:cNvPr>
          <p:cNvCxnSpPr/>
          <p:nvPr/>
        </p:nvCxnSpPr>
        <p:spPr>
          <a:xfrm flipV="1">
            <a:off x="4114800" y="3505200"/>
            <a:ext cx="0" cy="128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00F77E-B3C8-8014-A3E5-E321259D922A}"/>
              </a:ext>
            </a:extLst>
          </p:cNvPr>
          <p:cNvCxnSpPr>
            <a:cxnSpLocks/>
          </p:cNvCxnSpPr>
          <p:nvPr/>
        </p:nvCxnSpPr>
        <p:spPr>
          <a:xfrm>
            <a:off x="4114800" y="34290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0568D-67FD-4F58-6083-56168E3C1037}"/>
              </a:ext>
            </a:extLst>
          </p:cNvPr>
          <p:cNvSpPr txBox="1"/>
          <p:nvPr/>
        </p:nvSpPr>
        <p:spPr>
          <a:xfrm>
            <a:off x="678771" y="3104137"/>
            <a:ext cx="12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Actual path taken</a:t>
            </a:r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62644"/>
            <a:ext cx="2866642" cy="1158875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76400"/>
            <a:ext cx="3257549" cy="48164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</a:t>
            </a:r>
          </a:p>
          <a:p>
            <a:pPr lvl="1"/>
            <a:r>
              <a:rPr lang="en-US" sz="1500" dirty="0"/>
              <a:t>very flexible</a:t>
            </a:r>
          </a:p>
          <a:p>
            <a:pPr lvl="1"/>
            <a:r>
              <a:rPr lang="en-US" sz="1500" dirty="0"/>
              <a:t>can deal with many types of issues (sensor/actuator failure, imperfect models of the environment)</a:t>
            </a:r>
          </a:p>
          <a:p>
            <a:pPr lvl="1"/>
            <a:r>
              <a:rPr lang="en-US" sz="1500" dirty="0"/>
              <a:t>Can make conditional plans smaller by omitting unlikely paths and leaving them for later replanning.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 we have already discussed:</a:t>
            </a:r>
          </a:p>
          <a:p>
            <a:pPr lvl="1"/>
            <a:r>
              <a:rPr lang="en-US" dirty="0"/>
              <a:t>Chapter 3: </a:t>
            </a:r>
            <a:r>
              <a:rPr lang="en-US" b="1" dirty="0"/>
              <a:t>Search</a:t>
            </a:r>
            <a:r>
              <a:rPr lang="en-US" dirty="0"/>
              <a:t> with a heuristic for informed search. </a:t>
            </a:r>
          </a:p>
          <a:p>
            <a:pPr lvl="1"/>
            <a:r>
              <a:rPr lang="en-US" dirty="0"/>
              <a:t>Chapter 7: Propositional </a:t>
            </a:r>
            <a:r>
              <a:rPr lang="en-US" b="1" dirty="0"/>
              <a:t>logic</a:t>
            </a:r>
            <a:r>
              <a:rPr lang="en-US" dirty="0"/>
              <a:t> with custom code.</a:t>
            </a:r>
          </a:p>
          <a:p>
            <a:endParaRPr lang="en-US" dirty="0"/>
          </a:p>
          <a:p>
            <a:r>
              <a:rPr lang="en-US" b="1" dirty="0"/>
              <a:t>Issue</a:t>
            </a:r>
            <a:r>
              <a:rPr lang="en-US" dirty="0"/>
              <a:t>: Large state space.</a:t>
            </a:r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Factored state representation using a Planning Domain Definition Language (PDDL) + Action schemas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Factored state description</a:t>
                </a:r>
                <a:r>
                  <a:rPr lang="en-US" dirty="0"/>
                  <a:t>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1-conjunctive normal form; 1-CNF).</a:t>
                </a:r>
              </a:p>
              <a:p>
                <a:r>
                  <a:rPr lang="en-US" b="1" dirty="0"/>
                  <a:t>Action Schema </a:t>
                </a:r>
                <a:r>
                  <a:rPr lang="en-US" dirty="0"/>
                  <a:t>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to remove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goal</a:t>
                </a:r>
                <a:r>
                  <a:rPr lang="en-US" dirty="0"/>
                  <a:t> is just like a precondition.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𝐽𝐹𝐾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  <a:blipFill>
                <a:blip r:embed="rId2"/>
                <a:stretch>
                  <a:fillRect l="-464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209800" y="2590800"/>
            <a:ext cx="4495800" cy="1700427"/>
            <a:chOff x="2133600" y="2928132"/>
            <a:chExt cx="4495800" cy="1700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FBF06B-FC30-F2D4-E658-642F70511104}"/>
              </a:ext>
            </a:extLst>
          </p:cNvPr>
          <p:cNvSpPr/>
          <p:nvPr/>
        </p:nvSpPr>
        <p:spPr>
          <a:xfrm>
            <a:off x="4457700" y="907571"/>
            <a:ext cx="2286000" cy="485663"/>
          </a:xfrm>
          <a:prstGeom prst="wedgeRectCallout">
            <a:avLst>
              <a:gd name="adj1" fmla="val -32191"/>
              <a:gd name="adj2" fmla="val 787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aspect of the world that can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07" y="9525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b="1" dirty="0"/>
              <a:t>Forward state-space search</a:t>
            </a:r>
            <a:r>
              <a:rPr lang="en-US" dirty="0"/>
              <a:t>: Action schema represents the transition model. Perform regular BFS/DFS search. Often A* with a heuristics is used to deal with the state space size.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Backward search </a:t>
            </a:r>
            <a:r>
              <a:rPr lang="en-US" dirty="0"/>
              <a:t>(= regression search): keeps the branching factor low. Issue: How do we define heuristics?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Convert the PDDL description into propositional form and use an efficient solver for the </a:t>
            </a:r>
            <a:r>
              <a:rPr lang="en-US" b="1" dirty="0"/>
              <a:t>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/>
              <p:nvPr/>
            </p:nvSpPr>
            <p:spPr>
              <a:xfrm>
                <a:off x="6172905" y="2907276"/>
                <a:ext cx="2437695" cy="156966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maze</a:t>
                </a:r>
              </a:p>
              <a:p>
                <a:r>
                  <a:rPr lang="en-US" sz="1600" dirty="0"/>
                  <a:t>State: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dirty="0"/>
                  <a:t>Heuristic: Ignore precondition that checks for walls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5" y="2907276"/>
                <a:ext cx="2437695" cy="1569660"/>
              </a:xfrm>
              <a:prstGeom prst="rect">
                <a:avLst/>
              </a:prstGeom>
              <a:blipFill>
                <a:blip r:embed="rId2"/>
                <a:stretch>
                  <a:fillRect l="-1244" t="-772" b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457200"/>
                <a:r>
                  <a:rPr lang="en-US" sz="1900" b="1" dirty="0"/>
                  <a:t>A* Heuristics for Planning</a:t>
                </a:r>
                <a:br>
                  <a:rPr lang="en-US" sz="1900" dirty="0"/>
                </a:br>
                <a:r>
                  <a:rPr lang="en-US" sz="1600" dirty="0"/>
                  <a:t>Use the factored state description to calculate a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the goal. If it is admissible (does not overestimate the distance), then A* can be used.</a:t>
                </a:r>
              </a:p>
              <a:p>
                <a:r>
                  <a:rPr lang="en-US" sz="1600" dirty="0"/>
                  <a:t>Example relaxations to create a heuristic: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Ignore 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monotonically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  <a:blipFill>
                <a:blip r:embed="rId3"/>
                <a:stretch>
                  <a:fillRect l="-885" t="-678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1145"/>
            <a:ext cx="7886700" cy="10156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high-level action (HLA)</a:t>
            </a:r>
            <a:r>
              <a:rPr lang="en-US" sz="2000" dirty="0"/>
              <a:t> solves a problem or a subproblem in one step.</a:t>
            </a:r>
          </a:p>
          <a:p>
            <a:r>
              <a:rPr lang="en-US" sz="2000" dirty="0"/>
              <a:t> An HLA has one or several refinements into a sequence of HLAs or primitive actions.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081794" y="28956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5B6ED1-644E-675A-8627-79AEEC0CFF25}"/>
              </a:ext>
            </a:extLst>
          </p:cNvPr>
          <p:cNvSpPr txBox="1"/>
          <p:nvPr/>
        </p:nvSpPr>
        <p:spPr>
          <a:xfrm>
            <a:off x="546452" y="5156079"/>
            <a:ext cx="79688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Reasoning and search for HLAs reduces the search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top-level HLA achieves the goal if at least one implementation achieves the goal.</a:t>
            </a:r>
          </a:p>
        </p:txBody>
      </p: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1696</Words>
  <Application>Microsoft Office PowerPoint</Application>
  <PresentationFormat>On-screen Show (4:3)</PresentationFormat>
  <Paragraphs>201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 5/7320  Artificial Intelligence   Automated Planning: Hierarchical Planning and Monitoring   AIMA Chapter 11</vt:lpstr>
      <vt:lpstr>Contents</vt:lpstr>
      <vt:lpstr>Classical Planning</vt:lpstr>
      <vt:lpstr>Classical Planning</vt:lpstr>
      <vt:lpstr>Planning Domain Definition Language (PDDL)</vt:lpstr>
      <vt:lpstr>Example: Block World</vt:lpstr>
      <vt:lpstr>Algorithm Options</vt:lpstr>
      <vt:lpstr>Hierarchical Planning</vt:lpstr>
      <vt:lpstr>High-level Actions</vt:lpstr>
      <vt:lpstr>Example: Refinement</vt:lpstr>
      <vt:lpstr>Option 1: Search for Primitive Solutions</vt:lpstr>
      <vt:lpstr>Option 1: Search for Primitive Solutions –  BFS Implementation</vt:lpstr>
      <vt:lpstr>Option 2: Searching for Abstract Solutions </vt:lpstr>
      <vt:lpstr>Conclusion</vt:lpstr>
      <vt:lpstr>Monitoring and Replanning</vt:lpstr>
      <vt:lpstr>Belief States</vt:lpstr>
      <vt:lpstr>Observability: Percept Schema</vt:lpstr>
      <vt:lpstr>Observability: Sensorless Planning</vt:lpstr>
      <vt:lpstr>Determinism &amp; Observability:  Contingency Planning</vt:lpstr>
      <vt:lpstr>Execution Monitoring and Replanning</vt:lpstr>
      <vt:lpstr>Example: Plan Monitoring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74</cp:revision>
  <dcterms:created xsi:type="dcterms:W3CDTF">2020-12-02T20:47:32Z</dcterms:created>
  <dcterms:modified xsi:type="dcterms:W3CDTF">2025-06-05T20:29:31Z</dcterms:modified>
</cp:coreProperties>
</file>