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419" r:id="rId4"/>
    <p:sldId id="262" r:id="rId5"/>
    <p:sldId id="423" r:id="rId6"/>
    <p:sldId id="394" r:id="rId7"/>
    <p:sldId id="415" r:id="rId8"/>
    <p:sldId id="261" r:id="rId9"/>
    <p:sldId id="287" r:id="rId10"/>
    <p:sldId id="410" r:id="rId11"/>
    <p:sldId id="421" r:id="rId12"/>
    <p:sldId id="407" r:id="rId13"/>
    <p:sldId id="408" r:id="rId14"/>
    <p:sldId id="409" r:id="rId15"/>
    <p:sldId id="422" r:id="rId16"/>
    <p:sldId id="416" r:id="rId17"/>
    <p:sldId id="360" r:id="rId18"/>
    <p:sldId id="411" r:id="rId19"/>
    <p:sldId id="412" r:id="rId20"/>
    <p:sldId id="413" r:id="rId21"/>
    <p:sldId id="414" r:id="rId22"/>
    <p:sldId id="417" r:id="rId23"/>
    <p:sldId id="346" r:id="rId24"/>
    <p:sldId id="324" r:id="rId25"/>
    <p:sldId id="361" r:id="rId26"/>
    <p:sldId id="344" r:id="rId27"/>
    <p:sldId id="358" r:id="rId28"/>
    <p:sldId id="303" r:id="rId29"/>
    <p:sldId id="348" r:id="rId30"/>
    <p:sldId id="424" r:id="rId31"/>
    <p:sldId id="302" r:id="rId32"/>
    <p:sldId id="306" r:id="rId33"/>
    <p:sldId id="338" r:id="rId34"/>
    <p:sldId id="343" r:id="rId35"/>
    <p:sldId id="342" r:id="rId36"/>
    <p:sldId id="327" r:id="rId37"/>
    <p:sldId id="353" r:id="rId38"/>
    <p:sldId id="285" r:id="rId39"/>
    <p:sldId id="286" r:id="rId40"/>
    <p:sldId id="359" r:id="rId41"/>
    <p:sldId id="264" r:id="rId42"/>
    <p:sldId id="289" r:id="rId43"/>
    <p:sldId id="308" r:id="rId44"/>
    <p:sldId id="291" r:id="rId45"/>
    <p:sldId id="352" r:id="rId46"/>
    <p:sldId id="267" r:id="rId47"/>
    <p:sldId id="294" r:id="rId48"/>
    <p:sldId id="296" r:id="rId49"/>
    <p:sldId id="297" r:id="rId50"/>
    <p:sldId id="425" r:id="rId51"/>
    <p:sldId id="418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259"/>
            <p14:sldId id="419"/>
            <p14:sldId id="262"/>
            <p14:sldId id="423"/>
            <p14:sldId id="394"/>
          </p14:sldIdLst>
        </p14:section>
        <p14:section name="Probability Theory" id="{70A12406-CDD5-4A15-B5FE-48EC99E475B5}">
          <p14:sldIdLst>
            <p14:sldId id="415"/>
            <p14:sldId id="261"/>
            <p14:sldId id="287"/>
            <p14:sldId id="410"/>
          </p14:sldIdLst>
        </p14:section>
        <p14:section name="Bayesian Updates" id="{9207B639-10B0-4128-A218-8F921BF35C5D}">
          <p14:sldIdLst>
            <p14:sldId id="421"/>
            <p14:sldId id="407"/>
            <p14:sldId id="408"/>
            <p14:sldId id="409"/>
            <p14:sldId id="422"/>
          </p14:sldIdLst>
        </p14:section>
        <p14:section name="Independence Between Events" id="{FAB46715-A3F2-4997-BFAC-F2CE882CC169}">
          <p14:sldIdLst>
            <p14:sldId id="416"/>
            <p14:sldId id="360"/>
            <p14:sldId id="411"/>
            <p14:sldId id="412"/>
            <p14:sldId id="413"/>
            <p14:sldId id="414"/>
            <p14:sldId id="417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</p14:sldIdLst>
        </p14:section>
        <p14:section name="Example: Naive Bayes Classifier" id="{0FC24CCC-C7BE-4DA9-8CB4-AC8EB74EDB63}">
          <p14:sldIdLst>
            <p14:sldId id="424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  <p14:sldId id="425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101" d="100"/>
          <a:sy n="101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Randomness and Probability Theory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Bayes’ Update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knowledge: </a:t>
          </a:r>
          <a:br>
            <a:rPr lang="en-US" dirty="0"/>
          </a:br>
          <a:r>
            <a:rPr lang="en-US" dirty="0"/>
            <a:t>partial observability, stochastic transitions,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behavior: no patterns (not very common)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Convenience: It is too hard to calculate the exact answer.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heads.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heads.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 custScaleY="95169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 custScaleY="95169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Randomness and Probability Theory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Bayes’ Update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Intrinsically random behavior: no patterns (not very common)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Lack of knowledge: </a:t>
          </a:r>
          <a:br>
            <a:rPr lang="en-US" sz="2000" kern="1200" dirty="0"/>
          </a:br>
          <a:r>
            <a:rPr lang="en-US" sz="2000" kern="1200" dirty="0"/>
            <a:t>partial observability, stochastic transitions,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Convenience: It is too hard to calculate the exact answer.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536744"/>
          <a:ext cx="7448550" cy="17747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12420" rIns="57809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0" kern="1200" dirty="0"/>
            <a:t>Probabilities are </a:t>
          </a:r>
          <a:r>
            <a:rPr lang="en-US" sz="1500" b="1" kern="1200" dirty="0"/>
            <a:t>long-run relative frequencies </a:t>
          </a:r>
          <a:r>
            <a:rPr lang="en-US" sz="1500" b="0" kern="1200" dirty="0"/>
            <a:t>determined by observation.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 example, if we toss a coin </a:t>
          </a:r>
          <a:r>
            <a:rPr lang="en-US" sz="15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5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5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5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5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5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500" kern="1200" dirty="0"/>
            <a:t>is estimated as the proportion of the time the coin will come up heads.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500" b="1" kern="1200" dirty="0"/>
            <a:t>Reference class problem</a:t>
          </a:r>
          <a:r>
            <a:rPr lang="en-US" sz="1500" kern="1200" dirty="0"/>
            <a:t>. </a:t>
          </a:r>
        </a:p>
      </dsp:txBody>
      <dsp:txXfrm>
        <a:off x="0" y="536744"/>
        <a:ext cx="7448550" cy="1774711"/>
      </dsp:txXfrm>
    </dsp:sp>
    <dsp:sp modelId="{AB4ABA34-3E08-47C9-AA77-FAE853E5389A}">
      <dsp:nvSpPr>
        <dsp:cNvPr id="0" name=""/>
        <dsp:cNvSpPr/>
      </dsp:nvSpPr>
      <dsp:spPr>
        <a:xfrm>
          <a:off x="372427" y="300584"/>
          <a:ext cx="521398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Frequentism (Objective; Positivist)</a:t>
          </a:r>
          <a:endParaRPr lang="en-US" sz="1500" kern="1200" dirty="0"/>
        </a:p>
      </dsp:txBody>
      <dsp:txXfrm>
        <a:off x="395484" y="323641"/>
        <a:ext cx="5167871" cy="426206"/>
      </dsp:txXfrm>
    </dsp:sp>
    <dsp:sp modelId="{E3E80759-9233-4547-B2D2-6AC2A5545E73}">
      <dsp:nvSpPr>
        <dsp:cNvPr id="0" name=""/>
        <dsp:cNvSpPr/>
      </dsp:nvSpPr>
      <dsp:spPr>
        <a:xfrm>
          <a:off x="0" y="2634015"/>
          <a:ext cx="744855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12420" rIns="57809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0" kern="1200" dirty="0"/>
            <a:t>Probabilities are </a:t>
          </a:r>
          <a:r>
            <a:rPr lang="en-US" sz="1500" b="1" kern="1200" dirty="0"/>
            <a:t>degrees of belief</a:t>
          </a:r>
          <a:r>
            <a:rPr lang="en-US" sz="1500" b="0" kern="1200" dirty="0"/>
            <a:t> based on prior knowledge and updated by evidence.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Provides tools to: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Assign belief values to statements without evidence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our degrees of belief given observations = </a:t>
          </a:r>
          <a:r>
            <a:rPr lang="en-US" sz="1500" b="1" kern="1200" dirty="0"/>
            <a:t>Learning</a:t>
          </a:r>
        </a:p>
      </dsp:txBody>
      <dsp:txXfrm>
        <a:off x="0" y="2634015"/>
        <a:ext cx="7448550" cy="1713600"/>
      </dsp:txXfrm>
    </dsp:sp>
    <dsp:sp modelId="{A073672D-5AF0-4362-A734-A2B74FC9D972}">
      <dsp:nvSpPr>
        <dsp:cNvPr id="0" name=""/>
        <dsp:cNvSpPr/>
      </dsp:nvSpPr>
      <dsp:spPr>
        <a:xfrm>
          <a:off x="372427" y="2397855"/>
          <a:ext cx="5213985" cy="47232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Bayesian Statistics (Subjective)</a:t>
          </a:r>
          <a:endParaRPr lang="en-US" sz="1500" kern="1200" dirty="0"/>
        </a:p>
      </dsp:txBody>
      <dsp:txXfrm>
        <a:off x="395484" y="2420912"/>
        <a:ext cx="5167871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6A38-8455-5DAA-2C53-FAA820C0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E1B0D-F0DC-45D8-9C9D-3C1299292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7301E-7EBC-C5A3-4981-C2E6CE0F3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B9C8-E903-F475-8DE1-40F64042B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0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0C07-680A-8776-6E6E-BFEF78BAF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F4062-B859-BAB1-BA36-E61251680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B6874-1307-FE28-AD9F-88656D850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EACA7-6C16-886E-7DD8-0A73CB59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3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10" Type="http://schemas.openxmlformats.org/officeDocument/2006/relationships/image" Target="../media/image51.png"/><Relationship Id="rId4" Type="http://schemas.openxmlformats.org/officeDocument/2006/relationships/image" Target="../media/image340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9.png"/><Relationship Id="rId5" Type="http://schemas.openxmlformats.org/officeDocument/2006/relationships/image" Target="../media/image54.svg"/><Relationship Id="rId10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70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 &amp; Bayesian Decision Making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 12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098CC6-9560-90A8-3F60-DF714C003761}"/>
              </a:ext>
            </a:extLst>
          </p:cNvPr>
          <p:cNvGrpSpPr/>
          <p:nvPr/>
        </p:nvGrpSpPr>
        <p:grpSpPr>
          <a:xfrm>
            <a:off x="242888" y="6324600"/>
            <a:ext cx="3993833" cy="430887"/>
            <a:chOff x="242888" y="6324600"/>
            <a:chExt cx="3993833" cy="430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6AEB751-A968-8D8A-D668-5498AEA8A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6377683"/>
              <a:ext cx="1004887" cy="35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                        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(joint probability distribution)</a:t>
                </a:r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1F4F68-71E7-6039-BD82-5BB0377D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49" y="640080"/>
            <a:ext cx="3147699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/>
              <a:t>Bayesian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E82F-E115-0E2A-A297-B2147F35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2873" y="4636008"/>
            <a:ext cx="3148975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</a:rPr>
              <a:t>Learning from Evidence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77BCE85-4293-C82B-6C43-EE7F4140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1451" b="-1"/>
          <a:stretch>
            <a:fillRect/>
          </a:stretch>
        </p:blipFill>
        <p:spPr bwMode="auto">
          <a:xfrm>
            <a:off x="650018" y="1216968"/>
            <a:ext cx="4062196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149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829346-5FA7-1633-7554-860A38E8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1274" y="52578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</p:spTree>
    <p:extLst>
      <p:ext uri="{BB962C8B-B14F-4D97-AF65-F5344CB8AC3E}">
        <p14:creationId xmlns:p14="http://schemas.microsoft.com/office/powerpoint/2010/main" val="24030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Theorem: The Bayesian Update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product rule gives us two ways to factor a joint distribution for events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is this useful?</a:t>
                </a:r>
              </a:p>
              <a:p>
                <a:pPr lvl="1"/>
                <a:r>
                  <a:rPr lang="en-US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 new evidence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Update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60330" y="3050225"/>
            <a:ext cx="1256353" cy="313824"/>
          </a:xfrm>
          <a:prstGeom prst="wedgeRectCallout">
            <a:avLst>
              <a:gd name="adj1" fmla="val -73538"/>
              <a:gd name="adj2" fmla="val 7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1849" y="2929158"/>
            <a:ext cx="1686730" cy="277979"/>
          </a:xfrm>
          <a:prstGeom prst="wedgeRectCallout">
            <a:avLst>
              <a:gd name="adj1" fmla="val 23356"/>
              <a:gd name="adj2" fmla="val 1437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E9A2AC-EB9C-BA55-CBD0-1A24FAD7BD00}"/>
              </a:ext>
            </a:extLst>
          </p:cNvPr>
          <p:cNvGrpSpPr/>
          <p:nvPr/>
        </p:nvGrpSpPr>
        <p:grpSpPr>
          <a:xfrm>
            <a:off x="3172631" y="3276570"/>
            <a:ext cx="1801576" cy="1235993"/>
            <a:chOff x="3657601" y="3429000"/>
            <a:chExt cx="1801576" cy="1235993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0F695E6C-6EF5-CBF2-93FC-1717F984E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2400" y="4351169"/>
              <a:ext cx="1496777" cy="313824"/>
            </a:xfrm>
            <a:prstGeom prst="wedgeRectCallout">
              <a:avLst>
                <a:gd name="adj1" fmla="val -35477"/>
                <a:gd name="adj2" fmla="val -8034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evidence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1399B9-5C92-C03D-4DC3-093C1671941C}"/>
                </a:ext>
              </a:extLst>
            </p:cNvPr>
            <p:cNvSpPr/>
            <p:nvPr/>
          </p:nvSpPr>
          <p:spPr>
            <a:xfrm>
              <a:off x="3657601" y="3429000"/>
              <a:ext cx="637369" cy="7620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 at an outdoor ceremony in the desert. In recent years, it has </a:t>
            </a:r>
            <a:r>
              <a:rPr lang="en-US" sz="2000" b="1" dirty="0"/>
              <a:t>rained only 5 days each year</a:t>
            </a:r>
            <a:r>
              <a:rPr lang="en-US" sz="2000" dirty="0"/>
              <a:t>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</a:t>
            </a:r>
            <a:r>
              <a:rPr lang="en-US" sz="2000" b="1" dirty="0"/>
              <a:t>correctly forecasts rain 90% </a:t>
            </a:r>
            <a:r>
              <a:rPr lang="en-US" sz="2000" dirty="0"/>
              <a:t>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0.014+0.1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219701" y="5365338"/>
            <a:ext cx="3886199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 weather forecast changes her belief from 0.014 to 0.111. She thinks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4007069" y="1194198"/>
                <a:ext cx="28194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5/365 = 0.014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69" y="1194198"/>
                <a:ext cx="28194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1524000" y="1227932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27932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4393872" y="3536162"/>
                <a:ext cx="2461173" cy="657248"/>
              </a:xfrm>
              <a:prstGeom prst="wedgeRectCallout">
                <a:avLst>
                  <a:gd name="adj1" fmla="val -61558"/>
                  <a:gd name="adj2" fmla="val -5168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72" y="3536162"/>
                <a:ext cx="2461173" cy="657248"/>
              </a:xfrm>
              <a:prstGeom prst="wedgeRectCallout">
                <a:avLst>
                  <a:gd name="adj1" fmla="val -61558"/>
                  <a:gd name="adj2" fmla="val -51685"/>
                </a:avLst>
              </a:prstGeom>
              <a:blipFill>
                <a:blip r:embed="rId6"/>
                <a:stretch>
                  <a:fillRect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Bayesian update: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9380C56-1A2F-A998-68E2-90255BF5DF12}"/>
                  </a:ext>
                </a:extLst>
              </p:cNvPr>
              <p:cNvSpPr/>
              <p:nvPr/>
            </p:nvSpPr>
            <p:spPr>
              <a:xfrm>
                <a:off x="7277196" y="3388636"/>
                <a:ext cx="1157276" cy="530225"/>
              </a:xfrm>
              <a:prstGeom prst="wedgeRectCallout">
                <a:avLst>
                  <a:gd name="adj1" fmla="val -262325"/>
                  <a:gd name="adj2" fmla="val -14315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9380C56-1A2F-A998-68E2-90255BF5D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96" y="3388636"/>
                <a:ext cx="1157276" cy="530225"/>
              </a:xfrm>
              <a:prstGeom prst="wedgeRectCallout">
                <a:avLst>
                  <a:gd name="adj1" fmla="val -262325"/>
                  <a:gd name="adj2" fmla="val -143153"/>
                </a:avLst>
              </a:prstGeom>
              <a:blipFill>
                <a:blip r:embed="rId8"/>
                <a:stretch>
                  <a:fillRect r="-199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C8CCF02-4B9C-0CCC-FB63-E38DA18E905C}"/>
              </a:ext>
            </a:extLst>
          </p:cNvPr>
          <p:cNvSpPr txBox="1"/>
          <p:nvPr/>
        </p:nvSpPr>
        <p:spPr>
          <a:xfrm>
            <a:off x="5219700" y="6182154"/>
            <a:ext cx="3886199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How much does Marie value no rain on her wedding day vs. moving the venue?</a:t>
            </a:r>
          </a:p>
        </p:txBody>
      </p:sp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1D54E-6A46-34EB-6B03-79D6E067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314F-8AEB-A908-CFD4-9A15FB50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Bayesian Intelligent Agents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24EED-46F8-694B-CD2B-828BA124D7C3}"/>
              </a:ext>
            </a:extLst>
          </p:cNvPr>
          <p:cNvGrpSpPr/>
          <p:nvPr/>
        </p:nvGrpSpPr>
        <p:grpSpPr>
          <a:xfrm>
            <a:off x="628650" y="1985912"/>
            <a:ext cx="7491214" cy="1959547"/>
            <a:chOff x="848179" y="3597730"/>
            <a:chExt cx="7491214" cy="19595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4E1EE4-E154-226A-6BDC-97F3332D9FBF}"/>
                </a:ext>
              </a:extLst>
            </p:cNvPr>
            <p:cNvSpPr txBox="1"/>
            <p:nvPr/>
          </p:nvSpPr>
          <p:spPr>
            <a:xfrm>
              <a:off x="1371600" y="4460872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prior probabilities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1A93F3-DCE4-9FBC-15E8-7BF1801B8570}"/>
                </a:ext>
              </a:extLst>
            </p:cNvPr>
            <p:cNvSpPr txBox="1"/>
            <p:nvPr/>
          </p:nvSpPr>
          <p:spPr>
            <a:xfrm>
              <a:off x="1371600" y="5034057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Likelihoods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D1F816-C418-D2C2-EC5A-163D570D3DC9}"/>
                </a:ext>
              </a:extLst>
            </p:cNvPr>
            <p:cNvGrpSpPr/>
            <p:nvPr/>
          </p:nvGrpSpPr>
          <p:grpSpPr>
            <a:xfrm>
              <a:off x="3070960" y="4569084"/>
              <a:ext cx="3067449" cy="934762"/>
              <a:chOff x="2765836" y="332718"/>
              <a:chExt cx="3067449" cy="934762"/>
            </a:xfrm>
          </p:grpSpPr>
          <p:sp>
            <p:nvSpPr>
              <p:cNvPr id="19" name="Arrow: Chevron 18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D4F818D9-59C5-5B0F-A935-8964C917F130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row: Chevron 4">
                <a:extLst>
                  <a:ext uri="{FF2B5EF4-FFF2-40B4-BE49-F238E27FC236}">
                    <a16:creationId xmlns:a16="http://schemas.microsoft.com/office/drawing/2014/main" id="{B20958BA-E913-EE1C-35F0-E1CC1EEED304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Update belief using Bayes’ rule with new evidence</a:t>
                </a:r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C7B4A686-1241-63B5-ED6D-663357482B8E}"/>
                </a:ext>
              </a:extLst>
            </p:cNvPr>
            <p:cNvSpPr/>
            <p:nvPr/>
          </p:nvSpPr>
          <p:spPr>
            <a:xfrm>
              <a:off x="6844189" y="4547144"/>
              <a:ext cx="1495204" cy="975518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077932C-3342-DE67-88D4-A9114C52E975}"/>
                </a:ext>
              </a:extLst>
            </p:cNvPr>
            <p:cNvSpPr/>
            <p:nvPr/>
          </p:nvSpPr>
          <p:spPr>
            <a:xfrm>
              <a:off x="6294719" y="4489491"/>
              <a:ext cx="328868" cy="5028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973E18-5D90-978C-83DA-ED5756C7C4CA}"/>
                </a:ext>
              </a:extLst>
            </p:cNvPr>
            <p:cNvSpPr txBox="1"/>
            <p:nvPr/>
          </p:nvSpPr>
          <p:spPr>
            <a:xfrm>
              <a:off x="5952672" y="4136968"/>
              <a:ext cx="9004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+Utility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F713A5-E8CA-45A7-BC8C-837EE9D4DB9D}"/>
                </a:ext>
              </a:extLst>
            </p:cNvPr>
            <p:cNvSpPr txBox="1"/>
            <p:nvPr/>
          </p:nvSpPr>
          <p:spPr>
            <a:xfrm>
              <a:off x="848179" y="3597730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Approach</a:t>
              </a:r>
              <a:endParaRPr lang="en-US" dirty="0"/>
            </a:p>
          </p:txBody>
        </p:sp>
      </p:grp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E41DE77B-6017-4BC4-2CBB-617F96AB80A8}"/>
              </a:ext>
            </a:extLst>
          </p:cNvPr>
          <p:cNvSpPr/>
          <p:nvPr/>
        </p:nvSpPr>
        <p:spPr>
          <a:xfrm>
            <a:off x="1066800" y="4834806"/>
            <a:ext cx="2004717" cy="1092867"/>
          </a:xfrm>
          <a:prstGeom prst="wedgeRoundRectCallout">
            <a:avLst>
              <a:gd name="adj1" fmla="val -13327"/>
              <a:gd name="adj2" fmla="val -1238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Agent’s knowledge</a:t>
            </a:r>
            <a:r>
              <a:rPr lang="en-US" sz="1200" dirty="0"/>
              <a:t>. We typically use frequentist estimates (e.g., counting) and store them as a model.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B99ED52-0D36-5A6C-7955-99471CE6C680}"/>
              </a:ext>
            </a:extLst>
          </p:cNvPr>
          <p:cNvSpPr/>
          <p:nvPr/>
        </p:nvSpPr>
        <p:spPr>
          <a:xfrm>
            <a:off x="3786193" y="4818263"/>
            <a:ext cx="2132687" cy="1092867"/>
          </a:xfrm>
          <a:prstGeom prst="wedgeRoundRectCallout">
            <a:avLst>
              <a:gd name="adj1" fmla="val 25891"/>
              <a:gd name="adj2" fmla="val -1273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Predict the belief states given different actions</a:t>
            </a:r>
            <a:r>
              <a:rPr lang="en-US" sz="1200" dirty="0"/>
              <a:t>. Use utility information to calculate expected utilities.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5FC93710-4087-D5DA-DBCB-7E8181259ACF}"/>
              </a:ext>
            </a:extLst>
          </p:cNvPr>
          <p:cNvSpPr/>
          <p:nvPr/>
        </p:nvSpPr>
        <p:spPr>
          <a:xfrm>
            <a:off x="6633556" y="4850733"/>
            <a:ext cx="2132687" cy="1092867"/>
          </a:xfrm>
          <a:prstGeom prst="wedgeRoundRectCallout">
            <a:avLst>
              <a:gd name="adj1" fmla="val -21451"/>
              <a:gd name="adj2" fmla="val -12737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the action that </a:t>
            </a:r>
            <a:r>
              <a:rPr lang="en-US" sz="1200" b="1" dirty="0"/>
              <a:t>maximizes the expected utility</a:t>
            </a:r>
            <a:r>
              <a:rPr lang="en-US" sz="1200" dirty="0"/>
              <a:t>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A37D80-4636-1086-20E0-6408B8876F14}"/>
              </a:ext>
            </a:extLst>
          </p:cNvPr>
          <p:cNvGrpSpPr/>
          <p:nvPr/>
        </p:nvGrpSpPr>
        <p:grpSpPr>
          <a:xfrm>
            <a:off x="2743200" y="2372570"/>
            <a:ext cx="5638800" cy="1818267"/>
            <a:chOff x="2743200" y="2007496"/>
            <a:chExt cx="5638800" cy="18182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C6F103-C305-233D-EA67-9C70DC27CF3B}"/>
                </a:ext>
              </a:extLst>
            </p:cNvPr>
            <p:cNvSpPr/>
            <p:nvPr/>
          </p:nvSpPr>
          <p:spPr>
            <a:xfrm>
              <a:off x="2743200" y="2061091"/>
              <a:ext cx="5638800" cy="176467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0D7EE5-59F6-1BB7-3CCA-95BC1A5E9689}"/>
                </a:ext>
              </a:extLst>
            </p:cNvPr>
            <p:cNvSpPr txBox="1"/>
            <p:nvPr/>
          </p:nvSpPr>
          <p:spPr>
            <a:xfrm>
              <a:off x="2743200" y="2007496"/>
              <a:ext cx="1448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Agent function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B6854D-E92C-38F5-7083-C0F9BA17B980}"/>
              </a:ext>
            </a:extLst>
          </p:cNvPr>
          <p:cNvSpPr txBox="1"/>
          <p:nvPr/>
        </p:nvSpPr>
        <p:spPr>
          <a:xfrm>
            <a:off x="652264" y="142067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type of utility-based agent, also called a decision-theoretic agent.</a:t>
            </a:r>
          </a:p>
        </p:txBody>
      </p:sp>
    </p:spTree>
    <p:extLst>
      <p:ext uri="{BB962C8B-B14F-4D97-AF65-F5344CB8AC3E}">
        <p14:creationId xmlns:p14="http://schemas.microsoft.com/office/powerpoint/2010/main" val="1684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75EF4-E277-17A9-634B-F07ADC7AA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in tosses are not 50/50: Researchers find a slight bias - TODAY">
            <a:extLst>
              <a:ext uri="{FF2B5EF4-FFF2-40B4-BE49-F238E27FC236}">
                <a16:creationId xmlns:a16="http://schemas.microsoft.com/office/drawing/2014/main" id="{E16DB569-6199-A50A-104C-777A261A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861CC-3511-2766-6CED-477535E5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Independence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between Events</a:t>
            </a:r>
          </a:p>
        </p:txBody>
      </p:sp>
    </p:spTree>
    <p:extLst>
      <p:ext uri="{BB962C8B-B14F-4D97-AF65-F5344CB8AC3E}">
        <p14:creationId xmlns:p14="http://schemas.microsoft.com/office/powerpoint/2010/main" val="10197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9929A-0A49-D28C-85EF-403D6E73D015}"/>
              </a:ext>
            </a:extLst>
          </p:cNvPr>
          <p:cNvGrpSpPr/>
          <p:nvPr/>
        </p:nvGrpSpPr>
        <p:grpSpPr>
          <a:xfrm>
            <a:off x="762000" y="1159096"/>
            <a:ext cx="7434064" cy="1675385"/>
            <a:chOff x="905329" y="3881892"/>
            <a:chExt cx="7434064" cy="16753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9AC378-9756-1890-4BE5-6AE6768F944E}"/>
                </a:ext>
              </a:extLst>
            </p:cNvPr>
            <p:cNvSpPr txBox="1"/>
            <p:nvPr/>
          </p:nvSpPr>
          <p:spPr>
            <a:xfrm>
              <a:off x="1371600" y="4460872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prior probabilities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16C0B1-9F4C-3B7C-F43B-48568E5C2010}"/>
                </a:ext>
              </a:extLst>
            </p:cNvPr>
            <p:cNvSpPr txBox="1"/>
            <p:nvPr/>
          </p:nvSpPr>
          <p:spPr>
            <a:xfrm>
              <a:off x="1371600" y="5034057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Likelihoods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A57191-70EF-107A-F205-83BA198B362E}"/>
                </a:ext>
              </a:extLst>
            </p:cNvPr>
            <p:cNvGrpSpPr/>
            <p:nvPr/>
          </p:nvGrpSpPr>
          <p:grpSpPr>
            <a:xfrm>
              <a:off x="3070960" y="4569084"/>
              <a:ext cx="3067449" cy="934762"/>
              <a:chOff x="2765836" y="332718"/>
              <a:chExt cx="3067449" cy="934762"/>
            </a:xfrm>
          </p:grpSpPr>
          <p:sp>
            <p:nvSpPr>
              <p:cNvPr id="21" name="Arrow: Chevron 20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93B72D0F-33DF-6994-5530-D5F627CE39E5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row: Chevron 4">
                <a:extLst>
                  <a:ext uri="{FF2B5EF4-FFF2-40B4-BE49-F238E27FC236}">
                    <a16:creationId xmlns:a16="http://schemas.microsoft.com/office/drawing/2014/main" id="{9121AA8F-5D6C-D169-966E-CFD5906EB14E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Update belief using Bayes’ rule with new evidence</a:t>
                </a:r>
              </a:p>
            </p:txBody>
          </p:sp>
        </p:grp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131BCA9-DD50-C8F5-20BC-C40D2B96739F}"/>
                </a:ext>
              </a:extLst>
            </p:cNvPr>
            <p:cNvSpPr/>
            <p:nvPr/>
          </p:nvSpPr>
          <p:spPr>
            <a:xfrm>
              <a:off x="6844189" y="4547144"/>
              <a:ext cx="1495204" cy="975518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F18A68C-2B0C-F944-0EC8-105EB380A8D9}"/>
                </a:ext>
              </a:extLst>
            </p:cNvPr>
            <p:cNvSpPr/>
            <p:nvPr/>
          </p:nvSpPr>
          <p:spPr>
            <a:xfrm>
              <a:off x="6294719" y="4489491"/>
              <a:ext cx="328868" cy="5028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B23FD5-4420-BF26-85F1-BA66016640ED}"/>
                </a:ext>
              </a:extLst>
            </p:cNvPr>
            <p:cNvSpPr txBox="1"/>
            <p:nvPr/>
          </p:nvSpPr>
          <p:spPr>
            <a:xfrm>
              <a:off x="5952672" y="4136968"/>
              <a:ext cx="9004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+Utility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BD228-10FE-56C9-F8EF-8DA0E2912863}"/>
                </a:ext>
              </a:extLst>
            </p:cNvPr>
            <p:cNvSpPr txBox="1"/>
            <p:nvPr/>
          </p:nvSpPr>
          <p:spPr>
            <a:xfrm>
              <a:off x="905329" y="388189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Approach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Issues with Making Decisions using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table representing the likelihoods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(evidence and outcome) with a domain size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conditional independence </a:t>
                </a:r>
                <a:r>
                  <a:rPr lang="en-US" dirty="0"/>
                  <a:t>between events.  </a:t>
                </a:r>
              </a:p>
              <a:p>
                <a:r>
                  <a:rPr lang="en-US" dirty="0"/>
                  <a:t>If we can identify conditional independence, then we can break the large table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464" t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76A94956-3DE8-771A-D674-5F6567206C65}"/>
              </a:ext>
            </a:extLst>
          </p:cNvPr>
          <p:cNvSpPr/>
          <p:nvPr/>
        </p:nvSpPr>
        <p:spPr>
          <a:xfrm flipV="1">
            <a:off x="1676400" y="2804705"/>
            <a:ext cx="533400" cy="5232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𝑷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  <m: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0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𝑷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sz="20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. </a:t>
                </a:r>
                <a:r>
                  <a:rPr lang="en-US" sz="2000" b="1" dirty="0"/>
                  <a:t>Dentist Example</a:t>
                </a:r>
                <a:r>
                  <a:rPr lang="en-US" sz="2000" dirty="0"/>
                  <a:t>: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3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b="1" dirty="0"/>
                  <a:t>Side note</a:t>
                </a:r>
                <a:r>
                  <a:rPr lang="en-US" dirty="0"/>
                  <a:t>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32E50-E9D9-C6A1-20AF-1F6BE3D2F68B}"/>
                  </a:ext>
                </a:extLst>
              </p:cNvPr>
              <p:cNvSpPr txBox="1"/>
              <p:nvPr/>
            </p:nvSpPr>
            <p:spPr>
              <a:xfrm>
                <a:off x="6513671" y="4648200"/>
                <a:ext cx="1905000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32E50-E9D9-C6A1-20AF-1F6BE3D2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71" y="4648200"/>
                <a:ext cx="1905000" cy="369332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What action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</a:t>
            </a:r>
            <a:r>
              <a:rPr lang="en-US" dirty="0"/>
              <a:t>often creates conclusions that are too weak for effective decision-making.</a:t>
            </a:r>
            <a:br>
              <a:rPr lang="en-US" sz="1800" dirty="0"/>
            </a:br>
            <a:r>
              <a:rPr lang="en-US" sz="1800" dirty="0"/>
              <a:t>Uncertainty is a problem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if, and only if,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Dentist 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The probability that the probe catches does not depend on whether he/she has a toothache if we know that the patient has a cavity: 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1598" r="-309" b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667000" y="38862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BABB-345F-441B-B013-D08B92B9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699"/>
            <a:ext cx="7600950" cy="4607175"/>
          </a:xfrm>
        </p:spPr>
        <p:txBody>
          <a:bodyPr>
            <a:normAutofit/>
          </a:bodyPr>
          <a:lstStyle/>
          <a:p>
            <a:r>
              <a:rPr lang="en-US" b="1" dirty="0"/>
              <a:t>Conditional independence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simplifies the chain rule: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(Toothache, Catch, Cavity) = </a:t>
            </a: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(Cavity) </a:t>
            </a: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(Catch | Cavity) </a:t>
            </a: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(Toothache | Catch, Cavity) = </a:t>
            </a: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(Cavity) </a:t>
            </a: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(Catch | Cavity) </a:t>
            </a:r>
            <a:r>
              <a:rPr lang="en-US" sz="2000" b="1" dirty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(Toothache | Cavity)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73E5BB-B05C-A6C6-7F13-17AF2ED48DD1}"/>
                  </a:ext>
                </a:extLst>
              </p:cNvPr>
              <p:cNvSpPr txBox="1"/>
              <p:nvPr/>
            </p:nvSpPr>
            <p:spPr>
              <a:xfrm>
                <a:off x="2743200" y="4942657"/>
                <a:ext cx="3276600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If each variable only depends on a small number of other variables: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73E5BB-B05C-A6C6-7F13-17AF2ED4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942657"/>
                <a:ext cx="3276600" cy="1200329"/>
              </a:xfrm>
              <a:prstGeom prst="rect">
                <a:avLst/>
              </a:prstGeom>
              <a:blipFill>
                <a:blip r:embed="rId5"/>
                <a:stretch>
                  <a:fillRect l="-1294" t="-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934D-7929-E521-763A-BFB36E18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114E9-0767-11AE-1CD8-DD7B6DE07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33800"/>
                <a:ext cx="7886700" cy="2443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In many practical applications, each variable only depends on a small number of other variables. </a:t>
                </a:r>
              </a:p>
              <a:p>
                <a:r>
                  <a:rPr lang="en-US" sz="2000" dirty="0"/>
                  <a:t>Conditional independence can </a:t>
                </a:r>
                <a:r>
                  <a:rPr lang="en-US" sz="2000" b="1" dirty="0"/>
                  <a:t>reduce the space requirements </a:t>
                </a:r>
                <a:r>
                  <a:rPr lang="en-US" sz="2000" dirty="0"/>
                  <a:t>to store the joint probability distribution from exponential to linear: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means we can work efficiently with large models.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114E9-0767-11AE-1CD8-DD7B6DE07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33800"/>
                <a:ext cx="7886700" cy="2443162"/>
              </a:xfrm>
              <a:blipFill>
                <a:blip r:embed="rId2"/>
                <a:stretch>
                  <a:fillRect l="-541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C998030A-D9EF-6504-3DFD-C4DFED45E2A1}"/>
              </a:ext>
            </a:extLst>
          </p:cNvPr>
          <p:cNvGrpSpPr/>
          <p:nvPr/>
        </p:nvGrpSpPr>
        <p:grpSpPr>
          <a:xfrm>
            <a:off x="2667000" y="2592121"/>
            <a:ext cx="3276600" cy="815392"/>
            <a:chOff x="5029200" y="3352800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C0F564-394D-236F-A30E-2F22A188AE82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867581-2376-C992-23BD-BB3ACDFFA62B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D2CC8E-6A27-7CA0-F8D7-260F5007FEF5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7CFEE8-B901-600A-28FA-3A04171C2DB7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E5E0E3B-E7C7-994E-76A1-52FA40E97F3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E3DCB1-94D9-A17E-73EC-795ABE46957A}"/>
              </a:ext>
            </a:extLst>
          </p:cNvPr>
          <p:cNvSpPr txBox="1"/>
          <p:nvPr/>
        </p:nvSpPr>
        <p:spPr>
          <a:xfrm>
            <a:off x="774372" y="1368963"/>
            <a:ext cx="7219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Bayesian networks </a:t>
            </a:r>
            <a:r>
              <a:rPr lang="en-US" sz="2000" dirty="0"/>
              <a:t>are a graphical method to specify dependence between random variables. This very useful technique will be discussed in detail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094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Simple Decisions Under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repeatedly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optimal estimate.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22" y="281337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t with solid fill">
            <a:extLst>
              <a:ext uri="{FF2B5EF4-FFF2-40B4-BE49-F238E27FC236}">
                <a16:creationId xmlns:a16="http://schemas.microsoft.com/office/drawing/2014/main" id="{10B57A04-A775-659D-C66A-B18316906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400" y="5098639"/>
            <a:ext cx="723789" cy="735210"/>
          </a:xfrm>
          <a:prstGeom prst="rect">
            <a:avLst/>
          </a:prstGeom>
        </p:spPr>
      </p:pic>
      <p:pic>
        <p:nvPicPr>
          <p:cNvPr id="9" name="Graphic 8" descr="Dog with solid fill">
            <a:extLst>
              <a:ext uri="{FF2B5EF4-FFF2-40B4-BE49-F238E27FC236}">
                <a16:creationId xmlns:a16="http://schemas.microsoft.com/office/drawing/2014/main" id="{054CBE4B-5046-F5E7-75F9-9CBBA1545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4912" y="1164967"/>
            <a:ext cx="946312" cy="9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Optimal Decision Rule: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828800"/>
                <a:ext cx="7886700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expresses the utility of the decision 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dirty="0"/>
                  <a:t>Choosing the most likely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optimal for 0-1 loss</a:t>
                </a:r>
                <a:r>
                  <a:rPr lang="en-US" sz="2400" dirty="0"/>
                  <a:t>!</a:t>
                </a:r>
              </a:p>
              <a:p>
                <a:pPr marL="457200" indent="-457200"/>
                <a:r>
                  <a:rPr lang="en-US" sz="2400" dirty="0"/>
                  <a:t>The error of the Bayes decision rule is called the </a:t>
                </a:r>
                <a:r>
                  <a:rPr lang="en-US" sz="2400" b="1" dirty="0"/>
                  <a:t>Bayes Error Rate</a:t>
                </a:r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No classifier can do better!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828800"/>
                <a:ext cx="7886700" cy="4343400"/>
              </a:xfrm>
              <a:blipFill>
                <a:blip r:embed="rId3"/>
                <a:stretch>
                  <a:fillRect l="-696" t="-2525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74116"/>
                <a:ext cx="7886700" cy="232648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0-1 loss means we should use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i.e., the prediction that most likely leads to a loss of 0.</a:t>
                </a:r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3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3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74116"/>
                <a:ext cx="7886700" cy="2326483"/>
              </a:xfrm>
              <a:blipFill>
                <a:blip r:embed="rId3"/>
                <a:stretch>
                  <a:fillRect l="-618" t="-4462" r="-1314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12765" y="3134594"/>
            <a:ext cx="1187633" cy="525710"/>
            <a:chOff x="5687090" y="2653688"/>
            <a:chExt cx="1187633" cy="52571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149249" y="2842699"/>
              <a:ext cx="217873" cy="45552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87090" y="2653688"/>
              <a:ext cx="11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1884" y="3286703"/>
            <a:ext cx="1581908" cy="611168"/>
            <a:chOff x="2279398" y="2873842"/>
            <a:chExt cx="1581908" cy="611168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2895186" y="3018296"/>
              <a:ext cx="289658" cy="643769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279398" y="2873842"/>
              <a:ext cx="1581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82CDE7-A4E2-F6DD-5615-E8D7273FD026}"/>
              </a:ext>
            </a:extLst>
          </p:cNvPr>
          <p:cNvGrpSpPr/>
          <p:nvPr/>
        </p:nvGrpSpPr>
        <p:grpSpPr>
          <a:xfrm>
            <a:off x="533400" y="5181600"/>
            <a:ext cx="8286750" cy="1429759"/>
            <a:chOff x="400050" y="5181600"/>
            <a:chExt cx="8286750" cy="14297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610260" y="5736824"/>
              <a:ext cx="2719591" cy="874535"/>
              <a:chOff x="4561609" y="5716728"/>
              <a:chExt cx="2719591" cy="874535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5867012" y="5469194"/>
                <a:ext cx="228204" cy="723271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29F6D16-48D6-49A8-8E20-473182579280}"/>
                      </a:ext>
                    </a:extLst>
                  </p:cNvPr>
                  <p:cNvSpPr txBox="1"/>
                  <p:nvPr/>
                </p:nvSpPr>
                <p:spPr>
                  <a:xfrm>
                    <a:off x="4561609" y="5944932"/>
                    <a:ext cx="271959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Likelihood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of observing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given class x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29F6D16-48D6-49A8-8E20-473182579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1609" y="5944932"/>
                    <a:ext cx="271959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5" t="-5660" r="-1345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400050" y="5334000"/>
                  <a:ext cx="417195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" y="5334000"/>
                  <a:ext cx="417195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316" t="-4717" r="-1023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975739" y="5343202"/>
                  <a:ext cx="2568061" cy="4602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75739" y="5343202"/>
                  <a:ext cx="2568061" cy="460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01479" y="3286703"/>
                <a:ext cx="1940449" cy="902172"/>
              </a:xfrm>
              <a:prstGeom prst="wedgeRectCallout">
                <a:avLst>
                  <a:gd name="adj1" fmla="val -129282"/>
                  <a:gd name="adj2" fmla="val 58004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evidence.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79" y="3286703"/>
                <a:ext cx="1940449" cy="902172"/>
              </a:xfrm>
              <a:prstGeom prst="wedgeRectCallout">
                <a:avLst>
                  <a:gd name="adj1" fmla="val -129282"/>
                  <a:gd name="adj2" fmla="val 58004"/>
                </a:avLst>
              </a:prstGeom>
              <a:blipFill>
                <a:blip r:embed="rId7"/>
                <a:stretch>
                  <a:fillRect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F696E1E-8C21-14BA-1D06-A6B3E0A10263}"/>
              </a:ext>
            </a:extLst>
          </p:cNvPr>
          <p:cNvGrpSpPr/>
          <p:nvPr/>
        </p:nvGrpSpPr>
        <p:grpSpPr>
          <a:xfrm>
            <a:off x="1483511" y="1284033"/>
            <a:ext cx="5840674" cy="1053544"/>
            <a:chOff x="1371600" y="4113355"/>
            <a:chExt cx="6967793" cy="15202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9DD14E-E106-41B3-F460-71D4064AA63E}"/>
                </a:ext>
              </a:extLst>
            </p:cNvPr>
            <p:cNvSpPr txBox="1"/>
            <p:nvPr/>
          </p:nvSpPr>
          <p:spPr>
            <a:xfrm>
              <a:off x="1371600" y="4460873"/>
              <a:ext cx="1524000" cy="7606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Estimate prior probabilities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3AF3A5-3EEE-6774-FE21-AC4296F5D7EF}"/>
                </a:ext>
              </a:extLst>
            </p:cNvPr>
            <p:cNvSpPr txBox="1"/>
            <p:nvPr/>
          </p:nvSpPr>
          <p:spPr>
            <a:xfrm>
              <a:off x="1371600" y="5034058"/>
              <a:ext cx="1524000" cy="5995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Estimate Likelihoods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5FB930-6799-DB3A-6B40-B4EAF302763E}"/>
                </a:ext>
              </a:extLst>
            </p:cNvPr>
            <p:cNvGrpSpPr/>
            <p:nvPr/>
          </p:nvGrpSpPr>
          <p:grpSpPr>
            <a:xfrm>
              <a:off x="3070960" y="4569084"/>
              <a:ext cx="3067449" cy="934762"/>
              <a:chOff x="2765836" y="332718"/>
              <a:chExt cx="3067449" cy="934762"/>
            </a:xfrm>
          </p:grpSpPr>
          <p:sp>
            <p:nvSpPr>
              <p:cNvPr id="26" name="Arrow: Chevron 25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8F133A36-1048-7BBC-C36A-30278D3DFDC3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Arrow: Chevron 4">
                <a:extLst>
                  <a:ext uri="{FF2B5EF4-FFF2-40B4-BE49-F238E27FC236}">
                    <a16:creationId xmlns:a16="http://schemas.microsoft.com/office/drawing/2014/main" id="{040FD86A-04F2-70E7-DE27-C2B2D5082C0F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Update belief using Bayes’ rule with new evidence</a:t>
                </a:r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938B263C-F3AC-3153-AE80-E66C5093B0DF}"/>
                </a:ext>
              </a:extLst>
            </p:cNvPr>
            <p:cNvSpPr/>
            <p:nvPr/>
          </p:nvSpPr>
          <p:spPr>
            <a:xfrm>
              <a:off x="6844189" y="4547144"/>
              <a:ext cx="1495204" cy="975518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Decision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7B44D250-5FB2-5FAE-5176-B81C257D446C}"/>
                </a:ext>
              </a:extLst>
            </p:cNvPr>
            <p:cNvSpPr/>
            <p:nvPr/>
          </p:nvSpPr>
          <p:spPr>
            <a:xfrm>
              <a:off x="6294719" y="4489491"/>
              <a:ext cx="328868" cy="5028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0C842-463E-D3B3-A711-B0931B4CCE92}"/>
                </a:ext>
              </a:extLst>
            </p:cNvPr>
            <p:cNvSpPr txBox="1"/>
            <p:nvPr/>
          </p:nvSpPr>
          <p:spPr>
            <a:xfrm>
              <a:off x="5805642" y="4113355"/>
              <a:ext cx="1263926" cy="399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+Utility (Loss)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observe: </a:t>
                </a:r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</a:p>
              <a:p>
                <a:pPr marL="0" indent="0">
                  <a:buNone/>
                </a:pPr>
                <a:r>
                  <a:rPr lang="en-US" sz="2400" dirty="0"/>
                  <a:t>What is the animal?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Zebra</a:t>
                </a:r>
                <a:r>
                  <a:rPr lang="en-US" sz="2400" dirty="0"/>
                  <a:t>: 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Cat</a:t>
                </a:r>
                <a:r>
                  <a:rPr lang="en-US" sz="2400" dirty="0"/>
                  <a:t>: 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1138" t="-2632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86000" y="2267509"/>
            <a:ext cx="1431097" cy="542961"/>
            <a:chOff x="2796074" y="3126265"/>
            <a:chExt cx="1431097" cy="542961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796074" y="3126265"/>
              <a:ext cx="1431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05347" y="3750624"/>
            <a:ext cx="1171448" cy="379682"/>
            <a:chOff x="5512459" y="4587342"/>
            <a:chExt cx="1171448" cy="3796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575869" y="4628470"/>
              <a:ext cx="992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05370" y="3722049"/>
            <a:ext cx="965649" cy="468058"/>
            <a:chOff x="6773656" y="4516198"/>
            <a:chExt cx="965649" cy="468058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73656" y="4676479"/>
              <a:ext cx="96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How many entries does the tables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have?</a:t>
                </a:r>
              </a:p>
              <a:p>
                <a:pPr marL="0" indent="0">
                  <a:buNone/>
                </a:pPr>
                <a:endParaRPr lang="en-US" sz="2400" b="1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ym typeface="Symbol"/>
                  </a:rPr>
                  <a:t>Answer</a:t>
                </a:r>
                <a:r>
                  <a:rPr lang="en-US" sz="2400" dirty="0">
                    <a:sym typeface="Symbol"/>
                  </a:rPr>
                  <a:t>: If we assume that each feature can take 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 then the table has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sym typeface="Symbol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  <m:t>𝒌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681" r="-1700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715000" y="709612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709612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57351"/>
                <a:ext cx="5843768" cy="4667249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 variables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different values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/>
                  <a:t>The naïve Bayes model </a:t>
                </a:r>
                <a:r>
                  <a:rPr lang="en-US" sz="2400" dirty="0">
                    <a:sym typeface="Symbol"/>
                  </a:rPr>
                  <a:t>makes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needed number of probabilities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naïve Bayes decision is not optimal.</a:t>
                </a:r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57351"/>
                <a:ext cx="5843768" cy="4667249"/>
              </a:xfrm>
              <a:blipFill>
                <a:blip r:embed="rId3"/>
                <a:stretch>
                  <a:fillRect l="-730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6585" y="5029200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FAC79BC-7F91-EB0E-63F7-C6291C8AA97E}"/>
                  </a:ext>
                </a:extLst>
              </p:cNvPr>
              <p:cNvSpPr/>
              <p:nvPr/>
            </p:nvSpPr>
            <p:spPr>
              <a:xfrm>
                <a:off x="6322309" y="2268539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FAC79BC-7F91-EB0E-63F7-C6291C8AA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09" y="2268539"/>
                <a:ext cx="2590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FA275497-2A50-8107-C622-FB5AF3FAF779}"/>
              </a:ext>
            </a:extLst>
          </p:cNvPr>
          <p:cNvSpPr/>
          <p:nvPr/>
        </p:nvSpPr>
        <p:spPr>
          <a:xfrm>
            <a:off x="7315200" y="3124200"/>
            <a:ext cx="609600" cy="17146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0AB400-5477-3A9E-7142-B8A2A0B44265}"/>
                  </a:ext>
                </a:extLst>
              </p:cNvPr>
              <p:cNvSpPr txBox="1"/>
              <p:nvPr/>
            </p:nvSpPr>
            <p:spPr>
              <a:xfrm>
                <a:off x="8217747" y="2098678"/>
                <a:ext cx="700306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0AB400-5477-3A9E-7142-B8A2A0B4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47" y="2098678"/>
                <a:ext cx="7003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2FFBEC-3C63-CE2F-B05D-97F61687781E}"/>
                  </a:ext>
                </a:extLst>
              </p:cNvPr>
              <p:cNvSpPr txBox="1"/>
              <p:nvPr/>
            </p:nvSpPr>
            <p:spPr>
              <a:xfrm>
                <a:off x="8109355" y="5031017"/>
                <a:ext cx="700306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2FFBEC-3C63-CE2F-B05D-97F61687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55" y="5031017"/>
                <a:ext cx="7003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1524-4047-8A81-2C48-385AC280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41F67B6-84F9-36D5-880B-46BA3F3D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Belief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47361645-99A8-7D89-4E5E-DE8CC3A1438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00200"/>
                <a:ext cx="653415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action </a:t>
                </a:r>
                <a:r>
                  <a:rPr lang="en-US" sz="1800" i="1" dirty="0">
                    <a:solidFill>
                      <a:srgbClr val="0066FF"/>
                    </a:solidFill>
                  </a:rPr>
                  <a:t>A</a:t>
                </a:r>
                <a:r>
                  <a:rPr lang="en-US" sz="1800" i="1" baseline="-25000" dirty="0">
                    <a:solidFill>
                      <a:srgbClr val="0066FF"/>
                    </a:solidFill>
                  </a:rPr>
                  <a:t>t</a:t>
                </a:r>
                <a:r>
                  <a:rPr lang="en-US" sz="1800" dirty="0">
                    <a:solidFill>
                      <a:srgbClr val="0066FF"/>
                    </a:solidFill>
                  </a:rPr>
                  <a:t> = leave for airport </a:t>
                </a:r>
                <a:r>
                  <a:rPr lang="en-US" sz="1800" i="1" dirty="0">
                    <a:solidFill>
                      <a:srgbClr val="0066FF"/>
                    </a:solidFill>
                  </a:rPr>
                  <a:t>t</a:t>
                </a:r>
                <a:r>
                  <a:rPr lang="en-US" sz="1800" dirty="0">
                    <a:solidFill>
                      <a:srgbClr val="0066FF"/>
                    </a:solidFill>
                  </a:rPr>
                  <a:t> minutes before flight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Question</a:t>
                </a:r>
                <a:r>
                  <a:rPr lang="en-US" sz="1800" dirty="0"/>
                  <a:t>: What action </a:t>
                </a:r>
                <a:r>
                  <a:rPr lang="en-US" sz="1800" i="1" dirty="0"/>
                  <a:t>A</a:t>
                </a:r>
                <a:r>
                  <a:rPr lang="en-US" sz="1800" i="1" baseline="-25000" dirty="0"/>
                  <a:t>t</a:t>
                </a:r>
                <a:r>
                  <a:rPr lang="en-US" sz="1800" dirty="0"/>
                  <a:t> get me there on time?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Belief states</a:t>
                </a:r>
                <a:endParaRPr lang="en-US" sz="1800" dirty="0"/>
              </a:p>
              <a:p>
                <a:r>
                  <a:rPr lang="en-US" sz="1800" dirty="0"/>
                  <a:t>Are used to deal with uncertainty in the environment.  </a:t>
                </a:r>
              </a:p>
              <a:p>
                <a:r>
                  <a:rPr lang="en-US" sz="1800" dirty="0"/>
                  <a:t>Are the set of states the agent believes it could be in.</a:t>
                </a:r>
              </a:p>
              <a:p>
                <a:r>
                  <a:rPr lang="en-US" sz="1800" dirty="0"/>
                  <a:t>Often are the result of nondeterministic actions:</a:t>
                </a:r>
                <a:br>
                  <a:rPr lang="en-US" sz="18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Results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missed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flight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sz="1800" b="1" dirty="0"/>
                  <a:t>Issue</a:t>
                </a:r>
                <a:r>
                  <a:rPr lang="en-US" sz="1800" dirty="0"/>
                  <a:t>: The resulting belief state is the same for any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We only know if we observe that we caught the plane afterwards. This not very helpful!</a:t>
                </a:r>
              </a:p>
            </p:txBody>
          </p:sp>
        </mc:Choice>
        <mc:Fallback xmlns="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47361645-99A8-7D89-4E5E-DE8CC3A14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6534150" cy="4114800"/>
              </a:xfrm>
              <a:blipFill>
                <a:blip r:embed="rId3"/>
                <a:stretch>
                  <a:fillRect l="-746" t="-1481" r="-18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7E62178-5298-CD2C-5920-BF94F374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30D6E3-D2FE-D803-C4EA-5DA52383FA7B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We need a way to specify how likely it is that we will end up at the airport after the 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1B943-1E77-BD73-6A23-CD9CD3CA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133242" y="1149336"/>
            <a:ext cx="2987899" cy="2240924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485D9B-AD18-8456-57A4-1D48505F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2" y="1370171"/>
            <a:ext cx="3319164" cy="23876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Naïve Bayesian Spam Filter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1982" y="2130090"/>
            <a:ext cx="343368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0404" y="3116072"/>
            <a:ext cx="3283596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798" y="1"/>
            <a:ext cx="315635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Mailbox outline">
            <a:extLst>
              <a:ext uri="{FF2B5EF4-FFF2-40B4-BE49-F238E27FC236}">
                <a16:creationId xmlns:a16="http://schemas.microsoft.com/office/drawing/2014/main" id="{F44F92B8-CC01-C88C-B68B-03194A89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521" y="549408"/>
            <a:ext cx="2150911" cy="215091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8" name="Graphic 7" descr="Email outline">
            <a:extLst>
              <a:ext uri="{FF2B5EF4-FFF2-40B4-BE49-F238E27FC236}">
                <a16:creationId xmlns:a16="http://schemas.microsoft.com/office/drawing/2014/main" id="{47A5069F-6E20-5B68-4FA1-E05AD6EF5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6709" y="4080465"/>
            <a:ext cx="2174431" cy="217443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70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67422"/>
            <a:ext cx="7886700" cy="1187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To make decisions, we need to:</a:t>
            </a:r>
          </a:p>
          <a:p>
            <a:r>
              <a:rPr lang="en-US" sz="2400" dirty="0"/>
              <a:t>Define random variables so we can estimate prior probabilities and likelihoods.</a:t>
            </a:r>
          </a:p>
          <a:p>
            <a:pPr lvl="1"/>
            <a:r>
              <a:rPr lang="en-US" sz="2100" dirty="0"/>
              <a:t>Class: spam no spam</a:t>
            </a:r>
          </a:p>
          <a:p>
            <a:pPr lvl="1"/>
            <a:r>
              <a:rPr lang="en-US" sz="2100" dirty="0"/>
              <a:t>Evidence: features of the message.</a:t>
            </a:r>
          </a:p>
          <a:p>
            <a:r>
              <a:rPr lang="en-US" sz="2400" dirty="0"/>
              <a:t>Define utility/loss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ABDC65-3686-D439-A42C-3DA8913696F0}"/>
              </a:ext>
            </a:extLst>
          </p:cNvPr>
          <p:cNvGrpSpPr/>
          <p:nvPr/>
        </p:nvGrpSpPr>
        <p:grpSpPr>
          <a:xfrm>
            <a:off x="986913" y="1429821"/>
            <a:ext cx="6529922" cy="2092606"/>
            <a:chOff x="986913" y="1429821"/>
            <a:chExt cx="6529922" cy="2092606"/>
          </a:xfrm>
        </p:grpSpPr>
        <p:pic>
          <p:nvPicPr>
            <p:cNvPr id="39942" name="Picture 6" descr="Two spam emails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6913" y="1429821"/>
              <a:ext cx="2876679" cy="2092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7" descr="A non-spam email.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1491710"/>
              <a:ext cx="3173435" cy="1167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A9FC9-72AE-F1D9-4058-0F9D6FDAEF4E}"/>
              </a:ext>
            </a:extLst>
          </p:cNvPr>
          <p:cNvGrpSpPr/>
          <p:nvPr/>
        </p:nvGrpSpPr>
        <p:grpSpPr>
          <a:xfrm>
            <a:off x="986913" y="3848752"/>
            <a:ext cx="6179744" cy="1255497"/>
            <a:chOff x="1386878" y="3830051"/>
            <a:chExt cx="6179744" cy="12554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3AB6EB-EFCF-EDAA-6CC0-1945914F83B0}"/>
                </a:ext>
              </a:extLst>
            </p:cNvPr>
            <p:cNvSpPr txBox="1"/>
            <p:nvPr/>
          </p:nvSpPr>
          <p:spPr>
            <a:xfrm>
              <a:off x="1725948" y="4272834"/>
              <a:ext cx="1277476" cy="527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Estimate prior probabilities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A0F862-6A66-C00E-EA24-3FC2F5567719}"/>
                </a:ext>
              </a:extLst>
            </p:cNvPr>
            <p:cNvSpPr txBox="1"/>
            <p:nvPr/>
          </p:nvSpPr>
          <p:spPr>
            <a:xfrm>
              <a:off x="1725948" y="4670050"/>
              <a:ext cx="1277476" cy="4154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Estimate Likelihoods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592621-688D-84C6-B00D-67CC856C4AC4}"/>
                </a:ext>
              </a:extLst>
            </p:cNvPr>
            <p:cNvGrpSpPr/>
            <p:nvPr/>
          </p:nvGrpSpPr>
          <p:grpSpPr>
            <a:xfrm>
              <a:off x="3150417" y="4347824"/>
              <a:ext cx="2571255" cy="647789"/>
              <a:chOff x="2765836" y="332718"/>
              <a:chExt cx="3067449" cy="934762"/>
            </a:xfrm>
          </p:grpSpPr>
          <p:sp>
            <p:nvSpPr>
              <p:cNvPr id="12" name="Arrow: Chevron 11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270E68B2-2630-2308-0A88-E2C3C578F644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3" name="Arrow: Chevron 4">
                <a:extLst>
                  <a:ext uri="{FF2B5EF4-FFF2-40B4-BE49-F238E27FC236}">
                    <a16:creationId xmlns:a16="http://schemas.microsoft.com/office/drawing/2014/main" id="{F202434B-8663-E3DD-284D-D3355D4F0A08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Update belief using Bayes’ rule with new evidence</a:t>
                </a:r>
              </a:p>
            </p:txBody>
          </p:sp>
        </p:grp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1333603F-AC6D-13E6-CBE9-E30912CEE969}"/>
                </a:ext>
              </a:extLst>
            </p:cNvPr>
            <p:cNvSpPr/>
            <p:nvPr/>
          </p:nvSpPr>
          <p:spPr>
            <a:xfrm>
              <a:off x="6313284" y="4332619"/>
              <a:ext cx="1253338" cy="676033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Decision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C690AFBE-DEC5-A800-F476-B6A34AA53147}"/>
                </a:ext>
              </a:extLst>
            </p:cNvPr>
            <p:cNvSpPr/>
            <p:nvPr/>
          </p:nvSpPr>
          <p:spPr>
            <a:xfrm>
              <a:off x="5852697" y="4292666"/>
              <a:ext cx="275670" cy="3484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8C44EB-BE62-55CB-4674-DDC7216CF5B0}"/>
                </a:ext>
              </a:extLst>
            </p:cNvPr>
            <p:cNvSpPr txBox="1"/>
            <p:nvPr/>
          </p:nvSpPr>
          <p:spPr>
            <a:xfrm>
              <a:off x="5442734" y="4032004"/>
              <a:ext cx="10594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+Utility (Loss)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3BE247-23C4-294E-417D-91704AF52E0B}"/>
                </a:ext>
              </a:extLst>
            </p:cNvPr>
            <p:cNvSpPr txBox="1"/>
            <p:nvPr/>
          </p:nvSpPr>
          <p:spPr>
            <a:xfrm>
              <a:off x="1386878" y="3830051"/>
              <a:ext cx="1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Approach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7A1F2-46A9-2013-566F-965ACBED3803}"/>
              </a:ext>
            </a:extLst>
          </p:cNvPr>
          <p:cNvSpPr/>
          <p:nvPr/>
        </p:nvSpPr>
        <p:spPr>
          <a:xfrm>
            <a:off x="381000" y="3785600"/>
            <a:ext cx="7772400" cy="2919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10350" cy="1009645"/>
          </a:xfrm>
        </p:spPr>
        <p:txBody>
          <a:bodyPr>
            <a:normAutofit/>
          </a:bodyPr>
          <a:lstStyle/>
          <a:p>
            <a:r>
              <a:rPr lang="en-US" sz="2800" dirty="0"/>
              <a:t>Message Features: Bag of Words from Natural Language Processing (NLP)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191000"/>
                <a:ext cx="7886700" cy="198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</a:p>
              <a:p>
                <a:pPr lvl="1"/>
                <a:r>
                  <a:rPr lang="en-US" sz="1700" dirty="0"/>
                  <a:t>Uses a fixed vocabulary. Unknown words are ignored.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191000"/>
                <a:ext cx="7886700" cy="1981200"/>
              </a:xfrm>
              <a:blipFill>
                <a:blip r:embed="rId3"/>
                <a:stretch>
                  <a:fillRect l="-619" t="-4000" b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86F1E2-4B8C-91DA-B804-8DC3F548AE80}"/>
              </a:ext>
            </a:extLst>
          </p:cNvPr>
          <p:cNvGrpSpPr/>
          <p:nvPr/>
        </p:nvGrpSpPr>
        <p:grpSpPr>
          <a:xfrm>
            <a:off x="990600" y="1736582"/>
            <a:ext cx="6529922" cy="2092606"/>
            <a:chOff x="986913" y="1429821"/>
            <a:chExt cx="6529922" cy="2092606"/>
          </a:xfrm>
        </p:grpSpPr>
        <p:pic>
          <p:nvPicPr>
            <p:cNvPr id="8" name="Picture 6" descr="Two spam emails.">
              <a:extLst>
                <a:ext uri="{FF2B5EF4-FFF2-40B4-BE49-F238E27FC236}">
                  <a16:creationId xmlns:a16="http://schemas.microsoft.com/office/drawing/2014/main" id="{8A859426-11E8-7DAF-C168-B8545E280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86913" y="1429821"/>
              <a:ext cx="2876679" cy="2092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A non-spam email.">
              <a:extLst>
                <a:ext uri="{FF2B5EF4-FFF2-40B4-BE49-F238E27FC236}">
                  <a16:creationId xmlns:a16="http://schemas.microsoft.com/office/drawing/2014/main" id="{6DF05CA2-A63C-2F60-9F26-05E60C7AD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43400" y="1491710"/>
              <a:ext cx="3173435" cy="1167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model the </a:t>
                </a:r>
                <a:r>
                  <a:rPr lang="en-US" sz="2000" b="1" dirty="0"/>
                  <a:t>words</a:t>
                </a:r>
                <a:r>
                  <a:rPr lang="en-US" sz="2000" dirty="0"/>
                  <a:t> used in messages as </a:t>
                </a:r>
                <a:r>
                  <a:rPr lang="en-US" sz="2000" b="1" dirty="0"/>
                  <a:t>depending on the type of message</a:t>
                </a:r>
                <a:r>
                  <a:rPr lang="en-US" sz="2000" dirty="0"/>
                  <a:t> (h = spam or not spam), and we use the naïve simplifying assumption that </a:t>
                </a:r>
                <a:r>
                  <a:rPr lang="en-US" sz="2000" b="1" dirty="0"/>
                  <a:t>words are conditionally independent</a:t>
                </a:r>
                <a:r>
                  <a:rPr lang="en-US" sz="2000" dirty="0"/>
                  <a:t> given the type of message: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181600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199098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190043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Naïve Bayes Spam Filter: Decision Making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11378"/>
                <a:ext cx="7886700" cy="33677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Update with words as evidence:</a:t>
                </a:r>
                <a:b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MAP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sz="1600" b="0" dirty="0">
                    <a:solidFill>
                      <a:srgbClr val="000000"/>
                    </a:solidFill>
                  </a:rPr>
                  <a:t>Scores are proportional to the probability. </a:t>
                </a:r>
                <a:r>
                  <a:rPr lang="en-US" sz="1600" dirty="0">
                    <a:solidFill>
                      <a:srgbClr val="000000"/>
                    </a:solidFill>
                  </a:rPr>
                  <a:t>T</a:t>
                </a:r>
                <a:r>
                  <a:rPr lang="en-US" sz="1600" b="0" dirty="0">
                    <a:solidFill>
                      <a:srgbClr val="000000"/>
                    </a:solidFill>
                  </a:rPr>
                  <a:t>hat means predict </a:t>
                </a:r>
                <a:r>
                  <a:rPr lang="en-US" sz="1600" dirty="0"/>
                  <a:t>spam if </a:t>
                </a:r>
                <a:br>
                  <a:rPr lang="en-US" sz="1600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11378"/>
                <a:ext cx="7886700" cy="3367711"/>
              </a:xfrm>
              <a:blipFill>
                <a:blip r:embed="rId3"/>
                <a:stretch>
                  <a:fillRect l="-618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84DC2F6-FA27-8AE3-4E98-A4FEBF0FAC5E}"/>
              </a:ext>
            </a:extLst>
          </p:cNvPr>
          <p:cNvSpPr/>
          <p:nvPr/>
        </p:nvSpPr>
        <p:spPr>
          <a:xfrm>
            <a:off x="7162800" y="4495800"/>
            <a:ext cx="1524000" cy="685800"/>
          </a:xfrm>
          <a:prstGeom prst="wedgeRoundRectCallout">
            <a:avLst>
              <a:gd name="adj1" fmla="val -225377"/>
              <a:gd name="adj2" fmla="val 1147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Minimizes 0-1 Loss (number of mistakes)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D23582-3487-79FA-651D-311C6A7F8E9F}"/>
              </a:ext>
            </a:extLst>
          </p:cNvPr>
          <p:cNvGrpSpPr/>
          <p:nvPr/>
        </p:nvGrpSpPr>
        <p:grpSpPr>
          <a:xfrm>
            <a:off x="1428750" y="1600200"/>
            <a:ext cx="5791200" cy="933249"/>
            <a:chOff x="1386878" y="3830051"/>
            <a:chExt cx="6179744" cy="1289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24A17D-87AF-9130-E1B3-04261C4336FF}"/>
                </a:ext>
              </a:extLst>
            </p:cNvPr>
            <p:cNvSpPr txBox="1"/>
            <p:nvPr/>
          </p:nvSpPr>
          <p:spPr>
            <a:xfrm>
              <a:off x="1725948" y="4272835"/>
              <a:ext cx="1277476" cy="5103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Estimate prior probabilities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0BADE-3ED7-9050-D493-FD2DE45BD9A3}"/>
                </a:ext>
              </a:extLst>
            </p:cNvPr>
            <p:cNvSpPr txBox="1"/>
            <p:nvPr/>
          </p:nvSpPr>
          <p:spPr>
            <a:xfrm>
              <a:off x="1725948" y="4800677"/>
              <a:ext cx="1277476" cy="3189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Estimate Likelihoods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184285-A98C-2285-FBAA-AB0E2D397E09}"/>
                </a:ext>
              </a:extLst>
            </p:cNvPr>
            <p:cNvGrpSpPr/>
            <p:nvPr/>
          </p:nvGrpSpPr>
          <p:grpSpPr>
            <a:xfrm>
              <a:off x="3150417" y="4347824"/>
              <a:ext cx="2571255" cy="647789"/>
              <a:chOff x="2765836" y="332718"/>
              <a:chExt cx="3067449" cy="934762"/>
            </a:xfrm>
          </p:grpSpPr>
          <p:sp>
            <p:nvSpPr>
              <p:cNvPr id="20" name="Arrow: Chevron 19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1FFE1625-37CA-6E39-635D-F7E28795148B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1" name="Arrow: Chevron 4">
                <a:extLst>
                  <a:ext uri="{FF2B5EF4-FFF2-40B4-BE49-F238E27FC236}">
                    <a16:creationId xmlns:a16="http://schemas.microsoft.com/office/drawing/2014/main" id="{6367265C-EBE8-8CBD-9180-9B9F45E1E357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Update belief using Bayes’ rule with new evidence</a:t>
                </a:r>
              </a:p>
            </p:txBody>
          </p:sp>
        </p:grp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C09497D5-A914-E85E-7890-9E13FC5BFE66}"/>
                </a:ext>
              </a:extLst>
            </p:cNvPr>
            <p:cNvSpPr/>
            <p:nvPr/>
          </p:nvSpPr>
          <p:spPr>
            <a:xfrm>
              <a:off x="6313284" y="4332619"/>
              <a:ext cx="1253338" cy="676033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Decision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54691B3E-183F-49F0-BD31-D3E31D2554CD}"/>
                </a:ext>
              </a:extLst>
            </p:cNvPr>
            <p:cNvSpPr/>
            <p:nvPr/>
          </p:nvSpPr>
          <p:spPr>
            <a:xfrm>
              <a:off x="5852697" y="4292666"/>
              <a:ext cx="275670" cy="3484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ACE717-14D9-864C-39AB-A6DEAA3E1FBE}"/>
                </a:ext>
              </a:extLst>
            </p:cNvPr>
            <p:cNvSpPr txBox="1"/>
            <p:nvPr/>
          </p:nvSpPr>
          <p:spPr>
            <a:xfrm>
              <a:off x="5451993" y="3924469"/>
              <a:ext cx="1059472" cy="361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+Utility (Loss)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353C97-3BF2-660C-0335-D415B13BC0DE}"/>
                </a:ext>
              </a:extLst>
            </p:cNvPr>
            <p:cNvSpPr txBox="1"/>
            <p:nvPr/>
          </p:nvSpPr>
          <p:spPr>
            <a:xfrm>
              <a:off x="1386878" y="3830051"/>
              <a:ext cx="1143272" cy="42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Approach</a:t>
              </a:r>
            </a:p>
          </p:txBody>
        </p: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2E91173-ECEB-8367-2A48-7860DC037784}"/>
              </a:ext>
            </a:extLst>
          </p:cNvPr>
          <p:cNvSpPr/>
          <p:nvPr/>
        </p:nvSpPr>
        <p:spPr>
          <a:xfrm>
            <a:off x="7162800" y="2714907"/>
            <a:ext cx="1524000" cy="1552293"/>
          </a:xfrm>
          <a:prstGeom prst="wedgeRoundRectCallout">
            <a:avLst>
              <a:gd name="adj1" fmla="val -118980"/>
              <a:gd name="adj2" fmla="val 2029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posteriori probabilities  are simplified to proportional scores that can be compared</a:t>
            </a:r>
          </a:p>
        </p:txBody>
      </p:sp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Naïve Bayes Spam Filter: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C9B5E3-4E23-6050-489B-BE60DBE515D9}"/>
                  </a:ext>
                </a:extLst>
              </p:cNvPr>
              <p:cNvSpPr txBox="1"/>
              <p:nvPr/>
            </p:nvSpPr>
            <p:spPr>
              <a:xfrm>
                <a:off x="619051" y="2262375"/>
                <a:ext cx="7534348" cy="1137896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dirty="0"/>
                  <a:t>Count in training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C9B5E3-4E23-6050-489B-BE60DBE5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1" y="2262375"/>
                <a:ext cx="7534348" cy="1137896"/>
              </a:xfrm>
              <a:prstGeom prst="rect">
                <a:avLst/>
              </a:prstGeom>
              <a:blipFill>
                <a:blip r:embed="rId3"/>
                <a:stretch>
                  <a:fillRect l="-162" t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1515" y="2205822"/>
            <a:ext cx="1419086" cy="489228"/>
          </a:xfrm>
          <a:prstGeom prst="wedgeRoundRectCallout">
            <a:avLst>
              <a:gd name="adj1" fmla="val -135945"/>
              <a:gd name="adj2" fmla="val 1707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8306D99-5FBD-B458-D84C-2DE8F6C73CB3}"/>
              </a:ext>
            </a:extLst>
          </p:cNvPr>
          <p:cNvGrpSpPr/>
          <p:nvPr/>
        </p:nvGrpSpPr>
        <p:grpSpPr>
          <a:xfrm>
            <a:off x="1409839" y="1144160"/>
            <a:ext cx="5791200" cy="933249"/>
            <a:chOff x="1386878" y="3830051"/>
            <a:chExt cx="6179744" cy="12895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4D1D77-79DD-222D-711C-7326F981F715}"/>
                </a:ext>
              </a:extLst>
            </p:cNvPr>
            <p:cNvSpPr txBox="1"/>
            <p:nvPr/>
          </p:nvSpPr>
          <p:spPr>
            <a:xfrm>
              <a:off x="1725948" y="4272835"/>
              <a:ext cx="1277476" cy="5103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Estimate prior probabilities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1FDE40-78B1-AD8A-BB92-EAFDD06FDC59}"/>
                </a:ext>
              </a:extLst>
            </p:cNvPr>
            <p:cNvSpPr txBox="1"/>
            <p:nvPr/>
          </p:nvSpPr>
          <p:spPr>
            <a:xfrm>
              <a:off x="1725948" y="4800677"/>
              <a:ext cx="1277476" cy="3189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Estimate Likelihoods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B741FBE-DBE4-3A3E-6148-DB0B0FF0C360}"/>
                </a:ext>
              </a:extLst>
            </p:cNvPr>
            <p:cNvGrpSpPr/>
            <p:nvPr/>
          </p:nvGrpSpPr>
          <p:grpSpPr>
            <a:xfrm>
              <a:off x="3150417" y="4347824"/>
              <a:ext cx="2571255" cy="647789"/>
              <a:chOff x="2765836" y="332718"/>
              <a:chExt cx="3067449" cy="934762"/>
            </a:xfrm>
          </p:grpSpPr>
          <p:sp>
            <p:nvSpPr>
              <p:cNvPr id="32" name="Arrow: Chevron 31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88DEF4DF-D2BF-213D-52FB-BCEB18410C3D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3" name="Arrow: Chevron 4">
                <a:extLst>
                  <a:ext uri="{FF2B5EF4-FFF2-40B4-BE49-F238E27FC236}">
                    <a16:creationId xmlns:a16="http://schemas.microsoft.com/office/drawing/2014/main" id="{9E9C46F7-318C-7AEF-09C0-6CBFF34B4090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Update belief using Bayes’ rule with new evidence</a:t>
                </a:r>
              </a:p>
            </p:txBody>
          </p:sp>
        </p:grp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45214314-4717-CA9C-76A8-8C9355ED8F17}"/>
                </a:ext>
              </a:extLst>
            </p:cNvPr>
            <p:cNvSpPr/>
            <p:nvPr/>
          </p:nvSpPr>
          <p:spPr>
            <a:xfrm>
              <a:off x="6313284" y="4332619"/>
              <a:ext cx="1253338" cy="676033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Decision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A9419055-B9C1-E20F-5B0F-90F13FBA1419}"/>
                </a:ext>
              </a:extLst>
            </p:cNvPr>
            <p:cNvSpPr/>
            <p:nvPr/>
          </p:nvSpPr>
          <p:spPr>
            <a:xfrm>
              <a:off x="5852697" y="4292666"/>
              <a:ext cx="275670" cy="348468"/>
            </a:xfrm>
            <a:prstGeom prst="down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5AD7DC-D7CC-A178-ED61-ADC7B628E55F}"/>
                </a:ext>
              </a:extLst>
            </p:cNvPr>
            <p:cNvSpPr txBox="1"/>
            <p:nvPr/>
          </p:nvSpPr>
          <p:spPr>
            <a:xfrm>
              <a:off x="5451993" y="3924469"/>
              <a:ext cx="1059472" cy="361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+Utility (Loss)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EEF006-6538-30CF-B994-BF32E0FE39AC}"/>
                </a:ext>
              </a:extLst>
            </p:cNvPr>
            <p:cNvSpPr txBox="1"/>
            <p:nvPr/>
          </p:nvSpPr>
          <p:spPr>
            <a:xfrm>
              <a:off x="1386878" y="3830051"/>
              <a:ext cx="1143272" cy="42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Approach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68D1DB-B046-D5AE-4235-93156DC0C283}"/>
              </a:ext>
            </a:extLst>
          </p:cNvPr>
          <p:cNvGrpSpPr/>
          <p:nvPr/>
        </p:nvGrpSpPr>
        <p:grpSpPr>
          <a:xfrm>
            <a:off x="523800" y="3416322"/>
            <a:ext cx="8086801" cy="3343291"/>
            <a:chOff x="523800" y="3416322"/>
            <a:chExt cx="8086801" cy="3343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28650" y="4184683"/>
                  <a:ext cx="9866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solidFill>
                        <a:srgbClr val="0066FF"/>
                      </a:solidFill>
                    </a:rPr>
                    <a:t>Prior</a:t>
                  </a:r>
                  <a:r>
                    <a:rPr lang="en-US" sz="1400" b="1" dirty="0">
                      <a:solidFill>
                        <a:srgbClr val="0066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184683"/>
                  <a:ext cx="98661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52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23901" y="4492460"/>
              <a:ext cx="1524000" cy="598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spam:  0.33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¬spam:  0.67 </a:t>
              </a:r>
            </a:p>
          </p:txBody>
        </p:sp>
        <p:pic>
          <p:nvPicPr>
            <p:cNvPr id="110595" name="Picture 3" descr="Two tables with estimated probabilities for words given spam and no spam, respectively."/>
            <p:cNvPicPr>
              <a:picLocks noChangeAspect="1" noChangeArrowheads="1"/>
            </p:cNvPicPr>
            <p:nvPr/>
          </p:nvPicPr>
          <p:blipFill>
            <a:blip r:embed="rId7" cstate="print"/>
            <a:srcRect l="23456"/>
            <a:stretch>
              <a:fillRect/>
            </a:stretch>
          </p:blipFill>
          <p:spPr bwMode="auto">
            <a:xfrm>
              <a:off x="2450124" y="3752674"/>
              <a:ext cx="4530376" cy="2210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145572" y="3463635"/>
                  <a:ext cx="22636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1 | </m:t>
                        </m:r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¬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572" y="3463635"/>
                  <a:ext cx="226369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2772413" y="3473472"/>
                  <a:ext cx="208897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 1</m:t>
                        </m:r>
                        <m:r>
                          <a:rPr lang="en-US" sz="1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sz="1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413" y="3473472"/>
                  <a:ext cx="208897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535831E-6D76-498E-ABDE-F4BEC633FAD9}"/>
                    </a:ext>
                  </a:extLst>
                </p:cNvPr>
                <p:cNvSpPr txBox="1"/>
                <p:nvPr/>
              </p:nvSpPr>
              <p:spPr>
                <a:xfrm>
                  <a:off x="2924747" y="5953792"/>
                  <a:ext cx="5685854" cy="805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85000" lnSpcReduction="10000"/>
                </a:bodyPr>
                <a:lstStyle/>
                <a:p>
                  <a:r>
                    <a:rPr lang="en-US" dirty="0"/>
                    <a:t>+ likelihoods for the absence of words: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 = 0 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 = 1 −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 = 1 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66FF"/>
                    </a:solidFill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 = 0 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¬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 = 1 −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 = 1 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¬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  <m:r>
                          <a:rPr lang="en-US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535831E-6D76-498E-ABDE-F4BEC633F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747" y="5953792"/>
                  <a:ext cx="5685854" cy="805821"/>
                </a:xfrm>
                <a:prstGeom prst="rect">
                  <a:avLst/>
                </a:prstGeom>
                <a:blipFill>
                  <a:blip r:embed="rId10"/>
                  <a:stretch>
                    <a:fillRect l="-429" t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D29C5E-E7F8-182F-1CFA-A7833FE42933}"/>
                </a:ext>
              </a:extLst>
            </p:cNvPr>
            <p:cNvSpPr/>
            <p:nvPr/>
          </p:nvSpPr>
          <p:spPr>
            <a:xfrm>
              <a:off x="523800" y="3416322"/>
              <a:ext cx="7896299" cy="329597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88855C-D10C-2B89-03D9-556B96F739A2}"/>
                  </a:ext>
                </a:extLst>
              </p:cNvPr>
              <p:cNvSpPr txBox="1"/>
              <p:nvPr/>
            </p:nvSpPr>
            <p:spPr>
              <a:xfrm>
                <a:off x="7689905" y="3463635"/>
                <a:ext cx="700306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88855C-D10C-2B89-03D9-556B96F7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05" y="3463635"/>
                <a:ext cx="7003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64315"/>
            <a:ext cx="7886700" cy="2676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This is a type of utility-based agent, also known as a </a:t>
            </a:r>
            <a:r>
              <a:rPr lang="en-US" b="1" dirty="0"/>
              <a:t>decision-theoretic agent</a:t>
            </a:r>
            <a:r>
              <a:rPr lang="en-US" dirty="0"/>
              <a:t>.</a:t>
            </a:r>
          </a:p>
          <a:p>
            <a:r>
              <a:rPr lang="en-US" dirty="0"/>
              <a:t>It combines: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Probability theory to update its belief about outcomes given actions.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Utility theory to represent preference for different outcomes.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Bayes’ Theorem provides a general framework for learning functions and decision rules from data is the goal of </a:t>
            </a:r>
            <a:r>
              <a:rPr lang="en-US" b="1" dirty="0"/>
              <a:t>Machine Learning</a:t>
            </a:r>
            <a:r>
              <a:rPr lang="en-US" dirty="0"/>
              <a:t>.</a:t>
            </a:r>
          </a:p>
          <a:p>
            <a:r>
              <a:rPr lang="en-US" dirty="0"/>
              <a:t>An issue is that we need to estimate/learn a model consisting of an </a:t>
            </a:r>
            <a:r>
              <a:rPr lang="en-US" b="1" dirty="0"/>
              <a:t>exponentially</a:t>
            </a:r>
            <a:r>
              <a:rPr lang="en-US" dirty="0"/>
              <a:t> </a:t>
            </a:r>
            <a:r>
              <a:rPr lang="en-US" b="1" dirty="0"/>
              <a:t>large set of all likelihoods</a:t>
            </a:r>
            <a:r>
              <a:rPr lang="en-US" dirty="0"/>
              <a:t>. This is essentially the complete joint probability distribution between the evidence and state random variables! </a:t>
            </a:r>
          </a:p>
          <a:p>
            <a:r>
              <a:rPr lang="en-US" dirty="0"/>
              <a:t> Much of AI and ML is about overcoming this model size issue by using simplifications, such as the naïve Bayes model.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11938-9FD3-A303-0A2E-B3D7EBA9E3E7}"/>
              </a:ext>
            </a:extLst>
          </p:cNvPr>
          <p:cNvGrpSpPr/>
          <p:nvPr/>
        </p:nvGrpSpPr>
        <p:grpSpPr>
          <a:xfrm>
            <a:off x="628650" y="1905000"/>
            <a:ext cx="7434064" cy="1675385"/>
            <a:chOff x="905329" y="3881892"/>
            <a:chExt cx="7434064" cy="16753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24332B-9200-5B80-9E5D-36658E6EECF8}"/>
                </a:ext>
              </a:extLst>
            </p:cNvPr>
            <p:cNvSpPr txBox="1"/>
            <p:nvPr/>
          </p:nvSpPr>
          <p:spPr>
            <a:xfrm>
              <a:off x="1371600" y="4460872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prior probabilities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4EF979-32F6-D1D3-873C-8BE20669FB15}"/>
                </a:ext>
              </a:extLst>
            </p:cNvPr>
            <p:cNvSpPr txBox="1"/>
            <p:nvPr/>
          </p:nvSpPr>
          <p:spPr>
            <a:xfrm>
              <a:off x="1371600" y="5034057"/>
              <a:ext cx="1524000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Estimate Likelihoods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700BF6-AAB2-37B2-B17F-5FE9BA7C8680}"/>
                </a:ext>
              </a:extLst>
            </p:cNvPr>
            <p:cNvGrpSpPr/>
            <p:nvPr/>
          </p:nvGrpSpPr>
          <p:grpSpPr>
            <a:xfrm>
              <a:off x="3070960" y="4569084"/>
              <a:ext cx="3067449" cy="934762"/>
              <a:chOff x="2765836" y="332718"/>
              <a:chExt cx="3067449" cy="934762"/>
            </a:xfrm>
          </p:grpSpPr>
          <p:sp>
            <p:nvSpPr>
              <p:cNvPr id="14" name="Arrow: Chevron 13" descr="The approach is to Estimate the Joint Probability Distribution, then Calculate Marginal and Conditional Probabilities, and finally Apply Bayes’ Theorem.">
                <a:extLst>
                  <a:ext uri="{FF2B5EF4-FFF2-40B4-BE49-F238E27FC236}">
                    <a16:creationId xmlns:a16="http://schemas.microsoft.com/office/drawing/2014/main" id="{4A1B260E-9085-FE88-3DAC-53255D9C1F7F}"/>
                  </a:ext>
                </a:extLst>
              </p:cNvPr>
              <p:cNvSpPr/>
              <p:nvPr/>
            </p:nvSpPr>
            <p:spPr>
              <a:xfrm>
                <a:off x="2765836" y="332718"/>
                <a:ext cx="3067449" cy="934762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rrow: Chevron 4">
                <a:extLst>
                  <a:ext uri="{FF2B5EF4-FFF2-40B4-BE49-F238E27FC236}">
                    <a16:creationId xmlns:a16="http://schemas.microsoft.com/office/drawing/2014/main" id="{7CF41F47-66FF-CED3-75AD-B67702001F80}"/>
                  </a:ext>
                </a:extLst>
              </p:cNvPr>
              <p:cNvSpPr txBox="1"/>
              <p:nvPr/>
            </p:nvSpPr>
            <p:spPr>
              <a:xfrm>
                <a:off x="3233217" y="332718"/>
                <a:ext cx="2132687" cy="9347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Update belief using Bayes’ rule with new evidence</a:t>
                </a:r>
              </a:p>
            </p:txBody>
          </p:sp>
        </p:grp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9CD42015-8958-462A-8A2D-13C3272E2C0A}"/>
                </a:ext>
              </a:extLst>
            </p:cNvPr>
            <p:cNvSpPr/>
            <p:nvPr/>
          </p:nvSpPr>
          <p:spPr>
            <a:xfrm>
              <a:off x="6844189" y="4547144"/>
              <a:ext cx="1495204" cy="975518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49D3AFF-7EB9-F9D3-3FF2-AE8C5767C16E}"/>
                </a:ext>
              </a:extLst>
            </p:cNvPr>
            <p:cNvSpPr/>
            <p:nvPr/>
          </p:nvSpPr>
          <p:spPr>
            <a:xfrm>
              <a:off x="6294719" y="4489491"/>
              <a:ext cx="328868" cy="5028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F85FD-D479-7431-47D3-D223A02859F7}"/>
                </a:ext>
              </a:extLst>
            </p:cNvPr>
            <p:cNvSpPr txBox="1"/>
            <p:nvPr/>
          </p:nvSpPr>
          <p:spPr>
            <a:xfrm>
              <a:off x="5952672" y="4136968"/>
              <a:ext cx="9004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+Utility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D0D81-E9E6-8B4C-FBB4-56E5831A3982}"/>
                </a:ext>
              </a:extLst>
            </p:cNvPr>
            <p:cNvSpPr txBox="1"/>
            <p:nvPr/>
          </p:nvSpPr>
          <p:spPr>
            <a:xfrm>
              <a:off x="905329" y="388189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Bayesian Intelligent Agent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533400" y="21698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238750" y="2169855"/>
            <a:ext cx="34480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81550" y="30842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 with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6000750" cy="4800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A probabilistic belief states as a probability distribution over states: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latin typeface="Cambria Math" panose="02040503050406030204" pitchFamily="18" charset="0"/>
                        </a:rPr>
                        <m:t>Results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dirty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>
                          <a:latin typeface="Cambria Math" panose="02040503050406030204" pitchFamily="18" charset="0"/>
                        </a:rPr>
                        <m:t>home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 panose="02040503050406030204" pitchFamily="18" charset="0"/>
                        </a:rPr>
                        <m:t>: 0.8, </m:t>
                      </m:r>
                    </m:oMath>
                  </m:oMathPara>
                </a14:m>
                <a:br>
                  <a:rPr lang="en-US" sz="1800" dirty="0">
                    <a:latin typeface="Cambria Math" panose="02040503050406030204" pitchFamily="18" charset="0"/>
                  </a:rPr>
                </a:br>
                <a:r>
                  <a:rPr lang="en-US" sz="1800" dirty="0">
                    <a:latin typeface="Cambria Math" panose="020405030504060302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missed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flight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: 0.2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r>
                  <a:rPr lang="en-US" sz="1800" b="0" i="1" dirty="0">
                    <a:latin typeface="Cambria Math" panose="020405030504060302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home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:0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6000750" cy="4800600"/>
              </a:xfrm>
              <a:blipFill>
                <a:blip r:embed="rId3"/>
                <a:stretch>
                  <a:fillRect l="-91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28" y="127635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251D26-E9EB-629E-3A97-22FA626B0A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521411"/>
                  </p:ext>
                </p:extLst>
              </p:nvPr>
            </p:nvGraphicFramePr>
            <p:xfrm>
              <a:off x="5264150" y="4705351"/>
              <a:ext cx="3492500" cy="857249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36650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4737629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7387087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19348870"/>
                        </a:ext>
                      </a:extLst>
                    </a:gridCol>
                  </a:tblGrid>
                  <a:tr h="30479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𝟏𝟒𝟒𝟒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72119432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0.99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0.9999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𝑚𝑖𝑠𝑠𝑒𝑑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𝑓𝑙𝑖𝑔h𝑡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1E-04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h𝑜𝑚𝑒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251D26-E9EB-629E-3A97-22FA626B0A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521411"/>
                  </p:ext>
                </p:extLst>
              </p:nvPr>
            </p:nvGraphicFramePr>
            <p:xfrm>
              <a:off x="5264150" y="4705351"/>
              <a:ext cx="3492500" cy="857249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36650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4737629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7387087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19348870"/>
                        </a:ext>
                      </a:extLst>
                    </a:gridCol>
                  </a:tblGrid>
                  <a:tr h="30479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218605" t="-2000" r="-35465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271287" t="-2000" r="-20198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375000" t="-2000" r="-104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475000" t="-2000" r="-400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19432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164516" r="-209091" b="-2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0.99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0.9999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273333" r="-209091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1E-04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361290" r="-209091" b="-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CEFB00-1DCB-2829-DCE9-012004E3BFC1}"/>
              </a:ext>
            </a:extLst>
          </p:cNvPr>
          <p:cNvSpPr txBox="1"/>
          <p:nvPr/>
        </p:nvSpPr>
        <p:spPr>
          <a:xfrm>
            <a:off x="6522244" y="556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Belief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058150" cy="44227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Probabilities are numbers indicating how likely we think an event (a realization of a random variable) is. These numbers can be</a:t>
                </a:r>
              </a:p>
              <a:p>
                <a:pPr lvl="1"/>
                <a:r>
                  <a:rPr lang="en-US" sz="1700" dirty="0"/>
                  <a:t>Estimated as long-term averages (frequentist approach)</a:t>
                </a:r>
              </a:p>
              <a:p>
                <a:pPr lvl="1"/>
                <a:r>
                  <a:rPr lang="en-US" sz="1700" dirty="0"/>
                  <a:t>Indicate a subjective belief (Bayesian approach)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Kolmogorov’s 3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The probability that at least one atomic event happens is 1 (nothing happens is an event!).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axioms lead to important properties op probabilities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are sets of events):</a:t>
                </a:r>
              </a:p>
              <a:p>
                <a:pPr lvl="1"/>
                <a:r>
                  <a:rPr lang="en-US" dirty="0"/>
                  <a:t>Numeric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Monotonicity: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Addition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Complement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sz="1600" dirty="0"/>
                </a:br>
                <a:endParaRPr lang="en-US" dirty="0"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Continuous variables need in addition the definition of density functions.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058150" cy="4422775"/>
              </a:xfrm>
              <a:blipFill>
                <a:blip r:embed="rId3"/>
                <a:stretch>
                  <a:fillRect l="-454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Distributions: 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Atomic event</a:t>
            </a:r>
            <a:r>
              <a:rPr lang="en-US" dirty="0"/>
              <a:t>: a complete assignment of values to </a:t>
            </a:r>
            <a:r>
              <a:rPr lang="en-US" b="1" dirty="0"/>
              <a:t>all random variables</a:t>
            </a:r>
            <a:r>
              <a:rPr lang="en-US" dirty="0"/>
              <a:t>.</a:t>
            </a:r>
          </a:p>
          <a:p>
            <a:r>
              <a:rPr lang="en-US" b="1" dirty="0"/>
              <a:t>For AI</a:t>
            </a:r>
            <a:r>
              <a:rPr lang="en-US" dirty="0"/>
              <a:t>: Random variables are the </a:t>
            </a:r>
            <a:r>
              <a:rPr lang="en-US" dirty="0" err="1"/>
              <a:t>fluents</a:t>
            </a:r>
            <a:r>
              <a:rPr lang="en-US" dirty="0"/>
              <a:t> of a factored state description. An atomic event is a complete </a:t>
            </a:r>
            <a:r>
              <a:rPr lang="en-US" b="1" dirty="0"/>
              <a:t>specification of the state </a:t>
            </a:r>
            <a:r>
              <a:rPr lang="en-US" dirty="0"/>
              <a:t>of the world.</a:t>
            </a:r>
          </a:p>
          <a:p>
            <a:endParaRPr lang="en-US" dirty="0"/>
          </a:p>
          <a:p>
            <a:r>
              <a:rPr lang="en-US" dirty="0"/>
              <a:t>Atomic events are mutually exclusive and exhaustive.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if the state consists of only two Boolean variables Cavity and Toothache,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458315"/>
            <a:ext cx="7886700" cy="980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joint distribution </a:t>
            </a:r>
            <a:r>
              <a:rPr lang="en-US" sz="2000" dirty="0"/>
              <a:t>is an assignment of probabilities to every possible atomic event (state). The distribution is often stored as a table.</a:t>
            </a:r>
          </a:p>
          <a:p>
            <a:pPr marL="0" indent="0">
              <a:buNone/>
            </a:pPr>
            <a:r>
              <a:rPr lang="en-US" sz="2000" dirty="0"/>
              <a:t>Example: Joint probability distribution for a world with two random variables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1140"/>
              </p:ext>
            </p:extLst>
          </p:nvPr>
        </p:nvGraphicFramePr>
        <p:xfrm>
          <a:off x="838200" y="2817810"/>
          <a:ext cx="3276600" cy="1744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3048000" y="45690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9F08DE-97AB-811F-E1B3-D44AC4A6B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04760"/>
              </p:ext>
            </p:extLst>
          </p:nvPr>
        </p:nvGraphicFramePr>
        <p:xfrm>
          <a:off x="5163739" y="2817810"/>
          <a:ext cx="2581275" cy="1744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517674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33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C1F83A-4D3D-52BD-1D0C-AB1965C5DAEA}"/>
              </a:ext>
            </a:extLst>
          </p:cNvPr>
          <p:cNvSpPr txBox="1"/>
          <p:nvPr/>
        </p:nvSpPr>
        <p:spPr>
          <a:xfrm>
            <a:off x="4276727" y="35036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95300" y="5105400"/>
                <a:ext cx="7886700" cy="1387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</a:t>
                </a:r>
                <a:r>
                  <a:rPr lang="en-US" sz="2400" b="1" dirty="0"/>
                  <a:t>P</a:t>
                </a:r>
                <a:r>
                  <a:rPr lang="en-US" sz="2400" dirty="0"/>
                  <a:t> bold.</a:t>
                </a: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105400"/>
                <a:ext cx="7886700" cy="1387473"/>
              </a:xfrm>
              <a:prstGeom prst="rect">
                <a:avLst/>
              </a:prstGeom>
              <a:blipFill>
                <a:blip r:embed="rId3"/>
                <a:stretch>
                  <a:fillRect l="-773" t="-8370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Sometimes we are only interested in one variable (part of the state). This is called the </a:t>
                </a:r>
                <a:r>
                  <a:rPr lang="en-US" sz="2000" i="1" dirty="0"/>
                  <a:t>marginal distribution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  <a:p>
                <a:endParaRPr lang="en-US" sz="2000" baseline="-25000" dirty="0"/>
              </a:p>
              <a:p>
                <a:pPr>
                  <a:buNone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773" t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50155"/>
              </p:ext>
            </p:extLst>
          </p:nvPr>
        </p:nvGraphicFramePr>
        <p:xfrm>
          <a:off x="2971800" y="2725736"/>
          <a:ext cx="3200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Cavity, 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07502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57101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B3185D0-E0F8-D4FC-1E7A-E8BE80AF08CA}"/>
              </a:ext>
            </a:extLst>
          </p:cNvPr>
          <p:cNvSpPr/>
          <p:nvPr/>
        </p:nvSpPr>
        <p:spPr>
          <a:xfrm rot="8307150">
            <a:off x="3386778" y="473408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AAD7B-BD81-6D55-1D92-6F8F0E3A7EA9}"/>
              </a:ext>
            </a:extLst>
          </p:cNvPr>
          <p:cNvSpPr/>
          <p:nvPr/>
        </p:nvSpPr>
        <p:spPr>
          <a:xfrm rot="13292850" flipH="1">
            <a:off x="5223824" y="474360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28210-EB91-8698-8313-617056C9A9BA}"/>
              </a:ext>
            </a:extLst>
          </p:cNvPr>
          <p:cNvSpPr txBox="1"/>
          <p:nvPr/>
        </p:nvSpPr>
        <p:spPr>
          <a:xfrm rot="16200000">
            <a:off x="1933265" y="3468171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baseline="-25000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/>
                  <a:t>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  <a:br>
                  <a:rPr lang="en-US" sz="2800" dirty="0"/>
                </a:br>
                <a:r>
                  <a:rPr lang="en-US" sz="2800" dirty="0"/>
                  <a:t>This is called “</a:t>
                </a:r>
                <a:r>
                  <a:rPr lang="en-US" sz="2800" b="1" dirty="0"/>
                  <a:t>summing out</a:t>
                </a:r>
                <a:r>
                  <a:rPr lang="en-US" sz="2800" dirty="0"/>
                  <a:t>” or “</a:t>
                </a:r>
                <a:r>
                  <a:rPr lang="en-US" sz="2800" b="1" dirty="0"/>
                  <a:t>marginalizing out</a:t>
                </a:r>
                <a:r>
                  <a:rPr lang="en-US" sz="2800" dirty="0"/>
                  <a:t>” the other variables.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we want to find the </a:t>
                </a:r>
                <a:r>
                  <a:rPr lang="en-US" sz="2000" i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i="1" dirty="0"/>
                  <a:t>.</a:t>
                </a:r>
                <a:r>
                  <a:rPr lang="en-US" sz="2000" dirty="0"/>
                  <a:t> </a:t>
                </a:r>
                <a:endParaRPr lang="en-US" sz="2000" baseline="-25000" dirty="0"/>
              </a:p>
              <a:p>
                <a:endParaRPr lang="en-US" sz="2000" baseline="-25000" dirty="0"/>
              </a:p>
              <a:p>
                <a:pPr>
                  <a:buNone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773" t="-7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43830"/>
              </p:ext>
            </p:extLst>
          </p:nvPr>
        </p:nvGraphicFramePr>
        <p:xfrm>
          <a:off x="2705100" y="2750863"/>
          <a:ext cx="3733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Cavity, 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72182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 + 0.1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 + 0.05=0.1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15425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 + 0.5=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 + 0.05=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C6CDA7B-F4A3-1F66-317B-C6520134B007}"/>
              </a:ext>
            </a:extLst>
          </p:cNvPr>
          <p:cNvSpPr/>
          <p:nvPr/>
        </p:nvSpPr>
        <p:spPr>
          <a:xfrm rot="8307150">
            <a:off x="3386778" y="473408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B14778-B4FA-37B7-BFBD-F0C71CFB9102}"/>
              </a:ext>
            </a:extLst>
          </p:cNvPr>
          <p:cNvSpPr/>
          <p:nvPr/>
        </p:nvSpPr>
        <p:spPr>
          <a:xfrm rot="13292850" flipH="1">
            <a:off x="5223824" y="474360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2D4D9-1E31-4414-57DF-612243AC91FE}"/>
              </a:ext>
            </a:extLst>
          </p:cNvPr>
          <p:cNvSpPr txBox="1"/>
          <p:nvPr/>
        </p:nvSpPr>
        <p:spPr>
          <a:xfrm rot="16200000">
            <a:off x="1632795" y="3409856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00201"/>
                <a:ext cx="7886700" cy="220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Probability of event cavity given toothache: 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Cavity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Toothache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Toothache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66FF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Conditional distribution of random variable A given B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1"/>
                <a:ext cx="7886700" cy="2209800"/>
              </a:xfrm>
              <a:blipFill>
                <a:blip r:embed="rId3"/>
                <a:stretch>
                  <a:fillRect l="-386" t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72005" cy="2819400"/>
            <a:chOff x="2427317" y="3733800"/>
            <a:chExt cx="4372005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202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20252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987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31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31922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974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443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44315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80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cxnSpLocks/>
              <a:stCxn id="12" idx="2"/>
            </p:cNvCxnSpPr>
            <p:nvPr/>
          </p:nvCxnSpPr>
          <p:spPr>
            <a:xfrm flipH="1">
              <a:off x="4414369" y="4195465"/>
              <a:ext cx="93989" cy="909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06F02-592A-14D0-3FE4-7C9652028213}"/>
                  </a:ext>
                </a:extLst>
              </p:cNvPr>
              <p:cNvSpPr txBox="1"/>
              <p:nvPr/>
            </p:nvSpPr>
            <p:spPr>
              <a:xfrm>
                <a:off x="6096000" y="5643264"/>
                <a:ext cx="2667000" cy="810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… fraction of B that is shared with A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06F02-592A-14D0-3FE4-7C965202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43264"/>
                <a:ext cx="2667000" cy="810543"/>
              </a:xfrm>
              <a:prstGeom prst="rect">
                <a:avLst/>
              </a:prstGeom>
              <a:blipFill>
                <a:blip r:embed="rId7"/>
                <a:stretch>
                  <a:fillRect r="-3196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72817" y="1868470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29950"/>
              </p:ext>
            </p:extLst>
          </p:nvPr>
        </p:nvGraphicFramePr>
        <p:xfrm>
          <a:off x="1179732" y="3276600"/>
          <a:ext cx="224926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26368"/>
              </p:ext>
            </p:extLst>
          </p:nvPr>
        </p:nvGraphicFramePr>
        <p:xfrm>
          <a:off x="3789580" y="3276600"/>
          <a:ext cx="245882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24400"/>
                <a:ext cx="8229600" cy="17351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false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Cavity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true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b="0" i="1" dirty="0" smtClean="0"/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Toothache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false</m:t>
                              </m:r>
                            </m:e>
                          </m:d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Toothache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0.05 / 0.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0.059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What is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false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 dirty="0"/>
                                <m:t>Cavity</m:t>
                              </m:r>
                              <m:r>
                                <m:rPr>
                                  <m:nor/>
                                </m:rPr>
                                <a:rPr lang="en-US" sz="2000" i="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false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</m:t>
                              </m:r>
                              <m:r>
                                <a:rPr lang="en-US" sz="2000" b="0" i="1" dirty="0" smtClean="0"/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 dirty="0"/>
                                <m:t>Toothache</m:t>
                              </m:r>
                              <m:r>
                                <m:rPr>
                                  <m:nor/>
                                </m:rPr>
                                <a:rPr lang="en-US" sz="2000" i="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</m:d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 dirty="0"/>
                                <m:t>Toothache</m:t>
                              </m:r>
                              <m:r>
                                <m:rPr>
                                  <m:nor/>
                                </m:rPr>
                                <a:rPr lang="en-US" sz="2000" i="0" dirty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tru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0.1 / 0.15 = 0.667</m:t>
                      </m:r>
                    </m:oMath>
                  </m:oMathPara>
                </a14:m>
                <a:endParaRPr lang="en-US" sz="2000" dirty="0"/>
              </a:p>
              <a:p>
                <a:pPr lvl="1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24400"/>
                <a:ext cx="8229600" cy="1735138"/>
              </a:xfrm>
              <a:blipFill>
                <a:blip r:embed="rId4"/>
                <a:stretch>
                  <a:fillRect l="-444" t="-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D2E633-EDBB-F5FC-CBA6-2863306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1388"/>
              </p:ext>
            </p:extLst>
          </p:nvPr>
        </p:nvGraphicFramePr>
        <p:xfrm>
          <a:off x="1143000" y="1087120"/>
          <a:ext cx="319903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Cavity, 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124201"/>
            <a:ext cx="8229600" cy="914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variables.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5372"/>
              </p:ext>
            </p:extLst>
          </p:nvPr>
        </p:nvGraphicFramePr>
        <p:xfrm>
          <a:off x="790575" y="4038600"/>
          <a:ext cx="336232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|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|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|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26833"/>
              </p:ext>
            </p:extLst>
          </p:nvPr>
        </p:nvGraphicFramePr>
        <p:xfrm>
          <a:off x="4724400" y="4038600"/>
          <a:ext cx="336232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|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|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 |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4820"/>
              </p:ext>
            </p:extLst>
          </p:nvPr>
        </p:nvGraphicFramePr>
        <p:xfrm>
          <a:off x="790575" y="5387341"/>
          <a:ext cx="336232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| Cavity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 | Cavity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 | Cavity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96011"/>
              </p:ext>
            </p:extLst>
          </p:nvPr>
        </p:nvGraphicFramePr>
        <p:xfrm>
          <a:off x="4724400" y="5410200"/>
          <a:ext cx="336232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8">
                <a:extLst>
                  <a:ext uri="{FF2B5EF4-FFF2-40B4-BE49-F238E27FC236}">
                    <a16:creationId xmlns:a16="http://schemas.microsoft.com/office/drawing/2014/main" id="{AEAC6012-CD32-E364-E109-C21659A83B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8">
                <a:extLst>
                  <a:ext uri="{FF2B5EF4-FFF2-40B4-BE49-F238E27FC236}">
                    <a16:creationId xmlns:a16="http://schemas.microsoft.com/office/drawing/2014/main" id="{AEAC6012-CD32-E364-E109-C21659A83B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24D5BD-33E8-E886-3E30-6013827A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2584"/>
              </p:ext>
            </p:extLst>
          </p:nvPr>
        </p:nvGraphicFramePr>
        <p:xfrm>
          <a:off x="2972484" y="1107281"/>
          <a:ext cx="319903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Cavity, 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F43B61-63D0-D901-26A9-33BE4A92A6E9}"/>
              </a:ext>
            </a:extLst>
          </p:cNvPr>
          <p:cNvSpPr txBox="1"/>
          <p:nvPr/>
        </p:nvSpPr>
        <p:spPr>
          <a:xfrm rot="16200000">
            <a:off x="1803221" y="1775798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5809-829E-D86B-AA19-75935E0DEA24}"/>
              </a:ext>
            </a:extLst>
          </p:cNvPr>
          <p:cNvSpPr txBox="1"/>
          <p:nvPr/>
        </p:nvSpPr>
        <p:spPr>
          <a:xfrm rot="16200000">
            <a:off x="-652056" y="5129739"/>
            <a:ext cx="23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Prob. Distr.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  <a:p>
                <a:pPr marL="0" indent="0">
                  <a:buNone/>
                </a:pPr>
                <a:r>
                  <a:rPr lang="en-US" sz="2000" dirty="0"/>
                  <a:t>Example: Calculate </a:t>
                </a:r>
                <a:r>
                  <a:rPr lang="en-US" sz="2000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P(Toothache | Cavity = false) </a:t>
                </a:r>
                <a:r>
                  <a:rPr lang="en-US" dirty="0"/>
                  <a:t>from the joint probability distribution:</a:t>
                </a:r>
                <a:endParaRPr lang="en-US" sz="2000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444" t="-10526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7406"/>
              </p:ext>
            </p:extLst>
          </p:nvPr>
        </p:nvGraphicFramePr>
        <p:xfrm>
          <a:off x="685800" y="1985673"/>
          <a:ext cx="3581400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Cavity, Toothache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94405"/>
              </p:ext>
            </p:extLst>
          </p:nvPr>
        </p:nvGraphicFramePr>
        <p:xfrm>
          <a:off x="685800" y="4119273"/>
          <a:ext cx="35814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 </a:t>
                      </a:r>
                      <a:r>
                        <a:rPr lang="en-US" dirty="0">
                          <a:sym typeface="Symbol" pitchFamily="18" charset="2"/>
                        </a:rPr>
                        <a:t> </a:t>
                      </a:r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  <a:r>
                        <a:rPr lang="en-US" dirty="0">
                          <a:sym typeface="Symbol" pitchFamily="18" charset="2"/>
                        </a:rPr>
                        <a:t> </a:t>
                      </a:r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59432"/>
              </p:ext>
            </p:extLst>
          </p:nvPr>
        </p:nvGraphicFramePr>
        <p:xfrm>
          <a:off x="685800" y="5567073"/>
          <a:ext cx="35814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 |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878CECA-7875-3C5F-5B63-9AB4E53A3CC6}"/>
              </a:ext>
            </a:extLst>
          </p:cNvPr>
          <p:cNvGrpSpPr/>
          <p:nvPr/>
        </p:nvGrpSpPr>
        <p:grpSpPr>
          <a:xfrm>
            <a:off x="2057400" y="3673741"/>
            <a:ext cx="2382775" cy="369332"/>
            <a:chOff x="2057400" y="3673741"/>
            <a:chExt cx="238277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2373519" y="3673741"/>
                  <a:ext cx="2066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aseline="0" dirty="0">
                      <a:solidFill>
                        <a:schemeClr val="tx1"/>
                      </a:solidFill>
                    </a:rPr>
                    <a:t>Select </a:t>
                  </a:r>
                  <a14:m>
                    <m:oMath xmlns:m="http://schemas.openxmlformats.org/officeDocument/2006/math"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519" y="3673741"/>
                  <a:ext cx="206665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6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Down Arrow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57400" y="3726605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11D409-A137-FD3B-6BCD-EA8B19F13A7D}"/>
              </a:ext>
            </a:extLst>
          </p:cNvPr>
          <p:cNvGrpSpPr/>
          <p:nvPr/>
        </p:nvGrpSpPr>
        <p:grpSpPr>
          <a:xfrm>
            <a:off x="2051106" y="5086537"/>
            <a:ext cx="4685928" cy="381000"/>
            <a:chOff x="1295400" y="5109873"/>
            <a:chExt cx="4685928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82944" y="5109873"/>
                  <a:ext cx="4398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aseline="0" dirty="0">
                      <a:solidFill>
                        <a:schemeClr val="tx1"/>
                      </a:solidFill>
                    </a:rPr>
                    <a:t>Renormalize sum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to 1 (= divide by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944" y="5109873"/>
                  <a:ext cx="439838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48" t="-8197" r="-2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5400" y="5186073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6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3C06F6F-6224-2A1C-0943-A394AA8B7996}"/>
              </a:ext>
            </a:extLst>
          </p:cNvPr>
          <p:cNvGrpSpPr/>
          <p:nvPr/>
        </p:nvGrpSpPr>
        <p:grpSpPr>
          <a:xfrm>
            <a:off x="4394070" y="4465745"/>
            <a:ext cx="4064130" cy="722531"/>
            <a:chOff x="4876800" y="4500273"/>
            <a:chExt cx="3124200" cy="722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BD2DBF-7A37-46C2-AE47-C871E601F0D6}"/>
                    </a:ext>
                  </a:extLst>
                </p:cNvPr>
                <p:cNvSpPr txBox="1"/>
                <p:nvPr/>
              </p:nvSpPr>
              <p:spPr>
                <a:xfrm>
                  <a:off x="5181600" y="4576473"/>
                  <a:ext cx="2819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Sum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marginal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BD2DBF-7A37-46C2-AE47-C871E601F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576473"/>
                  <a:ext cx="2819400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495"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193A777-9AA9-412C-97BE-4C934E77F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76800" y="4500273"/>
              <a:ext cx="228600" cy="5450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E91A60-BAE9-C1AA-F93A-21052A1783CD}"/>
              </a:ext>
            </a:extLst>
          </p:cNvPr>
          <p:cNvSpPr txBox="1"/>
          <p:nvPr/>
        </p:nvSpPr>
        <p:spPr>
          <a:xfrm rot="16200000">
            <a:off x="-352049" y="2525165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BD9241-AD45-2679-EB61-096D67C17909}"/>
              </a:ext>
            </a:extLst>
          </p:cNvPr>
          <p:cNvSpPr txBox="1"/>
          <p:nvPr/>
        </p:nvSpPr>
        <p:spPr>
          <a:xfrm rot="16200000">
            <a:off x="-240938" y="5689677"/>
            <a:ext cx="128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Cond. Prob.</a:t>
            </a:r>
            <a:br>
              <a:rPr lang="en-US" dirty="0"/>
            </a:br>
            <a:r>
              <a:rPr lang="en-US" dirty="0"/>
              <a:t> Distr.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2ECCA-2C4A-3AE7-1E95-F762AD51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A0A2327-8691-6B33-E044-2DA1F7A9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E98D200A-456B-22EC-F8D1-452A2E0F8D5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5772150" cy="276343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Given outcome probabilities, which action should the agent choose?</a:t>
                </a:r>
              </a:p>
              <a:p>
                <a:r>
                  <a:rPr lang="en-US" sz="3600" dirty="0"/>
                  <a:t>Depends on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sz="3600" dirty="0"/>
                  <a:t> for missing a flight vs. time spent waiting.</a:t>
                </a:r>
              </a:p>
              <a:p>
                <a:r>
                  <a:rPr lang="en-US" sz="3600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sz="3600" dirty="0"/>
                  <a:t>represents preferences for different outcome using a utility function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endParaRPr lang="en-US" sz="3600" dirty="0"/>
              </a:p>
              <a:p>
                <a:r>
                  <a:rPr lang="en-US" sz="3600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  <a:endParaRPr lang="en-US" sz="3600" dirty="0"/>
              </a:p>
              <a:p>
                <a:r>
                  <a:rPr lang="en-US" sz="3600" dirty="0"/>
                  <a:t>The agent should choose actions that lead to an outcome that maximizes the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sz="3600" dirty="0"/>
                  <a:t>. </a:t>
                </a:r>
                <a:endParaRPr lang="en-US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err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The outcome depends on the action taken: 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𝑟𝑒𝑎𝑐h𝑒𝑑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E98D200A-456B-22EC-F8D1-452A2E0F8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5772150" cy="2763438"/>
              </a:xfrm>
              <a:blipFill>
                <a:blip r:embed="rId3"/>
                <a:stretch>
                  <a:fillRect l="-317" t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BE83CFFD-B647-8B26-E7AD-DA6C9C3D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92" y="1289862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C1903E-A001-7A20-0BDE-43831F7132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78354"/>
                  </p:ext>
                </p:extLst>
              </p:nvPr>
            </p:nvGraphicFramePr>
            <p:xfrm>
              <a:off x="1623220" y="4864954"/>
              <a:ext cx="3492500" cy="857249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36650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4737629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7387087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19348870"/>
                        </a:ext>
                      </a:extLst>
                    </a:gridCol>
                  </a:tblGrid>
                  <a:tr h="30479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𝟏𝟒𝟒𝟒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i="0" u="none" strike="noStrike" dirty="0"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72119432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0.99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0.9999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𝑚𝑖𝑠𝑠𝑒𝑑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𝑓𝑙𝑖𝑔h𝑡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1E-04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h𝑜𝑚𝑒</m:t>
                                </m:r>
                                <m:r>
                                  <a:rPr lang="en-US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C1903E-A001-7A20-0BDE-43831F7132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78354"/>
                  </p:ext>
                </p:extLst>
              </p:nvPr>
            </p:nvGraphicFramePr>
            <p:xfrm>
              <a:off x="1623220" y="4864954"/>
              <a:ext cx="3492500" cy="857249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36650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4737629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7387087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19348870"/>
                        </a:ext>
                      </a:extLst>
                    </a:gridCol>
                  </a:tblGrid>
                  <a:tr h="304799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218605" t="-2000" r="-354651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271287" t="-2000" r="-20198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375000" t="-2000" r="-1040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475000" t="-2000" r="-4000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19432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170000" r="-20909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0.99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0.9999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261290" r="-209091" b="-1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0.96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0.01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1E-04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5"/>
                          <a:stretch>
                            <a:fillRect l="-535" t="-373333" r="-209091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0B3B911-760D-F3BC-2488-B2DA6E22E427}"/>
              </a:ext>
            </a:extLst>
          </p:cNvPr>
          <p:cNvSpPr txBox="1"/>
          <p:nvPr/>
        </p:nvSpPr>
        <p:spPr>
          <a:xfrm>
            <a:off x="1924247" y="4495622"/>
            <a:ext cx="295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Belief states (Probability Theory)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FD542-E1F7-54E9-22F9-2A1B095D3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288111"/>
                  </p:ext>
                </p:extLst>
              </p:nvPr>
            </p:nvGraphicFramePr>
            <p:xfrm>
              <a:off x="6046392" y="4903054"/>
              <a:ext cx="1636649" cy="552450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109599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</a:tblGrid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u="none" strike="noStrike" dirty="0">
                              <a:effectLst/>
                            </a:rPr>
                            <a:t>U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u="none" strike="noStrike" dirty="0">
                              <a:effectLst/>
                            </a:rPr>
                            <a:t>U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𝑚𝑖𝑠𝑠𝑒𝑑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𝑓𝑙𝑖𝑔h𝑡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-1000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effectLst/>
                              <a:latin typeface="+mn-lt"/>
                            </a:rPr>
                            <a:t>Cost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𝑚𝑖𝑛𝑢𝑡𝑒</m:t>
                              </m:r>
                              <m:r>
                                <a:rPr lang="en-US" sz="11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1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FD542-E1F7-54E9-22F9-2A1B095D3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288111"/>
                  </p:ext>
                </p:extLst>
              </p:nvPr>
            </p:nvGraphicFramePr>
            <p:xfrm>
              <a:off x="6046392" y="4903054"/>
              <a:ext cx="1636649" cy="552450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109599">
                      <a:extLst>
                        <a:ext uri="{9D8B030D-6E8A-4147-A177-3AD203B41FA5}">
                          <a16:colId xmlns:a16="http://schemas.microsoft.com/office/drawing/2014/main" val="172620071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643293401"/>
                        </a:ext>
                      </a:extLst>
                    </a:gridCol>
                  </a:tblGrid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6"/>
                          <a:stretch>
                            <a:fillRect l="-546" t="-20000" r="-4863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009250645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6"/>
                          <a:stretch>
                            <a:fillRect l="-546" t="-116129" r="-48634" b="-1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-1000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57280955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6"/>
                          <a:stretch>
                            <a:fillRect l="-546" t="-223333" r="-48634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ptos Narrow" panose="020B0004020202020204" pitchFamily="34" charset="0"/>
                            </a:rPr>
                            <a:t>1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506809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E52296-A542-BF50-F96D-6D1CB5B4DDF6}"/>
              </a:ext>
            </a:extLst>
          </p:cNvPr>
          <p:cNvSpPr txBox="1"/>
          <p:nvPr/>
        </p:nvSpPr>
        <p:spPr>
          <a:xfrm>
            <a:off x="6020198" y="4495620"/>
            <a:ext cx="180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Utility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4A7B9-8FE4-AFBE-5FD3-1D05BA150883}"/>
              </a:ext>
            </a:extLst>
          </p:cNvPr>
          <p:cNvSpPr txBox="1"/>
          <p:nvPr/>
        </p:nvSpPr>
        <p:spPr>
          <a:xfrm>
            <a:off x="5362576" y="4794558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7A798-5EB6-36A8-BF6D-A8121C5EC4E4}"/>
                  </a:ext>
                </a:extLst>
              </p:cNvPr>
              <p:cNvSpPr txBox="1"/>
              <p:nvPr/>
            </p:nvSpPr>
            <p:spPr>
              <a:xfrm>
                <a:off x="829072" y="6060757"/>
                <a:ext cx="762912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𝑚𝑖𝑠𝑠𝑒𝑑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𝑓𝑙𝑖𝑔h𝑡</m:t>
                          </m:r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𝑚𝑖𝑠𝑠𝑒𝑑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𝑓𝑙𝑖𝑔h𝑡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=0.99×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120×1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+0.01×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120×1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=860</m:t>
                      </m:r>
                    </m:oMath>
                  </m:oMathPara>
                </a14:m>
                <a:br>
                  <a:rPr lang="en-US" sz="1400" dirty="0"/>
                </a:b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7A798-5EB6-36A8-BF6D-A8121C5E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72" y="6060757"/>
                <a:ext cx="762912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FF78D9-8EA5-AA37-27B1-2F37F5E757CF}"/>
              </a:ext>
            </a:extLst>
          </p:cNvPr>
          <p:cNvSpPr txBox="1"/>
          <p:nvPr/>
        </p:nvSpPr>
        <p:spPr>
          <a:xfrm>
            <a:off x="705444" y="4280119"/>
            <a:ext cx="1218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030FA-6EB7-E134-DDF0-06D053196A13}"/>
                  </a:ext>
                </a:extLst>
              </p:cNvPr>
              <p:cNvSpPr txBox="1"/>
              <p:nvPr/>
            </p:nvSpPr>
            <p:spPr>
              <a:xfrm>
                <a:off x="6172200" y="3082262"/>
                <a:ext cx="2555481" cy="615553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Remember</a:t>
                </a:r>
                <a:r>
                  <a:rPr lang="en-US" sz="1100" dirty="0"/>
                  <a:t>: A</a:t>
                </a:r>
                <a:r>
                  <a:rPr lang="en-US" sz="1100" b="1" dirty="0"/>
                  <a:t> rational agent</a:t>
                </a:r>
                <a:r>
                  <a:rPr lang="en-US" sz="1100" dirty="0"/>
                  <a:t> picks the action that maximizes the expected utility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030FA-6EB7-E134-DDF0-06D05319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082262"/>
                <a:ext cx="2555481" cy="615553"/>
              </a:xfrm>
              <a:prstGeom prst="rect">
                <a:avLst/>
              </a:prstGeom>
              <a:blipFill>
                <a:blip r:embed="rId8"/>
                <a:stretch>
                  <a:fillRect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E21F-D703-587F-2F6B-B711FFC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Independence and </a:t>
            </a:r>
            <a:br>
              <a:rPr lang="en-US" sz="3600" dirty="0"/>
            </a:br>
            <a:r>
              <a:rPr lang="en-US" sz="3600" dirty="0"/>
              <a:t>the Bayes’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7094-9020-3721-1401-4957ACDB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important concepts are introduced earlier in this module. </a:t>
            </a:r>
          </a:p>
        </p:txBody>
      </p:sp>
    </p:spTree>
    <p:extLst>
      <p:ext uri="{BB962C8B-B14F-4D97-AF65-F5344CB8AC3E}">
        <p14:creationId xmlns:p14="http://schemas.microsoft.com/office/powerpoint/2010/main" val="3497740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C3E2D-FBDF-8203-DC4A-44D30A9D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1200-BAFB-1D2F-94C7-32FF837B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Probability theory has many applications to deal with uncertainty in AI. </a:t>
            </a:r>
            <a:br>
              <a:rPr lang="en-US" sz="1900" dirty="0"/>
            </a:br>
            <a:r>
              <a:rPr lang="en-US" sz="1900" dirty="0"/>
              <a:t>Here are some examples:</a:t>
            </a:r>
          </a:p>
          <a:p>
            <a:endParaRPr lang="en-US" sz="1900" dirty="0"/>
          </a:p>
          <a:p>
            <a:pPr lvl="1"/>
            <a:r>
              <a:rPr lang="en-US" sz="1900" b="1" dirty="0"/>
              <a:t>Joint probability distribution over the state space</a:t>
            </a:r>
            <a:r>
              <a:rPr lang="en-US" sz="1900" dirty="0"/>
              <a:t>: The basis of reasoning about how likely it is to be in a state.</a:t>
            </a:r>
          </a:p>
          <a:p>
            <a:pPr lvl="1"/>
            <a:r>
              <a:rPr lang="en-US" sz="1900" b="1" dirty="0"/>
              <a:t>Conditional independence</a:t>
            </a:r>
            <a:r>
              <a:rPr lang="en-US" sz="1900" dirty="0"/>
              <a:t> makes it possible to work with more complicated factored state representations (a larger number of </a:t>
            </a:r>
            <a:r>
              <a:rPr lang="en-US" sz="1900" dirty="0" err="1"/>
              <a:t>fluents</a:t>
            </a:r>
            <a:r>
              <a:rPr lang="en-US" sz="1900" dirty="0"/>
              <a:t>).</a:t>
            </a:r>
          </a:p>
          <a:p>
            <a:pPr lvl="1"/>
            <a:r>
              <a:rPr lang="en-US" sz="1900" b="1" dirty="0"/>
              <a:t>Marginal distributions </a:t>
            </a:r>
            <a:r>
              <a:rPr lang="en-US" sz="1900" dirty="0"/>
              <a:t>to reason about the most likely value of a fluent.</a:t>
            </a:r>
          </a:p>
          <a:p>
            <a:pPr lvl="1"/>
            <a:r>
              <a:rPr lang="en-US" sz="1900" b="1" dirty="0"/>
              <a:t>Conditional distributions</a:t>
            </a:r>
            <a:r>
              <a:rPr lang="en-US" sz="1900" dirty="0"/>
              <a:t>: Transition probability given a chosen action.</a:t>
            </a:r>
          </a:p>
          <a:p>
            <a:pPr lvl="1"/>
            <a:r>
              <a:rPr lang="en-US" sz="1900" b="1" dirty="0"/>
              <a:t>Bayesian updates</a:t>
            </a:r>
            <a:r>
              <a:rPr lang="en-US" sz="1900" dirty="0"/>
              <a:t>: Learn (= update the belief) about the current state.</a:t>
            </a:r>
          </a:p>
          <a:p>
            <a:pPr lvl="1"/>
            <a:r>
              <a:rPr lang="en-US" sz="1900" b="1" dirty="0"/>
              <a:t>Machine learning </a:t>
            </a:r>
            <a:r>
              <a:rPr lang="en-US" sz="1900" dirty="0"/>
              <a:t>is based on decision theory, Bayesian decision making, and Bayesian updates for learning.</a:t>
            </a:r>
          </a:p>
        </p:txBody>
      </p:sp>
    </p:spTree>
    <p:extLst>
      <p:ext uri="{BB962C8B-B14F-4D97-AF65-F5344CB8AC3E}">
        <p14:creationId xmlns:p14="http://schemas.microsoft.com/office/powerpoint/2010/main" val="135967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this Module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219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ice">
            <a:extLst>
              <a:ext uri="{FF2B5EF4-FFF2-40B4-BE49-F238E27FC236}">
                <a16:creationId xmlns:a16="http://schemas.microsoft.com/office/drawing/2014/main" id="{990A40B5-7F82-18BB-B78F-40C47FE82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r="5897" b="2"/>
          <a:stretch/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046636-1E1B-55B4-F979-A7B813A3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Randomness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165459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611362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3139029"/>
                  </p:ext>
                </p:extLst>
              </p:nvPr>
            </p:nvGraphicFramePr>
            <p:xfrm>
              <a:off x="628650" y="1371600"/>
              <a:ext cx="744855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3139029"/>
                  </p:ext>
                </p:extLst>
              </p:nvPr>
            </p:nvGraphicFramePr>
            <p:xfrm>
              <a:off x="628650" y="1371600"/>
              <a:ext cx="744855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377873" y="2612023"/>
            <a:ext cx="17526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lots of data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86649" y="4615190"/>
            <a:ext cx="16764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Limited data and learning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1B604-E3F2-EB2A-CE02-B1528D215B1E}"/>
              </a:ext>
            </a:extLst>
          </p:cNvPr>
          <p:cNvSpPr txBox="1"/>
          <p:nvPr/>
        </p:nvSpPr>
        <p:spPr>
          <a:xfrm>
            <a:off x="762000" y="601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concepts are often used together.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5210</Words>
  <Application>Microsoft Office PowerPoint</Application>
  <PresentationFormat>On-screen Show (4:3)</PresentationFormat>
  <Paragraphs>724</Paragraphs>
  <Slides>51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ＭＳ Ｐゴシック</vt:lpstr>
      <vt:lpstr>Aptos Narrow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CS 5/7320  Artificial Intelligence  Quantifying Uncertainty: Probabilities &amp; Bayesian Decision Making  AIMA Chapter 12</vt:lpstr>
      <vt:lpstr>Example: Catching a Flight with a Logical Agent</vt:lpstr>
      <vt:lpstr>Example: Catching a Flight with Belief States</vt:lpstr>
      <vt:lpstr>Example: Catching a Flight with Probabilities</vt:lpstr>
      <vt:lpstr>Making a Decision Under Uncertainty</vt:lpstr>
      <vt:lpstr>Contents of this Module</vt:lpstr>
      <vt:lpstr>Randomness and  Probability Theory</vt:lpstr>
      <vt:lpstr>Sources of Uncertainty</vt:lpstr>
      <vt:lpstr>What are Probabilities?</vt:lpstr>
      <vt:lpstr>Probability Theory Recap</vt:lpstr>
      <vt:lpstr>Bayesian Updates</vt:lpstr>
      <vt:lpstr>Bayes’ Theorem: The Bayesian Update Rule</vt:lpstr>
      <vt:lpstr>Problem: Getting Married in the Desert</vt:lpstr>
      <vt:lpstr>Example: Getting Married in the Desert</vt:lpstr>
      <vt:lpstr>Bayesian Intelligent Agents</vt:lpstr>
      <vt:lpstr>Independence  between Events</vt:lpstr>
      <vt:lpstr>Issues with Making Decisions using Bayes’ Rule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Networks</vt:lpstr>
      <vt:lpstr>Bayesian Decision Making Making Simple Decisions Under Uncertainty</vt:lpstr>
      <vt:lpstr>Probabilistic Inference</vt:lpstr>
      <vt:lpstr>The Optimal Decision Rule: MAP</vt:lpstr>
      <vt:lpstr>MAP: Maximum A Posteriori Decision</vt:lpstr>
      <vt:lpstr>MAP: Example</vt:lpstr>
      <vt:lpstr>Bayes Classifier</vt:lpstr>
      <vt:lpstr>Naïve Bayes Model</vt:lpstr>
      <vt:lpstr>Example: Naïve Bayesian Spam Filter</vt:lpstr>
      <vt:lpstr>Example: Naïve Bayes Spam Filter</vt:lpstr>
      <vt:lpstr>Message Features: Bag of Words from Natural Language Processing (NLP)</vt:lpstr>
      <vt:lpstr>Naïve Bayes Spam Filter Using Words</vt:lpstr>
      <vt:lpstr>Naïve Bayes Spam Filter: Decision Making</vt:lpstr>
      <vt:lpstr>Naïve Bayes Spam Filter: Parameter Estimation</vt:lpstr>
      <vt:lpstr>Summary</vt:lpstr>
      <vt:lpstr>Appendix: A Quick Review of Probability Theory</vt:lpstr>
      <vt:lpstr>Random Variables</vt:lpstr>
      <vt:lpstr>Events and Propositions</vt:lpstr>
      <vt:lpstr>Probabilities</vt:lpstr>
      <vt:lpstr>Joint Probability Distributions: 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  <vt:lpstr>Conditional Independence and  the Bayes’ Theorem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137</cp:revision>
  <dcterms:created xsi:type="dcterms:W3CDTF">2020-12-02T20:47:32Z</dcterms:created>
  <dcterms:modified xsi:type="dcterms:W3CDTF">2025-06-09T20:11:00Z</dcterms:modified>
</cp:coreProperties>
</file>