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8"/>
  </p:notesMasterIdLst>
  <p:sldIdLst>
    <p:sldId id="294" r:id="rId2"/>
    <p:sldId id="415" r:id="rId3"/>
    <p:sldId id="414" r:id="rId4"/>
    <p:sldId id="412" r:id="rId5"/>
    <p:sldId id="259" r:id="rId6"/>
    <p:sldId id="260" r:id="rId7"/>
    <p:sldId id="274" r:id="rId8"/>
    <p:sldId id="275" r:id="rId9"/>
    <p:sldId id="417" r:id="rId10"/>
    <p:sldId id="292" r:id="rId11"/>
    <p:sldId id="295" r:id="rId12"/>
    <p:sldId id="281" r:id="rId13"/>
    <p:sldId id="261" r:id="rId14"/>
    <p:sldId id="262" r:id="rId15"/>
    <p:sldId id="273" r:id="rId16"/>
    <p:sldId id="276" r:id="rId17"/>
    <p:sldId id="264" r:id="rId18"/>
    <p:sldId id="263" r:id="rId19"/>
    <p:sldId id="416" r:id="rId20"/>
    <p:sldId id="265" r:id="rId21"/>
    <p:sldId id="280" r:id="rId22"/>
    <p:sldId id="293" r:id="rId23"/>
    <p:sldId id="267" r:id="rId24"/>
    <p:sldId id="316" r:id="rId25"/>
    <p:sldId id="282" r:id="rId26"/>
    <p:sldId id="288" r:id="rId27"/>
    <p:sldId id="289" r:id="rId28"/>
    <p:sldId id="413" r:id="rId29"/>
    <p:sldId id="411" r:id="rId30"/>
    <p:sldId id="291" r:id="rId31"/>
    <p:sldId id="407" r:id="rId32"/>
    <p:sldId id="305" r:id="rId33"/>
    <p:sldId id="306" r:id="rId34"/>
    <p:sldId id="307" r:id="rId35"/>
    <p:sldId id="297" r:id="rId36"/>
    <p:sldId id="298" r:id="rId37"/>
    <p:sldId id="299" r:id="rId38"/>
    <p:sldId id="317" r:id="rId39"/>
    <p:sldId id="318" r:id="rId40"/>
    <p:sldId id="408" r:id="rId41"/>
    <p:sldId id="319" r:id="rId42"/>
    <p:sldId id="418" r:id="rId43"/>
    <p:sldId id="320" r:id="rId44"/>
    <p:sldId id="321" r:id="rId45"/>
    <p:sldId id="409" r:id="rId46"/>
    <p:sldId id="322"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00414DC9-0645-4083-969A-0E91DFB27E53}">
          <p14:sldIdLst>
            <p14:sldId id="294"/>
            <p14:sldId id="415"/>
            <p14:sldId id="414"/>
          </p14:sldIdLst>
        </p14:section>
        <p14:section name="Bayesian Networks" id="{71F8DEDF-787B-487C-B69A-23E849119B89}">
          <p14:sldIdLst>
            <p14:sldId id="412"/>
            <p14:sldId id="259"/>
            <p14:sldId id="260"/>
            <p14:sldId id="274"/>
            <p14:sldId id="275"/>
            <p14:sldId id="417"/>
            <p14:sldId id="292"/>
            <p14:sldId id="295"/>
            <p14:sldId id="281"/>
            <p14:sldId id="261"/>
            <p14:sldId id="262"/>
            <p14:sldId id="273"/>
            <p14:sldId id="276"/>
            <p14:sldId id="264"/>
            <p14:sldId id="263"/>
          </p14:sldIdLst>
        </p14:section>
        <p14:section name="Constructing Bayesian Networks" id="{4DEA269B-4784-48B7-98AA-BF12D67ACD5F}">
          <p14:sldIdLst>
            <p14:sldId id="416"/>
            <p14:sldId id="265"/>
            <p14:sldId id="280"/>
            <p14:sldId id="293"/>
            <p14:sldId id="267"/>
          </p14:sldIdLst>
        </p14:section>
        <p14:section name="Exact Inference in Bayesian Networks" id="{E28E4138-660E-46D9-AE6C-11AAE04FC7DF}">
          <p14:sldIdLst>
            <p14:sldId id="316"/>
            <p14:sldId id="282"/>
            <p14:sldId id="288"/>
            <p14:sldId id="289"/>
            <p14:sldId id="413"/>
          </p14:sldIdLst>
        </p14:section>
        <p14:section name="Approximate Inference in Bayes Networks" id="{7D7CE26B-4811-4FD5-91F3-0227F93FAC1B}">
          <p14:sldIdLst>
            <p14:sldId id="411"/>
            <p14:sldId id="291"/>
            <p14:sldId id="407"/>
            <p14:sldId id="305"/>
            <p14:sldId id="306"/>
            <p14:sldId id="307"/>
            <p14:sldId id="297"/>
            <p14:sldId id="298"/>
            <p14:sldId id="299"/>
            <p14:sldId id="317"/>
            <p14:sldId id="318"/>
            <p14:sldId id="408"/>
            <p14:sldId id="319"/>
          </p14:sldIdLst>
        </p14:section>
        <p14:section name="MCMC" id="{340D9B00-FBA5-4A1A-AB41-1A373AFC1CC5}">
          <p14:sldIdLst>
            <p14:sldId id="418"/>
            <p14:sldId id="320"/>
            <p14:sldId id="321"/>
            <p14:sldId id="409"/>
            <p14:sldId id="32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7E5"/>
    <a:srgbClr val="000000"/>
    <a:srgbClr val="B2B2B2"/>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427" autoAdjust="0"/>
  </p:normalViewPr>
  <p:slideViewPr>
    <p:cSldViewPr>
      <p:cViewPr varScale="1">
        <p:scale>
          <a:sx n="95" d="100"/>
          <a:sy n="95" d="100"/>
        </p:scale>
        <p:origin x="672" y="96"/>
      </p:cViewPr>
      <p:guideLst>
        <p:guide orient="horz" pos="2160"/>
        <p:guide pos="2880"/>
      </p:guideLst>
    </p:cSldViewPr>
  </p:slideViewPr>
  <p:outlineViewPr>
    <p:cViewPr>
      <p:scale>
        <a:sx n="33" d="100"/>
        <a:sy n="33" d="100"/>
      </p:scale>
      <p:origin x="0" y="-24918"/>
    </p:cViewPr>
  </p:outlineViewPr>
  <p:notesTextViewPr>
    <p:cViewPr>
      <p:scale>
        <a:sx n="100" d="100"/>
        <a:sy n="100" d="100"/>
      </p:scale>
      <p:origin x="0" y="0"/>
    </p:cViewPr>
  </p:notesTextViewPr>
  <p:sorterViewPr>
    <p:cViewPr>
      <p:scale>
        <a:sx n="100" d="100"/>
        <a:sy n="100" d="100"/>
      </p:scale>
      <p:origin x="0" y="-861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svg"/><Relationship Id="rId1" Type="http://schemas.openxmlformats.org/officeDocument/2006/relationships/image" Target="../media/image44.png"/><Relationship Id="rId6" Type="http://schemas.openxmlformats.org/officeDocument/2006/relationships/image" Target="../media/image49.svg"/><Relationship Id="rId5" Type="http://schemas.openxmlformats.org/officeDocument/2006/relationships/image" Target="../media/image48.png"/><Relationship Id="rId4" Type="http://schemas.openxmlformats.org/officeDocument/2006/relationships/image" Target="../media/image47.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EA42F5-80D2-4741-8222-1A69464B8A60}" type="doc">
      <dgm:prSet loTypeId="urn:microsoft.com/office/officeart/2005/8/layout/hProcess9" loCatId="process" qsTypeId="urn:microsoft.com/office/officeart/2005/8/quickstyle/simple1" qsCatId="simple" csTypeId="urn:microsoft.com/office/officeart/2005/8/colors/colorful1" csCatId="colorful" phldr="1"/>
      <dgm:spPr/>
    </dgm:pt>
    <dgm:pt modelId="{BA9E19E2-259A-4E4D-B68B-E5065C0C1B85}">
      <dgm:prSet phldrT="[Text]"/>
      <dgm:spPr/>
      <dgm:t>
        <a:bodyPr/>
        <a:lstStyle/>
        <a:p>
          <a:r>
            <a:rPr lang="en-US" dirty="0"/>
            <a:t>Bayesian Networks to Model a Joint Probability Distribution</a:t>
          </a:r>
        </a:p>
      </dgm:t>
    </dgm:pt>
    <dgm:pt modelId="{D5C1D89B-0868-4252-B691-9D51723771DA}" type="parTrans" cxnId="{148BB96C-DC2A-4B04-B37F-319F350C58A5}">
      <dgm:prSet/>
      <dgm:spPr/>
      <dgm:t>
        <a:bodyPr/>
        <a:lstStyle/>
        <a:p>
          <a:endParaRPr lang="en-US"/>
        </a:p>
      </dgm:t>
    </dgm:pt>
    <dgm:pt modelId="{FEF49462-42E9-4F61-B1A4-CD3357F46764}" type="sibTrans" cxnId="{148BB96C-DC2A-4B04-B37F-319F350C58A5}">
      <dgm:prSet/>
      <dgm:spPr/>
      <dgm:t>
        <a:bodyPr/>
        <a:lstStyle/>
        <a:p>
          <a:endParaRPr lang="en-US"/>
        </a:p>
      </dgm:t>
    </dgm:pt>
    <dgm:pt modelId="{5626C5DD-14A5-48D5-9CAC-4C44409DD5AE}">
      <dgm:prSet phldrT="[Text]"/>
      <dgm:spPr/>
      <dgm:t>
        <a:bodyPr/>
        <a:lstStyle/>
        <a:p>
          <a:r>
            <a:rPr lang="en-US" dirty="0"/>
            <a:t>Exact Inference</a:t>
          </a:r>
        </a:p>
      </dgm:t>
    </dgm:pt>
    <dgm:pt modelId="{954C4D64-812F-4941-A0A0-134A456F13A8}" type="parTrans" cxnId="{4B573128-8A96-4F45-BBD5-F99105346394}">
      <dgm:prSet/>
      <dgm:spPr/>
      <dgm:t>
        <a:bodyPr/>
        <a:lstStyle/>
        <a:p>
          <a:endParaRPr lang="en-US"/>
        </a:p>
      </dgm:t>
    </dgm:pt>
    <dgm:pt modelId="{7D67DF02-DD7D-47A3-8C2A-772281239EBD}" type="sibTrans" cxnId="{4B573128-8A96-4F45-BBD5-F99105346394}">
      <dgm:prSet/>
      <dgm:spPr/>
      <dgm:t>
        <a:bodyPr/>
        <a:lstStyle/>
        <a:p>
          <a:endParaRPr lang="en-US"/>
        </a:p>
      </dgm:t>
    </dgm:pt>
    <dgm:pt modelId="{FDE59535-E950-4F76-937E-2BC8AB2C4099}">
      <dgm:prSet phldrT="[Text]"/>
      <dgm:spPr/>
      <dgm:t>
        <a:bodyPr/>
        <a:lstStyle/>
        <a:p>
          <a:r>
            <a:rPr lang="en-US" dirty="0"/>
            <a:t>Approximate Inference</a:t>
          </a:r>
        </a:p>
      </dgm:t>
    </dgm:pt>
    <dgm:pt modelId="{994A4672-FD6D-46CA-AB17-C1902A21783B}" type="parTrans" cxnId="{597C8984-E81B-4CB1-89AE-A92E706F6453}">
      <dgm:prSet/>
      <dgm:spPr/>
      <dgm:t>
        <a:bodyPr/>
        <a:lstStyle/>
        <a:p>
          <a:endParaRPr lang="en-US"/>
        </a:p>
      </dgm:t>
    </dgm:pt>
    <dgm:pt modelId="{8DB0DB63-25F9-4CEE-8ADB-599EC0577CB2}" type="sibTrans" cxnId="{597C8984-E81B-4CB1-89AE-A92E706F6453}">
      <dgm:prSet/>
      <dgm:spPr/>
      <dgm:t>
        <a:bodyPr/>
        <a:lstStyle/>
        <a:p>
          <a:endParaRPr lang="en-US"/>
        </a:p>
      </dgm:t>
    </dgm:pt>
    <dgm:pt modelId="{C4D4730F-C16B-45FF-B146-98AAF9D28502}">
      <dgm:prSet phldrT="[Text]"/>
      <dgm:spPr/>
      <dgm:t>
        <a:bodyPr/>
        <a:lstStyle/>
        <a:p>
          <a:r>
            <a:rPr lang="en-US" dirty="0"/>
            <a:t>Construction of Bayesian Networks</a:t>
          </a:r>
        </a:p>
      </dgm:t>
    </dgm:pt>
    <dgm:pt modelId="{88D5A195-9CD8-400B-BF02-007CDE628471}" type="parTrans" cxnId="{6C271309-5ED8-47CC-B614-DD5422F1B33F}">
      <dgm:prSet/>
      <dgm:spPr/>
      <dgm:t>
        <a:bodyPr/>
        <a:lstStyle/>
        <a:p>
          <a:endParaRPr lang="en-US"/>
        </a:p>
      </dgm:t>
    </dgm:pt>
    <dgm:pt modelId="{575547A5-BB79-4B94-A8F9-26CD4E0B12C2}" type="sibTrans" cxnId="{6C271309-5ED8-47CC-B614-DD5422F1B33F}">
      <dgm:prSet/>
      <dgm:spPr/>
      <dgm:t>
        <a:bodyPr/>
        <a:lstStyle/>
        <a:p>
          <a:endParaRPr lang="en-US"/>
        </a:p>
      </dgm:t>
    </dgm:pt>
    <dgm:pt modelId="{DEA0E74E-FDC0-4904-82B6-CFE24B202F07}" type="pres">
      <dgm:prSet presAssocID="{7AEA42F5-80D2-4741-8222-1A69464B8A60}" presName="CompostProcess" presStyleCnt="0">
        <dgm:presLayoutVars>
          <dgm:dir/>
          <dgm:resizeHandles val="exact"/>
        </dgm:presLayoutVars>
      </dgm:prSet>
      <dgm:spPr/>
    </dgm:pt>
    <dgm:pt modelId="{FFCF4F7C-5B91-47F2-A0E5-3230B5C26E08}" type="pres">
      <dgm:prSet presAssocID="{7AEA42F5-80D2-4741-8222-1A69464B8A60}" presName="arrow" presStyleLbl="bgShp" presStyleIdx="0" presStyleCnt="1"/>
      <dgm:spPr/>
    </dgm:pt>
    <dgm:pt modelId="{5B1C1136-014E-4D7B-8A90-CA52CEC8D16B}" type="pres">
      <dgm:prSet presAssocID="{7AEA42F5-80D2-4741-8222-1A69464B8A60}" presName="linearProcess" presStyleCnt="0"/>
      <dgm:spPr/>
    </dgm:pt>
    <dgm:pt modelId="{40EDCB9B-9B66-40F2-A12B-6CDA8C348BB8}" type="pres">
      <dgm:prSet presAssocID="{BA9E19E2-259A-4E4D-B68B-E5065C0C1B85}" presName="textNode" presStyleLbl="node1" presStyleIdx="0" presStyleCnt="4">
        <dgm:presLayoutVars>
          <dgm:bulletEnabled val="1"/>
        </dgm:presLayoutVars>
      </dgm:prSet>
      <dgm:spPr/>
    </dgm:pt>
    <dgm:pt modelId="{C4E5CD95-CCA7-4FDF-9874-44052F7C6E28}" type="pres">
      <dgm:prSet presAssocID="{FEF49462-42E9-4F61-B1A4-CD3357F46764}" presName="sibTrans" presStyleCnt="0"/>
      <dgm:spPr/>
    </dgm:pt>
    <dgm:pt modelId="{B95BA078-D981-459A-BD83-B5745C9B520E}" type="pres">
      <dgm:prSet presAssocID="{C4D4730F-C16B-45FF-B146-98AAF9D28502}" presName="textNode" presStyleLbl="node1" presStyleIdx="1" presStyleCnt="4">
        <dgm:presLayoutVars>
          <dgm:bulletEnabled val="1"/>
        </dgm:presLayoutVars>
      </dgm:prSet>
      <dgm:spPr/>
    </dgm:pt>
    <dgm:pt modelId="{F88C0D9F-784A-4E1C-9B9E-F015E7541AA0}" type="pres">
      <dgm:prSet presAssocID="{575547A5-BB79-4B94-A8F9-26CD4E0B12C2}" presName="sibTrans" presStyleCnt="0"/>
      <dgm:spPr/>
    </dgm:pt>
    <dgm:pt modelId="{5ADD08B7-615A-4A6D-89E9-F7F323300180}" type="pres">
      <dgm:prSet presAssocID="{5626C5DD-14A5-48D5-9CAC-4C44409DD5AE}" presName="textNode" presStyleLbl="node1" presStyleIdx="2" presStyleCnt="4">
        <dgm:presLayoutVars>
          <dgm:bulletEnabled val="1"/>
        </dgm:presLayoutVars>
      </dgm:prSet>
      <dgm:spPr/>
    </dgm:pt>
    <dgm:pt modelId="{2A4AECCE-444F-4E78-A395-3013AB61739C}" type="pres">
      <dgm:prSet presAssocID="{7D67DF02-DD7D-47A3-8C2A-772281239EBD}" presName="sibTrans" presStyleCnt="0"/>
      <dgm:spPr/>
    </dgm:pt>
    <dgm:pt modelId="{28FABD7B-E90C-4CEA-9C59-8ABDC11039B5}" type="pres">
      <dgm:prSet presAssocID="{FDE59535-E950-4F76-937E-2BC8AB2C4099}" presName="textNode" presStyleLbl="node1" presStyleIdx="3" presStyleCnt="4">
        <dgm:presLayoutVars>
          <dgm:bulletEnabled val="1"/>
        </dgm:presLayoutVars>
      </dgm:prSet>
      <dgm:spPr/>
    </dgm:pt>
  </dgm:ptLst>
  <dgm:cxnLst>
    <dgm:cxn modelId="{6C271309-5ED8-47CC-B614-DD5422F1B33F}" srcId="{7AEA42F5-80D2-4741-8222-1A69464B8A60}" destId="{C4D4730F-C16B-45FF-B146-98AAF9D28502}" srcOrd="1" destOrd="0" parTransId="{88D5A195-9CD8-400B-BF02-007CDE628471}" sibTransId="{575547A5-BB79-4B94-A8F9-26CD4E0B12C2}"/>
    <dgm:cxn modelId="{4B573128-8A96-4F45-BBD5-F99105346394}" srcId="{7AEA42F5-80D2-4741-8222-1A69464B8A60}" destId="{5626C5DD-14A5-48D5-9CAC-4C44409DD5AE}" srcOrd="2" destOrd="0" parTransId="{954C4D64-812F-4941-A0A0-134A456F13A8}" sibTransId="{7D67DF02-DD7D-47A3-8C2A-772281239EBD}"/>
    <dgm:cxn modelId="{D828AA28-B93F-46DF-A948-2D96B530C1D9}" type="presOf" srcId="{7AEA42F5-80D2-4741-8222-1A69464B8A60}" destId="{DEA0E74E-FDC0-4904-82B6-CFE24B202F07}" srcOrd="0" destOrd="0" presId="urn:microsoft.com/office/officeart/2005/8/layout/hProcess9"/>
    <dgm:cxn modelId="{148BB96C-DC2A-4B04-B37F-319F350C58A5}" srcId="{7AEA42F5-80D2-4741-8222-1A69464B8A60}" destId="{BA9E19E2-259A-4E4D-B68B-E5065C0C1B85}" srcOrd="0" destOrd="0" parTransId="{D5C1D89B-0868-4252-B691-9D51723771DA}" sibTransId="{FEF49462-42E9-4F61-B1A4-CD3357F46764}"/>
    <dgm:cxn modelId="{597C8984-E81B-4CB1-89AE-A92E706F6453}" srcId="{7AEA42F5-80D2-4741-8222-1A69464B8A60}" destId="{FDE59535-E950-4F76-937E-2BC8AB2C4099}" srcOrd="3" destOrd="0" parTransId="{994A4672-FD6D-46CA-AB17-C1902A21783B}" sibTransId="{8DB0DB63-25F9-4CEE-8ADB-599EC0577CB2}"/>
    <dgm:cxn modelId="{FB19FB84-35DC-433C-B678-F7DE3480A6C1}" type="presOf" srcId="{FDE59535-E950-4F76-937E-2BC8AB2C4099}" destId="{28FABD7B-E90C-4CEA-9C59-8ABDC11039B5}" srcOrd="0" destOrd="0" presId="urn:microsoft.com/office/officeart/2005/8/layout/hProcess9"/>
    <dgm:cxn modelId="{55E0A98B-A960-4049-B613-0F8BEAD18DA5}" type="presOf" srcId="{BA9E19E2-259A-4E4D-B68B-E5065C0C1B85}" destId="{40EDCB9B-9B66-40F2-A12B-6CDA8C348BB8}" srcOrd="0" destOrd="0" presId="urn:microsoft.com/office/officeart/2005/8/layout/hProcess9"/>
    <dgm:cxn modelId="{A1FF3A91-3BD6-4B96-AB4D-D599E8DA24E8}" type="presOf" srcId="{C4D4730F-C16B-45FF-B146-98AAF9D28502}" destId="{B95BA078-D981-459A-BD83-B5745C9B520E}" srcOrd="0" destOrd="0" presId="urn:microsoft.com/office/officeart/2005/8/layout/hProcess9"/>
    <dgm:cxn modelId="{868F50F4-CCF1-4DB1-BB2B-D5E9CD28748E}" type="presOf" srcId="{5626C5DD-14A5-48D5-9CAC-4C44409DD5AE}" destId="{5ADD08B7-615A-4A6D-89E9-F7F323300180}" srcOrd="0" destOrd="0" presId="urn:microsoft.com/office/officeart/2005/8/layout/hProcess9"/>
    <dgm:cxn modelId="{8B14F0C4-45B8-431B-A050-75BE77AA8475}" type="presParOf" srcId="{DEA0E74E-FDC0-4904-82B6-CFE24B202F07}" destId="{FFCF4F7C-5B91-47F2-A0E5-3230B5C26E08}" srcOrd="0" destOrd="0" presId="urn:microsoft.com/office/officeart/2005/8/layout/hProcess9"/>
    <dgm:cxn modelId="{8B2A8C91-7CF8-495D-98B7-ACAEDB698BC4}" type="presParOf" srcId="{DEA0E74E-FDC0-4904-82B6-CFE24B202F07}" destId="{5B1C1136-014E-4D7B-8A90-CA52CEC8D16B}" srcOrd="1" destOrd="0" presId="urn:microsoft.com/office/officeart/2005/8/layout/hProcess9"/>
    <dgm:cxn modelId="{DD0F8D32-CD03-4678-931B-607FECA8B790}" type="presParOf" srcId="{5B1C1136-014E-4D7B-8A90-CA52CEC8D16B}" destId="{40EDCB9B-9B66-40F2-A12B-6CDA8C348BB8}" srcOrd="0" destOrd="0" presId="urn:microsoft.com/office/officeart/2005/8/layout/hProcess9"/>
    <dgm:cxn modelId="{45C95FAA-5690-4689-B475-27DE78B947BD}" type="presParOf" srcId="{5B1C1136-014E-4D7B-8A90-CA52CEC8D16B}" destId="{C4E5CD95-CCA7-4FDF-9874-44052F7C6E28}" srcOrd="1" destOrd="0" presId="urn:microsoft.com/office/officeart/2005/8/layout/hProcess9"/>
    <dgm:cxn modelId="{6B07E474-69F0-42BC-91A1-DF8874FD2571}" type="presParOf" srcId="{5B1C1136-014E-4D7B-8A90-CA52CEC8D16B}" destId="{B95BA078-D981-459A-BD83-B5745C9B520E}" srcOrd="2" destOrd="0" presId="urn:microsoft.com/office/officeart/2005/8/layout/hProcess9"/>
    <dgm:cxn modelId="{642850AB-4A9D-4199-B9FC-6DDE7BB83E0D}" type="presParOf" srcId="{5B1C1136-014E-4D7B-8A90-CA52CEC8D16B}" destId="{F88C0D9F-784A-4E1C-9B9E-F015E7541AA0}" srcOrd="3" destOrd="0" presId="urn:microsoft.com/office/officeart/2005/8/layout/hProcess9"/>
    <dgm:cxn modelId="{D684FBB5-68C2-413A-929B-6633CFD012BE}" type="presParOf" srcId="{5B1C1136-014E-4D7B-8A90-CA52CEC8D16B}" destId="{5ADD08B7-615A-4A6D-89E9-F7F323300180}" srcOrd="4" destOrd="0" presId="urn:microsoft.com/office/officeart/2005/8/layout/hProcess9"/>
    <dgm:cxn modelId="{AF64CD13-9548-41D8-AB12-2AD2450EE85C}" type="presParOf" srcId="{5B1C1136-014E-4D7B-8A90-CA52CEC8D16B}" destId="{2A4AECCE-444F-4E78-A395-3013AB61739C}" srcOrd="5" destOrd="0" presId="urn:microsoft.com/office/officeart/2005/8/layout/hProcess9"/>
    <dgm:cxn modelId="{01207165-98A4-4915-B1C7-638014FAD0D0}" type="presParOf" srcId="{5B1C1136-014E-4D7B-8A90-CA52CEC8D16B}" destId="{28FABD7B-E90C-4CEA-9C59-8ABDC11039B5}"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9299E1-29D0-4F78-9634-119FFF47E9B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49A3F61-A79A-4DC1-BF6F-1BDB364E3EFC}">
      <dgm:prSet/>
      <dgm:spPr/>
      <dgm:t>
        <a:bodyPr/>
        <a:lstStyle/>
        <a:p>
          <a:pPr>
            <a:lnSpc>
              <a:spcPct val="100000"/>
            </a:lnSpc>
          </a:pPr>
          <a:r>
            <a:rPr lang="en-US" dirty="0"/>
            <a:t>A type of graphical model.</a:t>
          </a:r>
        </a:p>
      </dgm:t>
    </dgm:pt>
    <dgm:pt modelId="{F3FFACCD-9DED-49BE-AFFA-55D2798D0316}" type="parTrans" cxnId="{7525C7A0-BF46-40DE-A7CB-C84D673677A9}">
      <dgm:prSet/>
      <dgm:spPr/>
      <dgm:t>
        <a:bodyPr/>
        <a:lstStyle/>
        <a:p>
          <a:endParaRPr lang="en-US"/>
        </a:p>
      </dgm:t>
    </dgm:pt>
    <dgm:pt modelId="{4836C891-597E-48D4-A53D-ED705A0F7972}" type="sibTrans" cxnId="{7525C7A0-BF46-40DE-A7CB-C84D673677A9}">
      <dgm:prSet/>
      <dgm:spPr/>
      <dgm:t>
        <a:bodyPr/>
        <a:lstStyle/>
        <a:p>
          <a:endParaRPr lang="en-US"/>
        </a:p>
      </dgm:t>
    </dgm:pt>
    <dgm:pt modelId="{8FE378D1-9702-4D4B-9150-97630AB3F975}">
      <dgm:prSet/>
      <dgm:spPr/>
      <dgm:t>
        <a:bodyPr/>
        <a:lstStyle/>
        <a:p>
          <a:pPr>
            <a:lnSpc>
              <a:spcPct val="100000"/>
            </a:lnSpc>
          </a:pPr>
          <a:r>
            <a:rPr lang="en-US" dirty="0"/>
            <a:t>A way to specify dependence between random variables.</a:t>
          </a:r>
        </a:p>
      </dgm:t>
    </dgm:pt>
    <dgm:pt modelId="{95F81B0C-E9A2-4114-9180-4B8AD6076316}" type="parTrans" cxnId="{79CEA392-8188-4864-AEB5-B0F33F140AFE}">
      <dgm:prSet/>
      <dgm:spPr/>
      <dgm:t>
        <a:bodyPr/>
        <a:lstStyle/>
        <a:p>
          <a:endParaRPr lang="en-US"/>
        </a:p>
      </dgm:t>
    </dgm:pt>
    <dgm:pt modelId="{77255A88-D620-4EBD-9415-AA163DA0151E}" type="sibTrans" cxnId="{79CEA392-8188-4864-AEB5-B0F33F140AFE}">
      <dgm:prSet/>
      <dgm:spPr/>
      <dgm:t>
        <a:bodyPr/>
        <a:lstStyle/>
        <a:p>
          <a:endParaRPr lang="en-US"/>
        </a:p>
      </dgm:t>
    </dgm:pt>
    <dgm:pt modelId="{4449B95C-BD0D-4CEC-BD36-BCDEC20C9261}">
      <dgm:prSet/>
      <dgm:spPr/>
      <dgm:t>
        <a:bodyPr/>
        <a:lstStyle/>
        <a:p>
          <a:pPr>
            <a:lnSpc>
              <a:spcPct val="100000"/>
            </a:lnSpc>
          </a:pPr>
          <a:r>
            <a:rPr lang="en-US" dirty="0"/>
            <a:t>A compact specification of a full joint probability distribution.</a:t>
          </a:r>
        </a:p>
      </dgm:t>
    </dgm:pt>
    <dgm:pt modelId="{EC3DF60E-938C-447E-86B0-C5274EB0D600}" type="parTrans" cxnId="{E25FBC21-40CC-4203-A891-44F9CE0DFBF1}">
      <dgm:prSet/>
      <dgm:spPr/>
      <dgm:t>
        <a:bodyPr/>
        <a:lstStyle/>
        <a:p>
          <a:endParaRPr lang="en-US"/>
        </a:p>
      </dgm:t>
    </dgm:pt>
    <dgm:pt modelId="{5D3E2930-3338-4FEB-8A1D-8B41A14AD44F}" type="sibTrans" cxnId="{E25FBC21-40CC-4203-A891-44F9CE0DFBF1}">
      <dgm:prSet/>
      <dgm:spPr/>
      <dgm:t>
        <a:bodyPr/>
        <a:lstStyle/>
        <a:p>
          <a:endParaRPr lang="en-US"/>
        </a:p>
      </dgm:t>
    </dgm:pt>
    <dgm:pt modelId="{F292AE27-B155-4DD9-89B0-E2FE87D51EBC}">
      <dgm:prSet/>
      <dgm:spPr/>
      <dgm:t>
        <a:bodyPr/>
        <a:lstStyle/>
        <a:p>
          <a:pPr>
            <a:lnSpc>
              <a:spcPct val="100000"/>
            </a:lnSpc>
          </a:pPr>
          <a:r>
            <a:rPr lang="en-US" dirty="0"/>
            <a:t>A general and important model to reason with uncertainty in AI.</a:t>
          </a:r>
        </a:p>
      </dgm:t>
    </dgm:pt>
    <dgm:pt modelId="{001784E8-A490-46C8-B53C-622FD8586CEB}" type="parTrans" cxnId="{D36929CD-BCD0-4831-834B-2C51D3BB925E}">
      <dgm:prSet/>
      <dgm:spPr/>
      <dgm:t>
        <a:bodyPr/>
        <a:lstStyle/>
        <a:p>
          <a:endParaRPr lang="en-US"/>
        </a:p>
      </dgm:t>
    </dgm:pt>
    <dgm:pt modelId="{269A9F74-A246-4AA5-A728-A2C35098BBD3}" type="sibTrans" cxnId="{D36929CD-BCD0-4831-834B-2C51D3BB925E}">
      <dgm:prSet/>
      <dgm:spPr/>
      <dgm:t>
        <a:bodyPr/>
        <a:lstStyle/>
        <a:p>
          <a:endParaRPr lang="en-US"/>
        </a:p>
      </dgm:t>
    </dgm:pt>
    <dgm:pt modelId="{E6333418-FD08-4D55-8208-6EB6FFF878EE}" type="pres">
      <dgm:prSet presAssocID="{B79299E1-29D0-4F78-9634-119FFF47E9B8}" presName="root" presStyleCnt="0">
        <dgm:presLayoutVars>
          <dgm:dir/>
          <dgm:resizeHandles val="exact"/>
        </dgm:presLayoutVars>
      </dgm:prSet>
      <dgm:spPr/>
    </dgm:pt>
    <dgm:pt modelId="{4B37F447-C215-4ED1-B6DE-F905661D5AAC}" type="pres">
      <dgm:prSet presAssocID="{649A3F61-A79A-4DC1-BF6F-1BDB364E3EFC}" presName="compNode" presStyleCnt="0"/>
      <dgm:spPr/>
    </dgm:pt>
    <dgm:pt modelId="{0C27581B-4C86-42EB-84EF-1980DAC372EB}" type="pres">
      <dgm:prSet presAssocID="{649A3F61-A79A-4DC1-BF6F-1BDB364E3EFC}" presName="bgRect" presStyleLbl="bgShp" presStyleIdx="0" presStyleCnt="4"/>
      <dgm:spPr/>
    </dgm:pt>
    <dgm:pt modelId="{42B39763-0B7C-4FD9-817D-AE78FBD7A2F1}" type="pres">
      <dgm:prSet presAssocID="{649A3F61-A79A-4DC1-BF6F-1BDB364E3EF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
        </a:ext>
      </dgm:extLst>
    </dgm:pt>
    <dgm:pt modelId="{763EFB76-1385-4424-A127-1A87A28DA117}" type="pres">
      <dgm:prSet presAssocID="{649A3F61-A79A-4DC1-BF6F-1BDB364E3EFC}" presName="spaceRect" presStyleCnt="0"/>
      <dgm:spPr/>
    </dgm:pt>
    <dgm:pt modelId="{1EB80DA5-5EF5-4583-A514-0EE1C5235441}" type="pres">
      <dgm:prSet presAssocID="{649A3F61-A79A-4DC1-BF6F-1BDB364E3EFC}" presName="parTx" presStyleLbl="revTx" presStyleIdx="0" presStyleCnt="4">
        <dgm:presLayoutVars>
          <dgm:chMax val="0"/>
          <dgm:chPref val="0"/>
        </dgm:presLayoutVars>
      </dgm:prSet>
      <dgm:spPr/>
    </dgm:pt>
    <dgm:pt modelId="{7B903643-98E7-47F8-B271-2BAC70110BBD}" type="pres">
      <dgm:prSet presAssocID="{4836C891-597E-48D4-A53D-ED705A0F7972}" presName="sibTrans" presStyleCnt="0"/>
      <dgm:spPr/>
    </dgm:pt>
    <dgm:pt modelId="{5F7F9382-1895-4B26-936A-EFB2A83AC97D}" type="pres">
      <dgm:prSet presAssocID="{8FE378D1-9702-4D4B-9150-97630AB3F975}" presName="compNode" presStyleCnt="0"/>
      <dgm:spPr/>
    </dgm:pt>
    <dgm:pt modelId="{2379ED4D-5921-4D71-ADCC-5976928DA350}" type="pres">
      <dgm:prSet presAssocID="{8FE378D1-9702-4D4B-9150-97630AB3F975}" presName="bgRect" presStyleLbl="bgShp" presStyleIdx="1" presStyleCnt="4"/>
      <dgm:spPr/>
    </dgm:pt>
    <dgm:pt modelId="{90934501-EF2F-41EA-BE69-CF8268E562E4}" type="pres">
      <dgm:prSet presAssocID="{8FE378D1-9702-4D4B-9150-97630AB3F97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AEC5A54B-3995-4FD7-9F21-DD00FC33714A}" type="pres">
      <dgm:prSet presAssocID="{8FE378D1-9702-4D4B-9150-97630AB3F975}" presName="spaceRect" presStyleCnt="0"/>
      <dgm:spPr/>
    </dgm:pt>
    <dgm:pt modelId="{9E7C0FCF-07CC-46D6-9936-061E074AEAAD}" type="pres">
      <dgm:prSet presAssocID="{8FE378D1-9702-4D4B-9150-97630AB3F975}" presName="parTx" presStyleLbl="revTx" presStyleIdx="1" presStyleCnt="4">
        <dgm:presLayoutVars>
          <dgm:chMax val="0"/>
          <dgm:chPref val="0"/>
        </dgm:presLayoutVars>
      </dgm:prSet>
      <dgm:spPr/>
    </dgm:pt>
    <dgm:pt modelId="{537BE71D-D11A-4C18-ACFF-977E724D4709}" type="pres">
      <dgm:prSet presAssocID="{77255A88-D620-4EBD-9415-AA163DA0151E}" presName="sibTrans" presStyleCnt="0"/>
      <dgm:spPr/>
    </dgm:pt>
    <dgm:pt modelId="{DCAA5908-24B1-4718-B696-6C16A475B6A5}" type="pres">
      <dgm:prSet presAssocID="{4449B95C-BD0D-4CEC-BD36-BCDEC20C9261}" presName="compNode" presStyleCnt="0"/>
      <dgm:spPr/>
    </dgm:pt>
    <dgm:pt modelId="{B9D2AB8A-2AE2-4AE8-9D6A-1C52899EAA06}" type="pres">
      <dgm:prSet presAssocID="{4449B95C-BD0D-4CEC-BD36-BCDEC20C9261}" presName="bgRect" presStyleLbl="bgShp" presStyleIdx="2" presStyleCnt="4"/>
      <dgm:spPr/>
    </dgm:pt>
    <dgm:pt modelId="{FFE384B9-5107-4CB2-85F2-3508E9B2870D}" type="pres">
      <dgm:prSet presAssocID="{4449B95C-BD0D-4CEC-BD36-BCDEC20C926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ranching Diagram"/>
        </a:ext>
      </dgm:extLst>
    </dgm:pt>
    <dgm:pt modelId="{91FD46DB-BEB9-4BC1-B16D-EED5513DA8A2}" type="pres">
      <dgm:prSet presAssocID="{4449B95C-BD0D-4CEC-BD36-BCDEC20C9261}" presName="spaceRect" presStyleCnt="0"/>
      <dgm:spPr/>
    </dgm:pt>
    <dgm:pt modelId="{8B7E37DE-EB4E-4EF1-867C-D65558021823}" type="pres">
      <dgm:prSet presAssocID="{4449B95C-BD0D-4CEC-BD36-BCDEC20C9261}" presName="parTx" presStyleLbl="revTx" presStyleIdx="2" presStyleCnt="4">
        <dgm:presLayoutVars>
          <dgm:chMax val="0"/>
          <dgm:chPref val="0"/>
        </dgm:presLayoutVars>
      </dgm:prSet>
      <dgm:spPr/>
    </dgm:pt>
    <dgm:pt modelId="{9FE89467-D31D-41ED-8C41-72763839D19E}" type="pres">
      <dgm:prSet presAssocID="{5D3E2930-3338-4FEB-8A1D-8B41A14AD44F}" presName="sibTrans" presStyleCnt="0"/>
      <dgm:spPr/>
    </dgm:pt>
    <dgm:pt modelId="{CE1CEF33-8ED4-4C25-83C9-2E3E2E9C941B}" type="pres">
      <dgm:prSet presAssocID="{F292AE27-B155-4DD9-89B0-E2FE87D51EBC}" presName="compNode" presStyleCnt="0"/>
      <dgm:spPr/>
    </dgm:pt>
    <dgm:pt modelId="{DB6239B5-2EBB-4BB2-9277-44CF5B7769A8}" type="pres">
      <dgm:prSet presAssocID="{F292AE27-B155-4DD9-89B0-E2FE87D51EBC}" presName="bgRect" presStyleLbl="bgShp" presStyleIdx="3" presStyleCnt="4"/>
      <dgm:spPr/>
    </dgm:pt>
    <dgm:pt modelId="{D5BDD710-6454-426B-93FD-8A939A50605B}" type="pres">
      <dgm:prSet presAssocID="{F292AE27-B155-4DD9-89B0-E2FE87D51E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Robot with solid fill"/>
        </a:ext>
      </dgm:extLst>
    </dgm:pt>
    <dgm:pt modelId="{DC0B189C-A3DF-4810-BC7B-D478EED9B825}" type="pres">
      <dgm:prSet presAssocID="{F292AE27-B155-4DD9-89B0-E2FE87D51EBC}" presName="spaceRect" presStyleCnt="0"/>
      <dgm:spPr/>
    </dgm:pt>
    <dgm:pt modelId="{C9EF50CD-A672-4437-83E4-2489DCB2878E}" type="pres">
      <dgm:prSet presAssocID="{F292AE27-B155-4DD9-89B0-E2FE87D51EBC}" presName="parTx" presStyleLbl="revTx" presStyleIdx="3" presStyleCnt="4">
        <dgm:presLayoutVars>
          <dgm:chMax val="0"/>
          <dgm:chPref val="0"/>
        </dgm:presLayoutVars>
      </dgm:prSet>
      <dgm:spPr/>
    </dgm:pt>
  </dgm:ptLst>
  <dgm:cxnLst>
    <dgm:cxn modelId="{CFB98601-FACB-4058-954C-D7D3833F927D}" type="presOf" srcId="{B79299E1-29D0-4F78-9634-119FFF47E9B8}" destId="{E6333418-FD08-4D55-8208-6EB6FFF878EE}" srcOrd="0" destOrd="0" presId="urn:microsoft.com/office/officeart/2018/2/layout/IconVerticalSolidList"/>
    <dgm:cxn modelId="{E25FBC21-40CC-4203-A891-44F9CE0DFBF1}" srcId="{B79299E1-29D0-4F78-9634-119FFF47E9B8}" destId="{4449B95C-BD0D-4CEC-BD36-BCDEC20C9261}" srcOrd="2" destOrd="0" parTransId="{EC3DF60E-938C-447E-86B0-C5274EB0D600}" sibTransId="{5D3E2930-3338-4FEB-8A1D-8B41A14AD44F}"/>
    <dgm:cxn modelId="{E681A638-AA02-467B-817B-D2DB58564D6F}" type="presOf" srcId="{8FE378D1-9702-4D4B-9150-97630AB3F975}" destId="{9E7C0FCF-07CC-46D6-9936-061E074AEAAD}" srcOrd="0" destOrd="0" presId="urn:microsoft.com/office/officeart/2018/2/layout/IconVerticalSolidList"/>
    <dgm:cxn modelId="{1F11EF68-6E67-431F-8DAE-1B52B81AEE12}" type="presOf" srcId="{F292AE27-B155-4DD9-89B0-E2FE87D51EBC}" destId="{C9EF50CD-A672-4437-83E4-2489DCB2878E}" srcOrd="0" destOrd="0" presId="urn:microsoft.com/office/officeart/2018/2/layout/IconVerticalSolidList"/>
    <dgm:cxn modelId="{79CEA392-8188-4864-AEB5-B0F33F140AFE}" srcId="{B79299E1-29D0-4F78-9634-119FFF47E9B8}" destId="{8FE378D1-9702-4D4B-9150-97630AB3F975}" srcOrd="1" destOrd="0" parTransId="{95F81B0C-E9A2-4114-9180-4B8AD6076316}" sibTransId="{77255A88-D620-4EBD-9415-AA163DA0151E}"/>
    <dgm:cxn modelId="{7525C7A0-BF46-40DE-A7CB-C84D673677A9}" srcId="{B79299E1-29D0-4F78-9634-119FFF47E9B8}" destId="{649A3F61-A79A-4DC1-BF6F-1BDB364E3EFC}" srcOrd="0" destOrd="0" parTransId="{F3FFACCD-9DED-49BE-AFFA-55D2798D0316}" sibTransId="{4836C891-597E-48D4-A53D-ED705A0F7972}"/>
    <dgm:cxn modelId="{ED1637A5-4F91-4C72-A06A-D58ABA4381AC}" type="presOf" srcId="{4449B95C-BD0D-4CEC-BD36-BCDEC20C9261}" destId="{8B7E37DE-EB4E-4EF1-867C-D65558021823}" srcOrd="0" destOrd="0" presId="urn:microsoft.com/office/officeart/2018/2/layout/IconVerticalSolidList"/>
    <dgm:cxn modelId="{D36929CD-BCD0-4831-834B-2C51D3BB925E}" srcId="{B79299E1-29D0-4F78-9634-119FFF47E9B8}" destId="{F292AE27-B155-4DD9-89B0-E2FE87D51EBC}" srcOrd="3" destOrd="0" parTransId="{001784E8-A490-46C8-B53C-622FD8586CEB}" sibTransId="{269A9F74-A246-4AA5-A728-A2C35098BBD3}"/>
    <dgm:cxn modelId="{D8DF5ADA-BB9A-401A-8063-C61699DAF56A}" type="presOf" srcId="{649A3F61-A79A-4DC1-BF6F-1BDB364E3EFC}" destId="{1EB80DA5-5EF5-4583-A514-0EE1C5235441}" srcOrd="0" destOrd="0" presId="urn:microsoft.com/office/officeart/2018/2/layout/IconVerticalSolidList"/>
    <dgm:cxn modelId="{4182A116-0C9C-467D-A11C-48F370E7EEE5}" type="presParOf" srcId="{E6333418-FD08-4D55-8208-6EB6FFF878EE}" destId="{4B37F447-C215-4ED1-B6DE-F905661D5AAC}" srcOrd="0" destOrd="0" presId="urn:microsoft.com/office/officeart/2018/2/layout/IconVerticalSolidList"/>
    <dgm:cxn modelId="{1AD46D65-C0CF-4EB6-B557-945663B3BB78}" type="presParOf" srcId="{4B37F447-C215-4ED1-B6DE-F905661D5AAC}" destId="{0C27581B-4C86-42EB-84EF-1980DAC372EB}" srcOrd="0" destOrd="0" presId="urn:microsoft.com/office/officeart/2018/2/layout/IconVerticalSolidList"/>
    <dgm:cxn modelId="{0A93E004-F95D-4512-BCB5-CE0C5506D476}" type="presParOf" srcId="{4B37F447-C215-4ED1-B6DE-F905661D5AAC}" destId="{42B39763-0B7C-4FD9-817D-AE78FBD7A2F1}" srcOrd="1" destOrd="0" presId="urn:microsoft.com/office/officeart/2018/2/layout/IconVerticalSolidList"/>
    <dgm:cxn modelId="{A10586A7-FE9E-4E3C-8117-887A2E1ACC48}" type="presParOf" srcId="{4B37F447-C215-4ED1-B6DE-F905661D5AAC}" destId="{763EFB76-1385-4424-A127-1A87A28DA117}" srcOrd="2" destOrd="0" presId="urn:microsoft.com/office/officeart/2018/2/layout/IconVerticalSolidList"/>
    <dgm:cxn modelId="{7D28F215-C974-42A9-8024-943891684B41}" type="presParOf" srcId="{4B37F447-C215-4ED1-B6DE-F905661D5AAC}" destId="{1EB80DA5-5EF5-4583-A514-0EE1C5235441}" srcOrd="3" destOrd="0" presId="urn:microsoft.com/office/officeart/2018/2/layout/IconVerticalSolidList"/>
    <dgm:cxn modelId="{F4D4A0DA-2C86-4852-8CA2-043346D5F137}" type="presParOf" srcId="{E6333418-FD08-4D55-8208-6EB6FFF878EE}" destId="{7B903643-98E7-47F8-B271-2BAC70110BBD}" srcOrd="1" destOrd="0" presId="urn:microsoft.com/office/officeart/2018/2/layout/IconVerticalSolidList"/>
    <dgm:cxn modelId="{DFDA4941-6843-4EFE-89C4-6658CF9EF877}" type="presParOf" srcId="{E6333418-FD08-4D55-8208-6EB6FFF878EE}" destId="{5F7F9382-1895-4B26-936A-EFB2A83AC97D}" srcOrd="2" destOrd="0" presId="urn:microsoft.com/office/officeart/2018/2/layout/IconVerticalSolidList"/>
    <dgm:cxn modelId="{9EABFC67-D538-43AF-B464-779A65344B1B}" type="presParOf" srcId="{5F7F9382-1895-4B26-936A-EFB2A83AC97D}" destId="{2379ED4D-5921-4D71-ADCC-5976928DA350}" srcOrd="0" destOrd="0" presId="urn:microsoft.com/office/officeart/2018/2/layout/IconVerticalSolidList"/>
    <dgm:cxn modelId="{16269609-001C-495F-9D09-A8FCC94B6828}" type="presParOf" srcId="{5F7F9382-1895-4B26-936A-EFB2A83AC97D}" destId="{90934501-EF2F-41EA-BE69-CF8268E562E4}" srcOrd="1" destOrd="0" presId="urn:microsoft.com/office/officeart/2018/2/layout/IconVerticalSolidList"/>
    <dgm:cxn modelId="{EA9BA137-EFE5-473D-9C09-6ABA00F11089}" type="presParOf" srcId="{5F7F9382-1895-4B26-936A-EFB2A83AC97D}" destId="{AEC5A54B-3995-4FD7-9F21-DD00FC33714A}" srcOrd="2" destOrd="0" presId="urn:microsoft.com/office/officeart/2018/2/layout/IconVerticalSolidList"/>
    <dgm:cxn modelId="{6A0654E4-1182-4CD9-ACD8-989643A5386F}" type="presParOf" srcId="{5F7F9382-1895-4B26-936A-EFB2A83AC97D}" destId="{9E7C0FCF-07CC-46D6-9936-061E074AEAAD}" srcOrd="3" destOrd="0" presId="urn:microsoft.com/office/officeart/2018/2/layout/IconVerticalSolidList"/>
    <dgm:cxn modelId="{B19ED69F-70EC-41B7-B4B5-CFCE3682D0B7}" type="presParOf" srcId="{E6333418-FD08-4D55-8208-6EB6FFF878EE}" destId="{537BE71D-D11A-4C18-ACFF-977E724D4709}" srcOrd="3" destOrd="0" presId="urn:microsoft.com/office/officeart/2018/2/layout/IconVerticalSolidList"/>
    <dgm:cxn modelId="{87ABC6FB-D24E-4E0A-9BEE-CBA642EA0D9F}" type="presParOf" srcId="{E6333418-FD08-4D55-8208-6EB6FFF878EE}" destId="{DCAA5908-24B1-4718-B696-6C16A475B6A5}" srcOrd="4" destOrd="0" presId="urn:microsoft.com/office/officeart/2018/2/layout/IconVerticalSolidList"/>
    <dgm:cxn modelId="{84238203-DA68-45FC-B7ED-76E0DC5A653D}" type="presParOf" srcId="{DCAA5908-24B1-4718-B696-6C16A475B6A5}" destId="{B9D2AB8A-2AE2-4AE8-9D6A-1C52899EAA06}" srcOrd="0" destOrd="0" presId="urn:microsoft.com/office/officeart/2018/2/layout/IconVerticalSolidList"/>
    <dgm:cxn modelId="{B1A6D199-C934-45D5-AD34-B88FAC65EC61}" type="presParOf" srcId="{DCAA5908-24B1-4718-B696-6C16A475B6A5}" destId="{FFE384B9-5107-4CB2-85F2-3508E9B2870D}" srcOrd="1" destOrd="0" presId="urn:microsoft.com/office/officeart/2018/2/layout/IconVerticalSolidList"/>
    <dgm:cxn modelId="{1DAD5585-8F82-43F4-8FA5-9A1D12EA8203}" type="presParOf" srcId="{DCAA5908-24B1-4718-B696-6C16A475B6A5}" destId="{91FD46DB-BEB9-4BC1-B16D-EED5513DA8A2}" srcOrd="2" destOrd="0" presId="urn:microsoft.com/office/officeart/2018/2/layout/IconVerticalSolidList"/>
    <dgm:cxn modelId="{E5C44EFC-9DD0-42A1-8D6C-7E4DB8CC6711}" type="presParOf" srcId="{DCAA5908-24B1-4718-B696-6C16A475B6A5}" destId="{8B7E37DE-EB4E-4EF1-867C-D65558021823}" srcOrd="3" destOrd="0" presId="urn:microsoft.com/office/officeart/2018/2/layout/IconVerticalSolidList"/>
    <dgm:cxn modelId="{99E6039D-F62E-4BDA-BFD6-F988249D9F65}" type="presParOf" srcId="{E6333418-FD08-4D55-8208-6EB6FFF878EE}" destId="{9FE89467-D31D-41ED-8C41-72763839D19E}" srcOrd="5" destOrd="0" presId="urn:microsoft.com/office/officeart/2018/2/layout/IconVerticalSolidList"/>
    <dgm:cxn modelId="{72634A38-3867-4FCF-85D5-BD33CD1578C3}" type="presParOf" srcId="{E6333418-FD08-4D55-8208-6EB6FFF878EE}" destId="{CE1CEF33-8ED4-4C25-83C9-2E3E2E9C941B}" srcOrd="6" destOrd="0" presId="urn:microsoft.com/office/officeart/2018/2/layout/IconVerticalSolidList"/>
    <dgm:cxn modelId="{1CE6A24B-3176-4BEA-AE36-6E554A66A1D5}" type="presParOf" srcId="{CE1CEF33-8ED4-4C25-83C9-2E3E2E9C941B}" destId="{DB6239B5-2EBB-4BB2-9277-44CF5B7769A8}" srcOrd="0" destOrd="0" presId="urn:microsoft.com/office/officeart/2018/2/layout/IconVerticalSolidList"/>
    <dgm:cxn modelId="{988CFA71-BE9E-4DBB-A8E4-E7BEE04960F0}" type="presParOf" srcId="{CE1CEF33-8ED4-4C25-83C9-2E3E2E9C941B}" destId="{D5BDD710-6454-426B-93FD-8A939A50605B}" srcOrd="1" destOrd="0" presId="urn:microsoft.com/office/officeart/2018/2/layout/IconVerticalSolidList"/>
    <dgm:cxn modelId="{69841C5A-103D-4B59-B6D8-783880E29BDD}" type="presParOf" srcId="{CE1CEF33-8ED4-4C25-83C9-2E3E2E9C941B}" destId="{DC0B189C-A3DF-4810-BC7B-D478EED9B825}" srcOrd="2" destOrd="0" presId="urn:microsoft.com/office/officeart/2018/2/layout/IconVerticalSolidList"/>
    <dgm:cxn modelId="{878A3F34-CB36-496C-83FD-028DB93BFCA3}" type="presParOf" srcId="{CE1CEF33-8ED4-4C25-83C9-2E3E2E9C941B}" destId="{C9EF50CD-A672-4437-83E4-2489DCB2878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C2D6F9-3B50-4566-9D82-FB59F11698EA}" type="doc">
      <dgm:prSet loTypeId="urn:microsoft.com/office/officeart/2018/2/layout/IconVerticalSolidList" loCatId="icon" qsTypeId="urn:microsoft.com/office/officeart/2005/8/quickstyle/simple4" qsCatId="simple" csTypeId="urn:microsoft.com/office/officeart/2005/8/colors/accent3_2" csCatId="accent3" phldr="1"/>
      <dgm:spPr/>
      <dgm:t>
        <a:bodyPr/>
        <a:lstStyle/>
        <a:p>
          <a:endParaRPr lang="en-US"/>
        </a:p>
      </dgm:t>
    </dgm:pt>
    <dgm:pt modelId="{BA07DD25-6B41-4815-8285-46CEFC1961DC}">
      <dgm:prSet/>
      <dgm:spPr/>
      <dgm:t>
        <a:bodyPr/>
        <a:lstStyle/>
        <a:p>
          <a:pPr>
            <a:lnSpc>
              <a:spcPct val="100000"/>
            </a:lnSpc>
          </a:pPr>
          <a:r>
            <a:rPr lang="en-US" dirty="0"/>
            <a:t>Bayesian networks can be used as </a:t>
          </a:r>
          <a:r>
            <a:rPr lang="en-US" b="1" i="1" dirty="0"/>
            <a:t>generative models</a:t>
          </a:r>
          <a:r>
            <a:rPr lang="en-US" b="0" i="0" dirty="0"/>
            <a:t>.</a:t>
          </a:r>
          <a:endParaRPr lang="en-US" b="1" i="0" dirty="0"/>
        </a:p>
      </dgm:t>
    </dgm:pt>
    <dgm:pt modelId="{ECAE7950-64C3-406E-B8C8-9CDD958F7EBC}" type="parTrans" cxnId="{41DFC00A-5030-44CB-A2F1-C21D5B3B45FF}">
      <dgm:prSet/>
      <dgm:spPr/>
      <dgm:t>
        <a:bodyPr/>
        <a:lstStyle/>
        <a:p>
          <a:endParaRPr lang="en-US"/>
        </a:p>
      </dgm:t>
    </dgm:pt>
    <dgm:pt modelId="{BEB9DBF3-0509-41E1-9C8D-1AEF4A86A1DC}" type="sibTrans" cxnId="{41DFC00A-5030-44CB-A2F1-C21D5B3B45FF}">
      <dgm:prSet/>
      <dgm:spPr/>
      <dgm:t>
        <a:bodyPr/>
        <a:lstStyle/>
        <a:p>
          <a:endParaRPr lang="en-US"/>
        </a:p>
      </dgm:t>
    </dgm:pt>
    <dgm:pt modelId="{15BB9DEC-26A2-471B-95D2-314D9EAD4FAC}">
      <dgm:prSet/>
      <dgm:spPr/>
      <dgm:t>
        <a:bodyPr/>
        <a:lstStyle/>
        <a:p>
          <a:pPr>
            <a:lnSpc>
              <a:spcPct val="100000"/>
            </a:lnSpc>
          </a:pPr>
          <a:r>
            <a:rPr lang="en-US" dirty="0"/>
            <a:t>Generative models allow us to efficiently </a:t>
          </a:r>
          <a:r>
            <a:rPr lang="en-US" b="1" dirty="0"/>
            <a:t>generate samples</a:t>
          </a:r>
          <a:r>
            <a:rPr lang="en-US" dirty="0"/>
            <a:t> from the joint distribution.</a:t>
          </a:r>
        </a:p>
      </dgm:t>
    </dgm:pt>
    <dgm:pt modelId="{7F53AE12-F048-4F21-91FF-ED569443E299}" type="parTrans" cxnId="{0B6889FA-26FE-4759-84CD-3D0684632241}">
      <dgm:prSet/>
      <dgm:spPr/>
      <dgm:t>
        <a:bodyPr/>
        <a:lstStyle/>
        <a:p>
          <a:endParaRPr lang="en-US"/>
        </a:p>
      </dgm:t>
    </dgm:pt>
    <dgm:pt modelId="{33480288-41C3-40A1-B163-06F6B3804E22}" type="sibTrans" cxnId="{0B6889FA-26FE-4759-84CD-3D0684632241}">
      <dgm:prSet/>
      <dgm:spPr/>
      <dgm:t>
        <a:bodyPr/>
        <a:lstStyle/>
        <a:p>
          <a:endParaRPr lang="en-US"/>
        </a:p>
      </dgm:t>
    </dgm:pt>
    <dgm:pt modelId="{7B916CB2-B2C5-49CB-8811-078227C5C988}">
      <dgm:prSet/>
      <dgm:spPr/>
      <dgm:t>
        <a:bodyPr/>
        <a:lstStyle/>
        <a:p>
          <a:pPr>
            <a:lnSpc>
              <a:spcPct val="100000"/>
            </a:lnSpc>
          </a:pPr>
          <a:r>
            <a:rPr lang="en-US" b="1" dirty="0"/>
            <a:t>Idea</a:t>
          </a:r>
          <a:r>
            <a:rPr lang="en-US" dirty="0"/>
            <a:t>: Generate samples from the network to estimate joint and conditional probability distributions using </a:t>
          </a:r>
          <a:r>
            <a:rPr lang="en-US" b="1" dirty="0"/>
            <a:t>Monte Carlo simulation </a:t>
          </a:r>
          <a:r>
            <a:rPr lang="en-US" dirty="0"/>
            <a:t>methods.</a:t>
          </a:r>
        </a:p>
      </dgm:t>
      <dgm:extLst>
        <a:ext uri="{E40237B7-FDA0-4F09-8148-C483321AD2D9}">
          <dgm14:cNvPr xmlns:dgm14="http://schemas.microsoft.com/office/drawing/2010/diagram" id="0" name="" descr="Bayes Networks allow us to efficiently generate samples from the joint distribution. We can generate samples from the network to estimate joint and conditional probability distributions. "/>
        </a:ext>
      </dgm:extLst>
    </dgm:pt>
    <dgm:pt modelId="{AFFABDEC-79C8-4868-A39C-1AC20DE7FE9D}" type="parTrans" cxnId="{E01DAE64-ED6A-41C5-A83E-F276497959F7}">
      <dgm:prSet/>
      <dgm:spPr/>
      <dgm:t>
        <a:bodyPr/>
        <a:lstStyle/>
        <a:p>
          <a:endParaRPr lang="en-US"/>
        </a:p>
      </dgm:t>
    </dgm:pt>
    <dgm:pt modelId="{5070A0AA-0EFC-4A8F-A6BA-4E5D722D6E79}" type="sibTrans" cxnId="{E01DAE64-ED6A-41C5-A83E-F276497959F7}">
      <dgm:prSet/>
      <dgm:spPr/>
      <dgm:t>
        <a:bodyPr/>
        <a:lstStyle/>
        <a:p>
          <a:endParaRPr lang="en-US"/>
        </a:p>
      </dgm:t>
    </dgm:pt>
    <dgm:pt modelId="{C574D6CF-9B1C-4C61-A297-A7A64D7300DD}" type="pres">
      <dgm:prSet presAssocID="{C4C2D6F9-3B50-4566-9D82-FB59F11698EA}" presName="root" presStyleCnt="0">
        <dgm:presLayoutVars>
          <dgm:dir/>
          <dgm:resizeHandles val="exact"/>
        </dgm:presLayoutVars>
      </dgm:prSet>
      <dgm:spPr/>
    </dgm:pt>
    <dgm:pt modelId="{D56AED84-77B8-4F37-9FE5-8F82B225115C}" type="pres">
      <dgm:prSet presAssocID="{BA07DD25-6B41-4815-8285-46CEFC1961DC}" presName="compNode" presStyleCnt="0"/>
      <dgm:spPr/>
    </dgm:pt>
    <dgm:pt modelId="{D1456FFD-0FDC-4352-8C80-3FFD8BDC8ED2}" type="pres">
      <dgm:prSet presAssocID="{BA07DD25-6B41-4815-8285-46CEFC1961DC}" presName="bgRect" presStyleLbl="bgShp" presStyleIdx="0" presStyleCnt="3"/>
      <dgm:spPr/>
    </dgm:pt>
    <dgm:pt modelId="{EB385380-F5A2-4F9D-8341-BB8FC34CBF03}" type="pres">
      <dgm:prSet presAssocID="{BA07DD25-6B41-4815-8285-46CEFC1961DC}"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ears with solid fill"/>
        </a:ext>
      </dgm:extLst>
    </dgm:pt>
    <dgm:pt modelId="{E9A52CE0-A4CC-4A11-9BE6-A31E4133400B}" type="pres">
      <dgm:prSet presAssocID="{BA07DD25-6B41-4815-8285-46CEFC1961DC}" presName="spaceRect" presStyleCnt="0"/>
      <dgm:spPr/>
    </dgm:pt>
    <dgm:pt modelId="{383B3F5D-8F05-43AF-B0FF-ACCE9B04FD4C}" type="pres">
      <dgm:prSet presAssocID="{BA07DD25-6B41-4815-8285-46CEFC1961DC}" presName="parTx" presStyleLbl="revTx" presStyleIdx="0" presStyleCnt="3">
        <dgm:presLayoutVars>
          <dgm:chMax val="0"/>
          <dgm:chPref val="0"/>
        </dgm:presLayoutVars>
      </dgm:prSet>
      <dgm:spPr/>
    </dgm:pt>
    <dgm:pt modelId="{D8319854-69B5-4B0A-9ADE-F69DC032FFB6}" type="pres">
      <dgm:prSet presAssocID="{BEB9DBF3-0509-41E1-9C8D-1AEF4A86A1DC}" presName="sibTrans" presStyleCnt="0"/>
      <dgm:spPr/>
    </dgm:pt>
    <dgm:pt modelId="{A5AC7210-3388-49FF-A18C-E4C64EE038FD}" type="pres">
      <dgm:prSet presAssocID="{15BB9DEC-26A2-471B-95D2-314D9EAD4FAC}" presName="compNode" presStyleCnt="0"/>
      <dgm:spPr/>
    </dgm:pt>
    <dgm:pt modelId="{9B63B372-FF8E-44B0-B2C4-4A2AF7C2FDA6}" type="pres">
      <dgm:prSet presAssocID="{15BB9DEC-26A2-471B-95D2-314D9EAD4FAC}" presName="bgRect" presStyleLbl="bgShp" presStyleIdx="1" presStyleCnt="3"/>
      <dgm:spPr/>
    </dgm:pt>
    <dgm:pt modelId="{6419C0D5-991F-4B15-BE0F-EB13647C22E8}" type="pres">
      <dgm:prSet presAssocID="{15BB9DEC-26A2-471B-95D2-314D9EAD4FA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Normal Distribution with solid fill"/>
        </a:ext>
      </dgm:extLst>
    </dgm:pt>
    <dgm:pt modelId="{62AC61FA-EAF1-40A7-A5F3-C149911B2911}" type="pres">
      <dgm:prSet presAssocID="{15BB9DEC-26A2-471B-95D2-314D9EAD4FAC}" presName="spaceRect" presStyleCnt="0"/>
      <dgm:spPr/>
    </dgm:pt>
    <dgm:pt modelId="{467E01B1-CE6D-4897-90F7-A46D217BA406}" type="pres">
      <dgm:prSet presAssocID="{15BB9DEC-26A2-471B-95D2-314D9EAD4FAC}" presName="parTx" presStyleLbl="revTx" presStyleIdx="1" presStyleCnt="3">
        <dgm:presLayoutVars>
          <dgm:chMax val="0"/>
          <dgm:chPref val="0"/>
        </dgm:presLayoutVars>
      </dgm:prSet>
      <dgm:spPr/>
    </dgm:pt>
    <dgm:pt modelId="{475A44AA-6798-4947-BA58-C9BB4E16DB81}" type="pres">
      <dgm:prSet presAssocID="{33480288-41C3-40A1-B163-06F6B3804E22}" presName="sibTrans" presStyleCnt="0"/>
      <dgm:spPr/>
    </dgm:pt>
    <dgm:pt modelId="{A2A65907-97B5-41E8-AD08-F92947BDB0F0}" type="pres">
      <dgm:prSet presAssocID="{7B916CB2-B2C5-49CB-8811-078227C5C988}" presName="compNode" presStyleCnt="0"/>
      <dgm:spPr/>
    </dgm:pt>
    <dgm:pt modelId="{90FFD553-F667-404F-A32D-08C7D4D267A5}" type="pres">
      <dgm:prSet presAssocID="{7B916CB2-B2C5-49CB-8811-078227C5C988}" presName="bgRect" presStyleLbl="bgShp" presStyleIdx="2" presStyleCnt="3"/>
      <dgm:spPr/>
    </dgm:pt>
    <dgm:pt modelId="{36BDB621-CCD0-4AB1-A23F-A7CE9C62DDDA}" type="pres">
      <dgm:prSet presAssocID="{7B916CB2-B2C5-49CB-8811-078227C5C98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arget Audience"/>
        </a:ext>
      </dgm:extLst>
    </dgm:pt>
    <dgm:pt modelId="{7E611F18-468D-402F-99CE-A69524A77FCA}" type="pres">
      <dgm:prSet presAssocID="{7B916CB2-B2C5-49CB-8811-078227C5C988}" presName="spaceRect" presStyleCnt="0"/>
      <dgm:spPr/>
    </dgm:pt>
    <dgm:pt modelId="{3F04134C-F1E8-4ACC-819C-40362DCA7270}" type="pres">
      <dgm:prSet presAssocID="{7B916CB2-B2C5-49CB-8811-078227C5C988}" presName="parTx" presStyleLbl="revTx" presStyleIdx="2" presStyleCnt="3">
        <dgm:presLayoutVars>
          <dgm:chMax val="0"/>
          <dgm:chPref val="0"/>
        </dgm:presLayoutVars>
      </dgm:prSet>
      <dgm:spPr/>
    </dgm:pt>
  </dgm:ptLst>
  <dgm:cxnLst>
    <dgm:cxn modelId="{41DFC00A-5030-44CB-A2F1-C21D5B3B45FF}" srcId="{C4C2D6F9-3B50-4566-9D82-FB59F11698EA}" destId="{BA07DD25-6B41-4815-8285-46CEFC1961DC}" srcOrd="0" destOrd="0" parTransId="{ECAE7950-64C3-406E-B8C8-9CDD958F7EBC}" sibTransId="{BEB9DBF3-0509-41E1-9C8D-1AEF4A86A1DC}"/>
    <dgm:cxn modelId="{49ADC90F-A293-4452-88AB-ED9A4B1FA470}" type="presOf" srcId="{7B916CB2-B2C5-49CB-8811-078227C5C988}" destId="{3F04134C-F1E8-4ACC-819C-40362DCA7270}" srcOrd="0" destOrd="0" presId="urn:microsoft.com/office/officeart/2018/2/layout/IconVerticalSolidList"/>
    <dgm:cxn modelId="{2EFAC318-F156-4756-A4B9-665B468BD785}" type="presOf" srcId="{C4C2D6F9-3B50-4566-9D82-FB59F11698EA}" destId="{C574D6CF-9B1C-4C61-A297-A7A64D7300DD}" srcOrd="0" destOrd="0" presId="urn:microsoft.com/office/officeart/2018/2/layout/IconVerticalSolidList"/>
    <dgm:cxn modelId="{E01DAE64-ED6A-41C5-A83E-F276497959F7}" srcId="{C4C2D6F9-3B50-4566-9D82-FB59F11698EA}" destId="{7B916CB2-B2C5-49CB-8811-078227C5C988}" srcOrd="2" destOrd="0" parTransId="{AFFABDEC-79C8-4868-A39C-1AC20DE7FE9D}" sibTransId="{5070A0AA-0EFC-4A8F-A6BA-4E5D722D6E79}"/>
    <dgm:cxn modelId="{4263F346-2A53-4461-BCF8-5E2E93D723ED}" type="presOf" srcId="{15BB9DEC-26A2-471B-95D2-314D9EAD4FAC}" destId="{467E01B1-CE6D-4897-90F7-A46D217BA406}" srcOrd="0" destOrd="0" presId="urn:microsoft.com/office/officeart/2018/2/layout/IconVerticalSolidList"/>
    <dgm:cxn modelId="{7BE9ABA9-5636-4EFF-9457-ED66D8DB6761}" type="presOf" srcId="{BA07DD25-6B41-4815-8285-46CEFC1961DC}" destId="{383B3F5D-8F05-43AF-B0FF-ACCE9B04FD4C}" srcOrd="0" destOrd="0" presId="urn:microsoft.com/office/officeart/2018/2/layout/IconVerticalSolidList"/>
    <dgm:cxn modelId="{0B6889FA-26FE-4759-84CD-3D0684632241}" srcId="{C4C2D6F9-3B50-4566-9D82-FB59F11698EA}" destId="{15BB9DEC-26A2-471B-95D2-314D9EAD4FAC}" srcOrd="1" destOrd="0" parTransId="{7F53AE12-F048-4F21-91FF-ED569443E299}" sibTransId="{33480288-41C3-40A1-B163-06F6B3804E22}"/>
    <dgm:cxn modelId="{BB37E156-0EF2-4141-8017-14F7D247E6E0}" type="presParOf" srcId="{C574D6CF-9B1C-4C61-A297-A7A64D7300DD}" destId="{D56AED84-77B8-4F37-9FE5-8F82B225115C}" srcOrd="0" destOrd="0" presId="urn:microsoft.com/office/officeart/2018/2/layout/IconVerticalSolidList"/>
    <dgm:cxn modelId="{66D2472E-7F29-4A91-BC7E-2A978CE6032B}" type="presParOf" srcId="{D56AED84-77B8-4F37-9FE5-8F82B225115C}" destId="{D1456FFD-0FDC-4352-8C80-3FFD8BDC8ED2}" srcOrd="0" destOrd="0" presId="urn:microsoft.com/office/officeart/2018/2/layout/IconVerticalSolidList"/>
    <dgm:cxn modelId="{202DB32B-2CFD-44DD-9E1F-9358EC051112}" type="presParOf" srcId="{D56AED84-77B8-4F37-9FE5-8F82B225115C}" destId="{EB385380-F5A2-4F9D-8341-BB8FC34CBF03}" srcOrd="1" destOrd="0" presId="urn:microsoft.com/office/officeart/2018/2/layout/IconVerticalSolidList"/>
    <dgm:cxn modelId="{6076F664-16BC-4AAE-8E32-D2849077C64C}" type="presParOf" srcId="{D56AED84-77B8-4F37-9FE5-8F82B225115C}" destId="{E9A52CE0-A4CC-4A11-9BE6-A31E4133400B}" srcOrd="2" destOrd="0" presId="urn:microsoft.com/office/officeart/2018/2/layout/IconVerticalSolidList"/>
    <dgm:cxn modelId="{1F279452-D195-4564-9408-E395A92235C5}" type="presParOf" srcId="{D56AED84-77B8-4F37-9FE5-8F82B225115C}" destId="{383B3F5D-8F05-43AF-B0FF-ACCE9B04FD4C}" srcOrd="3" destOrd="0" presId="urn:microsoft.com/office/officeart/2018/2/layout/IconVerticalSolidList"/>
    <dgm:cxn modelId="{C87E2729-9060-4792-AE27-B0F1B5E056F3}" type="presParOf" srcId="{C574D6CF-9B1C-4C61-A297-A7A64D7300DD}" destId="{D8319854-69B5-4B0A-9ADE-F69DC032FFB6}" srcOrd="1" destOrd="0" presId="urn:microsoft.com/office/officeart/2018/2/layout/IconVerticalSolidList"/>
    <dgm:cxn modelId="{7370AD57-7EEA-4C95-8307-88E26123CA4E}" type="presParOf" srcId="{C574D6CF-9B1C-4C61-A297-A7A64D7300DD}" destId="{A5AC7210-3388-49FF-A18C-E4C64EE038FD}" srcOrd="2" destOrd="0" presId="urn:microsoft.com/office/officeart/2018/2/layout/IconVerticalSolidList"/>
    <dgm:cxn modelId="{8CF9FFE4-46D2-406F-94A6-3E699FA8E26A}" type="presParOf" srcId="{A5AC7210-3388-49FF-A18C-E4C64EE038FD}" destId="{9B63B372-FF8E-44B0-B2C4-4A2AF7C2FDA6}" srcOrd="0" destOrd="0" presId="urn:microsoft.com/office/officeart/2018/2/layout/IconVerticalSolidList"/>
    <dgm:cxn modelId="{64B0F03A-C8EB-406E-BC18-44F259628C40}" type="presParOf" srcId="{A5AC7210-3388-49FF-A18C-E4C64EE038FD}" destId="{6419C0D5-991F-4B15-BE0F-EB13647C22E8}" srcOrd="1" destOrd="0" presId="urn:microsoft.com/office/officeart/2018/2/layout/IconVerticalSolidList"/>
    <dgm:cxn modelId="{8D6BAA71-86AD-481F-B87B-A9470A544087}" type="presParOf" srcId="{A5AC7210-3388-49FF-A18C-E4C64EE038FD}" destId="{62AC61FA-EAF1-40A7-A5F3-C149911B2911}" srcOrd="2" destOrd="0" presId="urn:microsoft.com/office/officeart/2018/2/layout/IconVerticalSolidList"/>
    <dgm:cxn modelId="{F1FBB513-52C5-486B-8641-31338430CBC3}" type="presParOf" srcId="{A5AC7210-3388-49FF-A18C-E4C64EE038FD}" destId="{467E01B1-CE6D-4897-90F7-A46D217BA406}" srcOrd="3" destOrd="0" presId="urn:microsoft.com/office/officeart/2018/2/layout/IconVerticalSolidList"/>
    <dgm:cxn modelId="{09574515-B4DC-43FD-864E-3EBC2C1A6BD0}" type="presParOf" srcId="{C574D6CF-9B1C-4C61-A297-A7A64D7300DD}" destId="{475A44AA-6798-4947-BA58-C9BB4E16DB81}" srcOrd="3" destOrd="0" presId="urn:microsoft.com/office/officeart/2018/2/layout/IconVerticalSolidList"/>
    <dgm:cxn modelId="{86D1E576-D126-4001-9019-3DFCAA4C86A1}" type="presParOf" srcId="{C574D6CF-9B1C-4C61-A297-A7A64D7300DD}" destId="{A2A65907-97B5-41E8-AD08-F92947BDB0F0}" srcOrd="4" destOrd="0" presId="urn:microsoft.com/office/officeart/2018/2/layout/IconVerticalSolidList"/>
    <dgm:cxn modelId="{A875A903-0EA4-4EED-ABD2-3EF6AA43CC08}" type="presParOf" srcId="{A2A65907-97B5-41E8-AD08-F92947BDB0F0}" destId="{90FFD553-F667-404F-A32D-08C7D4D267A5}" srcOrd="0" destOrd="0" presId="urn:microsoft.com/office/officeart/2018/2/layout/IconVerticalSolidList"/>
    <dgm:cxn modelId="{70F5E332-6F92-4687-B10A-6AE75C8CD422}" type="presParOf" srcId="{A2A65907-97B5-41E8-AD08-F92947BDB0F0}" destId="{36BDB621-CCD0-4AB1-A23F-A7CE9C62DDDA}" srcOrd="1" destOrd="0" presId="urn:microsoft.com/office/officeart/2018/2/layout/IconVerticalSolidList"/>
    <dgm:cxn modelId="{1DE384FE-9E65-41A5-8307-69DAE68F7B7D}" type="presParOf" srcId="{A2A65907-97B5-41E8-AD08-F92947BDB0F0}" destId="{7E611F18-468D-402F-99CE-A69524A77FCA}" srcOrd="2" destOrd="0" presId="urn:microsoft.com/office/officeart/2018/2/layout/IconVerticalSolidList"/>
    <dgm:cxn modelId="{13B8AE0A-CDE7-431A-AB56-25866B2F3A04}" type="presParOf" srcId="{A2A65907-97B5-41E8-AD08-F92947BDB0F0}" destId="{3F04134C-F1E8-4ACC-819C-40362DCA727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F4F7C-5B91-47F2-A0E5-3230B5C26E08}">
      <dsp:nvSpPr>
        <dsp:cNvPr id="0" name=""/>
        <dsp:cNvSpPr/>
      </dsp:nvSpPr>
      <dsp:spPr>
        <a:xfrm>
          <a:off x="591502" y="0"/>
          <a:ext cx="6703695" cy="4351338"/>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0EDCB9B-9B66-40F2-A12B-6CDA8C348BB8}">
      <dsp:nvSpPr>
        <dsp:cNvPr id="0" name=""/>
        <dsp:cNvSpPr/>
      </dsp:nvSpPr>
      <dsp:spPr>
        <a:xfrm>
          <a:off x="3947" y="1305401"/>
          <a:ext cx="1898507" cy="174053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Bayesian Networks to Model a Joint Probability Distribution</a:t>
          </a:r>
        </a:p>
      </dsp:txBody>
      <dsp:txXfrm>
        <a:off x="88913" y="1390367"/>
        <a:ext cx="1728575" cy="1570603"/>
      </dsp:txXfrm>
    </dsp:sp>
    <dsp:sp modelId="{B95BA078-D981-459A-BD83-B5745C9B520E}">
      <dsp:nvSpPr>
        <dsp:cNvPr id="0" name=""/>
        <dsp:cNvSpPr/>
      </dsp:nvSpPr>
      <dsp:spPr>
        <a:xfrm>
          <a:off x="1997379" y="1305401"/>
          <a:ext cx="1898507" cy="1740535"/>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Construction of Bayesian Networks</a:t>
          </a:r>
        </a:p>
      </dsp:txBody>
      <dsp:txXfrm>
        <a:off x="2082345" y="1390367"/>
        <a:ext cx="1728575" cy="1570603"/>
      </dsp:txXfrm>
    </dsp:sp>
    <dsp:sp modelId="{5ADD08B7-615A-4A6D-89E9-F7F323300180}">
      <dsp:nvSpPr>
        <dsp:cNvPr id="0" name=""/>
        <dsp:cNvSpPr/>
      </dsp:nvSpPr>
      <dsp:spPr>
        <a:xfrm>
          <a:off x="3990812" y="1305401"/>
          <a:ext cx="1898507" cy="1740535"/>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Exact Inference</a:t>
          </a:r>
        </a:p>
      </dsp:txBody>
      <dsp:txXfrm>
        <a:off x="4075778" y="1390367"/>
        <a:ext cx="1728575" cy="1570603"/>
      </dsp:txXfrm>
    </dsp:sp>
    <dsp:sp modelId="{28FABD7B-E90C-4CEA-9C59-8ABDC11039B5}">
      <dsp:nvSpPr>
        <dsp:cNvPr id="0" name=""/>
        <dsp:cNvSpPr/>
      </dsp:nvSpPr>
      <dsp:spPr>
        <a:xfrm>
          <a:off x="5984245" y="1305401"/>
          <a:ext cx="1898507" cy="174053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Approximate Inference</a:t>
          </a:r>
        </a:p>
      </dsp:txBody>
      <dsp:txXfrm>
        <a:off x="6069211" y="1390367"/>
        <a:ext cx="1728575" cy="1570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27581B-4C86-42EB-84EF-1980DAC372EB}">
      <dsp:nvSpPr>
        <dsp:cNvPr id="0" name=""/>
        <dsp:cNvSpPr/>
      </dsp:nvSpPr>
      <dsp:spPr>
        <a:xfrm>
          <a:off x="0" y="1386"/>
          <a:ext cx="8055864" cy="70252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B39763-0B7C-4FD9-817D-AE78FBD7A2F1}">
      <dsp:nvSpPr>
        <dsp:cNvPr id="0" name=""/>
        <dsp:cNvSpPr/>
      </dsp:nvSpPr>
      <dsp:spPr>
        <a:xfrm>
          <a:off x="212512" y="159453"/>
          <a:ext cx="386386" cy="3863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B80DA5-5EF5-4583-A514-0EE1C5235441}">
      <dsp:nvSpPr>
        <dsp:cNvPr id="0" name=""/>
        <dsp:cNvSpPr/>
      </dsp:nvSpPr>
      <dsp:spPr>
        <a:xfrm>
          <a:off x="811411" y="1386"/>
          <a:ext cx="7244452" cy="70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50" tIns="74350" rIns="74350" bIns="74350" numCol="1" spcCol="1270" anchor="ctr" anchorCtr="0">
          <a:noAutofit/>
        </a:bodyPr>
        <a:lstStyle/>
        <a:p>
          <a:pPr marL="0" lvl="0" indent="0" algn="l" defTabSz="933450">
            <a:lnSpc>
              <a:spcPct val="100000"/>
            </a:lnSpc>
            <a:spcBef>
              <a:spcPct val="0"/>
            </a:spcBef>
            <a:spcAft>
              <a:spcPct val="35000"/>
            </a:spcAft>
            <a:buNone/>
          </a:pPr>
          <a:r>
            <a:rPr lang="en-US" sz="2100" kern="1200" dirty="0"/>
            <a:t>A type of graphical model.</a:t>
          </a:r>
        </a:p>
      </dsp:txBody>
      <dsp:txXfrm>
        <a:off x="811411" y="1386"/>
        <a:ext cx="7244452" cy="702520"/>
      </dsp:txXfrm>
    </dsp:sp>
    <dsp:sp modelId="{2379ED4D-5921-4D71-ADCC-5976928DA350}">
      <dsp:nvSpPr>
        <dsp:cNvPr id="0" name=""/>
        <dsp:cNvSpPr/>
      </dsp:nvSpPr>
      <dsp:spPr>
        <a:xfrm>
          <a:off x="0" y="879537"/>
          <a:ext cx="8055864" cy="70252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0934501-EF2F-41EA-BE69-CF8268E562E4}">
      <dsp:nvSpPr>
        <dsp:cNvPr id="0" name=""/>
        <dsp:cNvSpPr/>
      </dsp:nvSpPr>
      <dsp:spPr>
        <a:xfrm>
          <a:off x="212512" y="1037604"/>
          <a:ext cx="386386" cy="3863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7C0FCF-07CC-46D6-9936-061E074AEAAD}">
      <dsp:nvSpPr>
        <dsp:cNvPr id="0" name=""/>
        <dsp:cNvSpPr/>
      </dsp:nvSpPr>
      <dsp:spPr>
        <a:xfrm>
          <a:off x="811411" y="879537"/>
          <a:ext cx="7244452" cy="70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50" tIns="74350" rIns="74350" bIns="74350" numCol="1" spcCol="1270" anchor="ctr" anchorCtr="0">
          <a:noAutofit/>
        </a:bodyPr>
        <a:lstStyle/>
        <a:p>
          <a:pPr marL="0" lvl="0" indent="0" algn="l" defTabSz="933450">
            <a:lnSpc>
              <a:spcPct val="100000"/>
            </a:lnSpc>
            <a:spcBef>
              <a:spcPct val="0"/>
            </a:spcBef>
            <a:spcAft>
              <a:spcPct val="35000"/>
            </a:spcAft>
            <a:buNone/>
          </a:pPr>
          <a:r>
            <a:rPr lang="en-US" sz="2100" kern="1200" dirty="0"/>
            <a:t>A way to specify dependence between random variables.</a:t>
          </a:r>
        </a:p>
      </dsp:txBody>
      <dsp:txXfrm>
        <a:off x="811411" y="879537"/>
        <a:ext cx="7244452" cy="702520"/>
      </dsp:txXfrm>
    </dsp:sp>
    <dsp:sp modelId="{B9D2AB8A-2AE2-4AE8-9D6A-1C52899EAA06}">
      <dsp:nvSpPr>
        <dsp:cNvPr id="0" name=""/>
        <dsp:cNvSpPr/>
      </dsp:nvSpPr>
      <dsp:spPr>
        <a:xfrm>
          <a:off x="0" y="1757688"/>
          <a:ext cx="8055864" cy="70252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E384B9-5107-4CB2-85F2-3508E9B2870D}">
      <dsp:nvSpPr>
        <dsp:cNvPr id="0" name=""/>
        <dsp:cNvSpPr/>
      </dsp:nvSpPr>
      <dsp:spPr>
        <a:xfrm>
          <a:off x="212512" y="1915755"/>
          <a:ext cx="386386" cy="3863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B7E37DE-EB4E-4EF1-867C-D65558021823}">
      <dsp:nvSpPr>
        <dsp:cNvPr id="0" name=""/>
        <dsp:cNvSpPr/>
      </dsp:nvSpPr>
      <dsp:spPr>
        <a:xfrm>
          <a:off x="811411" y="1757688"/>
          <a:ext cx="7244452" cy="70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50" tIns="74350" rIns="74350" bIns="74350" numCol="1" spcCol="1270" anchor="ctr" anchorCtr="0">
          <a:noAutofit/>
        </a:bodyPr>
        <a:lstStyle/>
        <a:p>
          <a:pPr marL="0" lvl="0" indent="0" algn="l" defTabSz="933450">
            <a:lnSpc>
              <a:spcPct val="100000"/>
            </a:lnSpc>
            <a:spcBef>
              <a:spcPct val="0"/>
            </a:spcBef>
            <a:spcAft>
              <a:spcPct val="35000"/>
            </a:spcAft>
            <a:buNone/>
          </a:pPr>
          <a:r>
            <a:rPr lang="en-US" sz="2100" kern="1200" dirty="0"/>
            <a:t>A compact specification of a full joint probability distribution.</a:t>
          </a:r>
        </a:p>
      </dsp:txBody>
      <dsp:txXfrm>
        <a:off x="811411" y="1757688"/>
        <a:ext cx="7244452" cy="702520"/>
      </dsp:txXfrm>
    </dsp:sp>
    <dsp:sp modelId="{DB6239B5-2EBB-4BB2-9277-44CF5B7769A8}">
      <dsp:nvSpPr>
        <dsp:cNvPr id="0" name=""/>
        <dsp:cNvSpPr/>
      </dsp:nvSpPr>
      <dsp:spPr>
        <a:xfrm>
          <a:off x="0" y="2635839"/>
          <a:ext cx="8055864" cy="70252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BDD710-6454-426B-93FD-8A939A50605B}">
      <dsp:nvSpPr>
        <dsp:cNvPr id="0" name=""/>
        <dsp:cNvSpPr/>
      </dsp:nvSpPr>
      <dsp:spPr>
        <a:xfrm>
          <a:off x="212512" y="2793907"/>
          <a:ext cx="386386" cy="3863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EF50CD-A672-4437-83E4-2489DCB2878E}">
      <dsp:nvSpPr>
        <dsp:cNvPr id="0" name=""/>
        <dsp:cNvSpPr/>
      </dsp:nvSpPr>
      <dsp:spPr>
        <a:xfrm>
          <a:off x="811411" y="2635839"/>
          <a:ext cx="7244452" cy="7025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350" tIns="74350" rIns="74350" bIns="74350" numCol="1" spcCol="1270" anchor="ctr" anchorCtr="0">
          <a:noAutofit/>
        </a:bodyPr>
        <a:lstStyle/>
        <a:p>
          <a:pPr marL="0" lvl="0" indent="0" algn="l" defTabSz="933450">
            <a:lnSpc>
              <a:spcPct val="100000"/>
            </a:lnSpc>
            <a:spcBef>
              <a:spcPct val="0"/>
            </a:spcBef>
            <a:spcAft>
              <a:spcPct val="35000"/>
            </a:spcAft>
            <a:buNone/>
          </a:pPr>
          <a:r>
            <a:rPr lang="en-US" sz="2100" kern="1200" dirty="0"/>
            <a:t>A general and important model to reason with uncertainty in AI.</a:t>
          </a:r>
        </a:p>
      </dsp:txBody>
      <dsp:txXfrm>
        <a:off x="811411" y="2635839"/>
        <a:ext cx="7244452" cy="7025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456FFD-0FDC-4352-8C80-3FFD8BDC8ED2}">
      <dsp:nvSpPr>
        <dsp:cNvPr id="0" name=""/>
        <dsp:cNvSpPr/>
      </dsp:nvSpPr>
      <dsp:spPr>
        <a:xfrm>
          <a:off x="0" y="531"/>
          <a:ext cx="7886700" cy="124328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B385380-F5A2-4F9D-8341-BB8FC34CBF03}">
      <dsp:nvSpPr>
        <dsp:cNvPr id="0" name=""/>
        <dsp:cNvSpPr/>
      </dsp:nvSpPr>
      <dsp:spPr>
        <a:xfrm>
          <a:off x="376092" y="280269"/>
          <a:ext cx="683804" cy="683804"/>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83B3F5D-8F05-43AF-B0FF-ACCE9B04FD4C}">
      <dsp:nvSpPr>
        <dsp:cNvPr id="0" name=""/>
        <dsp:cNvSpPr/>
      </dsp:nvSpPr>
      <dsp:spPr>
        <a:xfrm>
          <a:off x="1435988" y="531"/>
          <a:ext cx="64507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US" sz="2100" kern="1200" dirty="0"/>
            <a:t>Bayesian networks can be used as </a:t>
          </a:r>
          <a:r>
            <a:rPr lang="en-US" sz="2100" b="1" i="1" kern="1200" dirty="0"/>
            <a:t>generative models</a:t>
          </a:r>
          <a:r>
            <a:rPr lang="en-US" sz="2100" b="0" i="0" kern="1200" dirty="0"/>
            <a:t>.</a:t>
          </a:r>
          <a:endParaRPr lang="en-US" sz="2100" b="1" i="0" kern="1200" dirty="0"/>
        </a:p>
      </dsp:txBody>
      <dsp:txXfrm>
        <a:off x="1435988" y="531"/>
        <a:ext cx="6450711" cy="1243280"/>
      </dsp:txXfrm>
    </dsp:sp>
    <dsp:sp modelId="{9B63B372-FF8E-44B0-B2C4-4A2AF7C2FDA6}">
      <dsp:nvSpPr>
        <dsp:cNvPr id="0" name=""/>
        <dsp:cNvSpPr/>
      </dsp:nvSpPr>
      <dsp:spPr>
        <a:xfrm>
          <a:off x="0" y="1554631"/>
          <a:ext cx="7886700" cy="124328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419C0D5-991F-4B15-BE0F-EB13647C22E8}">
      <dsp:nvSpPr>
        <dsp:cNvPr id="0" name=""/>
        <dsp:cNvSpPr/>
      </dsp:nvSpPr>
      <dsp:spPr>
        <a:xfrm>
          <a:off x="376092" y="1834369"/>
          <a:ext cx="683804" cy="6838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467E01B1-CE6D-4897-90F7-A46D217BA406}">
      <dsp:nvSpPr>
        <dsp:cNvPr id="0" name=""/>
        <dsp:cNvSpPr/>
      </dsp:nvSpPr>
      <dsp:spPr>
        <a:xfrm>
          <a:off x="1435988" y="1554631"/>
          <a:ext cx="64507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US" sz="2100" kern="1200" dirty="0"/>
            <a:t>Generative models allow us to efficiently </a:t>
          </a:r>
          <a:r>
            <a:rPr lang="en-US" sz="2100" b="1" kern="1200" dirty="0"/>
            <a:t>generate samples</a:t>
          </a:r>
          <a:r>
            <a:rPr lang="en-US" sz="2100" kern="1200" dirty="0"/>
            <a:t> from the joint distribution.</a:t>
          </a:r>
        </a:p>
      </dsp:txBody>
      <dsp:txXfrm>
        <a:off x="1435988" y="1554631"/>
        <a:ext cx="6450711" cy="1243280"/>
      </dsp:txXfrm>
    </dsp:sp>
    <dsp:sp modelId="{90FFD553-F667-404F-A32D-08C7D4D267A5}">
      <dsp:nvSpPr>
        <dsp:cNvPr id="0" name=""/>
        <dsp:cNvSpPr/>
      </dsp:nvSpPr>
      <dsp:spPr>
        <a:xfrm>
          <a:off x="0" y="3108732"/>
          <a:ext cx="7886700" cy="1243280"/>
        </a:xfrm>
        <a:prstGeom prst="roundRect">
          <a:avLst>
            <a:gd name="adj" fmla="val 10000"/>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36BDB621-CCD0-4AB1-A23F-A7CE9C62DDDA}">
      <dsp:nvSpPr>
        <dsp:cNvPr id="0" name=""/>
        <dsp:cNvSpPr/>
      </dsp:nvSpPr>
      <dsp:spPr>
        <a:xfrm>
          <a:off x="376092" y="3388470"/>
          <a:ext cx="683804" cy="6838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3F04134C-F1E8-4ACC-819C-40362DCA7270}">
      <dsp:nvSpPr>
        <dsp:cNvPr id="0" name=""/>
        <dsp:cNvSpPr/>
      </dsp:nvSpPr>
      <dsp:spPr>
        <a:xfrm>
          <a:off x="1435988" y="3108732"/>
          <a:ext cx="6450711" cy="1243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81" tIns="131581" rIns="131581" bIns="131581" numCol="1" spcCol="1270" anchor="ctr" anchorCtr="0">
          <a:noAutofit/>
        </a:bodyPr>
        <a:lstStyle/>
        <a:p>
          <a:pPr marL="0" lvl="0" indent="0" algn="l" defTabSz="933450">
            <a:lnSpc>
              <a:spcPct val="100000"/>
            </a:lnSpc>
            <a:spcBef>
              <a:spcPct val="0"/>
            </a:spcBef>
            <a:spcAft>
              <a:spcPct val="35000"/>
            </a:spcAft>
            <a:buNone/>
          </a:pPr>
          <a:r>
            <a:rPr lang="en-US" sz="2100" b="1" kern="1200" dirty="0"/>
            <a:t>Idea</a:t>
          </a:r>
          <a:r>
            <a:rPr lang="en-US" sz="2100" kern="1200" dirty="0"/>
            <a:t>: Generate samples from the network to estimate joint and conditional probability distributions using </a:t>
          </a:r>
          <a:r>
            <a:rPr lang="en-US" sz="2100" b="1" kern="1200" dirty="0"/>
            <a:t>Monte Carlo simulation </a:t>
          </a:r>
          <a:r>
            <a:rPr lang="en-US" sz="2100" kern="1200" dirty="0"/>
            <a:t>methods.</a:t>
          </a:r>
        </a:p>
      </dsp:txBody>
      <dsp:txXfrm>
        <a:off x="1435988" y="3108732"/>
        <a:ext cx="6450711" cy="12432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71CA99E0-E95C-4F1B-B0F2-4565A2B40149}" type="datetimeFigureOut">
              <a:rPr lang="en-US" smtClean="0"/>
              <a:pPr/>
              <a:t>6/9/2025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6A2EA70-8A4C-40BF-A25E-4BD4BBF0DDA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C6DDC4A-28AC-4BB0-A17C-4732441B2B82}" type="slidenum">
              <a:rPr lang="en-US" smtClean="0"/>
              <a:pPr/>
              <a:t>2</a:t>
            </a:fld>
            <a:endParaRPr lang="en-US"/>
          </a:p>
        </p:txBody>
      </p:sp>
    </p:spTree>
    <p:extLst>
      <p:ext uri="{BB962C8B-B14F-4D97-AF65-F5344CB8AC3E}">
        <p14:creationId xmlns:p14="http://schemas.microsoft.com/office/powerpoint/2010/main" val="40606273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16</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C6DDC4A-28AC-4BB0-A17C-4732441B2B82}" type="slidenum">
              <a:rPr lang="en-US" smtClean="0"/>
              <a:pPr/>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26</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27</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28</a:t>
            </a:fld>
            <a:endParaRPr lang="en-US"/>
          </a:p>
        </p:txBody>
      </p:sp>
    </p:spTree>
    <p:extLst>
      <p:ext uri="{BB962C8B-B14F-4D97-AF65-F5344CB8AC3E}">
        <p14:creationId xmlns:p14="http://schemas.microsoft.com/office/powerpoint/2010/main" val="35516309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6A2EA70-8A4C-40BF-A25E-4BD4BBF0DDA4}" type="slidenum">
              <a:rPr lang="en-US" smtClean="0"/>
              <a:pPr/>
              <a:t>30</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32</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33</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34</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35</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36</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37</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6</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38</a:t>
            </a:fld>
            <a:endParaRPr lang="en-US"/>
          </a:p>
        </p:txBody>
      </p:sp>
    </p:spTree>
    <p:extLst>
      <p:ext uri="{BB962C8B-B14F-4D97-AF65-F5344CB8AC3E}">
        <p14:creationId xmlns:p14="http://schemas.microsoft.com/office/powerpoint/2010/main" val="373021040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39</a:t>
            </a:fld>
            <a:endParaRPr lang="en-US"/>
          </a:p>
        </p:txBody>
      </p:sp>
    </p:spTree>
    <p:extLst>
      <p:ext uri="{BB962C8B-B14F-4D97-AF65-F5344CB8AC3E}">
        <p14:creationId xmlns:p14="http://schemas.microsoft.com/office/powerpoint/2010/main" val="21229172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41</a:t>
            </a:fld>
            <a:endParaRPr lang="en-US"/>
          </a:p>
        </p:txBody>
      </p:sp>
    </p:spTree>
    <p:extLst>
      <p:ext uri="{BB962C8B-B14F-4D97-AF65-F5344CB8AC3E}">
        <p14:creationId xmlns:p14="http://schemas.microsoft.com/office/powerpoint/2010/main" val="18779884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7</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10</a:t>
            </a:fld>
            <a:endParaRPr lang="en-US"/>
          </a:p>
        </p:txBody>
      </p:sp>
    </p:spTree>
    <p:extLst>
      <p:ext uri="{BB962C8B-B14F-4D97-AF65-F5344CB8AC3E}">
        <p14:creationId xmlns:p14="http://schemas.microsoft.com/office/powerpoint/2010/main" val="1859651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11</a:t>
            </a:fld>
            <a:endParaRPr lang="en-US"/>
          </a:p>
        </p:txBody>
      </p:sp>
    </p:spTree>
    <p:extLst>
      <p:ext uri="{BB962C8B-B14F-4D97-AF65-F5344CB8AC3E}">
        <p14:creationId xmlns:p14="http://schemas.microsoft.com/office/powerpoint/2010/main" val="2350949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12</a:t>
            </a:fld>
            <a:endParaRPr lang="en-US"/>
          </a:p>
        </p:txBody>
      </p:sp>
    </p:spTree>
    <p:extLst>
      <p:ext uri="{BB962C8B-B14F-4D97-AF65-F5344CB8AC3E}">
        <p14:creationId xmlns:p14="http://schemas.microsoft.com/office/powerpoint/2010/main" val="31203420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6A2EA70-8A4C-40BF-A25E-4BD4BBF0DDA4}"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6783A-41E2-4A27-89B6-F5B498100678}"/>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C3F4558-A515-46EC-89C2-2C634D5B449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B23AE1E-39AD-4CEA-8BC7-BAA2D8C7B7B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01F8A101-A780-4CF7-919C-E33D932710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295CD-6A1A-45A1-BE64-5E34BDECF703}"/>
              </a:ext>
            </a:extLst>
          </p:cNvPr>
          <p:cNvSpPr>
            <a:spLocks noGrp="1"/>
          </p:cNvSpPr>
          <p:nvPr>
            <p:ph type="sldNum" sz="quarter" idx="12"/>
          </p:nvPr>
        </p:nvSpPr>
        <p:spPr/>
        <p:txBody>
          <a:bodyPr/>
          <a:lstStyle/>
          <a:p>
            <a:fld id="{997502A0-2A22-4053-87DB-A49A1760D22B}" type="slidenum">
              <a:rPr lang="en-US" smtClean="0"/>
              <a:pPr/>
              <a:t>‹#›</a:t>
            </a:fld>
            <a:endParaRPr lang="en-US"/>
          </a:p>
        </p:txBody>
      </p:sp>
    </p:spTree>
    <p:extLst>
      <p:ext uri="{BB962C8B-B14F-4D97-AF65-F5344CB8AC3E}">
        <p14:creationId xmlns:p14="http://schemas.microsoft.com/office/powerpoint/2010/main" val="3033629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8989E-1478-44FB-93B8-8722961210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F93EC2-3C6A-459C-9B56-AD9D4B1855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0734D-B576-447A-B806-5422605941A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1F6FEF3-9BC7-4F0D-97DF-BB65C5C9FD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EB31A-6B58-4628-8192-3AA7F82C6D96}"/>
              </a:ext>
            </a:extLst>
          </p:cNvPr>
          <p:cNvSpPr>
            <a:spLocks noGrp="1"/>
          </p:cNvSpPr>
          <p:nvPr>
            <p:ph type="sldNum" sz="quarter" idx="12"/>
          </p:nvPr>
        </p:nvSpPr>
        <p:spPr/>
        <p:txBody>
          <a:bodyPr/>
          <a:lstStyle/>
          <a:p>
            <a:fld id="{987ECFB2-8AE7-463F-BA78-3395A84F799B}" type="slidenum">
              <a:rPr lang="en-US" smtClean="0"/>
              <a:pPr/>
              <a:t>‹#›</a:t>
            </a:fld>
            <a:endParaRPr lang="en-US"/>
          </a:p>
        </p:txBody>
      </p:sp>
    </p:spTree>
    <p:extLst>
      <p:ext uri="{BB962C8B-B14F-4D97-AF65-F5344CB8AC3E}">
        <p14:creationId xmlns:p14="http://schemas.microsoft.com/office/powerpoint/2010/main" val="338901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76A904-CAA6-4024-9432-7FF71B2B0480}"/>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5A153-F4E8-445A-A98E-C463FC797913}"/>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2D128-0E01-46E7-B772-14168573425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623434B1-B2B9-4E2C-B38B-98025FD671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A5F098-3E69-4E73-8B10-70C721A5C91D}"/>
              </a:ext>
            </a:extLst>
          </p:cNvPr>
          <p:cNvSpPr>
            <a:spLocks noGrp="1"/>
          </p:cNvSpPr>
          <p:nvPr>
            <p:ph type="sldNum" sz="quarter" idx="12"/>
          </p:nvPr>
        </p:nvSpPr>
        <p:spPr/>
        <p:txBody>
          <a:bodyPr/>
          <a:lstStyle/>
          <a:p>
            <a:fld id="{A58AD993-E1A1-4830-9832-91AF7F474AEC}" type="slidenum">
              <a:rPr lang="en-US" smtClean="0"/>
              <a:pPr/>
              <a:t>‹#›</a:t>
            </a:fld>
            <a:endParaRPr lang="en-US"/>
          </a:p>
        </p:txBody>
      </p:sp>
    </p:spTree>
    <p:extLst>
      <p:ext uri="{BB962C8B-B14F-4D97-AF65-F5344CB8AC3E}">
        <p14:creationId xmlns:p14="http://schemas.microsoft.com/office/powerpoint/2010/main" val="1581470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B130-2C46-4407-B205-171143A843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9E8D98-A748-4289-A391-B8E352E8C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D1BF89-81CF-49BA-987A-921F83D3836A}"/>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BD1283E-4234-432A-AA13-CAB61132A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B4D602-2AF5-400F-9A51-7AB062899B1A}"/>
              </a:ext>
            </a:extLst>
          </p:cNvPr>
          <p:cNvSpPr>
            <a:spLocks noGrp="1"/>
          </p:cNvSpPr>
          <p:nvPr>
            <p:ph type="sldNum" sz="quarter" idx="12"/>
          </p:nvPr>
        </p:nvSpPr>
        <p:spPr/>
        <p:txBody>
          <a:bodyPr/>
          <a:lstStyle/>
          <a:p>
            <a:fld id="{AC7D7D2A-1BAE-400D-B4B6-AE94372DC021}" type="slidenum">
              <a:rPr lang="en-US" smtClean="0"/>
              <a:pPr/>
              <a:t>‹#›</a:t>
            </a:fld>
            <a:endParaRPr lang="en-US"/>
          </a:p>
        </p:txBody>
      </p:sp>
    </p:spTree>
    <p:extLst>
      <p:ext uri="{BB962C8B-B14F-4D97-AF65-F5344CB8AC3E}">
        <p14:creationId xmlns:p14="http://schemas.microsoft.com/office/powerpoint/2010/main" val="37948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929D1-68BD-43E4-B4CB-3AECEDCBF3F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D46A9B28-55F8-4B46-A216-3129684A202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7DA3C1-5190-4611-A8CE-48AEFABBBF1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CFB4F474-A969-491C-891A-434A3BAA53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198B7-9F98-405A-83D2-1A79BF4D7B42}"/>
              </a:ext>
            </a:extLst>
          </p:cNvPr>
          <p:cNvSpPr>
            <a:spLocks noGrp="1"/>
          </p:cNvSpPr>
          <p:nvPr>
            <p:ph type="sldNum" sz="quarter" idx="12"/>
          </p:nvPr>
        </p:nvSpPr>
        <p:spPr/>
        <p:txBody>
          <a:bodyPr/>
          <a:lstStyle/>
          <a:p>
            <a:fld id="{689C1415-B1A8-492C-B7C6-94B7FBFAE23F}" type="slidenum">
              <a:rPr lang="en-US" smtClean="0"/>
              <a:pPr/>
              <a:t>‹#›</a:t>
            </a:fld>
            <a:endParaRPr lang="en-US"/>
          </a:p>
        </p:txBody>
      </p:sp>
    </p:spTree>
    <p:extLst>
      <p:ext uri="{BB962C8B-B14F-4D97-AF65-F5344CB8AC3E}">
        <p14:creationId xmlns:p14="http://schemas.microsoft.com/office/powerpoint/2010/main" val="397001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DED0F-D33B-45D0-A944-1FC6796BED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117D5-835C-46D4-A5D1-A679D38952E0}"/>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7A736B-BD60-4857-89E0-3BFC4B31843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1B511C-5622-46BB-B4AC-F8D983686B20}"/>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0EE8415-351C-450F-B6E3-A7D772BB6F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E436CF-29C5-4EF6-95F5-90215C10602A}"/>
              </a:ext>
            </a:extLst>
          </p:cNvPr>
          <p:cNvSpPr>
            <a:spLocks noGrp="1"/>
          </p:cNvSpPr>
          <p:nvPr>
            <p:ph type="sldNum" sz="quarter" idx="12"/>
          </p:nvPr>
        </p:nvSpPr>
        <p:spPr/>
        <p:txBody>
          <a:bodyPr/>
          <a:lstStyle/>
          <a:p>
            <a:fld id="{EE5DF07F-76C4-454F-B8DD-1935FAB6C5A5}" type="slidenum">
              <a:rPr lang="en-US" smtClean="0"/>
              <a:pPr/>
              <a:t>‹#›</a:t>
            </a:fld>
            <a:endParaRPr lang="en-US"/>
          </a:p>
        </p:txBody>
      </p:sp>
    </p:spTree>
    <p:extLst>
      <p:ext uri="{BB962C8B-B14F-4D97-AF65-F5344CB8AC3E}">
        <p14:creationId xmlns:p14="http://schemas.microsoft.com/office/powerpoint/2010/main" val="789653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2D39-EE71-4683-B5FA-0CB93AF55D9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2064D6-A973-4017-8D39-9FABC96C925F}"/>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B1A08A6-B8C4-4881-B449-B1A3F40CA3DD}"/>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02E0F0-D98E-4BC9-91D6-A1BC50D03DC1}"/>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F5F636-C54A-4D14-9B9B-03897AE2C000}"/>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0B987F8-F4A7-4652-9DBF-5377C0E2DB7F}"/>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BD89D24-8D97-4827-A451-4B79A789AC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890917-1CC6-4F1A-8E65-9E86A02DF9CA}"/>
              </a:ext>
            </a:extLst>
          </p:cNvPr>
          <p:cNvSpPr>
            <a:spLocks noGrp="1"/>
          </p:cNvSpPr>
          <p:nvPr>
            <p:ph type="sldNum" sz="quarter" idx="12"/>
          </p:nvPr>
        </p:nvSpPr>
        <p:spPr/>
        <p:txBody>
          <a:bodyPr/>
          <a:lstStyle/>
          <a:p>
            <a:fld id="{8BAFC8E3-4FC0-4047-B5D6-F758D3251C16}" type="slidenum">
              <a:rPr lang="en-US" smtClean="0"/>
              <a:pPr/>
              <a:t>‹#›</a:t>
            </a:fld>
            <a:endParaRPr lang="en-US"/>
          </a:p>
        </p:txBody>
      </p:sp>
    </p:spTree>
    <p:extLst>
      <p:ext uri="{BB962C8B-B14F-4D97-AF65-F5344CB8AC3E}">
        <p14:creationId xmlns:p14="http://schemas.microsoft.com/office/powerpoint/2010/main" val="1536517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D2A5A-5CF6-4552-9728-2F69BB44BF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47E5080-7B35-4F59-8D72-77FB9223AD3A}"/>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36E59D7F-A05D-45A8-9CCE-EED38BB9F3B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65CD74A-A7B8-48C2-9FAE-99CC77BA32DE}"/>
              </a:ext>
            </a:extLst>
          </p:cNvPr>
          <p:cNvSpPr>
            <a:spLocks noGrp="1"/>
          </p:cNvSpPr>
          <p:nvPr>
            <p:ph type="sldNum" sz="quarter" idx="12"/>
          </p:nvPr>
        </p:nvSpPr>
        <p:spPr/>
        <p:txBody>
          <a:bodyPr/>
          <a:lstStyle/>
          <a:p>
            <a:fld id="{D1BC26D4-932C-478F-A230-EF4C62E6E876}" type="slidenum">
              <a:rPr lang="en-US" smtClean="0"/>
              <a:pPr/>
              <a:t>‹#›</a:t>
            </a:fld>
            <a:endParaRPr lang="en-US"/>
          </a:p>
        </p:txBody>
      </p:sp>
    </p:spTree>
    <p:extLst>
      <p:ext uri="{BB962C8B-B14F-4D97-AF65-F5344CB8AC3E}">
        <p14:creationId xmlns:p14="http://schemas.microsoft.com/office/powerpoint/2010/main" val="1783499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4A779C-789A-40D7-9C6E-04F53A20D176}"/>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ECABFA3-7645-4E79-A762-0A974AB01FE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2AC5495-F4BE-4BA1-8B08-50B7FFDCD6C9}"/>
              </a:ext>
            </a:extLst>
          </p:cNvPr>
          <p:cNvSpPr>
            <a:spLocks noGrp="1"/>
          </p:cNvSpPr>
          <p:nvPr>
            <p:ph type="sldNum" sz="quarter" idx="12"/>
          </p:nvPr>
        </p:nvSpPr>
        <p:spPr/>
        <p:txBody>
          <a:bodyPr/>
          <a:lstStyle/>
          <a:p>
            <a:fld id="{3C9A9634-C294-488D-8DB4-6764EAD2AD61}" type="slidenum">
              <a:rPr lang="en-US" smtClean="0"/>
              <a:pPr/>
              <a:t>‹#›</a:t>
            </a:fld>
            <a:endParaRPr lang="en-US"/>
          </a:p>
        </p:txBody>
      </p:sp>
    </p:spTree>
    <p:extLst>
      <p:ext uri="{BB962C8B-B14F-4D97-AF65-F5344CB8AC3E}">
        <p14:creationId xmlns:p14="http://schemas.microsoft.com/office/powerpoint/2010/main" val="3431238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0C06D-3B49-4775-9B2D-983727B9BB4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13275A4F-DB2B-438B-BA34-3A59E45B044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8E09D1-9974-4F0A-A7A6-ED8931BDBFA2}"/>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8013D51-C3DF-4FCE-A48D-33128FEEBDA4}"/>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0A7A1094-B5BA-4A8C-8B8C-D4B6D7E78A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C82D8C8-07F7-4780-86C6-F5EEB27B2868}"/>
              </a:ext>
            </a:extLst>
          </p:cNvPr>
          <p:cNvSpPr>
            <a:spLocks noGrp="1"/>
          </p:cNvSpPr>
          <p:nvPr>
            <p:ph type="sldNum" sz="quarter" idx="12"/>
          </p:nvPr>
        </p:nvSpPr>
        <p:spPr/>
        <p:txBody>
          <a:bodyPr/>
          <a:lstStyle/>
          <a:p>
            <a:fld id="{C06CCE15-091A-4D6A-B3E0-FCFCC42F8FBC}" type="slidenum">
              <a:rPr lang="en-US" smtClean="0"/>
              <a:pPr/>
              <a:t>‹#›</a:t>
            </a:fld>
            <a:endParaRPr lang="en-US"/>
          </a:p>
        </p:txBody>
      </p:sp>
    </p:spTree>
    <p:extLst>
      <p:ext uri="{BB962C8B-B14F-4D97-AF65-F5344CB8AC3E}">
        <p14:creationId xmlns:p14="http://schemas.microsoft.com/office/powerpoint/2010/main" val="288370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C5ABA-EAB7-45A5-9D44-1B01325FEF89}"/>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2F2A535E-43B9-482B-B046-B415405C175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4D89DFC3-D3A9-4D32-8EB5-516EEF8B5EC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540BD4E-A3E6-42B0-AC69-16FCE867A9D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1EC74BAB-AEE6-4C57-BD49-F5CF5D3D92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A2253A-2F02-4D8C-967B-8768BDCBDE82}"/>
              </a:ext>
            </a:extLst>
          </p:cNvPr>
          <p:cNvSpPr>
            <a:spLocks noGrp="1"/>
          </p:cNvSpPr>
          <p:nvPr>
            <p:ph type="sldNum" sz="quarter" idx="12"/>
          </p:nvPr>
        </p:nvSpPr>
        <p:spPr/>
        <p:txBody>
          <a:bodyPr/>
          <a:lstStyle/>
          <a:p>
            <a:fld id="{971354DA-5701-411B-AE15-165F911C3A8D}" type="slidenum">
              <a:rPr lang="en-US" smtClean="0"/>
              <a:pPr/>
              <a:t>‹#›</a:t>
            </a:fld>
            <a:endParaRPr lang="en-US"/>
          </a:p>
        </p:txBody>
      </p:sp>
    </p:spTree>
    <p:extLst>
      <p:ext uri="{BB962C8B-B14F-4D97-AF65-F5344CB8AC3E}">
        <p14:creationId xmlns:p14="http://schemas.microsoft.com/office/powerpoint/2010/main" val="2487726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0655B7-F306-4791-AAFB-5CCF488C4D0D}"/>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8D7771-A291-483A-A91F-AB68629161B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24F619-EF5F-4455-BCAA-CCA1F8371C19}"/>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9D13D9D6-6950-408D-8D0C-D79DFC9865CC}"/>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C95CF8-529D-47EB-9FAB-0B53D91213F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5899897-58A2-4F66-9561-F3C357736593}" type="slidenum">
              <a:rPr lang="en-US" smtClean="0"/>
              <a:pPr/>
              <a:t>‹#›</a:t>
            </a:fld>
            <a:endParaRPr lang="en-US"/>
          </a:p>
        </p:txBody>
      </p:sp>
    </p:spTree>
    <p:extLst>
      <p:ext uri="{BB962C8B-B14F-4D97-AF65-F5344CB8AC3E}">
        <p14:creationId xmlns:p14="http://schemas.microsoft.com/office/powerpoint/2010/main" val="41982782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5.png"/><Relationship Id="rId7"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00.png"/></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7.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28.png"/><Relationship Id="rId7" Type="http://schemas.openxmlformats.org/officeDocument/2006/relationships/image" Target="../media/image350.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42.png"/></Relationships>
</file>

<file path=ppt/slides/_rels/slide2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10.png"/></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64.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46.xml.rels><?xml version="1.0" encoding="UTF-8" standalone="yes"?>
<Relationships xmlns="http://schemas.openxmlformats.org/package/2006/relationships"><Relationship Id="rId2" Type="http://schemas.openxmlformats.org/officeDocument/2006/relationships/image" Target="../media/image6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0354" name="Picture 2" descr="Image for post">
            <a:extLst>
              <a:ext uri="{FF2B5EF4-FFF2-40B4-BE49-F238E27FC236}">
                <a16:creationId xmlns:a16="http://schemas.microsoft.com/office/drawing/2014/main" id="{F9544095-63FC-4977-87C8-5362889640F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Texturizer/>
                    </a14:imgEffect>
                  </a14:imgLayer>
                </a14:imgProps>
              </a:ext>
              <a:ext uri="{28A0092B-C50C-407E-A947-70E740481C1C}">
                <a14:useLocalDpi xmlns:a14="http://schemas.microsoft.com/office/drawing/2010/main" val="0"/>
              </a:ext>
            </a:extLst>
          </a:blip>
          <a:srcRect l="4788" t="9091" r="37469" b="-2"/>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3A491BE8-DB8F-4D10-BCCC-2EAB23682B78}"/>
              </a:ext>
            </a:extLst>
          </p:cNvPr>
          <p:cNvSpPr>
            <a:spLocks noGrp="1"/>
          </p:cNvSpPr>
          <p:nvPr>
            <p:ph type="ctrTitle"/>
          </p:nvPr>
        </p:nvSpPr>
        <p:spPr>
          <a:xfrm>
            <a:off x="304800" y="1066800"/>
            <a:ext cx="2689515" cy="3204134"/>
          </a:xfrm>
        </p:spPr>
        <p:txBody>
          <a:bodyPr anchor="b">
            <a:normAutofit/>
          </a:bodyPr>
          <a:lstStyle/>
          <a:p>
            <a:pPr algn="l"/>
            <a:r>
              <a:rPr lang="en-US" sz="2400" b="1" dirty="0">
                <a:effectLst>
                  <a:outerShdw blurRad="38100" dist="38100" dir="2700000" algn="tl">
                    <a:srgbClr val="000000">
                      <a:alpha val="43137"/>
                    </a:srgbClr>
                  </a:outerShdw>
                </a:effectLst>
              </a:rPr>
              <a:t>CS 5/7320 </a:t>
            </a:r>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Artificial Intelligence </a:t>
            </a:r>
            <a:br>
              <a:rPr lang="en-US" sz="2400" b="1" dirty="0">
                <a:effectLst>
                  <a:outerShdw blurRad="38100" dist="38100" dir="2700000" algn="tl">
                    <a:srgbClr val="000000">
                      <a:alpha val="43137"/>
                    </a:srgbClr>
                  </a:outerShdw>
                </a:effectLst>
              </a:rPr>
            </a:br>
            <a:br>
              <a:rPr lang="en-US" sz="2400" b="1" dirty="0">
                <a:effectLst>
                  <a:outerShdw blurRad="38100" dist="38100" dir="2700000" algn="tl">
                    <a:srgbClr val="000000">
                      <a:alpha val="43137"/>
                    </a:srgbClr>
                  </a:outerShdw>
                </a:effectLst>
              </a:rPr>
            </a:br>
            <a:br>
              <a:rPr lang="en-US" sz="2400" b="1" dirty="0">
                <a:effectLst>
                  <a:outerShdw blurRad="38100" dist="38100" dir="2700000" algn="tl">
                    <a:srgbClr val="000000">
                      <a:alpha val="43137"/>
                    </a:srgbClr>
                  </a:outerShdw>
                </a:effectLst>
              </a:rPr>
            </a:br>
            <a:r>
              <a:rPr lang="en-US" sz="2400" b="1" dirty="0">
                <a:effectLst>
                  <a:outerShdw blurRad="38100" dist="38100" dir="2700000" algn="tl">
                    <a:srgbClr val="000000">
                      <a:alpha val="43137"/>
                    </a:srgbClr>
                  </a:outerShdw>
                </a:effectLst>
              </a:rPr>
              <a:t>Probabilistic Reasoning:</a:t>
            </a:r>
            <a:br>
              <a:rPr lang="en-US" sz="2400" b="1" dirty="0">
                <a:effectLst>
                  <a:outerShdw blurRad="38100" dist="38100" dir="2700000" algn="tl">
                    <a:srgbClr val="000000">
                      <a:alpha val="43137"/>
                    </a:srgbClr>
                  </a:outerShdw>
                </a:effectLst>
              </a:rPr>
            </a:br>
            <a:r>
              <a:rPr lang="en-US" sz="2000" b="1" dirty="0">
                <a:effectLst>
                  <a:outerShdw blurRad="38100" dist="38100" dir="2700000" algn="tl">
                    <a:srgbClr val="000000">
                      <a:alpha val="43137"/>
                    </a:srgbClr>
                  </a:outerShdw>
                </a:effectLst>
              </a:rPr>
              <a:t>Bayesian Networks</a:t>
            </a:r>
            <a:br>
              <a:rPr lang="en-US" sz="2400" b="1" dirty="0">
                <a:effectLst>
                  <a:outerShdw blurRad="38100" dist="38100" dir="2700000" algn="tl">
                    <a:srgbClr val="000000">
                      <a:alpha val="43137"/>
                    </a:srgbClr>
                  </a:outerShdw>
                </a:effectLst>
              </a:rPr>
            </a:br>
            <a:br>
              <a:rPr lang="en-US" sz="2400" b="1" dirty="0">
                <a:effectLst>
                  <a:outerShdw blurRad="38100" dist="38100" dir="2700000" algn="tl">
                    <a:srgbClr val="000000">
                      <a:alpha val="43137"/>
                    </a:srgbClr>
                  </a:outerShdw>
                </a:effectLst>
              </a:rPr>
            </a:br>
            <a:r>
              <a:rPr lang="en-US" sz="2000" dirty="0">
                <a:effectLst>
                  <a:outerShdw blurRad="38100" dist="38100" dir="2700000" algn="tl">
                    <a:srgbClr val="000000">
                      <a:alpha val="43137"/>
                    </a:srgbClr>
                  </a:outerShdw>
                </a:effectLst>
              </a:rPr>
              <a:t>AIMA Chapter 13</a:t>
            </a:r>
            <a:endParaRPr lang="en-US" sz="2400" dirty="0">
              <a:effectLst>
                <a:outerShdw blurRad="38100" dist="38100" dir="2700000" algn="tl">
                  <a:srgbClr val="000000">
                    <a:alpha val="43137"/>
                  </a:srgbClr>
                </a:outerShdw>
              </a:effectLst>
            </a:endParaRPr>
          </a:p>
        </p:txBody>
      </p:sp>
      <p:sp>
        <p:nvSpPr>
          <p:cNvPr id="5" name="Subtitle 4">
            <a:extLst>
              <a:ext uri="{FF2B5EF4-FFF2-40B4-BE49-F238E27FC236}">
                <a16:creationId xmlns:a16="http://schemas.microsoft.com/office/drawing/2014/main" id="{A4900AEE-2C3D-40EA-9248-E0DA5CD8C730}"/>
              </a:ext>
            </a:extLst>
          </p:cNvPr>
          <p:cNvSpPr>
            <a:spLocks noGrp="1"/>
          </p:cNvSpPr>
          <p:nvPr>
            <p:ph type="subTitle" idx="1"/>
          </p:nvPr>
        </p:nvSpPr>
        <p:spPr>
          <a:xfrm>
            <a:off x="304800" y="4817359"/>
            <a:ext cx="3017519" cy="1208141"/>
          </a:xfrm>
        </p:spPr>
        <p:txBody>
          <a:bodyPr>
            <a:normAutofit/>
          </a:bodyPr>
          <a:lstStyle/>
          <a:p>
            <a:pPr algn="l"/>
            <a:r>
              <a:rPr lang="en-US" sz="1400" dirty="0"/>
              <a:t>Slides by Michael Hahsler </a:t>
            </a:r>
            <a:br>
              <a:rPr lang="en-US" sz="1400" dirty="0"/>
            </a:br>
            <a:r>
              <a:rPr lang="en-US" sz="1400" dirty="0"/>
              <a:t>based on slides by Svetlana </a:t>
            </a:r>
            <a:r>
              <a:rPr lang="en-US" sz="1400" dirty="0" err="1"/>
              <a:t>Lazepnik</a:t>
            </a:r>
            <a:br>
              <a:rPr lang="en-US" sz="1400" dirty="0"/>
            </a:br>
            <a:r>
              <a:rPr lang="en-US" sz="1400" dirty="0"/>
              <a:t>with figures from the AIMA textbook</a:t>
            </a:r>
          </a:p>
        </p:txBody>
      </p:sp>
      <p:sp>
        <p:nvSpPr>
          <p:cNvPr id="75"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7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4C960775-322E-B1C5-35F2-BE4302613437}"/>
              </a:ext>
              <a:ext uri="{C183D7F6-B498-43B3-948B-1728B52AA6E4}">
                <adec:decorative xmlns:adec="http://schemas.microsoft.com/office/drawing/2017/decorative" val="1"/>
              </a:ext>
            </a:extLst>
          </p:cNvPr>
          <p:cNvGrpSpPr/>
          <p:nvPr/>
        </p:nvGrpSpPr>
        <p:grpSpPr>
          <a:xfrm>
            <a:off x="7664885" y="5243763"/>
            <a:ext cx="1209652" cy="1440289"/>
            <a:chOff x="7162800" y="4191000"/>
            <a:chExt cx="1676400" cy="1981200"/>
          </a:xfrm>
        </p:grpSpPr>
        <p:sp>
          <p:nvSpPr>
            <p:cNvPr id="3" name="Rectangle 2">
              <a:extLst>
                <a:ext uri="{FF2B5EF4-FFF2-40B4-BE49-F238E27FC236}">
                  <a16:creationId xmlns:a16="http://schemas.microsoft.com/office/drawing/2014/main" id="{B658DF24-1B8F-236D-4337-CE4FD2D6855B}"/>
                </a:ext>
              </a:extLst>
            </p:cNvPr>
            <p:cNvSpPr/>
            <p:nvPr/>
          </p:nvSpPr>
          <p:spPr>
            <a:xfrm>
              <a:off x="7162800" y="4191000"/>
              <a:ext cx="1676400" cy="1981200"/>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E84CD5F9-7D45-0889-8318-ABE979896C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84682" y="4213372"/>
              <a:ext cx="1632631" cy="1632630"/>
            </a:xfrm>
            <a:prstGeom prst="rect">
              <a:avLst/>
            </a:prstGeom>
          </p:spPr>
        </p:pic>
        <p:sp>
          <p:nvSpPr>
            <p:cNvPr id="7" name="Rectangle 6">
              <a:extLst>
                <a:ext uri="{FF2B5EF4-FFF2-40B4-BE49-F238E27FC236}">
                  <a16:creationId xmlns:a16="http://schemas.microsoft.com/office/drawing/2014/main" id="{4405FCE1-498C-AD98-B141-42B4C52DAE96}"/>
                </a:ext>
              </a:extLst>
            </p:cNvPr>
            <p:cNvSpPr/>
            <p:nvPr/>
          </p:nvSpPr>
          <p:spPr>
            <a:xfrm>
              <a:off x="7162800" y="5812970"/>
              <a:ext cx="1664628" cy="359230"/>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9" name="Group 8">
            <a:extLst>
              <a:ext uri="{FF2B5EF4-FFF2-40B4-BE49-F238E27FC236}">
                <a16:creationId xmlns:a16="http://schemas.microsoft.com/office/drawing/2014/main" id="{D9EEF24E-9828-5E81-3760-DC74E5F3C199}"/>
              </a:ext>
            </a:extLst>
          </p:cNvPr>
          <p:cNvGrpSpPr/>
          <p:nvPr/>
        </p:nvGrpSpPr>
        <p:grpSpPr>
          <a:xfrm>
            <a:off x="324195" y="5935948"/>
            <a:ext cx="3017521" cy="757438"/>
            <a:chOff x="324195" y="5935948"/>
            <a:chExt cx="3017521" cy="757438"/>
          </a:xfrm>
        </p:grpSpPr>
        <p:sp>
          <p:nvSpPr>
            <p:cNvPr id="11" name="TextBox 10">
              <a:extLst>
                <a:ext uri="{FF2B5EF4-FFF2-40B4-BE49-F238E27FC236}">
                  <a16:creationId xmlns:a16="http://schemas.microsoft.com/office/drawing/2014/main" id="{65B5547D-E073-93F7-BB05-CC9CF861D4A8}"/>
                </a:ext>
              </a:extLst>
            </p:cNvPr>
            <p:cNvSpPr txBox="1"/>
            <p:nvPr/>
          </p:nvSpPr>
          <p:spPr>
            <a:xfrm>
              <a:off x="324195" y="6293276"/>
              <a:ext cx="3017521" cy="400110"/>
            </a:xfrm>
            <a:prstGeom prst="rect">
              <a:avLst/>
            </a:prstGeom>
            <a:noFill/>
          </p:spPr>
          <p:txBody>
            <a:bodyPr wrap="square">
              <a:spAutoFit/>
            </a:bodyPr>
            <a:lstStyle/>
            <a:p>
              <a:r>
                <a:rPr lang="en-US" sz="1000" b="0" i="0" dirty="0">
                  <a:solidFill>
                    <a:schemeClr val="tx1">
                      <a:lumMod val="50000"/>
                    </a:schemeClr>
                  </a:solidFill>
                  <a:effectLst/>
                </a:rPr>
                <a:t>This work is licensed under a </a:t>
              </a:r>
              <a:r>
                <a:rPr lang="en-US" sz="1000" b="0" i="0" strike="noStrike" dirty="0">
                  <a:solidFill>
                    <a:schemeClr val="tx1">
                      <a:lumMod val="50000"/>
                    </a:schemeClr>
                  </a:solidFill>
                  <a:effectLst/>
                  <a:hlinkClick r:id="rId5">
                    <a:extLst>
                      <a:ext uri="{A12FA001-AC4F-418D-AE19-62706E023703}">
                        <ahyp:hlinkClr xmlns:ahyp="http://schemas.microsoft.com/office/drawing/2018/hyperlinkcolor" val="tx"/>
                      </a:ext>
                    </a:extLst>
                  </a:hlinkClick>
                </a:rPr>
                <a:t>Creative Commons Attribution-</a:t>
              </a:r>
              <a:r>
                <a:rPr lang="en-US" sz="1000" b="0" i="0" strike="noStrike" dirty="0" err="1">
                  <a:solidFill>
                    <a:schemeClr val="tx1">
                      <a:lumMod val="50000"/>
                    </a:schemeClr>
                  </a:solidFill>
                  <a:effectLst/>
                  <a:hlinkClick r:id="rId5">
                    <a:extLst>
                      <a:ext uri="{A12FA001-AC4F-418D-AE19-62706E023703}">
                        <ahyp:hlinkClr xmlns:ahyp="http://schemas.microsoft.com/office/drawing/2018/hyperlinkcolor" val="tx"/>
                      </a:ext>
                    </a:extLst>
                  </a:hlinkClick>
                </a:rPr>
                <a:t>ShareAlike</a:t>
              </a:r>
              <a:r>
                <a:rPr lang="en-US" sz="1000" b="0" i="0" strike="noStrike" dirty="0">
                  <a:solidFill>
                    <a:schemeClr val="tx1">
                      <a:lumMod val="50000"/>
                    </a:schemeClr>
                  </a:solidFill>
                  <a:effectLst/>
                  <a:hlinkClick r:id="rId5">
                    <a:extLst>
                      <a:ext uri="{A12FA001-AC4F-418D-AE19-62706E023703}">
                        <ahyp:hlinkClr xmlns:ahyp="http://schemas.microsoft.com/office/drawing/2018/hyperlinkcolor" val="tx"/>
                      </a:ext>
                    </a:extLst>
                  </a:hlinkClick>
                </a:rPr>
                <a:t> 4.0 International License</a:t>
              </a:r>
              <a:r>
                <a:rPr lang="en-US" sz="1000" b="0" i="0" dirty="0">
                  <a:solidFill>
                    <a:schemeClr val="tx1">
                      <a:lumMod val="50000"/>
                    </a:schemeClr>
                  </a:solidFill>
                  <a:effectLst/>
                </a:rPr>
                <a:t>.</a:t>
              </a:r>
              <a:endParaRPr lang="en-US" sz="1000" dirty="0">
                <a:solidFill>
                  <a:schemeClr val="tx1">
                    <a:lumMod val="50000"/>
                  </a:schemeClr>
                </a:solidFill>
              </a:endParaRPr>
            </a:p>
          </p:txBody>
        </p:sp>
        <p:pic>
          <p:nvPicPr>
            <p:cNvPr id="1026" name="Picture 2">
              <a:extLst>
                <a:ext uri="{FF2B5EF4-FFF2-40B4-BE49-F238E27FC236}">
                  <a16:creationId xmlns:a16="http://schemas.microsoft.com/office/drawing/2014/main" id="{8BA7D81B-634E-6EF7-8A4A-B6806F06399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24076" y="5935948"/>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92118469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Causal Chains: Dependence</a:t>
            </a:r>
          </a:p>
        </p:txBody>
      </p:sp>
      <mc:AlternateContent xmlns:mc="http://schemas.openxmlformats.org/markup-compatibility/2006" xmlns:a14="http://schemas.microsoft.com/office/drawing/2010/main">
        <mc:Choice Requires="a14">
          <p:sp>
            <p:nvSpPr>
              <p:cNvPr id="5123" name="Rectangle 3"/>
              <p:cNvSpPr>
                <a:spLocks noGrp="1" noChangeArrowheads="1"/>
              </p:cNvSpPr>
              <p:nvPr>
                <p:ph idx="1"/>
              </p:nvPr>
            </p:nvSpPr>
            <p:spPr>
              <a:xfrm>
                <a:off x="628650" y="1828799"/>
                <a:ext cx="7886700" cy="4724401"/>
              </a:xfrm>
            </p:spPr>
            <p:txBody>
              <a:bodyPr>
                <a:normAutofit/>
              </a:bodyPr>
              <a:lstStyle/>
              <a:p>
                <a:r>
                  <a:rPr lang="en-US" sz="2400" dirty="0"/>
                  <a:t>Example: </a:t>
                </a:r>
                <a:r>
                  <a:rPr lang="en-US" sz="2400" i="1" dirty="0"/>
                  <a:t>causal chain</a:t>
                </a:r>
              </a:p>
              <a:p>
                <a:endParaRPr lang="en-US" sz="2400" i="1" dirty="0"/>
              </a:p>
              <a:p>
                <a:pPr marL="0" indent="0">
                  <a:buNone/>
                </a:pPr>
                <a:endParaRPr lang="en-US" sz="2400" i="1" dirty="0"/>
              </a:p>
              <a:p>
                <a:pPr marL="0" indent="0">
                  <a:buNone/>
                </a:pPr>
                <a:endParaRPr lang="en-US" sz="2400" dirty="0"/>
              </a:p>
              <a:p>
                <a:r>
                  <a:rPr lang="en-US" sz="2400" dirty="0"/>
                  <a:t>Are X and Z independent?</a:t>
                </a:r>
              </a:p>
              <a:p>
                <a:endParaRPr lang="en-US" sz="2400" dirty="0"/>
              </a:p>
              <a:p>
                <a:pPr marL="0" indent="0">
                  <a:buNone/>
                </a:pPr>
                <a:r>
                  <a:rPr lang="en-US" sz="2000" b="0" dirty="0"/>
                  <a:t>1. Conditioning: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𝑍</m:t>
                        </m:r>
                      </m:e>
                    </m:d>
                    <m:r>
                      <a:rPr lang="en-US" sz="2000" b="0" i="1" smtClean="0">
                        <a:latin typeface="Cambria Math" panose="02040503050406030204" pitchFamily="18" charset="0"/>
                      </a:rPr>
                      <m:t>=</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𝑌</m:t>
                        </m:r>
                      </m:e>
                      <m:e>
                        <m:r>
                          <a:rPr lang="en-US" sz="2000" b="0" i="1" smtClean="0">
                            <a:latin typeface="Cambria Math" panose="02040503050406030204" pitchFamily="18" charset="0"/>
                          </a:rPr>
                          <m:t>𝑋</m:t>
                        </m:r>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𝑍</m:t>
                        </m:r>
                      </m:e>
                      <m:e>
                        <m:r>
                          <a:rPr lang="en-US" sz="2000" b="0" i="1" smtClean="0">
                            <a:latin typeface="Cambria Math" panose="02040503050406030204" pitchFamily="18" charset="0"/>
                          </a:rPr>
                          <m:t>𝑌</m:t>
                        </m:r>
                      </m:e>
                    </m:d>
                  </m:oMath>
                </a14:m>
                <a:endParaRPr lang="en-US" sz="2000" b="0" dirty="0"/>
              </a:p>
              <a:p>
                <a:pPr marL="0" indent="0">
                  <a:buNone/>
                </a:pPr>
                <a:r>
                  <a:rPr lang="en-US" sz="2000" dirty="0"/>
                  <a:t>2. Marginalize over </a:t>
                </a:r>
                <a14:m>
                  <m:oMath xmlns:m="http://schemas.openxmlformats.org/officeDocument/2006/math">
                    <m:r>
                      <a:rPr lang="en-US" sz="2000" i="1" dirty="0" smtClean="0">
                        <a:latin typeface="Cambria Math" panose="02040503050406030204" pitchFamily="18" charset="0"/>
                      </a:rPr>
                      <m:t>𝑦</m:t>
                    </m:r>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𝑍</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𝑦</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𝑋</m:t>
                            </m:r>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𝑍</m:t>
                            </m:r>
                          </m:e>
                          <m:e>
                            <m:r>
                              <a:rPr lang="en-US" sz="2000" b="0" i="1" smtClean="0">
                                <a:latin typeface="Cambria Math" panose="02040503050406030204" pitchFamily="18" charset="0"/>
                              </a:rPr>
                              <m:t>𝑦</m:t>
                            </m:r>
                          </m:e>
                        </m:d>
                      </m:e>
                    </m:nary>
                  </m:oMath>
                </a14:m>
                <a:br>
                  <a:rPr lang="en-US" sz="2000" b="0" i="1" dirty="0">
                    <a:latin typeface="Cambria Math" panose="02040503050406030204" pitchFamily="18" charset="0"/>
                  </a:rPr>
                </a:br>
                <a:r>
                  <a:rPr lang="en-US" sz="2000" b="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m:t>
                    </m:r>
                    <m:r>
                      <a:rPr lang="en-US" sz="2000" b="0" i="1" smtClean="0">
                        <a:latin typeface="Cambria Math" panose="02040503050406030204" pitchFamily="18" charset="0"/>
                      </a:rPr>
                      <m:t> </m:t>
                    </m:r>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nary>
                      <m:naryPr>
                        <m:chr m:val="∑"/>
                        <m:supHide m:val="on"/>
                        <m:ctrlPr>
                          <a:rPr lang="en-US" sz="2000" b="0" i="1" smtClean="0">
                            <a:latin typeface="Cambria Math" panose="02040503050406030204" pitchFamily="18" charset="0"/>
                          </a:rPr>
                        </m:ctrlPr>
                      </m:naryPr>
                      <m:sub>
                        <m:r>
                          <a:rPr lang="en-US" sz="2000" b="0" i="1" smtClean="0">
                            <a:latin typeface="Cambria Math" panose="02040503050406030204" pitchFamily="18" charset="0"/>
                          </a:rPr>
                          <m:t>𝑦</m:t>
                        </m:r>
                      </m:sub>
                      <m:sup/>
                      <m:e>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𝑍</m:t>
                            </m:r>
                          </m:e>
                          <m:e>
                            <m:r>
                              <a:rPr lang="en-US" sz="2000" b="0" i="1" smtClean="0">
                                <a:latin typeface="Cambria Math" panose="02040503050406030204" pitchFamily="18" charset="0"/>
                              </a:rPr>
                              <m:t>𝑦</m:t>
                            </m:r>
                          </m:e>
                        </m:d>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𝑋</m:t>
                            </m:r>
                          </m:e>
                        </m:d>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𝑍</m:t>
                        </m:r>
                        <m:r>
                          <a:rPr lang="en-US" sz="2000" i="1">
                            <a:latin typeface="Cambria Math" panose="02040503050406030204" pitchFamily="18" charset="0"/>
                          </a:rPr>
                          <m:t>)</m:t>
                        </m:r>
                        <m:r>
                          <m:rPr>
                            <m:nor/>
                          </m:rPr>
                          <a:rPr lang="en-US" sz="2000" dirty="0"/>
                          <m:t> </m:t>
                        </m:r>
                      </m:e>
                    </m:nary>
                  </m:oMath>
                </a14:m>
                <a:endParaRPr lang="en-US" sz="2400" dirty="0"/>
              </a:p>
            </p:txBody>
          </p:sp>
        </mc:Choice>
        <mc:Fallback xmlns="">
          <p:sp>
            <p:nvSpPr>
              <p:cNvPr id="5123" name="Rectangle 3"/>
              <p:cNvSpPr>
                <a:spLocks noGrp="1" noRot="1" noChangeAspect="1" noMove="1" noResize="1" noEditPoints="1" noAdjustHandles="1" noChangeArrowheads="1" noChangeShapeType="1" noTextEdit="1"/>
              </p:cNvSpPr>
              <p:nvPr>
                <p:ph idx="1"/>
              </p:nvPr>
            </p:nvSpPr>
            <p:spPr>
              <a:xfrm>
                <a:off x="628650" y="1828799"/>
                <a:ext cx="7886700" cy="4724401"/>
              </a:xfrm>
              <a:blipFill>
                <a:blip r:embed="rId3"/>
                <a:stretch>
                  <a:fillRect l="-1005" t="-1806"/>
                </a:stretch>
              </a:blipFill>
            </p:spPr>
            <p:txBody>
              <a:bodyPr/>
              <a:lstStyle/>
              <a:p>
                <a:r>
                  <a:rPr lang="en-US">
                    <a:noFill/>
                  </a:rPr>
                  <a:t> </a:t>
                </a:r>
              </a:p>
            </p:txBody>
          </p:sp>
        </mc:Fallback>
      </mc:AlternateContent>
      <p:pic>
        <p:nvPicPr>
          <p:cNvPr id="99330" name="Picture 2" descr="A network with a chain of variables where y depends on X and Z depends on Y."/>
          <p:cNvPicPr>
            <a:picLocks noChangeAspect="1" noChangeArrowheads="1"/>
          </p:cNvPicPr>
          <p:nvPr/>
        </p:nvPicPr>
        <p:blipFill>
          <a:blip r:embed="rId4" cstate="print"/>
          <a:srcRect/>
          <a:stretch>
            <a:fillRect/>
          </a:stretch>
        </p:blipFill>
        <p:spPr bwMode="auto">
          <a:xfrm>
            <a:off x="1897856" y="2188354"/>
            <a:ext cx="5348288" cy="1124398"/>
          </a:xfrm>
          <a:prstGeom prst="rect">
            <a:avLst/>
          </a:prstGeom>
          <a:noFill/>
          <a:ln w="9525">
            <a:noFill/>
            <a:miter lim="800000"/>
            <a:headEnd/>
            <a:tailEnd/>
          </a:ln>
        </p:spPr>
      </p:pic>
      <p:grpSp>
        <p:nvGrpSpPr>
          <p:cNvPr id="6" name="Group 5">
            <a:extLst>
              <a:ext uri="{FF2B5EF4-FFF2-40B4-BE49-F238E27FC236}">
                <a16:creationId xmlns:a16="http://schemas.microsoft.com/office/drawing/2014/main" id="{14E63C02-0957-B135-C3E9-F740A1A0BA2A}"/>
              </a:ext>
            </a:extLst>
          </p:cNvPr>
          <p:cNvGrpSpPr/>
          <p:nvPr/>
        </p:nvGrpSpPr>
        <p:grpSpPr>
          <a:xfrm>
            <a:off x="5553785" y="5418993"/>
            <a:ext cx="1821140" cy="1073881"/>
            <a:chOff x="5553785" y="5418993"/>
            <a:chExt cx="1821140" cy="1073881"/>
          </a:xfrm>
        </p:grpSpPr>
        <p:sp>
          <p:nvSpPr>
            <p:cNvPr id="2" name="TextBox 1">
              <a:extLst>
                <a:ext uri="{FF2B5EF4-FFF2-40B4-BE49-F238E27FC236}">
                  <a16:creationId xmlns:a16="http://schemas.microsoft.com/office/drawing/2014/main" id="{E2097FF4-44EE-4BC5-A50B-D1D4FB13CB36}"/>
                </a:ext>
              </a:extLst>
            </p:cNvPr>
            <p:cNvSpPr txBox="1"/>
            <p:nvPr/>
          </p:nvSpPr>
          <p:spPr>
            <a:xfrm>
              <a:off x="5553785" y="5784988"/>
              <a:ext cx="1821140" cy="707886"/>
            </a:xfrm>
            <a:prstGeom prst="rect">
              <a:avLst/>
            </a:prstGeom>
            <a:noFill/>
          </p:spPr>
          <p:txBody>
            <a:bodyPr wrap="none" rtlCol="0">
              <a:spAutoFit/>
            </a:bodyPr>
            <a:lstStyle/>
            <a:p>
              <a:pPr algn="ctr"/>
              <a:r>
                <a:rPr lang="en-US" sz="2000" dirty="0">
                  <a:solidFill>
                    <a:srgbClr val="FF0000"/>
                  </a:solidFill>
                </a:rPr>
                <a:t>X and Z are </a:t>
              </a:r>
              <a:r>
                <a:rPr lang="en-US" sz="2000" b="1" dirty="0">
                  <a:solidFill>
                    <a:srgbClr val="FF0000"/>
                  </a:solidFill>
                </a:rPr>
                <a:t>not</a:t>
              </a:r>
              <a:r>
                <a:rPr lang="en-US" sz="2000" dirty="0">
                  <a:solidFill>
                    <a:srgbClr val="FF0000"/>
                  </a:solidFill>
                </a:rPr>
                <a:t> </a:t>
              </a:r>
              <a:br>
                <a:rPr lang="en-US" sz="2000" dirty="0">
                  <a:solidFill>
                    <a:srgbClr val="FF0000"/>
                  </a:solidFill>
                </a:rPr>
              </a:br>
              <a:r>
                <a:rPr lang="en-US" sz="2000" dirty="0">
                  <a:solidFill>
                    <a:srgbClr val="FF0000"/>
                  </a:solidFill>
                </a:rPr>
                <a:t>independent!</a:t>
              </a:r>
            </a:p>
          </p:txBody>
        </p:sp>
        <p:sp>
          <p:nvSpPr>
            <p:cNvPr id="3" name="Arrow: Right 2">
              <a:extLst>
                <a:ext uri="{FF2B5EF4-FFF2-40B4-BE49-F238E27FC236}">
                  <a16:creationId xmlns:a16="http://schemas.microsoft.com/office/drawing/2014/main" id="{AF61CCA0-C66D-47C6-AD21-7D26CC7B9EDB}"/>
                </a:ext>
                <a:ext uri="{C183D7F6-B498-43B3-948B-1728B52AA6E4}">
                  <adec:decorative xmlns:adec="http://schemas.microsoft.com/office/drawing/2017/decorative" val="1"/>
                </a:ext>
              </a:extLst>
            </p:cNvPr>
            <p:cNvSpPr/>
            <p:nvPr/>
          </p:nvSpPr>
          <p:spPr>
            <a:xfrm rot="5400000">
              <a:off x="6306400" y="5434727"/>
              <a:ext cx="315911" cy="284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Speech Bubble: Rectangle with Corners Rounded 3">
            <a:extLst>
              <a:ext uri="{FF2B5EF4-FFF2-40B4-BE49-F238E27FC236}">
                <a16:creationId xmlns:a16="http://schemas.microsoft.com/office/drawing/2014/main" id="{7FA4BCAF-0241-4B29-5F11-9F3BCA262A93}"/>
              </a:ext>
            </a:extLst>
          </p:cNvPr>
          <p:cNvSpPr/>
          <p:nvPr/>
        </p:nvSpPr>
        <p:spPr>
          <a:xfrm>
            <a:off x="7543800" y="4343400"/>
            <a:ext cx="1371600" cy="535205"/>
          </a:xfrm>
          <a:prstGeom prst="wedgeRoundRectCallout">
            <a:avLst>
              <a:gd name="adj1" fmla="val -117577"/>
              <a:gd name="adj2" fmla="val 6857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We are not interested in y. </a:t>
            </a:r>
          </a:p>
        </p:txBody>
      </p:sp>
      <p:sp>
        <p:nvSpPr>
          <p:cNvPr id="5" name="TextBox 4">
            <a:extLst>
              <a:ext uri="{FF2B5EF4-FFF2-40B4-BE49-F238E27FC236}">
                <a16:creationId xmlns:a16="http://schemas.microsoft.com/office/drawing/2014/main" id="{E305B5F7-4A63-7169-58F8-29F8DAC89AEC}"/>
              </a:ext>
            </a:extLst>
          </p:cNvPr>
          <p:cNvSpPr txBox="1"/>
          <p:nvPr/>
        </p:nvSpPr>
        <p:spPr>
          <a:xfrm>
            <a:off x="607716" y="6121050"/>
            <a:ext cx="4019550" cy="5232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dirty="0"/>
              <a:t>Note: most Ps refer to probability distributions, but for convenience, we omit setting using a bold </a:t>
            </a:r>
            <a:r>
              <a:rPr lang="en-US" sz="1400" b="1" dirty="0"/>
              <a:t>P</a:t>
            </a:r>
            <a:r>
              <a:rPr lang="en-US" sz="1400" dirty="0"/>
              <a:t>!</a:t>
            </a:r>
          </a:p>
        </p:txBody>
      </p:sp>
    </p:spTree>
    <p:extLst>
      <p:ext uri="{BB962C8B-B14F-4D97-AF65-F5344CB8AC3E}">
        <p14:creationId xmlns:p14="http://schemas.microsoft.com/office/powerpoint/2010/main" val="149871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Causal Chains: Conditional Independence</a:t>
            </a:r>
          </a:p>
        </p:txBody>
      </p:sp>
      <p:pic>
        <p:nvPicPr>
          <p:cNvPr id="99330" name="Picture 2" descr="A network with a chain of variables where y depends on X and Z depends on Y."/>
          <p:cNvPicPr>
            <a:picLocks noChangeAspect="1" noChangeArrowheads="1"/>
          </p:cNvPicPr>
          <p:nvPr/>
        </p:nvPicPr>
        <p:blipFill>
          <a:blip r:embed="rId3" cstate="print"/>
          <a:srcRect/>
          <a:stretch>
            <a:fillRect/>
          </a:stretch>
        </p:blipFill>
        <p:spPr bwMode="auto">
          <a:xfrm>
            <a:off x="2057400" y="2328763"/>
            <a:ext cx="5348288" cy="1124398"/>
          </a:xfrm>
          <a:prstGeom prst="rect">
            <a:avLst/>
          </a:prstGeom>
          <a:noFill/>
          <a:ln w="9525">
            <a:noFill/>
            <a:miter lim="800000"/>
            <a:headEnd/>
            <a:tailEnd/>
          </a:ln>
        </p:spPr>
      </p:pic>
      <mc:AlternateContent xmlns:mc="http://schemas.openxmlformats.org/markup-compatibility/2006" xmlns:a14="http://schemas.microsoft.com/office/drawing/2010/main">
        <mc:Choice Requires="a14">
          <p:sp>
            <p:nvSpPr>
              <p:cNvPr id="5123" name="Rectangle 3"/>
              <p:cNvSpPr>
                <a:spLocks noGrp="1" noChangeArrowheads="1"/>
              </p:cNvSpPr>
              <p:nvPr>
                <p:ph idx="1"/>
              </p:nvPr>
            </p:nvSpPr>
            <p:spPr>
              <a:xfrm>
                <a:off x="628650" y="1825625"/>
                <a:ext cx="7886700" cy="4117975"/>
              </a:xfrm>
            </p:spPr>
            <p:txBody>
              <a:bodyPr>
                <a:normAutofit lnSpcReduction="10000"/>
              </a:bodyPr>
              <a:lstStyle/>
              <a:p>
                <a:r>
                  <a:rPr lang="en-US" sz="2400" dirty="0"/>
                  <a:t>Example: </a:t>
                </a:r>
                <a:r>
                  <a:rPr lang="en-US" sz="2400" i="1" dirty="0"/>
                  <a:t>causal chain</a:t>
                </a:r>
              </a:p>
              <a:p>
                <a:endParaRPr lang="en-US" sz="2400" i="1" dirty="0"/>
              </a:p>
              <a:p>
                <a:endParaRPr lang="en-US" sz="2400" i="1" dirty="0"/>
              </a:p>
              <a:p>
                <a:endParaRPr lang="en-US" sz="2400" i="1" dirty="0"/>
              </a:p>
              <a:p>
                <a:r>
                  <a:rPr lang="en-US" sz="2400" dirty="0"/>
                  <a:t>Is Z independent of X given Y?</a:t>
                </a:r>
              </a:p>
              <a:p>
                <a:endParaRPr lang="en-US" sz="2400" dirty="0"/>
              </a:p>
              <a:p>
                <a:pPr marL="457200" indent="-457200">
                  <a:buAutoNum type="arabicPeriod"/>
                </a:pPr>
                <a:r>
                  <a:rPr lang="en-US" sz="2000" dirty="0"/>
                  <a:t>Conditioning: 	</a:t>
                </a:r>
                <a14:m>
                  <m:oMath xmlns:m="http://schemas.openxmlformats.org/officeDocument/2006/math">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m:t>
                        </m:r>
                        <m:r>
                          <a:rPr lang="en-US" sz="2000" i="1">
                            <a:latin typeface="Cambria Math" panose="02040503050406030204" pitchFamily="18" charset="0"/>
                          </a:rPr>
                          <m:t>𝑍</m:t>
                        </m:r>
                      </m:e>
                      <m:e>
                        <m:r>
                          <a:rPr lang="en-US" sz="2000" i="1">
                            <a:latin typeface="Cambria Math" panose="02040503050406030204" pitchFamily="18" charset="0"/>
                          </a:rPr>
                          <m:t>𝑌</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den>
                    </m:f>
                    <m:r>
                      <a:rPr lang="en-US" sz="2000" i="1">
                        <a:latin typeface="Cambria Math" panose="02040503050406030204" pitchFamily="18" charset="0"/>
                      </a:rPr>
                      <m:t>=</m:t>
                    </m:r>
                    <m:f>
                      <m:fPr>
                        <m:ctrlPr>
                          <a:rPr lang="en-US" sz="2000" i="1">
                            <a:latin typeface="Cambria Math" panose="02040503050406030204" pitchFamily="18" charset="0"/>
                          </a:rPr>
                        </m:ctrlPr>
                      </m:fPr>
                      <m:num>
                        <m:r>
                          <m:rPr>
                            <m:nor/>
                          </m:rPr>
                          <a:rPr lang="en-US" sz="2000">
                            <a:latin typeface="Cambria Math" panose="02040503050406030204" pitchFamily="18" charset="0"/>
                          </a:rPr>
                          <m:t>P</m:t>
                        </m:r>
                        <m:r>
                          <m:rPr>
                            <m:nor/>
                          </m:rPr>
                          <a:rPr lang="en-US" sz="2000">
                            <a:latin typeface="Cambria Math" panose="02040503050406030204" pitchFamily="18" charset="0"/>
                          </a:rPr>
                          <m:t>(</m:t>
                        </m:r>
                        <m:r>
                          <m:rPr>
                            <m:nor/>
                          </m:rPr>
                          <a:rPr lang="en-US" sz="2000">
                            <a:latin typeface="Cambria Math" panose="02040503050406030204" pitchFamily="18" charset="0"/>
                          </a:rPr>
                          <m:t>X</m:t>
                        </m:r>
                        <m:r>
                          <m:rPr>
                            <m:nor/>
                          </m:rPr>
                          <a:rPr lang="en-US" sz="2000">
                            <a:latin typeface="Cambria Math" panose="02040503050406030204" pitchFamily="18" charset="0"/>
                          </a:rPr>
                          <m:t>)</m:t>
                        </m:r>
                        <m:r>
                          <m:rPr>
                            <m:nor/>
                          </m:rPr>
                          <a:rPr lang="en-US" sz="2000">
                            <a:latin typeface="Cambria Math" panose="02040503050406030204" pitchFamily="18" charset="0"/>
                          </a:rPr>
                          <m:t>P</m:t>
                        </m:r>
                        <m:r>
                          <m:rPr>
                            <m:nor/>
                          </m:rPr>
                          <a:rPr lang="en-US" sz="2000">
                            <a:latin typeface="Cambria Math" panose="02040503050406030204" pitchFamily="18" charset="0"/>
                          </a:rPr>
                          <m:t>(</m:t>
                        </m:r>
                        <m:r>
                          <m:rPr>
                            <m:nor/>
                          </m:rPr>
                          <a:rPr lang="en-US" sz="2000">
                            <a:latin typeface="Cambria Math" panose="02040503050406030204" pitchFamily="18" charset="0"/>
                          </a:rPr>
                          <m:t>Y</m:t>
                        </m:r>
                        <m:r>
                          <m:rPr>
                            <m:nor/>
                          </m:rPr>
                          <a:rPr lang="en-US" sz="2000">
                            <a:latin typeface="Cambria Math" panose="02040503050406030204" pitchFamily="18" charset="0"/>
                          </a:rPr>
                          <m:t>|</m:t>
                        </m:r>
                        <m:r>
                          <m:rPr>
                            <m:nor/>
                          </m:rPr>
                          <a:rPr lang="en-US" sz="2000">
                            <a:latin typeface="Cambria Math" panose="02040503050406030204" pitchFamily="18" charset="0"/>
                          </a:rPr>
                          <m:t>X</m:t>
                        </m:r>
                        <m:r>
                          <m:rPr>
                            <m:nor/>
                          </m:rPr>
                          <a:rPr lang="en-US" sz="2000">
                            <a:latin typeface="Cambria Math" panose="02040503050406030204" pitchFamily="18" charset="0"/>
                          </a:rPr>
                          <m:t>)</m:t>
                        </m:r>
                        <m:r>
                          <m:rPr>
                            <m:nor/>
                          </m:rPr>
                          <a:rPr lang="en-US" sz="2000">
                            <a:latin typeface="Cambria Math" panose="02040503050406030204" pitchFamily="18" charset="0"/>
                          </a:rPr>
                          <m:t>P</m:t>
                        </m:r>
                        <m:r>
                          <m:rPr>
                            <m:nor/>
                          </m:rPr>
                          <a:rPr lang="en-US" sz="2000">
                            <a:latin typeface="Cambria Math" panose="02040503050406030204" pitchFamily="18" charset="0"/>
                          </a:rPr>
                          <m:t>(</m:t>
                        </m:r>
                        <m:r>
                          <m:rPr>
                            <m:nor/>
                          </m:rPr>
                          <a:rPr lang="en-US" sz="2000">
                            <a:latin typeface="Cambria Math" panose="02040503050406030204" pitchFamily="18" charset="0"/>
                          </a:rPr>
                          <m:t>Z</m:t>
                        </m:r>
                        <m:r>
                          <m:rPr>
                            <m:nor/>
                          </m:rPr>
                          <a:rPr lang="en-US" sz="2000">
                            <a:latin typeface="Cambria Math" panose="02040503050406030204" pitchFamily="18" charset="0"/>
                          </a:rPr>
                          <m:t>|</m:t>
                        </m:r>
                        <m:r>
                          <m:rPr>
                            <m:nor/>
                          </m:rPr>
                          <a:rPr lang="en-US" sz="2000">
                            <a:latin typeface="Cambria Math" panose="02040503050406030204" pitchFamily="18" charset="0"/>
                          </a:rPr>
                          <m:t>Y</m:t>
                        </m:r>
                        <m:r>
                          <m:rPr>
                            <m:nor/>
                          </m:rPr>
                          <a:rPr lang="en-US" sz="2000">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den>
                    </m:f>
                    <m:r>
                      <m:rPr>
                        <m:nor/>
                      </m:rPr>
                      <a:rPr lang="en-US" sz="2000">
                        <a:latin typeface="Cambria Math" panose="02040503050406030204" pitchFamily="18" charset="0"/>
                      </a:rPr>
                      <m:t> </m:t>
                    </m:r>
                  </m:oMath>
                </a14:m>
                <a:br>
                  <a:rPr lang="en-US" sz="2000" dirty="0">
                    <a:latin typeface="Cambria Math" panose="02040503050406030204" pitchFamily="18" charset="0"/>
                  </a:rPr>
                </a:br>
                <a:endParaRPr lang="en-US" sz="2000" dirty="0">
                  <a:latin typeface="Cambria Math" panose="02040503050406030204" pitchFamily="18" charset="0"/>
                </a:endParaRPr>
              </a:p>
              <a:p>
                <a:pPr marL="457200" indent="-457200">
                  <a:buAutoNum type="arabicPeriod"/>
                </a:pPr>
                <a:r>
                  <a:rPr lang="en-US" dirty="0"/>
                  <a:t>Bayes’ rule: 	</a:t>
                </a:r>
                <a:r>
                  <a:rPr lang="en-US" sz="2000" dirty="0">
                    <a:latin typeface="Cambria Math" panose="02040503050406030204" pitchFamily="18" charset="0"/>
                  </a:rPr>
                  <a:t>	     </a:t>
                </a:r>
                <a14:m>
                  <m:oMath xmlns:m="http://schemas.openxmlformats.org/officeDocument/2006/math">
                    <m:r>
                      <m:rPr>
                        <m:nor/>
                      </m:rPr>
                      <a:rPr lang="en-US" sz="2000">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e>
                        </m:d>
                        <m:f>
                          <m:fPr>
                            <m:ctrlPr>
                              <a:rPr lang="en-US" sz="2000" i="1" smtClean="0">
                                <a:latin typeface="Cambria Math" panose="02040503050406030204" pitchFamily="18" charset="0"/>
                              </a:rPr>
                            </m:ctrlPr>
                          </m:fPr>
                          <m:num>
                            <m:r>
                              <a:rPr lang="en-US" sz="2000" i="1" smtClean="0">
                                <a:latin typeface="Cambria Math" panose="02040503050406030204" pitchFamily="18" charset="0"/>
                              </a:rPr>
                              <m:t>𝑃</m:t>
                            </m:r>
                            <m:r>
                              <a:rPr lang="en-US" sz="2000" i="1" smtClean="0">
                                <a:latin typeface="Cambria Math" panose="02040503050406030204" pitchFamily="18" charset="0"/>
                              </a:rPr>
                              <m:t>(</m:t>
                            </m:r>
                            <m:r>
                              <a:rPr lang="en-US" sz="2000" i="1" smtClean="0">
                                <a:latin typeface="Cambria Math" panose="02040503050406030204" pitchFamily="18" charset="0"/>
                              </a:rPr>
                              <m:t>𝑋</m:t>
                            </m:r>
                            <m:r>
                              <a:rPr lang="en-US" sz="2000" i="1" smtClean="0">
                                <a:latin typeface="Cambria Math" panose="02040503050406030204" pitchFamily="18" charset="0"/>
                              </a:rPr>
                              <m:t>|</m:t>
                            </m:r>
                            <m:r>
                              <a:rPr lang="en-US" sz="2000" i="1" smtClean="0">
                                <a:latin typeface="Cambria Math" panose="02040503050406030204" pitchFamily="18" charset="0"/>
                              </a:rPr>
                              <m:t>𝑌</m:t>
                            </m:r>
                            <m:r>
                              <a:rPr lang="en-US" sz="2000" i="1" smtClean="0">
                                <a:latin typeface="Cambria Math" panose="02040503050406030204" pitchFamily="18" charset="0"/>
                              </a:rPr>
                              <m:t>)</m:t>
                            </m:r>
                            <m:r>
                              <a:rPr lang="en-US" sz="2000" i="1" smtClean="0">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𝑌</m:t>
                                </m:r>
                              </m:e>
                            </m:d>
                          </m:num>
                          <m:den>
                            <m:r>
                              <a:rPr lang="en-US" sz="2000" b="0" i="1" smtClean="0">
                                <a:latin typeface="Cambria Math" panose="02040503050406030204" pitchFamily="18" charset="0"/>
                              </a:rPr>
                              <m:t>𝑃</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den>
                        </m:f>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𝑍</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num>
                      <m:den>
                        <m:r>
                          <a:rPr lang="en-US" sz="2000" i="1">
                            <a:latin typeface="Cambria Math" panose="02040503050406030204" pitchFamily="18" charset="0"/>
                          </a:rPr>
                          <m:t>𝑃</m:t>
                        </m:r>
                        <m:r>
                          <a:rPr lang="en-US" sz="2000" i="1">
                            <a:latin typeface="Cambria Math" panose="02040503050406030204" pitchFamily="18" charset="0"/>
                          </a:rPr>
                          <m:t>(</m:t>
                        </m:r>
                        <m:r>
                          <a:rPr lang="en-US" sz="2000" i="1">
                            <a:latin typeface="Cambria Math" panose="02040503050406030204" pitchFamily="18" charset="0"/>
                          </a:rPr>
                          <m:t>𝑌</m:t>
                        </m:r>
                        <m:r>
                          <a:rPr lang="en-US" sz="2000" i="1">
                            <a:latin typeface="Cambria Math" panose="02040503050406030204" pitchFamily="18" charset="0"/>
                          </a:rPr>
                          <m:t>)</m:t>
                        </m:r>
                      </m:den>
                    </m:f>
                    <m:r>
                      <m:rPr>
                        <m:nor/>
                      </m:rPr>
                      <a:rPr lang="en-US" sz="2000">
                        <a:latin typeface="Cambria Math" panose="02040503050406030204" pitchFamily="18" charset="0"/>
                      </a:rPr>
                      <m:t> = </m:t>
                    </m:r>
                    <m:r>
                      <m:rPr>
                        <m:nor/>
                      </m:rPr>
                      <a:rPr lang="en-US" sz="2000">
                        <a:latin typeface="Cambria Math" panose="02040503050406030204" pitchFamily="18" charset="0"/>
                      </a:rPr>
                      <m:t>P</m:t>
                    </m:r>
                    <m:r>
                      <m:rPr>
                        <m:nor/>
                      </m:rPr>
                      <a:rPr lang="en-US" sz="2000">
                        <a:latin typeface="Cambria Math" panose="02040503050406030204" pitchFamily="18" charset="0"/>
                      </a:rPr>
                      <m:t>(</m:t>
                    </m:r>
                    <m:r>
                      <m:rPr>
                        <m:nor/>
                      </m:rPr>
                      <a:rPr lang="en-US" sz="2000">
                        <a:latin typeface="Cambria Math" panose="02040503050406030204" pitchFamily="18" charset="0"/>
                      </a:rPr>
                      <m:t>X</m:t>
                    </m:r>
                    <m:r>
                      <m:rPr>
                        <m:nor/>
                      </m:rPr>
                      <a:rPr lang="en-US" sz="2000">
                        <a:latin typeface="Cambria Math" panose="02040503050406030204" pitchFamily="18" charset="0"/>
                      </a:rPr>
                      <m:t>|</m:t>
                    </m:r>
                    <m:r>
                      <m:rPr>
                        <m:nor/>
                      </m:rPr>
                      <a:rPr lang="en-US" sz="2000">
                        <a:latin typeface="Cambria Math" panose="02040503050406030204" pitchFamily="18" charset="0"/>
                      </a:rPr>
                      <m:t>Y</m:t>
                    </m:r>
                    <m:r>
                      <m:rPr>
                        <m:nor/>
                      </m:rPr>
                      <a:rPr lang="en-US" sz="2000">
                        <a:latin typeface="Cambria Math" panose="02040503050406030204" pitchFamily="18" charset="0"/>
                      </a:rPr>
                      <m:t>)</m:t>
                    </m:r>
                    <m:r>
                      <m:rPr>
                        <m:nor/>
                      </m:rPr>
                      <a:rPr lang="en-US" sz="2000">
                        <a:latin typeface="Cambria Math" panose="02040503050406030204" pitchFamily="18" charset="0"/>
                      </a:rPr>
                      <m:t>P</m:t>
                    </m:r>
                    <m:r>
                      <m:rPr>
                        <m:nor/>
                      </m:rPr>
                      <a:rPr lang="en-US" sz="2000">
                        <a:latin typeface="Cambria Math" panose="02040503050406030204" pitchFamily="18" charset="0"/>
                      </a:rPr>
                      <m:t>(</m:t>
                    </m:r>
                    <m:r>
                      <m:rPr>
                        <m:nor/>
                      </m:rPr>
                      <a:rPr lang="en-US" sz="2000">
                        <a:latin typeface="Cambria Math" panose="02040503050406030204" pitchFamily="18" charset="0"/>
                      </a:rPr>
                      <m:t>Z</m:t>
                    </m:r>
                    <m:r>
                      <m:rPr>
                        <m:nor/>
                      </m:rPr>
                      <a:rPr lang="en-US" sz="2000">
                        <a:latin typeface="Cambria Math" panose="02040503050406030204" pitchFamily="18" charset="0"/>
                      </a:rPr>
                      <m:t>|</m:t>
                    </m:r>
                    <m:r>
                      <m:rPr>
                        <m:nor/>
                      </m:rPr>
                      <a:rPr lang="en-US" sz="2000">
                        <a:latin typeface="Cambria Math" panose="02040503050406030204" pitchFamily="18" charset="0"/>
                      </a:rPr>
                      <m:t>Y</m:t>
                    </m:r>
                    <m:r>
                      <m:rPr>
                        <m:nor/>
                      </m:rPr>
                      <a:rPr lang="en-US" sz="2000">
                        <a:latin typeface="Cambria Math" panose="02040503050406030204" pitchFamily="18" charset="0"/>
                      </a:rPr>
                      <m:t>)</m:t>
                    </m:r>
                  </m:oMath>
                </a14:m>
                <a:endParaRPr lang="en-US" sz="2000" dirty="0"/>
              </a:p>
              <a:p>
                <a:pPr marL="0" indent="0">
                  <a:buNone/>
                </a:pPr>
                <a:endParaRPr lang="en-US" sz="2400" dirty="0"/>
              </a:p>
            </p:txBody>
          </p:sp>
        </mc:Choice>
        <mc:Fallback xmlns="">
          <p:sp>
            <p:nvSpPr>
              <p:cNvPr id="5123" name="Rectangle 3"/>
              <p:cNvSpPr>
                <a:spLocks noGrp="1" noRot="1" noChangeAspect="1" noMove="1" noResize="1" noEditPoints="1" noAdjustHandles="1" noChangeArrowheads="1" noChangeShapeType="1" noTextEdit="1"/>
              </p:cNvSpPr>
              <p:nvPr>
                <p:ph idx="1"/>
              </p:nvPr>
            </p:nvSpPr>
            <p:spPr>
              <a:xfrm>
                <a:off x="628650" y="1825625"/>
                <a:ext cx="7886700" cy="4117975"/>
              </a:xfrm>
              <a:blipFill>
                <a:blip r:embed="rId4"/>
                <a:stretch>
                  <a:fillRect l="-1005" t="-2811"/>
                </a:stretch>
              </a:blipFill>
            </p:spPr>
            <p:txBody>
              <a:bodyPr/>
              <a:lstStyle/>
              <a:p>
                <a:r>
                  <a:rPr lang="en-US">
                    <a:noFill/>
                  </a:rPr>
                  <a:t> </a:t>
                </a:r>
              </a:p>
            </p:txBody>
          </p:sp>
        </mc:Fallback>
      </mc:AlternateContent>
      <p:sp>
        <p:nvSpPr>
          <p:cNvPr id="5" name="Speech Bubble: Rectangle with Corners Rounded 4">
            <a:extLst>
              <a:ext uri="{FF2B5EF4-FFF2-40B4-BE49-F238E27FC236}">
                <a16:creationId xmlns:a16="http://schemas.microsoft.com/office/drawing/2014/main" id="{7C402E91-FD33-DCB0-90E1-D1FA00966C37}"/>
              </a:ext>
            </a:extLst>
          </p:cNvPr>
          <p:cNvSpPr/>
          <p:nvPr/>
        </p:nvSpPr>
        <p:spPr>
          <a:xfrm>
            <a:off x="7543800" y="3657600"/>
            <a:ext cx="1371600" cy="1068605"/>
          </a:xfrm>
          <a:prstGeom prst="wedgeRoundRectCallout">
            <a:avLst>
              <a:gd name="adj1" fmla="val -77910"/>
              <a:gd name="adj2" fmla="val 91247"/>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400" dirty="0"/>
              <a:t>= Definition of conditional independence</a:t>
            </a:r>
          </a:p>
        </p:txBody>
      </p:sp>
      <p:grpSp>
        <p:nvGrpSpPr>
          <p:cNvPr id="2" name="Group 1">
            <a:extLst>
              <a:ext uri="{FF2B5EF4-FFF2-40B4-BE49-F238E27FC236}">
                <a16:creationId xmlns:a16="http://schemas.microsoft.com/office/drawing/2014/main" id="{8343E883-CCC5-6904-BA4E-BEC0B2B3F971}"/>
              </a:ext>
            </a:extLst>
          </p:cNvPr>
          <p:cNvGrpSpPr/>
          <p:nvPr/>
        </p:nvGrpSpPr>
        <p:grpSpPr>
          <a:xfrm>
            <a:off x="5618443" y="5613272"/>
            <a:ext cx="2743200" cy="888889"/>
            <a:chOff x="5618443" y="5613272"/>
            <a:chExt cx="2743200" cy="888889"/>
          </a:xfrm>
        </p:grpSpPr>
        <p:sp>
          <p:nvSpPr>
            <p:cNvPr id="10" name="TextBox 9">
              <a:extLst>
                <a:ext uri="{FF2B5EF4-FFF2-40B4-BE49-F238E27FC236}">
                  <a16:creationId xmlns:a16="http://schemas.microsoft.com/office/drawing/2014/main" id="{BB64160A-523C-43B4-BE6E-A3C4AADBF146}"/>
                </a:ext>
              </a:extLst>
            </p:cNvPr>
            <p:cNvSpPr txBox="1"/>
            <p:nvPr/>
          </p:nvSpPr>
          <p:spPr>
            <a:xfrm>
              <a:off x="5618443" y="5855830"/>
              <a:ext cx="2743200" cy="646331"/>
            </a:xfrm>
            <a:prstGeom prst="rect">
              <a:avLst/>
            </a:prstGeom>
            <a:noFill/>
          </p:spPr>
          <p:txBody>
            <a:bodyPr wrap="square">
              <a:spAutoFit/>
            </a:bodyPr>
            <a:lstStyle/>
            <a:p>
              <a:pPr algn="ctr"/>
              <a:r>
                <a:rPr lang="en-US" sz="1800" dirty="0">
                  <a:solidFill>
                    <a:srgbClr val="FF0000"/>
                  </a:solidFill>
                </a:rPr>
                <a:t>X and Z are </a:t>
              </a:r>
              <a:r>
                <a:rPr lang="en-US" dirty="0">
                  <a:solidFill>
                    <a:srgbClr val="FF0000"/>
                  </a:solidFill>
                </a:rPr>
                <a:t>conditionally</a:t>
              </a:r>
              <a:r>
                <a:rPr lang="en-US" sz="1800" dirty="0">
                  <a:solidFill>
                    <a:srgbClr val="FF0000"/>
                  </a:solidFill>
                </a:rPr>
                <a:t> </a:t>
              </a:r>
              <a:br>
                <a:rPr lang="en-US" sz="1800" dirty="0">
                  <a:solidFill>
                    <a:srgbClr val="FF0000"/>
                  </a:solidFill>
                </a:rPr>
              </a:br>
              <a:r>
                <a:rPr lang="en-US" sz="1800" dirty="0">
                  <a:solidFill>
                    <a:srgbClr val="FF0000"/>
                  </a:solidFill>
                </a:rPr>
                <a:t>independent given Y</a:t>
              </a:r>
            </a:p>
          </p:txBody>
        </p:sp>
        <p:sp>
          <p:nvSpPr>
            <p:cNvPr id="11" name="Arrow: Right 10">
              <a:extLst>
                <a:ext uri="{FF2B5EF4-FFF2-40B4-BE49-F238E27FC236}">
                  <a16:creationId xmlns:a16="http://schemas.microsoft.com/office/drawing/2014/main" id="{810EFDF7-8251-4574-827A-A732105D5FA8}"/>
                </a:ext>
                <a:ext uri="{C183D7F6-B498-43B3-948B-1728B52AA6E4}">
                  <adec:decorative xmlns:adec="http://schemas.microsoft.com/office/drawing/2017/decorative" val="1"/>
                </a:ext>
              </a:extLst>
            </p:cNvPr>
            <p:cNvSpPr/>
            <p:nvPr/>
          </p:nvSpPr>
          <p:spPr>
            <a:xfrm rot="5400000">
              <a:off x="6689866" y="5629006"/>
              <a:ext cx="315911" cy="284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59167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12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45783"/>
            <a:ext cx="8229600" cy="715962"/>
          </a:xfrm>
        </p:spPr>
        <p:txBody>
          <a:bodyPr/>
          <a:lstStyle/>
          <a:p>
            <a:r>
              <a:rPr lang="en-US" dirty="0"/>
              <a:t>Common Cause vs. Common Effect</a:t>
            </a:r>
          </a:p>
        </p:txBody>
      </p:sp>
      <p:pic>
        <p:nvPicPr>
          <p:cNvPr id="22530" name="Picture 2" descr="A network where X and Z depend on Y."/>
          <p:cNvPicPr>
            <a:picLocks noChangeAspect="1" noChangeArrowheads="1"/>
          </p:cNvPicPr>
          <p:nvPr/>
        </p:nvPicPr>
        <p:blipFill>
          <a:blip r:embed="rId3" cstate="print"/>
          <a:srcRect/>
          <a:stretch>
            <a:fillRect/>
          </a:stretch>
        </p:blipFill>
        <p:spPr bwMode="auto">
          <a:xfrm>
            <a:off x="1607874" y="1646405"/>
            <a:ext cx="1592526" cy="2667000"/>
          </a:xfrm>
          <a:prstGeom prst="rect">
            <a:avLst/>
          </a:prstGeom>
          <a:noFill/>
          <a:ln w="9525">
            <a:noFill/>
            <a:miter lim="800000"/>
            <a:headEnd/>
            <a:tailEnd/>
          </a:ln>
        </p:spPr>
      </p:pic>
      <p:sp>
        <p:nvSpPr>
          <p:cNvPr id="3" name="Content Placeholder 2"/>
          <p:cNvSpPr>
            <a:spLocks noGrp="1"/>
          </p:cNvSpPr>
          <p:nvPr>
            <p:ph sz="half" idx="1"/>
          </p:nvPr>
        </p:nvSpPr>
        <p:spPr>
          <a:xfrm>
            <a:off x="457200" y="1295400"/>
            <a:ext cx="4038600" cy="5216817"/>
          </a:xfrm>
        </p:spPr>
        <p:txBody>
          <a:bodyPr>
            <a:noAutofit/>
          </a:bodyPr>
          <a:lstStyle/>
          <a:p>
            <a:r>
              <a:rPr lang="en-US" sz="1800" i="1" dirty="0"/>
              <a:t>Common cause</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pPr marL="0" indent="0">
              <a:buNone/>
            </a:pPr>
            <a:endParaRPr lang="en-US" sz="1800" dirty="0"/>
          </a:p>
          <a:p>
            <a:r>
              <a:rPr lang="en-US" sz="1800" dirty="0"/>
              <a:t>Are X and Z independent?</a:t>
            </a:r>
          </a:p>
          <a:p>
            <a:pPr lvl="1"/>
            <a:r>
              <a:rPr lang="en-US" dirty="0">
                <a:solidFill>
                  <a:srgbClr val="0066FF"/>
                </a:solidFill>
              </a:rPr>
              <a:t>No. If Y is unknown, then it will influence both in the same way.</a:t>
            </a:r>
          </a:p>
          <a:p>
            <a:r>
              <a:rPr lang="en-US" sz="1800" dirty="0"/>
              <a:t>Are they conditionally independent given Y?</a:t>
            </a:r>
          </a:p>
          <a:p>
            <a:pPr lvl="1"/>
            <a:r>
              <a:rPr lang="en-US" dirty="0">
                <a:solidFill>
                  <a:srgbClr val="0066FF"/>
                </a:solidFill>
              </a:rPr>
              <a:t>Yes, the only variation comes from other, not shared, causes.</a:t>
            </a:r>
          </a:p>
        </p:txBody>
      </p:sp>
      <p:pic>
        <p:nvPicPr>
          <p:cNvPr id="22531" name="Picture 3" descr="A network where Y depends on X and Z."/>
          <p:cNvPicPr>
            <a:picLocks noChangeAspect="1" noChangeArrowheads="1"/>
          </p:cNvPicPr>
          <p:nvPr/>
        </p:nvPicPr>
        <p:blipFill>
          <a:blip r:embed="rId4" cstate="print"/>
          <a:srcRect/>
          <a:stretch>
            <a:fillRect/>
          </a:stretch>
        </p:blipFill>
        <p:spPr bwMode="auto">
          <a:xfrm>
            <a:off x="5410200" y="1570205"/>
            <a:ext cx="1728019" cy="2819400"/>
          </a:xfrm>
          <a:prstGeom prst="rect">
            <a:avLst/>
          </a:prstGeom>
          <a:noFill/>
          <a:ln w="9525">
            <a:noFill/>
            <a:miter lim="800000"/>
            <a:headEnd/>
            <a:tailEnd/>
          </a:ln>
        </p:spPr>
      </p:pic>
      <p:sp>
        <p:nvSpPr>
          <p:cNvPr id="5" name="Content Placeholder 4"/>
          <p:cNvSpPr>
            <a:spLocks noGrp="1"/>
          </p:cNvSpPr>
          <p:nvPr>
            <p:ph sz="half" idx="2"/>
          </p:nvPr>
        </p:nvSpPr>
        <p:spPr>
          <a:xfrm>
            <a:off x="4648200" y="1295400"/>
            <a:ext cx="4038600" cy="5216816"/>
          </a:xfrm>
        </p:spPr>
        <p:txBody>
          <a:bodyPr>
            <a:noAutofit/>
          </a:bodyPr>
          <a:lstStyle/>
          <a:p>
            <a:r>
              <a:rPr lang="en-US" sz="1800" i="1" dirty="0"/>
              <a:t>Common effect</a:t>
            </a:r>
          </a:p>
          <a:p>
            <a:endParaRPr lang="en-US" sz="1800" dirty="0"/>
          </a:p>
          <a:p>
            <a:endParaRPr lang="en-US" sz="1800" dirty="0"/>
          </a:p>
          <a:p>
            <a:endParaRPr lang="en-US" sz="1800" dirty="0"/>
          </a:p>
          <a:p>
            <a:endParaRPr lang="en-US" sz="1800" dirty="0"/>
          </a:p>
          <a:p>
            <a:pPr marL="0" indent="0">
              <a:buNone/>
            </a:pPr>
            <a:endParaRPr lang="en-US" sz="1800" dirty="0"/>
          </a:p>
          <a:p>
            <a:endParaRPr lang="en-US" sz="1800" dirty="0"/>
          </a:p>
          <a:p>
            <a:endParaRPr lang="en-US" sz="1800" dirty="0"/>
          </a:p>
          <a:p>
            <a:endParaRPr lang="en-US" sz="1800" dirty="0"/>
          </a:p>
          <a:p>
            <a:r>
              <a:rPr lang="en-US" sz="1800" dirty="0"/>
              <a:t>Are X and Z independent?</a:t>
            </a:r>
          </a:p>
          <a:p>
            <a:pPr lvl="1"/>
            <a:r>
              <a:rPr lang="en-US" dirty="0">
                <a:solidFill>
                  <a:srgbClr val="0066FF"/>
                </a:solidFill>
              </a:rPr>
              <a:t>Yes, they do not share a parent.</a:t>
            </a:r>
          </a:p>
          <a:p>
            <a:r>
              <a:rPr lang="en-US" sz="1800" dirty="0"/>
              <a:t>Are they conditionally independent given Y?</a:t>
            </a:r>
          </a:p>
          <a:p>
            <a:pPr lvl="1"/>
            <a:r>
              <a:rPr lang="en-US" dirty="0">
                <a:solidFill>
                  <a:srgbClr val="0066FF"/>
                </a:solidFill>
              </a:rPr>
              <a:t>No. The observed Y can now be seen as a common cause for X and Z resulting in dependence.</a:t>
            </a:r>
          </a:p>
        </p:txBody>
      </p:sp>
    </p:spTree>
    <p:extLst>
      <p:ext uri="{BB962C8B-B14F-4D97-AF65-F5344CB8AC3E}">
        <p14:creationId xmlns:p14="http://schemas.microsoft.com/office/powerpoint/2010/main" val="1155990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10" end="1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 Burglar Alarm</a:t>
            </a:r>
          </a:p>
        </p:txBody>
      </p:sp>
      <p:sp>
        <p:nvSpPr>
          <p:cNvPr id="7171" name="Rectangle 3"/>
          <p:cNvSpPr>
            <a:spLocks noGrp="1" noChangeArrowheads="1"/>
          </p:cNvSpPr>
          <p:nvPr>
            <p:ph idx="1"/>
          </p:nvPr>
        </p:nvSpPr>
        <p:spPr>
          <a:xfrm>
            <a:off x="628650" y="1825625"/>
            <a:ext cx="7886700" cy="4575176"/>
          </a:xfrm>
        </p:spPr>
        <p:txBody>
          <a:bodyPr>
            <a:normAutofit lnSpcReduction="10000"/>
          </a:bodyPr>
          <a:lstStyle/>
          <a:p>
            <a:r>
              <a:rPr lang="en-US" b="1" dirty="0"/>
              <a:t>Description</a:t>
            </a:r>
            <a:r>
              <a:rPr lang="en-US" dirty="0"/>
              <a:t>: I have a </a:t>
            </a:r>
            <a:r>
              <a:rPr lang="en-US" b="1" dirty="0"/>
              <a:t>burglar</a:t>
            </a:r>
            <a:r>
              <a:rPr lang="en-US" dirty="0"/>
              <a:t> </a:t>
            </a:r>
            <a:r>
              <a:rPr lang="en-US" b="1" dirty="0"/>
              <a:t>alarm</a:t>
            </a:r>
            <a:r>
              <a:rPr lang="en-US" dirty="0"/>
              <a:t> that is sometimes set off by minor </a:t>
            </a:r>
            <a:r>
              <a:rPr lang="en-US" b="1" dirty="0"/>
              <a:t>earthquakes</a:t>
            </a:r>
            <a:r>
              <a:rPr lang="en-US" dirty="0"/>
              <a:t>. My two neighbors, </a:t>
            </a:r>
            <a:r>
              <a:rPr lang="en-US" b="1" dirty="0"/>
              <a:t>John</a:t>
            </a:r>
            <a:r>
              <a:rPr lang="en-US" dirty="0"/>
              <a:t> and </a:t>
            </a:r>
            <a:r>
              <a:rPr lang="en-US" b="1" dirty="0"/>
              <a:t>Mary</a:t>
            </a:r>
            <a:r>
              <a:rPr lang="en-US" dirty="0"/>
              <a:t>, promised to call me at work if they hear the alarm.</a:t>
            </a:r>
          </a:p>
          <a:p>
            <a:r>
              <a:rPr lang="en-US" dirty="0"/>
              <a:t>Example inference task: Suppose Mary calls, and John doesn’t call. What is the probability of a burglary?</a:t>
            </a:r>
          </a:p>
          <a:p>
            <a:endParaRPr lang="en-US" dirty="0"/>
          </a:p>
          <a:p>
            <a:r>
              <a:rPr lang="en-US" dirty="0"/>
              <a:t>What are the random variables? </a:t>
            </a:r>
          </a:p>
          <a:p>
            <a:pPr lvl="1"/>
            <a:r>
              <a:rPr lang="en-US" dirty="0">
                <a:solidFill>
                  <a:schemeClr val="accent5">
                    <a:lumMod val="75000"/>
                  </a:schemeClr>
                </a:solidFill>
              </a:rPr>
              <a:t>Burglary, Earthquake, Alarm, </a:t>
            </a:r>
            <a:r>
              <a:rPr lang="en-US" dirty="0" err="1">
                <a:solidFill>
                  <a:schemeClr val="accent5">
                    <a:lumMod val="75000"/>
                  </a:schemeClr>
                </a:solidFill>
              </a:rPr>
              <a:t>JohnCalls</a:t>
            </a:r>
            <a:r>
              <a:rPr lang="en-US" dirty="0">
                <a:solidFill>
                  <a:schemeClr val="accent5">
                    <a:lumMod val="75000"/>
                  </a:schemeClr>
                </a:solidFill>
              </a:rPr>
              <a:t>, </a:t>
            </a:r>
            <a:r>
              <a:rPr lang="en-US" dirty="0" err="1">
                <a:solidFill>
                  <a:schemeClr val="accent5">
                    <a:lumMod val="75000"/>
                  </a:schemeClr>
                </a:solidFill>
              </a:rPr>
              <a:t>MaryCalls</a:t>
            </a:r>
            <a:endParaRPr lang="en-US" dirty="0">
              <a:solidFill>
                <a:schemeClr val="accent5">
                  <a:lumMod val="75000"/>
                </a:schemeClr>
              </a:solidFill>
            </a:endParaRPr>
          </a:p>
          <a:p>
            <a:endParaRPr lang="en-US" dirty="0"/>
          </a:p>
          <a:p>
            <a:r>
              <a:rPr lang="en-US" dirty="0"/>
              <a:t>What are the direct influence relationships?</a:t>
            </a:r>
          </a:p>
          <a:p>
            <a:pPr lvl="1"/>
            <a:r>
              <a:rPr lang="en-US" dirty="0"/>
              <a:t>A burglar can set off the alarm</a:t>
            </a:r>
          </a:p>
          <a:p>
            <a:pPr lvl="1"/>
            <a:r>
              <a:rPr lang="en-US" dirty="0"/>
              <a:t>An earthquake can set off the alarm</a:t>
            </a:r>
          </a:p>
          <a:p>
            <a:pPr lvl="1"/>
            <a:r>
              <a:rPr lang="en-US" dirty="0"/>
              <a:t>The alarm can cause Mary to call</a:t>
            </a:r>
          </a:p>
          <a:p>
            <a:pPr lvl="1"/>
            <a:r>
              <a:rPr lang="en-US" dirty="0"/>
              <a:t>The alarm can cause John to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17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Example: Burglar Alarm as a Network</a:t>
            </a:r>
          </a:p>
        </p:txBody>
      </p:sp>
      <p:sp>
        <p:nvSpPr>
          <p:cNvPr id="8" name="Rectangle 7">
            <a:extLst>
              <a:ext uri="{C183D7F6-B498-43B3-948B-1728B52AA6E4}">
                <adec:decorative xmlns:adec="http://schemas.microsoft.com/office/drawing/2017/decorative" val="1"/>
              </a:ext>
            </a:extLst>
          </p:cNvPr>
          <p:cNvSpPr/>
          <p:nvPr/>
        </p:nvSpPr>
        <p:spPr>
          <a:xfrm>
            <a:off x="6248401" y="1413428"/>
            <a:ext cx="863600" cy="74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C183D7F6-B498-43B3-948B-1728B52AA6E4}">
                <adec:decorative xmlns:adec="http://schemas.microsoft.com/office/drawing/2017/decorative" val="1"/>
              </a:ext>
            </a:extLst>
          </p:cNvPr>
          <p:cNvSpPr/>
          <p:nvPr/>
        </p:nvSpPr>
        <p:spPr>
          <a:xfrm>
            <a:off x="6781800" y="5010452"/>
            <a:ext cx="1117600" cy="100742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1A1931F-FFA3-D912-11B2-59693BA1F39C}"/>
              </a:ext>
            </a:extLst>
          </p:cNvPr>
          <p:cNvSpPr txBox="1"/>
          <p:nvPr/>
        </p:nvSpPr>
        <p:spPr>
          <a:xfrm>
            <a:off x="1617887" y="5868537"/>
            <a:ext cx="6261100" cy="369332"/>
          </a:xfrm>
          <a:prstGeom prst="rect">
            <a:avLst/>
          </a:prstGeom>
          <a:noFill/>
        </p:spPr>
        <p:txBody>
          <a:bodyPr wrap="square" rtlCol="0">
            <a:spAutoFit/>
          </a:bodyPr>
          <a:lstStyle/>
          <a:p>
            <a:pPr algn="ctr"/>
            <a:r>
              <a:rPr lang="en-US" dirty="0">
                <a:solidFill>
                  <a:srgbClr val="FF0000"/>
                </a:solidFill>
              </a:rPr>
              <a:t>What are the probabilities?</a:t>
            </a:r>
          </a:p>
        </p:txBody>
      </p:sp>
      <p:grpSp>
        <p:nvGrpSpPr>
          <p:cNvPr id="12" name="Group 11">
            <a:extLst>
              <a:ext uri="{FF2B5EF4-FFF2-40B4-BE49-F238E27FC236}">
                <a16:creationId xmlns:a16="http://schemas.microsoft.com/office/drawing/2014/main" id="{B3084BE9-5D41-7BFB-AFF4-64A2486E175E}"/>
              </a:ext>
            </a:extLst>
          </p:cNvPr>
          <p:cNvGrpSpPr/>
          <p:nvPr/>
        </p:nvGrpSpPr>
        <p:grpSpPr>
          <a:xfrm>
            <a:off x="-76200" y="1371600"/>
            <a:ext cx="6569425" cy="3867205"/>
            <a:chOff x="-533400" y="1381612"/>
            <a:chExt cx="6569425" cy="3867205"/>
          </a:xfrm>
        </p:grpSpPr>
        <p:pic>
          <p:nvPicPr>
            <p:cNvPr id="8197" name="Picture 5" descr="A network showing that alarm depends on burglary and earthquake, and that johncalls and marycalls each depend on only alarm. "/>
            <p:cNvPicPr>
              <a:picLocks noChangeAspect="1" noChangeArrowheads="1"/>
            </p:cNvPicPr>
            <p:nvPr/>
          </p:nvPicPr>
          <p:blipFill>
            <a:blip r:embed="rId3" cstate="print"/>
            <a:srcRect/>
            <a:stretch>
              <a:fillRect/>
            </a:stretch>
          </p:blipFill>
          <p:spPr bwMode="auto">
            <a:xfrm>
              <a:off x="-533400" y="1511925"/>
              <a:ext cx="6472530" cy="3568477"/>
            </a:xfrm>
            <a:prstGeom prst="rect">
              <a:avLst/>
            </a:prstGeom>
            <a:noFill/>
            <a:ln w="9525">
              <a:noFill/>
              <a:miter lim="800000"/>
              <a:headEnd/>
              <a:tailEnd/>
            </a:ln>
          </p:spPr>
        </p:pic>
        <p:sp>
          <p:nvSpPr>
            <p:cNvPr id="7" name="Rectangle 6">
              <a:extLst>
                <a:ext uri="{C183D7F6-B498-43B3-948B-1728B52AA6E4}">
                  <adec:decorative xmlns:adec="http://schemas.microsoft.com/office/drawing/2017/decorative" val="1"/>
                </a:ext>
              </a:extLst>
            </p:cNvPr>
            <p:cNvSpPr/>
            <p:nvPr/>
          </p:nvSpPr>
          <p:spPr>
            <a:xfrm>
              <a:off x="1676400" y="1538423"/>
              <a:ext cx="838200" cy="7423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C183D7F6-B498-43B3-948B-1728B52AA6E4}">
                  <adec:decorative xmlns:adec="http://schemas.microsoft.com/office/drawing/2017/decorative" val="1"/>
                </a:ext>
              </a:extLst>
            </p:cNvPr>
            <p:cNvSpPr/>
            <p:nvPr/>
          </p:nvSpPr>
          <p:spPr>
            <a:xfrm>
              <a:off x="-525588" y="2514600"/>
              <a:ext cx="1897188" cy="13832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627E4B53-E53F-57CE-FEAD-696A20C9E41A}"/>
                </a:ext>
                <a:ext uri="{C183D7F6-B498-43B3-948B-1728B52AA6E4}">
                  <adec:decorative xmlns:adec="http://schemas.microsoft.com/office/drawing/2017/decorative" val="1"/>
                </a:ext>
              </a:extLst>
            </p:cNvPr>
            <p:cNvSpPr/>
            <p:nvPr/>
          </p:nvSpPr>
          <p:spPr>
            <a:xfrm>
              <a:off x="1722121" y="3999962"/>
              <a:ext cx="1287588" cy="1154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8DC76A8-3189-3491-F236-8F60BF384594}"/>
                </a:ext>
                <a:ext uri="{C183D7F6-B498-43B3-948B-1728B52AA6E4}">
                  <adec:decorative xmlns:adec="http://schemas.microsoft.com/office/drawing/2017/decorative" val="1"/>
                </a:ext>
              </a:extLst>
            </p:cNvPr>
            <p:cNvSpPr/>
            <p:nvPr/>
          </p:nvSpPr>
          <p:spPr>
            <a:xfrm>
              <a:off x="4748437" y="4094216"/>
              <a:ext cx="1287588" cy="1154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F7B8875-7F62-C5DF-C821-88012215C7B6}"/>
                </a:ext>
                <a:ext uri="{C183D7F6-B498-43B3-948B-1728B52AA6E4}">
                  <adec:decorative xmlns:adec="http://schemas.microsoft.com/office/drawing/2017/decorative" val="1"/>
                </a:ext>
              </a:extLst>
            </p:cNvPr>
            <p:cNvSpPr/>
            <p:nvPr/>
          </p:nvSpPr>
          <p:spPr>
            <a:xfrm>
              <a:off x="4379788" y="1381612"/>
              <a:ext cx="1182812" cy="11546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3FBACF19-D6A1-8E29-A2EB-684DE0E2FBDC}"/>
              </a:ext>
            </a:extLst>
          </p:cNvPr>
          <p:cNvSpPr txBox="1"/>
          <p:nvPr/>
        </p:nvSpPr>
        <p:spPr>
          <a:xfrm>
            <a:off x="5029200" y="2526201"/>
            <a:ext cx="3933922" cy="1477328"/>
          </a:xfrm>
          <a:prstGeom prst="rect">
            <a:avLst/>
          </a:prstGeom>
          <a:noFill/>
        </p:spPr>
        <p:txBody>
          <a:bodyPr wrap="square">
            <a:spAutoFit/>
          </a:bodyPr>
          <a:lstStyle/>
          <a:p>
            <a:r>
              <a:rPr lang="en-US" dirty="0"/>
              <a:t>Direct influence relationships:</a:t>
            </a:r>
          </a:p>
          <a:p>
            <a:pPr marL="285750" indent="-285750">
              <a:buFont typeface="Arial" panose="020B0604020202020204" pitchFamily="34" charset="0"/>
              <a:buChar char="•"/>
            </a:pPr>
            <a:r>
              <a:rPr lang="en-US" dirty="0"/>
              <a:t>A burglar can set off the alarm</a:t>
            </a:r>
          </a:p>
          <a:p>
            <a:pPr marL="285750" indent="-285750">
              <a:buFont typeface="Arial" panose="020B0604020202020204" pitchFamily="34" charset="0"/>
              <a:buChar char="•"/>
            </a:pPr>
            <a:r>
              <a:rPr lang="en-US" dirty="0"/>
              <a:t>An earthquake can set off the alarm</a:t>
            </a:r>
          </a:p>
          <a:p>
            <a:pPr marL="285750" indent="-285750">
              <a:buFont typeface="Arial" panose="020B0604020202020204" pitchFamily="34" charset="0"/>
              <a:buChar char="•"/>
            </a:pPr>
            <a:r>
              <a:rPr lang="en-US" dirty="0"/>
              <a:t>The alarm can cause Mary to call</a:t>
            </a:r>
          </a:p>
          <a:p>
            <a:pPr marL="285750" indent="-285750">
              <a:buFont typeface="Arial" panose="020B0604020202020204" pitchFamily="34" charset="0"/>
              <a:buChar char="•"/>
            </a:pPr>
            <a:r>
              <a:rPr lang="en-US" dirty="0"/>
              <a:t>The alarm can cause John to call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dirty="0"/>
              <a:t>Model Parameters: </a:t>
            </a:r>
            <a:br>
              <a:rPr lang="en-US" dirty="0"/>
            </a:br>
            <a:r>
              <a:rPr lang="en-US" dirty="0"/>
              <a:t>Conditional Probability Tables (CPTs)</a:t>
            </a:r>
          </a:p>
        </p:txBody>
      </p:sp>
      <mc:AlternateContent xmlns:mc="http://schemas.openxmlformats.org/markup-compatibility/2006">
        <mc:Choice xmlns:a14="http://schemas.microsoft.com/office/drawing/2010/main" Requires="a14">
          <p:sp>
            <p:nvSpPr>
              <p:cNvPr id="5123" name="Rectangle 3"/>
              <p:cNvSpPr>
                <a:spLocks noGrp="1" noChangeArrowheads="1"/>
              </p:cNvSpPr>
              <p:nvPr>
                <p:ph idx="1"/>
              </p:nvPr>
            </p:nvSpPr>
            <p:spPr>
              <a:xfrm>
                <a:off x="649224" y="1828800"/>
                <a:ext cx="7886700" cy="4351338"/>
              </a:xfrm>
            </p:spPr>
            <p:txBody>
              <a:bodyPr>
                <a:normAutofit/>
              </a:bodyPr>
              <a:lstStyle/>
              <a:p>
                <a:pPr marL="0" indent="0">
                  <a:buNone/>
                </a:pPr>
                <a:r>
                  <a:rPr lang="en-US" sz="2000" dirty="0"/>
                  <a:t>The full joint distribution, can be broken down into </a:t>
                </a:r>
                <a:r>
                  <a:rPr lang="en-US" sz="2000" i="1" dirty="0"/>
                  <a:t>conditional</a:t>
                </a:r>
                <a:r>
                  <a:rPr lang="en-US" sz="2000" dirty="0"/>
                  <a:t> distribution for each node given its parents: 				</a:t>
                </a:r>
                <a:br>
                  <a:rPr lang="en-US" sz="2000" dirty="0"/>
                </a:br>
                <a14:m>
                  <m:oMathPara xmlns:m="http://schemas.openxmlformats.org/officeDocument/2006/math">
                    <m:oMathParaPr>
                      <m:jc m:val="centerGroup"/>
                    </m:oMathParaPr>
                    <m:oMath xmlns:m="http://schemas.openxmlformats.org/officeDocument/2006/math">
                      <m:r>
                        <a:rPr lang="en-US" sz="2000" i="1" dirty="0" smtClean="0">
                          <a:solidFill>
                            <a:srgbClr val="0066FF"/>
                          </a:solidFill>
                          <a:latin typeface="Cambria Math" panose="02040503050406030204" pitchFamily="18" charset="0"/>
                        </a:rPr>
                        <m:t>𝑃</m:t>
                      </m:r>
                      <m:r>
                        <a:rPr lang="en-US" sz="2000" i="1" dirty="0">
                          <a:solidFill>
                            <a:srgbClr val="0066FF"/>
                          </a:solidFill>
                          <a:latin typeface="Cambria Math" panose="02040503050406030204" pitchFamily="18" charset="0"/>
                        </a:rPr>
                        <m:t>(</m:t>
                      </m:r>
                      <m:r>
                        <a:rPr lang="en-US" sz="2000" i="1" dirty="0">
                          <a:solidFill>
                            <a:srgbClr val="0066FF"/>
                          </a:solidFill>
                          <a:latin typeface="Cambria Math" panose="02040503050406030204" pitchFamily="18" charset="0"/>
                        </a:rPr>
                        <m:t>𝑋</m:t>
                      </m:r>
                      <m:r>
                        <a:rPr lang="en-US" sz="2000" i="1" baseline="-25000" dirty="0">
                          <a:solidFill>
                            <a:srgbClr val="0066FF"/>
                          </a:solidFill>
                          <a:latin typeface="Cambria Math" panose="02040503050406030204" pitchFamily="18" charset="0"/>
                        </a:rPr>
                        <m:t> </m:t>
                      </m:r>
                      <m:r>
                        <a:rPr lang="en-US" sz="2000" i="1" dirty="0">
                          <a:solidFill>
                            <a:srgbClr val="0066FF"/>
                          </a:solidFill>
                          <a:latin typeface="Cambria Math" panose="02040503050406030204" pitchFamily="18" charset="0"/>
                        </a:rPr>
                        <m:t>| </m:t>
                      </m:r>
                      <m:r>
                        <a:rPr lang="en-US" sz="2000" i="1" dirty="0">
                          <a:solidFill>
                            <a:srgbClr val="0066FF"/>
                          </a:solidFill>
                          <a:latin typeface="Cambria Math" panose="02040503050406030204" pitchFamily="18" charset="0"/>
                        </a:rPr>
                        <m:t>𝑃𝑎𝑟𝑒𝑛𝑡𝑠</m:t>
                      </m:r>
                      <m:r>
                        <a:rPr lang="en-US" sz="2000" i="1" dirty="0">
                          <a:solidFill>
                            <a:srgbClr val="0066FF"/>
                          </a:solidFill>
                          <a:latin typeface="Cambria Math" panose="02040503050406030204" pitchFamily="18" charset="0"/>
                        </a:rPr>
                        <m:t>(</m:t>
                      </m:r>
                      <m:r>
                        <a:rPr lang="en-US" sz="2000" i="1" dirty="0">
                          <a:solidFill>
                            <a:srgbClr val="0066FF"/>
                          </a:solidFill>
                          <a:latin typeface="Cambria Math" panose="02040503050406030204" pitchFamily="18" charset="0"/>
                        </a:rPr>
                        <m:t>𝑋</m:t>
                      </m:r>
                      <m:r>
                        <a:rPr lang="en-US" sz="2000" i="1" dirty="0">
                          <a:solidFill>
                            <a:srgbClr val="0066FF"/>
                          </a:solidFill>
                          <a:latin typeface="Cambria Math" panose="02040503050406030204" pitchFamily="18" charset="0"/>
                        </a:rPr>
                        <m:t>))</m:t>
                      </m:r>
                    </m:oMath>
                  </m:oMathPara>
                </a14:m>
                <a:endParaRPr lang="en-US" sz="2000" dirty="0"/>
              </a:p>
              <a:p>
                <a:pPr marL="0" indent="0">
                  <a:buNone/>
                </a:pPr>
                <a:r>
                  <a:rPr lang="en-US" sz="2000" dirty="0"/>
                  <a:t>These distributions are stored in conditional probability tables (CPTs)</a:t>
                </a:r>
                <a:endParaRPr lang="en-US" sz="2000" dirty="0">
                  <a:solidFill>
                    <a:srgbClr val="0066FF"/>
                  </a:solidFill>
                </a:endParaRPr>
              </a:p>
            </p:txBody>
          </p:sp>
        </mc:Choice>
        <mc:Fallback>
          <p:sp>
            <p:nvSpPr>
              <p:cNvPr id="5123" name="Rectangle 3"/>
              <p:cNvSpPr>
                <a:spLocks noGrp="1" noRot="1" noChangeAspect="1" noMove="1" noResize="1" noEditPoints="1" noAdjustHandles="1" noChangeArrowheads="1" noChangeShapeType="1" noTextEdit="1"/>
              </p:cNvSpPr>
              <p:nvPr>
                <p:ph idx="1"/>
              </p:nvPr>
            </p:nvSpPr>
            <p:spPr>
              <a:xfrm>
                <a:off x="649224" y="1828800"/>
                <a:ext cx="7886700" cy="4351338"/>
              </a:xfrm>
              <a:blipFill>
                <a:blip r:embed="rId3"/>
                <a:stretch>
                  <a:fillRect l="-851" t="-1401" r="-1392"/>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A0ADF8BF-0AE1-9AE1-744E-4E13885DF2BC}"/>
              </a:ext>
            </a:extLst>
          </p:cNvPr>
          <p:cNvGrpSpPr/>
          <p:nvPr/>
        </p:nvGrpSpPr>
        <p:grpSpPr>
          <a:xfrm>
            <a:off x="681194" y="3429000"/>
            <a:ext cx="6307481" cy="2514600"/>
            <a:chOff x="681194" y="3581400"/>
            <a:chExt cx="6307481" cy="2514600"/>
          </a:xfrm>
        </p:grpSpPr>
        <p:grpSp>
          <p:nvGrpSpPr>
            <p:cNvPr id="2" name="Group 1">
              <a:extLst>
                <a:ext uri="{FF2B5EF4-FFF2-40B4-BE49-F238E27FC236}">
                  <a16:creationId xmlns:a16="http://schemas.microsoft.com/office/drawing/2014/main" id="{E4E7CEA8-0FC5-640F-14A1-DB16BA2626DE}"/>
                </a:ext>
                <a:ext uri="{C183D7F6-B498-43B3-948B-1728B52AA6E4}">
                  <adec:decorative xmlns:adec="http://schemas.microsoft.com/office/drawing/2017/decorative" val="1"/>
                </a:ext>
              </a:extLst>
            </p:cNvPr>
            <p:cNvGrpSpPr/>
            <p:nvPr/>
          </p:nvGrpSpPr>
          <p:grpSpPr>
            <a:xfrm>
              <a:off x="2743200" y="3581400"/>
              <a:ext cx="4245475" cy="2514600"/>
              <a:chOff x="1143000" y="3505200"/>
              <a:chExt cx="4245475" cy="2514600"/>
            </a:xfrm>
          </p:grpSpPr>
          <mc:AlternateContent xmlns:mc="http://schemas.openxmlformats.org/markup-compatibility/2006" xmlns:a14="http://schemas.microsoft.com/office/drawing/2010/main">
            <mc:Choice Requires="a14">
              <p:sp>
                <p:nvSpPr>
                  <p:cNvPr id="4" name="Oval 3"/>
                  <p:cNvSpPr/>
                  <p:nvPr/>
                </p:nvSpPr>
                <p:spPr>
                  <a:xfrm>
                    <a:off x="1143000" y="38100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1</m:t>
                          </m:r>
                        </m:oMath>
                      </m:oMathPara>
                    </a14:m>
                    <a:endParaRPr lang="en-US" sz="1400" baseline="-25000"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1143000" y="3810000"/>
                    <a:ext cx="533400" cy="533400"/>
                  </a:xfrm>
                  <a:prstGeom prst="ellipse">
                    <a:avLst/>
                  </a:prstGeom>
                  <a:blipFill>
                    <a:blip r:embed="rId4"/>
                    <a:stretch>
                      <a:fillRect/>
                    </a:stretch>
                  </a:blipFill>
                  <a:ln w="222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2209800" y="38100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2</m:t>
                          </m:r>
                        </m:oMath>
                      </m:oMathPara>
                    </a14:m>
                    <a:endParaRPr lang="en-US" sz="1400" baseline="-25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2209800" y="3810000"/>
                    <a:ext cx="533400" cy="533400"/>
                  </a:xfrm>
                  <a:prstGeom prst="ellipse">
                    <a:avLst/>
                  </a:prstGeom>
                  <a:blipFill>
                    <a:blip r:embed="rId5"/>
                    <a:stretch>
                      <a:fillRect/>
                    </a:stretch>
                  </a:blipFill>
                  <a:ln w="222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3810000" y="38100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1400" i="1" dirty="0" smtClean="0">
                              <a:solidFill>
                                <a:schemeClr val="tx1"/>
                              </a:solidFill>
                              <a:latin typeface="Cambria Math" panose="02040503050406030204" pitchFamily="18" charset="0"/>
                            </a:rPr>
                            <m:t>𝑍</m:t>
                          </m:r>
                          <m:r>
                            <a:rPr lang="en-US" sz="1400" i="1" baseline="-25000" dirty="0">
                              <a:solidFill>
                                <a:schemeClr val="tx1"/>
                              </a:solidFill>
                              <a:latin typeface="Cambria Math" panose="02040503050406030204" pitchFamily="18" charset="0"/>
                            </a:rPr>
                            <m:t>𝑛</m:t>
                          </m:r>
                        </m:oMath>
                      </m:oMathPara>
                    </a14:m>
                    <a:endParaRPr lang="en-US" sz="1400" baseline="-25000"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3810000" y="3810000"/>
                    <a:ext cx="533400" cy="533400"/>
                  </a:xfrm>
                  <a:prstGeom prst="ellipse">
                    <a:avLst/>
                  </a:prstGeom>
                  <a:blipFill>
                    <a:blip r:embed="rId6"/>
                    <a:stretch>
                      <a:fillRect/>
                    </a:stretch>
                  </a:blipFill>
                  <a:ln w="22225">
                    <a:solidFill>
                      <a:schemeClr val="tx1"/>
                    </a:solidFill>
                  </a:ln>
                </p:spPr>
                <p:txBody>
                  <a:bodyPr/>
                  <a:lstStyle/>
                  <a:p>
                    <a:r>
                      <a:rPr lang="en-US">
                        <a:noFill/>
                      </a:rPr>
                      <a:t> </a:t>
                    </a:r>
                  </a:p>
                </p:txBody>
              </p:sp>
            </mc:Fallback>
          </mc:AlternateContent>
          <p:cxnSp>
            <p:nvCxnSpPr>
              <p:cNvPr id="8" name="Straight Arrow Connector 7"/>
              <p:cNvCxnSpPr>
                <a:stCxn id="4" idx="4"/>
                <a:endCxn id="15" idx="1"/>
              </p:cNvCxnSpPr>
              <p:nvPr/>
            </p:nvCxnSpPr>
            <p:spPr>
              <a:xfrm rot="16200000" flipH="1">
                <a:off x="1390650" y="4362449"/>
                <a:ext cx="1221115" cy="1183015"/>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5" idx="4"/>
                <a:endCxn id="15" idx="0"/>
              </p:cNvCxnSpPr>
              <p:nvPr/>
            </p:nvCxnSpPr>
            <p:spPr>
              <a:xfrm rot="16200000" flipH="1">
                <a:off x="2057400" y="4762500"/>
                <a:ext cx="1143000" cy="304800"/>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a:stCxn id="6" idx="4"/>
                <a:endCxn id="15" idx="7"/>
              </p:cNvCxnSpPr>
              <p:nvPr/>
            </p:nvCxnSpPr>
            <p:spPr>
              <a:xfrm rot="5400000">
                <a:off x="2912736" y="4400550"/>
                <a:ext cx="1221115" cy="1106815"/>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p:cNvSpPr/>
                  <p:nvPr/>
                </p:nvSpPr>
                <p:spPr>
                  <a:xfrm>
                    <a:off x="2514600" y="5486400"/>
                    <a:ext cx="5334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𝑋</m:t>
                          </m:r>
                        </m:oMath>
                      </m:oMathPara>
                    </a14:m>
                    <a:endParaRPr lang="en-US" dirty="0"/>
                  </a:p>
                </p:txBody>
              </p:sp>
            </mc:Choice>
            <mc:Fallback xmlns="">
              <p:sp>
                <p:nvSpPr>
                  <p:cNvPr id="15" name="Oval 14"/>
                  <p:cNvSpPr>
                    <a:spLocks noRot="1" noChangeAspect="1" noMove="1" noResize="1" noEditPoints="1" noAdjustHandles="1" noChangeArrowheads="1" noChangeShapeType="1" noTextEdit="1"/>
                  </p:cNvSpPr>
                  <p:nvPr/>
                </p:nvSpPr>
                <p:spPr>
                  <a:xfrm>
                    <a:off x="2514600" y="5486400"/>
                    <a:ext cx="533400" cy="533400"/>
                  </a:xfrm>
                  <a:prstGeom prst="ellipse">
                    <a:avLst/>
                  </a:prstGeom>
                  <a:blipFill>
                    <a:blip r:embed="rId7"/>
                    <a:stretch>
                      <a:fillRect/>
                    </a:stretch>
                  </a:blipFill>
                  <a:ln w="22225">
                    <a:solidFill>
                      <a:schemeClr val="tx1"/>
                    </a:solidFill>
                  </a:ln>
                </p:spPr>
                <p:txBody>
                  <a:bodyPr/>
                  <a:lstStyle/>
                  <a:p>
                    <a:r>
                      <a:rPr lang="en-US">
                        <a:noFill/>
                      </a:rPr>
                      <a:t> </a:t>
                    </a:r>
                  </a:p>
                </p:txBody>
              </p:sp>
            </mc:Fallback>
          </mc:AlternateContent>
          <p:sp>
            <p:nvSpPr>
              <p:cNvPr id="16" name="Rectangle 15"/>
              <p:cNvSpPr/>
              <p:nvPr/>
            </p:nvSpPr>
            <p:spPr>
              <a:xfrm>
                <a:off x="2960717" y="3505200"/>
                <a:ext cx="748923" cy="769441"/>
              </a:xfrm>
              <a:prstGeom prst="rect">
                <a:avLst/>
              </a:prstGeom>
            </p:spPr>
            <p:txBody>
              <a:bodyPr wrap="none">
                <a:spAutoFit/>
              </a:bodyPr>
              <a:lstStyle/>
              <a:p>
                <a:r>
                  <a:rPr lang="en-US" sz="4400" dirty="0"/>
                  <a:t>…</a:t>
                </a:r>
              </a:p>
            </p:txBody>
          </p:sp>
          <mc:AlternateContent xmlns:mc="http://schemas.openxmlformats.org/markup-compatibility/2006">
            <mc:Choice xmlns:a14="http://schemas.microsoft.com/office/drawing/2010/main" Requires="a14">
              <p:sp>
                <p:nvSpPr>
                  <p:cNvPr id="23" name="Rectangle 22"/>
                  <p:cNvSpPr/>
                  <p:nvPr/>
                </p:nvSpPr>
                <p:spPr>
                  <a:xfrm>
                    <a:off x="2743200" y="5511991"/>
                    <a:ext cx="2645275" cy="430887"/>
                  </a:xfrm>
                  <a:prstGeom prst="rect">
                    <a:avLst/>
                  </a:prstGeom>
                </p:spPr>
                <p:txBody>
                  <a:bodyPr wrap="none">
                    <a:spAutoFit/>
                  </a:bodyPr>
                  <a:lstStyle/>
                  <a:p>
                    <a:pPr lvl="1" algn="ctr">
                      <a:buFontTx/>
                      <a:buNone/>
                    </a:pPr>
                    <a14:m>
                      <m:oMathPara xmlns:m="http://schemas.openxmlformats.org/officeDocument/2006/math">
                        <m:oMathParaPr>
                          <m:jc m:val="centerGroup"/>
                        </m:oMathParaPr>
                        <m:oMath xmlns:m="http://schemas.openxmlformats.org/officeDocument/2006/math">
                          <m:r>
                            <a:rPr lang="en-US" sz="2200" i="1" dirty="0" smtClean="0">
                              <a:solidFill>
                                <a:srgbClr val="0066FF"/>
                              </a:solidFill>
                              <a:latin typeface="Cambria Math" panose="02040503050406030204" pitchFamily="18" charset="0"/>
                            </a:rPr>
                            <m:t>𝑃</m:t>
                          </m:r>
                          <m:r>
                            <a:rPr lang="en-US" sz="2200" i="1" dirty="0">
                              <a:solidFill>
                                <a:srgbClr val="0066FF"/>
                              </a:solidFill>
                              <a:latin typeface="Cambria Math" panose="02040503050406030204" pitchFamily="18" charset="0"/>
                            </a:rPr>
                            <m:t>(</m:t>
                          </m:r>
                          <m:r>
                            <a:rPr lang="en-US" sz="2200" i="1" dirty="0">
                              <a:solidFill>
                                <a:srgbClr val="0066FF"/>
                              </a:solidFill>
                              <a:latin typeface="Cambria Math" panose="02040503050406030204" pitchFamily="18" charset="0"/>
                            </a:rPr>
                            <m:t>𝑋</m:t>
                          </m:r>
                          <m:r>
                            <a:rPr lang="en-US" sz="2200" i="1" baseline="-25000" dirty="0">
                              <a:solidFill>
                                <a:srgbClr val="0066FF"/>
                              </a:solidFill>
                              <a:latin typeface="Cambria Math" panose="02040503050406030204" pitchFamily="18" charset="0"/>
                            </a:rPr>
                            <m:t> </m:t>
                          </m:r>
                          <m:r>
                            <a:rPr lang="en-US" sz="2200" i="1" dirty="0">
                              <a:solidFill>
                                <a:srgbClr val="0066FF"/>
                              </a:solidFill>
                              <a:latin typeface="Cambria Math" panose="02040503050406030204" pitchFamily="18" charset="0"/>
                            </a:rPr>
                            <m:t>| </m:t>
                          </m:r>
                          <m:r>
                            <a:rPr lang="en-US" sz="2200" i="1" dirty="0">
                              <a:solidFill>
                                <a:srgbClr val="0066FF"/>
                              </a:solidFill>
                              <a:latin typeface="Cambria Math" panose="02040503050406030204" pitchFamily="18" charset="0"/>
                            </a:rPr>
                            <m:t>𝑍</m:t>
                          </m:r>
                          <m:r>
                            <a:rPr lang="en-US" sz="2200" i="1" baseline="-25000" dirty="0">
                              <a:solidFill>
                                <a:srgbClr val="0066FF"/>
                              </a:solidFill>
                              <a:latin typeface="Cambria Math" panose="02040503050406030204" pitchFamily="18" charset="0"/>
                            </a:rPr>
                            <m:t>1</m:t>
                          </m:r>
                          <m:r>
                            <a:rPr lang="en-US" sz="2200" i="1" dirty="0">
                              <a:solidFill>
                                <a:srgbClr val="0066FF"/>
                              </a:solidFill>
                              <a:latin typeface="Cambria Math" panose="02040503050406030204" pitchFamily="18" charset="0"/>
                            </a:rPr>
                            <m:t>, …, </m:t>
                          </m:r>
                          <m:r>
                            <a:rPr lang="en-US" sz="2200" i="1" dirty="0">
                              <a:solidFill>
                                <a:srgbClr val="0066FF"/>
                              </a:solidFill>
                              <a:latin typeface="Cambria Math" panose="02040503050406030204" pitchFamily="18" charset="0"/>
                            </a:rPr>
                            <m:t>𝑍𝑛</m:t>
                          </m:r>
                          <m:r>
                            <a:rPr lang="en-US" sz="2200" i="1" dirty="0">
                              <a:solidFill>
                                <a:srgbClr val="0066FF"/>
                              </a:solidFill>
                              <a:latin typeface="Cambria Math" panose="02040503050406030204" pitchFamily="18" charset="0"/>
                            </a:rPr>
                            <m:t>)</m:t>
                          </m:r>
                        </m:oMath>
                      </m:oMathPara>
                    </a14:m>
                    <a:endParaRPr lang="en-US" sz="2200" dirty="0">
                      <a:solidFill>
                        <a:srgbClr val="0066FF"/>
                      </a:solidFill>
                    </a:endParaRPr>
                  </a:p>
                </p:txBody>
              </p:sp>
            </mc:Choice>
            <mc:Fallback>
              <p:sp>
                <p:nvSpPr>
                  <p:cNvPr id="23" name="Rectangle 22"/>
                  <p:cNvSpPr>
                    <a:spLocks noRot="1" noChangeAspect="1" noMove="1" noResize="1" noEditPoints="1" noAdjustHandles="1" noChangeArrowheads="1" noChangeShapeType="1" noTextEdit="1"/>
                  </p:cNvSpPr>
                  <p:nvPr/>
                </p:nvSpPr>
                <p:spPr>
                  <a:xfrm>
                    <a:off x="2743200" y="5511991"/>
                    <a:ext cx="2645275" cy="430887"/>
                  </a:xfrm>
                  <a:prstGeom prst="rect">
                    <a:avLst/>
                  </a:prstGeom>
                  <a:blipFill>
                    <a:blip r:embed="rId8"/>
                    <a:stretch>
                      <a:fillRect b="-17143"/>
                    </a:stretch>
                  </a:blipFill>
                </p:spPr>
                <p:txBody>
                  <a:bodyPr/>
                  <a:lstStyle/>
                  <a:p>
                    <a:r>
                      <a:rPr lang="en-US">
                        <a:noFill/>
                      </a:rPr>
                      <a:t> </a:t>
                    </a:r>
                  </a:p>
                </p:txBody>
              </p:sp>
            </mc:Fallback>
          </mc:AlternateContent>
        </p:grpSp>
        <p:sp>
          <p:nvSpPr>
            <p:cNvPr id="3" name="TextBox 2">
              <a:extLst>
                <a:ext uri="{FF2B5EF4-FFF2-40B4-BE49-F238E27FC236}">
                  <a16:creationId xmlns:a16="http://schemas.microsoft.com/office/drawing/2014/main" id="{3D64F3BB-CA68-80F1-B261-651C47427A9B}"/>
                </a:ext>
              </a:extLst>
            </p:cNvPr>
            <p:cNvSpPr txBox="1"/>
            <p:nvPr/>
          </p:nvSpPr>
          <p:spPr>
            <a:xfrm>
              <a:off x="681194" y="3804414"/>
              <a:ext cx="1287399" cy="400110"/>
            </a:xfrm>
            <a:prstGeom prst="rect">
              <a:avLst/>
            </a:prstGeom>
            <a:noFill/>
          </p:spPr>
          <p:txBody>
            <a:bodyPr wrap="square" rtlCol="0">
              <a:spAutoFit/>
            </a:bodyPr>
            <a:lstStyle/>
            <a:p>
              <a:r>
                <a:rPr lang="en-US" sz="2000" dirty="0"/>
                <a:t>Example: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Example: Burglar Alarm with CPTs</a:t>
            </a:r>
          </a:p>
        </p:txBody>
      </p:sp>
      <p:grpSp>
        <p:nvGrpSpPr>
          <p:cNvPr id="8" name="Group 7">
            <a:extLst>
              <a:ext uri="{FF2B5EF4-FFF2-40B4-BE49-F238E27FC236}">
                <a16:creationId xmlns:a16="http://schemas.microsoft.com/office/drawing/2014/main" id="{9CB77059-3E76-30A4-8C05-DDB393C4CEE8}"/>
              </a:ext>
            </a:extLst>
          </p:cNvPr>
          <p:cNvGrpSpPr/>
          <p:nvPr/>
        </p:nvGrpSpPr>
        <p:grpSpPr>
          <a:xfrm>
            <a:off x="838200" y="2057400"/>
            <a:ext cx="7808976" cy="3673474"/>
            <a:chOff x="838200" y="2057400"/>
            <a:chExt cx="7808976" cy="3673474"/>
          </a:xfrm>
        </p:grpSpPr>
        <p:grpSp>
          <p:nvGrpSpPr>
            <p:cNvPr id="7" name="Group 6">
              <a:extLst>
                <a:ext uri="{FF2B5EF4-FFF2-40B4-BE49-F238E27FC236}">
                  <a16:creationId xmlns:a16="http://schemas.microsoft.com/office/drawing/2014/main" id="{414C653E-6C81-2234-6DFB-FAE9EBE00A54}"/>
                </a:ext>
              </a:extLst>
            </p:cNvPr>
            <p:cNvGrpSpPr/>
            <p:nvPr/>
          </p:nvGrpSpPr>
          <p:grpSpPr>
            <a:xfrm>
              <a:off x="7199376" y="2295565"/>
              <a:ext cx="1447800" cy="3435309"/>
              <a:chOff x="7543800" y="1981200"/>
              <a:chExt cx="1447800" cy="3435309"/>
            </a:xfrm>
          </p:grpSpPr>
          <p:sp>
            <p:nvSpPr>
              <p:cNvPr id="3" name="TextBox 2">
                <a:extLst>
                  <a:ext uri="{FF2B5EF4-FFF2-40B4-BE49-F238E27FC236}">
                    <a16:creationId xmlns:a16="http://schemas.microsoft.com/office/drawing/2014/main" id="{4ED3375A-30A1-4A1C-B294-2CE70AEB8BBE}"/>
                  </a:ext>
                </a:extLst>
              </p:cNvPr>
              <p:cNvSpPr txBox="1"/>
              <p:nvPr/>
            </p:nvSpPr>
            <p:spPr>
              <a:xfrm>
                <a:off x="7543800" y="1981200"/>
                <a:ext cx="1371600" cy="369332"/>
              </a:xfrm>
              <a:prstGeom prst="rect">
                <a:avLst/>
              </a:prstGeom>
              <a:noFill/>
            </p:spPr>
            <p:txBody>
              <a:bodyPr wrap="square" rtlCol="0">
                <a:spAutoFit/>
              </a:bodyPr>
              <a:lstStyle/>
              <a:p>
                <a:r>
                  <a:rPr lang="en-US" dirty="0"/>
                  <a:t>No parents</a:t>
                </a:r>
              </a:p>
            </p:txBody>
          </p:sp>
          <p:sp>
            <p:nvSpPr>
              <p:cNvPr id="12" name="TextBox 11">
                <a:extLst>
                  <a:ext uri="{FF2B5EF4-FFF2-40B4-BE49-F238E27FC236}">
                    <a16:creationId xmlns:a16="http://schemas.microsoft.com/office/drawing/2014/main" id="{7FDD55BE-1752-4544-9C72-3D53419C8933}"/>
                  </a:ext>
                </a:extLst>
              </p:cNvPr>
              <p:cNvSpPr txBox="1"/>
              <p:nvPr/>
            </p:nvSpPr>
            <p:spPr>
              <a:xfrm>
                <a:off x="7609332" y="3267035"/>
                <a:ext cx="1371600" cy="369332"/>
              </a:xfrm>
              <a:prstGeom prst="rect">
                <a:avLst/>
              </a:prstGeom>
              <a:noFill/>
            </p:spPr>
            <p:txBody>
              <a:bodyPr wrap="square" rtlCol="0">
                <a:spAutoFit/>
              </a:bodyPr>
              <a:lstStyle/>
              <a:p>
                <a:r>
                  <a:rPr lang="en-US" dirty="0"/>
                  <a:t>2 parents</a:t>
                </a:r>
              </a:p>
            </p:txBody>
          </p:sp>
          <p:sp>
            <p:nvSpPr>
              <p:cNvPr id="13" name="TextBox 12">
                <a:extLst>
                  <a:ext uri="{FF2B5EF4-FFF2-40B4-BE49-F238E27FC236}">
                    <a16:creationId xmlns:a16="http://schemas.microsoft.com/office/drawing/2014/main" id="{B843393B-F349-4FCE-B840-037BC8577130}"/>
                  </a:ext>
                </a:extLst>
              </p:cNvPr>
              <p:cNvSpPr txBox="1"/>
              <p:nvPr/>
            </p:nvSpPr>
            <p:spPr>
              <a:xfrm>
                <a:off x="7620000" y="5047177"/>
                <a:ext cx="1371600" cy="369332"/>
              </a:xfrm>
              <a:prstGeom prst="rect">
                <a:avLst/>
              </a:prstGeom>
              <a:noFill/>
            </p:spPr>
            <p:txBody>
              <a:bodyPr wrap="square" rtlCol="0">
                <a:spAutoFit/>
              </a:bodyPr>
              <a:lstStyle/>
              <a:p>
                <a:r>
                  <a:rPr lang="en-US" dirty="0"/>
                  <a:t>1 parent</a:t>
                </a:r>
              </a:p>
            </p:txBody>
          </p:sp>
        </p:grpSp>
        <p:pic>
          <p:nvPicPr>
            <p:cNvPr id="4" name="Picture 3">
              <a:extLst>
                <a:ext uri="{FF2B5EF4-FFF2-40B4-BE49-F238E27FC236}">
                  <a16:creationId xmlns:a16="http://schemas.microsoft.com/office/drawing/2014/main" id="{1084D752-4A74-41F7-9BE6-6997A5CB7DA1}"/>
                </a:ext>
              </a:extLst>
            </p:cNvPr>
            <p:cNvPicPr>
              <a:picLocks noChangeAspect="1"/>
            </p:cNvPicPr>
            <p:nvPr/>
          </p:nvPicPr>
          <p:blipFill>
            <a:blip r:embed="rId3"/>
            <a:stretch>
              <a:fillRect/>
            </a:stretch>
          </p:blipFill>
          <p:spPr>
            <a:xfrm>
              <a:off x="838200" y="2057400"/>
              <a:ext cx="6031889" cy="3673474"/>
            </a:xfrm>
            <a:prstGeom prst="rect">
              <a:avLst/>
            </a:prstGeom>
          </p:spPr>
        </p:pic>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Extracting the Joint Probability Distribution</a:t>
            </a:r>
          </a:p>
        </p:txBody>
      </p:sp>
      <mc:AlternateContent xmlns:mc="http://schemas.openxmlformats.org/markup-compatibility/2006">
        <mc:Choice xmlns:a14="http://schemas.microsoft.com/office/drawing/2010/main" Requires="a14">
          <p:sp>
            <p:nvSpPr>
              <p:cNvPr id="10243" name="Rectangle 3"/>
              <p:cNvSpPr>
                <a:spLocks noGrp="1" noChangeArrowheads="1"/>
              </p:cNvSpPr>
              <p:nvPr>
                <p:ph idx="1"/>
              </p:nvPr>
            </p:nvSpPr>
            <p:spPr>
              <a:xfrm>
                <a:off x="628650" y="1664955"/>
                <a:ext cx="7886700" cy="2034380"/>
              </a:xfrm>
            </p:spPr>
            <p:txBody>
              <a:bodyPr>
                <a:normAutofit fontScale="85000" lnSpcReduction="10000"/>
              </a:bodyPr>
              <a:lstStyle/>
              <a:p>
                <a:r>
                  <a:rPr lang="en-US" sz="2400" dirty="0"/>
                  <a:t>For each node </a:t>
                </a:r>
                <a14:m>
                  <m:oMath xmlns:m="http://schemas.openxmlformats.org/officeDocument/2006/math">
                    <m:r>
                      <a:rPr lang="en-US" sz="2400" i="1" dirty="0" smtClean="0">
                        <a:latin typeface="Cambria Math" panose="02040503050406030204" pitchFamily="18" charset="0"/>
                      </a:rPr>
                      <m:t>𝑋</m:t>
                    </m:r>
                    <m:r>
                      <a:rPr lang="en-US" sz="2400" i="1" baseline="-25000" dirty="0">
                        <a:latin typeface="Cambria Math" panose="02040503050406030204" pitchFamily="18" charset="0"/>
                      </a:rPr>
                      <m:t>𝑖</m:t>
                    </m:r>
                  </m:oMath>
                </a14:m>
                <a:r>
                  <a:rPr lang="en-US" sz="2400" dirty="0"/>
                  <a:t>, we know the CPT </a:t>
                </a:r>
                <a14:m>
                  <m:oMath xmlns:m="http://schemas.openxmlformats.org/officeDocument/2006/math">
                    <m:r>
                      <a:rPr lang="en-US" sz="2400" b="0" i="1" dirty="0" smtClean="0">
                        <a:solidFill>
                          <a:srgbClr val="0066FF"/>
                        </a:solidFill>
                        <a:latin typeface="Cambria Math" panose="02040503050406030204" pitchFamily="18" charset="0"/>
                      </a:rPr>
                      <m:t>𝑃</m:t>
                    </m:r>
                    <m:r>
                      <a:rPr lang="en-US" sz="2400" i="1" dirty="0" smtClean="0">
                        <a:solidFill>
                          <a:srgbClr val="0066FF"/>
                        </a:solidFill>
                        <a:latin typeface="Cambria Math" panose="02040503050406030204" pitchFamily="18" charset="0"/>
                      </a:rPr>
                      <m:t>(</m:t>
                    </m:r>
                    <m:sSub>
                      <m:sSubPr>
                        <m:ctrlPr>
                          <a:rPr lang="en-US" sz="2400" b="0" i="1" dirty="0" smtClean="0">
                            <a:solidFill>
                              <a:srgbClr val="0066FF"/>
                            </a:solidFill>
                            <a:latin typeface="Cambria Math" panose="02040503050406030204" pitchFamily="18" charset="0"/>
                          </a:rPr>
                        </m:ctrlPr>
                      </m:sSubPr>
                      <m:e>
                        <m:r>
                          <a:rPr lang="en-US" sz="2400" i="1" dirty="0" smtClean="0">
                            <a:solidFill>
                              <a:srgbClr val="0066FF"/>
                            </a:solidFill>
                            <a:latin typeface="Cambria Math" panose="02040503050406030204" pitchFamily="18" charset="0"/>
                          </a:rPr>
                          <m:t>𝑋</m:t>
                        </m:r>
                      </m:e>
                      <m:sub>
                        <m:r>
                          <a:rPr lang="en-US" sz="2400" b="0" i="1" dirty="0" smtClean="0">
                            <a:solidFill>
                              <a:srgbClr val="0066FF"/>
                            </a:solidFill>
                            <a:latin typeface="Cambria Math" panose="02040503050406030204" pitchFamily="18" charset="0"/>
                          </a:rPr>
                          <m:t>𝑖</m:t>
                        </m:r>
                      </m:sub>
                    </m:sSub>
                    <m:r>
                      <a:rPr lang="en-US" sz="2400" i="1" dirty="0">
                        <a:solidFill>
                          <a:srgbClr val="0066FF"/>
                        </a:solidFill>
                        <a:latin typeface="Cambria Math" panose="02040503050406030204" pitchFamily="18" charset="0"/>
                      </a:rPr>
                      <m:t> | </m:t>
                    </m:r>
                    <m:r>
                      <a:rPr lang="en-US" sz="2400" i="1" dirty="0">
                        <a:solidFill>
                          <a:srgbClr val="0066FF"/>
                        </a:solidFill>
                        <a:latin typeface="Cambria Math" panose="02040503050406030204" pitchFamily="18" charset="0"/>
                      </a:rPr>
                      <m:t>𝑃𝑎𝑟𝑒𝑛𝑡𝑠</m:t>
                    </m:r>
                    <m:r>
                      <a:rPr lang="en-US" sz="2400" i="1" dirty="0">
                        <a:solidFill>
                          <a:srgbClr val="0066FF"/>
                        </a:solidFill>
                        <a:latin typeface="Cambria Math" panose="02040503050406030204" pitchFamily="18" charset="0"/>
                      </a:rPr>
                      <m:t>(</m:t>
                    </m:r>
                    <m:sSub>
                      <m:sSubPr>
                        <m:ctrlPr>
                          <a:rPr lang="en-US" sz="2400" b="0" i="1" dirty="0" smtClean="0">
                            <a:solidFill>
                              <a:srgbClr val="0066FF"/>
                            </a:solidFill>
                            <a:latin typeface="Cambria Math" panose="02040503050406030204" pitchFamily="18" charset="0"/>
                          </a:rPr>
                        </m:ctrlPr>
                      </m:sSubPr>
                      <m:e>
                        <m:r>
                          <a:rPr lang="en-US" sz="2400" i="1" dirty="0">
                            <a:solidFill>
                              <a:srgbClr val="0066FF"/>
                            </a:solidFill>
                            <a:latin typeface="Cambria Math" panose="02040503050406030204" pitchFamily="18" charset="0"/>
                          </a:rPr>
                          <m:t>𝑋</m:t>
                        </m:r>
                      </m:e>
                      <m:sub>
                        <m:r>
                          <a:rPr lang="en-US" sz="2400" b="0" i="1" dirty="0" smtClean="0">
                            <a:solidFill>
                              <a:srgbClr val="0066FF"/>
                            </a:solidFill>
                            <a:latin typeface="Cambria Math" panose="02040503050406030204" pitchFamily="18" charset="0"/>
                          </a:rPr>
                          <m:t>𝑖</m:t>
                        </m:r>
                      </m:sub>
                    </m:sSub>
                    <m:r>
                      <a:rPr lang="en-US" sz="2400" i="1" dirty="0">
                        <a:solidFill>
                          <a:srgbClr val="0066FF"/>
                        </a:solidFill>
                        <a:latin typeface="Cambria Math" panose="02040503050406030204" pitchFamily="18" charset="0"/>
                      </a:rPr>
                      <m:t>))</m:t>
                    </m:r>
                  </m:oMath>
                </a14:m>
                <a:endParaRPr lang="en-US" sz="2400" dirty="0">
                  <a:solidFill>
                    <a:srgbClr val="0066FF"/>
                  </a:solidFill>
                </a:endParaRPr>
              </a:p>
              <a:p>
                <a:r>
                  <a:rPr lang="en-US" sz="2400" dirty="0"/>
                  <a:t>How do we get the full joint distribution </a:t>
                </a:r>
                <a14:m>
                  <m:oMath xmlns:m="http://schemas.openxmlformats.org/officeDocument/2006/math">
                    <m:r>
                      <a:rPr lang="en-US" sz="2400" i="1" dirty="0" smtClean="0">
                        <a:solidFill>
                          <a:srgbClr val="0066FF"/>
                        </a:solidFill>
                        <a:latin typeface="Cambria Math" panose="02040503050406030204" pitchFamily="18" charset="0"/>
                      </a:rPr>
                      <m:t>𝑃</m:t>
                    </m:r>
                    <m:r>
                      <a:rPr lang="en-US" sz="2400" i="1" dirty="0" smtClean="0">
                        <a:solidFill>
                          <a:srgbClr val="0066FF"/>
                        </a:solidFill>
                        <a:latin typeface="Cambria Math" panose="02040503050406030204" pitchFamily="18" charset="0"/>
                      </a:rPr>
                      <m:t>(</m:t>
                    </m:r>
                    <m:r>
                      <a:rPr lang="en-US" sz="2400" i="1" dirty="0" smtClean="0">
                        <a:solidFill>
                          <a:srgbClr val="0066FF"/>
                        </a:solidFill>
                        <a:latin typeface="Cambria Math" panose="02040503050406030204" pitchFamily="18" charset="0"/>
                      </a:rPr>
                      <m:t>𝑋</m:t>
                    </m:r>
                    <m:r>
                      <a:rPr lang="en-US" sz="2400" i="1" baseline="-25000" dirty="0">
                        <a:solidFill>
                          <a:srgbClr val="0066FF"/>
                        </a:solidFill>
                        <a:latin typeface="Cambria Math" panose="02040503050406030204" pitchFamily="18" charset="0"/>
                      </a:rPr>
                      <m:t>1</m:t>
                    </m:r>
                    <m:r>
                      <a:rPr lang="en-US" sz="2400" i="1" dirty="0">
                        <a:solidFill>
                          <a:srgbClr val="0066FF"/>
                        </a:solidFill>
                        <a:latin typeface="Cambria Math" panose="02040503050406030204" pitchFamily="18" charset="0"/>
                      </a:rPr>
                      <m:t>, …, </m:t>
                    </m:r>
                    <m:r>
                      <a:rPr lang="en-US" sz="2400" i="1" dirty="0">
                        <a:solidFill>
                          <a:srgbClr val="0066FF"/>
                        </a:solidFill>
                        <a:latin typeface="Cambria Math" panose="02040503050406030204" pitchFamily="18" charset="0"/>
                      </a:rPr>
                      <m:t>𝑋𝑛</m:t>
                    </m:r>
                    <m:r>
                      <a:rPr lang="en-US" sz="2400" i="1" dirty="0">
                        <a:solidFill>
                          <a:srgbClr val="0066FF"/>
                        </a:solidFill>
                        <a:latin typeface="Cambria Math" panose="02040503050406030204" pitchFamily="18" charset="0"/>
                      </a:rPr>
                      <m:t>)</m:t>
                    </m:r>
                  </m:oMath>
                </a14:m>
                <a:r>
                  <a:rPr lang="en-US" sz="2400" dirty="0"/>
                  <a:t>?</a:t>
                </a:r>
              </a:p>
              <a:p>
                <a:endParaRPr lang="en-US" sz="2400" dirty="0"/>
              </a:p>
              <a:p>
                <a:r>
                  <a:rPr lang="en-US" sz="2400" dirty="0"/>
                  <a:t>Using chain rule, but only depends on parents:</a:t>
                </a:r>
              </a:p>
              <a:p>
                <a:pPr marL="0" indent="0">
                  <a:buNone/>
                </a:pPr>
                <a14:m>
                  <m:oMathPara xmlns:m="http://schemas.openxmlformats.org/officeDocument/2006/math">
                    <m:oMathParaPr>
                      <m:jc m:val="centerGroup"/>
                    </m:oMathParaPr>
                    <m:oMath xmlns:m="http://schemas.openxmlformats.org/officeDocument/2006/math">
                      <m:r>
                        <a:rPr lang="en-US" sz="2000" i="1" smtClean="0">
                          <a:solidFill>
                            <a:srgbClr val="000000"/>
                          </a:solidFill>
                          <a:latin typeface="Cambria Math" panose="02040503050406030204" pitchFamily="18" charset="0"/>
                        </a:rPr>
                        <m:t>𝑃</m:t>
                      </m:r>
                      <m:r>
                        <a:rPr lang="en-US" sz="2000" i="1" smtClean="0">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1</m:t>
                          </m:r>
                        </m:sub>
                      </m:sSub>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𝑛</m:t>
                          </m:r>
                        </m:sub>
                      </m:sSub>
                      <m:r>
                        <a:rPr lang="en-US" sz="2000" i="1">
                          <a:solidFill>
                            <a:srgbClr val="000000"/>
                          </a:solidFill>
                          <a:latin typeface="Cambria Math" panose="02040503050406030204" pitchFamily="18" charset="0"/>
                        </a:rPr>
                        <m:t>)=</m:t>
                      </m:r>
                      <m:nary>
                        <m:naryPr>
                          <m:chr m:val="∏"/>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𝑖</m:t>
                          </m:r>
                          <m:r>
                            <a:rPr lang="en-US" sz="2000" i="1">
                              <a:solidFill>
                                <a:srgbClr val="000000"/>
                              </a:solidFill>
                              <a:latin typeface="Cambria Math" panose="02040503050406030204" pitchFamily="18" charset="0"/>
                            </a:rPr>
                            <m:t>=1</m:t>
                          </m:r>
                        </m:sub>
                        <m:sup>
                          <m:r>
                            <a:rPr lang="en-US" sz="2000" i="1">
                              <a:solidFill>
                                <a:srgbClr val="000000"/>
                              </a:solidFill>
                              <a:latin typeface="Cambria Math" panose="02040503050406030204" pitchFamily="18" charset="0"/>
                            </a:rPr>
                            <m:t>𝑛</m:t>
                          </m:r>
                        </m:sup>
                        <m:e>
                          <m:r>
                            <a:rPr lang="en-US" sz="2000" i="1">
                              <a:solidFill>
                                <a:srgbClr val="000000"/>
                              </a:solidFill>
                              <a:latin typeface="Cambria Math" panose="02040503050406030204" pitchFamily="18" charset="0"/>
                            </a:rPr>
                            <m:t>𝑃</m:t>
                          </m:r>
                          <m:d>
                            <m:dPr>
                              <m:ctrlPr>
                                <a:rPr lang="en-US" sz="2000" i="1">
                                  <a:solidFill>
                                    <a:srgbClr val="000000"/>
                                  </a:solidFill>
                                  <a:latin typeface="Cambria Math" panose="02040503050406030204" pitchFamily="18" charset="0"/>
                                </a:rPr>
                              </m:ctrlPr>
                            </m:dPr>
                            <m:e>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𝑃𝑎𝑟𝑒𝑛𝑡𝑠</m:t>
                              </m:r>
                              <m:r>
                                <a:rPr lang="en-US" sz="2000" i="1">
                                  <a:solidFill>
                                    <a:srgbClr val="000000"/>
                                  </a:solidFill>
                                  <a:latin typeface="Cambria Math" panose="02040503050406030204" pitchFamily="18" charset="0"/>
                                </a:rPr>
                                <m:t>(</m:t>
                              </m:r>
                              <m:sSub>
                                <m:sSubPr>
                                  <m:ctrlPr>
                                    <a:rPr lang="en-US" sz="2000" i="1">
                                      <a:solidFill>
                                        <a:srgbClr val="000000"/>
                                      </a:solidFill>
                                      <a:latin typeface="Cambria Math" panose="02040503050406030204" pitchFamily="18" charset="0"/>
                                    </a:rPr>
                                  </m:ctrlPr>
                                </m:sSubPr>
                                <m:e>
                                  <m:r>
                                    <a:rPr lang="en-US" sz="2000" i="1">
                                      <a:solidFill>
                                        <a:srgbClr val="000000"/>
                                      </a:solidFill>
                                      <a:latin typeface="Cambria Math" panose="02040503050406030204" pitchFamily="18" charset="0"/>
                                    </a:rPr>
                                    <m:t>𝑋</m:t>
                                  </m:r>
                                </m:e>
                                <m:sub>
                                  <m:r>
                                    <a:rPr lang="en-US" sz="2000" i="1">
                                      <a:solidFill>
                                        <a:srgbClr val="000000"/>
                                      </a:solidFill>
                                      <a:latin typeface="Cambria Math" panose="02040503050406030204" pitchFamily="18" charset="0"/>
                                    </a:rPr>
                                    <m:t>𝑖</m:t>
                                  </m:r>
                                </m:sub>
                              </m:sSub>
                              <m:r>
                                <a:rPr lang="en-US" sz="2000" i="1">
                                  <a:solidFill>
                                    <a:srgbClr val="000000"/>
                                  </a:solidFill>
                                  <a:latin typeface="Cambria Math" panose="02040503050406030204" pitchFamily="18" charset="0"/>
                                </a:rPr>
                                <m:t>)</m:t>
                              </m:r>
                            </m:e>
                          </m:d>
                        </m:e>
                      </m:nary>
                    </m:oMath>
                  </m:oMathPara>
                </a14:m>
                <a:endParaRPr lang="en-US" sz="2400" dirty="0"/>
              </a:p>
              <a:p>
                <a:pPr marL="0" indent="0">
                  <a:buNone/>
                </a:pPr>
                <a:endParaRPr lang="en-US" sz="2400" dirty="0"/>
              </a:p>
              <a:p>
                <a:pPr marL="0" indent="0">
                  <a:buNone/>
                </a:pPr>
                <a:endParaRPr lang="en-US" sz="2400" dirty="0">
                  <a:solidFill>
                    <a:srgbClr val="0066FF"/>
                  </a:solidFill>
                </a:endParaRPr>
              </a:p>
              <a:p>
                <a:pPr marL="0" indent="0">
                  <a:buNone/>
                </a:pPr>
                <a:endParaRPr lang="en-US" sz="2400" dirty="0">
                  <a:solidFill>
                    <a:srgbClr val="0066FF"/>
                  </a:solidFill>
                </a:endParaRPr>
              </a:p>
              <a:p>
                <a:pPr marL="0" indent="0">
                  <a:buNone/>
                </a:pPr>
                <a:endParaRPr lang="en-US" sz="2400" dirty="0">
                  <a:solidFill>
                    <a:srgbClr val="0066FF"/>
                  </a:solidFill>
                </a:endParaRPr>
              </a:p>
              <a:p>
                <a:pPr marL="0" indent="0">
                  <a:buNone/>
                </a:pPr>
                <a:endParaRPr lang="en-US" sz="2400" dirty="0">
                  <a:solidFill>
                    <a:srgbClr val="0066FF"/>
                  </a:solidFill>
                </a:endParaRPr>
              </a:p>
              <a:p>
                <a:pPr marL="0" indent="0">
                  <a:buNone/>
                </a:pPr>
                <a:endParaRPr lang="en-US" sz="2400" dirty="0">
                  <a:solidFill>
                    <a:srgbClr val="0066FF"/>
                  </a:solidFill>
                </a:endParaRPr>
              </a:p>
            </p:txBody>
          </p:sp>
        </mc:Choice>
        <mc:Fallback>
          <p:sp>
            <p:nvSpPr>
              <p:cNvPr id="10243" name="Rectangle 3"/>
              <p:cNvSpPr>
                <a:spLocks noGrp="1" noRot="1" noChangeAspect="1" noMove="1" noResize="1" noEditPoints="1" noAdjustHandles="1" noChangeArrowheads="1" noChangeShapeType="1" noTextEdit="1"/>
              </p:cNvSpPr>
              <p:nvPr>
                <p:ph idx="1"/>
              </p:nvPr>
            </p:nvSpPr>
            <p:spPr>
              <a:xfrm>
                <a:off x="628650" y="1664955"/>
                <a:ext cx="7886700" cy="2034380"/>
              </a:xfrm>
              <a:blipFill>
                <a:blip r:embed="rId3"/>
                <a:stretch>
                  <a:fillRect l="-696" t="-4192"/>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0821E76E-CAAA-67CA-9753-F3C317A57904}"/>
              </a:ext>
            </a:extLst>
          </p:cNvPr>
          <p:cNvGrpSpPr/>
          <p:nvPr/>
        </p:nvGrpSpPr>
        <p:grpSpPr>
          <a:xfrm>
            <a:off x="1143000" y="3946659"/>
            <a:ext cx="6858000" cy="2552077"/>
            <a:chOff x="1555708" y="3810275"/>
            <a:chExt cx="6858000" cy="2552077"/>
          </a:xfrm>
        </p:grpSpPr>
        <p:grpSp>
          <p:nvGrpSpPr>
            <p:cNvPr id="6" name="Group 5">
              <a:extLst>
                <a:ext uri="{FF2B5EF4-FFF2-40B4-BE49-F238E27FC236}">
                  <a16:creationId xmlns:a16="http://schemas.microsoft.com/office/drawing/2014/main" id="{8858A1F2-34F6-6D18-5BBB-2FD8DEB9F506}"/>
                </a:ext>
                <a:ext uri="{C183D7F6-B498-43B3-948B-1728B52AA6E4}">
                  <adec:decorative xmlns:adec="http://schemas.microsoft.com/office/drawing/2017/decorative" val="1"/>
                </a:ext>
              </a:extLst>
            </p:cNvPr>
            <p:cNvGrpSpPr/>
            <p:nvPr/>
          </p:nvGrpSpPr>
          <p:grpSpPr>
            <a:xfrm>
              <a:off x="6173651" y="4191000"/>
              <a:ext cx="1676400" cy="1302544"/>
              <a:chOff x="4724400" y="4488656"/>
              <a:chExt cx="1676400" cy="1302544"/>
            </a:xfrm>
          </p:grpSpPr>
          <p:sp>
            <p:nvSpPr>
              <p:cNvPr id="2" name="Arrow: Down 1">
                <a:extLst>
                  <a:ext uri="{FF2B5EF4-FFF2-40B4-BE49-F238E27FC236}">
                    <a16:creationId xmlns:a16="http://schemas.microsoft.com/office/drawing/2014/main" id="{F56116CA-F804-4AC3-91F0-CEE199689833}"/>
                  </a:ext>
                </a:extLst>
              </p:cNvPr>
              <p:cNvSpPr/>
              <p:nvPr/>
            </p:nvSpPr>
            <p:spPr>
              <a:xfrm>
                <a:off x="4724400" y="4488656"/>
                <a:ext cx="381000" cy="13025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998769C2-CB76-4D1D-B127-0440724FA643}"/>
                  </a:ext>
                </a:extLst>
              </p:cNvPr>
              <p:cNvSpPr txBox="1"/>
              <p:nvPr/>
            </p:nvSpPr>
            <p:spPr>
              <a:xfrm>
                <a:off x="5181600" y="4566278"/>
                <a:ext cx="1219200" cy="923330"/>
              </a:xfrm>
              <a:prstGeom prst="rect">
                <a:avLst/>
              </a:prstGeom>
              <a:noFill/>
            </p:spPr>
            <p:txBody>
              <a:bodyPr wrap="square" rtlCol="0">
                <a:spAutoFit/>
              </a:bodyPr>
              <a:lstStyle/>
              <a:p>
                <a:r>
                  <a:rPr lang="en-US" dirty="0"/>
                  <a:t>Construct following arrows</a:t>
                </a:r>
              </a:p>
            </p:txBody>
          </p:sp>
        </p:grpSp>
        <p:pic>
          <p:nvPicPr>
            <p:cNvPr id="4" name="Picture 3">
              <a:extLst>
                <a:ext uri="{FF2B5EF4-FFF2-40B4-BE49-F238E27FC236}">
                  <a16:creationId xmlns:a16="http://schemas.microsoft.com/office/drawing/2014/main" id="{F8DD59E2-655D-6529-E79F-0648886247EB}"/>
                </a:ext>
              </a:extLst>
            </p:cNvPr>
            <p:cNvPicPr>
              <a:picLocks noChangeAspect="1"/>
            </p:cNvPicPr>
            <p:nvPr/>
          </p:nvPicPr>
          <p:blipFill>
            <a:blip r:embed="rId4"/>
            <a:stretch>
              <a:fillRect/>
            </a:stretch>
          </p:blipFill>
          <p:spPr>
            <a:xfrm>
              <a:off x="2553788" y="3899693"/>
              <a:ext cx="3371125" cy="2034380"/>
            </a:xfrm>
            <a:prstGeom prst="rect">
              <a:avLst/>
            </a:prstGeom>
          </p:spPr>
        </p:pic>
        <p:sp>
          <p:nvSpPr>
            <p:cNvPr id="7" name="TextBox 6">
              <a:extLst>
                <a:ext uri="{FF2B5EF4-FFF2-40B4-BE49-F238E27FC236}">
                  <a16:creationId xmlns:a16="http://schemas.microsoft.com/office/drawing/2014/main" id="{EA4F8C34-414D-F129-5C65-E71CC8A6B8CA}"/>
                </a:ext>
              </a:extLst>
            </p:cNvPr>
            <p:cNvSpPr txBox="1"/>
            <p:nvPr/>
          </p:nvSpPr>
          <p:spPr>
            <a:xfrm>
              <a:off x="1568268" y="3810275"/>
              <a:ext cx="1473563" cy="369332"/>
            </a:xfrm>
            <a:prstGeom prst="rect">
              <a:avLst/>
            </a:prstGeom>
            <a:noFill/>
          </p:spPr>
          <p:txBody>
            <a:bodyPr wrap="square">
              <a:spAutoFit/>
            </a:bodyPr>
            <a:lstStyle/>
            <a:p>
              <a:r>
                <a:rPr lang="en-US" sz="1800" dirty="0"/>
                <a:t>Example:</a:t>
              </a:r>
            </a:p>
          </p:txBody>
        </p: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91B0F5-84F2-44D3-C857-A388E8537EA4}"/>
                    </a:ext>
                  </a:extLst>
                </p:cNvPr>
                <p:cNvSpPr txBox="1"/>
                <p:nvPr/>
              </p:nvSpPr>
              <p:spPr>
                <a:xfrm>
                  <a:off x="1555708" y="5993020"/>
                  <a:ext cx="6858000"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b="0" i="1" dirty="0" smtClean="0">
                            <a:latin typeface="Cambria Math" panose="02040503050406030204" pitchFamily="18" charset="0"/>
                          </a:rPr>
                          <m:t>𝐽</m:t>
                        </m:r>
                        <m:r>
                          <a:rPr lang="en-US" i="1" dirty="0">
                            <a:latin typeface="Cambria Math" panose="02040503050406030204" pitchFamily="18" charset="0"/>
                          </a:rPr>
                          <m:t>, </m:t>
                        </m:r>
                        <m:r>
                          <a:rPr lang="en-US" b="0" i="1" dirty="0" smtClean="0">
                            <a:latin typeface="Cambria Math" panose="02040503050406030204" pitchFamily="18" charset="0"/>
                          </a:rPr>
                          <m:t>𝑀</m:t>
                        </m:r>
                        <m:r>
                          <a:rPr lang="en-US" i="1" dirty="0">
                            <a:latin typeface="Cambria Math" panose="02040503050406030204" pitchFamily="18" charset="0"/>
                          </a:rPr>
                          <m:t>, </m:t>
                        </m:r>
                        <m:r>
                          <a:rPr lang="en-US" b="0" i="1" dirty="0" smtClean="0">
                            <a:latin typeface="Cambria Math" panose="02040503050406030204" pitchFamily="18" charset="0"/>
                          </a:rPr>
                          <m:t>𝐴</m:t>
                        </m:r>
                        <m:r>
                          <a:rPr lang="en-US" i="1" dirty="0">
                            <a:latin typeface="Cambria Math" panose="02040503050406030204" pitchFamily="18" charset="0"/>
                          </a:rPr>
                          <m:t>, </m:t>
                        </m:r>
                        <m:r>
                          <a:rPr lang="en-US" b="0" i="1" dirty="0" smtClean="0">
                            <a:latin typeface="Cambria Math" panose="02040503050406030204" pitchFamily="18" charset="0"/>
                          </a:rPr>
                          <m:t>𝐵</m:t>
                        </m:r>
                        <m:r>
                          <a:rPr lang="en-US" i="1" dirty="0">
                            <a:latin typeface="Cambria Math" panose="02040503050406030204" pitchFamily="18" charset="0"/>
                          </a:rPr>
                          <m:t>, </m:t>
                        </m:r>
                        <m:r>
                          <a:rPr lang="en-US" b="0" i="1" dirty="0" smtClean="0">
                            <a:latin typeface="Cambria Math" panose="02040503050406030204" pitchFamily="18" charset="0"/>
                          </a:rPr>
                          <m:t>𝐸</m:t>
                        </m:r>
                        <m:r>
                          <a:rPr lang="en-US" i="1" dirty="0">
                            <a:latin typeface="Cambria Math" panose="02040503050406030204" pitchFamily="18" charset="0"/>
                          </a:rPr>
                          <m:t>) =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𝐵</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𝐸</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𝐴</m:t>
                        </m:r>
                        <m:r>
                          <a:rPr lang="en-US" i="1" dirty="0">
                            <a:latin typeface="Cambria Math" panose="02040503050406030204" pitchFamily="18" charset="0"/>
                          </a:rPr>
                          <m:t> | </m:t>
                        </m:r>
                        <m:r>
                          <a:rPr lang="en-US" b="0" i="1" dirty="0" smtClean="0">
                            <a:latin typeface="Cambria Math" panose="02040503050406030204" pitchFamily="18" charset="0"/>
                          </a:rPr>
                          <m:t>𝐵</m:t>
                        </m:r>
                        <m:r>
                          <a:rPr lang="en-US" i="1" dirty="0">
                            <a:latin typeface="Cambria Math" panose="02040503050406030204" pitchFamily="18" charset="0"/>
                          </a:rPr>
                          <m:t>, </m:t>
                        </m:r>
                        <m:r>
                          <a:rPr lang="en-US" b="0" i="1" dirty="0" smtClean="0">
                            <a:latin typeface="Cambria Math" panose="02040503050406030204" pitchFamily="18" charset="0"/>
                          </a:rPr>
                          <m:t>𝐸</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𝐽</m:t>
                        </m:r>
                        <m:r>
                          <a:rPr lang="en-US" i="1" dirty="0">
                            <a:latin typeface="Cambria Math" panose="02040503050406030204" pitchFamily="18" charset="0"/>
                          </a:rPr>
                          <m:t> | </m:t>
                        </m:r>
                        <m:r>
                          <a:rPr lang="en-US" b="0" i="1" dirty="0" smtClean="0">
                            <a:latin typeface="Cambria Math" panose="02040503050406030204" pitchFamily="18" charset="0"/>
                          </a:rPr>
                          <m:t>𝐴</m:t>
                        </m:r>
                        <m:r>
                          <a:rPr lang="en-US" i="1" dirty="0">
                            <a:latin typeface="Cambria Math" panose="02040503050406030204" pitchFamily="18" charset="0"/>
                          </a:rPr>
                          <m:t>) </m:t>
                        </m:r>
                        <m:r>
                          <a:rPr lang="en-US" i="1" dirty="0">
                            <a:latin typeface="Cambria Math" panose="02040503050406030204" pitchFamily="18" charset="0"/>
                          </a:rPr>
                          <m:t>𝑃</m:t>
                        </m:r>
                        <m:r>
                          <a:rPr lang="en-US" i="1" dirty="0">
                            <a:latin typeface="Cambria Math" panose="02040503050406030204" pitchFamily="18" charset="0"/>
                          </a:rPr>
                          <m:t>(</m:t>
                        </m:r>
                        <m:r>
                          <a:rPr lang="en-US" b="0" i="1" dirty="0" smtClean="0">
                            <a:latin typeface="Cambria Math" panose="02040503050406030204" pitchFamily="18" charset="0"/>
                          </a:rPr>
                          <m:t>𝑀</m:t>
                        </m:r>
                        <m:r>
                          <a:rPr lang="en-US" i="1" dirty="0">
                            <a:latin typeface="Cambria Math" panose="02040503050406030204" pitchFamily="18" charset="0"/>
                          </a:rPr>
                          <m:t> | </m:t>
                        </m:r>
                        <m:r>
                          <a:rPr lang="en-US" b="0" i="1" dirty="0" smtClean="0">
                            <a:latin typeface="Cambria Math" panose="02040503050406030204" pitchFamily="18" charset="0"/>
                          </a:rPr>
                          <m:t>𝐴</m:t>
                        </m:r>
                        <m:r>
                          <a:rPr lang="en-US" i="1" dirty="0">
                            <a:latin typeface="Cambria Math" panose="02040503050406030204" pitchFamily="18" charset="0"/>
                          </a:rPr>
                          <m:t>)</m:t>
                        </m:r>
                      </m:oMath>
                    </m:oMathPara>
                  </a14:m>
                  <a:endParaRPr lang="en-US" dirty="0"/>
                </a:p>
              </p:txBody>
            </p:sp>
          </mc:Choice>
          <mc:Fallback>
            <p:sp>
              <p:nvSpPr>
                <p:cNvPr id="10" name="TextBox 9">
                  <a:extLst>
                    <a:ext uri="{FF2B5EF4-FFF2-40B4-BE49-F238E27FC236}">
                      <a16:creationId xmlns:a16="http://schemas.microsoft.com/office/drawing/2014/main" id="{EB91B0F5-84F2-44D3-C857-A388E8537EA4}"/>
                    </a:ext>
                  </a:extLst>
                </p:cNvPr>
                <p:cNvSpPr txBox="1">
                  <a:spLocks noRot="1" noChangeAspect="1" noMove="1" noResize="1" noEditPoints="1" noAdjustHandles="1" noChangeArrowheads="1" noChangeShapeType="1" noTextEdit="1"/>
                </p:cNvSpPr>
                <p:nvPr/>
              </p:nvSpPr>
              <p:spPr>
                <a:xfrm>
                  <a:off x="1555708" y="5993020"/>
                  <a:ext cx="6858000" cy="369332"/>
                </a:xfrm>
                <a:prstGeom prst="rect">
                  <a:avLst/>
                </a:prstGeom>
                <a:blipFill>
                  <a:blip r:embed="rId5"/>
                  <a:stretch>
                    <a:fillRect b="-13115"/>
                  </a:stretch>
                </a:blipFill>
              </p:spPr>
              <p:txBody>
                <a:bodyPr/>
                <a:lstStyle/>
                <a:p>
                  <a:r>
                    <a:rPr 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Compactness</a:t>
            </a:r>
          </a:p>
        </p:txBody>
      </p:sp>
      <mc:AlternateContent xmlns:mc="http://schemas.openxmlformats.org/markup-compatibility/2006">
        <mc:Choice xmlns:a14="http://schemas.microsoft.com/office/drawing/2010/main" Requires="a14">
          <p:sp>
            <p:nvSpPr>
              <p:cNvPr id="9219" name="Rectangle 3"/>
              <p:cNvSpPr>
                <a:spLocks noGrp="1" noChangeArrowheads="1"/>
              </p:cNvSpPr>
              <p:nvPr>
                <p:ph idx="1"/>
              </p:nvPr>
            </p:nvSpPr>
            <p:spPr>
              <a:xfrm>
                <a:off x="622788" y="1295400"/>
                <a:ext cx="5016012" cy="5105400"/>
              </a:xfrm>
            </p:spPr>
            <p:txBody>
              <a:bodyPr>
                <a:noAutofit/>
              </a:bodyPr>
              <a:lstStyle/>
              <a:p>
                <a:r>
                  <a:rPr lang="en-US" sz="1600" dirty="0"/>
                  <a:t>For a network with </a:t>
                </a:r>
                <a14:m>
                  <m:oMath xmlns:m="http://schemas.openxmlformats.org/officeDocument/2006/math">
                    <m:r>
                      <a:rPr lang="en-US" sz="1600" i="1" dirty="0" smtClean="0">
                        <a:latin typeface="Cambria Math" panose="02040503050406030204" pitchFamily="18" charset="0"/>
                      </a:rPr>
                      <m:t>𝑛</m:t>
                    </m:r>
                  </m:oMath>
                </a14:m>
                <a:r>
                  <a:rPr lang="en-US" sz="1600" dirty="0"/>
                  <a:t> boolean variables, the full joint distribution requires </a:t>
                </a:r>
                <a14:m>
                  <m:oMath xmlns:m="http://schemas.openxmlformats.org/officeDocument/2006/math">
                    <m:r>
                      <a:rPr lang="en-US" sz="1600" i="1" dirty="0">
                        <a:solidFill>
                          <a:srgbClr val="0066FF"/>
                        </a:solidFill>
                        <a:latin typeface="Cambria Math" panose="02040503050406030204" pitchFamily="18" charset="0"/>
                      </a:rPr>
                      <m:t>𝑂</m:t>
                    </m:r>
                    <m:r>
                      <a:rPr lang="en-US" sz="1600" i="1" dirty="0">
                        <a:solidFill>
                          <a:srgbClr val="0066FF"/>
                        </a:solidFill>
                        <a:latin typeface="Cambria Math" panose="02040503050406030204" pitchFamily="18" charset="0"/>
                      </a:rPr>
                      <m:t>(</m:t>
                    </m:r>
                    <m:sSup>
                      <m:sSupPr>
                        <m:ctrlPr>
                          <a:rPr lang="en-US" sz="1600" b="0" i="1" dirty="0" smtClean="0">
                            <a:solidFill>
                              <a:srgbClr val="0066FF"/>
                            </a:solidFill>
                            <a:latin typeface="Cambria Math" panose="02040503050406030204" pitchFamily="18" charset="0"/>
                          </a:rPr>
                        </m:ctrlPr>
                      </m:sSupPr>
                      <m:e>
                        <m:r>
                          <a:rPr lang="en-US" sz="1600" b="0" i="1" dirty="0" smtClean="0">
                            <a:solidFill>
                              <a:srgbClr val="0066FF"/>
                            </a:solidFill>
                            <a:latin typeface="Cambria Math" panose="02040503050406030204" pitchFamily="18" charset="0"/>
                          </a:rPr>
                          <m:t>2</m:t>
                        </m:r>
                      </m:e>
                      <m:sup>
                        <m:r>
                          <a:rPr lang="en-US" sz="1600" b="0" i="1" dirty="0" smtClean="0">
                            <a:solidFill>
                              <a:srgbClr val="0066FF"/>
                            </a:solidFill>
                            <a:latin typeface="Cambria Math" panose="02040503050406030204" pitchFamily="18" charset="0"/>
                          </a:rPr>
                          <m:t>𝑛</m:t>
                        </m:r>
                      </m:sup>
                    </m:sSup>
                    <m:r>
                      <a:rPr lang="en-US" sz="1600" i="1" dirty="0">
                        <a:solidFill>
                          <a:srgbClr val="0066FF"/>
                        </a:solidFill>
                        <a:latin typeface="Cambria Math" panose="02040503050406030204" pitchFamily="18" charset="0"/>
                      </a:rPr>
                      <m:t>)</m:t>
                    </m:r>
                    <m:r>
                      <a:rPr lang="en-US" sz="1600" i="1" dirty="0">
                        <a:latin typeface="Cambria Math" panose="02040503050406030204" pitchFamily="18" charset="0"/>
                      </a:rPr>
                      <m:t> </m:t>
                    </m:r>
                  </m:oMath>
                </a14:m>
                <a:r>
                  <a:rPr lang="en-US" sz="1600" dirty="0"/>
                  <a:t>probabilities.</a:t>
                </a:r>
                <a:br>
                  <a:rPr lang="en-US" sz="1600" dirty="0"/>
                </a:br>
                <a:r>
                  <a:rPr lang="en-US" sz="1600" b="1" dirty="0"/>
                  <a:t>Example</a:t>
                </a:r>
                <a:r>
                  <a:rPr lang="en-US" sz="1600" dirty="0"/>
                  <a:t>: Burglary network</a:t>
                </a:r>
                <a:br>
                  <a:rPr lang="en-US" sz="1600" dirty="0"/>
                </a:br>
                <a:r>
                  <a:rPr lang="en-US" sz="1600" dirty="0"/>
                  <a:t>                    Joint probability: </a:t>
                </a:r>
                <a14:m>
                  <m:oMath xmlns:m="http://schemas.openxmlformats.org/officeDocument/2006/math">
                    <m:r>
                      <a:rPr lang="en-US" sz="1600" i="1" dirty="0" smtClean="0">
                        <a:latin typeface="Cambria Math" panose="02040503050406030204" pitchFamily="18" charset="0"/>
                      </a:rPr>
                      <m:t>2</m:t>
                    </m:r>
                    <m:r>
                      <a:rPr lang="en-US" sz="1600" i="1" baseline="30000" dirty="0">
                        <a:latin typeface="Cambria Math" panose="02040503050406030204" pitchFamily="18" charset="0"/>
                      </a:rPr>
                      <m:t>5</m:t>
                    </m:r>
                    <m:r>
                      <a:rPr lang="en-US" sz="1600" i="1" dirty="0">
                        <a:latin typeface="Cambria Math" panose="02040503050406030204" pitchFamily="18" charset="0"/>
                      </a:rPr>
                      <m:t>−1</m:t>
                    </m:r>
                    <m:r>
                      <a:rPr lang="en-US" sz="1600" b="0" i="1" dirty="0" smtClean="0">
                        <a:latin typeface="Cambria Math" panose="02040503050406030204" pitchFamily="18" charset="0"/>
                      </a:rPr>
                      <m:t>=</m:t>
                    </m:r>
                    <m:r>
                      <a:rPr lang="en-US" sz="1600" i="1" dirty="0">
                        <a:latin typeface="Cambria Math" panose="02040503050406030204" pitchFamily="18" charset="0"/>
                      </a:rPr>
                      <m:t> </m:t>
                    </m:r>
                    <m:r>
                      <a:rPr lang="en-US" sz="1600" b="1" i="1" dirty="0">
                        <a:latin typeface="Cambria Math" panose="02040503050406030204" pitchFamily="18" charset="0"/>
                      </a:rPr>
                      <m:t>𝟑𝟏</m:t>
                    </m:r>
                  </m:oMath>
                </a14:m>
                <a:r>
                  <a:rPr lang="en-US" sz="1600" b="1" dirty="0"/>
                  <a:t> </a:t>
                </a:r>
                <a:r>
                  <a:rPr lang="en-US" sz="1600" dirty="0"/>
                  <a:t>entries</a:t>
                </a:r>
              </a:p>
              <a:p>
                <a:pPr marL="0" indent="0">
                  <a:buNone/>
                </a:pPr>
                <a:endParaRPr lang="en-US" sz="1600" dirty="0"/>
              </a:p>
              <a:p>
                <a:r>
                  <a:rPr lang="en-US" sz="1600" dirty="0"/>
                  <a:t>If each variable </a:t>
                </a:r>
                <a14:m>
                  <m:oMath xmlns:m="http://schemas.openxmlformats.org/officeDocument/2006/math">
                    <m:r>
                      <a:rPr lang="en-US" sz="1600" i="1" dirty="0" smtClean="0">
                        <a:latin typeface="Cambria Math" panose="02040503050406030204" pitchFamily="18" charset="0"/>
                      </a:rPr>
                      <m:t>𝑋</m:t>
                    </m:r>
                    <m:r>
                      <a:rPr lang="en-US" sz="1600" i="1" baseline="-25000" dirty="0">
                        <a:latin typeface="Cambria Math" panose="02040503050406030204" pitchFamily="18" charset="0"/>
                      </a:rPr>
                      <m:t>𝑖</m:t>
                    </m:r>
                  </m:oMath>
                </a14:m>
                <a:r>
                  <a:rPr lang="en-US" sz="1600" dirty="0"/>
                  <a:t> has at most </a:t>
                </a:r>
                <a14:m>
                  <m:oMath xmlns:m="http://schemas.openxmlformats.org/officeDocument/2006/math">
                    <m:r>
                      <a:rPr lang="en-US" sz="1600" i="1" dirty="0" smtClean="0">
                        <a:latin typeface="Cambria Math" panose="02040503050406030204" pitchFamily="18" charset="0"/>
                      </a:rPr>
                      <m:t>𝑘</m:t>
                    </m:r>
                  </m:oMath>
                </a14:m>
                <a:r>
                  <a:rPr lang="en-US" sz="1600" dirty="0"/>
                  <a:t> boolean parents, then each conditional probability table (CPT) has at most </a:t>
                </a:r>
                <a14:m>
                  <m:oMath xmlns:m="http://schemas.openxmlformats.org/officeDocument/2006/math">
                    <m:r>
                      <a:rPr lang="en-US" sz="1600" i="1" dirty="0" smtClean="0">
                        <a:solidFill>
                          <a:srgbClr val="0066FF"/>
                        </a:solidFill>
                        <a:latin typeface="Cambria Math" panose="02040503050406030204" pitchFamily="18" charset="0"/>
                      </a:rPr>
                      <m:t>2</m:t>
                    </m:r>
                    <m:r>
                      <a:rPr lang="en-US" sz="1600" i="1" baseline="30000" dirty="0">
                        <a:solidFill>
                          <a:srgbClr val="0066FF"/>
                        </a:solidFill>
                        <a:latin typeface="Cambria Math" panose="02040503050406030204" pitchFamily="18" charset="0"/>
                      </a:rPr>
                      <m:t>𝑘</m:t>
                    </m:r>
                  </m:oMath>
                </a14:m>
                <a:r>
                  <a:rPr lang="en-US" sz="1600" dirty="0">
                    <a:solidFill>
                      <a:srgbClr val="0066FF"/>
                    </a:solidFill>
                  </a:rPr>
                  <a:t> </a:t>
                </a:r>
                <a:r>
                  <a:rPr lang="en-US" sz="1600" dirty="0"/>
                  <a:t>rows. The CPTs for all </a:t>
                </a:r>
                <a14:m>
                  <m:oMath xmlns:m="http://schemas.openxmlformats.org/officeDocument/2006/math">
                    <m:r>
                      <a:rPr lang="en-US" sz="1600" i="1" dirty="0" smtClean="0">
                        <a:latin typeface="Cambria Math" panose="02040503050406030204" pitchFamily="18" charset="0"/>
                      </a:rPr>
                      <m:t>𝑛</m:t>
                    </m:r>
                  </m:oMath>
                </a14:m>
                <a:r>
                  <a:rPr lang="en-US" sz="1600" dirty="0"/>
                  <a:t> nodes contain then at most </a:t>
                </a:r>
                <a14:m>
                  <m:oMath xmlns:m="http://schemas.openxmlformats.org/officeDocument/2006/math">
                    <m:r>
                      <a:rPr lang="en-US" sz="1600" i="1" dirty="0">
                        <a:solidFill>
                          <a:srgbClr val="0066FF"/>
                        </a:solidFill>
                        <a:latin typeface="Cambria Math" panose="02040503050406030204" pitchFamily="18" charset="0"/>
                      </a:rPr>
                      <m:t>𝑂</m:t>
                    </m:r>
                    <m:d>
                      <m:dPr>
                        <m:ctrlPr>
                          <a:rPr lang="en-US" sz="1600" i="1" dirty="0">
                            <a:solidFill>
                              <a:srgbClr val="0066FF"/>
                            </a:solidFill>
                            <a:latin typeface="Cambria Math" panose="02040503050406030204" pitchFamily="18" charset="0"/>
                          </a:rPr>
                        </m:ctrlPr>
                      </m:dPr>
                      <m:e>
                        <m:r>
                          <a:rPr lang="en-US" sz="1600" i="1" dirty="0">
                            <a:solidFill>
                              <a:srgbClr val="0066FF"/>
                            </a:solidFill>
                            <a:latin typeface="Cambria Math" panose="02040503050406030204" pitchFamily="18" charset="0"/>
                          </a:rPr>
                          <m:t>𝑛</m:t>
                        </m:r>
                        <m:r>
                          <a:rPr lang="en-US" sz="1600" i="1" dirty="0">
                            <a:solidFill>
                              <a:srgbClr val="0066FF"/>
                            </a:solidFill>
                            <a:latin typeface="Cambria Math" panose="02040503050406030204" pitchFamily="18" charset="0"/>
                            <a:ea typeface="Cambria Math" panose="02040503050406030204" pitchFamily="18" charset="0"/>
                          </a:rPr>
                          <m:t>×</m:t>
                        </m:r>
                        <m:r>
                          <a:rPr lang="en-US" sz="1600" i="1" dirty="0">
                            <a:solidFill>
                              <a:srgbClr val="0066FF"/>
                            </a:solidFill>
                            <a:latin typeface="Cambria Math" panose="02040503050406030204" pitchFamily="18" charset="0"/>
                          </a:rPr>
                          <m:t>2</m:t>
                        </m:r>
                        <m:r>
                          <a:rPr lang="en-US" sz="1600" i="1" baseline="30000" dirty="0">
                            <a:solidFill>
                              <a:srgbClr val="0066FF"/>
                            </a:solidFill>
                            <a:latin typeface="Cambria Math" panose="02040503050406030204" pitchFamily="18" charset="0"/>
                          </a:rPr>
                          <m:t>𝑘</m:t>
                        </m:r>
                      </m:e>
                    </m:d>
                    <m:r>
                      <a:rPr lang="en-US" sz="1600" b="0" i="1" dirty="0" smtClean="0">
                        <a:solidFill>
                          <a:srgbClr val="0066FF"/>
                        </a:solidFill>
                        <a:latin typeface="Cambria Math" panose="02040503050406030204" pitchFamily="18" charset="0"/>
                      </a:rPr>
                      <m:t>=</m:t>
                    </m:r>
                    <m:r>
                      <a:rPr lang="en-US" sz="1600" b="0" i="1" dirty="0" smtClean="0">
                        <a:solidFill>
                          <a:srgbClr val="0066FF"/>
                        </a:solidFill>
                        <a:latin typeface="Cambria Math" panose="02040503050406030204" pitchFamily="18" charset="0"/>
                      </a:rPr>
                      <m:t>𝑂</m:t>
                    </m:r>
                    <m:r>
                      <a:rPr lang="en-US" sz="1600" b="0" i="1" dirty="0" smtClean="0">
                        <a:solidFill>
                          <a:srgbClr val="0066FF"/>
                        </a:solidFill>
                        <a:latin typeface="Cambria Math" panose="02040503050406030204" pitchFamily="18" charset="0"/>
                      </a:rPr>
                      <m:t>(</m:t>
                    </m:r>
                    <m:r>
                      <a:rPr lang="en-US" sz="1600" b="0" i="1" dirty="0" smtClean="0">
                        <a:solidFill>
                          <a:srgbClr val="0066FF"/>
                        </a:solidFill>
                        <a:latin typeface="Cambria Math" panose="02040503050406030204" pitchFamily="18" charset="0"/>
                      </a:rPr>
                      <m:t>𝑛</m:t>
                    </m:r>
                    <m:r>
                      <a:rPr lang="en-US" sz="1600" b="0" i="1" dirty="0" smtClean="0">
                        <a:solidFill>
                          <a:srgbClr val="0066FF"/>
                        </a:solidFill>
                        <a:latin typeface="Cambria Math" panose="02040503050406030204" pitchFamily="18" charset="0"/>
                      </a:rPr>
                      <m:t>)</m:t>
                    </m:r>
                  </m:oMath>
                </a14:m>
                <a:r>
                  <a:rPr lang="en-US" sz="1600" dirty="0"/>
                  <a:t> probabilities.</a:t>
                </a:r>
                <a:br>
                  <a:rPr lang="en-US" sz="1600" dirty="0"/>
                </a:br>
                <a:r>
                  <a:rPr lang="en-US" sz="1600" b="1" dirty="0"/>
                  <a:t>Example</a:t>
                </a:r>
                <a:r>
                  <a:rPr lang="en-US" sz="1600" dirty="0"/>
                  <a:t>: Burglary network </a:t>
                </a:r>
                <a:br>
                  <a:rPr lang="en-US" sz="1600" dirty="0"/>
                </a:br>
                <a:r>
                  <a:rPr lang="en-US" sz="1600" dirty="0"/>
                  <a:t>		Using CPTs: </a:t>
                </a:r>
                <a14:m>
                  <m:oMath xmlns:m="http://schemas.openxmlformats.org/officeDocument/2006/math">
                    <m:r>
                      <a:rPr lang="en-US" sz="1600" i="1" dirty="0">
                        <a:latin typeface="Cambria Math" panose="02040503050406030204" pitchFamily="18" charset="0"/>
                      </a:rPr>
                      <m:t>1+1+4+2+2=</m:t>
                    </m:r>
                    <m:r>
                      <a:rPr lang="en-US" sz="1600" b="1" i="1" dirty="0">
                        <a:latin typeface="Cambria Math" panose="02040503050406030204" pitchFamily="18" charset="0"/>
                      </a:rPr>
                      <m:t>𝟏𝟎</m:t>
                    </m:r>
                  </m:oMath>
                </a14:m>
                <a:endParaRPr lang="en-US" sz="1600" dirty="0"/>
              </a:p>
              <a:p>
                <a:endParaRPr lang="en-US" sz="1600" b="1" dirty="0">
                  <a:solidFill>
                    <a:srgbClr val="FF0000"/>
                  </a:solidFill>
                </a:endParaRPr>
              </a:p>
              <a:p>
                <a:r>
                  <a:rPr lang="en-US" sz="1600" b="1" dirty="0">
                    <a:solidFill>
                      <a:srgbClr val="FF0000"/>
                    </a:solidFill>
                  </a:rPr>
                  <a:t>This reduces the space complexity from exponential to linear in </a:t>
                </a:r>
                <a14:m>
                  <m:oMath xmlns:m="http://schemas.openxmlformats.org/officeDocument/2006/math">
                    <m:r>
                      <a:rPr lang="en-US" sz="1600" b="1" i="1" dirty="0" smtClean="0">
                        <a:solidFill>
                          <a:srgbClr val="FF0000"/>
                        </a:solidFill>
                        <a:latin typeface="Cambria Math" panose="02040503050406030204" pitchFamily="18" charset="0"/>
                      </a:rPr>
                      <m:t>𝒏</m:t>
                    </m:r>
                  </m:oMath>
                </a14:m>
                <a:r>
                  <a:rPr lang="en-US" sz="1600" b="1" dirty="0">
                    <a:solidFill>
                      <a:srgbClr val="FF0000"/>
                    </a:solidFill>
                  </a:rPr>
                  <a:t> and makes it very compact!</a:t>
                </a:r>
              </a:p>
              <a:p>
                <a:pPr marL="0" indent="0">
                  <a:buNone/>
                </a:pPr>
                <a:endParaRPr lang="en-US" sz="1600" dirty="0"/>
              </a:p>
              <a:p>
                <a:r>
                  <a:rPr lang="en-US" sz="1600" b="1" dirty="0"/>
                  <a:t>Note</a:t>
                </a:r>
                <a:r>
                  <a:rPr lang="en-US" sz="1600" dirty="0"/>
                  <a:t>: The Bayesian network stores all information needed for the complete joint probability. It let’s us make optimal Bayesian decisions!</a:t>
                </a:r>
              </a:p>
            </p:txBody>
          </p:sp>
        </mc:Choice>
        <mc:Fallback>
          <p:sp>
            <p:nvSpPr>
              <p:cNvPr id="9219" name="Rectangle 3"/>
              <p:cNvSpPr>
                <a:spLocks noGrp="1" noRot="1" noChangeAspect="1" noMove="1" noResize="1" noEditPoints="1" noAdjustHandles="1" noChangeArrowheads="1" noChangeShapeType="1" noTextEdit="1"/>
              </p:cNvSpPr>
              <p:nvPr>
                <p:ph idx="1"/>
              </p:nvPr>
            </p:nvSpPr>
            <p:spPr>
              <a:xfrm>
                <a:off x="622788" y="1295400"/>
                <a:ext cx="5016012" cy="5105400"/>
              </a:xfrm>
              <a:blipFill>
                <a:blip r:embed="rId3"/>
                <a:stretch>
                  <a:fillRect l="-486" t="-836" r="-243"/>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A82646AD-0BAE-4D30-47B3-DC4AE35110DF}"/>
              </a:ext>
            </a:extLst>
          </p:cNvPr>
          <p:cNvPicPr>
            <a:picLocks noChangeAspect="1"/>
          </p:cNvPicPr>
          <p:nvPr/>
        </p:nvPicPr>
        <p:blipFill>
          <a:blip r:embed="rId4"/>
          <a:stretch>
            <a:fillRect/>
          </a:stretch>
        </p:blipFill>
        <p:spPr>
          <a:xfrm>
            <a:off x="5638800" y="1295400"/>
            <a:ext cx="3244856" cy="19581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D79D5A-BAE8-2B02-A68F-9B5B770E501D}"/>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for post">
            <a:extLst>
              <a:ext uri="{FF2B5EF4-FFF2-40B4-BE49-F238E27FC236}">
                <a16:creationId xmlns:a16="http://schemas.microsoft.com/office/drawing/2014/main" id="{4963AAE6-75DD-A5E0-06C0-0CB8F9F45C4E}"/>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7808" r="2860" b="2"/>
          <a:stretch>
            <a:fillRect/>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FA2366C-32D2-0436-41DB-48857ED5CC9A}"/>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defTabSz="914400"/>
            <a:r>
              <a:rPr lang="en-US" sz="5700" b="1" dirty="0">
                <a:solidFill>
                  <a:schemeClr val="bg1"/>
                </a:solidFill>
              </a:rPr>
              <a:t>Bayesian Networks</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345DE080-C8D5-9B16-6B39-CE2311BE3F7C}"/>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defTabSz="914400">
              <a:spcBef>
                <a:spcPts val="1000"/>
              </a:spcBef>
            </a:pPr>
            <a:r>
              <a:rPr lang="en-US" sz="2400" b="1" dirty="0">
                <a:solidFill>
                  <a:schemeClr val="bg1"/>
                </a:solidFill>
              </a:rPr>
              <a:t>Constructing Bayesian Networks</a:t>
            </a:r>
          </a:p>
        </p:txBody>
      </p:sp>
    </p:spTree>
    <p:extLst>
      <p:ext uri="{BB962C8B-B14F-4D97-AF65-F5344CB8AC3E}">
        <p14:creationId xmlns:p14="http://schemas.microsoft.com/office/powerpoint/2010/main" val="26244485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ea typeface="ＭＳ Ｐゴシック" pitchFamily="34" charset="-128"/>
              </a:rPr>
              <a:t>Probability Theory Recap</a:t>
            </a:r>
          </a:p>
        </p:txBody>
      </p:sp>
      <mc:AlternateContent xmlns:mc="http://schemas.openxmlformats.org/markup-compatibility/2006">
        <mc:Choice xmlns:a14="http://schemas.microsoft.com/office/drawing/2010/main" Requires="a14">
          <p:sp>
            <p:nvSpPr>
              <p:cNvPr id="30722" name="Content Placeholder 2"/>
              <p:cNvSpPr>
                <a:spLocks noGrp="1"/>
              </p:cNvSpPr>
              <p:nvPr>
                <p:ph idx="1"/>
              </p:nvPr>
            </p:nvSpPr>
            <p:spPr>
              <a:xfrm>
                <a:off x="628650" y="1447800"/>
                <a:ext cx="7886700" cy="4800600"/>
              </a:xfrm>
            </p:spPr>
            <p:style>
              <a:lnRef idx="2">
                <a:schemeClr val="accent2"/>
              </a:lnRef>
              <a:fillRef idx="1">
                <a:schemeClr val="lt1"/>
              </a:fillRef>
              <a:effectRef idx="0">
                <a:schemeClr val="accent2"/>
              </a:effectRef>
              <a:fontRef idx="minor">
                <a:schemeClr val="dk1"/>
              </a:fontRef>
            </p:style>
            <p:txBody>
              <a:bodyPr>
                <a:noAutofit/>
              </a:bodyPr>
              <a:lstStyle/>
              <a:p>
                <a:pPr>
                  <a:buFont typeface="Wingdings" charset="0"/>
                  <a:buChar char="§"/>
                  <a:defRPr/>
                </a:pPr>
                <a:r>
                  <a:rPr lang="en-US" sz="1800" dirty="0"/>
                  <a:t>Notation</a:t>
                </a:r>
                <a:r>
                  <a:rPr lang="en-US" sz="1800" b="0" dirty="0"/>
                  <a:t>: 	</a:t>
                </a:r>
                <a:r>
                  <a:rPr lang="en-US" sz="1800" dirty="0"/>
                  <a:t>Prob. of an event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𝑥</m:t>
                        </m:r>
                      </m:e>
                    </m:d>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𝑃</m:t>
                        </m:r>
                      </m:e>
                      <m:sub>
                        <m:r>
                          <a:rPr lang="en-US" sz="1800" b="0" i="1" smtClean="0">
                            <a:latin typeface="Cambria Math" panose="02040503050406030204" pitchFamily="18" charset="0"/>
                          </a:rPr>
                          <m:t>𝑋</m:t>
                        </m:r>
                      </m:sub>
                    </m:sSub>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 </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oMath>
                </a14:m>
                <a:br>
                  <a:rPr lang="en-US" sz="1800" dirty="0"/>
                </a:br>
                <a:r>
                  <a:rPr lang="en-US" sz="1800" dirty="0"/>
                  <a:t>                  	Prob. distribution </a:t>
                </a:r>
                <a14:m>
                  <m:oMath xmlns:m="http://schemas.openxmlformats.org/officeDocument/2006/math">
                    <m:r>
                      <a:rPr lang="en-US" sz="1800" b="1" i="1" smtClean="0">
                        <a:latin typeface="Cambria Math" panose="02040503050406030204" pitchFamily="18" charset="0"/>
                      </a:rPr>
                      <m:t>𝑷</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0"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2</m:t>
                                </m:r>
                              </m:sub>
                            </m:sSub>
                          </m:e>
                        </m:d>
                        <m:r>
                          <a:rPr lang="en-US" sz="1800" b="0" i="1" smtClean="0">
                            <a:latin typeface="Cambria Math" panose="02040503050406030204" pitchFamily="18" charset="0"/>
                          </a:rPr>
                          <m:t>, …, </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𝑛</m:t>
                                </m:r>
                              </m:sub>
                            </m:sSub>
                          </m:e>
                        </m:d>
                      </m:e>
                    </m:d>
                  </m:oMath>
                </a14:m>
                <a:endParaRPr lang="en-US" sz="1800" dirty="0"/>
              </a:p>
              <a:p>
                <a:pPr>
                  <a:buFont typeface="Wingdings" charset="0"/>
                  <a:buChar char="§"/>
                  <a:defRPr/>
                </a:pPr>
                <a:endParaRPr lang="en-US" sz="1800" dirty="0"/>
              </a:p>
              <a:p>
                <a:pPr>
                  <a:buFont typeface="Wingdings" charset="0"/>
                  <a:buChar char="§"/>
                  <a:defRPr/>
                </a:pPr>
                <a:r>
                  <a:rPr lang="en-US" sz="1800" dirty="0"/>
                  <a:t>Product rule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e>
                    </m:d>
                    <m:r>
                      <a:rPr lang="en-US" sz="1800" b="0" i="1" smtClean="0">
                        <a:latin typeface="Cambria Math" panose="02040503050406030204" pitchFamily="18" charset="0"/>
                      </a:rPr>
                      <m:t>=</m:t>
                    </m:r>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e>
                        <m:r>
                          <a:rPr lang="en-US" sz="1800" b="0" i="1" smtClean="0">
                            <a:latin typeface="Cambria Math" panose="02040503050406030204" pitchFamily="18" charset="0"/>
                          </a:rPr>
                          <m:t>𝑦</m:t>
                        </m:r>
                      </m:e>
                    </m:d>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oMath>
                </a14:m>
                <a:endParaRPr lang="en-US" sz="1800" dirty="0"/>
              </a:p>
              <a:p>
                <a:pPr>
                  <a:buFont typeface="Wingdings" charset="0"/>
                  <a:buChar char="§"/>
                  <a:defRPr/>
                </a:pPr>
                <a:r>
                  <a:rPr lang="en-US" sz="1800" dirty="0"/>
                  <a:t>Chain rule		</a:t>
                </a:r>
                <a:r>
                  <a:rPr lang="en-US" sz="1800" b="1" dirty="0"/>
                  <a:t> </a:t>
                </a:r>
                <a14:m>
                  <m:oMath xmlns:m="http://schemas.openxmlformats.org/officeDocument/2006/math">
                    <m:r>
                      <a:rPr lang="en-US" sz="1800" b="1" i="1" smtClean="0">
                        <a:latin typeface="Cambria Math" panose="02040503050406030204" pitchFamily="18" charset="0"/>
                      </a:rPr>
                      <m:t>𝑷</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1</m:t>
                            </m:r>
                          </m:sub>
                        </m:sSub>
                        <m:r>
                          <a:rPr lang="en-US" sz="1800" b="0" i="0" smtClean="0">
                            <a:latin typeface="Cambria Math" panose="02040503050406030204" pitchFamily="18" charset="0"/>
                          </a:rPr>
                          <m:t>,</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2</m:t>
                            </m:r>
                          </m:sub>
                        </m:sSub>
                        <m:r>
                          <a:rPr lang="en-US" sz="1800" b="0" i="0" smtClean="0">
                            <a:latin typeface="Cambria Math" panose="02040503050406030204" pitchFamily="18" charset="0"/>
                          </a:rPr>
                          <m:t>,…,</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m:rPr>
                                <m:sty m:val="p"/>
                              </m:rPr>
                              <a:rPr lang="en-US" sz="1800" b="0" i="0" smtClean="0">
                                <a:latin typeface="Cambria Math" panose="02040503050406030204" pitchFamily="18" charset="0"/>
                              </a:rPr>
                              <m:t>n</m:t>
                            </m:r>
                          </m:sub>
                        </m:sSub>
                      </m:e>
                    </m:d>
                    <m:r>
                      <a:rPr lang="en-US" sz="1800" b="0" i="0" smtClean="0">
                        <a:latin typeface="Cambria Math" panose="02040503050406030204" pitchFamily="18" charset="0"/>
                      </a:rPr>
                      <m:t>=</m:t>
                    </m:r>
                    <m:r>
                      <a:rPr lang="en-US" sz="1800" b="1" i="0" smtClean="0">
                        <a:latin typeface="Cambria Math" panose="02040503050406030204" pitchFamily="18" charset="0"/>
                      </a:rPr>
                      <m:t>𝐏</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1</m:t>
                            </m:r>
                          </m:sub>
                        </m:sSub>
                      </m:e>
                    </m:d>
                    <m:r>
                      <a:rPr lang="en-US" sz="1800" b="1" i="0" smtClean="0">
                        <a:latin typeface="Cambria Math" panose="02040503050406030204" pitchFamily="18" charset="0"/>
                      </a:rPr>
                      <m:t>𝐏</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2</m:t>
                            </m:r>
                          </m:sub>
                        </m:sSub>
                      </m:e>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1</m:t>
                            </m:r>
                          </m:sub>
                        </m:sSub>
                      </m:e>
                    </m:d>
                    <m:r>
                      <a:rPr lang="en-US" sz="1800" b="1" i="0" smtClean="0">
                        <a:latin typeface="Cambria Math" panose="02040503050406030204" pitchFamily="18" charset="0"/>
                      </a:rPr>
                      <m:t>𝐏</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3</m:t>
                            </m:r>
                          </m:sub>
                        </m:sSub>
                      </m:e>
                      <m:e>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1</m:t>
                            </m:r>
                          </m:sub>
                        </m:sSub>
                        <m:r>
                          <a:rPr lang="en-US" sz="1800" b="0" i="0" smtClean="0">
                            <a:latin typeface="Cambria Math" panose="02040503050406030204" pitchFamily="18" charset="0"/>
                          </a:rPr>
                          <m:t>,</m:t>
                        </m:r>
                        <m:sSub>
                          <m:sSubPr>
                            <m:ctrlPr>
                              <a:rPr lang="en-US" sz="1800" b="0" i="1" smtClean="0">
                                <a:latin typeface="Cambria Math" panose="02040503050406030204" pitchFamily="18" charset="0"/>
                              </a:rPr>
                            </m:ctrlPr>
                          </m:sSubPr>
                          <m:e>
                            <m:r>
                              <m:rPr>
                                <m:sty m:val="p"/>
                              </m:rPr>
                              <a:rPr lang="en-US" sz="1800" b="0" i="0" smtClean="0">
                                <a:latin typeface="Cambria Math" panose="02040503050406030204" pitchFamily="18" charset="0"/>
                              </a:rPr>
                              <m:t>X</m:t>
                            </m:r>
                          </m:e>
                          <m:sub>
                            <m:r>
                              <a:rPr lang="en-US" sz="1800" b="0" i="0" smtClean="0">
                                <a:latin typeface="Cambria Math" panose="02040503050406030204" pitchFamily="18" charset="0"/>
                              </a:rPr>
                              <m:t>2</m:t>
                            </m:r>
                          </m:sub>
                        </m:sSub>
                      </m:e>
                    </m:d>
                    <m:r>
                      <a:rPr lang="en-US" sz="1800" b="0" i="0" smtClean="0">
                        <a:latin typeface="Cambria Math" panose="02040503050406030204" pitchFamily="18" charset="0"/>
                      </a:rPr>
                      <m:t>…</m:t>
                    </m:r>
                  </m:oMath>
                </a14:m>
                <a:br>
                  <a:rPr lang="en-US" sz="1800" b="0" i="0" dirty="0">
                    <a:latin typeface="Cambria Math" panose="02040503050406030204" pitchFamily="18" charset="0"/>
                  </a:rPr>
                </a:br>
                <a:r>
                  <a:rPr lang="en-US" sz="1800" b="0" i="0" dirty="0">
                    <a:latin typeface="Cambria Math" panose="02040503050406030204" pitchFamily="18" charset="0"/>
                  </a:rPr>
                  <a:t>				     	         </a:t>
                </a:r>
                <a14:m>
                  <m:oMath xmlns:m="http://schemas.openxmlformats.org/officeDocument/2006/math">
                    <m:r>
                      <a:rPr lang="en-US" sz="1800" b="0" i="0"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𝑛</m:t>
                        </m:r>
                      </m:sup>
                      <m:e>
                        <m:r>
                          <a:rPr lang="en-US" sz="1800" b="1" i="1" smtClean="0">
                            <a:latin typeface="Cambria Math" panose="02040503050406030204" pitchFamily="18" charset="0"/>
                          </a:rPr>
                          <m:t>𝑷</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_</m:t>
                        </m:r>
                        <m:r>
                          <a:rPr lang="en-US" sz="1800" b="0" i="1" smtClean="0">
                            <a:latin typeface="Cambria Math" panose="02040503050406030204" pitchFamily="18" charset="0"/>
                          </a:rPr>
                          <m:t>𝑖</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𝑖</m:t>
                            </m:r>
                            <m:r>
                              <a:rPr lang="en-US" sz="1800" b="0" i="1" smtClean="0">
                                <a:latin typeface="Cambria Math" panose="02040503050406030204" pitchFamily="18" charset="0"/>
                              </a:rPr>
                              <m:t>−1</m:t>
                            </m:r>
                          </m:sub>
                        </m:sSub>
                        <m:r>
                          <a:rPr lang="en-US" sz="1800" b="0" i="1" smtClean="0">
                            <a:latin typeface="Cambria Math" panose="02040503050406030204" pitchFamily="18" charset="0"/>
                          </a:rPr>
                          <m:t>)</m:t>
                        </m:r>
                      </m:e>
                    </m:nary>
                  </m:oMath>
                </a14:m>
                <a:r>
                  <a:rPr lang="en-US" sz="1800" b="0" dirty="0"/>
                  <a:t> </a:t>
                </a:r>
              </a:p>
              <a:p>
                <a:pPr>
                  <a:buFont typeface="Wingdings" charset="0"/>
                  <a:buChar char="§"/>
                  <a:defRPr/>
                </a:pPr>
                <a:r>
                  <a:rPr lang="en-US" sz="1800" dirty="0"/>
                  <a:t>Conditional probability	 </a:t>
                </a:r>
                <a14:m>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𝑥</m:t>
                        </m:r>
                      </m:e>
                      <m:e>
                        <m:r>
                          <a:rPr lang="en-US" sz="1800" b="0" i="1" smtClean="0">
                            <a:latin typeface="Cambria Math" panose="02040503050406030204" pitchFamily="18" charset="0"/>
                          </a:rPr>
                          <m:t>𝑦</m:t>
                        </m:r>
                      </m:e>
                    </m:d>
                    <m:r>
                      <a:rPr lang="en-US" sz="1800" b="0" i="1" smtClean="0">
                        <a:latin typeface="Cambria Math" panose="02040503050406030204" pitchFamily="18" charset="0"/>
                      </a:rPr>
                      <m:t>= </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num>
                      <m:den>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den>
                    </m:f>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𝑃</m:t>
                    </m:r>
                    <m:r>
                      <a:rPr lang="en-US" sz="1800" b="0" i="1" smtClean="0">
                        <a:latin typeface="Cambria Math" panose="02040503050406030204" pitchFamily="18" charset="0"/>
                      </a:rPr>
                      <m:t>(</m:t>
                    </m:r>
                    <m:r>
                      <a:rPr lang="en-US" sz="1800" b="0" i="1" smtClean="0">
                        <a:latin typeface="Cambria Math" panose="02040503050406030204" pitchFamily="18" charset="0"/>
                      </a:rPr>
                      <m:t>𝑥</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oMath>
                </a14:m>
                <a:endParaRPr lang="en-US" sz="1800" dirty="0"/>
              </a:p>
              <a:p>
                <a:pPr>
                  <a:buFont typeface="Wingdings" charset="0"/>
                  <a:buChar char="§"/>
                  <a:defRPr/>
                </a:pPr>
                <a:r>
                  <a:rPr lang="en-US" sz="1800" dirty="0"/>
                  <a:t>Marginal distribution given   </a:t>
                </a:r>
                <a14:m>
                  <m:oMath xmlns:m="http://schemas.openxmlformats.org/officeDocument/2006/math">
                    <m:r>
                      <a:rPr lang="en-US" sz="1800" b="1" i="1">
                        <a:latin typeface="Cambria Math" panose="02040503050406030204" pitchFamily="18" charset="0"/>
                      </a:rPr>
                      <m:t>𝑷</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𝑌</m:t>
                        </m:r>
                      </m:e>
                    </m:d>
                    <m:r>
                      <a:rPr lang="en-US" sz="1800" i="1">
                        <a:latin typeface="Cambria Math" panose="02040503050406030204" pitchFamily="18" charset="0"/>
                      </a:rPr>
                      <m:t> </m:t>
                    </m:r>
                  </m:oMath>
                </a14:m>
                <a:br>
                  <a:rPr lang="en-US" sz="1800" dirty="0"/>
                </a:br>
                <a:r>
                  <a:rPr lang="en-US" sz="1800" dirty="0"/>
                  <a:t>				</a:t>
                </a:r>
                <a:r>
                  <a:rPr lang="en-US" sz="1800" b="0" dirty="0"/>
                  <a:t> </a:t>
                </a:r>
                <a14:m>
                  <m:oMath xmlns:m="http://schemas.openxmlformats.org/officeDocument/2006/math">
                    <m:r>
                      <a:rPr lang="en-US" sz="1800" b="1" i="1" smtClean="0">
                        <a:latin typeface="Cambria Math" panose="02040503050406030204" pitchFamily="18" charset="0"/>
                      </a:rPr>
                      <m:t>𝑷</m:t>
                    </m:r>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𝑋</m:t>
                        </m:r>
                      </m:e>
                    </m:d>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a:rPr lang="en-US" sz="1800" b="0" i="1" smtClean="0">
                            <a:latin typeface="Cambria Math" panose="02040503050406030204" pitchFamily="18" charset="0"/>
                          </a:rPr>
                          <m:t>𝑦</m:t>
                        </m:r>
                      </m:sub>
                      <m:sup/>
                      <m:e>
                        <m:r>
                          <a:rPr lang="en-US" sz="1800" b="1" i="1" smtClean="0">
                            <a:latin typeface="Cambria Math" panose="02040503050406030204" pitchFamily="18" charset="0"/>
                          </a:rPr>
                          <m:t>𝑷</m:t>
                        </m:r>
                        <m:r>
                          <a:rPr lang="en-US" sz="1800" b="0" i="1" smtClean="0">
                            <a:latin typeface="Cambria Math" panose="02040503050406030204" pitchFamily="18" charset="0"/>
                          </a:rPr>
                          <m:t>(</m:t>
                        </m:r>
                        <m:r>
                          <a:rPr lang="en-US" sz="1800" b="0" i="1" smtClean="0">
                            <a:latin typeface="Cambria Math" panose="02040503050406030204" pitchFamily="18" charset="0"/>
                          </a:rPr>
                          <m:t>𝑋</m:t>
                        </m:r>
                        <m:r>
                          <a:rPr lang="en-US" sz="1800" b="0" i="1" smtClean="0">
                            <a:latin typeface="Cambria Math" panose="02040503050406030204" pitchFamily="18" charset="0"/>
                          </a:rPr>
                          <m:t>,</m:t>
                        </m:r>
                        <m:r>
                          <a:rPr lang="en-US" sz="1800" b="0" i="1" smtClean="0">
                            <a:latin typeface="Cambria Math" panose="02040503050406030204" pitchFamily="18" charset="0"/>
                          </a:rPr>
                          <m:t>𝑦</m:t>
                        </m:r>
                        <m:r>
                          <a:rPr lang="en-US" sz="1800" b="0" i="1" smtClean="0">
                            <a:latin typeface="Cambria Math" panose="02040503050406030204" pitchFamily="18" charset="0"/>
                          </a:rPr>
                          <m:t>)</m:t>
                        </m:r>
                      </m:e>
                    </m:nary>
                  </m:oMath>
                </a14:m>
                <a:r>
                  <a:rPr lang="en-US" sz="1800" dirty="0"/>
                  <a:t>        (called marginalizing out </a:t>
                </a:r>
                <a14:m>
                  <m:oMath xmlns:m="http://schemas.openxmlformats.org/officeDocument/2006/math">
                    <m:r>
                      <a:rPr lang="en-US" sz="1800" i="1" dirty="0" smtClean="0">
                        <a:latin typeface="Cambria Math" panose="02040503050406030204" pitchFamily="18" charset="0"/>
                      </a:rPr>
                      <m:t>𝑌</m:t>
                    </m:r>
                  </m:oMath>
                </a14:m>
                <a:r>
                  <a:rPr lang="en-US" sz="1800" dirty="0"/>
                  <a:t>)</a:t>
                </a:r>
              </a:p>
              <a:p>
                <a:pPr>
                  <a:buFont typeface="Wingdings" charset="0"/>
                  <a:buChar char="§"/>
                  <a:defRPr/>
                </a:pPr>
                <a:r>
                  <a:rPr lang="en-US" sz="1800" dirty="0"/>
                  <a:t>Independence</a:t>
                </a:r>
              </a:p>
              <a:p>
                <a:pPr lvl="1">
                  <a:buFont typeface="Wingdings" charset="0"/>
                  <a:buChar char="§"/>
                  <a:defRPr/>
                </a:pPr>
                <a:r>
                  <a:rPr lang="en-US" b="0" dirty="0"/>
                  <a:t>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r>
                  <a:rPr lang="en-US" b="0" dirty="0"/>
                  <a:t>: </a:t>
                </a:r>
                <a14:m>
                  <m:oMath xmlns:m="http://schemas.openxmlformats.org/officeDocument/2006/math">
                    <m:r>
                      <a:rPr lang="en-US" b="0" i="1" smtClean="0">
                        <a:latin typeface="Cambria Math" panose="02040503050406030204" pitchFamily="18" charset="0"/>
                      </a:rPr>
                      <m:t> </m:t>
                    </m:r>
                    <m:r>
                      <a:rPr lang="en-US" i="1" dirty="0" smtClean="0">
                        <a:latin typeface="Cambria Math" panose="02040503050406030204" pitchFamily="18" charset="0"/>
                      </a:rPr>
                      <m:t>𝑋</m:t>
                    </m:r>
                    <m:r>
                      <a:rPr lang="en-US" i="1" dirty="0" smtClean="0">
                        <a:latin typeface="Cambria Math" panose="02040503050406030204" pitchFamily="18" charset="0"/>
                      </a:rPr>
                      <m:t>, </m:t>
                    </m:r>
                    <m:r>
                      <a:rPr lang="en-US" i="1" dirty="0" smtClean="0">
                        <a:latin typeface="Cambria Math" panose="02040503050406030204" pitchFamily="18" charset="0"/>
                      </a:rPr>
                      <m:t>𝑌</m:t>
                    </m:r>
                    <m:r>
                      <a:rPr lang="en-US" i="1" dirty="0" smtClean="0">
                        <a:latin typeface="Cambria Math" panose="02040503050406030204" pitchFamily="18" charset="0"/>
                      </a:rPr>
                      <m:t> </m:t>
                    </m:r>
                  </m:oMath>
                </a14:m>
                <a:r>
                  <a:rPr lang="en-US" dirty="0"/>
                  <a:t>are independent (written as </a:t>
                </a: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oMath>
                </a14:m>
                <a:r>
                  <a:rPr lang="en-US" dirty="0"/>
                  <a:t>) if and only if: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a14:m>
                <a:endParaRPr lang="en-US" dirty="0"/>
              </a:p>
              <a:p>
                <a:pPr marL="342900" lvl="1" indent="0">
                  <a:buNone/>
                  <a:defRPr/>
                </a:pPr>
                <a:endParaRPr lang="en-US" i="1" dirty="0">
                  <a:latin typeface="Cambria Math" panose="02040503050406030204" pitchFamily="18" charset="0"/>
                </a:endParaRPr>
              </a:p>
              <a:p>
                <a:pPr lvl="1">
                  <a:buFont typeface="Wingdings" charset="0"/>
                  <a:buChar char="§"/>
                  <a:defRPr/>
                </a:pPr>
                <a14:m>
                  <m:oMath xmlns:m="http://schemas.openxmlformats.org/officeDocument/2006/math">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𝑍</m:t>
                    </m:r>
                  </m:oMath>
                </a14:m>
                <a:r>
                  <a:rPr lang="en-US" dirty="0"/>
                  <a:t>: </a:t>
                </a:r>
                <a14:m>
                  <m:oMath xmlns:m="http://schemas.openxmlformats.org/officeDocument/2006/math">
                    <m:r>
                      <a:rPr lang="en-US" i="1" dirty="0" smtClean="0">
                        <a:latin typeface="Cambria Math" panose="02040503050406030204" pitchFamily="18" charset="0"/>
                      </a:rPr>
                      <m:t>𝑋</m:t>
                    </m:r>
                  </m:oMath>
                </a14:m>
                <a:r>
                  <a:rPr lang="en-US" dirty="0"/>
                  <a:t> and </a:t>
                </a:r>
                <a14:m>
                  <m:oMath xmlns:m="http://schemas.openxmlformats.org/officeDocument/2006/math">
                    <m:r>
                      <a:rPr lang="en-US" i="1" dirty="0" smtClean="0">
                        <a:latin typeface="Cambria Math" panose="02040503050406030204" pitchFamily="18" charset="0"/>
                      </a:rPr>
                      <m:t>𝑌</m:t>
                    </m:r>
                  </m:oMath>
                </a14:m>
                <a:r>
                  <a:rPr lang="en-US" dirty="0"/>
                  <a:t> are conditionally independent given </a:t>
                </a:r>
                <a14:m>
                  <m:oMath xmlns:m="http://schemas.openxmlformats.org/officeDocument/2006/math">
                    <m:r>
                      <a:rPr lang="en-US" i="1" dirty="0" smtClean="0">
                        <a:latin typeface="Cambria Math" panose="02040503050406030204" pitchFamily="18" charset="0"/>
                      </a:rPr>
                      <m:t>𝑍</m:t>
                    </m:r>
                  </m:oMath>
                </a14:m>
                <a:r>
                  <a:rPr lang="en-US" dirty="0"/>
                  <a:t> if and only if:</a:t>
                </a:r>
                <a:br>
                  <a:rPr lang="en-US" dirty="0"/>
                </a:b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e>
                        <m:r>
                          <a:rPr lang="en-US" b="0" i="1" smtClean="0">
                            <a:latin typeface="Cambria Math" panose="02040503050406030204" pitchFamily="18" charset="0"/>
                          </a:rPr>
                          <m:t>𝑧</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𝑧</m:t>
                    </m:r>
                    <m:r>
                      <a:rPr lang="en-US" b="0" i="1" smtClean="0">
                        <a:latin typeface="Cambria Math" panose="02040503050406030204" pitchFamily="18" charset="0"/>
                      </a:rPr>
                      <m:t>)</m:t>
                    </m:r>
                  </m:oMath>
                </a14:m>
                <a:endParaRPr lang="en-US" dirty="0"/>
              </a:p>
            </p:txBody>
          </p:sp>
        </mc:Choice>
        <mc:Fallback>
          <p:sp>
            <p:nvSpPr>
              <p:cNvPr id="30722" name="Content Placeholder 2"/>
              <p:cNvSpPr>
                <a:spLocks noGrp="1" noRot="1" noChangeAspect="1" noMove="1" noResize="1" noEditPoints="1" noAdjustHandles="1" noChangeArrowheads="1" noChangeShapeType="1" noTextEdit="1"/>
              </p:cNvSpPr>
              <p:nvPr>
                <p:ph idx="1"/>
              </p:nvPr>
            </p:nvSpPr>
            <p:spPr>
              <a:xfrm>
                <a:off x="628650" y="1447800"/>
                <a:ext cx="7886700" cy="4800600"/>
              </a:xfrm>
              <a:blipFill>
                <a:blip r:embed="rId3"/>
                <a:stretch>
                  <a:fillRect l="-386" t="-1141"/>
                </a:stretch>
              </a:blipFill>
            </p:spPr>
            <p:txBody>
              <a:bodyPr/>
              <a:lstStyle/>
              <a:p>
                <a:r>
                  <a:rPr lang="en-US">
                    <a:noFill/>
                  </a:rPr>
                  <a:t> </a:t>
                </a:r>
              </a:p>
            </p:txBody>
          </p:sp>
        </mc:Fallback>
      </mc:AlternateContent>
    </p:spTree>
    <p:extLst>
      <p:ext uri="{BB962C8B-B14F-4D97-AF65-F5344CB8AC3E}">
        <p14:creationId xmlns:p14="http://schemas.microsoft.com/office/powerpoint/2010/main" val="4197618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Constructing Bayesian Networks</a:t>
            </a:r>
          </a:p>
        </p:txBody>
      </p:sp>
      <mc:AlternateContent xmlns:mc="http://schemas.openxmlformats.org/markup-compatibility/2006">
        <mc:Choice xmlns:a14="http://schemas.microsoft.com/office/drawing/2010/main" Requires="a14">
          <p:sp>
            <p:nvSpPr>
              <p:cNvPr id="11267" name="Rectangle 3"/>
              <p:cNvSpPr>
                <a:spLocks noGrp="1" noChangeArrowheads="1"/>
              </p:cNvSpPr>
              <p:nvPr>
                <p:ph idx="1"/>
              </p:nvPr>
            </p:nvSpPr>
            <p:spPr>
              <a:xfrm>
                <a:off x="628650" y="1825624"/>
                <a:ext cx="7886700" cy="4498975"/>
              </a:xfrm>
            </p:spPr>
            <p:txBody>
              <a:bodyPr>
                <a:normAutofit fontScale="85000" lnSpcReduction="20000"/>
              </a:bodyPr>
              <a:lstStyle/>
              <a:p>
                <a:pPr marL="0" indent="0">
                  <a:buNone/>
                </a:pPr>
                <a:r>
                  <a:rPr lang="en-US" sz="2400" dirty="0"/>
                  <a:t>Once we know what variables to use, we need to create the structure of the network and create the conditional probability tables (CPTs).</a:t>
                </a:r>
              </a:p>
              <a:p>
                <a:pPr marL="0" indent="0">
                  <a:buNone/>
                </a:pPr>
                <a:endParaRPr lang="en-US" sz="2400" dirty="0"/>
              </a:p>
              <a:p>
                <a:pPr marL="457200" indent="-457200">
                  <a:buFont typeface="+mj-lt"/>
                  <a:buAutoNum type="arabicPeriod"/>
                </a:pPr>
                <a:r>
                  <a:rPr lang="en-US" sz="2400" dirty="0"/>
                  <a:t>Choose an ordering of variables </a:t>
                </a:r>
                <a14:m>
                  <m:oMath xmlns:m="http://schemas.openxmlformats.org/officeDocument/2006/math">
                    <m:r>
                      <a:rPr lang="en-US" sz="2400" i="1" dirty="0" smtClean="0">
                        <a:latin typeface="Cambria Math" panose="02040503050406030204" pitchFamily="18" charset="0"/>
                      </a:rPr>
                      <m:t>𝑋</m:t>
                    </m:r>
                    <m:r>
                      <a:rPr lang="en-US" sz="2400" i="1" baseline="-25000" dirty="0">
                        <a:latin typeface="Cambria Math" panose="02040503050406030204" pitchFamily="18" charset="0"/>
                      </a:rPr>
                      <m:t>1</m:t>
                    </m:r>
                    <m:r>
                      <a:rPr lang="en-US" sz="2400" i="1" dirty="0">
                        <a:latin typeface="Cambria Math" panose="02040503050406030204" pitchFamily="18" charset="0"/>
                      </a:rPr>
                      <m:t>, … , </m:t>
                    </m:r>
                    <m:r>
                      <a:rPr lang="en-US" sz="2400" i="1" dirty="0" err="1">
                        <a:latin typeface="Cambria Math" panose="02040503050406030204" pitchFamily="18" charset="0"/>
                      </a:rPr>
                      <m:t>𝑋</m:t>
                    </m:r>
                    <m:r>
                      <a:rPr lang="en-US" sz="2400" i="1" baseline="-25000" dirty="0" err="1">
                        <a:latin typeface="Cambria Math" panose="02040503050406030204" pitchFamily="18" charset="0"/>
                      </a:rPr>
                      <m:t>𝑛</m:t>
                    </m:r>
                  </m:oMath>
                </a14:m>
                <a:endParaRPr lang="en-US" sz="2400" dirty="0"/>
              </a:p>
              <a:p>
                <a:pPr marL="457200" indent="-457200">
                  <a:buFont typeface="+mj-lt"/>
                  <a:buAutoNum type="arabicPeriod"/>
                </a:pPr>
                <a:r>
                  <a:rPr lang="en-US" sz="2400" dirty="0"/>
                  <a:t>For </a:t>
                </a:r>
                <a14:m>
                  <m:oMath xmlns:m="http://schemas.openxmlformats.org/officeDocument/2006/math">
                    <m:r>
                      <a:rPr lang="en-US" sz="2400" i="1" dirty="0" smtClean="0">
                        <a:latin typeface="Cambria Math" panose="02040503050406030204" pitchFamily="18" charset="0"/>
                      </a:rPr>
                      <m:t>𝑖</m:t>
                    </m:r>
                    <m:r>
                      <a:rPr lang="en-US" sz="2400" i="1" dirty="0">
                        <a:latin typeface="Cambria Math" panose="02040503050406030204" pitchFamily="18" charset="0"/>
                      </a:rPr>
                      <m:t> = 1 </m:t>
                    </m:r>
                  </m:oMath>
                </a14:m>
                <a:r>
                  <a:rPr lang="en-US" sz="2400" dirty="0"/>
                  <a:t>to </a:t>
                </a:r>
                <a14:m>
                  <m:oMath xmlns:m="http://schemas.openxmlformats.org/officeDocument/2006/math">
                    <m:r>
                      <a:rPr lang="en-US" sz="2400" i="1" dirty="0" smtClean="0">
                        <a:latin typeface="Cambria Math" panose="02040503050406030204" pitchFamily="18" charset="0"/>
                      </a:rPr>
                      <m:t>𝑛</m:t>
                    </m:r>
                  </m:oMath>
                </a14:m>
                <a:endParaRPr lang="en-US" sz="2400" dirty="0"/>
              </a:p>
              <a:p>
                <a:pPr marL="914400" lvl="1" indent="-457200"/>
                <a:r>
                  <a:rPr lang="en-US" sz="2400" dirty="0"/>
                  <a:t>add </a:t>
                </a:r>
                <a14:m>
                  <m:oMath xmlns:m="http://schemas.openxmlformats.org/officeDocument/2006/math">
                    <m:r>
                      <a:rPr lang="en-US" sz="2400" i="1" dirty="0" smtClean="0">
                        <a:latin typeface="Cambria Math" panose="02040503050406030204" pitchFamily="18" charset="0"/>
                      </a:rPr>
                      <m:t>𝑋</m:t>
                    </m:r>
                    <m:r>
                      <a:rPr lang="en-US" sz="2400" i="1" baseline="-25000" dirty="0">
                        <a:latin typeface="Cambria Math" panose="02040503050406030204" pitchFamily="18" charset="0"/>
                      </a:rPr>
                      <m:t>𝑖</m:t>
                    </m:r>
                    <m:r>
                      <a:rPr lang="en-US" sz="2400" i="1" dirty="0">
                        <a:latin typeface="Cambria Math" panose="02040503050406030204" pitchFamily="18" charset="0"/>
                      </a:rPr>
                      <m:t> </m:t>
                    </m:r>
                  </m:oMath>
                </a14:m>
                <a:r>
                  <a:rPr lang="en-US" sz="2400" dirty="0"/>
                  <a:t>to the network</a:t>
                </a:r>
              </a:p>
              <a:p>
                <a:pPr marL="914400" lvl="1" indent="-457200"/>
                <a:r>
                  <a:rPr lang="en-US" sz="2400" dirty="0"/>
                  <a:t>select parents from </a:t>
                </a:r>
                <a14:m>
                  <m:oMath xmlns:m="http://schemas.openxmlformats.org/officeDocument/2006/math">
                    <m:r>
                      <a:rPr lang="en-US" sz="2400" i="1" dirty="0" smtClean="0">
                        <a:latin typeface="Cambria Math" panose="02040503050406030204" pitchFamily="18" charset="0"/>
                      </a:rPr>
                      <m:t>𝑋</m:t>
                    </m:r>
                    <m:r>
                      <a:rPr lang="en-US" sz="2400" i="1" baseline="-25000" dirty="0">
                        <a:latin typeface="Cambria Math" panose="02040503050406030204" pitchFamily="18" charset="0"/>
                      </a:rPr>
                      <m:t>1</m:t>
                    </m:r>
                    <m:r>
                      <a:rPr lang="en-US" sz="2400" i="1" dirty="0">
                        <a:latin typeface="Cambria Math" panose="02040503050406030204" pitchFamily="18" charset="0"/>
                      </a:rPr>
                      <m:t>, … ,</m:t>
                    </m:r>
                    <m:sSub>
                      <m:sSubPr>
                        <m:ctrlPr>
                          <a:rPr lang="en-US" sz="2400" b="0" i="1" dirty="0" smtClean="0">
                            <a:latin typeface="Cambria Math" panose="02040503050406030204" pitchFamily="18" charset="0"/>
                          </a:rPr>
                        </m:ctrlPr>
                      </m:sSubPr>
                      <m:e>
                        <m:r>
                          <a:rPr lang="en-US" sz="2400" i="1" dirty="0">
                            <a:latin typeface="Cambria Math" panose="02040503050406030204" pitchFamily="18" charset="0"/>
                          </a:rPr>
                          <m:t>𝑋</m:t>
                        </m:r>
                      </m:e>
                      <m:sub>
                        <m:r>
                          <a:rPr lang="en-US" sz="2400" b="0" i="1" dirty="0" smtClean="0">
                            <a:latin typeface="Cambria Math" panose="02040503050406030204" pitchFamily="18" charset="0"/>
                          </a:rPr>
                          <m:t>𝑖</m:t>
                        </m:r>
                        <m:r>
                          <a:rPr lang="en-US" sz="2400" b="0" i="1" dirty="0" smtClean="0">
                            <a:latin typeface="Cambria Math" panose="02040503050406030204" pitchFamily="18" charset="0"/>
                          </a:rPr>
                          <m:t>−1</m:t>
                        </m:r>
                      </m:sub>
                    </m:sSub>
                  </m:oMath>
                </a14:m>
                <a:r>
                  <a:rPr lang="en-US" sz="2400" dirty="0"/>
                  <a:t> such that</a:t>
                </a:r>
                <a:br>
                  <a:rPr lang="en-US" sz="2400" dirty="0"/>
                </a:br>
                <a14:m>
                  <m:oMath xmlns:m="http://schemas.openxmlformats.org/officeDocument/2006/math">
                    <m:r>
                      <a:rPr lang="en-US" sz="2400" i="1" dirty="0" smtClean="0">
                        <a:solidFill>
                          <a:srgbClr val="0066FF"/>
                        </a:solidFill>
                        <a:latin typeface="Cambria Math" panose="02040503050406030204" pitchFamily="18" charset="0"/>
                      </a:rPr>
                      <m:t>𝑃</m:t>
                    </m:r>
                    <m:r>
                      <a:rPr lang="en-US" sz="2400" i="1" dirty="0" smtClean="0">
                        <a:solidFill>
                          <a:srgbClr val="0066FF"/>
                        </a:solidFill>
                        <a:latin typeface="Cambria Math" panose="02040503050406030204" pitchFamily="18" charset="0"/>
                      </a:rPr>
                      <m:t>(</m:t>
                    </m:r>
                    <m:sSub>
                      <m:sSubPr>
                        <m:ctrlPr>
                          <a:rPr lang="en-US" sz="2400" b="0" i="1" dirty="0" smtClean="0">
                            <a:solidFill>
                              <a:srgbClr val="0066FF"/>
                            </a:solidFill>
                            <a:latin typeface="Cambria Math" panose="02040503050406030204" pitchFamily="18" charset="0"/>
                          </a:rPr>
                        </m:ctrlPr>
                      </m:sSubPr>
                      <m:e>
                        <m:r>
                          <a:rPr lang="en-US" sz="2400" i="1" dirty="0" smtClean="0">
                            <a:solidFill>
                              <a:srgbClr val="0066FF"/>
                            </a:solidFill>
                            <a:latin typeface="Cambria Math" panose="02040503050406030204" pitchFamily="18" charset="0"/>
                          </a:rPr>
                          <m:t>𝑋</m:t>
                        </m:r>
                      </m:e>
                      <m:sub>
                        <m:r>
                          <a:rPr lang="en-US" sz="2400" b="0" i="1" dirty="0" smtClean="0">
                            <a:solidFill>
                              <a:srgbClr val="0066FF"/>
                            </a:solidFill>
                            <a:latin typeface="Cambria Math" panose="02040503050406030204" pitchFamily="18" charset="0"/>
                          </a:rPr>
                          <m:t>𝑖</m:t>
                        </m:r>
                      </m:sub>
                    </m:sSub>
                    <m:r>
                      <a:rPr lang="en-US" sz="2400" i="1" dirty="0">
                        <a:solidFill>
                          <a:srgbClr val="0066FF"/>
                        </a:solidFill>
                        <a:latin typeface="Cambria Math" panose="02040503050406030204" pitchFamily="18" charset="0"/>
                      </a:rPr>
                      <m:t> | </m:t>
                    </m:r>
                    <m:r>
                      <a:rPr lang="en-US" sz="2400" i="1" dirty="0">
                        <a:solidFill>
                          <a:srgbClr val="0066FF"/>
                        </a:solidFill>
                        <a:latin typeface="Cambria Math" panose="02040503050406030204" pitchFamily="18" charset="0"/>
                      </a:rPr>
                      <m:t>𝑃𝑎𝑟𝑒𝑛𝑡𝑠</m:t>
                    </m:r>
                    <m:r>
                      <a:rPr lang="en-US" sz="2400" i="1" dirty="0">
                        <a:solidFill>
                          <a:srgbClr val="0066FF"/>
                        </a:solidFill>
                        <a:latin typeface="Cambria Math" panose="02040503050406030204" pitchFamily="18" charset="0"/>
                      </a:rPr>
                      <m:t>(</m:t>
                    </m:r>
                    <m:sSub>
                      <m:sSubPr>
                        <m:ctrlPr>
                          <a:rPr lang="en-US" sz="2400" b="0" i="1" dirty="0" smtClean="0">
                            <a:solidFill>
                              <a:srgbClr val="0066FF"/>
                            </a:solidFill>
                            <a:latin typeface="Cambria Math" panose="02040503050406030204" pitchFamily="18" charset="0"/>
                          </a:rPr>
                        </m:ctrlPr>
                      </m:sSubPr>
                      <m:e>
                        <m:r>
                          <a:rPr lang="en-US" sz="2400" i="1" dirty="0">
                            <a:solidFill>
                              <a:srgbClr val="0066FF"/>
                            </a:solidFill>
                            <a:latin typeface="Cambria Math" panose="02040503050406030204" pitchFamily="18" charset="0"/>
                          </a:rPr>
                          <m:t>𝑋</m:t>
                        </m:r>
                      </m:e>
                      <m:sub>
                        <m:r>
                          <a:rPr lang="en-US" sz="2400" b="0" i="1" dirty="0" smtClean="0">
                            <a:solidFill>
                              <a:srgbClr val="0066FF"/>
                            </a:solidFill>
                            <a:latin typeface="Cambria Math" panose="02040503050406030204" pitchFamily="18" charset="0"/>
                          </a:rPr>
                          <m:t>𝑖</m:t>
                        </m:r>
                      </m:sub>
                    </m:sSub>
                    <m:r>
                      <a:rPr lang="en-US" sz="2400" i="1" dirty="0">
                        <a:solidFill>
                          <a:srgbClr val="0066FF"/>
                        </a:solidFill>
                        <a:latin typeface="Cambria Math" panose="02040503050406030204" pitchFamily="18" charset="0"/>
                      </a:rPr>
                      <m:t>)) = </m:t>
                    </m:r>
                    <m:r>
                      <a:rPr lang="en-US" sz="2400" i="1" dirty="0">
                        <a:solidFill>
                          <a:srgbClr val="0066FF"/>
                        </a:solidFill>
                        <a:latin typeface="Cambria Math" panose="02040503050406030204" pitchFamily="18" charset="0"/>
                      </a:rPr>
                      <m:t>𝑃</m:t>
                    </m:r>
                    <m:r>
                      <a:rPr lang="en-US" sz="2400" i="1" dirty="0">
                        <a:solidFill>
                          <a:srgbClr val="0066FF"/>
                        </a:solidFill>
                        <a:latin typeface="Cambria Math" panose="02040503050406030204" pitchFamily="18" charset="0"/>
                      </a:rPr>
                      <m:t>(</m:t>
                    </m:r>
                    <m:sSub>
                      <m:sSubPr>
                        <m:ctrlPr>
                          <a:rPr lang="en-US" sz="2400" b="0" i="1" dirty="0" smtClean="0">
                            <a:solidFill>
                              <a:srgbClr val="0066FF"/>
                            </a:solidFill>
                            <a:latin typeface="Cambria Math" panose="02040503050406030204" pitchFamily="18" charset="0"/>
                          </a:rPr>
                        </m:ctrlPr>
                      </m:sSubPr>
                      <m:e>
                        <m:r>
                          <a:rPr lang="en-US" sz="2400" i="1" dirty="0">
                            <a:solidFill>
                              <a:srgbClr val="0066FF"/>
                            </a:solidFill>
                            <a:latin typeface="Cambria Math" panose="02040503050406030204" pitchFamily="18" charset="0"/>
                          </a:rPr>
                          <m:t>𝑋</m:t>
                        </m:r>
                      </m:e>
                      <m:sub>
                        <m:r>
                          <a:rPr lang="en-US" sz="2400" b="0" i="1" dirty="0" smtClean="0">
                            <a:solidFill>
                              <a:srgbClr val="0066FF"/>
                            </a:solidFill>
                            <a:latin typeface="Cambria Math" panose="02040503050406030204" pitchFamily="18" charset="0"/>
                          </a:rPr>
                          <m:t>𝑖</m:t>
                        </m:r>
                      </m:sub>
                    </m:sSub>
                    <m:r>
                      <a:rPr lang="en-US" sz="2400" i="1" dirty="0">
                        <a:solidFill>
                          <a:srgbClr val="0066FF"/>
                        </a:solidFill>
                        <a:latin typeface="Cambria Math" panose="02040503050406030204" pitchFamily="18" charset="0"/>
                      </a:rPr>
                      <m:t> | </m:t>
                    </m:r>
                    <m:r>
                      <a:rPr lang="en-US" sz="2400" i="1" dirty="0">
                        <a:solidFill>
                          <a:srgbClr val="0066FF"/>
                        </a:solidFill>
                        <a:latin typeface="Cambria Math" panose="02040503050406030204" pitchFamily="18" charset="0"/>
                      </a:rPr>
                      <m:t>𝑋</m:t>
                    </m:r>
                    <m:r>
                      <a:rPr lang="en-US" sz="2400" i="1" baseline="-25000" dirty="0">
                        <a:solidFill>
                          <a:srgbClr val="0066FF"/>
                        </a:solidFill>
                        <a:latin typeface="Cambria Math" panose="02040503050406030204" pitchFamily="18" charset="0"/>
                      </a:rPr>
                      <m:t>1</m:t>
                    </m:r>
                    <m:r>
                      <a:rPr lang="en-US" sz="2400" i="1" dirty="0">
                        <a:solidFill>
                          <a:srgbClr val="0066FF"/>
                        </a:solidFill>
                        <a:latin typeface="Cambria Math" panose="02040503050406030204" pitchFamily="18" charset="0"/>
                      </a:rPr>
                      <m:t>, … </m:t>
                    </m:r>
                    <m:sSub>
                      <m:sSubPr>
                        <m:ctrlPr>
                          <a:rPr lang="en-US" sz="2400" b="0" i="1" dirty="0" smtClean="0">
                            <a:solidFill>
                              <a:srgbClr val="0066FF"/>
                            </a:solidFill>
                            <a:latin typeface="Cambria Math" panose="02040503050406030204" pitchFamily="18" charset="0"/>
                          </a:rPr>
                        </m:ctrlPr>
                      </m:sSubPr>
                      <m:e>
                        <m:r>
                          <a:rPr lang="en-US" sz="2400" i="1" dirty="0">
                            <a:solidFill>
                              <a:srgbClr val="0066FF"/>
                            </a:solidFill>
                            <a:latin typeface="Cambria Math" panose="02040503050406030204" pitchFamily="18" charset="0"/>
                          </a:rPr>
                          <m:t>𝑋</m:t>
                        </m:r>
                      </m:e>
                      <m:sub>
                        <m:r>
                          <a:rPr lang="en-US" sz="2400" b="0" i="1" dirty="0" smtClean="0">
                            <a:solidFill>
                              <a:srgbClr val="0066FF"/>
                            </a:solidFill>
                            <a:latin typeface="Cambria Math" panose="02040503050406030204" pitchFamily="18" charset="0"/>
                          </a:rPr>
                          <m:t>𝑖</m:t>
                        </m:r>
                        <m:r>
                          <a:rPr lang="en-US" sz="2400" b="0" i="1" dirty="0" smtClean="0">
                            <a:solidFill>
                              <a:srgbClr val="0066FF"/>
                            </a:solidFill>
                            <a:latin typeface="Cambria Math" panose="02040503050406030204" pitchFamily="18" charset="0"/>
                          </a:rPr>
                          <m:t>−1</m:t>
                        </m:r>
                      </m:sub>
                    </m:sSub>
                    <m:r>
                      <a:rPr lang="en-US" sz="2400" b="0" i="1" dirty="0" smtClean="0">
                        <a:solidFill>
                          <a:srgbClr val="0066FF"/>
                        </a:solidFill>
                        <a:latin typeface="Cambria Math" panose="02040503050406030204" pitchFamily="18" charset="0"/>
                      </a:rPr>
                      <m:t>)</m:t>
                    </m:r>
                  </m:oMath>
                </a14:m>
                <a:br>
                  <a:rPr lang="en-US" sz="2400" dirty="0">
                    <a:solidFill>
                      <a:srgbClr val="0066FF"/>
                    </a:solidFill>
                  </a:rPr>
                </a:br>
                <a:r>
                  <a:rPr lang="en-US" sz="2400" dirty="0"/>
                  <a:t>that is, add a connection only from nodes it directly depends on. </a:t>
                </a:r>
                <a:br>
                  <a:rPr lang="en-US" sz="2400" dirty="0">
                    <a:solidFill>
                      <a:srgbClr val="0066FF"/>
                    </a:solidFill>
                  </a:rPr>
                </a:br>
                <a:endParaRPr lang="en-US" b="1" dirty="0"/>
              </a:p>
              <a:p>
                <a:pPr marL="114300" indent="0">
                  <a:buNone/>
                </a:pPr>
                <a:r>
                  <a:rPr lang="en-US" b="1" dirty="0"/>
                  <a:t>Note</a:t>
                </a:r>
                <a:r>
                  <a:rPr lang="en-US" dirty="0"/>
                  <a:t>: There are many ways to order the variables. Networks are typically constructed by domain experts with causality in mind. E.g., Fire causes Smoke:</a:t>
                </a:r>
              </a:p>
              <a:p>
                <a:pPr marL="114300" indent="0">
                  <a:buNone/>
                </a:pPr>
                <a:endParaRPr lang="en-US" dirty="0"/>
              </a:p>
              <a:p>
                <a:pPr marL="114300" indent="0">
                  <a:buNone/>
                </a:pPr>
                <a:endParaRPr lang="en-US" dirty="0"/>
              </a:p>
              <a:p>
                <a:pPr marL="114300" indent="0">
                  <a:buNone/>
                </a:pPr>
                <a:r>
                  <a:rPr lang="en-US" dirty="0"/>
                  <a:t>The network resulting from causal ordering is typically sparse and conditional probabilities are easier to judge because they represent causal relationships.</a:t>
                </a:r>
              </a:p>
            </p:txBody>
          </p:sp>
        </mc:Choice>
        <mc:Fallback>
          <p:sp>
            <p:nvSpPr>
              <p:cNvPr id="11267" name="Rectangle 3"/>
              <p:cNvSpPr>
                <a:spLocks noGrp="1" noRot="1" noChangeAspect="1" noMove="1" noResize="1" noEditPoints="1" noAdjustHandles="1" noChangeArrowheads="1" noChangeShapeType="1" noTextEdit="1"/>
              </p:cNvSpPr>
              <p:nvPr>
                <p:ph idx="1"/>
              </p:nvPr>
            </p:nvSpPr>
            <p:spPr>
              <a:xfrm>
                <a:off x="628650" y="1825624"/>
                <a:ext cx="7886700" cy="4498975"/>
              </a:xfrm>
              <a:blipFill>
                <a:blip r:embed="rId3"/>
                <a:stretch>
                  <a:fillRect l="-850" t="-2439"/>
                </a:stretch>
              </a:blipFill>
            </p:spPr>
            <p:txBody>
              <a:bodyPr/>
              <a:lstStyle/>
              <a:p>
                <a:r>
                  <a:rPr lang="en-US">
                    <a:noFill/>
                  </a:rPr>
                  <a:t> </a:t>
                </a:r>
              </a:p>
            </p:txBody>
          </p:sp>
        </mc:Fallback>
      </mc:AlternateContent>
      <p:grpSp>
        <p:nvGrpSpPr>
          <p:cNvPr id="2" name="Group 1">
            <a:extLst>
              <a:ext uri="{FF2B5EF4-FFF2-40B4-BE49-F238E27FC236}">
                <a16:creationId xmlns:a16="http://schemas.microsoft.com/office/drawing/2014/main" id="{F282C678-C5E3-907A-9D91-E49A21F1D18E}"/>
              </a:ext>
              <a:ext uri="{C183D7F6-B498-43B3-948B-1728B52AA6E4}">
                <adec:decorative xmlns:adec="http://schemas.microsoft.com/office/drawing/2017/decorative" val="1"/>
              </a:ext>
            </a:extLst>
          </p:cNvPr>
          <p:cNvGrpSpPr/>
          <p:nvPr/>
        </p:nvGrpSpPr>
        <p:grpSpPr>
          <a:xfrm>
            <a:off x="3124200" y="4953000"/>
            <a:ext cx="2895600" cy="533400"/>
            <a:chOff x="3124200" y="4953000"/>
            <a:chExt cx="2895600" cy="533400"/>
          </a:xfrm>
        </p:grpSpPr>
        <p:cxnSp>
          <p:nvCxnSpPr>
            <p:cNvPr id="7" name="Straight Arrow Connector 6">
              <a:extLst>
                <a:ext uri="{FF2B5EF4-FFF2-40B4-BE49-F238E27FC236}">
                  <a16:creationId xmlns:a16="http://schemas.microsoft.com/office/drawing/2014/main" id="{45D3F04D-2F58-4C9A-A41A-0F4B76791B46}"/>
                </a:ext>
              </a:extLst>
            </p:cNvPr>
            <p:cNvCxnSpPr>
              <a:cxnSpLocks/>
              <a:stCxn id="10" idx="6"/>
              <a:endCxn id="15" idx="2"/>
            </p:cNvCxnSpPr>
            <p:nvPr/>
          </p:nvCxnSpPr>
          <p:spPr>
            <a:xfrm>
              <a:off x="4210809" y="5219700"/>
              <a:ext cx="818391" cy="0"/>
            </a:xfrm>
            <a:prstGeom prst="straightConnector1">
              <a:avLst/>
            </a:prstGeom>
            <a:ln w="2222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4A4F0091-0D6D-4958-AC66-FC9419F8D704}"/>
                </a:ext>
              </a:extLst>
            </p:cNvPr>
            <p:cNvSpPr/>
            <p:nvPr/>
          </p:nvSpPr>
          <p:spPr>
            <a:xfrm>
              <a:off x="3124200" y="4953000"/>
              <a:ext cx="1086609"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Fire</a:t>
              </a:r>
              <a:endParaRPr lang="en-US" sz="1600" dirty="0"/>
            </a:p>
          </p:txBody>
        </p:sp>
        <p:sp>
          <p:nvSpPr>
            <p:cNvPr id="15" name="Oval 14">
              <a:extLst>
                <a:ext uri="{FF2B5EF4-FFF2-40B4-BE49-F238E27FC236}">
                  <a16:creationId xmlns:a16="http://schemas.microsoft.com/office/drawing/2014/main" id="{721D8E20-7100-403B-B112-40132284D918}"/>
                </a:ext>
              </a:extLst>
            </p:cNvPr>
            <p:cNvSpPr/>
            <p:nvPr/>
          </p:nvSpPr>
          <p:spPr>
            <a:xfrm>
              <a:off x="5029200" y="4953000"/>
              <a:ext cx="990600" cy="5334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Smoke</a:t>
              </a:r>
              <a:endParaRPr lang="en-US" sz="1400" baseline="-25000" dirty="0">
                <a:solidFill>
                  <a:schemeClr val="tx1"/>
                </a:solidFill>
              </a:endParaRPr>
            </a:p>
          </p:txBody>
        </p:sp>
      </p:grpSp>
      <p:sp>
        <p:nvSpPr>
          <p:cNvPr id="3" name="Rectangle 2">
            <a:extLst>
              <a:ext uri="{FF2B5EF4-FFF2-40B4-BE49-F238E27FC236}">
                <a16:creationId xmlns:a16="http://schemas.microsoft.com/office/drawing/2014/main" id="{8E7C9372-A478-70C7-A902-24D222CA3C87}"/>
              </a:ext>
            </a:extLst>
          </p:cNvPr>
          <p:cNvSpPr/>
          <p:nvPr/>
        </p:nvSpPr>
        <p:spPr>
          <a:xfrm>
            <a:off x="638934" y="2514601"/>
            <a:ext cx="7743066" cy="1752598"/>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4" name="TextBox 3">
            <a:extLst>
              <a:ext uri="{FF2B5EF4-FFF2-40B4-BE49-F238E27FC236}">
                <a16:creationId xmlns:a16="http://schemas.microsoft.com/office/drawing/2014/main" id="{1173B15A-A596-A3F0-C6F8-0DAA23DF6878}"/>
              </a:ext>
            </a:extLst>
          </p:cNvPr>
          <p:cNvSpPr txBox="1"/>
          <p:nvPr/>
        </p:nvSpPr>
        <p:spPr>
          <a:xfrm>
            <a:off x="7162800" y="2534723"/>
            <a:ext cx="1143000" cy="369332"/>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dirty="0"/>
              <a:t>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normAutofit/>
          </a:bodyPr>
          <a:lstStyle/>
          <a:p>
            <a:r>
              <a:rPr lang="en-US" sz="3600" dirty="0"/>
              <a:t>A Larger Bayes Network: Car diagnosis</a:t>
            </a:r>
          </a:p>
        </p:txBody>
      </p:sp>
      <p:pic>
        <p:nvPicPr>
          <p:cNvPr id="21506" name="Picture 2" descr="A large network showing the dependece between many random variables for car diagnosis."/>
          <p:cNvPicPr>
            <a:picLocks noChangeAspect="1" noChangeArrowheads="1"/>
          </p:cNvPicPr>
          <p:nvPr/>
        </p:nvPicPr>
        <p:blipFill>
          <a:blip r:embed="rId3" cstate="print"/>
          <a:srcRect/>
          <a:stretch>
            <a:fillRect/>
          </a:stretch>
        </p:blipFill>
        <p:spPr bwMode="auto">
          <a:xfrm>
            <a:off x="1311282" y="1295400"/>
            <a:ext cx="6521435" cy="3433938"/>
          </a:xfrm>
          <a:prstGeom prst="rect">
            <a:avLst/>
          </a:prstGeom>
          <a:noFill/>
          <a:ln w="9525">
            <a:noFill/>
            <a:miter lim="800000"/>
            <a:headEnd/>
            <a:tailEnd/>
          </a:ln>
        </p:spPr>
      </p:pic>
      <p:sp>
        <p:nvSpPr>
          <p:cNvPr id="3" name="Content Placeholder 2"/>
          <p:cNvSpPr>
            <a:spLocks noGrp="1"/>
          </p:cNvSpPr>
          <p:nvPr>
            <p:ph idx="1"/>
          </p:nvPr>
        </p:nvSpPr>
        <p:spPr>
          <a:xfrm>
            <a:off x="5562600" y="1066800"/>
            <a:ext cx="3124200" cy="1828800"/>
          </a:xfrm>
          <a:noFill/>
          <a:ln>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a:normAutofit fontScale="77500" lnSpcReduction="20000"/>
          </a:bodyPr>
          <a:lstStyle/>
          <a:p>
            <a:r>
              <a:rPr lang="en-US" sz="2000" b="1" dirty="0">
                <a:solidFill>
                  <a:srgbClr val="FF0000"/>
                </a:solidFill>
              </a:rPr>
              <a:t>Initial observation</a:t>
            </a:r>
            <a:r>
              <a:rPr lang="en-US" sz="2000" dirty="0">
                <a:solidFill>
                  <a:srgbClr val="FF0000"/>
                </a:solidFill>
              </a:rPr>
              <a:t>: </a:t>
            </a:r>
            <a:r>
              <a:rPr lang="en-US" sz="2000" dirty="0"/>
              <a:t>car won’t start.</a:t>
            </a:r>
          </a:p>
          <a:p>
            <a:r>
              <a:rPr lang="en-US" sz="2000" b="1" dirty="0">
                <a:solidFill>
                  <a:schemeClr val="accent3"/>
                </a:solidFill>
              </a:rPr>
              <a:t>Green: </a:t>
            </a:r>
            <a:r>
              <a:rPr lang="en-US" sz="2000" dirty="0"/>
              <a:t>testable evidence.</a:t>
            </a:r>
            <a:endParaRPr lang="en-US" sz="2000" dirty="0">
              <a:solidFill>
                <a:srgbClr val="FFC000"/>
              </a:solidFill>
            </a:endParaRPr>
          </a:p>
          <a:p>
            <a:r>
              <a:rPr lang="en-US" sz="2000" b="1" dirty="0">
                <a:solidFill>
                  <a:schemeClr val="accent2"/>
                </a:solidFill>
              </a:rPr>
              <a:t>Orange: </a:t>
            </a:r>
            <a:r>
              <a:rPr lang="en-US" sz="2000" dirty="0"/>
              <a:t>reasons: “if broken, then fix it” </a:t>
            </a:r>
          </a:p>
          <a:p>
            <a:r>
              <a:rPr lang="en-US" sz="2000" b="1" dirty="0">
                <a:solidFill>
                  <a:schemeClr val="tx1">
                    <a:lumMod val="50000"/>
                    <a:lumOff val="50000"/>
                  </a:schemeClr>
                </a:solidFill>
              </a:rPr>
              <a:t>Gray: </a:t>
            </a:r>
            <a:r>
              <a:rPr lang="en-US" sz="2000" dirty="0"/>
              <a:t>“hidden variables” to ensure sparse structure, reduce parameters</a:t>
            </a:r>
          </a:p>
        </p:txBody>
      </p:sp>
      <p:sp>
        <p:nvSpPr>
          <p:cNvPr id="4" name="Speech Bubble: Rectangle with Corners Rounded 3">
            <a:extLst>
              <a:ext uri="{FF2B5EF4-FFF2-40B4-BE49-F238E27FC236}">
                <a16:creationId xmlns:a16="http://schemas.microsoft.com/office/drawing/2014/main" id="{D4CABCBE-634F-5D21-383F-F9EDD49D4B1A}"/>
              </a:ext>
              <a:ext uri="{C183D7F6-B498-43B3-948B-1728B52AA6E4}">
                <adec:decorative xmlns:adec="http://schemas.microsoft.com/office/drawing/2017/decorative" val="1"/>
              </a:ext>
            </a:extLst>
          </p:cNvPr>
          <p:cNvSpPr/>
          <p:nvPr/>
        </p:nvSpPr>
        <p:spPr>
          <a:xfrm>
            <a:off x="5791200" y="4881738"/>
            <a:ext cx="1143000" cy="541873"/>
          </a:xfrm>
          <a:prstGeom prst="wedgeRoundRectCallout">
            <a:avLst>
              <a:gd name="adj1" fmla="val -55751"/>
              <a:gd name="adj2" fmla="val -114216"/>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Initial Observation</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1B95366-B78E-0938-6693-4294F9A74E8B}"/>
                  </a:ext>
                </a:extLst>
              </p:cNvPr>
              <p:cNvSpPr txBox="1"/>
              <p:nvPr/>
            </p:nvSpPr>
            <p:spPr>
              <a:xfrm>
                <a:off x="421193" y="5423611"/>
                <a:ext cx="8229600" cy="1200329"/>
              </a:xfrm>
              <a:prstGeom prst="rect">
                <a:avLst/>
              </a:prstGeom>
              <a:noFill/>
            </p:spPr>
            <p:txBody>
              <a:bodyPr wrap="square" rtlCol="0">
                <a:spAutoFit/>
              </a:bodyPr>
              <a:lstStyle/>
              <a:p>
                <a:pPr marL="285750" indent="-285750">
                  <a:buFont typeface="Arial" panose="020B0604020202020204" pitchFamily="34" charset="0"/>
                  <a:buChar char="•"/>
                </a:pPr>
                <a:r>
                  <a:rPr lang="en-US" dirty="0"/>
                  <a:t>The network was constructed by an expert with causality in mind.</a:t>
                </a:r>
              </a:p>
              <a:p>
                <a:pPr marL="285750" indent="-285750">
                  <a:buFont typeface="Arial" panose="020B0604020202020204" pitchFamily="34" charset="0"/>
                  <a:buChar char="•"/>
                </a:pPr>
                <a:r>
                  <a:rPr lang="en-US" dirty="0"/>
                  <a:t>The CPTs specify the joint probability distribution.</a:t>
                </a:r>
              </a:p>
              <a:p>
                <a:pPr marL="285750" indent="-285750">
                  <a:buFont typeface="Arial" panose="020B0604020202020204" pitchFamily="34" charset="0"/>
                  <a:buChar char="•"/>
                </a:pPr>
                <a:r>
                  <a:rPr lang="en-US" dirty="0"/>
                  <a:t>We can compute conditional probabilities like </a:t>
                </a:r>
                <a:br>
                  <a:rPr lang="en-US" i="1" dirty="0">
                    <a:latin typeface="Cambria Math" panose="02040503050406030204" pitchFamily="18" charset="0"/>
                  </a:rPr>
                </a:b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m:rPr>
                        <m:nor/>
                      </m:rPr>
                      <a:rPr lang="en-US" i="0" dirty="0" smtClean="0">
                        <a:latin typeface="Cambria Math" panose="02040503050406030204" pitchFamily="18" charset="0"/>
                      </a:rPr>
                      <m:t>battery</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dead</m:t>
                    </m:r>
                    <m:r>
                      <m:rPr>
                        <m:nor/>
                      </m:rPr>
                      <a:rPr lang="en-US" i="0" dirty="0" smtClean="0">
                        <a:latin typeface="Cambria Math" panose="02040503050406030204" pitchFamily="18" charset="0"/>
                      </a:rPr>
                      <m:t> </m:t>
                    </m:r>
                    <m:r>
                      <a:rPr lang="en-US" i="1" dirty="0" smtClean="0">
                        <a:latin typeface="Cambria Math" panose="02040503050406030204" pitchFamily="18" charset="0"/>
                      </a:rPr>
                      <m:t>| </m:t>
                    </m:r>
                    <m:r>
                      <m:rPr>
                        <m:nor/>
                      </m:rPr>
                      <a:rPr lang="en-US" i="0" dirty="0" smtClean="0">
                        <a:latin typeface="Cambria Math" panose="02040503050406030204" pitchFamily="18" charset="0"/>
                      </a:rPr>
                      <m:t>car</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won</m:t>
                    </m:r>
                    <m:r>
                      <m:rPr>
                        <m:nor/>
                      </m:rPr>
                      <a:rPr lang="en-US" i="0" dirty="0" smtClean="0">
                        <a:latin typeface="Cambria Math" panose="02040503050406030204" pitchFamily="18" charset="0"/>
                      </a:rPr>
                      <m:t>’</m:t>
                    </m:r>
                    <m:r>
                      <m:rPr>
                        <m:nor/>
                      </m:rPr>
                      <a:rPr lang="en-US" i="0" dirty="0" smtClean="0">
                        <a:latin typeface="Cambria Math" panose="02040503050406030204" pitchFamily="18" charset="0"/>
                      </a:rPr>
                      <m:t>t</m:t>
                    </m:r>
                    <m:r>
                      <m:rPr>
                        <m:nor/>
                      </m:rPr>
                      <a:rPr lang="en-US" i="0" dirty="0" smtClean="0">
                        <a:latin typeface="Cambria Math" panose="02040503050406030204" pitchFamily="18" charset="0"/>
                      </a:rPr>
                      <m:t> </m:t>
                    </m:r>
                    <m:r>
                      <m:rPr>
                        <m:nor/>
                      </m:rPr>
                      <a:rPr lang="en-US" i="0" dirty="0" smtClean="0">
                        <a:latin typeface="Cambria Math" panose="02040503050406030204" pitchFamily="18" charset="0"/>
                      </a:rPr>
                      <m:t>start</m:t>
                    </m:r>
                    <m:r>
                      <a:rPr lang="en-US" i="1" dirty="0" smtClean="0">
                        <a:latin typeface="Cambria Math" panose="02040503050406030204" pitchFamily="18" charset="0"/>
                      </a:rPr>
                      <m:t>)</m:t>
                    </m:r>
                  </m:oMath>
                </a14:m>
                <a:r>
                  <a:rPr lang="en-US" dirty="0"/>
                  <a:t> vs. </a:t>
                </a:r>
                <a14:m>
                  <m:oMath xmlns:m="http://schemas.openxmlformats.org/officeDocument/2006/math">
                    <m:r>
                      <a:rPr lang="en-US" i="1" dirty="0">
                        <a:latin typeface="Cambria Math" panose="02040503050406030204" pitchFamily="18" charset="0"/>
                      </a:rPr>
                      <m:t>𝑃</m:t>
                    </m:r>
                    <m:r>
                      <a:rPr lang="en-US" i="1" dirty="0">
                        <a:latin typeface="Cambria Math" panose="02040503050406030204" pitchFamily="18" charset="0"/>
                      </a:rPr>
                      <m:t>(</m:t>
                    </m:r>
                    <m:r>
                      <m:rPr>
                        <m:nor/>
                      </m:rPr>
                      <a:rPr lang="en-US" b="0" i="0" dirty="0" smtClean="0">
                        <a:latin typeface="Cambria Math" panose="02040503050406030204" pitchFamily="18" charset="0"/>
                      </a:rPr>
                      <m:t>starter</m:t>
                    </m:r>
                    <m:r>
                      <m:rPr>
                        <m:nor/>
                      </m:rPr>
                      <a:rPr lang="en-US" b="0" i="0" dirty="0" smtClean="0">
                        <a:latin typeface="Cambria Math" panose="02040503050406030204" pitchFamily="18" charset="0"/>
                      </a:rPr>
                      <m:t> </m:t>
                    </m:r>
                    <m:r>
                      <m:rPr>
                        <m:nor/>
                      </m:rPr>
                      <a:rPr lang="en-US" b="0" i="0" dirty="0" smtClean="0">
                        <a:latin typeface="Cambria Math" panose="02040503050406030204" pitchFamily="18" charset="0"/>
                      </a:rPr>
                      <m:t>broken</m:t>
                    </m:r>
                    <m:r>
                      <a:rPr lang="en-US" i="1" dirty="0">
                        <a:latin typeface="Cambria Math" panose="02040503050406030204" pitchFamily="18" charset="0"/>
                      </a:rPr>
                      <m:t>| </m:t>
                    </m:r>
                    <m:r>
                      <m:rPr>
                        <m:nor/>
                      </m:rPr>
                      <a:rPr lang="en-US" dirty="0">
                        <a:latin typeface="Cambria Math" panose="02040503050406030204" pitchFamily="18" charset="0"/>
                      </a:rPr>
                      <m:t>car</m:t>
                    </m:r>
                    <m:r>
                      <m:rPr>
                        <m:nor/>
                      </m:rPr>
                      <a:rPr lang="en-US" dirty="0">
                        <a:latin typeface="Cambria Math" panose="02040503050406030204" pitchFamily="18" charset="0"/>
                      </a:rPr>
                      <m:t> </m:t>
                    </m:r>
                    <m:r>
                      <m:rPr>
                        <m:nor/>
                      </m:rPr>
                      <a:rPr lang="en-US" dirty="0">
                        <a:latin typeface="Cambria Math" panose="02040503050406030204" pitchFamily="18" charset="0"/>
                      </a:rPr>
                      <m:t>won</m:t>
                    </m:r>
                    <m:r>
                      <m:rPr>
                        <m:nor/>
                      </m:rPr>
                      <a:rPr lang="en-US" dirty="0">
                        <a:latin typeface="Cambria Math" panose="02040503050406030204" pitchFamily="18" charset="0"/>
                      </a:rPr>
                      <m:t>’</m:t>
                    </m:r>
                    <m:r>
                      <m:rPr>
                        <m:nor/>
                      </m:rPr>
                      <a:rPr lang="en-US" dirty="0">
                        <a:latin typeface="Cambria Math" panose="02040503050406030204" pitchFamily="18" charset="0"/>
                      </a:rPr>
                      <m:t>t</m:t>
                    </m:r>
                    <m:r>
                      <m:rPr>
                        <m:nor/>
                      </m:rPr>
                      <a:rPr lang="en-US" dirty="0">
                        <a:latin typeface="Cambria Math" panose="02040503050406030204" pitchFamily="18" charset="0"/>
                      </a:rPr>
                      <m:t> </m:t>
                    </m:r>
                    <m:r>
                      <m:rPr>
                        <m:nor/>
                      </m:rPr>
                      <a:rPr lang="en-US" dirty="0">
                        <a:latin typeface="Cambria Math" panose="02040503050406030204" pitchFamily="18" charset="0"/>
                      </a:rPr>
                      <m:t>start</m:t>
                    </m:r>
                    <m:r>
                      <a:rPr lang="en-US" i="1" dirty="0">
                        <a:latin typeface="Cambria Math" panose="02040503050406030204" pitchFamily="18" charset="0"/>
                      </a:rPr>
                      <m:t>)</m:t>
                    </m:r>
                  </m:oMath>
                </a14:m>
                <a:r>
                  <a:rPr lang="en-US" dirty="0"/>
                  <a:t> </a:t>
                </a:r>
              </a:p>
            </p:txBody>
          </p:sp>
        </mc:Choice>
        <mc:Fallback>
          <p:sp>
            <p:nvSpPr>
              <p:cNvPr id="5" name="TextBox 4">
                <a:extLst>
                  <a:ext uri="{FF2B5EF4-FFF2-40B4-BE49-F238E27FC236}">
                    <a16:creationId xmlns:a16="http://schemas.microsoft.com/office/drawing/2014/main" id="{B1B95366-B78E-0938-6693-4294F9A74E8B}"/>
                  </a:ext>
                </a:extLst>
              </p:cNvPr>
              <p:cNvSpPr txBox="1">
                <a:spLocks noRot="1" noChangeAspect="1" noMove="1" noResize="1" noEditPoints="1" noAdjustHandles="1" noChangeArrowheads="1" noChangeShapeType="1" noTextEdit="1"/>
              </p:cNvSpPr>
              <p:nvPr/>
            </p:nvSpPr>
            <p:spPr>
              <a:xfrm>
                <a:off x="421193" y="5423611"/>
                <a:ext cx="8229600" cy="1200329"/>
              </a:xfrm>
              <a:prstGeom prst="rect">
                <a:avLst/>
              </a:prstGeom>
              <a:blipFill>
                <a:blip r:embed="rId4"/>
                <a:stretch>
                  <a:fillRect l="-444" t="-3046" b="-710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8438"/>
            <a:ext cx="8229600" cy="639762"/>
          </a:xfrm>
        </p:spPr>
        <p:txBody>
          <a:bodyPr>
            <a:normAutofit/>
          </a:bodyPr>
          <a:lstStyle/>
          <a:p>
            <a:r>
              <a:rPr lang="en-US" dirty="0"/>
              <a:t>Car insurance: Cost is affected by many factors</a:t>
            </a:r>
          </a:p>
        </p:txBody>
      </p:sp>
      <p:sp>
        <p:nvSpPr>
          <p:cNvPr id="3" name="Content Placeholder 2"/>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4D5DC74-C0AF-405D-8801-A274DEC09940}"/>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3621" y="904875"/>
            <a:ext cx="9136758" cy="5495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a:t>Summary</a:t>
            </a:r>
          </a:p>
        </p:txBody>
      </p:sp>
      <p:sp>
        <p:nvSpPr>
          <p:cNvPr id="13315" name="Rectangle 3"/>
          <p:cNvSpPr>
            <a:spLocks noGrp="1" noChangeArrowheads="1"/>
          </p:cNvSpPr>
          <p:nvPr>
            <p:ph idx="1"/>
          </p:nvPr>
        </p:nvSpPr>
        <p:spPr>
          <a:xfrm>
            <a:off x="628650" y="1825625"/>
            <a:ext cx="7886700" cy="4117975"/>
          </a:xfrm>
        </p:spPr>
        <p:txBody>
          <a:bodyPr>
            <a:normAutofit fontScale="70000" lnSpcReduction="20000"/>
          </a:bodyPr>
          <a:lstStyle/>
          <a:p>
            <a:r>
              <a:rPr lang="en-US" sz="2400" dirty="0"/>
              <a:t>Bayesian networks provide a </a:t>
            </a:r>
            <a:r>
              <a:rPr lang="en-US" sz="2400" b="1" dirty="0"/>
              <a:t>natural representation for joint probabilities</a:t>
            </a:r>
            <a:r>
              <a:rPr lang="en-US" sz="2400" dirty="0"/>
              <a:t> used to calculate conditional probabilities needed for inference (prediction).</a:t>
            </a:r>
          </a:p>
          <a:p>
            <a:r>
              <a:rPr lang="en-US" sz="2400" b="1" dirty="0"/>
              <a:t>Conditional independence </a:t>
            </a:r>
            <a:r>
              <a:rPr lang="en-US" sz="2400" dirty="0"/>
              <a:t>(induced by causality) reduces the number of needed parameters and creates a compact network. </a:t>
            </a:r>
          </a:p>
          <a:p>
            <a:r>
              <a:rPr lang="en-US" sz="2400" dirty="0"/>
              <a:t>Bayesian networks let us make optimal decisions as long as independence assumptions hold.</a:t>
            </a:r>
          </a:p>
          <a:p>
            <a:endParaRPr lang="en-US" sz="2400" dirty="0"/>
          </a:p>
          <a:p>
            <a:r>
              <a:rPr lang="en-US" sz="2400" dirty="0"/>
              <a:t>Representation</a:t>
            </a:r>
          </a:p>
          <a:p>
            <a:pPr lvl="1"/>
            <a:r>
              <a:rPr lang="en-US" sz="2000" dirty="0"/>
              <a:t>Topology (nodes and edges)</a:t>
            </a:r>
          </a:p>
          <a:p>
            <a:pPr lvl="1"/>
            <a:r>
              <a:rPr lang="en-US" sz="2000" dirty="0"/>
              <a:t>Conditional probability tables (CPTs)</a:t>
            </a:r>
          </a:p>
          <a:p>
            <a:pPr lvl="1"/>
            <a:endParaRPr lang="en-US" sz="2000" dirty="0"/>
          </a:p>
          <a:p>
            <a:r>
              <a:rPr lang="en-US" sz="2300" dirty="0"/>
              <a:t>Construction</a:t>
            </a:r>
          </a:p>
          <a:p>
            <a:pPr lvl="1"/>
            <a:r>
              <a:rPr lang="en-US" sz="2000" dirty="0"/>
              <a:t>Typically easy for domain experts </a:t>
            </a:r>
          </a:p>
          <a:p>
            <a:pPr lvl="1"/>
            <a:r>
              <a:rPr lang="en-US" sz="2000" dirty="0"/>
              <a:t>to construct thinking about causality.</a:t>
            </a:r>
          </a:p>
          <a:p>
            <a:pPr lvl="1"/>
            <a:endParaRPr lang="en-US" sz="2000" dirty="0"/>
          </a:p>
          <a:p>
            <a:r>
              <a:rPr lang="en-US" sz="2300" dirty="0"/>
              <a:t>Use</a:t>
            </a:r>
          </a:p>
          <a:p>
            <a:pPr lvl="1"/>
            <a:r>
              <a:rPr lang="en-US" sz="2000" dirty="0"/>
              <a:t>Calculating conditional probabilities for</a:t>
            </a:r>
            <a:br>
              <a:rPr lang="en-US" sz="2000" dirty="0"/>
            </a:br>
            <a:r>
              <a:rPr lang="en-US" sz="2000" dirty="0"/>
              <a:t>decision making is called inference.</a:t>
            </a:r>
          </a:p>
        </p:txBody>
      </p:sp>
      <p:grpSp>
        <p:nvGrpSpPr>
          <p:cNvPr id="3" name="Group 2">
            <a:extLst>
              <a:ext uri="{FF2B5EF4-FFF2-40B4-BE49-F238E27FC236}">
                <a16:creationId xmlns:a16="http://schemas.microsoft.com/office/drawing/2014/main" id="{C3BBF21C-154D-086F-039E-6CE3DE191E23}"/>
              </a:ext>
              <a:ext uri="{C183D7F6-B498-43B3-948B-1728B52AA6E4}">
                <adec:decorative xmlns:adec="http://schemas.microsoft.com/office/drawing/2017/decorative" val="1"/>
              </a:ext>
            </a:extLst>
          </p:cNvPr>
          <p:cNvGrpSpPr/>
          <p:nvPr/>
        </p:nvGrpSpPr>
        <p:grpSpPr>
          <a:xfrm>
            <a:off x="4273062" y="3405554"/>
            <a:ext cx="4248150" cy="2943999"/>
            <a:chOff x="4267201" y="3533001"/>
            <a:chExt cx="4248150" cy="2943999"/>
          </a:xfrm>
        </p:grpSpPr>
        <p:pic>
          <p:nvPicPr>
            <p:cNvPr id="6" name="Picture 5">
              <a:extLst>
                <a:ext uri="{FF2B5EF4-FFF2-40B4-BE49-F238E27FC236}">
                  <a16:creationId xmlns:a16="http://schemas.microsoft.com/office/drawing/2014/main" id="{55532B94-F51F-49AE-A5D7-BD23A5ACC938}"/>
                </a:ext>
              </a:extLst>
            </p:cNvPr>
            <p:cNvPicPr>
              <a:picLocks noChangeAspect="1"/>
            </p:cNvPicPr>
            <p:nvPr/>
          </p:nvPicPr>
          <p:blipFill>
            <a:blip r:embed="rId3"/>
            <a:stretch>
              <a:fillRect/>
            </a:stretch>
          </p:blipFill>
          <p:spPr>
            <a:xfrm>
              <a:off x="4267201" y="3889839"/>
              <a:ext cx="4248150" cy="258716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17E3408-15B1-43F5-B080-C9EEE384BC45}"/>
                    </a:ext>
                  </a:extLst>
                </p:cNvPr>
                <p:cNvSpPr txBox="1"/>
                <p:nvPr/>
              </p:nvSpPr>
              <p:spPr>
                <a:xfrm>
                  <a:off x="5126240" y="3533001"/>
                  <a:ext cx="2375587" cy="246221"/>
                </a:xfrm>
                <a:prstGeom prst="rect">
                  <a:avLst/>
                </a:prstGeom>
                <a:noFill/>
              </p:spPr>
              <p:txBody>
                <a:bodyPr wrap="none" lIns="0" tIns="0" rIns="0" bIns="0" rtlCol="0">
                  <a:spAutoFit/>
                </a:bodyPr>
                <a:lstStyle/>
                <a:p>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𝐵</m:t>
                      </m:r>
                      <m:r>
                        <a:rPr lang="en-US" sz="1600" b="0" i="1" smtClean="0">
                          <a:latin typeface="Cambria Math" panose="02040503050406030204" pitchFamily="18" charset="0"/>
                        </a:rPr>
                        <m:t>, </m:t>
                      </m:r>
                      <m:r>
                        <a:rPr lang="en-US" sz="1600" b="0" i="1" smtClean="0">
                          <a:latin typeface="Cambria Math" panose="02040503050406030204" pitchFamily="18" charset="0"/>
                        </a:rPr>
                        <m:t>𝐸</m:t>
                      </m:r>
                      <m:r>
                        <a:rPr lang="en-US" sz="1600" b="0" i="1" smtClean="0">
                          <a:latin typeface="Cambria Math" panose="02040503050406030204" pitchFamily="18" charset="0"/>
                        </a:rPr>
                        <m:t>, </m:t>
                      </m:r>
                      <m:r>
                        <a:rPr lang="en-US" sz="1600" b="0" i="1" smtClean="0">
                          <a:latin typeface="Cambria Math" panose="02040503050406030204" pitchFamily="18" charset="0"/>
                        </a:rPr>
                        <m:t>𝐴</m:t>
                      </m:r>
                      <m:r>
                        <a:rPr lang="en-US" sz="1600" b="0" i="1" smtClean="0">
                          <a:latin typeface="Cambria Math" panose="02040503050406030204" pitchFamily="18" charset="0"/>
                        </a:rPr>
                        <m:t>, </m:t>
                      </m:r>
                      <m:r>
                        <a:rPr lang="en-US" sz="1600" b="0" i="1" smtClean="0">
                          <a:latin typeface="Cambria Math" panose="02040503050406030204" pitchFamily="18" charset="0"/>
                        </a:rPr>
                        <m:t>𝐽</m:t>
                      </m:r>
                      <m:r>
                        <a:rPr lang="en-US" sz="1600" b="0" i="1" smtClean="0">
                          <a:latin typeface="Cambria Math" panose="02040503050406030204" pitchFamily="18" charset="0"/>
                        </a:rPr>
                        <m:t>, </m:t>
                      </m:r>
                      <m:r>
                        <a:rPr lang="en-US" sz="1600" b="0" i="1" smtClean="0">
                          <a:latin typeface="Cambria Math" panose="02040503050406030204" pitchFamily="18" charset="0"/>
                        </a:rPr>
                        <m:t>𝑀</m:t>
                      </m:r>
                      <m:r>
                        <a:rPr lang="en-US" sz="1600" b="0" i="1" smtClean="0">
                          <a:latin typeface="Cambria Math" panose="02040503050406030204" pitchFamily="18" charset="0"/>
                        </a:rPr>
                        <m:t>)</m:t>
                      </m:r>
                    </m:oMath>
                  </a14:m>
                  <a:r>
                    <a:rPr lang="en-US" sz="1600" dirty="0"/>
                    <a:t> is defined by</a:t>
                  </a:r>
                </a:p>
              </p:txBody>
            </p:sp>
          </mc:Choice>
          <mc:Fallback xmlns="">
            <p:sp>
              <p:nvSpPr>
                <p:cNvPr id="2" name="TextBox 1">
                  <a:extLst>
                    <a:ext uri="{FF2B5EF4-FFF2-40B4-BE49-F238E27FC236}">
                      <a16:creationId xmlns:a16="http://schemas.microsoft.com/office/drawing/2014/main" id="{017E3408-15B1-43F5-B080-C9EEE384BC45}"/>
                    </a:ext>
                  </a:extLst>
                </p:cNvPr>
                <p:cNvSpPr txBox="1">
                  <a:spLocks noRot="1" noChangeAspect="1" noMove="1" noResize="1" noEditPoints="1" noAdjustHandles="1" noChangeArrowheads="1" noChangeShapeType="1" noTextEdit="1"/>
                </p:cNvSpPr>
                <p:nvPr/>
              </p:nvSpPr>
              <p:spPr>
                <a:xfrm>
                  <a:off x="5126240" y="3533001"/>
                  <a:ext cx="2375587" cy="246221"/>
                </a:xfrm>
                <a:prstGeom prst="rect">
                  <a:avLst/>
                </a:prstGeom>
                <a:blipFill>
                  <a:blip r:embed="rId4"/>
                  <a:stretch>
                    <a:fillRect l="-3077" t="-27500" r="-3846" b="-50000"/>
                  </a:stretch>
                </a:blipFill>
              </p:spPr>
              <p:txBody>
                <a:bodyPr/>
                <a:lstStyle/>
                <a:p>
                  <a:r>
                    <a:rPr lang="en-US">
                      <a:noFill/>
                    </a:rPr>
                    <a:t> </a:t>
                  </a:r>
                </a:p>
              </p:txBody>
            </p:sp>
          </mc:Fallback>
        </mc:AlternateContent>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31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31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31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331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315">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31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31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for post">
            <a:extLst>
              <a:ext uri="{FF2B5EF4-FFF2-40B4-BE49-F238E27FC236}">
                <a16:creationId xmlns:a16="http://schemas.microsoft.com/office/drawing/2014/main" id="{34006FE2-3208-4458-B2A1-31B683ABC6F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3415" t="9091" r="15372" b="-2"/>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BFA9A6E-92F6-4FF4-A5B7-677FDDDFB7CF}"/>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defTabSz="914400"/>
            <a:r>
              <a:rPr lang="en-US" sz="5700" b="1" dirty="0">
                <a:solidFill>
                  <a:schemeClr val="bg1"/>
                </a:solidFill>
              </a:rPr>
              <a:t>Exact Inference in BN</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5CD11D8A-783A-4FEE-B310-9101D63F0A4E}"/>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defTabSz="914400">
              <a:spcBef>
                <a:spcPts val="1000"/>
              </a:spcBef>
            </a:pPr>
            <a:r>
              <a:rPr lang="en-US" sz="2400" b="1" dirty="0">
                <a:solidFill>
                  <a:schemeClr val="bg1"/>
                </a:solidFill>
              </a:rPr>
              <a:t>Calculate the posterior probability given evidence</a:t>
            </a:r>
          </a:p>
        </p:txBody>
      </p:sp>
    </p:spTree>
    <p:extLst>
      <p:ext uri="{BB962C8B-B14F-4D97-AF65-F5344CB8AC3E}">
        <p14:creationId xmlns:p14="http://schemas.microsoft.com/office/powerpoint/2010/main" val="40622381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Exact Inference: </a:t>
            </a:r>
            <a:br>
              <a:rPr lang="en-US" dirty="0"/>
            </a:br>
            <a:r>
              <a:rPr lang="en-US" dirty="0"/>
              <a:t>Calculating Conditional Distributions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690690"/>
                <a:ext cx="7886700" cy="3967586"/>
              </a:xfrm>
            </p:spPr>
            <p:txBody>
              <a:bodyPr>
                <a:normAutofit fontScale="92500" lnSpcReduction="20000"/>
              </a:bodyPr>
              <a:lstStyle/>
              <a:p>
                <a:pPr marL="0" indent="0">
                  <a:buNone/>
                </a:pPr>
                <a:r>
                  <a:rPr lang="en-US" sz="2400" b="1" dirty="0"/>
                  <a:t>Goal</a:t>
                </a:r>
              </a:p>
              <a:p>
                <a:pPr lvl="1"/>
                <a:r>
                  <a:rPr lang="en-US" sz="2400" dirty="0"/>
                  <a:t>Query </a:t>
                </a:r>
                <a:r>
                  <a:rPr lang="en-US" sz="2400" i="1" dirty="0"/>
                  <a:t>variables:</a:t>
                </a:r>
                <a:r>
                  <a:rPr lang="en-US" sz="2400" dirty="0"/>
                  <a:t> </a:t>
                </a:r>
                <a14:m>
                  <m:oMath xmlns:m="http://schemas.openxmlformats.org/officeDocument/2006/math">
                    <m:r>
                      <a:rPr lang="en-US" sz="2400" b="0" i="1" dirty="0" smtClean="0">
                        <a:solidFill>
                          <a:srgbClr val="0066FF"/>
                        </a:solidFill>
                        <a:latin typeface="Cambria Math" panose="02040503050406030204" pitchFamily="18" charset="0"/>
                      </a:rPr>
                      <m:t>𝑋</m:t>
                    </m:r>
                  </m:oMath>
                </a14:m>
                <a:endParaRPr lang="en-US" sz="2400" dirty="0">
                  <a:solidFill>
                    <a:srgbClr val="0066FF"/>
                  </a:solidFill>
                </a:endParaRPr>
              </a:p>
              <a:p>
                <a:pPr lvl="1"/>
                <a:r>
                  <a:rPr lang="en-US" sz="2400" i="1" dirty="0"/>
                  <a:t>Evidence </a:t>
                </a:r>
                <a:r>
                  <a:rPr lang="en-US" sz="2400" dirty="0"/>
                  <a:t>(</a:t>
                </a:r>
                <a:r>
                  <a:rPr lang="en-US" sz="2400" i="1" dirty="0"/>
                  <a:t>observed</a:t>
                </a:r>
                <a:r>
                  <a:rPr lang="en-US" sz="2400" dirty="0"/>
                  <a:t>) event: </a:t>
                </a:r>
                <a14:m>
                  <m:oMath xmlns:m="http://schemas.openxmlformats.org/officeDocument/2006/math">
                    <m:r>
                      <a:rPr lang="en-US" sz="2400" b="0" i="1" dirty="0" smtClean="0">
                        <a:solidFill>
                          <a:srgbClr val="0066FF"/>
                        </a:solidFill>
                        <a:latin typeface="Cambria Math" panose="02040503050406030204" pitchFamily="18" charset="0"/>
                      </a:rPr>
                      <m:t>𝐸</m:t>
                    </m:r>
                    <m:r>
                      <a:rPr lang="en-US" sz="2400" b="0" i="1" dirty="0">
                        <a:solidFill>
                          <a:srgbClr val="0066FF"/>
                        </a:solidFill>
                        <a:latin typeface="Cambria Math" panose="02040503050406030204" pitchFamily="18" charset="0"/>
                      </a:rPr>
                      <m:t> = </m:t>
                    </m:r>
                    <m:r>
                      <a:rPr lang="en-US" sz="2400" b="0" i="1" dirty="0">
                        <a:solidFill>
                          <a:srgbClr val="0066FF"/>
                        </a:solidFill>
                        <a:latin typeface="Cambria Math" panose="02040503050406030204" pitchFamily="18" charset="0"/>
                      </a:rPr>
                      <m:t>𝑒</m:t>
                    </m:r>
                    <m:r>
                      <a:rPr lang="en-US" sz="2400" b="0" i="1" dirty="0">
                        <a:solidFill>
                          <a:srgbClr val="0066FF"/>
                        </a:solidFill>
                        <a:latin typeface="Cambria Math" panose="02040503050406030204" pitchFamily="18" charset="0"/>
                      </a:rPr>
                      <m:t> </m:t>
                    </m:r>
                  </m:oMath>
                </a14:m>
                <a:endParaRPr lang="en-US" sz="2400" dirty="0">
                  <a:solidFill>
                    <a:srgbClr val="0066FF"/>
                  </a:solidFill>
                </a:endParaRPr>
              </a:p>
              <a:p>
                <a:pPr lvl="1"/>
                <a:r>
                  <a:rPr lang="en-US" sz="2400" i="1" dirty="0"/>
                  <a:t>Set of unobserved </a:t>
                </a:r>
                <a:r>
                  <a:rPr lang="en-US" sz="2400" dirty="0"/>
                  <a:t>variables: </a:t>
                </a:r>
                <a14:m>
                  <m:oMath xmlns:m="http://schemas.openxmlformats.org/officeDocument/2006/math">
                    <m:r>
                      <a:rPr lang="en-US" sz="2400" b="0" i="1" dirty="0" smtClean="0">
                        <a:solidFill>
                          <a:srgbClr val="0066FF"/>
                        </a:solidFill>
                        <a:latin typeface="Cambria Math" panose="02040503050406030204" pitchFamily="18" charset="0"/>
                      </a:rPr>
                      <m:t>𝑌</m:t>
                    </m:r>
                  </m:oMath>
                </a14:m>
                <a:r>
                  <a:rPr lang="en-US" sz="2400" dirty="0"/>
                  <a:t>  </a:t>
                </a:r>
              </a:p>
              <a:p>
                <a:pPr lvl="1"/>
                <a:r>
                  <a:rPr lang="en-US" sz="2400" dirty="0"/>
                  <a:t>Calculate the probability of </a:t>
                </a:r>
                <a14:m>
                  <m:oMath xmlns:m="http://schemas.openxmlformats.org/officeDocument/2006/math">
                    <m:r>
                      <a:rPr lang="en-US" sz="2400" i="1" dirty="0" smtClean="0">
                        <a:latin typeface="Cambria Math" panose="02040503050406030204" pitchFamily="18" charset="0"/>
                      </a:rPr>
                      <m:t>𝑋</m:t>
                    </m:r>
                  </m:oMath>
                </a14:m>
                <a:r>
                  <a:rPr lang="en-US" sz="2400" dirty="0"/>
                  <a:t> given </a:t>
                </a:r>
                <a14:m>
                  <m:oMath xmlns:m="http://schemas.openxmlformats.org/officeDocument/2006/math">
                    <m:r>
                      <a:rPr lang="en-US" sz="2400" i="1" dirty="0" smtClean="0">
                        <a:latin typeface="Cambria Math" panose="02040503050406030204" pitchFamily="18" charset="0"/>
                      </a:rPr>
                      <m:t>𝑒</m:t>
                    </m:r>
                  </m:oMath>
                </a14:m>
                <a:r>
                  <a:rPr lang="en-US" sz="2400" dirty="0"/>
                  <a:t>.</a:t>
                </a:r>
              </a:p>
              <a:p>
                <a:endParaRPr lang="en-US" sz="2400" dirty="0"/>
              </a:p>
              <a:p>
                <a:pPr marL="0" indent="0">
                  <a:buNone/>
                </a:pPr>
                <a:r>
                  <a:rPr lang="en-US" sz="2400" dirty="0"/>
                  <a:t>If we know the full joint distribution </a:t>
                </a:r>
                <a14:m>
                  <m:oMath xmlns:m="http://schemas.openxmlformats.org/officeDocument/2006/math">
                    <m:r>
                      <a:rPr lang="en-US" sz="2400" i="1" dirty="0" smtClean="0">
                        <a:solidFill>
                          <a:srgbClr val="0066FF"/>
                        </a:solidFill>
                        <a:latin typeface="Cambria Math" panose="02040503050406030204" pitchFamily="18" charset="0"/>
                      </a:rPr>
                      <m:t>𝑃</m:t>
                    </m:r>
                    <m:r>
                      <a:rPr lang="en-US" sz="2400" i="1" dirty="0" smtClean="0">
                        <a:solidFill>
                          <a:srgbClr val="0066FF"/>
                        </a:solidFill>
                        <a:latin typeface="Cambria Math" panose="02040503050406030204" pitchFamily="18" charset="0"/>
                      </a:rPr>
                      <m:t>(</m:t>
                    </m:r>
                    <m:r>
                      <a:rPr lang="en-US" sz="2400" i="1" dirty="0" smtClean="0">
                        <a:solidFill>
                          <a:srgbClr val="0066FF"/>
                        </a:solidFill>
                        <a:latin typeface="Cambria Math" panose="02040503050406030204" pitchFamily="18" charset="0"/>
                      </a:rPr>
                      <m:t>𝑋</m:t>
                    </m:r>
                    <m:r>
                      <a:rPr lang="en-US" sz="2400" i="1" dirty="0" smtClean="0">
                        <a:solidFill>
                          <a:srgbClr val="0066FF"/>
                        </a:solidFill>
                        <a:latin typeface="Cambria Math" panose="02040503050406030204" pitchFamily="18" charset="0"/>
                      </a:rPr>
                      <m:t>, </m:t>
                    </m:r>
                    <m:r>
                      <a:rPr lang="en-US" sz="2400" i="1" dirty="0" smtClean="0">
                        <a:solidFill>
                          <a:srgbClr val="0066FF"/>
                        </a:solidFill>
                        <a:latin typeface="Cambria Math" panose="02040503050406030204" pitchFamily="18" charset="0"/>
                      </a:rPr>
                      <m:t>𝐸</m:t>
                    </m:r>
                    <m:r>
                      <a:rPr lang="en-US" sz="2400" i="1" dirty="0" smtClean="0">
                        <a:solidFill>
                          <a:srgbClr val="0066FF"/>
                        </a:solidFill>
                        <a:latin typeface="Cambria Math" panose="02040503050406030204" pitchFamily="18" charset="0"/>
                      </a:rPr>
                      <m:t>, </m:t>
                    </m:r>
                    <m:r>
                      <a:rPr lang="en-US" sz="2400" i="1" dirty="0" smtClean="0">
                        <a:solidFill>
                          <a:srgbClr val="0066FF"/>
                        </a:solidFill>
                        <a:latin typeface="Cambria Math" panose="02040503050406030204" pitchFamily="18" charset="0"/>
                      </a:rPr>
                      <m:t>𝑌</m:t>
                    </m:r>
                    <m:r>
                      <a:rPr lang="en-US" sz="2400" i="1" dirty="0" smtClean="0">
                        <a:solidFill>
                          <a:srgbClr val="0066FF"/>
                        </a:solidFill>
                        <a:latin typeface="Cambria Math" panose="02040503050406030204" pitchFamily="18" charset="0"/>
                      </a:rPr>
                      <m:t>), </m:t>
                    </m:r>
                  </m:oMath>
                </a14:m>
                <a:r>
                  <a:rPr lang="en-US" sz="2400" dirty="0"/>
                  <a:t>we can infer </a:t>
                </a:r>
                <a14:m>
                  <m:oMath xmlns:m="http://schemas.openxmlformats.org/officeDocument/2006/math">
                    <m:r>
                      <a:rPr lang="en-US" sz="2400" i="1" dirty="0" smtClean="0">
                        <a:solidFill>
                          <a:srgbClr val="0066FF"/>
                        </a:solidFill>
                        <a:latin typeface="Cambria Math" panose="02040503050406030204" pitchFamily="18" charset="0"/>
                      </a:rPr>
                      <m:t>𝑋</m:t>
                    </m:r>
                  </m:oMath>
                </a14:m>
                <a:r>
                  <a:rPr lang="en-US" sz="2400" b="1" dirty="0">
                    <a:solidFill>
                      <a:srgbClr val="0066FF"/>
                    </a:solidFill>
                  </a:rPr>
                  <a:t> </a:t>
                </a:r>
                <a:r>
                  <a:rPr lang="en-US" sz="2400" dirty="0"/>
                  <a:t>by:</a:t>
                </a:r>
              </a:p>
              <a:p>
                <a:pPr lvl="1">
                  <a:buNone/>
                </a:pPr>
                <a:br>
                  <a:rPr lang="en-US" sz="2400" dirty="0"/>
                </a:br>
                <a:endParaRPr lang="en-US" sz="2400" dirty="0"/>
              </a:p>
              <a:p>
                <a:pPr lvl="1">
                  <a:buNone/>
                </a:pPr>
                <a:endParaRPr lang="en-US" sz="2400" b="1" i="1" dirty="0">
                  <a:solidFill>
                    <a:srgbClr val="000000"/>
                  </a:solidFill>
                  <a:latin typeface="Cambria Math" panose="02040503050406030204" pitchFamily="18" charset="0"/>
                </a:endParaRPr>
              </a:p>
              <a:p>
                <a:pPr lvl="1">
                  <a:buNone/>
                </a:pPr>
                <a14:m>
                  <m:oMathPara xmlns:m="http://schemas.openxmlformats.org/officeDocument/2006/math">
                    <m:oMathParaPr>
                      <m:jc m:val="centerGroup"/>
                    </m:oMathParaPr>
                    <m:oMath xmlns:m="http://schemas.openxmlformats.org/officeDocument/2006/math">
                      <m:r>
                        <a:rPr lang="en-US" sz="2400" b="1" i="1" smtClean="0">
                          <a:solidFill>
                            <a:srgbClr val="000000"/>
                          </a:solidFill>
                          <a:latin typeface="Cambria Math" panose="02040503050406030204" pitchFamily="18" charset="0"/>
                        </a:rPr>
                        <m:t>𝑷</m:t>
                      </m:r>
                      <m:d>
                        <m:dPr>
                          <m:ctrlPr>
                            <a:rPr lang="en-US" sz="2400" b="0" i="1">
                              <a:solidFill>
                                <a:srgbClr val="000000"/>
                              </a:solidFill>
                              <a:latin typeface="Cambria Math" panose="02040503050406030204" pitchFamily="18" charset="0"/>
                            </a:rPr>
                          </m:ctrlPr>
                        </m:dPr>
                        <m:e>
                          <m:r>
                            <a:rPr lang="en-US" sz="2400" b="0" i="1">
                              <a:solidFill>
                                <a:srgbClr val="000000"/>
                              </a:solidFill>
                              <a:latin typeface="Cambria Math" panose="02040503050406030204" pitchFamily="18" charset="0"/>
                            </a:rPr>
                            <m:t>𝑋</m:t>
                          </m:r>
                        </m:e>
                        <m:e>
                          <m:r>
                            <a:rPr lang="en-US" sz="2400" b="0" i="1">
                              <a:solidFill>
                                <a:srgbClr val="000000"/>
                              </a:solidFill>
                              <a:latin typeface="Cambria Math" panose="02040503050406030204" pitchFamily="18" charset="0"/>
                            </a:rPr>
                            <m:t>𝐸</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e>
                      </m:d>
                      <m:r>
                        <a:rPr lang="en-US" sz="2400" b="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b="1" i="1">
                              <a:solidFill>
                                <a:srgbClr val="000000"/>
                              </a:solidFill>
                              <a:latin typeface="Cambria Math" panose="02040503050406030204" pitchFamily="18" charset="0"/>
                            </a:rPr>
                            <m:t>𝑷</m:t>
                          </m:r>
                          <m:d>
                            <m:dPr>
                              <m:ctrlPr>
                                <a:rPr lang="en-US" sz="2400" b="0" i="1">
                                  <a:solidFill>
                                    <a:srgbClr val="000000"/>
                                  </a:solidFill>
                                  <a:latin typeface="Cambria Math" panose="02040503050406030204" pitchFamily="18" charset="0"/>
                                </a:rPr>
                              </m:ctrlPr>
                            </m:dPr>
                            <m:e>
                              <m:r>
                                <a:rPr lang="en-US" sz="2400" b="0" i="1">
                                  <a:solidFill>
                                    <a:srgbClr val="000000"/>
                                  </a:solidFill>
                                  <a:latin typeface="Cambria Math" panose="02040503050406030204" pitchFamily="18" charset="0"/>
                                </a:rPr>
                                <m:t>𝑋</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e>
                          </m:d>
                        </m:num>
                        <m:den>
                          <m:r>
                            <a:rPr lang="en-US" sz="2400" b="0" i="1">
                              <a:solidFill>
                                <a:srgbClr val="000000"/>
                              </a:solidFill>
                              <a:latin typeface="Cambria Math" panose="02040503050406030204" pitchFamily="18" charset="0"/>
                            </a:rPr>
                            <m:t>𝑃</m:t>
                          </m:r>
                          <m:d>
                            <m:dPr>
                              <m:ctrlPr>
                                <a:rPr lang="en-US" sz="2400" b="0" i="1">
                                  <a:solidFill>
                                    <a:srgbClr val="000000"/>
                                  </a:solidFill>
                                  <a:latin typeface="Cambria Math" panose="02040503050406030204" pitchFamily="18" charset="0"/>
                                </a:rPr>
                              </m:ctrlPr>
                            </m:dPr>
                            <m:e>
                              <m:r>
                                <a:rPr lang="en-US" sz="2400" b="0" i="1">
                                  <a:solidFill>
                                    <a:srgbClr val="000000"/>
                                  </a:solidFill>
                                  <a:latin typeface="Cambria Math" panose="02040503050406030204" pitchFamily="18" charset="0"/>
                                </a:rPr>
                                <m:t>𝑒</m:t>
                              </m:r>
                            </m:e>
                          </m:d>
                        </m:den>
                      </m:f>
                      <m:r>
                        <a:rPr lang="en-US" sz="2400" b="0" i="1" smtClean="0">
                          <a:solidFill>
                            <a:srgbClr val="000000"/>
                          </a:solidFill>
                          <a:latin typeface="Cambria Math" panose="02040503050406030204" pitchFamily="18" charset="0"/>
                        </a:rPr>
                        <m:t>=</m:t>
                      </m:r>
                      <m:f>
                        <m:fPr>
                          <m:ctrlPr>
                            <a:rPr lang="en-US" sz="2400" b="0" i="1" smtClean="0">
                              <a:solidFill>
                                <a:srgbClr val="000000"/>
                              </a:solidFill>
                              <a:latin typeface="Cambria Math" panose="02040503050406030204" pitchFamily="18" charset="0"/>
                            </a:rPr>
                          </m:ctrlPr>
                        </m:fPr>
                        <m:num>
                          <m:nary>
                            <m:naryPr>
                              <m:chr m:val="∑"/>
                              <m:supHide m:val="on"/>
                              <m:ctrlPr>
                                <a:rPr lang="en-US" sz="2400" i="1">
                                  <a:solidFill>
                                    <a:srgbClr val="000000"/>
                                  </a:solidFill>
                                  <a:latin typeface="Cambria Math" panose="02040503050406030204" pitchFamily="18" charset="0"/>
                                </a:rPr>
                              </m:ctrlPr>
                            </m:naryPr>
                            <m:sub>
                              <m:r>
                                <a:rPr lang="en-US" sz="2400" i="1">
                                  <a:solidFill>
                                    <a:srgbClr val="000000"/>
                                  </a:solidFill>
                                  <a:latin typeface="Cambria Math" panose="02040503050406030204" pitchFamily="18" charset="0"/>
                                </a:rPr>
                                <m:t>𝑦</m:t>
                              </m:r>
                            </m:sub>
                            <m:sup/>
                            <m:e>
                              <m:r>
                                <a:rPr lang="en-US" sz="2400" b="1" i="1">
                                  <a:solidFill>
                                    <a:srgbClr val="000000"/>
                                  </a:solidFill>
                                  <a:latin typeface="Cambria Math" panose="02040503050406030204" pitchFamily="18" charset="0"/>
                                </a:rPr>
                                <m:t>𝑷</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𝑋</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𝑒</m:t>
                              </m:r>
                              <m:r>
                                <a:rPr lang="en-US" sz="2400" i="1">
                                  <a:solidFill>
                                    <a:srgbClr val="000000"/>
                                  </a:solidFill>
                                  <a:latin typeface="Cambria Math" panose="02040503050406030204" pitchFamily="18" charset="0"/>
                                </a:rPr>
                                <m:t>,</m:t>
                              </m:r>
                              <m:r>
                                <a:rPr lang="en-US" sz="2400" i="1">
                                  <a:solidFill>
                                    <a:srgbClr val="000000"/>
                                  </a:solidFill>
                                  <a:latin typeface="Cambria Math" panose="02040503050406030204" pitchFamily="18" charset="0"/>
                                </a:rPr>
                                <m:t>𝑦</m:t>
                              </m:r>
                              <m:r>
                                <a:rPr lang="en-US" sz="2400" i="1">
                                  <a:solidFill>
                                    <a:srgbClr val="000000"/>
                                  </a:solidFill>
                                  <a:latin typeface="Cambria Math" panose="02040503050406030204" pitchFamily="18" charset="0"/>
                                </a:rPr>
                                <m:t>)</m:t>
                              </m:r>
                            </m:e>
                          </m:nary>
                        </m:num>
                        <m:den>
                          <m:r>
                            <a:rPr lang="en-US" sz="2400" b="0" i="1" smtClean="0">
                              <a:solidFill>
                                <a:srgbClr val="000000"/>
                              </a:solidFill>
                              <a:latin typeface="Cambria Math" panose="02040503050406030204" pitchFamily="18" charset="0"/>
                            </a:rPr>
                            <m:t>𝑃</m:t>
                          </m:r>
                          <m:r>
                            <a:rPr lang="en-US" sz="2400" b="0" i="1" smtClean="0">
                              <a:solidFill>
                                <a:srgbClr val="000000"/>
                              </a:solidFill>
                              <a:latin typeface="Cambria Math" panose="02040503050406030204" pitchFamily="18" charset="0"/>
                            </a:rPr>
                            <m:t>(</m:t>
                          </m:r>
                          <m:r>
                            <a:rPr lang="en-US" sz="2400" b="0" i="1" smtClean="0">
                              <a:solidFill>
                                <a:srgbClr val="000000"/>
                              </a:solidFill>
                              <a:latin typeface="Cambria Math" panose="02040503050406030204" pitchFamily="18" charset="0"/>
                            </a:rPr>
                            <m:t>𝑒</m:t>
                          </m:r>
                          <m:r>
                            <a:rPr lang="en-US" sz="2400" b="0" i="1" smtClean="0">
                              <a:solidFill>
                                <a:srgbClr val="000000"/>
                              </a:solidFill>
                              <a:latin typeface="Cambria Math" panose="02040503050406030204" pitchFamily="18" charset="0"/>
                            </a:rPr>
                            <m:t>)</m:t>
                          </m:r>
                        </m:den>
                      </m:f>
                      <m:r>
                        <a:rPr lang="en-US" sz="2400" b="0" i="1">
                          <a:solidFill>
                            <a:srgbClr val="000000"/>
                          </a:solidFill>
                          <a:latin typeface="Cambria Math" panose="02040503050406030204" pitchFamily="18" charset="0"/>
                        </a:rPr>
                        <m:t>∝</m:t>
                      </m:r>
                      <m:nary>
                        <m:naryPr>
                          <m:chr m:val="∑"/>
                          <m:supHide m:val="on"/>
                          <m:ctrlPr>
                            <a:rPr lang="en-US" sz="2400" i="1">
                              <a:solidFill>
                                <a:srgbClr val="000000"/>
                              </a:solidFill>
                              <a:latin typeface="Cambria Math" panose="02040503050406030204" pitchFamily="18" charset="0"/>
                            </a:rPr>
                          </m:ctrlPr>
                        </m:naryPr>
                        <m:sub>
                          <m:r>
                            <a:rPr lang="en-US" sz="2400" b="0" i="1">
                              <a:solidFill>
                                <a:srgbClr val="000000"/>
                              </a:solidFill>
                              <a:latin typeface="Cambria Math" panose="02040503050406030204" pitchFamily="18" charset="0"/>
                            </a:rPr>
                            <m:t>𝑦</m:t>
                          </m:r>
                        </m:sub>
                        <m:sup/>
                        <m:e>
                          <m:r>
                            <a:rPr lang="en-US" sz="2400" b="1" i="1">
                              <a:solidFill>
                                <a:srgbClr val="000000"/>
                              </a:solidFill>
                              <a:latin typeface="Cambria Math" panose="02040503050406030204" pitchFamily="18" charset="0"/>
                            </a:rPr>
                            <m:t>𝑷</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𝑋</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𝑦</m:t>
                          </m:r>
                          <m:r>
                            <a:rPr lang="en-US" sz="2400" b="0" i="1">
                              <a:solidFill>
                                <a:srgbClr val="000000"/>
                              </a:solidFill>
                              <a:latin typeface="Cambria Math" panose="02040503050406030204" pitchFamily="18" charset="0"/>
                            </a:rPr>
                            <m:t>)</m:t>
                          </m:r>
                        </m:e>
                      </m:nary>
                    </m:oMath>
                  </m:oMathPara>
                </a14:m>
                <a:endParaRPr lang="en-US" sz="2400" dirty="0"/>
              </a:p>
              <a:p>
                <a:pPr lvl="1">
                  <a:buNone/>
                </a:pPr>
                <a:endParaRPr lang="en-US" sz="2400" dirty="0">
                  <a:solidFill>
                    <a:srgbClr val="0066FF"/>
                  </a:solidFill>
                </a:endParaRP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690690"/>
                <a:ext cx="7886700" cy="3967586"/>
              </a:xfrm>
              <a:blipFill>
                <a:blip r:embed="rId3"/>
                <a:stretch>
                  <a:fillRect l="-1005" t="-3072"/>
                </a:stretch>
              </a:blipFill>
            </p:spPr>
            <p:txBody>
              <a:bodyPr/>
              <a:lstStyle/>
              <a:p>
                <a:r>
                  <a:rPr lang="en-US">
                    <a:noFill/>
                  </a:rPr>
                  <a:t> </a:t>
                </a:r>
              </a:p>
            </p:txBody>
          </p:sp>
        </mc:Fallback>
      </mc:AlternateContent>
      <p:sp>
        <p:nvSpPr>
          <p:cNvPr id="11" name="Speech Bubble: Rectangle 10">
            <a:extLst>
              <a:ext uri="{FF2B5EF4-FFF2-40B4-BE49-F238E27FC236}">
                <a16:creationId xmlns:a16="http://schemas.microsoft.com/office/drawing/2014/main" id="{1B9C2C12-1844-4E38-BACA-59E42FBE9848}"/>
              </a:ext>
            </a:extLst>
          </p:cNvPr>
          <p:cNvSpPr/>
          <p:nvPr/>
        </p:nvSpPr>
        <p:spPr>
          <a:xfrm>
            <a:off x="6000750" y="5658275"/>
            <a:ext cx="2514600" cy="914400"/>
          </a:xfrm>
          <a:prstGeom prst="wedgeRectCallout">
            <a:avLst>
              <a:gd name="adj1" fmla="val -38735"/>
              <a:gd name="adj2" fmla="val -7657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Sum over values of unobservable variables = marginalizing them out.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Exact inference:  </a:t>
            </a:r>
            <a:br>
              <a:rPr lang="en-US" dirty="0"/>
            </a:br>
            <a:r>
              <a:rPr lang="en-US" dirty="0"/>
              <a:t>Example – Calculation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3124200"/>
                <a:ext cx="7886700" cy="3052762"/>
              </a:xfrm>
            </p:spPr>
            <p:txBody>
              <a:bodyPr>
                <a:normAutofit fontScale="85000" lnSpcReduction="20000"/>
              </a:bodyPr>
              <a:lstStyle/>
              <a:p>
                <a:pPr marL="0" indent="0">
                  <a:buNone/>
                </a:pPr>
                <a:r>
                  <a:rPr lang="en-US" sz="2000" dirty="0"/>
                  <a:t>Assume we can observe being called and the two variables have the values</a:t>
                </a:r>
                <a14:m>
                  <m:oMath xmlns:m="http://schemas.openxmlformats.org/officeDocument/2006/math">
                    <m:r>
                      <a:rPr lang="en-US" sz="2000" i="1" dirty="0" smtClean="0">
                        <a:latin typeface="Cambria Math" panose="02040503050406030204" pitchFamily="18" charset="0"/>
                      </a:rPr>
                      <m:t> </m:t>
                    </m:r>
                    <m:r>
                      <a:rPr lang="en-US" sz="2000" i="1" dirty="0" smtClean="0">
                        <a:latin typeface="Cambria Math" panose="02040503050406030204" pitchFamily="18" charset="0"/>
                      </a:rPr>
                      <m:t>𝑗</m:t>
                    </m:r>
                    <m:r>
                      <a:rPr lang="en-US" sz="2000" i="1" dirty="0" smtClean="0">
                        <a:latin typeface="Cambria Math" panose="02040503050406030204" pitchFamily="18" charset="0"/>
                      </a:rPr>
                      <m:t> </m:t>
                    </m:r>
                  </m:oMath>
                </a14:m>
                <a:r>
                  <a:rPr lang="en-US" sz="2000" dirty="0"/>
                  <a:t>and </a:t>
                </a:r>
                <a14:m>
                  <m:oMath xmlns:m="http://schemas.openxmlformats.org/officeDocument/2006/math">
                    <m:r>
                      <a:rPr lang="en-US" sz="2000" i="1" dirty="0" smtClean="0">
                        <a:latin typeface="Cambria Math" panose="02040503050406030204" pitchFamily="18" charset="0"/>
                      </a:rPr>
                      <m:t>𝑚</m:t>
                    </m:r>
                  </m:oMath>
                </a14:m>
                <a:r>
                  <a:rPr lang="en-US" sz="2000" dirty="0"/>
                  <a:t>. </a:t>
                </a:r>
              </a:p>
              <a:p>
                <a:pPr marL="0" indent="0">
                  <a:buNone/>
                </a:pPr>
                <a:r>
                  <a:rPr lang="en-US" sz="2000" dirty="0"/>
                  <a:t>We want to know the probability of a burglary.</a:t>
                </a:r>
                <a:br>
                  <a:rPr lang="en-US" sz="2000" dirty="0"/>
                </a:br>
                <a:endParaRPr lang="en-US" sz="2000" dirty="0"/>
              </a:p>
              <a:p>
                <a:pPr marL="0" indent="0">
                  <a:buNone/>
                </a:pPr>
                <a:r>
                  <a:rPr lang="en-US" sz="2000" b="1" dirty="0"/>
                  <a:t>Query</a:t>
                </a:r>
                <a:r>
                  <a:rPr lang="en-US" sz="2000" dirty="0"/>
                  <a:t>: </a:t>
                </a:r>
                <a14:m>
                  <m:oMath xmlns:m="http://schemas.openxmlformats.org/officeDocument/2006/math">
                    <m:r>
                      <a:rPr lang="en-US" sz="2000" i="1" dirty="0" smtClean="0">
                        <a:solidFill>
                          <a:srgbClr val="0000FF"/>
                        </a:solidFill>
                        <a:latin typeface="Cambria Math" panose="02040503050406030204" pitchFamily="18" charset="0"/>
                      </a:rPr>
                      <m:t>𝑃</m:t>
                    </m:r>
                    <m:r>
                      <a:rPr lang="en-US" sz="2000" i="1" dirty="0" smtClean="0">
                        <a:solidFill>
                          <a:srgbClr val="0000FF"/>
                        </a:solidFill>
                        <a:latin typeface="Cambria Math" panose="02040503050406030204" pitchFamily="18" charset="0"/>
                      </a:rPr>
                      <m:t>(</m:t>
                    </m:r>
                    <m:r>
                      <a:rPr lang="en-US" sz="2000" i="1" dirty="0" smtClean="0">
                        <a:solidFill>
                          <a:srgbClr val="0000FF"/>
                        </a:solidFill>
                        <a:latin typeface="Cambria Math" panose="02040503050406030204" pitchFamily="18" charset="0"/>
                      </a:rPr>
                      <m:t>𝐵</m:t>
                    </m:r>
                    <m:r>
                      <a:rPr lang="en-US" sz="2000" i="1" dirty="0" smtClean="0">
                        <a:solidFill>
                          <a:srgbClr val="0000FF"/>
                        </a:solidFill>
                        <a:latin typeface="Cambria Math" panose="02040503050406030204" pitchFamily="18" charset="0"/>
                      </a:rPr>
                      <m:t> | </m:t>
                    </m:r>
                    <m:r>
                      <a:rPr lang="en-US" sz="2000" i="1" dirty="0" smtClean="0">
                        <a:solidFill>
                          <a:srgbClr val="0000FF"/>
                        </a:solidFill>
                        <a:latin typeface="Cambria Math" panose="02040503050406030204" pitchFamily="18" charset="0"/>
                      </a:rPr>
                      <m:t>𝑗</m:t>
                    </m:r>
                    <m:r>
                      <a:rPr lang="en-US" sz="2000" i="1" dirty="0" smtClean="0">
                        <a:solidFill>
                          <a:srgbClr val="0000FF"/>
                        </a:solidFill>
                        <a:latin typeface="Cambria Math" panose="02040503050406030204" pitchFamily="18" charset="0"/>
                      </a:rPr>
                      <m:t>, </m:t>
                    </m:r>
                    <m:r>
                      <a:rPr lang="en-US" sz="2000" i="1" dirty="0" smtClean="0">
                        <a:solidFill>
                          <a:srgbClr val="0000FF"/>
                        </a:solidFill>
                        <a:latin typeface="Cambria Math" panose="02040503050406030204" pitchFamily="18" charset="0"/>
                      </a:rPr>
                      <m:t>𝑚</m:t>
                    </m:r>
                    <m:r>
                      <a:rPr lang="en-US" sz="2000" i="1" dirty="0" smtClean="0">
                        <a:solidFill>
                          <a:srgbClr val="0000FF"/>
                        </a:solidFill>
                        <a:latin typeface="Cambria Math" panose="02040503050406030204" pitchFamily="18" charset="0"/>
                      </a:rPr>
                      <m:t>)</m:t>
                    </m:r>
                  </m:oMath>
                </a14:m>
                <a:r>
                  <a:rPr lang="en-US" sz="2000" dirty="0">
                    <a:solidFill>
                      <a:srgbClr val="0000FF"/>
                    </a:solidFill>
                  </a:rPr>
                  <a:t> </a:t>
                </a:r>
                <a:r>
                  <a:rPr lang="en-US" sz="2000" dirty="0"/>
                  <a:t> with unobservable variables: Earthquake </a:t>
                </a:r>
                <a14:m>
                  <m:oMath xmlns:m="http://schemas.openxmlformats.org/officeDocument/2006/math">
                    <m:r>
                      <a:rPr lang="en-US" sz="2000" b="0" i="1" dirty="0" smtClean="0">
                        <a:solidFill>
                          <a:srgbClr val="0000FF"/>
                        </a:solidFill>
                        <a:latin typeface="Cambria Math" panose="02040503050406030204" pitchFamily="18" charset="0"/>
                      </a:rPr>
                      <m:t>𝐸</m:t>
                    </m:r>
                  </m:oMath>
                </a14:m>
                <a:r>
                  <a:rPr lang="en-US" sz="2000" dirty="0"/>
                  <a:t>, Alarm </a:t>
                </a:r>
                <a14:m>
                  <m:oMath xmlns:m="http://schemas.openxmlformats.org/officeDocument/2006/math">
                    <m:r>
                      <a:rPr lang="en-US" sz="2000" b="0" i="1" dirty="0" smtClean="0">
                        <a:solidFill>
                          <a:srgbClr val="0000FF"/>
                        </a:solidFill>
                        <a:latin typeface="Cambria Math" panose="02040503050406030204" pitchFamily="18" charset="0"/>
                      </a:rPr>
                      <m:t>𝐴</m:t>
                    </m:r>
                  </m:oMath>
                </a14:m>
                <a:endParaRPr lang="en-US" sz="2000" dirty="0"/>
              </a:p>
              <a:p>
                <a:pPr marL="0" indent="0">
                  <a:buNone/>
                </a:pPr>
                <a:endParaRPr lang="en-US" sz="2000" dirty="0">
                  <a:solidFill>
                    <a:srgbClr val="0000FF"/>
                  </a:solidFill>
                </a:endParaRPr>
              </a:p>
              <a:p>
                <a:pPr marL="0" indent="0">
                  <a:buNone/>
                </a:pPr>
                <a14:m>
                  <m:oMathPara xmlns:m="http://schemas.openxmlformats.org/officeDocument/2006/math">
                    <m:oMathParaPr>
                      <m:jc m:val="centerGroup"/>
                    </m:oMathParaPr>
                    <m:oMath xmlns:m="http://schemas.openxmlformats.org/officeDocument/2006/math">
                      <m:r>
                        <a:rPr lang="en-US" sz="2000" i="1" smtClean="0">
                          <a:solidFill>
                            <a:srgbClr val="000000"/>
                          </a:solidFill>
                          <a:latin typeface="Cambria Math" panose="02040503050406030204" pitchFamily="18" charset="0"/>
                        </a:rPr>
                        <m:t>𝑃</m:t>
                      </m:r>
                      <m:r>
                        <a:rPr lang="en-US" sz="2000" i="1" smtClean="0">
                          <a:solidFill>
                            <a:srgbClr val="000000"/>
                          </a:solidFill>
                          <a:latin typeface="Cambria Math" panose="02040503050406030204" pitchFamily="18" charset="0"/>
                        </a:rPr>
                        <m:t>(</m:t>
                      </m:r>
                      <m:r>
                        <a:rPr lang="en-US" sz="2000" i="1" smtClean="0">
                          <a:solidFill>
                            <a:srgbClr val="000000"/>
                          </a:solidFill>
                          <a:latin typeface="Cambria Math" panose="02040503050406030204" pitchFamily="18" charset="0"/>
                        </a:rPr>
                        <m:t>𝑏</m:t>
                      </m:r>
                      <m:r>
                        <a:rPr lang="en-US" sz="2000" i="1" smtClean="0">
                          <a:solidFill>
                            <a:srgbClr val="000000"/>
                          </a:solidFill>
                          <a:latin typeface="Cambria Math" panose="02040503050406030204" pitchFamily="18" charset="0"/>
                        </a:rPr>
                        <m:t>|</m:t>
                      </m:r>
                      <m:r>
                        <a:rPr lang="en-US" sz="2000" i="1" smtClean="0">
                          <a:solidFill>
                            <a:srgbClr val="000000"/>
                          </a:solidFill>
                          <a:latin typeface="Cambria Math" panose="02040503050406030204" pitchFamily="18" charset="0"/>
                        </a:rPr>
                        <m:t>𝑗</m:t>
                      </m:r>
                      <m:r>
                        <a:rPr lang="en-US" sz="2000" i="1" smtClean="0">
                          <a:solidFill>
                            <a:srgbClr val="000000"/>
                          </a:solidFill>
                          <a:latin typeface="Cambria Math" panose="02040503050406030204" pitchFamily="18" charset="0"/>
                        </a:rPr>
                        <m:t>,</m:t>
                      </m:r>
                      <m:r>
                        <a:rPr lang="en-US" sz="2000" i="1" smtClean="0">
                          <a:solidFill>
                            <a:srgbClr val="000000"/>
                          </a:solidFill>
                          <a:latin typeface="Cambria Math" panose="02040503050406030204" pitchFamily="18" charset="0"/>
                        </a:rPr>
                        <m:t>𝑚</m:t>
                      </m:r>
                      <m:r>
                        <a:rPr lang="en-US" sz="2000" i="1" smtClean="0">
                          <a:solidFill>
                            <a:srgbClr val="000000"/>
                          </a:solidFill>
                          <a:latin typeface="Cambria Math" panose="02040503050406030204" pitchFamily="18" charset="0"/>
                        </a:rPr>
                        <m:t>)=</m:t>
                      </m:r>
                      <m:f>
                        <m:fPr>
                          <m:ctrlPr>
                            <a:rPr lang="en-US" sz="2000" i="1">
                              <a:solidFill>
                                <a:srgbClr val="000000"/>
                              </a:solidFill>
                              <a:latin typeface="Cambria Math" panose="02040503050406030204" pitchFamily="18" charset="0"/>
                            </a:rPr>
                          </m:ctrlPr>
                        </m:fPr>
                        <m:num>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num>
                        <m:den>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den>
                      </m:f>
                      <m:r>
                        <a:rPr lang="en-US" sz="2000" i="1">
                          <a:solidFill>
                            <a:srgbClr val="000000"/>
                          </a:solidFill>
                          <a:latin typeface="Cambria Math" panose="02040503050406030204" pitchFamily="18" charset="0"/>
                        </a:rPr>
                        <m:t>∝</m:t>
                      </m:r>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𝑒</m:t>
                          </m:r>
                        </m:sub>
                        <m:sup/>
                        <m:e>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𝑎</m:t>
                              </m:r>
                            </m:sub>
                            <m:sup/>
                            <m:e>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e>
                          </m:nary>
                        </m:e>
                      </m:nary>
                    </m:oMath>
                    <m:oMath xmlns:m="http://schemas.openxmlformats.org/officeDocument/2006/math">
                      <m:r>
                        <a:rPr lang="en-US" sz="2000" i="1">
                          <a:solidFill>
                            <a:srgbClr val="000000"/>
                          </a:solidFill>
                          <a:latin typeface="Cambria Math" panose="02040503050406030204" pitchFamily="18" charset="0"/>
                        </a:rPr>
                        <m:t>=</m:t>
                      </m:r>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𝑒</m:t>
                          </m:r>
                        </m:sub>
                        <m:sup/>
                        <m:e>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𝑎</m:t>
                              </m:r>
                            </m:sub>
                            <m:sup/>
                            <m:e>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e>
                          </m:nary>
                        </m:e>
                      </m:nary>
                    </m:oMath>
                    <m:oMath xmlns:m="http://schemas.openxmlformats.org/officeDocument/2006/math">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𝑒</m:t>
                          </m:r>
                        </m:sub>
                        <m:sup/>
                        <m:e>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𝑎</m:t>
                              </m:r>
                            </m:sub>
                            <m:sup/>
                            <m:e>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e>
                          </m:nary>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e>
                      </m:nary>
                    </m:oMath>
                  </m:oMathPara>
                </a14:m>
                <a:endParaRPr lang="en-US" sz="2000" dirty="0"/>
              </a:p>
              <a:p>
                <a:pPr marL="0" indent="0">
                  <a:buNone/>
                </a:pPr>
                <a:endParaRPr lang="en-US" sz="2000" dirty="0">
                  <a:solidFill>
                    <a:srgbClr val="0000FF"/>
                  </a:solidFill>
                </a:endParaRPr>
              </a:p>
              <a:p>
                <a:endParaRPr lang="en-US" sz="2400" dirty="0">
                  <a:solidFill>
                    <a:srgbClr val="0000FF"/>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3124200"/>
                <a:ext cx="7886700" cy="3052762"/>
              </a:xfrm>
              <a:blipFill>
                <a:blip r:embed="rId3"/>
                <a:stretch>
                  <a:fillRect l="-464" t="-3000" b="-3900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A3D7B1A2-EB0F-4B08-B7E1-24E93198876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495800" y="457200"/>
            <a:ext cx="4248150" cy="2587161"/>
          </a:xfrm>
          <a:prstGeom prst="rect">
            <a:avLst/>
          </a:prstGeom>
        </p:spPr>
      </p:pic>
      <p:sp>
        <p:nvSpPr>
          <p:cNvPr id="4" name="Speech Bubble: Rectangle 3">
            <a:extLst>
              <a:ext uri="{FF2B5EF4-FFF2-40B4-BE49-F238E27FC236}">
                <a16:creationId xmlns:a16="http://schemas.microsoft.com/office/drawing/2014/main" id="{88482842-7CD8-4C45-992A-D4DFA439E5A2}"/>
              </a:ext>
            </a:extLst>
          </p:cNvPr>
          <p:cNvSpPr/>
          <p:nvPr/>
        </p:nvSpPr>
        <p:spPr>
          <a:xfrm>
            <a:off x="7286625" y="4650581"/>
            <a:ext cx="1676400" cy="1063160"/>
          </a:xfrm>
          <a:prstGeom prst="wedgeRectCallout">
            <a:avLst>
              <a:gd name="adj1" fmla="val -86145"/>
              <a:gd name="adj2" fmla="val -48788"/>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Full joint probability and marginalize over E and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FCD6B2F-1A4C-4A62-AB17-80D858FBAD5E}"/>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4713307" y="460839"/>
            <a:ext cx="4248150" cy="2587161"/>
          </a:xfrm>
          <a:prstGeom prst="rect">
            <a:avLst/>
          </a:prstGeom>
        </p:spPr>
      </p:pic>
      <p:sp>
        <p:nvSpPr>
          <p:cNvPr id="2" name="Title 1"/>
          <p:cNvSpPr>
            <a:spLocks noGrp="1"/>
          </p:cNvSpPr>
          <p:nvPr>
            <p:ph type="title"/>
          </p:nvPr>
        </p:nvSpPr>
        <p:spPr>
          <a:xfrm>
            <a:off x="381000" y="76200"/>
            <a:ext cx="8305800" cy="1371600"/>
          </a:xfrm>
        </p:spPr>
        <p:txBody>
          <a:bodyPr/>
          <a:lstStyle/>
          <a:p>
            <a:r>
              <a:rPr lang="en-US" dirty="0"/>
              <a:t>Exact inference: </a:t>
            </a:r>
            <a:br>
              <a:rPr lang="en-US" dirty="0"/>
            </a:br>
            <a:r>
              <a:rPr lang="en-US" dirty="0"/>
              <a:t>Example – Evaluation Tree</a:t>
            </a:r>
          </a:p>
        </p:txBody>
      </p:sp>
      <mc:AlternateContent xmlns:mc="http://schemas.openxmlformats.org/markup-compatibility/2006" xmlns:a14="http://schemas.microsoft.com/office/drawing/2010/main">
        <mc:Choice Requires="a14">
          <p:sp>
            <p:nvSpPr>
              <p:cNvPr id="75779" name="Object 2"/>
              <p:cNvSpPr txBox="1"/>
              <p:nvPr/>
            </p:nvSpPr>
            <p:spPr bwMode="auto">
              <a:xfrm>
                <a:off x="405372" y="1431423"/>
                <a:ext cx="4583113" cy="1371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000" i="1" smtClean="0">
                          <a:solidFill>
                            <a:srgbClr val="000000"/>
                          </a:solidFill>
                          <a:latin typeface="Cambria Math" panose="02040503050406030204" pitchFamily="18" charset="0"/>
                        </a:rPr>
                        <m:t>𝑃</m:t>
                      </m:r>
                      <m:d>
                        <m:dPr>
                          <m:ctrlPr>
                            <a:rPr lang="en-US" sz="2000" i="1">
                              <a:solidFill>
                                <a:srgbClr val="000000"/>
                              </a:solidFill>
                              <a:latin typeface="Cambria Math" panose="02040503050406030204" pitchFamily="18" charset="0"/>
                            </a:rPr>
                          </m:ctrlPr>
                        </m:dPr>
                        <m:e>
                          <m:r>
                            <a:rPr lang="en-US" sz="2000" i="1">
                              <a:solidFill>
                                <a:srgbClr val="000000"/>
                              </a:solidFill>
                              <a:latin typeface="Cambria Math" panose="02040503050406030204" pitchFamily="18" charset="0"/>
                            </a:rPr>
                            <m:t>𝑏</m:t>
                          </m:r>
                        </m:e>
                        <m:e>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e>
                      </m:d>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𝑒</m:t>
                          </m:r>
                        </m:sub>
                        <m:sup/>
                        <m:e>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nary>
                            <m:naryPr>
                              <m:chr m:val="∑"/>
                              <m:supHide m:val="on"/>
                              <m:ctrlPr>
                                <a:rPr lang="en-US" sz="2000" i="1">
                                  <a:solidFill>
                                    <a:srgbClr val="000000"/>
                                  </a:solidFill>
                                  <a:latin typeface="Cambria Math" panose="02040503050406030204" pitchFamily="18" charset="0"/>
                                </a:rPr>
                              </m:ctrlPr>
                            </m:naryPr>
                            <m:sub>
                              <m:r>
                                <a:rPr lang="en-US" sz="2000" i="1">
                                  <a:solidFill>
                                    <a:srgbClr val="000000"/>
                                  </a:solidFill>
                                  <a:latin typeface="Cambria Math" panose="02040503050406030204" pitchFamily="18" charset="0"/>
                                </a:rPr>
                                <m:t>𝑎</m:t>
                              </m:r>
                            </m:sub>
                            <m:sup/>
                            <m:e>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𝑏</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𝑒</m:t>
                              </m:r>
                              <m:r>
                                <a:rPr lang="en-US" sz="2000" i="1">
                                  <a:solidFill>
                                    <a:srgbClr val="000000"/>
                                  </a:solidFill>
                                  <a:latin typeface="Cambria Math" panose="02040503050406030204" pitchFamily="18" charset="0"/>
                                </a:rPr>
                                <m:t>)</m:t>
                              </m:r>
                            </m:e>
                          </m:nary>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𝑗</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𝑃</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𝑚</m:t>
                          </m:r>
                          <m:r>
                            <a:rPr lang="en-US" sz="2000" i="1">
                              <a:solidFill>
                                <a:srgbClr val="000000"/>
                              </a:solidFill>
                              <a:latin typeface="Cambria Math" panose="02040503050406030204" pitchFamily="18" charset="0"/>
                            </a:rPr>
                            <m:t>|</m:t>
                          </m:r>
                          <m:r>
                            <a:rPr lang="en-US" sz="2000" i="1">
                              <a:solidFill>
                                <a:srgbClr val="000000"/>
                              </a:solidFill>
                              <a:latin typeface="Cambria Math" panose="02040503050406030204" pitchFamily="18" charset="0"/>
                            </a:rPr>
                            <m:t>𝑎</m:t>
                          </m:r>
                          <m:r>
                            <a:rPr lang="en-US" sz="2000" i="1">
                              <a:solidFill>
                                <a:srgbClr val="000000"/>
                              </a:solidFill>
                              <a:latin typeface="Cambria Math" panose="02040503050406030204" pitchFamily="18" charset="0"/>
                            </a:rPr>
                            <m:t>)</m:t>
                          </m:r>
                        </m:e>
                      </m:nary>
                    </m:oMath>
                  </m:oMathPara>
                </a14:m>
                <a:endParaRPr lang="en-US" sz="2000" dirty="0"/>
              </a:p>
            </p:txBody>
          </p:sp>
        </mc:Choice>
        <mc:Fallback xmlns="">
          <p:sp>
            <p:nvSpPr>
              <p:cNvPr id="75779" name="Object 2"/>
              <p:cNvSpPr txBox="1">
                <a:spLocks noRot="1" noChangeAspect="1" noMove="1" noResize="1" noEditPoints="1" noAdjustHandles="1" noChangeArrowheads="1" noChangeShapeType="1" noTextEdit="1"/>
              </p:cNvSpPr>
              <p:nvPr/>
            </p:nvSpPr>
            <p:spPr bwMode="auto">
              <a:xfrm>
                <a:off x="405372" y="1431423"/>
                <a:ext cx="4583113" cy="1371600"/>
              </a:xfrm>
              <a:prstGeom prst="rect">
                <a:avLst/>
              </a:prstGeom>
              <a:blipFill>
                <a:blip r:embed="rId4"/>
                <a:stretch>
                  <a:fillRect r="-2926"/>
                </a:stretch>
              </a:blipFill>
            </p:spPr>
            <p:txBody>
              <a:bodyPr/>
              <a:lstStyle/>
              <a:p>
                <a:r>
                  <a:rPr lang="en-US">
                    <a:noFill/>
                  </a:rPr>
                  <a:t> </a:t>
                </a:r>
              </a:p>
            </p:txBody>
          </p:sp>
        </mc:Fallback>
      </mc:AlternateContent>
      <p:pic>
        <p:nvPicPr>
          <p:cNvPr id="8" name="Picture 7" descr="A evaluation tree showing the needed additions and multiplications of conditional probabilities.">
            <a:extLst>
              <a:ext uri="{FF2B5EF4-FFF2-40B4-BE49-F238E27FC236}">
                <a16:creationId xmlns:a16="http://schemas.microsoft.com/office/drawing/2014/main" id="{560E39FE-3FC7-4B5A-98FE-A239F53FCCE3}"/>
              </a:ext>
            </a:extLst>
          </p:cNvPr>
          <p:cNvPicPr>
            <a:picLocks noChangeAspect="1"/>
          </p:cNvPicPr>
          <p:nvPr/>
        </p:nvPicPr>
        <p:blipFill>
          <a:blip r:embed="rId5"/>
          <a:stretch>
            <a:fillRect/>
          </a:stretch>
        </p:blipFill>
        <p:spPr>
          <a:xfrm>
            <a:off x="1752600" y="3521577"/>
            <a:ext cx="5899113" cy="3081458"/>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859390E-CB11-4412-B79D-F64DDA76C8AF}"/>
                  </a:ext>
                  <a:ext uri="{C183D7F6-B498-43B3-948B-1728B52AA6E4}">
                    <adec:decorative xmlns:adec="http://schemas.microsoft.com/office/drawing/2017/decorative" val="1"/>
                  </a:ext>
                </a:extLst>
              </p:cNvPr>
              <p:cNvSpPr txBox="1"/>
              <p:nvPr/>
            </p:nvSpPr>
            <p:spPr>
              <a:xfrm>
                <a:off x="7559888" y="3937119"/>
                <a:ext cx="473142" cy="5228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400" b="0" i="1" smtClean="0">
                              <a:latin typeface="Cambria Math" panose="02040503050406030204" pitchFamily="18" charset="0"/>
                            </a:rPr>
                          </m:ctrlPr>
                        </m:naryPr>
                        <m:sub>
                          <m:r>
                            <a:rPr lang="en-US" sz="1400" b="0" i="1" smtClean="0">
                              <a:latin typeface="Cambria Math" panose="02040503050406030204" pitchFamily="18" charset="0"/>
                            </a:rPr>
                            <m:t>𝑒</m:t>
                          </m:r>
                        </m:sub>
                        <m:sup/>
                        <m:e/>
                      </m:nary>
                    </m:oMath>
                  </m:oMathPara>
                </a14:m>
                <a:endParaRPr lang="en-US" sz="1200" dirty="0"/>
              </a:p>
            </p:txBody>
          </p:sp>
        </mc:Choice>
        <mc:Fallback xmlns="">
          <p:sp>
            <p:nvSpPr>
              <p:cNvPr id="3" name="TextBox 2">
                <a:extLst>
                  <a:ext uri="{FF2B5EF4-FFF2-40B4-BE49-F238E27FC236}">
                    <a16:creationId xmlns:a16="http://schemas.microsoft.com/office/drawing/2014/main" id="{3859390E-CB11-4412-B79D-F64DDA76C8AF}"/>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559888" y="3937119"/>
                <a:ext cx="473142" cy="522835"/>
              </a:xfrm>
              <a:prstGeom prst="rect">
                <a:avLst/>
              </a:prstGeom>
              <a:blipFill>
                <a:blip r:embed="rId7"/>
                <a:stretch>
                  <a:fillRect l="-135897" t="-145349" r="-147436" b="-20348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FAB7FFF-2947-486A-964D-30A2BC6C8CEB}"/>
                  </a:ext>
                  <a:ext uri="{C183D7F6-B498-43B3-948B-1728B52AA6E4}">
                    <adec:decorative xmlns:adec="http://schemas.microsoft.com/office/drawing/2017/decorative" val="1"/>
                  </a:ext>
                </a:extLst>
              </p:cNvPr>
              <p:cNvSpPr txBox="1"/>
              <p:nvPr/>
            </p:nvSpPr>
            <p:spPr>
              <a:xfrm>
                <a:off x="7591695" y="4525757"/>
                <a:ext cx="380349" cy="5216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sz="1400" b="0" i="1" smtClean="0">
                              <a:latin typeface="Cambria Math" panose="02040503050406030204" pitchFamily="18" charset="0"/>
                            </a:rPr>
                          </m:ctrlPr>
                        </m:naryPr>
                        <m:sub>
                          <m:r>
                            <a:rPr lang="en-US" sz="1400" b="0" i="1" smtClean="0">
                              <a:latin typeface="Cambria Math" panose="02040503050406030204" pitchFamily="18" charset="0"/>
                            </a:rPr>
                            <m:t>𝑎</m:t>
                          </m:r>
                        </m:sub>
                        <m:sup/>
                        <m:e/>
                      </m:nary>
                    </m:oMath>
                  </m:oMathPara>
                </a14:m>
                <a:endParaRPr lang="en-US" sz="1400" dirty="0"/>
              </a:p>
            </p:txBody>
          </p:sp>
        </mc:Choice>
        <mc:Fallback xmlns="">
          <p:sp>
            <p:nvSpPr>
              <p:cNvPr id="10" name="TextBox 9">
                <a:extLst>
                  <a:ext uri="{FF2B5EF4-FFF2-40B4-BE49-F238E27FC236}">
                    <a16:creationId xmlns:a16="http://schemas.microsoft.com/office/drawing/2014/main" id="{FFAB7FFF-2947-486A-964D-30A2BC6C8CE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7591695" y="4525757"/>
                <a:ext cx="380349" cy="521681"/>
              </a:xfrm>
              <a:prstGeom prst="rect">
                <a:avLst/>
              </a:prstGeom>
              <a:blipFill>
                <a:blip r:embed="rId8"/>
                <a:stretch>
                  <a:fillRect l="-174603" t="-144186" r="-174603" b="-20465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8AC71266-4DD5-4413-9325-13E6ACBAA5B9}"/>
              </a:ext>
              <a:ext uri="{C183D7F6-B498-43B3-948B-1728B52AA6E4}">
                <adec:decorative xmlns:adec="http://schemas.microsoft.com/office/drawing/2017/decorative" val="1"/>
              </a:ext>
            </a:extLst>
          </p:cNvPr>
          <p:cNvCxnSpPr>
            <a:cxnSpLocks/>
          </p:cNvCxnSpPr>
          <p:nvPr/>
        </p:nvCxnSpPr>
        <p:spPr>
          <a:xfrm flipH="1">
            <a:off x="4953000" y="4191000"/>
            <a:ext cx="2362199" cy="69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1C67C7E-3235-4E6A-9670-6D56EF23F7DD}"/>
              </a:ext>
              <a:ext uri="{C183D7F6-B498-43B3-948B-1728B52AA6E4}">
                <adec:decorative xmlns:adec="http://schemas.microsoft.com/office/drawing/2017/decorative" val="1"/>
              </a:ext>
            </a:extLst>
          </p:cNvPr>
          <p:cNvCxnSpPr>
            <a:cxnSpLocks/>
          </p:cNvCxnSpPr>
          <p:nvPr/>
        </p:nvCxnSpPr>
        <p:spPr>
          <a:xfrm flipH="1">
            <a:off x="6176317" y="4696258"/>
            <a:ext cx="12150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96394DB-77D9-4F03-8929-0FE6F03C1222}"/>
              </a:ext>
            </a:extLst>
          </p:cNvPr>
          <p:cNvSpPr txBox="1"/>
          <p:nvPr/>
        </p:nvSpPr>
        <p:spPr>
          <a:xfrm>
            <a:off x="405372" y="3152245"/>
            <a:ext cx="7367028" cy="738664"/>
          </a:xfrm>
          <a:prstGeom prst="rect">
            <a:avLst/>
          </a:prstGeom>
          <a:noFill/>
        </p:spPr>
        <p:txBody>
          <a:bodyPr wrap="square" rtlCol="0">
            <a:spAutoFit/>
          </a:bodyPr>
          <a:lstStyle/>
          <a:p>
            <a:r>
              <a:rPr lang="en-US" sz="2400" b="1" dirty="0"/>
              <a:t>Implement as a traversal of the evaluation tree</a:t>
            </a:r>
            <a:br>
              <a:rPr lang="en-US" dirty="0"/>
            </a:br>
            <a:r>
              <a:rPr lang="en-US" dirty="0"/>
              <a:t>(lines represent multiplications)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134350" cy="1325563"/>
          </a:xfrm>
        </p:spPr>
        <p:txBody>
          <a:bodyPr/>
          <a:lstStyle/>
          <a:p>
            <a:r>
              <a:rPr lang="en-US" dirty="0"/>
              <a:t>Issues with Exact Inference in AI</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2895600"/>
                <a:ext cx="7886700" cy="3733800"/>
              </a:xfrm>
            </p:spPr>
            <p:txBody>
              <a:bodyPr>
                <a:normAutofit fontScale="85000" lnSpcReduction="20000"/>
              </a:bodyPr>
              <a:lstStyle/>
              <a:p>
                <a:pPr marL="0" indent="0">
                  <a:buNone/>
                </a:pPr>
                <a:r>
                  <a:rPr lang="en-US" sz="2400" b="1" dirty="0"/>
                  <a:t>Issues</a:t>
                </a:r>
              </a:p>
              <a:p>
                <a:pPr marL="800100" lvl="1" indent="-457200">
                  <a:buFont typeface="+mj-lt"/>
                  <a:buAutoNum type="arabicPeriod"/>
                </a:pPr>
                <a:r>
                  <a:rPr lang="en-US" sz="2400" dirty="0"/>
                  <a:t>The </a:t>
                </a:r>
                <a:r>
                  <a:rPr lang="en-US" sz="2400" b="1" dirty="0"/>
                  <a:t>full joint distribution is too large </a:t>
                </a:r>
                <a:r>
                  <a:rPr lang="en-US" sz="2400" dirty="0"/>
                  <a:t>to store.</a:t>
                </a:r>
                <a:br>
                  <a:rPr lang="en-US" sz="2400" dirty="0"/>
                </a:br>
                <a:br>
                  <a:rPr lang="en-US" sz="2400" dirty="0"/>
                </a:br>
                <a:r>
                  <a:rPr lang="en-US" sz="2400" dirty="0"/>
                  <a:t>Bayes nets provide significant savings for representing the conditional probability structure using </a:t>
                </a:r>
                <a:r>
                  <a:rPr lang="en-US" sz="2400" dirty="0" err="1"/>
                  <a:t>CPTs.</a:t>
                </a:r>
                <a:br>
                  <a:rPr lang="en-US" sz="2400" dirty="0"/>
                </a:br>
                <a:endParaRPr lang="en-US" sz="2400" dirty="0"/>
              </a:p>
              <a:p>
                <a:pPr marL="800100" lvl="1" indent="-457200">
                  <a:buFont typeface="+mj-lt"/>
                  <a:buAutoNum type="arabicPeriod"/>
                </a:pPr>
                <a:r>
                  <a:rPr lang="en-US" sz="2400" dirty="0"/>
                  <a:t>Marginalizing out many unobservable variables </a:t>
                </a:r>
                <a14:m>
                  <m:oMath xmlns:m="http://schemas.openxmlformats.org/officeDocument/2006/math">
                    <m:r>
                      <a:rPr lang="en-US" sz="2400" i="1" dirty="0" smtClean="0">
                        <a:latin typeface="Cambria Math" panose="02040503050406030204" pitchFamily="18" charset="0"/>
                      </a:rPr>
                      <m:t>𝑌</m:t>
                    </m:r>
                  </m:oMath>
                </a14:m>
                <a:r>
                  <a:rPr lang="en-US" sz="2400" dirty="0"/>
                  <a:t> often involves </a:t>
                </a:r>
                <a:r>
                  <a:rPr lang="en-US" sz="2400" b="1" dirty="0"/>
                  <a:t>too many summation terms</a:t>
                </a:r>
                <a:r>
                  <a:rPr lang="en-US" sz="2400" dirty="0"/>
                  <a:t>. I.e., the evaluation tree becomes too large for 1000s of random variables.</a:t>
                </a:r>
                <a:br>
                  <a:rPr lang="en-US" sz="2400" dirty="0"/>
                </a:br>
                <a:br>
                  <a:rPr lang="en-US" sz="2400" dirty="0"/>
                </a:br>
                <a:endParaRPr lang="en-US" sz="2400" dirty="0"/>
              </a:p>
              <a:p>
                <a:pPr marL="0" indent="0">
                  <a:buNone/>
                </a:pPr>
                <a:r>
                  <a:rPr lang="en-US" sz="2300" dirty="0"/>
                  <a:t>This summation is called </a:t>
                </a:r>
                <a:r>
                  <a:rPr lang="en-US" sz="2300" b="1" dirty="0"/>
                  <a:t>exact inference by enumeration</a:t>
                </a:r>
                <a:r>
                  <a:rPr lang="en-US" sz="2300" dirty="0"/>
                  <a:t>. Unfortunately,  it does not scale well (#p-hard).</a:t>
                </a:r>
                <a:br>
                  <a:rPr lang="en-US" sz="2300" dirty="0"/>
                </a:br>
                <a:endParaRPr lang="en-US" sz="2300" dirty="0"/>
              </a:p>
              <a:p>
                <a:pPr marL="0" indent="0">
                  <a:buNone/>
                </a:pPr>
                <a:r>
                  <a:rPr lang="en-US" sz="2300" dirty="0"/>
                  <a:t>In practice, </a:t>
                </a:r>
                <a:r>
                  <a:rPr lang="en-US" sz="2300" b="1" dirty="0">
                    <a:solidFill>
                      <a:srgbClr val="FF0000"/>
                    </a:solidFill>
                  </a:rPr>
                  <a:t>approximate inference by sampling </a:t>
                </a:r>
                <a:r>
                  <a:rPr lang="en-US" sz="2300" dirty="0"/>
                  <a:t>is used. </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2895600"/>
                <a:ext cx="7886700" cy="3733800"/>
              </a:xfrm>
              <a:blipFill>
                <a:blip r:embed="rId3"/>
                <a:stretch>
                  <a:fillRect l="-773" t="-2936" r="-7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Object 3">
                <a:extLst>
                  <a:ext uri="{FF2B5EF4-FFF2-40B4-BE49-F238E27FC236}">
                    <a16:creationId xmlns:a16="http://schemas.microsoft.com/office/drawing/2014/main" id="{7D8A496F-45FA-48CD-91DE-1756812A2B20}"/>
                  </a:ext>
                </a:extLst>
              </p:cNvPr>
              <p:cNvSpPr txBox="1"/>
              <p:nvPr/>
            </p:nvSpPr>
            <p:spPr bwMode="auto">
              <a:xfrm>
                <a:off x="1752600" y="1578053"/>
                <a:ext cx="6076950" cy="1017588"/>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US" sz="2400" b="1" i="1">
                          <a:solidFill>
                            <a:srgbClr val="000000"/>
                          </a:solidFill>
                          <a:latin typeface="Cambria Math" panose="02040503050406030204" pitchFamily="18" charset="0"/>
                        </a:rPr>
                        <m:t>𝑷</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𝑋</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𝐸</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r>
                        <a:rPr lang="en-US" sz="2400" b="0" i="1">
                          <a:solidFill>
                            <a:srgbClr val="000000"/>
                          </a:solidFill>
                          <a:latin typeface="Cambria Math" panose="02040503050406030204" pitchFamily="18" charset="0"/>
                        </a:rPr>
                        <m:t>)=</m:t>
                      </m:r>
                      <m:f>
                        <m:fPr>
                          <m:ctrlPr>
                            <a:rPr lang="en-US" sz="2400" i="1">
                              <a:solidFill>
                                <a:srgbClr val="000000"/>
                              </a:solidFill>
                              <a:latin typeface="Cambria Math" panose="02040503050406030204" pitchFamily="18" charset="0"/>
                            </a:rPr>
                          </m:ctrlPr>
                        </m:fPr>
                        <m:num>
                          <m:r>
                            <a:rPr lang="en-US" sz="2400" b="1" i="1">
                              <a:solidFill>
                                <a:srgbClr val="000000"/>
                              </a:solidFill>
                              <a:latin typeface="Cambria Math" panose="02040503050406030204" pitchFamily="18" charset="0"/>
                            </a:rPr>
                            <m:t>𝑷</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𝑋</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r>
                            <a:rPr lang="en-US" sz="2400" b="0" i="1">
                              <a:solidFill>
                                <a:srgbClr val="000000"/>
                              </a:solidFill>
                              <a:latin typeface="Cambria Math" panose="02040503050406030204" pitchFamily="18" charset="0"/>
                            </a:rPr>
                            <m:t>)</m:t>
                          </m:r>
                        </m:num>
                        <m:den>
                          <m:r>
                            <a:rPr lang="en-US" sz="2400" b="0" i="1">
                              <a:solidFill>
                                <a:srgbClr val="000000"/>
                              </a:solidFill>
                              <a:latin typeface="Cambria Math" panose="02040503050406030204" pitchFamily="18" charset="0"/>
                            </a:rPr>
                            <m:t>𝑃</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r>
                            <a:rPr lang="en-US" sz="2400" b="0" i="1">
                              <a:solidFill>
                                <a:srgbClr val="000000"/>
                              </a:solidFill>
                              <a:latin typeface="Cambria Math" panose="02040503050406030204" pitchFamily="18" charset="0"/>
                            </a:rPr>
                            <m:t>)</m:t>
                          </m:r>
                        </m:den>
                      </m:f>
                      <m:r>
                        <a:rPr lang="en-US" sz="2400" b="0" i="1">
                          <a:solidFill>
                            <a:srgbClr val="000000"/>
                          </a:solidFill>
                          <a:latin typeface="Cambria Math" panose="02040503050406030204" pitchFamily="18" charset="0"/>
                        </a:rPr>
                        <m:t>∝</m:t>
                      </m:r>
                      <m:nary>
                        <m:naryPr>
                          <m:chr m:val="∑"/>
                          <m:supHide m:val="on"/>
                          <m:ctrlPr>
                            <a:rPr lang="en-US" sz="2400" i="1">
                              <a:solidFill>
                                <a:srgbClr val="000000"/>
                              </a:solidFill>
                              <a:latin typeface="Cambria Math" panose="02040503050406030204" pitchFamily="18" charset="0"/>
                            </a:rPr>
                          </m:ctrlPr>
                        </m:naryPr>
                        <m:sub>
                          <m:r>
                            <a:rPr lang="en-US" sz="2400" b="0" i="1">
                              <a:solidFill>
                                <a:srgbClr val="000000"/>
                              </a:solidFill>
                              <a:latin typeface="Cambria Math" panose="02040503050406030204" pitchFamily="18" charset="0"/>
                            </a:rPr>
                            <m:t>𝑦</m:t>
                          </m:r>
                        </m:sub>
                        <m:sup/>
                        <m:e>
                          <m:r>
                            <a:rPr lang="en-US" sz="2400" b="1" i="1">
                              <a:solidFill>
                                <a:srgbClr val="000000"/>
                              </a:solidFill>
                              <a:latin typeface="Cambria Math" panose="02040503050406030204" pitchFamily="18" charset="0"/>
                            </a:rPr>
                            <m:t>𝑷</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𝑋</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𝑒</m:t>
                          </m:r>
                          <m:r>
                            <a:rPr lang="en-US" sz="2400" b="0" i="1">
                              <a:solidFill>
                                <a:srgbClr val="000000"/>
                              </a:solidFill>
                              <a:latin typeface="Cambria Math" panose="02040503050406030204" pitchFamily="18" charset="0"/>
                            </a:rPr>
                            <m:t>,</m:t>
                          </m:r>
                          <m:r>
                            <a:rPr lang="en-US" sz="2400" b="0" i="1">
                              <a:solidFill>
                                <a:srgbClr val="000000"/>
                              </a:solidFill>
                              <a:latin typeface="Cambria Math" panose="02040503050406030204" pitchFamily="18" charset="0"/>
                            </a:rPr>
                            <m:t>𝑦</m:t>
                          </m:r>
                          <m:r>
                            <a:rPr lang="en-US" sz="2400" b="0" i="1">
                              <a:solidFill>
                                <a:srgbClr val="000000"/>
                              </a:solidFill>
                              <a:latin typeface="Cambria Math" panose="02040503050406030204" pitchFamily="18" charset="0"/>
                            </a:rPr>
                            <m:t>)</m:t>
                          </m:r>
                        </m:e>
                      </m:nary>
                    </m:oMath>
                  </m:oMathPara>
                </a14:m>
                <a:endParaRPr lang="en-US" sz="2400" dirty="0"/>
              </a:p>
            </p:txBody>
          </p:sp>
        </mc:Choice>
        <mc:Fallback xmlns="">
          <p:sp>
            <p:nvSpPr>
              <p:cNvPr id="7" name="Object 3">
                <a:extLst>
                  <a:ext uri="{FF2B5EF4-FFF2-40B4-BE49-F238E27FC236}">
                    <a16:creationId xmlns:a16="http://schemas.microsoft.com/office/drawing/2014/main" id="{7D8A496F-45FA-48CD-91DE-1756812A2B20}"/>
                  </a:ext>
                </a:extLst>
              </p:cNvPr>
              <p:cNvSpPr txBox="1">
                <a:spLocks noRot="1" noChangeAspect="1" noMove="1" noResize="1" noEditPoints="1" noAdjustHandles="1" noChangeArrowheads="1" noChangeShapeType="1" noTextEdit="1"/>
              </p:cNvSpPr>
              <p:nvPr/>
            </p:nvSpPr>
            <p:spPr bwMode="auto">
              <a:xfrm>
                <a:off x="1752600" y="1578053"/>
                <a:ext cx="6076950" cy="1017588"/>
              </a:xfrm>
              <a:prstGeom prst="rect">
                <a:avLst/>
              </a:prstGeom>
              <a:blipFill>
                <a:blip r:embed="rId4"/>
                <a:stretch>
                  <a:fillRect/>
                </a:stretch>
              </a:blipFill>
            </p:spPr>
            <p:txBody>
              <a:bodyPr/>
              <a:lstStyle/>
              <a:p>
                <a:r>
                  <a:rPr lang="en-US">
                    <a:noFill/>
                  </a:rPr>
                  <a:t> </a:t>
                </a:r>
              </a:p>
            </p:txBody>
          </p:sp>
        </mc:Fallback>
      </mc:AlternateContent>
      <p:sp>
        <p:nvSpPr>
          <p:cNvPr id="5" name="Callout: Line 4">
            <a:extLst>
              <a:ext uri="{FF2B5EF4-FFF2-40B4-BE49-F238E27FC236}">
                <a16:creationId xmlns:a16="http://schemas.microsoft.com/office/drawing/2014/main" id="{6B71B714-0488-4D3F-AD9D-11F28F4E93D2}"/>
              </a:ext>
              <a:ext uri="{C183D7F6-B498-43B3-948B-1728B52AA6E4}">
                <adec:decorative xmlns:adec="http://schemas.microsoft.com/office/drawing/2017/decorative" val="1"/>
              </a:ext>
            </a:extLst>
          </p:cNvPr>
          <p:cNvSpPr/>
          <p:nvPr/>
        </p:nvSpPr>
        <p:spPr>
          <a:xfrm>
            <a:off x="5495228" y="1857379"/>
            <a:ext cx="1295400" cy="428621"/>
          </a:xfrm>
          <a:prstGeom prst="borderCallout1">
            <a:avLst>
              <a:gd name="adj1" fmla="val 101677"/>
              <a:gd name="adj2" fmla="val 39012"/>
              <a:gd name="adj3" fmla="val 307947"/>
              <a:gd name="adj4" fmla="val -27142"/>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Callout: Line 10">
            <a:extLst>
              <a:ext uri="{FF2B5EF4-FFF2-40B4-BE49-F238E27FC236}">
                <a16:creationId xmlns:a16="http://schemas.microsoft.com/office/drawing/2014/main" id="{E9DE9D9B-761A-46B4-AE1C-07DBD532E2BF}"/>
              </a:ext>
              <a:ext uri="{C183D7F6-B498-43B3-948B-1728B52AA6E4}">
                <adec:decorative xmlns:adec="http://schemas.microsoft.com/office/drawing/2017/decorative" val="1"/>
              </a:ext>
            </a:extLst>
          </p:cNvPr>
          <p:cNvSpPr/>
          <p:nvPr/>
        </p:nvSpPr>
        <p:spPr>
          <a:xfrm>
            <a:off x="5029200" y="1578053"/>
            <a:ext cx="457200" cy="1150857"/>
          </a:xfrm>
          <a:prstGeom prst="borderCallout1">
            <a:avLst>
              <a:gd name="adj1" fmla="val 101677"/>
              <a:gd name="adj2" fmla="val 39012"/>
              <a:gd name="adj3" fmla="val 256069"/>
              <a:gd name="adj4" fmla="val -313799"/>
            </a:avLst>
          </a:prstGeom>
          <a:noFill/>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638885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for post">
            <a:extLst>
              <a:ext uri="{FF2B5EF4-FFF2-40B4-BE49-F238E27FC236}">
                <a16:creationId xmlns:a16="http://schemas.microsoft.com/office/drawing/2014/main" id="{34006FE2-3208-4458-B2A1-31B683ABC6F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MosiaicBubbles/>
                    </a14:imgEffect>
                    <a14:imgEffect>
                      <a14:saturation sat="33000"/>
                    </a14:imgEffect>
                  </a14:imgLayer>
                </a14:imgProps>
              </a:ext>
              <a:ext uri="{28A0092B-C50C-407E-A947-70E740481C1C}">
                <a14:useLocalDpi xmlns:a14="http://schemas.microsoft.com/office/drawing/2010/main" val="0"/>
              </a:ext>
            </a:extLst>
          </a:blip>
          <a:srcRect l="3415" t="9091" r="15372" b="-2"/>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BFA9A6E-92F6-4FF4-A5B7-677FDDDFB7CF}"/>
              </a:ext>
            </a:extLst>
          </p:cNvPr>
          <p:cNvSpPr>
            <a:spLocks noGrp="1"/>
          </p:cNvSpPr>
          <p:nvPr>
            <p:ph type="title"/>
          </p:nvPr>
        </p:nvSpPr>
        <p:spPr>
          <a:xfrm>
            <a:off x="303414" y="3091928"/>
            <a:ext cx="8611986" cy="2387600"/>
          </a:xfrm>
        </p:spPr>
        <p:txBody>
          <a:bodyPr vert="horz" lIns="91440" tIns="45720" rIns="91440" bIns="45720" rtlCol="0" anchor="b">
            <a:normAutofit/>
          </a:bodyPr>
          <a:lstStyle/>
          <a:p>
            <a:pPr defTabSz="914400"/>
            <a:r>
              <a:rPr lang="en-US" sz="5400" b="1" dirty="0">
                <a:solidFill>
                  <a:schemeClr val="bg1"/>
                </a:solidFill>
              </a:rPr>
              <a:t>Approximate Inference in BN</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5CD11D8A-783A-4FEE-B310-9101D63F0A4E}"/>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defTabSz="914400">
              <a:spcBef>
                <a:spcPts val="1000"/>
              </a:spcBef>
            </a:pPr>
            <a:r>
              <a:rPr lang="en-US" sz="2400" b="1" dirty="0">
                <a:solidFill>
                  <a:schemeClr val="bg1"/>
                </a:solidFill>
              </a:rPr>
              <a:t>Estimate the posterior probability given evidence</a:t>
            </a:r>
          </a:p>
        </p:txBody>
      </p:sp>
    </p:spTree>
    <p:extLst>
      <p:ext uri="{BB962C8B-B14F-4D97-AF65-F5344CB8AC3E}">
        <p14:creationId xmlns:p14="http://schemas.microsoft.com/office/powerpoint/2010/main" val="3924652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353BB-496C-5D4C-C219-856F3CA20F1F}"/>
              </a:ext>
            </a:extLst>
          </p:cNvPr>
          <p:cNvSpPr>
            <a:spLocks noGrp="1"/>
          </p:cNvSpPr>
          <p:nvPr>
            <p:ph type="title"/>
          </p:nvPr>
        </p:nvSpPr>
        <p:spPr/>
        <p:txBody>
          <a:bodyPr/>
          <a:lstStyle/>
          <a:p>
            <a:r>
              <a:rPr lang="en-US" dirty="0"/>
              <a:t>Contents</a:t>
            </a:r>
          </a:p>
        </p:txBody>
      </p:sp>
      <p:graphicFrame>
        <p:nvGraphicFramePr>
          <p:cNvPr id="4" name="Content Placeholder 3">
            <a:extLst>
              <a:ext uri="{FF2B5EF4-FFF2-40B4-BE49-F238E27FC236}">
                <a16:creationId xmlns:a16="http://schemas.microsoft.com/office/drawing/2014/main" id="{D16ABD5B-AE55-7368-48DE-15FE0C576C36}"/>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295399288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59531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557188"/>
            <a:ext cx="7886700" cy="1133499"/>
          </a:xfrm>
        </p:spPr>
        <p:txBody>
          <a:bodyPr>
            <a:normAutofit fontScale="90000"/>
          </a:bodyPr>
          <a:lstStyle/>
          <a:p>
            <a:r>
              <a:rPr lang="en-US" sz="4500" dirty="0"/>
              <a:t>Bayesian Networks as a </a:t>
            </a:r>
            <a:br>
              <a:rPr lang="en-US" sz="4500" dirty="0"/>
            </a:br>
            <a:r>
              <a:rPr lang="en-US" sz="4500" dirty="0"/>
              <a:t>Generative Models</a:t>
            </a:r>
          </a:p>
        </p:txBody>
      </p:sp>
      <p:graphicFrame>
        <p:nvGraphicFramePr>
          <p:cNvPr id="5" name="Content Placeholder 2" descr="the joint distribution. We can generate samples from the network to estimate joint and conditional probability distributions. ">
            <a:extLst>
              <a:ext uri="{FF2B5EF4-FFF2-40B4-BE49-F238E27FC236}">
                <a16:creationId xmlns:a16="http://schemas.microsoft.com/office/drawing/2014/main" id="{6CB72345-F38A-4A80-A700-157364706FDE}"/>
              </a:ext>
            </a:extLst>
          </p:cNvPr>
          <p:cNvGraphicFramePr>
            <a:graphicFrameLocks noGrp="1"/>
          </p:cNvGraphicFramePr>
          <p:nvPr>
            <p:ph idx="1"/>
            <p:extLst>
              <p:ext uri="{D42A27DB-BD31-4B8C-83A1-F6EECF244321}">
                <p14:modId xmlns:p14="http://schemas.microsoft.com/office/powerpoint/2010/main" val="823311417"/>
              </p:ext>
            </p:extLst>
          </p:nvPr>
        </p:nvGraphicFramePr>
        <p:xfrm>
          <a:off x="628650" y="1828800"/>
          <a:ext cx="7886700" cy="4352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FAB1-2C58-4E8D-AF69-8FADB928390C}"/>
              </a:ext>
            </a:extLst>
          </p:cNvPr>
          <p:cNvSpPr>
            <a:spLocks noGrp="1"/>
          </p:cNvSpPr>
          <p:nvPr>
            <p:ph type="title"/>
          </p:nvPr>
        </p:nvSpPr>
        <p:spPr/>
        <p:txBody>
          <a:bodyPr/>
          <a:lstStyle/>
          <a:p>
            <a:r>
              <a:rPr lang="en-US" dirty="0"/>
              <a:t>Prior-Sample Algorithm </a:t>
            </a:r>
          </a:p>
        </p:txBody>
      </p:sp>
      <p:pic>
        <p:nvPicPr>
          <p:cNvPr id="5" name="Picture 4" descr="The Prior-Sample algorithm.">
            <a:extLst>
              <a:ext uri="{FF2B5EF4-FFF2-40B4-BE49-F238E27FC236}">
                <a16:creationId xmlns:a16="http://schemas.microsoft.com/office/drawing/2014/main" id="{A14537AF-BCDD-4290-8D6E-24D106CCD121}"/>
              </a:ext>
            </a:extLst>
          </p:cNvPr>
          <p:cNvPicPr>
            <a:picLocks noChangeAspect="1"/>
          </p:cNvPicPr>
          <p:nvPr/>
        </p:nvPicPr>
        <p:blipFill>
          <a:blip r:embed="rId2"/>
          <a:stretch>
            <a:fillRect/>
          </a:stretch>
        </p:blipFill>
        <p:spPr>
          <a:xfrm>
            <a:off x="530164" y="1905000"/>
            <a:ext cx="8083671" cy="1981200"/>
          </a:xfrm>
          <a:prstGeom prst="rect">
            <a:avLst/>
          </a:prstGeom>
          <a:ln>
            <a:solidFill>
              <a:schemeClr val="accent2">
                <a:lumMod val="75000"/>
              </a:schemeClr>
            </a:solidFill>
          </a:ln>
        </p:spPr>
      </p:pic>
      <p:pic>
        <p:nvPicPr>
          <p:cNvPr id="8" name="Picture 7">
            <a:extLst>
              <a:ext uri="{FF2B5EF4-FFF2-40B4-BE49-F238E27FC236}">
                <a16:creationId xmlns:a16="http://schemas.microsoft.com/office/drawing/2014/main" id="{73BBAB58-0821-49FF-BA4B-1A8124AA6C17}"/>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5259107" y="3922639"/>
            <a:ext cx="3041806" cy="2794144"/>
          </a:xfrm>
          <a:prstGeom prst="rect">
            <a:avLst/>
          </a:prstGeom>
        </p:spPr>
      </p:pic>
      <p:cxnSp>
        <p:nvCxnSpPr>
          <p:cNvPr id="10" name="Straight Arrow Connector 9">
            <a:extLst>
              <a:ext uri="{FF2B5EF4-FFF2-40B4-BE49-F238E27FC236}">
                <a16:creationId xmlns:a16="http://schemas.microsoft.com/office/drawing/2014/main" id="{CE65C80E-4AFC-40BA-8C32-59DFC2D01EAA}"/>
              </a:ext>
              <a:ext uri="{C183D7F6-B498-43B3-948B-1728B52AA6E4}">
                <adec:decorative xmlns:adec="http://schemas.microsoft.com/office/drawing/2017/decorative" val="1"/>
              </a:ext>
            </a:extLst>
          </p:cNvPr>
          <p:cNvCxnSpPr>
            <a:cxnSpLocks/>
            <a:stCxn id="6" idx="0"/>
          </p:cNvCxnSpPr>
          <p:nvPr/>
        </p:nvCxnSpPr>
        <p:spPr>
          <a:xfrm flipV="1">
            <a:off x="2774796" y="3200400"/>
            <a:ext cx="267011" cy="90011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6" name="Speech Bubble: Rectangle 5">
            <a:extLst>
              <a:ext uri="{FF2B5EF4-FFF2-40B4-BE49-F238E27FC236}">
                <a16:creationId xmlns:a16="http://schemas.microsoft.com/office/drawing/2014/main" id="{DCDB60C0-9B9B-4EC7-97CA-E56926BC0CE2}"/>
              </a:ext>
            </a:extLst>
          </p:cNvPr>
          <p:cNvSpPr/>
          <p:nvPr/>
        </p:nvSpPr>
        <p:spPr>
          <a:xfrm>
            <a:off x="1555596" y="4100511"/>
            <a:ext cx="2438400" cy="1219200"/>
          </a:xfrm>
          <a:prstGeom prst="wedgeRectCallout">
            <a:avLst>
              <a:gd name="adj1" fmla="val 142820"/>
              <a:gd name="adj2" fmla="val -28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Order is important! We need to start with the random variables that have no parents.</a:t>
            </a:r>
          </a:p>
        </p:txBody>
      </p:sp>
      <p:sp>
        <p:nvSpPr>
          <p:cNvPr id="7" name="Arrow: Down 6">
            <a:extLst>
              <a:ext uri="{FF2B5EF4-FFF2-40B4-BE49-F238E27FC236}">
                <a16:creationId xmlns:a16="http://schemas.microsoft.com/office/drawing/2014/main" id="{D386C3D0-FEC1-4B51-FF39-5C0997C28A3F}"/>
              </a:ext>
              <a:ext uri="{C183D7F6-B498-43B3-948B-1728B52AA6E4}">
                <adec:decorative xmlns:adec="http://schemas.microsoft.com/office/drawing/2017/decorative" val="1"/>
              </a:ext>
            </a:extLst>
          </p:cNvPr>
          <p:cNvSpPr/>
          <p:nvPr/>
        </p:nvSpPr>
        <p:spPr>
          <a:xfrm>
            <a:off x="8313922" y="4267200"/>
            <a:ext cx="449078" cy="1676400"/>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vert="vert" rtlCol="0" anchor="ctr"/>
          <a:lstStyle/>
          <a:p>
            <a:pPr algn="ctr"/>
            <a:r>
              <a:rPr lang="en-US" dirty="0"/>
              <a:t>Variable Order</a:t>
            </a:r>
          </a:p>
        </p:txBody>
      </p:sp>
    </p:spTree>
    <p:extLst>
      <p:ext uri="{BB962C8B-B14F-4D97-AF65-F5344CB8AC3E}">
        <p14:creationId xmlns:p14="http://schemas.microsoft.com/office/powerpoint/2010/main" val="4043948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idx="4294967295"/>
          </p:nvPr>
        </p:nvSpPr>
        <p:spPr>
          <a:xfrm>
            <a:off x="350235" y="388203"/>
            <a:ext cx="8565165" cy="830997"/>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Sampling from a Bayesian Network</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76802" name="Picture 2" descr="Sampling in Bayes networks starts with nodes that have no parents."/>
          <p:cNvPicPr>
            <a:picLocks noChangeAspect="1" noChangeArrowheads="1"/>
          </p:cNvPicPr>
          <p:nvPr/>
        </p:nvPicPr>
        <p:blipFill rotWithShape="1">
          <a:blip r:embed="rId3" cstate="print"/>
          <a:srcRect l="16406" t="16667" r="14844" b="11556"/>
          <a:stretch/>
        </p:blipFill>
        <p:spPr bwMode="auto">
          <a:xfrm>
            <a:off x="1295400" y="1219200"/>
            <a:ext cx="6705600" cy="5250597"/>
          </a:xfrm>
          <a:prstGeom prst="rect">
            <a:avLst/>
          </a:prstGeom>
          <a:noFill/>
          <a:ln w="9525">
            <a:noFill/>
            <a:miter lim="800000"/>
            <a:headEnd/>
            <a:tailEnd/>
          </a:ln>
        </p:spPr>
      </p:pic>
      <p:sp>
        <p:nvSpPr>
          <p:cNvPr id="4" name="Arrow: Down 3">
            <a:extLst>
              <a:ext uri="{FF2B5EF4-FFF2-40B4-BE49-F238E27FC236}">
                <a16:creationId xmlns:a16="http://schemas.microsoft.com/office/drawing/2014/main" id="{16C0F048-650B-47D1-9800-4BB5DF8FA6A7}"/>
              </a:ext>
              <a:ext uri="{C183D7F6-B498-43B3-948B-1728B52AA6E4}">
                <adec:decorative xmlns:adec="http://schemas.microsoft.com/office/drawing/2017/decorative" val="1"/>
              </a:ext>
            </a:extLst>
          </p:cNvPr>
          <p:cNvSpPr/>
          <p:nvPr/>
        </p:nvSpPr>
        <p:spPr>
          <a:xfrm>
            <a:off x="8001000" y="1219200"/>
            <a:ext cx="914400" cy="4800600"/>
          </a:xfrm>
          <a:prstGeom prst="downArrow">
            <a:avLst/>
          </a:prstGeom>
        </p:spPr>
        <p:style>
          <a:lnRef idx="2">
            <a:schemeClr val="accent6">
              <a:shade val="15000"/>
            </a:schemeClr>
          </a:lnRef>
          <a:fillRef idx="1">
            <a:schemeClr val="accent6"/>
          </a:fillRef>
          <a:effectRef idx="0">
            <a:schemeClr val="accent6"/>
          </a:effectRef>
          <a:fontRef idx="minor">
            <a:schemeClr val="lt1"/>
          </a:fontRef>
        </p:style>
        <p:txBody>
          <a:bodyPr vert="vert" rtlCol="0" anchor="ctr"/>
          <a:lstStyle/>
          <a:p>
            <a:pPr algn="ctr"/>
            <a:r>
              <a:rPr lang="en-US" dirty="0"/>
              <a:t>Variable order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idx="4294967295"/>
          </p:nvPr>
        </p:nvSpPr>
        <p:spPr>
          <a:xfrm>
            <a:off x="350235" y="388203"/>
            <a:ext cx="8565165" cy="830997"/>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Sampling from a Bayesian Network</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77826" name="Picture 2" descr="Sampling starts with the variable cloudy."/>
          <p:cNvPicPr>
            <a:picLocks noChangeAspect="1" noChangeArrowheads="1"/>
          </p:cNvPicPr>
          <p:nvPr/>
        </p:nvPicPr>
        <p:blipFill rotWithShape="1">
          <a:blip r:embed="rId3" cstate="print"/>
          <a:srcRect l="10937" t="16667" r="8594" b="13542"/>
          <a:stretch/>
        </p:blipFill>
        <p:spPr bwMode="auto">
          <a:xfrm>
            <a:off x="762000" y="1219200"/>
            <a:ext cx="7848600" cy="5105400"/>
          </a:xfrm>
          <a:prstGeom prst="rect">
            <a:avLst/>
          </a:prstGeom>
          <a:noFill/>
          <a:ln w="9525">
            <a:noFill/>
            <a:miter lim="800000"/>
            <a:headEnd/>
            <a:tailEnd/>
          </a:ln>
        </p:spPr>
      </p:pic>
      <p:sp>
        <p:nvSpPr>
          <p:cNvPr id="11" name="Speech Bubble: Rectangle with Corners Rounded 10">
            <a:extLst>
              <a:ext uri="{FF2B5EF4-FFF2-40B4-BE49-F238E27FC236}">
                <a16:creationId xmlns:a16="http://schemas.microsoft.com/office/drawing/2014/main" id="{585BD43D-88D0-4302-8B8F-C4CBB3C9378C}"/>
              </a:ext>
              <a:ext uri="{C183D7F6-B498-43B3-948B-1728B52AA6E4}">
                <adec:decorative xmlns:adec="http://schemas.microsoft.com/office/drawing/2017/decorative" val="1"/>
              </a:ext>
            </a:extLst>
          </p:cNvPr>
          <p:cNvSpPr/>
          <p:nvPr/>
        </p:nvSpPr>
        <p:spPr>
          <a:xfrm>
            <a:off x="762000" y="1359754"/>
            <a:ext cx="2514600" cy="696061"/>
          </a:xfrm>
          <a:prstGeom prst="wedgeRoundRectCallout">
            <a:avLst>
              <a:gd name="adj1" fmla="val 81070"/>
              <a:gd name="adj2" fmla="val 70138"/>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Draw a random value </a:t>
            </a:r>
            <a:br>
              <a:rPr lang="en-US" dirty="0"/>
            </a:br>
            <a:r>
              <a:rPr lang="en-US" dirty="0"/>
              <a:t>using the probability.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idx="4294967295"/>
          </p:nvPr>
        </p:nvSpPr>
        <p:spPr>
          <a:xfrm>
            <a:off x="350235" y="388203"/>
            <a:ext cx="8565165" cy="830997"/>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Sampling from a Bayesian Network</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78850" name="Picture 2" descr="Next we sample sprinkler and rain given that coudy is true."/>
          <p:cNvPicPr>
            <a:picLocks noChangeAspect="1" noChangeArrowheads="1"/>
          </p:cNvPicPr>
          <p:nvPr/>
        </p:nvPicPr>
        <p:blipFill rotWithShape="1">
          <a:blip r:embed="rId3" cstate="print"/>
          <a:srcRect l="14844" t="16666" r="12500" b="11458"/>
          <a:stretch/>
        </p:blipFill>
        <p:spPr bwMode="auto">
          <a:xfrm>
            <a:off x="1143000" y="1219200"/>
            <a:ext cx="7086600" cy="5257800"/>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idx="4294967295"/>
          </p:nvPr>
        </p:nvSpPr>
        <p:spPr>
          <a:xfrm>
            <a:off x="350235" y="388203"/>
            <a:ext cx="8565165" cy="830997"/>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Sampling from a Bayesian Network</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80898" name="Picture 2" descr="We randomly sample sprinkler is false and rain is true."/>
          <p:cNvPicPr>
            <a:picLocks noChangeAspect="1" noChangeArrowheads="1"/>
          </p:cNvPicPr>
          <p:nvPr/>
        </p:nvPicPr>
        <p:blipFill rotWithShape="1">
          <a:blip r:embed="rId3" cstate="print"/>
          <a:srcRect l="16406" t="16667" r="14844" b="11556"/>
          <a:stretch/>
        </p:blipFill>
        <p:spPr bwMode="auto">
          <a:xfrm>
            <a:off x="1295400" y="1219200"/>
            <a:ext cx="6705600" cy="5250597"/>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idx="4294967295"/>
          </p:nvPr>
        </p:nvSpPr>
        <p:spPr>
          <a:xfrm>
            <a:off x="350235" y="388203"/>
            <a:ext cx="8565165" cy="830997"/>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Sampling from a Bayesian Network</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81922" name="Picture 2" descr="Finally we sample wet grass given that sprinkler is false and rain is true."/>
          <p:cNvPicPr>
            <a:picLocks noChangeAspect="1" noChangeArrowheads="1"/>
          </p:cNvPicPr>
          <p:nvPr/>
        </p:nvPicPr>
        <p:blipFill rotWithShape="1">
          <a:blip r:embed="rId3" cstate="print"/>
          <a:srcRect l="15625" t="16667" r="15625" b="13541"/>
          <a:stretch/>
        </p:blipFill>
        <p:spPr bwMode="auto">
          <a:xfrm>
            <a:off x="1219200" y="1219200"/>
            <a:ext cx="6705600" cy="510540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txBox="1">
            <a:spLocks noGrp="1"/>
          </p:cNvSpPr>
          <p:nvPr>
            <p:ph type="title" idx="4294967295"/>
          </p:nvPr>
        </p:nvSpPr>
        <p:spPr>
          <a:xfrm>
            <a:off x="350235" y="388203"/>
            <a:ext cx="8565165" cy="830997"/>
          </a:xfrm>
          <a:prstGeom prst="rect">
            <a:avLst/>
          </a:prstGeom>
          <a:solidFill>
            <a:schemeClr val="bg1"/>
          </a:solid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mn-lt"/>
                <a:ea typeface="+mn-ea"/>
                <a:cs typeface="+mn-cs"/>
              </a:rPr>
              <a:t>Example: Sampling from a Bayesian Network</a:t>
            </a:r>
            <a:br>
              <a:rPr kumimoji="0" lang="en-US" sz="3200" b="0" i="0" u="none" strike="noStrike" kern="1200" cap="none" spc="0" normalizeH="0" baseline="0" noProof="0" dirty="0">
                <a:ln>
                  <a:noFill/>
                </a:ln>
                <a:solidFill>
                  <a:schemeClr val="tx1"/>
                </a:solidFill>
                <a:effectLst/>
                <a:uLnTx/>
                <a:uFillTx/>
                <a:latin typeface="+mn-lt"/>
                <a:ea typeface="+mn-ea"/>
                <a:cs typeface="+mn-cs"/>
              </a:rPr>
            </a:br>
            <a:endParaRPr kumimoji="0" lang="en-US" sz="1600" b="0" i="0" u="none" strike="noStrike" kern="1200" cap="none" spc="0" normalizeH="0" baseline="0" noProof="0" dirty="0">
              <a:ln>
                <a:noFill/>
              </a:ln>
              <a:solidFill>
                <a:schemeClr val="tx1"/>
              </a:solidFill>
              <a:effectLst/>
              <a:uLnTx/>
              <a:uFillTx/>
              <a:latin typeface="+mn-lt"/>
              <a:ea typeface="+mn-ea"/>
              <a:cs typeface="+mn-cs"/>
            </a:endParaRPr>
          </a:p>
        </p:txBody>
      </p:sp>
      <p:pic>
        <p:nvPicPr>
          <p:cNvPr id="82946" name="Picture 2" descr="The result is wet gras is ture."/>
          <p:cNvPicPr>
            <a:picLocks noChangeAspect="1" noChangeArrowheads="1"/>
          </p:cNvPicPr>
          <p:nvPr/>
        </p:nvPicPr>
        <p:blipFill rotWithShape="1">
          <a:blip r:embed="rId3" cstate="print"/>
          <a:srcRect l="16406" t="16667" r="14844" b="13542"/>
          <a:stretch/>
        </p:blipFill>
        <p:spPr bwMode="auto">
          <a:xfrm>
            <a:off x="1295400" y="1219200"/>
            <a:ext cx="6705600" cy="5105400"/>
          </a:xfrm>
          <a:prstGeom prst="rect">
            <a:avLst/>
          </a:prstGeom>
          <a:noFill/>
          <a:ln w="9525">
            <a:noFill/>
            <a:miter lim="800000"/>
            <a:headEnd/>
            <a:tailEnd/>
          </a:ln>
        </p:spPr>
      </p:pic>
      <p:sp>
        <p:nvSpPr>
          <p:cNvPr id="4" name="TextBox 3">
            <a:extLst>
              <a:ext uri="{FF2B5EF4-FFF2-40B4-BE49-F238E27FC236}">
                <a16:creationId xmlns:a16="http://schemas.microsoft.com/office/drawing/2014/main" id="{490CCFA3-53D0-422C-ACAB-E5CC09E1CCD3}"/>
              </a:ext>
            </a:extLst>
          </p:cNvPr>
          <p:cNvSpPr txBox="1"/>
          <p:nvPr/>
        </p:nvSpPr>
        <p:spPr>
          <a:xfrm>
            <a:off x="6019800" y="4900136"/>
            <a:ext cx="2590800" cy="147732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algn="ctr"/>
            <a:r>
              <a:rPr lang="en-US" dirty="0"/>
              <a:t>Prior Sample returns the event:</a:t>
            </a:r>
          </a:p>
          <a:p>
            <a:pPr algn="ctr"/>
            <a:endParaRPr lang="en-US" dirty="0"/>
          </a:p>
          <a:p>
            <a:pPr algn="ctr"/>
            <a:r>
              <a:rPr lang="en-US" i="1" dirty="0"/>
              <a:t>    [C = True, S = False, </a:t>
            </a:r>
            <a:br>
              <a:rPr lang="en-US" i="1" dirty="0"/>
            </a:br>
            <a:r>
              <a:rPr lang="en-US" i="1" dirty="0"/>
              <a:t>      R = True, W = True]</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the Joint and Marginal Probability Distributions from Individual Samples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2133600"/>
                <a:ext cx="7886700" cy="3657600"/>
              </a:xfrm>
            </p:spPr>
            <p:txBody>
              <a:bodyPr>
                <a:normAutofit fontScale="62500" lnSpcReduction="20000"/>
              </a:bodyPr>
              <a:lstStyle/>
              <a:p>
                <a:pPr marL="0" indent="0">
                  <a:buNone/>
                </a:pPr>
                <a:r>
                  <a:rPr lang="en-US" sz="2800" b="1" dirty="0"/>
                  <a:t>Joint Probability Distribution</a:t>
                </a:r>
              </a:p>
              <a:p>
                <a:pPr marL="0" indent="0">
                  <a:buNone/>
                </a:pPr>
                <a:r>
                  <a:rPr lang="en-US" sz="2800" dirty="0"/>
                  <a:t>Sample </a:t>
                </a:r>
                <a:r>
                  <a:rPr lang="en-US" sz="2800" i="1" dirty="0"/>
                  <a:t>N</a:t>
                </a:r>
                <a:r>
                  <a:rPr lang="en-US" sz="2800" dirty="0"/>
                  <a:t> times and determine </a:t>
                </a:r>
                <a14:m>
                  <m:oMath xmlns:m="http://schemas.openxmlformats.org/officeDocument/2006/math">
                    <m:sSub>
                      <m:sSubPr>
                        <m:ctrlPr>
                          <a:rPr lang="en-US" sz="2800" i="1" dirty="0" smtClean="0">
                            <a:latin typeface="Cambria Math" panose="02040503050406030204" pitchFamily="18" charset="0"/>
                          </a:rPr>
                        </m:ctrlPr>
                      </m:sSubPr>
                      <m:e>
                        <m:r>
                          <a:rPr lang="en-US" sz="2800" i="1" dirty="0" smtClean="0">
                            <a:latin typeface="Cambria Math" panose="02040503050406030204" pitchFamily="18" charset="0"/>
                          </a:rPr>
                          <m:t>𝑁</m:t>
                        </m:r>
                      </m:e>
                      <m:sub>
                        <m:r>
                          <a:rPr lang="en-US" sz="2800" i="1" dirty="0" smtClean="0">
                            <a:latin typeface="Cambria Math" panose="02040503050406030204" pitchFamily="18" charset="0"/>
                          </a:rPr>
                          <m:t>𝑃𝑆</m:t>
                        </m:r>
                      </m:sub>
                    </m:sSub>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sub>
                        </m:sSub>
                      </m:e>
                    </m:d>
                  </m:oMath>
                </a14:m>
                <a:r>
                  <a:rPr lang="en-US" sz="2800" dirty="0"/>
                  <a:t>, the count of how many times Prior-Sample produces event </a:t>
                </a:r>
                <a14:m>
                  <m:oMath xmlns:m="http://schemas.openxmlformats.org/officeDocument/2006/math">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d>
                  </m:oMath>
                </a14:m>
                <a:r>
                  <a:rPr lang="en-US" sz="2800" dirty="0"/>
                  <a:t>.</a:t>
                </a:r>
              </a:p>
              <a:p>
                <a:pPr marL="0" indent="0">
                  <a:buNone/>
                </a:pPr>
                <a:endParaRPr lang="en-US" sz="2800"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2</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𝑛</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𝑃𝑆</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𝑛</m:t>
                              </m:r>
                            </m:sub>
                          </m:sSub>
                          <m:r>
                            <a:rPr lang="en-US" sz="2800" i="1">
                              <a:latin typeface="Cambria Math" panose="02040503050406030204" pitchFamily="18" charset="0"/>
                            </a:rPr>
                            <m:t>)</m:t>
                          </m:r>
                        </m:num>
                        <m:den>
                          <m:r>
                            <a:rPr lang="en-US" sz="2800" b="0" i="1" smtClean="0">
                              <a:latin typeface="Cambria Math" panose="02040503050406030204" pitchFamily="18" charset="0"/>
                            </a:rPr>
                            <m:t>𝑁</m:t>
                          </m:r>
                        </m:den>
                      </m:f>
                    </m:oMath>
                  </m:oMathPara>
                </a14:m>
                <a:endParaRPr lang="en-US" sz="2800" dirty="0"/>
              </a:p>
              <a:p>
                <a:endParaRPr lang="en-US" sz="2800" dirty="0"/>
              </a:p>
              <a:p>
                <a:pPr marL="0" indent="0">
                  <a:buNone/>
                </a:pPr>
                <a:r>
                  <a:rPr lang="en-US" sz="2800" b="1" dirty="0"/>
                  <a:t>Marginal Probability Distributions</a:t>
                </a:r>
              </a:p>
              <a:p>
                <a:pPr marL="0" indent="0">
                  <a:buNone/>
                </a:pPr>
                <a:r>
                  <a:rPr lang="en-US" sz="2800" dirty="0"/>
                  <a:t>The marginal probability of a partially specified event (some </a:t>
                </a:r>
                <a14:m>
                  <m:oMath xmlns:m="http://schemas.openxmlformats.org/officeDocument/2006/math">
                    <m:r>
                      <a:rPr lang="en-US" sz="2800" i="1" dirty="0" smtClean="0">
                        <a:latin typeface="Cambria Math" panose="02040503050406030204" pitchFamily="18" charset="0"/>
                      </a:rPr>
                      <m:t>𝑥</m:t>
                    </m:r>
                  </m:oMath>
                </a14:m>
                <a:r>
                  <a:rPr lang="en-US" sz="2800" dirty="0"/>
                  <a:t> values are known) can also be calculated using the same samples. E.g.,</a:t>
                </a:r>
              </a:p>
              <a:p>
                <a:pPr marL="0" indent="0">
                  <a:buNone/>
                </a:pPr>
                <a:endParaRPr lang="en-US" sz="2800" b="0"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𝑃</m:t>
                          </m:r>
                        </m:e>
                      </m:acc>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1</m:t>
                              </m:r>
                            </m:sub>
                          </m:sSub>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𝑃𝑆</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1</m:t>
                              </m:r>
                            </m:sub>
                          </m:sSub>
                          <m:r>
                            <a:rPr lang="en-US" sz="2800" i="1">
                              <a:latin typeface="Cambria Math" panose="02040503050406030204" pitchFamily="18" charset="0"/>
                            </a:rPr>
                            <m:t>)</m:t>
                          </m:r>
                        </m:num>
                        <m:den>
                          <m:r>
                            <a:rPr lang="en-US" sz="2800" b="0" i="1" smtClean="0">
                              <a:latin typeface="Cambria Math" panose="02040503050406030204" pitchFamily="18" charset="0"/>
                            </a:rPr>
                            <m:t>𝑁</m:t>
                          </m:r>
                        </m:den>
                      </m:f>
                    </m:oMath>
                  </m:oMathPara>
                </a14:m>
                <a:endParaRPr lang="en-US" sz="2800" dirty="0"/>
              </a:p>
              <a:p>
                <a:pPr marL="0" indent="0">
                  <a:buNone/>
                </a:pPr>
                <a:endParaRPr lang="en-US" sz="2800" dirty="0"/>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2133600"/>
                <a:ext cx="7886700" cy="3657600"/>
              </a:xfrm>
              <a:blipFill>
                <a:blip r:embed="rId3"/>
                <a:stretch>
                  <a:fillRect l="-618" t="-2667"/>
                </a:stretch>
              </a:blipFill>
            </p:spPr>
            <p:txBody>
              <a:bodyPr/>
              <a:lstStyle/>
              <a:p>
                <a:r>
                  <a:rPr lang="en-US">
                    <a:noFill/>
                  </a:rPr>
                  <a:t> </a:t>
                </a:r>
              </a:p>
            </p:txBody>
          </p:sp>
        </mc:Fallback>
      </mc:AlternateContent>
    </p:spTree>
    <p:extLst>
      <p:ext uri="{BB962C8B-B14F-4D97-AF65-F5344CB8AC3E}">
        <p14:creationId xmlns:p14="http://schemas.microsoft.com/office/powerpoint/2010/main" val="622359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Conditional Probabilities: </a:t>
            </a:r>
            <a:br>
              <a:rPr lang="en-US" dirty="0"/>
            </a:br>
            <a:r>
              <a:rPr lang="en-US" b="1" dirty="0"/>
              <a:t>Rejection Sampling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825625"/>
                <a:ext cx="7886700" cy="3584575"/>
              </a:xfrm>
            </p:spPr>
            <p:txBody>
              <a:bodyPr>
                <a:normAutofit lnSpcReduction="10000"/>
              </a:bodyPr>
              <a:lstStyle/>
              <a:p>
                <a:pPr marL="0" indent="0">
                  <a:buNone/>
                </a:pPr>
                <a:r>
                  <a:rPr lang="en-US" dirty="0"/>
                  <a:t>Sample N times and </a:t>
                </a:r>
                <a:r>
                  <a:rPr lang="en-US" b="1" dirty="0">
                    <a:solidFill>
                      <a:srgbClr val="FF0000"/>
                    </a:solidFill>
                  </a:rPr>
                  <a:t>ignore the samples that are not consistent with the evidence e</a:t>
                </a:r>
                <a:r>
                  <a:rPr lang="en-US" dirty="0"/>
                  <a:t>.</a:t>
                </a:r>
              </a:p>
              <a:p>
                <a:pPr marL="0" indent="0">
                  <a:buNone/>
                </a:pPr>
                <a:endParaRPr lang="en-US" dirty="0"/>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1" i="1">
                              <a:latin typeface="Cambria Math" panose="02040503050406030204" pitchFamily="18" charset="0"/>
                            </a:rPr>
                          </m:ctrlPr>
                        </m:accPr>
                        <m:e>
                          <m:r>
                            <a:rPr lang="en-US" b="1" i="1">
                              <a:latin typeface="Cambria Math" panose="02040503050406030204" pitchFamily="18" charset="0"/>
                            </a:rPr>
                            <m:t>𝑷</m:t>
                          </m:r>
                        </m:e>
                      </m:acc>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b="1" i="1">
                              <a:latin typeface="Cambria Math" panose="02040503050406030204" pitchFamily="18" charset="0"/>
                            </a:rPr>
                            <m:t>𝒆</m:t>
                          </m:r>
                        </m:e>
                      </m:d>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1" i="1">
                                  <a:latin typeface="Cambria Math" panose="02040503050406030204" pitchFamily="18" charset="0"/>
                                </a:rPr>
                                <m:t>𝑵</m:t>
                              </m:r>
                            </m:e>
                            <m:sub>
                              <m:r>
                                <a:rPr lang="en-US" i="1">
                                  <a:latin typeface="Cambria Math" panose="02040503050406030204" pitchFamily="18" charset="0"/>
                                </a:rPr>
                                <m:t>𝑃𝑆</m:t>
                              </m:r>
                            </m:sub>
                          </m:sSub>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1" i="1">
                              <a:latin typeface="Cambria Math" panose="02040503050406030204" pitchFamily="18" charset="0"/>
                            </a:rPr>
                            <m:t>𝒆</m:t>
                          </m:r>
                          <m:r>
                            <a:rPr lang="en-US" i="1">
                              <a:latin typeface="Cambria Math" panose="02040503050406030204" pitchFamily="18" charset="0"/>
                            </a:rPr>
                            <m:t>)</m:t>
                          </m:r>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𝑃𝑆</m:t>
                              </m:r>
                            </m:sub>
                          </m:sSub>
                          <m:d>
                            <m:dPr>
                              <m:ctrlPr>
                                <a:rPr lang="en-US" i="1">
                                  <a:latin typeface="Cambria Math" panose="02040503050406030204" pitchFamily="18" charset="0"/>
                                </a:rPr>
                              </m:ctrlPr>
                            </m:dPr>
                            <m:e>
                              <m:r>
                                <a:rPr lang="en-US" b="1" i="1">
                                  <a:latin typeface="Cambria Math" panose="02040503050406030204" pitchFamily="18" charset="0"/>
                                </a:rPr>
                                <m:t>𝒆</m:t>
                              </m:r>
                            </m:e>
                          </m:d>
                        </m:den>
                      </m:f>
                      <m:r>
                        <a:rPr lang="en-US" i="1">
                          <a:latin typeface="Cambria Math" panose="02040503050406030204" pitchFamily="18" charset="0"/>
                        </a:rPr>
                        <m:t>=</m:t>
                      </m:r>
                      <m:r>
                        <a:rPr lang="en-US" i="1">
                          <a:latin typeface="Cambria Math" panose="02040503050406030204" pitchFamily="18" charset="0"/>
                        </a:rPr>
                        <m:t>𝛼</m:t>
                      </m:r>
                      <m:sSub>
                        <m:sSubPr>
                          <m:ctrlPr>
                            <a:rPr lang="en-US" i="1">
                              <a:latin typeface="Cambria Math" panose="02040503050406030204" pitchFamily="18" charset="0"/>
                            </a:rPr>
                          </m:ctrlPr>
                        </m:sSubPr>
                        <m:e>
                          <m:r>
                            <a:rPr lang="en-US" b="1" i="1">
                              <a:latin typeface="Cambria Math" panose="02040503050406030204" pitchFamily="18" charset="0"/>
                            </a:rPr>
                            <m:t>𝑵</m:t>
                          </m:r>
                        </m:e>
                        <m:sub>
                          <m:r>
                            <a:rPr lang="en-US" i="1">
                              <a:latin typeface="Cambria Math" panose="02040503050406030204" pitchFamily="18" charset="0"/>
                            </a:rPr>
                            <m:t>𝑃𝑆</m:t>
                          </m:r>
                        </m:sub>
                      </m:sSub>
                      <m:d>
                        <m:dPr>
                          <m:ctrlPr>
                            <a:rPr lang="en-US" i="1">
                              <a:latin typeface="Cambria Math" panose="02040503050406030204" pitchFamily="18" charset="0"/>
                            </a:rPr>
                          </m:ctrlPr>
                        </m:dPr>
                        <m:e>
                          <m:r>
                            <a:rPr lang="en-US" i="1">
                              <a:latin typeface="Cambria Math" panose="02040503050406030204" pitchFamily="18" charset="0"/>
                            </a:rPr>
                            <m:t>𝑋</m:t>
                          </m:r>
                          <m:r>
                            <a:rPr lang="en-US" i="1">
                              <a:latin typeface="Cambria Math" panose="02040503050406030204" pitchFamily="18" charset="0"/>
                            </a:rPr>
                            <m:t>,</m:t>
                          </m:r>
                          <m:r>
                            <a:rPr lang="en-US" b="1" i="1">
                              <a:latin typeface="Cambria Math" panose="02040503050406030204" pitchFamily="18" charset="0"/>
                            </a:rPr>
                            <m:t>𝒆</m:t>
                          </m:r>
                        </m:e>
                      </m:d>
                    </m:oMath>
                  </m:oMathPara>
                </a14:m>
                <a:endParaRPr lang="en-US" dirty="0"/>
              </a:p>
              <a:p>
                <a:endParaRPr lang="en-US" dirty="0"/>
              </a:p>
              <a:p>
                <a:pPr marL="0" indent="0">
                  <a:buNone/>
                </a:pPr>
                <a:r>
                  <a:rPr lang="en-US" b="1" dirty="0"/>
                  <a:t>Issue</a:t>
                </a:r>
                <a:r>
                  <a:rPr lang="en-US" dirty="0"/>
                  <a:t>: What if e is a rare event? </a:t>
                </a:r>
              </a:p>
              <a:p>
                <a:pPr lvl="1"/>
                <a:r>
                  <a:rPr lang="en-US" dirty="0"/>
                  <a:t>Example: burglary </a:t>
                </a:r>
                <a:r>
                  <a:rPr lang="en-US" dirty="0">
                    <a:sym typeface="Symbol"/>
                  </a:rPr>
                  <a:t> earthquake</a:t>
                </a:r>
              </a:p>
              <a:p>
                <a:pPr lvl="1"/>
                <a:r>
                  <a:rPr lang="en-US" dirty="0">
                    <a:sym typeface="Symbol"/>
                  </a:rPr>
                  <a:t>Rejection sampling ends up throwing away most of the samples. This is very inefficient!</a:t>
                </a:r>
                <a:endParaRPr lang="en-US" dirty="0"/>
              </a:p>
              <a:p>
                <a:endParaRPr lang="en-US" sz="2800" dirty="0"/>
              </a:p>
              <a:p>
                <a:pPr marL="0" indent="0">
                  <a:buNone/>
                </a:pPr>
                <a:endParaRPr lang="en-US" sz="28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825625"/>
                <a:ext cx="7886700" cy="3584575"/>
              </a:xfrm>
              <a:blipFill>
                <a:blip r:embed="rId3"/>
                <a:stretch>
                  <a:fillRect l="-927" t="-2547"/>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0A8F87A3-E058-CDDE-6C4A-C41616EB981E}"/>
              </a:ext>
            </a:extLst>
          </p:cNvPr>
          <p:cNvSpPr/>
          <p:nvPr/>
        </p:nvSpPr>
        <p:spPr>
          <a:xfrm>
            <a:off x="7010400" y="3886200"/>
            <a:ext cx="1219200" cy="457200"/>
          </a:xfrm>
          <a:prstGeom prst="wedgeRectCallout">
            <a:avLst>
              <a:gd name="adj1" fmla="val -183179"/>
              <a:gd name="adj2" fmla="val -12650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Normalization trick</a:t>
            </a:r>
          </a:p>
        </p:txBody>
      </p:sp>
    </p:spTree>
    <p:extLst>
      <p:ext uri="{BB962C8B-B14F-4D97-AF65-F5344CB8AC3E}">
        <p14:creationId xmlns:p14="http://schemas.microsoft.com/office/powerpoint/2010/main" val="4109309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for post">
            <a:extLst>
              <a:ext uri="{FF2B5EF4-FFF2-40B4-BE49-F238E27FC236}">
                <a16:creationId xmlns:a16="http://schemas.microsoft.com/office/drawing/2014/main" id="{34006FE2-3208-4458-B2A1-31B683ABC6F8}"/>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saturation sat="33000"/>
                    </a14:imgEffect>
                  </a14:imgLayer>
                </a14:imgProps>
              </a:ext>
              <a:ext uri="{28A0092B-C50C-407E-A947-70E740481C1C}">
                <a14:useLocalDpi xmlns:a14="http://schemas.microsoft.com/office/drawing/2010/main" val="0"/>
              </a:ext>
            </a:extLst>
          </a:blip>
          <a:srcRect l="974" t="9091" r="17812" b="-2"/>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ABFA9A6E-92F6-4FF4-A5B7-677FDDDFB7CF}"/>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defTabSz="914400"/>
            <a:r>
              <a:rPr lang="en-US" sz="5700" b="1" dirty="0">
                <a:solidFill>
                  <a:schemeClr val="bg1"/>
                </a:solidFill>
              </a:rPr>
              <a:t>Bayesian Networks</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5CD11D8A-783A-4FEE-B310-9101D63F0A4E}"/>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defTabSz="914400">
              <a:spcBef>
                <a:spcPts val="1000"/>
              </a:spcBef>
            </a:pPr>
            <a:r>
              <a:rPr lang="en-US" sz="2400" b="1" dirty="0">
                <a:solidFill>
                  <a:schemeClr val="bg1"/>
                </a:solidFill>
              </a:rPr>
              <a:t>A compact model of a joint probability distribution</a:t>
            </a:r>
          </a:p>
        </p:txBody>
      </p:sp>
    </p:spTree>
    <p:extLst>
      <p:ext uri="{BB962C8B-B14F-4D97-AF65-F5344CB8AC3E}">
        <p14:creationId xmlns:p14="http://schemas.microsoft.com/office/powerpoint/2010/main" val="40281650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C4C31-B302-4047-BF78-AE260AAD4E64}"/>
              </a:ext>
            </a:extLst>
          </p:cNvPr>
          <p:cNvSpPr>
            <a:spLocks noGrp="1"/>
          </p:cNvSpPr>
          <p:nvPr>
            <p:ph type="title"/>
          </p:nvPr>
        </p:nvSpPr>
        <p:spPr/>
        <p:txBody>
          <a:bodyPr/>
          <a:lstStyle/>
          <a:p>
            <a:r>
              <a:rPr lang="en-US" dirty="0"/>
              <a:t>Estimating Conditional Probabilities: </a:t>
            </a:r>
            <a:br>
              <a:rPr lang="en-US" dirty="0"/>
            </a:br>
            <a:r>
              <a:rPr lang="en-US" b="1" dirty="0"/>
              <a:t>Rejection Sampling</a:t>
            </a:r>
            <a:endParaRPr lang="en-US" dirty="0"/>
          </a:p>
        </p:txBody>
      </p:sp>
      <p:grpSp>
        <p:nvGrpSpPr>
          <p:cNvPr id="3" name="Group 2" descr="The rejection sampling algorithm.">
            <a:extLst>
              <a:ext uri="{FF2B5EF4-FFF2-40B4-BE49-F238E27FC236}">
                <a16:creationId xmlns:a16="http://schemas.microsoft.com/office/drawing/2014/main" id="{280CA5CE-FDE5-8614-50A9-2F77A3C6DD2E}"/>
              </a:ext>
            </a:extLst>
          </p:cNvPr>
          <p:cNvGrpSpPr/>
          <p:nvPr/>
        </p:nvGrpSpPr>
        <p:grpSpPr>
          <a:xfrm>
            <a:off x="609600" y="2286000"/>
            <a:ext cx="8108039" cy="3581400"/>
            <a:chOff x="609600" y="2286000"/>
            <a:chExt cx="8108039" cy="3581400"/>
          </a:xfrm>
        </p:grpSpPr>
        <p:pic>
          <p:nvPicPr>
            <p:cNvPr id="5" name="Picture 4">
              <a:extLst>
                <a:ext uri="{FF2B5EF4-FFF2-40B4-BE49-F238E27FC236}">
                  <a16:creationId xmlns:a16="http://schemas.microsoft.com/office/drawing/2014/main" id="{CA3F2DE7-172B-4006-9EC4-E503D3CE5422}"/>
                </a:ext>
              </a:extLst>
            </p:cNvPr>
            <p:cNvPicPr>
              <a:picLocks noChangeAspect="1"/>
            </p:cNvPicPr>
            <p:nvPr/>
          </p:nvPicPr>
          <p:blipFill>
            <a:blip r:embed="rId2"/>
            <a:stretch>
              <a:fillRect/>
            </a:stretch>
          </p:blipFill>
          <p:spPr>
            <a:xfrm>
              <a:off x="609600" y="2286000"/>
              <a:ext cx="8108039" cy="3581400"/>
            </a:xfrm>
            <a:prstGeom prst="rect">
              <a:avLst/>
            </a:prstGeom>
            <a:ln>
              <a:solidFill>
                <a:schemeClr val="accent2">
                  <a:lumMod val="60000"/>
                  <a:lumOff val="40000"/>
                </a:schemeClr>
              </a:solidFill>
            </a:ln>
          </p:spPr>
        </p:pic>
        <p:sp>
          <p:nvSpPr>
            <p:cNvPr id="6" name="Speech Bubble: Rectangle 5">
              <a:extLst>
                <a:ext uri="{FF2B5EF4-FFF2-40B4-BE49-F238E27FC236}">
                  <a16:creationId xmlns:a16="http://schemas.microsoft.com/office/drawing/2014/main" id="{0546FB74-12DC-40E7-B393-BC14F9F68FBA}"/>
                </a:ext>
              </a:extLst>
            </p:cNvPr>
            <p:cNvSpPr/>
            <p:nvPr/>
          </p:nvSpPr>
          <p:spPr>
            <a:xfrm>
              <a:off x="4800600" y="4267200"/>
              <a:ext cx="3124200" cy="762000"/>
            </a:xfrm>
            <a:prstGeom prst="wedgeRectCallout">
              <a:avLst>
                <a:gd name="adj1" fmla="val -68662"/>
                <a:gd name="adj2" fmla="val 46402"/>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We throw away many samples if e is rare!</a:t>
              </a:r>
            </a:p>
          </p:txBody>
        </p:sp>
      </p:grpSp>
    </p:spTree>
    <p:extLst>
      <p:ext uri="{BB962C8B-B14F-4D97-AF65-F5344CB8AC3E}">
        <p14:creationId xmlns:p14="http://schemas.microsoft.com/office/powerpoint/2010/main" val="3228235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Conditional Probabilities: </a:t>
            </a:r>
            <a:br>
              <a:rPr lang="en-US" dirty="0"/>
            </a:br>
            <a:r>
              <a:rPr lang="en-US" b="1" dirty="0"/>
              <a:t>Importance Sampling </a:t>
            </a:r>
            <a:r>
              <a:rPr lang="en-US" dirty="0"/>
              <a:t>(likelihood weighting)</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28650" y="1825624"/>
                <a:ext cx="5086350" cy="4422775"/>
              </a:xfrm>
            </p:spPr>
            <p:txBody>
              <a:bodyPr>
                <a:normAutofit fontScale="62500" lnSpcReduction="20000"/>
              </a:bodyPr>
              <a:lstStyle/>
              <a:p>
                <a:pPr marL="0" indent="0">
                  <a:buNone/>
                </a:pPr>
                <a:r>
                  <a:rPr lang="en-US" sz="2400" b="1" dirty="0"/>
                  <a:t>Goal</a:t>
                </a:r>
                <a:r>
                  <a:rPr lang="en-US" sz="2400" dirty="0"/>
                  <a:t>: Avoid throwing out samples like in rejection sampling.</a:t>
                </a:r>
              </a:p>
              <a:p>
                <a:pPr marL="0" indent="0">
                  <a:buNone/>
                </a:pPr>
                <a:endParaRPr lang="en-US" sz="2400" dirty="0"/>
              </a:p>
              <a:p>
                <a:pPr marL="0" indent="0">
                  <a:buNone/>
                </a:pPr>
                <a:r>
                  <a:rPr lang="en-US" sz="2400" b="1" dirty="0">
                    <a:solidFill>
                      <a:srgbClr val="FF0000"/>
                    </a:solidFill>
                  </a:rPr>
                  <a:t>1. Fix the evidence </a:t>
                </a:r>
                <a14:m>
                  <m:oMath xmlns:m="http://schemas.openxmlformats.org/officeDocument/2006/math">
                    <m:r>
                      <a:rPr lang="en-US" sz="2400" b="1" i="1" dirty="0" smtClean="0">
                        <a:solidFill>
                          <a:srgbClr val="FF0000"/>
                        </a:solidFill>
                        <a:latin typeface="Cambria Math" panose="02040503050406030204" pitchFamily="18" charset="0"/>
                      </a:rPr>
                      <m:t>𝑬</m:t>
                    </m:r>
                    <m:r>
                      <a:rPr lang="en-US" sz="2400" b="1" i="1" dirty="0" smtClean="0">
                        <a:solidFill>
                          <a:srgbClr val="FF0000"/>
                        </a:solidFill>
                        <a:latin typeface="Cambria Math" panose="02040503050406030204" pitchFamily="18" charset="0"/>
                      </a:rPr>
                      <m:t> = </m:t>
                    </m:r>
                    <m:r>
                      <a:rPr lang="en-US" sz="2400" b="1" i="1" dirty="0" smtClean="0">
                        <a:solidFill>
                          <a:srgbClr val="FF0000"/>
                        </a:solidFill>
                        <a:latin typeface="Cambria Math" panose="02040503050406030204" pitchFamily="18" charset="0"/>
                      </a:rPr>
                      <m:t>𝒆</m:t>
                    </m:r>
                  </m:oMath>
                </a14:m>
                <a:r>
                  <a:rPr lang="en-US" sz="2400" b="1" dirty="0">
                    <a:solidFill>
                      <a:srgbClr val="FF0000"/>
                    </a:solidFill>
                  </a:rPr>
                  <a:t> </a:t>
                </a:r>
                <a:r>
                  <a:rPr lang="en-US" sz="2400" dirty="0"/>
                  <a:t>for sampling and estimate the probability for the non-evidence variables using prior-sampling. We call this probability </a:t>
                </a:r>
              </a:p>
              <a:p>
                <a:pPr marL="0" indent="0" algn="ctr">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𝑊𝑆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a:p>
                <a:pPr marL="0" indent="0">
                  <a:buNone/>
                </a:pPr>
                <a:r>
                  <a:rPr lang="en-US" sz="2400" b="1" dirty="0"/>
                  <a:t>Note</a:t>
                </a:r>
                <a:r>
                  <a:rPr lang="en-US" sz="2400" dirty="0"/>
                  <a:t>: Fixing the evidence breaks the dependence between the evidence variable and the evidence parents!</a:t>
                </a:r>
              </a:p>
              <a:p>
                <a:pPr marL="0" indent="0">
                  <a:buNone/>
                </a:pPr>
                <a:endParaRPr lang="en-US" sz="2400" dirty="0"/>
              </a:p>
              <a:p>
                <a:pPr marL="0" indent="0">
                  <a:buNone/>
                </a:pPr>
                <a:r>
                  <a:rPr lang="en-US" sz="2400" b="1" dirty="0"/>
                  <a:t>2</a:t>
                </a:r>
                <a:r>
                  <a:rPr lang="en-US" sz="2400" dirty="0"/>
                  <a:t>. </a:t>
                </a:r>
                <a:r>
                  <a:rPr lang="en-US" sz="2400" b="1" dirty="0">
                    <a:solidFill>
                      <a:srgbClr val="FF0000"/>
                    </a:solidFill>
                  </a:rPr>
                  <a:t>Correct the probabilities </a:t>
                </a:r>
                <a:r>
                  <a:rPr lang="en-US" sz="2400" dirty="0"/>
                  <a:t>using weights</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e>
                          <m:r>
                            <a:rPr lang="en-US" sz="2400" b="0" i="1" smtClean="0">
                              <a:latin typeface="Cambria Math" panose="02040503050406030204" pitchFamily="18" charset="0"/>
                            </a:rPr>
                            <m:t>𝑒</m:t>
                          </m:r>
                        </m:e>
                      </m:d>
                      <m:r>
                        <a:rPr lang="en-US" sz="2400" b="0" i="1" smtClean="0">
                          <a:latin typeface="Cambria Math" panose="02040503050406030204" pitchFamily="18" charset="0"/>
                        </a:rPr>
                        <m:t>=</m:t>
                      </m:r>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𝑊𝑆</m:t>
                          </m:r>
                        </m:sub>
                      </m:sSub>
                      <m:r>
                        <a:rPr lang="en-US" sz="2400" b="0" i="1" smtClean="0">
                          <a:latin typeface="Cambria Math" panose="02040503050406030204" pitchFamily="18" charset="0"/>
                        </a:rPr>
                        <m:t>(</m:t>
                      </m:r>
                      <m:r>
                        <a:rPr lang="en-US" sz="2400" b="0" i="1" smtClean="0">
                          <a:latin typeface="Cambria Math" panose="02040503050406030204" pitchFamily="18" charset="0"/>
                        </a:rPr>
                        <m:t>𝑥</m:t>
                      </m:r>
                      <m:r>
                        <a:rPr lang="en-US" sz="2400" b="0" i="1" smtClean="0">
                          <a:latin typeface="Cambria Math" panose="02040503050406030204" pitchFamily="18" charset="0"/>
                        </a:rPr>
                        <m:t>)</m:t>
                      </m:r>
                    </m:oMath>
                  </m:oMathPara>
                </a14:m>
                <a:endParaRPr lang="en-US" sz="2400" dirty="0"/>
              </a:p>
              <a:p>
                <a:endParaRPr lang="en-US" sz="2400" dirty="0"/>
              </a:p>
              <a:p>
                <a:pPr marL="0" indent="0">
                  <a:buNone/>
                </a:pPr>
                <a:r>
                  <a:rPr lang="en-US" sz="2400" dirty="0"/>
                  <a:t>The right weight to fix the broken dependence is the chance that we see the evidence given its parent.</a:t>
                </a: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𝑤</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𝑥</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𝑃</m:t>
                          </m:r>
                          <m:r>
                            <a:rPr lang="en-US" sz="2400" b="0" i="1" smtClean="0">
                              <a:latin typeface="Cambria Math" panose="02040503050406030204" pitchFamily="18" charset="0"/>
                            </a:rPr>
                            <m:t>(</m:t>
                          </m:r>
                          <m:r>
                            <a:rPr lang="en-US" sz="2400" b="0" i="1" smtClean="0">
                              <a:latin typeface="Cambria Math" panose="02040503050406030204" pitchFamily="18" charset="0"/>
                            </a:rPr>
                            <m:t>𝑒</m:t>
                          </m:r>
                          <m:r>
                            <a:rPr lang="en-US" sz="2400" b="0" i="1" smtClean="0">
                              <a:latin typeface="Cambria Math" panose="02040503050406030204" pitchFamily="18" charset="0"/>
                            </a:rPr>
                            <m:t>)</m:t>
                          </m:r>
                        </m:den>
                      </m:f>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𝑚</m:t>
                          </m:r>
                        </m:sup>
                        <m:e>
                          <m:r>
                            <a:rPr lang="en-US" sz="2400" b="0" i="1" smtClean="0">
                              <a:latin typeface="Cambria Math" panose="02040503050406030204" pitchFamily="18" charset="0"/>
                            </a:rPr>
                            <m:t>𝑃</m:t>
                          </m:r>
                          <m:d>
                            <m:dPr>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𝑒</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𝑝𝑎𝑟𝑒𝑛𝑡𝑠</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𝐸</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e>
                      </m:nary>
                    </m:oMath>
                  </m:oMathPara>
                </a14:m>
                <a:endParaRPr lang="en-US" sz="2400" dirty="0"/>
              </a:p>
              <a:p>
                <a:pPr marL="0" indent="0">
                  <a:buNone/>
                </a:pPr>
                <a:r>
                  <a:rPr lang="en-US" sz="2400" dirty="0"/>
                  <a:t>This gives samples with unlikely parents values a very low weight which is similar to rejecting them!</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28650" y="1825624"/>
                <a:ext cx="5086350" cy="4422775"/>
              </a:xfrm>
              <a:blipFill>
                <a:blip r:embed="rId3"/>
                <a:stretch>
                  <a:fillRect l="-479" t="-1515" r="-35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FDD4A21-21E3-48D7-BBC3-2DC69C3106A2}"/>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6025994" y="2514600"/>
            <a:ext cx="3041806" cy="2794144"/>
          </a:xfrm>
          <a:prstGeom prst="rect">
            <a:avLst/>
          </a:prstGeom>
        </p:spPr>
      </p:pic>
      <p:sp>
        <p:nvSpPr>
          <p:cNvPr id="5" name="TextBox 4">
            <a:extLst>
              <a:ext uri="{FF2B5EF4-FFF2-40B4-BE49-F238E27FC236}">
                <a16:creationId xmlns:a16="http://schemas.microsoft.com/office/drawing/2014/main" id="{D81935FC-0C83-4868-BE38-D723306F71F3}"/>
              </a:ext>
            </a:extLst>
          </p:cNvPr>
          <p:cNvSpPr txBox="1"/>
          <p:nvPr/>
        </p:nvSpPr>
        <p:spPr>
          <a:xfrm>
            <a:off x="6172200" y="2057400"/>
            <a:ext cx="2813206" cy="369332"/>
          </a:xfrm>
          <a:prstGeom prst="rect">
            <a:avLst/>
          </a:prstGeom>
          <a:noFill/>
        </p:spPr>
        <p:txBody>
          <a:bodyPr wrap="square" rtlCol="0">
            <a:spAutoFit/>
          </a:bodyPr>
          <a:lstStyle/>
          <a:p>
            <a:r>
              <a:rPr lang="en-US" dirty="0"/>
              <a:t>Example: Evidence = it rains</a:t>
            </a:r>
          </a:p>
        </p:txBody>
      </p:sp>
      <p:grpSp>
        <p:nvGrpSpPr>
          <p:cNvPr id="17" name="Group 16">
            <a:extLst>
              <a:ext uri="{FF2B5EF4-FFF2-40B4-BE49-F238E27FC236}">
                <a16:creationId xmlns:a16="http://schemas.microsoft.com/office/drawing/2014/main" id="{3987D150-18B8-B3E9-C91F-8F23F94C1F37}"/>
              </a:ext>
            </a:extLst>
          </p:cNvPr>
          <p:cNvGrpSpPr/>
          <p:nvPr/>
        </p:nvGrpSpPr>
        <p:grpSpPr>
          <a:xfrm>
            <a:off x="7924800" y="3581400"/>
            <a:ext cx="1295400" cy="1255931"/>
            <a:chOff x="7924800" y="3581400"/>
            <a:chExt cx="1295400" cy="1255931"/>
          </a:xfrm>
        </p:grpSpPr>
        <p:sp>
          <p:nvSpPr>
            <p:cNvPr id="6" name="TextBox 5">
              <a:extLst>
                <a:ext uri="{FF2B5EF4-FFF2-40B4-BE49-F238E27FC236}">
                  <a16:creationId xmlns:a16="http://schemas.microsoft.com/office/drawing/2014/main" id="{7926BE3D-00BB-4883-B3AB-2EB13EEB29AC}"/>
                </a:ext>
              </a:extLst>
            </p:cNvPr>
            <p:cNvSpPr txBox="1"/>
            <p:nvPr/>
          </p:nvSpPr>
          <p:spPr>
            <a:xfrm>
              <a:off x="7924800" y="4191000"/>
              <a:ext cx="1295400" cy="646331"/>
            </a:xfrm>
            <a:prstGeom prst="rect">
              <a:avLst/>
            </a:prstGeom>
            <a:noFill/>
          </p:spPr>
          <p:txBody>
            <a:bodyPr wrap="square" rtlCol="0">
              <a:spAutoFit/>
            </a:bodyPr>
            <a:lstStyle/>
            <a:p>
              <a:pPr algn="ctr"/>
              <a:r>
                <a:rPr lang="en-US" b="1" dirty="0">
                  <a:solidFill>
                    <a:srgbClr val="FF0000"/>
                  </a:solidFill>
                </a:rPr>
                <a:t>1. Fix as true</a:t>
              </a:r>
            </a:p>
          </p:txBody>
        </p:sp>
        <p:grpSp>
          <p:nvGrpSpPr>
            <p:cNvPr id="12" name="Group 11">
              <a:extLst>
                <a:ext uri="{FF2B5EF4-FFF2-40B4-BE49-F238E27FC236}">
                  <a16:creationId xmlns:a16="http://schemas.microsoft.com/office/drawing/2014/main" id="{3E8EDCBC-15F4-4FC8-8D72-832A2B6802E5}"/>
                </a:ext>
                <a:ext uri="{C183D7F6-B498-43B3-948B-1728B52AA6E4}">
                  <adec:decorative xmlns:adec="http://schemas.microsoft.com/office/drawing/2017/decorative" val="1"/>
                </a:ext>
              </a:extLst>
            </p:cNvPr>
            <p:cNvGrpSpPr/>
            <p:nvPr/>
          </p:nvGrpSpPr>
          <p:grpSpPr>
            <a:xfrm>
              <a:off x="8229600" y="3581400"/>
              <a:ext cx="755806" cy="685800"/>
              <a:chOff x="8305800" y="3657600"/>
              <a:chExt cx="679606" cy="533400"/>
            </a:xfrm>
          </p:grpSpPr>
          <p:cxnSp>
            <p:nvCxnSpPr>
              <p:cNvPr id="8" name="Straight Connector 7">
                <a:extLst>
                  <a:ext uri="{FF2B5EF4-FFF2-40B4-BE49-F238E27FC236}">
                    <a16:creationId xmlns:a16="http://schemas.microsoft.com/office/drawing/2014/main" id="{184B1661-6638-48E4-861E-D2184EB2D207}"/>
                  </a:ext>
                </a:extLst>
              </p:cNvPr>
              <p:cNvCxnSpPr/>
              <p:nvPr/>
            </p:nvCxnSpPr>
            <p:spPr>
              <a:xfrm flipH="1">
                <a:off x="8305800" y="3657600"/>
                <a:ext cx="679606" cy="53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3DA93D1-CB1D-4143-B0AB-7D9021C11C8C}"/>
                  </a:ext>
                </a:extLst>
              </p:cNvPr>
              <p:cNvCxnSpPr>
                <a:cxnSpLocks/>
              </p:cNvCxnSpPr>
              <p:nvPr/>
            </p:nvCxnSpPr>
            <p:spPr>
              <a:xfrm>
                <a:off x="8305800" y="3657600"/>
                <a:ext cx="644603" cy="53340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cxnSp>
        <p:nvCxnSpPr>
          <p:cNvPr id="25" name="Straight Arrow Connector 24">
            <a:extLst>
              <a:ext uri="{FF2B5EF4-FFF2-40B4-BE49-F238E27FC236}">
                <a16:creationId xmlns:a16="http://schemas.microsoft.com/office/drawing/2014/main" id="{F1B3C1E2-69F6-86FA-4CE6-02DB03EC2C31}"/>
              </a:ext>
            </a:extLst>
          </p:cNvPr>
          <p:cNvCxnSpPr>
            <a:cxnSpLocks/>
          </p:cNvCxnSpPr>
          <p:nvPr/>
        </p:nvCxnSpPr>
        <p:spPr>
          <a:xfrm flipV="1">
            <a:off x="4648200" y="3250643"/>
            <a:ext cx="3118615" cy="19309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3" name="Group 12">
            <a:extLst>
              <a:ext uri="{FF2B5EF4-FFF2-40B4-BE49-F238E27FC236}">
                <a16:creationId xmlns:a16="http://schemas.microsoft.com/office/drawing/2014/main" id="{C9DE5ABE-0DEC-C54B-9503-0498281D2DF4}"/>
              </a:ext>
            </a:extLst>
          </p:cNvPr>
          <p:cNvGrpSpPr/>
          <p:nvPr/>
        </p:nvGrpSpPr>
        <p:grpSpPr>
          <a:xfrm>
            <a:off x="7843974" y="3167799"/>
            <a:ext cx="161651" cy="165688"/>
            <a:chOff x="8445852" y="1383568"/>
            <a:chExt cx="161651" cy="165688"/>
          </a:xfrm>
        </p:grpSpPr>
        <p:cxnSp>
          <p:nvCxnSpPr>
            <p:cNvPr id="7" name="Straight Connector 6">
              <a:extLst>
                <a:ext uri="{FF2B5EF4-FFF2-40B4-BE49-F238E27FC236}">
                  <a16:creationId xmlns:a16="http://schemas.microsoft.com/office/drawing/2014/main" id="{E3C10374-EA21-A39B-F3F3-6CF76DB7B2B0}"/>
                </a:ext>
              </a:extLst>
            </p:cNvPr>
            <p:cNvCxnSpPr>
              <a:cxnSpLocks/>
            </p:cNvCxnSpPr>
            <p:nvPr/>
          </p:nvCxnSpPr>
          <p:spPr>
            <a:xfrm>
              <a:off x="8445852" y="1383568"/>
              <a:ext cx="143395" cy="1656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78E30B-92C5-0EF4-27B5-CA449CB4AE08}"/>
                </a:ext>
              </a:extLst>
            </p:cNvPr>
            <p:cNvCxnSpPr/>
            <p:nvPr/>
          </p:nvCxnSpPr>
          <p:spPr>
            <a:xfrm flipH="1">
              <a:off x="8456321" y="1383568"/>
              <a:ext cx="151182" cy="16568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8109ABA4-D97E-2AE3-4EC7-5EC7F968CB97}"/>
              </a:ext>
            </a:extLst>
          </p:cNvPr>
          <p:cNvCxnSpPr/>
          <p:nvPr/>
        </p:nvCxnSpPr>
        <p:spPr>
          <a:xfrm flipH="1">
            <a:off x="8382000" y="2426732"/>
            <a:ext cx="133350" cy="1002268"/>
          </a:xfrm>
          <a:prstGeom prst="straightConnector1">
            <a:avLst/>
          </a:prstGeom>
          <a:ln w="19050" cap="flat" cmpd="sng" algn="ctr">
            <a:solidFill>
              <a:schemeClr val="accent4"/>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257765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84B76E-6BB0-C79E-4D29-CFA4793495A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descr="Image for post">
            <a:extLst>
              <a:ext uri="{FF2B5EF4-FFF2-40B4-BE49-F238E27FC236}">
                <a16:creationId xmlns:a16="http://schemas.microsoft.com/office/drawing/2014/main" id="{57BD4A4F-3A1D-1C25-A7CC-D8521B6B2A41}"/>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artisticMosiaicBubbles/>
                    </a14:imgEffect>
                    <a14:imgEffect>
                      <a14:saturation sat="33000"/>
                    </a14:imgEffect>
                  </a14:imgLayer>
                </a14:imgProps>
              </a:ext>
              <a:ext uri="{28A0092B-C50C-407E-A947-70E740481C1C}">
                <a14:useLocalDpi xmlns:a14="http://schemas.microsoft.com/office/drawing/2010/main" val="0"/>
              </a:ext>
            </a:extLst>
          </a:blip>
          <a:srcRect r="10668" b="2"/>
          <a:stretch>
            <a:fillRect/>
          </a:stretch>
        </p:blipFill>
        <p:spPr bwMode="auto">
          <a:xfrm>
            <a:off x="20" y="10"/>
            <a:ext cx="9143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2275865" y="-511"/>
            <a:ext cx="4592270" cy="9144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387033B-89E5-D1B1-E4D3-C0441D2C7105}"/>
              </a:ext>
            </a:extLst>
          </p:cNvPr>
          <p:cNvSpPr>
            <a:spLocks noGrp="1"/>
          </p:cNvSpPr>
          <p:nvPr>
            <p:ph type="title"/>
          </p:nvPr>
        </p:nvSpPr>
        <p:spPr>
          <a:xfrm>
            <a:off x="303414" y="3091928"/>
            <a:ext cx="6808922" cy="2387600"/>
          </a:xfrm>
        </p:spPr>
        <p:txBody>
          <a:bodyPr vert="horz" lIns="91440" tIns="45720" rIns="91440" bIns="45720" rtlCol="0" anchor="b">
            <a:normAutofit/>
          </a:bodyPr>
          <a:lstStyle/>
          <a:p>
            <a:pPr defTabSz="914400"/>
            <a:r>
              <a:rPr lang="en-US" sz="4400" b="1" dirty="0">
                <a:solidFill>
                  <a:schemeClr val="bg1"/>
                </a:solidFill>
              </a:rPr>
              <a:t>Approximate Inference in BN</a:t>
            </a:r>
          </a:p>
        </p:txBody>
      </p:sp>
      <p:sp>
        <p:nvSpPr>
          <p:cNvPr id="15" name="Rectangle: Rounded Corners 1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7339422"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257E0FD8-41DC-E45F-64F3-7C903C69FD4C}"/>
              </a:ext>
            </a:extLst>
          </p:cNvPr>
          <p:cNvSpPr>
            <a:spLocks noGrp="1"/>
          </p:cNvSpPr>
          <p:nvPr>
            <p:ph type="body" idx="1"/>
          </p:nvPr>
        </p:nvSpPr>
        <p:spPr>
          <a:xfrm>
            <a:off x="303414" y="5624945"/>
            <a:ext cx="6808922" cy="592975"/>
          </a:xfrm>
        </p:spPr>
        <p:txBody>
          <a:bodyPr vert="horz" lIns="91440" tIns="45720" rIns="91440" bIns="45720" rtlCol="0" anchor="ctr">
            <a:normAutofit/>
          </a:bodyPr>
          <a:lstStyle/>
          <a:p>
            <a:pPr defTabSz="914400">
              <a:spcBef>
                <a:spcPts val="1000"/>
              </a:spcBef>
            </a:pPr>
            <a:r>
              <a:rPr lang="it-IT" sz="2400" b="1" dirty="0">
                <a:solidFill>
                  <a:schemeClr val="bg1"/>
                </a:solidFill>
              </a:rPr>
              <a:t>Markov Chain Monte Carlo Sampling </a:t>
            </a:r>
            <a:endParaRPr lang="en-US" sz="2400" b="1" dirty="0">
              <a:solidFill>
                <a:schemeClr val="bg1"/>
              </a:solidFill>
            </a:endParaRPr>
          </a:p>
        </p:txBody>
      </p:sp>
    </p:spTree>
    <p:extLst>
      <p:ext uri="{BB962C8B-B14F-4D97-AF65-F5344CB8AC3E}">
        <p14:creationId xmlns:p14="http://schemas.microsoft.com/office/powerpoint/2010/main" val="389549431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E89-415D-4978-8DBC-FE1AF7F5FE92}"/>
              </a:ext>
            </a:extLst>
          </p:cNvPr>
          <p:cNvSpPr>
            <a:spLocks noGrp="1"/>
          </p:cNvSpPr>
          <p:nvPr>
            <p:ph type="title"/>
          </p:nvPr>
        </p:nvSpPr>
        <p:spPr/>
        <p:txBody>
          <a:bodyPr/>
          <a:lstStyle/>
          <a:p>
            <a:r>
              <a:rPr lang="en-US" dirty="0"/>
              <a:t>Estimating Conditional Probabilities: </a:t>
            </a:r>
            <a:br>
              <a:rPr lang="en-US" dirty="0"/>
            </a:br>
            <a:r>
              <a:rPr lang="en-US" b="1" dirty="0"/>
              <a:t>Markov Chain Monte Carlo Sampling (MCMC)</a:t>
            </a:r>
          </a:p>
        </p:txBody>
      </p:sp>
      <p:sp>
        <p:nvSpPr>
          <p:cNvPr id="3" name="Content Placeholder 2">
            <a:extLst>
              <a:ext uri="{FF2B5EF4-FFF2-40B4-BE49-F238E27FC236}">
                <a16:creationId xmlns:a16="http://schemas.microsoft.com/office/drawing/2014/main" id="{7112C883-9A9E-485C-A74A-3B703F5AE7E1}"/>
              </a:ext>
            </a:extLst>
          </p:cNvPr>
          <p:cNvSpPr>
            <a:spLocks noGrp="1"/>
          </p:cNvSpPr>
          <p:nvPr>
            <p:ph idx="1"/>
          </p:nvPr>
        </p:nvSpPr>
        <p:spPr/>
        <p:txBody>
          <a:bodyPr>
            <a:normAutofit fontScale="92500" lnSpcReduction="20000"/>
          </a:bodyPr>
          <a:lstStyle/>
          <a:p>
            <a:r>
              <a:rPr lang="en-US" b="1" dirty="0"/>
              <a:t>Idea</a:t>
            </a:r>
            <a:r>
              <a:rPr lang="en-US" dirty="0"/>
              <a:t>: Instead of creating each sample individually from scratch, </a:t>
            </a:r>
            <a:r>
              <a:rPr lang="en-US" b="1" dirty="0">
                <a:solidFill>
                  <a:srgbClr val="FF0000"/>
                </a:solidFill>
              </a:rPr>
              <a:t>generate a sequence of samples</a:t>
            </a:r>
            <a:r>
              <a:rPr lang="en-US" dirty="0"/>
              <a:t>.</a:t>
            </a:r>
          </a:p>
          <a:p>
            <a:r>
              <a:rPr lang="en-US" dirty="0"/>
              <a:t>The next sample in the sequence is created by making random changes to the current sample. Changes are controlled by a </a:t>
            </a:r>
            <a:r>
              <a:rPr lang="en-US" b="1" dirty="0"/>
              <a:t>Markov Chain</a:t>
            </a:r>
            <a:r>
              <a:rPr lang="en-US" dirty="0"/>
              <a:t> (MC) that is specifically created to have the desired probability distribution as its stationary distribution.</a:t>
            </a:r>
          </a:p>
          <a:p>
            <a:r>
              <a:rPr lang="en-US" dirty="0"/>
              <a:t>The stationary distribution of a MC can be estimated using </a:t>
            </a:r>
            <a:r>
              <a:rPr lang="en-US" b="1" dirty="0"/>
              <a:t>Monte Carlo </a:t>
            </a:r>
            <a:r>
              <a:rPr lang="en-US" dirty="0"/>
              <a:t>simulation by counting how often each state (=sample) is reached in a random walk through the MC.</a:t>
            </a:r>
          </a:p>
          <a:p>
            <a:r>
              <a:rPr lang="en-US" dirty="0"/>
              <a:t>Algorithms:</a:t>
            </a:r>
          </a:p>
          <a:p>
            <a:pPr marL="800100" lvl="1" indent="-457200">
              <a:buFont typeface="+mj-lt"/>
              <a:buAutoNum type="arabicPeriod"/>
            </a:pPr>
            <a:r>
              <a:rPr lang="en-US" b="1" dirty="0"/>
              <a:t>Gibbs sampling </a:t>
            </a:r>
            <a:r>
              <a:rPr lang="en-US" dirty="0"/>
              <a:t>works well for BNs since it needs conditional probabilities and we have </a:t>
            </a:r>
            <a:r>
              <a:rPr lang="en-US" dirty="0" err="1"/>
              <a:t>CPTs.</a:t>
            </a:r>
            <a:endParaRPr lang="en-US" dirty="0"/>
          </a:p>
          <a:p>
            <a:pPr marL="800100" lvl="1" indent="-457200">
              <a:buFont typeface="+mj-lt"/>
              <a:buAutoNum type="arabicPeriod"/>
            </a:pPr>
            <a:r>
              <a:rPr lang="en-US" b="1" dirty="0"/>
              <a:t>Metropolis-Hastings</a:t>
            </a:r>
            <a:r>
              <a:rPr lang="en-US" dirty="0"/>
              <a:t> sampling is more general.</a:t>
            </a:r>
          </a:p>
          <a:p>
            <a:pPr marL="0" indent="0">
              <a:buNone/>
            </a:pPr>
            <a:endParaRPr lang="en-US" i="1" dirty="0"/>
          </a:p>
          <a:p>
            <a:pPr marL="0" indent="0">
              <a:buNone/>
            </a:pPr>
            <a:r>
              <a:rPr lang="en-US" b="1" dirty="0"/>
              <a:t>Notes: </a:t>
            </a:r>
          </a:p>
          <a:p>
            <a:pPr lvl="1"/>
            <a:r>
              <a:rPr lang="en-US" dirty="0"/>
              <a:t>MCMC with Gibbs sampling is the most popular inference method.</a:t>
            </a:r>
            <a:endParaRPr lang="en-US" i="1" dirty="0"/>
          </a:p>
          <a:p>
            <a:pPr lvl="1"/>
            <a:r>
              <a:rPr lang="en-US" dirty="0"/>
              <a:t>Simulated annealing local search is related to MCMC algorithms.</a:t>
            </a:r>
          </a:p>
        </p:txBody>
      </p:sp>
    </p:spTree>
    <p:extLst>
      <p:ext uri="{BB962C8B-B14F-4D97-AF65-F5344CB8AC3E}">
        <p14:creationId xmlns:p14="http://schemas.microsoft.com/office/powerpoint/2010/main" val="347342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4BE89-415D-4978-8DBC-FE1AF7F5FE92}"/>
              </a:ext>
            </a:extLst>
          </p:cNvPr>
          <p:cNvSpPr>
            <a:spLocks noGrp="1"/>
          </p:cNvSpPr>
          <p:nvPr>
            <p:ph type="title"/>
          </p:nvPr>
        </p:nvSpPr>
        <p:spPr/>
        <p:txBody>
          <a:bodyPr/>
          <a:lstStyle/>
          <a:p>
            <a:r>
              <a:rPr lang="en-US" dirty="0"/>
              <a:t>Gibbs Sampling in Bayes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112C883-9A9E-485C-A74A-3B703F5AE7E1}"/>
                  </a:ext>
                </a:extLst>
              </p:cNvPr>
              <p:cNvSpPr>
                <a:spLocks noGrp="1"/>
              </p:cNvSpPr>
              <p:nvPr>
                <p:ph idx="1"/>
              </p:nvPr>
            </p:nvSpPr>
            <p:spPr>
              <a:xfrm>
                <a:off x="762000" y="4756821"/>
                <a:ext cx="7753350" cy="1872579"/>
              </a:xfrm>
            </p:spPr>
            <p:txBody>
              <a:bodyPr>
                <a:normAutofit fontScale="92500" lnSpcReduction="20000"/>
              </a:bodyPr>
              <a:lstStyle/>
              <a:p>
                <a:pPr marL="0" indent="0">
                  <a:buNone/>
                </a:pPr>
                <a14:m>
                  <m:oMath xmlns:m="http://schemas.openxmlformats.org/officeDocument/2006/math">
                    <m:r>
                      <a:rPr lang="en-US" b="0" i="1" smtClean="0">
                        <a:latin typeface="Cambria Math" panose="02040503050406030204" pitchFamily="18" charset="0"/>
                      </a:rPr>
                      <m:t>𝑚𝑏</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is the Markov blanket of random variable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𝑍</m:t>
                        </m:r>
                      </m:e>
                      <m:sub>
                        <m:r>
                          <a:rPr lang="en-US" b="0" i="1" smtClean="0">
                            <a:latin typeface="Cambria Math" panose="02040503050406030204" pitchFamily="18" charset="0"/>
                          </a:rPr>
                          <m:t>𝑖</m:t>
                        </m:r>
                      </m:sub>
                    </m:sSub>
                  </m:oMath>
                </a14:m>
                <a:r>
                  <a:rPr lang="en-US" dirty="0"/>
                  <a:t>. The Markov blanket of a variable consists of all variables it can be dependent on:</a:t>
                </a:r>
              </a:p>
              <a:p>
                <a:pPr lvl="1"/>
                <a:r>
                  <a:rPr lang="en-US" dirty="0"/>
                  <a:t>common cause: parents</a:t>
                </a:r>
              </a:p>
              <a:p>
                <a:pPr lvl="1"/>
                <a:r>
                  <a:rPr lang="en-US" dirty="0"/>
                  <a:t>common effects: parents of children</a:t>
                </a:r>
                <a:endParaRPr lang="en-US" sz="18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sub>
                          </m:sSub>
                        </m:e>
                        <m:e>
                          <m:r>
                            <a:rPr lang="en-US" sz="1800" b="0" i="1" smtClean="0">
                              <a:latin typeface="Cambria Math" panose="02040503050406030204" pitchFamily="18" charset="0"/>
                            </a:rPr>
                            <m:t>𝑚𝑏</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m:t>
                                  </m:r>
                                </m:sub>
                              </m:sSub>
                            </m:e>
                          </m:d>
                        </m:e>
                      </m:d>
                      <m:r>
                        <a:rPr lang="en-US" sz="1800" b="0" i="1" smtClean="0">
                          <a:latin typeface="Cambria Math" panose="02040503050406030204" pitchFamily="18" charset="0"/>
                        </a:rPr>
                        <m:t>=</m:t>
                      </m:r>
                      <m:r>
                        <a:rPr lang="en-US" sz="1800" b="0" i="1" smtClean="0">
                          <a:latin typeface="Cambria Math" panose="02040503050406030204" pitchFamily="18" charset="0"/>
                        </a:rPr>
                        <m:t>𝛼</m:t>
                      </m:r>
                      <m:r>
                        <a:rPr lang="en-US" sz="1800" b="0" i="1" smtClean="0">
                          <a:latin typeface="Cambria Math" panose="02040503050406030204" pitchFamily="18" charset="0"/>
                        </a:rPr>
                        <m:t>𝑃</m:t>
                      </m:r>
                      <m:d>
                        <m:dPr>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sub>
                          </m:sSub>
                        </m:e>
                      </m:d>
                      <m:r>
                        <a:rPr lang="en-US" sz="1800" b="0" i="1" smtClean="0">
                          <a:latin typeface="Cambria Math" panose="02040503050406030204" pitchFamily="18" charset="0"/>
                        </a:rPr>
                        <m:t>𝑝𝑎𝑟𝑒𝑛𝑡𝑠</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𝑍</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nary>
                        <m:naryPr>
                          <m:chr m:val="∏"/>
                          <m:supHide m:val="on"/>
                          <m:ctrlPr>
                            <a:rPr lang="en-US" sz="1800" b="0" i="1" smtClean="0">
                              <a:latin typeface="Cambria Math" panose="02040503050406030204" pitchFamily="18" charset="0"/>
                            </a:rPr>
                          </m:ctrlPr>
                        </m:naryPr>
                        <m:sub>
                          <m:sSub>
                            <m:sSubPr>
                              <m:ctrlPr>
                                <a:rPr lang="en-US" sz="1800" b="0" i="1" smtClean="0">
                                  <a:latin typeface="Cambria Math" panose="02040503050406030204" pitchFamily="18" charset="0"/>
                                </a:rPr>
                              </m:ctrlPr>
                            </m:sSubPr>
                            <m:e>
                              <m:r>
                                <m:rPr>
                                  <m:brk m:alnAt="7"/>
                                </m:rPr>
                                <a:rPr lang="en-US" sz="1800" b="0" i="1" smtClean="0">
                                  <a:latin typeface="Cambria Math" panose="02040503050406030204" pitchFamily="18" charset="0"/>
                                </a:rPr>
                                <m:t>𝑌</m:t>
                              </m:r>
                            </m:e>
                            <m:sub>
                              <m:r>
                                <m:rPr>
                                  <m:brk m:alnAt="7"/>
                                </m:rPr>
                                <a:rPr lang="en-US" sz="1800" b="0" i="1" smtClean="0">
                                  <a:latin typeface="Cambria Math" panose="02040503050406030204" pitchFamily="18" charset="0"/>
                                </a:rPr>
                                <m:t>𝑖</m:t>
                              </m:r>
                            </m:sub>
                          </m:sSub>
                          <m:r>
                            <a:rPr lang="en-US" sz="1800" b="0" i="1" smtClean="0">
                              <a:latin typeface="Cambria Math" panose="02040503050406030204" pitchFamily="18" charset="0"/>
                            </a:rPr>
                            <m:t>∈</m:t>
                          </m:r>
                          <m:r>
                            <a:rPr lang="en-US" sz="1800" b="0" i="1" smtClean="0">
                              <a:latin typeface="Cambria Math" panose="02040503050406030204" pitchFamily="18" charset="0"/>
                            </a:rPr>
                            <m:t>𝑐h𝑖𝑙𝑑𝑟𝑒𝑛</m:t>
                          </m:r>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𝑋</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ub>
                        <m:sup/>
                        <m:e>
                          <m:r>
                            <a:rPr lang="en-US" sz="1800" b="0" i="1" smtClean="0">
                              <a:latin typeface="Cambria Math" panose="02040503050406030204" pitchFamily="18" charset="0"/>
                            </a:rPr>
                            <m:t>𝑃</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e>
                            <m:e>
                              <m:r>
                                <a:rPr lang="en-US" sz="1800" b="0" i="1" smtClean="0">
                                  <a:latin typeface="Cambria Math" panose="02040503050406030204" pitchFamily="18" charset="0"/>
                                </a:rPr>
                                <m:t>𝑝𝑎𝑟𝑒𝑛𝑡𝑠</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𝑌</m:t>
                                      </m:r>
                                    </m:e>
                                    <m:sub>
                                      <m:r>
                                        <a:rPr lang="en-US" sz="1800" b="0" i="1" smtClean="0">
                                          <a:latin typeface="Cambria Math" panose="02040503050406030204" pitchFamily="18" charset="0"/>
                                        </a:rPr>
                                        <m:t>𝑗</m:t>
                                      </m:r>
                                    </m:sub>
                                  </m:sSub>
                                </m:e>
                              </m:d>
                            </m:e>
                          </m:d>
                        </m:e>
                      </m:nary>
                    </m:oMath>
                  </m:oMathPara>
                </a14:m>
                <a:endParaRPr lang="en-US" sz="1800" dirty="0"/>
              </a:p>
              <a:p>
                <a:pPr marL="0" indent="0">
                  <a:buNone/>
                </a:pPr>
                <a:r>
                  <a:rPr lang="en-US" sz="1800" dirty="0"/>
                  <a:t>It makes sure that the sampled value is consistent with all other values.</a:t>
                </a:r>
              </a:p>
            </p:txBody>
          </p:sp>
        </mc:Choice>
        <mc:Fallback>
          <p:sp>
            <p:nvSpPr>
              <p:cNvPr id="3" name="Content Placeholder 2">
                <a:extLst>
                  <a:ext uri="{FF2B5EF4-FFF2-40B4-BE49-F238E27FC236}">
                    <a16:creationId xmlns:a16="http://schemas.microsoft.com/office/drawing/2014/main" id="{7112C883-9A9E-485C-A74A-3B703F5AE7E1}"/>
                  </a:ext>
                </a:extLst>
              </p:cNvPr>
              <p:cNvSpPr>
                <a:spLocks noGrp="1" noRot="1" noChangeAspect="1" noMove="1" noResize="1" noEditPoints="1" noAdjustHandles="1" noChangeArrowheads="1" noChangeShapeType="1" noTextEdit="1"/>
              </p:cNvSpPr>
              <p:nvPr>
                <p:ph idx="1"/>
              </p:nvPr>
            </p:nvSpPr>
            <p:spPr>
              <a:xfrm>
                <a:off x="762000" y="4756821"/>
                <a:ext cx="7753350" cy="1872579"/>
              </a:xfrm>
              <a:blipFill>
                <a:blip r:embed="rId2"/>
                <a:stretch>
                  <a:fillRect l="-708" t="-5519" b="-47403"/>
                </a:stretch>
              </a:blipFill>
            </p:spPr>
            <p:txBody>
              <a:bodyPr/>
              <a:lstStyle/>
              <a:p>
                <a:r>
                  <a:rPr lang="en-US">
                    <a:noFill/>
                  </a:rPr>
                  <a:t> </a:t>
                </a:r>
              </a:p>
            </p:txBody>
          </p:sp>
        </mc:Fallback>
      </mc:AlternateContent>
      <p:grpSp>
        <p:nvGrpSpPr>
          <p:cNvPr id="5" name="Group 4" descr="The Gibbs Sampling algorithm.">
            <a:extLst>
              <a:ext uri="{FF2B5EF4-FFF2-40B4-BE49-F238E27FC236}">
                <a16:creationId xmlns:a16="http://schemas.microsoft.com/office/drawing/2014/main" id="{B324619D-6DD2-54E8-287C-EE3E57AB5D29}"/>
              </a:ext>
            </a:extLst>
          </p:cNvPr>
          <p:cNvGrpSpPr/>
          <p:nvPr/>
        </p:nvGrpSpPr>
        <p:grpSpPr>
          <a:xfrm>
            <a:off x="656359" y="1371600"/>
            <a:ext cx="8321386" cy="3081336"/>
            <a:chOff x="656359" y="1371600"/>
            <a:chExt cx="8321386" cy="3081336"/>
          </a:xfrm>
        </p:grpSpPr>
        <p:pic>
          <p:nvPicPr>
            <p:cNvPr id="4" name="Picture 3">
              <a:extLst>
                <a:ext uri="{FF2B5EF4-FFF2-40B4-BE49-F238E27FC236}">
                  <a16:creationId xmlns:a16="http://schemas.microsoft.com/office/drawing/2014/main" id="{90ED95DC-BBB2-4735-BB09-27E5AFF23BE6}"/>
                </a:ext>
              </a:extLst>
            </p:cNvPr>
            <p:cNvPicPr>
              <a:picLocks noChangeAspect="1"/>
            </p:cNvPicPr>
            <p:nvPr/>
          </p:nvPicPr>
          <p:blipFill rotWithShape="1">
            <a:blip r:embed="rId3"/>
            <a:srcRect r="9368"/>
            <a:stretch/>
          </p:blipFill>
          <p:spPr>
            <a:xfrm>
              <a:off x="656359" y="1371600"/>
              <a:ext cx="6833679" cy="3081336"/>
            </a:xfrm>
            <a:prstGeom prst="rect">
              <a:avLst/>
            </a:prstGeom>
            <a:ln>
              <a:solidFill>
                <a:schemeClr val="accent2">
                  <a:lumMod val="60000"/>
                  <a:lumOff val="40000"/>
                </a:schemeClr>
              </a:solidFill>
            </a:ln>
          </p:spPr>
        </p:pic>
        <p:sp>
          <p:nvSpPr>
            <p:cNvPr id="6" name="Speech Bubble: Rectangle 5">
              <a:extLst>
                <a:ext uri="{FF2B5EF4-FFF2-40B4-BE49-F238E27FC236}">
                  <a16:creationId xmlns:a16="http://schemas.microsoft.com/office/drawing/2014/main" id="{7A5CADE8-4884-896D-90D5-A3214D8B7A60}"/>
                </a:ext>
              </a:extLst>
            </p:cNvPr>
            <p:cNvSpPr/>
            <p:nvPr/>
          </p:nvSpPr>
          <p:spPr>
            <a:xfrm>
              <a:off x="7580092" y="1994574"/>
              <a:ext cx="1397653" cy="550408"/>
            </a:xfrm>
            <a:prstGeom prst="wedgeRectCallout">
              <a:avLst>
                <a:gd name="adj1" fmla="val -184909"/>
                <a:gd name="adj2" fmla="val 9917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Start with a random state</a:t>
              </a:r>
            </a:p>
          </p:txBody>
        </p:sp>
        <p:sp>
          <p:nvSpPr>
            <p:cNvPr id="7" name="Speech Bubble: Rectangle 6">
              <a:extLst>
                <a:ext uri="{FF2B5EF4-FFF2-40B4-BE49-F238E27FC236}">
                  <a16:creationId xmlns:a16="http://schemas.microsoft.com/office/drawing/2014/main" id="{15313963-AD83-3BC5-2EF4-C768599C8F2E}"/>
                </a:ext>
              </a:extLst>
            </p:cNvPr>
            <p:cNvSpPr/>
            <p:nvPr/>
          </p:nvSpPr>
          <p:spPr>
            <a:xfrm>
              <a:off x="7580092" y="2627910"/>
              <a:ext cx="1397653" cy="931408"/>
            </a:xfrm>
            <a:prstGeom prst="wedgeRectCallout">
              <a:avLst>
                <a:gd name="adj1" fmla="val -122303"/>
                <a:gd name="adj2" fmla="val 452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Change one non-evidence variable at a time</a:t>
              </a:r>
            </a:p>
          </p:txBody>
        </p:sp>
        <p:sp>
          <p:nvSpPr>
            <p:cNvPr id="8" name="Speech Bubble: Rectangle 7">
              <a:extLst>
                <a:ext uri="{FF2B5EF4-FFF2-40B4-BE49-F238E27FC236}">
                  <a16:creationId xmlns:a16="http://schemas.microsoft.com/office/drawing/2014/main" id="{F2A0BE17-3845-8279-2B94-FB7B00D1DB18}"/>
                </a:ext>
              </a:extLst>
            </p:cNvPr>
            <p:cNvSpPr/>
            <p:nvPr/>
          </p:nvSpPr>
          <p:spPr>
            <a:xfrm>
              <a:off x="7580092" y="3725174"/>
              <a:ext cx="1397653" cy="283210"/>
            </a:xfrm>
            <a:prstGeom prst="wedgeRectCallout">
              <a:avLst>
                <a:gd name="adj1" fmla="val -183863"/>
                <a:gd name="adj2" fmla="val -986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Count</a:t>
              </a:r>
            </a:p>
          </p:txBody>
        </p:sp>
      </p:grpSp>
      <p:sp>
        <p:nvSpPr>
          <p:cNvPr id="9" name="Speech Bubble: Rectangle 8">
            <a:extLst>
              <a:ext uri="{FF2B5EF4-FFF2-40B4-BE49-F238E27FC236}">
                <a16:creationId xmlns:a16="http://schemas.microsoft.com/office/drawing/2014/main" id="{2A99B935-4113-A26D-1D44-EAC017DFCA98}"/>
              </a:ext>
            </a:extLst>
          </p:cNvPr>
          <p:cNvSpPr/>
          <p:nvPr/>
        </p:nvSpPr>
        <p:spPr>
          <a:xfrm>
            <a:off x="7580091" y="4130400"/>
            <a:ext cx="1397653" cy="441599"/>
          </a:xfrm>
          <a:prstGeom prst="wedgeRectCallout">
            <a:avLst>
              <a:gd name="adj1" fmla="val -356909"/>
              <a:gd name="adj2" fmla="val -550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Convert to probabilities</a:t>
            </a:r>
          </a:p>
        </p:txBody>
      </p:sp>
    </p:spTree>
    <p:extLst>
      <p:ext uri="{BB962C8B-B14F-4D97-AF65-F5344CB8AC3E}">
        <p14:creationId xmlns:p14="http://schemas.microsoft.com/office/powerpoint/2010/main" val="18164518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D6E3A-1871-1F75-49D5-6234833246DC}"/>
              </a:ext>
            </a:extLst>
          </p:cNvPr>
          <p:cNvSpPr>
            <a:spLocks noGrp="1"/>
          </p:cNvSpPr>
          <p:nvPr>
            <p:ph type="title"/>
          </p:nvPr>
        </p:nvSpPr>
        <p:spPr>
          <a:xfrm>
            <a:off x="628650" y="365127"/>
            <a:ext cx="7886700" cy="753710"/>
          </a:xfrm>
        </p:spPr>
        <p:txBody>
          <a:bodyPr/>
          <a:lstStyle/>
          <a:p>
            <a:r>
              <a:rPr lang="en-US" dirty="0"/>
              <a:t>Gibbs Sampling: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AD80BEA-0364-DE6A-CC0A-9316A1DB96FB}"/>
                  </a:ext>
                </a:extLst>
              </p:cNvPr>
              <p:cNvSpPr>
                <a:spLocks noGrp="1"/>
              </p:cNvSpPr>
              <p:nvPr>
                <p:ph idx="1"/>
              </p:nvPr>
            </p:nvSpPr>
            <p:spPr>
              <a:xfrm>
                <a:off x="786244" y="1219200"/>
                <a:ext cx="4699463" cy="5147469"/>
              </a:xfrm>
            </p:spPr>
            <p:txBody>
              <a:bodyPr>
                <a:normAutofit fontScale="85000" lnSpcReduction="20000"/>
              </a:bodyPr>
              <a:lstStyle/>
              <a:p>
                <a:pPr marL="0" indent="0">
                  <a:buNone/>
                </a:pPr>
                <a:r>
                  <a:rPr lang="en-US" sz="1700" dirty="0"/>
                  <a:t>Find</a:t>
                </a:r>
              </a:p>
              <a:p>
                <a:pPr marL="0" indent="0">
                  <a:buNone/>
                </a:pP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𝑃</m:t>
                      </m:r>
                      <m:r>
                        <a:rPr lang="en-US" sz="1700" i="1" dirty="0" smtClean="0">
                          <a:latin typeface="Cambria Math" panose="02040503050406030204" pitchFamily="18" charset="0"/>
                        </a:rPr>
                        <m:t>(</m:t>
                      </m:r>
                      <m:r>
                        <a:rPr lang="en-US" sz="1700" i="1" dirty="0" smtClean="0">
                          <a:latin typeface="Cambria Math" panose="02040503050406030204" pitchFamily="18" charset="0"/>
                        </a:rPr>
                        <m:t>𝑅𝑎𝑖𝑛</m:t>
                      </m:r>
                      <m:r>
                        <a:rPr lang="en-US" sz="1700" i="1" dirty="0" smtClean="0">
                          <a:latin typeface="Cambria Math" panose="02040503050406030204" pitchFamily="18" charset="0"/>
                        </a:rPr>
                        <m:t> |</m:t>
                      </m:r>
                      <m:r>
                        <a:rPr lang="en-US" sz="1700" i="1" dirty="0" smtClean="0">
                          <a:latin typeface="Cambria Math" panose="02040503050406030204" pitchFamily="18" charset="0"/>
                        </a:rPr>
                        <m:t>𝑆𝑝𝑟𝑖𝑛𝑘𝑙𝑒𝑟</m:t>
                      </m:r>
                      <m:r>
                        <a:rPr lang="en-US" sz="1700" i="1" dirty="0" smtClean="0">
                          <a:latin typeface="Cambria Math" panose="02040503050406030204" pitchFamily="18" charset="0"/>
                        </a:rPr>
                        <m:t> =</m:t>
                      </m:r>
                      <m:r>
                        <a:rPr lang="en-US" sz="1700" i="1" dirty="0" err="1" smtClean="0">
                          <a:latin typeface="Cambria Math" panose="02040503050406030204" pitchFamily="18" charset="0"/>
                        </a:rPr>
                        <m:t>𝑡𝑟𝑢𝑒</m:t>
                      </m:r>
                      <m:r>
                        <a:rPr lang="en-US" sz="1700" i="1" dirty="0" err="1" smtClean="0">
                          <a:latin typeface="Cambria Math" panose="02040503050406030204" pitchFamily="18" charset="0"/>
                        </a:rPr>
                        <m:t>,</m:t>
                      </m:r>
                      <m:r>
                        <a:rPr lang="en-US" sz="1700" i="1" dirty="0" err="1" smtClean="0">
                          <a:latin typeface="Cambria Math" panose="02040503050406030204" pitchFamily="18" charset="0"/>
                        </a:rPr>
                        <m:t>𝑊𝑒𝑡𝐺𝑟𝑎𝑠𝑠</m:t>
                      </m:r>
                      <m:r>
                        <a:rPr lang="en-US" sz="1700" i="1" dirty="0" smtClean="0">
                          <a:latin typeface="Cambria Math" panose="02040503050406030204" pitchFamily="18" charset="0"/>
                        </a:rPr>
                        <m:t> =</m:t>
                      </m:r>
                      <m:r>
                        <a:rPr lang="en-US" sz="1700" i="1" dirty="0" smtClean="0">
                          <a:latin typeface="Cambria Math" panose="02040503050406030204" pitchFamily="18" charset="0"/>
                        </a:rPr>
                        <m:t>𝑡𝑟𝑢𝑒</m:t>
                      </m:r>
                      <m:r>
                        <a:rPr lang="en-US" sz="1700" i="1" dirty="0" smtClean="0">
                          <a:latin typeface="Cambria Math" panose="02040503050406030204" pitchFamily="18" charset="0"/>
                        </a:rPr>
                        <m:t>). </m:t>
                      </m:r>
                    </m:oMath>
                  </m:oMathPara>
                </a14:m>
                <a:endParaRPr lang="en-US" sz="1700" dirty="0"/>
              </a:p>
              <a:p>
                <a:pPr marL="0" indent="0">
                  <a:buNone/>
                </a:pPr>
                <a:endParaRPr lang="en-US" sz="1700" dirty="0"/>
              </a:p>
              <a:p>
                <a:pPr marL="0" indent="0">
                  <a:buNone/>
                </a:pPr>
                <a:r>
                  <a:rPr lang="en-US" sz="1700" dirty="0"/>
                  <a:t>The evidence is now fixed.</a:t>
                </a:r>
              </a:p>
              <a:p>
                <a:pPr marL="0" indent="0">
                  <a:buNone/>
                </a:pPr>
                <a:endParaRPr lang="en-US" sz="1700" dirty="0"/>
              </a:p>
              <a:p>
                <a:pPr marL="0" indent="0">
                  <a:buNone/>
                </a:pPr>
                <a:r>
                  <a:rPr lang="en-US" sz="1700" dirty="0"/>
                  <a:t>1</a:t>
                </a:r>
                <a:r>
                  <a:rPr lang="en-US" sz="1700" b="1" dirty="0"/>
                  <a:t>. Construct a Markov Chain </a:t>
                </a:r>
                <a:r>
                  <a:rPr lang="en-US" sz="1700" dirty="0"/>
                  <a:t>with states defined by all non-fixed variables. Transition probabilities for changing one variable are calculated from </a:t>
                </a:r>
                <a14:m>
                  <m:oMath xmlns:m="http://schemas.openxmlformats.org/officeDocument/2006/math">
                    <m:r>
                      <a:rPr lang="en-US" sz="1600" b="0" i="1" smtClean="0">
                        <a:latin typeface="Cambria Math" panose="02040503050406030204" pitchFamily="18" charset="0"/>
                      </a:rPr>
                      <m:t>𝑃</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𝑧</m:t>
                            </m:r>
                          </m:e>
                          <m:sub>
                            <m:r>
                              <a:rPr lang="en-US" sz="1600" b="0" i="1" smtClean="0">
                                <a:latin typeface="Cambria Math" panose="02040503050406030204" pitchFamily="18" charset="0"/>
                              </a:rPr>
                              <m:t>𝑖</m:t>
                            </m:r>
                          </m:sub>
                        </m:sSub>
                      </m:e>
                      <m:e>
                        <m:r>
                          <a:rPr lang="en-US" sz="1600" b="0" i="1" smtClean="0">
                            <a:latin typeface="Cambria Math" panose="02040503050406030204" pitchFamily="18" charset="0"/>
                          </a:rPr>
                          <m:t>𝑚𝑏</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𝑍</m:t>
                                </m:r>
                              </m:e>
                              <m:sub>
                                <m:r>
                                  <a:rPr lang="en-US" sz="1600" b="0" i="1" smtClean="0">
                                    <a:latin typeface="Cambria Math" panose="02040503050406030204" pitchFamily="18" charset="0"/>
                                  </a:rPr>
                                  <m:t>𝑖</m:t>
                                </m:r>
                              </m:sub>
                            </m:sSub>
                          </m:e>
                        </m:d>
                      </m:e>
                    </m:d>
                  </m:oMath>
                </a14:m>
                <a:r>
                  <a:rPr lang="en-US" sz="1700" dirty="0"/>
                  <a:t>. Using the Markov blanket repairs all dependencies broken by fixing the evidence. </a:t>
                </a:r>
              </a:p>
              <a:p>
                <a:pPr marL="0" indent="0">
                  <a:buNone/>
                </a:pPr>
                <a:endParaRPr lang="en-US" sz="1700" dirty="0"/>
              </a:p>
              <a:p>
                <a:pPr marL="0" indent="0">
                  <a:buNone/>
                </a:pPr>
                <a:r>
                  <a:rPr lang="en-US" sz="1700" dirty="0"/>
                  <a:t>2</a:t>
                </a:r>
                <a:r>
                  <a:rPr lang="en-US" sz="1700" b="1" dirty="0"/>
                  <a:t>. Generate a sequence </a:t>
                </a:r>
                <a:r>
                  <a:rPr lang="en-US" sz="1700" dirty="0"/>
                  <a:t>by a random walk through this Markov chain and counting state visits. This will produce the stationary distribution over the states. For example, it is most likely that it is not cloudy and it does not rain.</a:t>
                </a:r>
              </a:p>
              <a:p>
                <a:pPr marL="0" indent="0">
                  <a:buNone/>
                </a:pPr>
                <a:endParaRPr lang="en-US" sz="1700" dirty="0"/>
              </a:p>
              <a:p>
                <a:pPr marL="0" indent="0">
                  <a:buNone/>
                </a:pPr>
                <a:r>
                  <a:rPr lang="en-US" sz="1700" dirty="0"/>
                  <a:t>3. </a:t>
                </a:r>
                <a:r>
                  <a:rPr lang="en-US" sz="1700" b="1" dirty="0"/>
                  <a:t>Group by the query variable</a:t>
                </a:r>
                <a:r>
                  <a:rPr lang="en-US" sz="1700" dirty="0"/>
                  <a:t>. We observe 13+7=20 states with </a:t>
                </a:r>
                <a14:m>
                  <m:oMath xmlns:m="http://schemas.openxmlformats.org/officeDocument/2006/math">
                    <m:r>
                      <a:rPr lang="en-US" sz="1700" i="1" dirty="0" smtClean="0">
                        <a:latin typeface="Cambria Math" panose="02040503050406030204" pitchFamily="18" charset="0"/>
                      </a:rPr>
                      <m:t>𝑅𝑎𝑖𝑛</m:t>
                    </m:r>
                    <m:r>
                      <a:rPr lang="en-US" sz="1700" i="1" dirty="0" smtClean="0">
                        <a:latin typeface="Cambria Math" panose="02040503050406030204" pitchFamily="18" charset="0"/>
                      </a:rPr>
                      <m:t>=</m:t>
                    </m:r>
                    <m:r>
                      <a:rPr lang="en-US" sz="1700" i="1" dirty="0" smtClean="0">
                        <a:latin typeface="Cambria Math" panose="02040503050406030204" pitchFamily="18" charset="0"/>
                      </a:rPr>
                      <m:t>𝑡𝑟𝑢𝑒</m:t>
                    </m:r>
                    <m:r>
                      <a:rPr lang="en-US" sz="1700" i="1" dirty="0" smtClean="0">
                        <a:latin typeface="Cambria Math" panose="02040503050406030204" pitchFamily="18" charset="0"/>
                      </a:rPr>
                      <m:t> </m:t>
                    </m:r>
                  </m:oMath>
                </a14:m>
                <a:r>
                  <a:rPr lang="en-US" sz="1700" dirty="0"/>
                  <a:t>and 2+58=60 with </a:t>
                </a:r>
                <a14:m>
                  <m:oMath xmlns:m="http://schemas.openxmlformats.org/officeDocument/2006/math">
                    <m:r>
                      <a:rPr lang="en-US" sz="1700" i="1" dirty="0" smtClean="0">
                        <a:latin typeface="Cambria Math" panose="02040503050406030204" pitchFamily="18" charset="0"/>
                      </a:rPr>
                      <m:t>𝑟</m:t>
                    </m:r>
                    <m:r>
                      <a:rPr lang="en-US" sz="1700" i="1" dirty="0" smtClean="0">
                        <a:latin typeface="Cambria Math" panose="02040503050406030204" pitchFamily="18" charset="0"/>
                      </a:rPr>
                      <m:t>𝑎𝑖𝑛</m:t>
                    </m:r>
                    <m:r>
                      <a:rPr lang="en-US" sz="1700" i="1" dirty="0" smtClean="0">
                        <a:latin typeface="Cambria Math" panose="02040503050406030204" pitchFamily="18" charset="0"/>
                      </a:rPr>
                      <m:t>=</m:t>
                    </m:r>
                    <m:r>
                      <a:rPr lang="en-US" sz="1700" i="1" dirty="0" smtClean="0">
                        <a:latin typeface="Cambria Math" panose="02040503050406030204" pitchFamily="18" charset="0"/>
                      </a:rPr>
                      <m:t>𝑓𝑎𝑙𝑠𝑒</m:t>
                    </m:r>
                  </m:oMath>
                </a14:m>
                <a:r>
                  <a:rPr lang="en-US" sz="1700" dirty="0"/>
                  <a:t>.</a:t>
                </a:r>
              </a:p>
              <a:p>
                <a:pPr marL="0" indent="0">
                  <a:buNone/>
                </a:pPr>
                <a:endParaRPr lang="en-US" sz="1700" i="1" dirty="0">
                  <a:latin typeface="Cambria Math" panose="02040503050406030204" pitchFamily="18" charset="0"/>
                </a:endParaRPr>
              </a:p>
              <a:p>
                <a:pPr marL="0" indent="0">
                  <a:buNone/>
                </a:pPr>
                <a:r>
                  <a:rPr lang="en-US" sz="1700" dirty="0"/>
                  <a:t>4. </a:t>
                </a:r>
                <a:r>
                  <a:rPr lang="en-US" sz="1700" b="1" dirty="0"/>
                  <a:t>Normalize counts </a:t>
                </a:r>
                <a:r>
                  <a:rPr lang="en-US" sz="1700" dirty="0"/>
                  <a:t>to produce a distribution:</a:t>
                </a:r>
                <a:br>
                  <a:rPr lang="en-US" sz="170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1700" i="1" dirty="0" smtClean="0">
                          <a:latin typeface="Cambria Math" panose="02040503050406030204" pitchFamily="18" charset="0"/>
                        </a:rPr>
                        <m:t>𝑁𝑂𝑅𝑀𝐴𝐿𝐼𝑍𝐸</m:t>
                      </m:r>
                      <m:d>
                        <m:dPr>
                          <m:ctrlPr>
                            <a:rPr lang="en-US" sz="1700" i="1" dirty="0" smtClean="0">
                              <a:latin typeface="Cambria Math" panose="02040503050406030204" pitchFamily="18" charset="0"/>
                            </a:rPr>
                          </m:ctrlPr>
                        </m:dPr>
                        <m:e>
                          <m:d>
                            <m:dPr>
                              <m:begChr m:val="⟨"/>
                              <m:endChr m:val="⟩"/>
                              <m:ctrlPr>
                                <a:rPr lang="en-US" sz="1700" i="1" dirty="0" smtClean="0">
                                  <a:latin typeface="Cambria Math" panose="02040503050406030204" pitchFamily="18" charset="0"/>
                                </a:rPr>
                              </m:ctrlPr>
                            </m:dPr>
                            <m:e>
                              <m:r>
                                <a:rPr lang="en-US" sz="1700" b="0" i="1" dirty="0" smtClean="0">
                                  <a:latin typeface="Cambria Math" panose="02040503050406030204" pitchFamily="18" charset="0"/>
                                </a:rPr>
                                <m:t>13+7</m:t>
                              </m:r>
                              <m:r>
                                <a:rPr lang="en-US" sz="1700" i="1" dirty="0">
                                  <a:latin typeface="Cambria Math" panose="02040503050406030204" pitchFamily="18" charset="0"/>
                                </a:rPr>
                                <m:t>,</m:t>
                              </m:r>
                              <m:r>
                                <a:rPr lang="en-US" sz="1700" b="0" i="1" dirty="0" smtClean="0">
                                  <a:latin typeface="Cambria Math" panose="02040503050406030204" pitchFamily="18" charset="0"/>
                                </a:rPr>
                                <m:t> 2+58</m:t>
                              </m:r>
                            </m:e>
                          </m:d>
                        </m:e>
                      </m:d>
                      <m:r>
                        <a:rPr lang="en-US" sz="1700" i="1" dirty="0" smtClean="0">
                          <a:latin typeface="Cambria Math" panose="02040503050406030204" pitchFamily="18" charset="0"/>
                        </a:rPr>
                        <m:t>= </m:t>
                      </m:r>
                      <m:d>
                        <m:dPr>
                          <m:begChr m:val="⟨"/>
                          <m:endChr m:val="⟩"/>
                          <m:ctrlPr>
                            <a:rPr lang="en-US" sz="1700" i="1" dirty="0" smtClean="0">
                              <a:latin typeface="Cambria Math" panose="02040503050406030204" pitchFamily="18" charset="0"/>
                            </a:rPr>
                          </m:ctrlPr>
                        </m:dPr>
                        <m:e>
                          <m:r>
                            <a:rPr lang="en-US" sz="1700" i="1" dirty="0">
                              <a:latin typeface="Cambria Math" panose="02040503050406030204" pitchFamily="18" charset="0"/>
                            </a:rPr>
                            <m:t>0.25,</m:t>
                          </m:r>
                          <m:r>
                            <a:rPr lang="en-US" sz="1700" b="0" i="1" dirty="0" smtClean="0">
                              <a:latin typeface="Cambria Math" panose="02040503050406030204" pitchFamily="18" charset="0"/>
                            </a:rPr>
                            <m:t> </m:t>
                          </m:r>
                          <m:r>
                            <a:rPr lang="en-US" sz="1700" i="1" dirty="0">
                              <a:latin typeface="Cambria Math" panose="02040503050406030204" pitchFamily="18" charset="0"/>
                            </a:rPr>
                            <m:t>0.75</m:t>
                          </m:r>
                        </m:e>
                      </m:d>
                    </m:oMath>
                  </m:oMathPara>
                </a14:m>
                <a:endParaRPr lang="en-US" sz="1700" dirty="0"/>
              </a:p>
              <a:p>
                <a:pPr marL="0" indent="0">
                  <a:buNone/>
                </a:pPr>
                <a:endParaRPr lang="en-US" sz="1700" dirty="0"/>
              </a:p>
              <a:p>
                <a:pPr marL="0" indent="0">
                  <a:buNone/>
                </a:pPr>
                <a:r>
                  <a:rPr lang="en-US" sz="1600" b="1" dirty="0"/>
                  <a:t>Estimate:</a:t>
                </a:r>
              </a:p>
              <a:p>
                <a:pPr marL="0" indent="0">
                  <a:buNone/>
                </a:pPr>
                <a14:m>
                  <m:oMath xmlns:m="http://schemas.openxmlformats.org/officeDocument/2006/math">
                    <m:r>
                      <a:rPr lang="en-US" sz="1500" i="1" dirty="0" smtClean="0">
                        <a:latin typeface="Cambria Math" panose="02040503050406030204" pitchFamily="18" charset="0"/>
                      </a:rPr>
                      <m:t>𝑃</m:t>
                    </m:r>
                    <m:r>
                      <a:rPr lang="en-US" sz="1500" i="1" dirty="0" smtClean="0">
                        <a:latin typeface="Cambria Math" panose="02040503050406030204" pitchFamily="18" charset="0"/>
                      </a:rPr>
                      <m:t>(</m:t>
                    </m:r>
                    <m:r>
                      <a:rPr lang="en-US" sz="1500" i="1" dirty="0" smtClean="0">
                        <a:latin typeface="Cambria Math" panose="02040503050406030204" pitchFamily="18" charset="0"/>
                      </a:rPr>
                      <m:t>𝑅𝑎𝑖𝑛</m:t>
                    </m:r>
                    <m:r>
                      <a:rPr lang="en-US" sz="1500" i="1" dirty="0" smtClean="0">
                        <a:latin typeface="Cambria Math" panose="02040503050406030204" pitchFamily="18" charset="0"/>
                      </a:rPr>
                      <m:t> |</m:t>
                    </m:r>
                    <m:r>
                      <a:rPr lang="en-US" sz="1500" i="1" dirty="0" smtClean="0">
                        <a:latin typeface="Cambria Math" panose="02040503050406030204" pitchFamily="18" charset="0"/>
                      </a:rPr>
                      <m:t>𝑆𝑝𝑟𝑖𝑛𝑘𝑙𝑒𝑟</m:t>
                    </m:r>
                    <m:r>
                      <a:rPr lang="en-US" sz="1500" i="1" dirty="0" smtClean="0">
                        <a:latin typeface="Cambria Math" panose="02040503050406030204" pitchFamily="18" charset="0"/>
                      </a:rPr>
                      <m:t> =</m:t>
                    </m:r>
                    <m:r>
                      <a:rPr lang="en-US" sz="1500" i="1" dirty="0" err="1" smtClean="0">
                        <a:latin typeface="Cambria Math" panose="02040503050406030204" pitchFamily="18" charset="0"/>
                      </a:rPr>
                      <m:t>𝑡𝑟𝑢𝑒</m:t>
                    </m:r>
                    <m:r>
                      <a:rPr lang="en-US" sz="1500" i="1" dirty="0" err="1" smtClean="0">
                        <a:latin typeface="Cambria Math" panose="02040503050406030204" pitchFamily="18" charset="0"/>
                      </a:rPr>
                      <m:t>,</m:t>
                    </m:r>
                    <m:r>
                      <a:rPr lang="en-US" sz="1500" i="1" dirty="0" err="1" smtClean="0">
                        <a:latin typeface="Cambria Math" panose="02040503050406030204" pitchFamily="18" charset="0"/>
                      </a:rPr>
                      <m:t>𝑊𝑒𝑡𝐺𝑟𝑎𝑠𝑠</m:t>
                    </m:r>
                    <m:r>
                      <a:rPr lang="en-US" sz="1500" i="1" dirty="0" smtClean="0">
                        <a:latin typeface="Cambria Math" panose="02040503050406030204" pitchFamily="18" charset="0"/>
                      </a:rPr>
                      <m:t> =</m:t>
                    </m:r>
                    <m:r>
                      <a:rPr lang="en-US" sz="1500" i="1" dirty="0" smtClean="0">
                        <a:latin typeface="Cambria Math" panose="02040503050406030204" pitchFamily="18" charset="0"/>
                      </a:rPr>
                      <m:t>𝑡𝑟𝑢𝑒</m:t>
                    </m:r>
                    <m:r>
                      <a:rPr lang="en-US" sz="1500" i="1" dirty="0" smtClean="0">
                        <a:latin typeface="Cambria Math" panose="02040503050406030204" pitchFamily="18" charset="0"/>
                      </a:rPr>
                      <m:t>)≈0.25</m:t>
                    </m:r>
                  </m:oMath>
                </a14:m>
                <a:r>
                  <a:rPr lang="en-US" sz="1500" dirty="0"/>
                  <a:t> </a:t>
                </a:r>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DAD80BEA-0364-DE6A-CC0A-9316A1DB96FB}"/>
                  </a:ext>
                </a:extLst>
              </p:cNvPr>
              <p:cNvSpPr>
                <a:spLocks noGrp="1" noRot="1" noChangeAspect="1" noMove="1" noResize="1" noEditPoints="1" noAdjustHandles="1" noChangeArrowheads="1" noChangeShapeType="1" noTextEdit="1"/>
              </p:cNvSpPr>
              <p:nvPr>
                <p:ph idx="1"/>
              </p:nvPr>
            </p:nvSpPr>
            <p:spPr>
              <a:xfrm>
                <a:off x="786244" y="1219200"/>
                <a:ext cx="4699463" cy="5147469"/>
              </a:xfrm>
              <a:blipFill>
                <a:blip r:embed="rId2"/>
                <a:stretch>
                  <a:fillRect l="-389" t="-1303"/>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F1F6BDDF-1BEB-6BFC-D3C8-4A93B08A7250}"/>
              </a:ext>
              <a:ext uri="{C183D7F6-B498-43B3-948B-1728B52AA6E4}">
                <adec:decorative xmlns:adec="http://schemas.microsoft.com/office/drawing/2017/decorative" val="1"/>
              </a:ext>
            </a:extLst>
          </p:cNvPr>
          <p:cNvGrpSpPr/>
          <p:nvPr/>
        </p:nvGrpSpPr>
        <p:grpSpPr>
          <a:xfrm>
            <a:off x="5604984" y="459520"/>
            <a:ext cx="2791088" cy="2528154"/>
            <a:chOff x="5604984" y="459520"/>
            <a:chExt cx="2791088" cy="2528154"/>
          </a:xfrm>
        </p:grpSpPr>
        <p:pic>
          <p:nvPicPr>
            <p:cNvPr id="9" name="Picture 8">
              <a:extLst>
                <a:ext uri="{FF2B5EF4-FFF2-40B4-BE49-F238E27FC236}">
                  <a16:creationId xmlns:a16="http://schemas.microsoft.com/office/drawing/2014/main" id="{B80FF76F-185C-1795-11E7-F661B6C6A126}"/>
                </a:ext>
              </a:extLst>
            </p:cNvPr>
            <p:cNvPicPr>
              <a:picLocks noChangeAspect="1"/>
            </p:cNvPicPr>
            <p:nvPr/>
          </p:nvPicPr>
          <p:blipFill>
            <a:blip r:embed="rId3"/>
            <a:stretch>
              <a:fillRect/>
            </a:stretch>
          </p:blipFill>
          <p:spPr>
            <a:xfrm>
              <a:off x="5604984" y="533400"/>
              <a:ext cx="2671811" cy="2454274"/>
            </a:xfrm>
            <a:prstGeom prst="rect">
              <a:avLst/>
            </a:prstGeom>
          </p:spPr>
        </p:pic>
        <p:sp>
          <p:nvSpPr>
            <p:cNvPr id="10" name="TextBox 9">
              <a:extLst>
                <a:ext uri="{FF2B5EF4-FFF2-40B4-BE49-F238E27FC236}">
                  <a16:creationId xmlns:a16="http://schemas.microsoft.com/office/drawing/2014/main" id="{F500E3A3-C26D-148A-8FE6-0EE5890B99F1}"/>
                </a:ext>
              </a:extLst>
            </p:cNvPr>
            <p:cNvSpPr txBox="1"/>
            <p:nvPr/>
          </p:nvSpPr>
          <p:spPr>
            <a:xfrm>
              <a:off x="5729486" y="1986079"/>
              <a:ext cx="631904" cy="400110"/>
            </a:xfrm>
            <a:prstGeom prst="rect">
              <a:avLst/>
            </a:prstGeom>
            <a:noFill/>
          </p:spPr>
          <p:txBody>
            <a:bodyPr wrap="none" rtlCol="0">
              <a:spAutoFit/>
            </a:bodyPr>
            <a:lstStyle/>
            <a:p>
              <a:r>
                <a:rPr lang="en-US" sz="2000" b="1" dirty="0">
                  <a:solidFill>
                    <a:srgbClr val="FF0000"/>
                  </a:solidFill>
                </a:rPr>
                <a:t>true</a:t>
              </a:r>
              <a:endParaRPr lang="en-US" sz="2800" b="1" dirty="0">
                <a:solidFill>
                  <a:srgbClr val="FF0000"/>
                </a:solidFill>
              </a:endParaRPr>
            </a:p>
          </p:txBody>
        </p:sp>
        <p:sp>
          <p:nvSpPr>
            <p:cNvPr id="12" name="TextBox 11">
              <a:extLst>
                <a:ext uri="{FF2B5EF4-FFF2-40B4-BE49-F238E27FC236}">
                  <a16:creationId xmlns:a16="http://schemas.microsoft.com/office/drawing/2014/main" id="{28FCFB4A-803E-236E-DE01-49CC010C66EB}"/>
                </a:ext>
              </a:extLst>
            </p:cNvPr>
            <p:cNvSpPr txBox="1"/>
            <p:nvPr/>
          </p:nvSpPr>
          <p:spPr>
            <a:xfrm>
              <a:off x="7315200" y="2386189"/>
              <a:ext cx="631904" cy="400110"/>
            </a:xfrm>
            <a:prstGeom prst="rect">
              <a:avLst/>
            </a:prstGeom>
            <a:noFill/>
          </p:spPr>
          <p:txBody>
            <a:bodyPr wrap="none" rtlCol="0">
              <a:spAutoFit/>
            </a:bodyPr>
            <a:lstStyle/>
            <a:p>
              <a:r>
                <a:rPr lang="en-US" sz="2000" b="1" dirty="0">
                  <a:solidFill>
                    <a:srgbClr val="FF0000"/>
                  </a:solidFill>
                </a:rPr>
                <a:t>true</a:t>
              </a:r>
              <a:endParaRPr lang="en-US" sz="2800" b="1" dirty="0">
                <a:solidFill>
                  <a:srgbClr val="FF0000"/>
                </a:solidFill>
              </a:endParaRPr>
            </a:p>
          </p:txBody>
        </p:sp>
        <p:grpSp>
          <p:nvGrpSpPr>
            <p:cNvPr id="20" name="Group 19">
              <a:extLst>
                <a:ext uri="{FF2B5EF4-FFF2-40B4-BE49-F238E27FC236}">
                  <a16:creationId xmlns:a16="http://schemas.microsoft.com/office/drawing/2014/main" id="{D6EA40A6-D091-19A5-C52B-3586AD46A9D6}"/>
                </a:ext>
              </a:extLst>
            </p:cNvPr>
            <p:cNvGrpSpPr/>
            <p:nvPr/>
          </p:nvGrpSpPr>
          <p:grpSpPr>
            <a:xfrm>
              <a:off x="5729486" y="1600200"/>
              <a:ext cx="631904" cy="421128"/>
              <a:chOff x="5729486" y="1600200"/>
              <a:chExt cx="631904" cy="421128"/>
            </a:xfrm>
          </p:grpSpPr>
          <p:cxnSp>
            <p:nvCxnSpPr>
              <p:cNvPr id="14" name="Straight Connector 13">
                <a:extLst>
                  <a:ext uri="{FF2B5EF4-FFF2-40B4-BE49-F238E27FC236}">
                    <a16:creationId xmlns:a16="http://schemas.microsoft.com/office/drawing/2014/main" id="{D430EC3E-CC56-E9FE-55EF-E071C7EAB9F9}"/>
                  </a:ext>
                </a:extLst>
              </p:cNvPr>
              <p:cNvCxnSpPr>
                <a:cxnSpLocks/>
              </p:cNvCxnSpPr>
              <p:nvPr/>
            </p:nvCxnSpPr>
            <p:spPr>
              <a:xfrm flipV="1">
                <a:off x="5729486" y="1600200"/>
                <a:ext cx="631904" cy="3858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97CEE75-A901-BF96-7F48-34168628A931}"/>
                  </a:ext>
                </a:extLst>
              </p:cNvPr>
              <p:cNvCxnSpPr>
                <a:cxnSpLocks/>
              </p:cNvCxnSpPr>
              <p:nvPr/>
            </p:nvCxnSpPr>
            <p:spPr>
              <a:xfrm>
                <a:off x="5729486" y="1600200"/>
                <a:ext cx="631904" cy="421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4CB2C4E7-A4F7-06C1-FA81-539C9C78BC79}"/>
                </a:ext>
              </a:extLst>
            </p:cNvPr>
            <p:cNvGrpSpPr/>
            <p:nvPr/>
          </p:nvGrpSpPr>
          <p:grpSpPr>
            <a:xfrm>
              <a:off x="6545763" y="2165116"/>
              <a:ext cx="845637" cy="822558"/>
              <a:chOff x="5729486" y="1600200"/>
              <a:chExt cx="631904" cy="421128"/>
            </a:xfrm>
          </p:grpSpPr>
          <p:cxnSp>
            <p:nvCxnSpPr>
              <p:cNvPr id="22" name="Straight Connector 21">
                <a:extLst>
                  <a:ext uri="{FF2B5EF4-FFF2-40B4-BE49-F238E27FC236}">
                    <a16:creationId xmlns:a16="http://schemas.microsoft.com/office/drawing/2014/main" id="{30962763-C9DD-72D4-151B-64D29295319B}"/>
                  </a:ext>
                </a:extLst>
              </p:cNvPr>
              <p:cNvCxnSpPr>
                <a:cxnSpLocks/>
              </p:cNvCxnSpPr>
              <p:nvPr/>
            </p:nvCxnSpPr>
            <p:spPr>
              <a:xfrm flipV="1">
                <a:off x="5729486" y="1600200"/>
                <a:ext cx="631904" cy="38587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0652FC3B-B42C-8406-FD84-63389A82B267}"/>
                  </a:ext>
                </a:extLst>
              </p:cNvPr>
              <p:cNvCxnSpPr>
                <a:cxnSpLocks/>
              </p:cNvCxnSpPr>
              <p:nvPr/>
            </p:nvCxnSpPr>
            <p:spPr>
              <a:xfrm>
                <a:off x="5729486" y="1600200"/>
                <a:ext cx="631904" cy="42112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C700B6CC-FCD6-0E22-7F26-C081480E395B}"/>
                </a:ext>
              </a:extLst>
            </p:cNvPr>
            <p:cNvSpPr txBox="1"/>
            <p:nvPr/>
          </p:nvSpPr>
          <p:spPr>
            <a:xfrm>
              <a:off x="7208439" y="459520"/>
              <a:ext cx="1187633" cy="400110"/>
            </a:xfrm>
            <a:prstGeom prst="rect">
              <a:avLst/>
            </a:prstGeom>
            <a:noFill/>
          </p:spPr>
          <p:txBody>
            <a:bodyPr wrap="none" rtlCol="0">
              <a:spAutoFit/>
            </a:bodyPr>
            <a:lstStyle/>
            <a:p>
              <a:r>
                <a:rPr lang="en-US" sz="2000" b="1" dirty="0">
                  <a:solidFill>
                    <a:srgbClr val="FF0000"/>
                  </a:solidFill>
                </a:rPr>
                <a:t>unknown</a:t>
              </a:r>
              <a:endParaRPr lang="en-US" sz="2800" b="1" dirty="0">
                <a:solidFill>
                  <a:srgbClr val="FF0000"/>
                </a:solidFill>
              </a:endParaRPr>
            </a:p>
          </p:txBody>
        </p:sp>
        <p:sp>
          <p:nvSpPr>
            <p:cNvPr id="25" name="TextBox 24">
              <a:extLst>
                <a:ext uri="{FF2B5EF4-FFF2-40B4-BE49-F238E27FC236}">
                  <a16:creationId xmlns:a16="http://schemas.microsoft.com/office/drawing/2014/main" id="{7BFDF9B3-1C46-426C-3A0C-53A393294027}"/>
                </a:ext>
              </a:extLst>
            </p:cNvPr>
            <p:cNvSpPr txBox="1"/>
            <p:nvPr/>
          </p:nvSpPr>
          <p:spPr>
            <a:xfrm>
              <a:off x="8078713" y="1585969"/>
              <a:ext cx="303288" cy="400110"/>
            </a:xfrm>
            <a:prstGeom prst="rect">
              <a:avLst/>
            </a:prstGeom>
            <a:noFill/>
          </p:spPr>
          <p:txBody>
            <a:bodyPr wrap="none" rtlCol="0">
              <a:spAutoFit/>
            </a:bodyPr>
            <a:lstStyle/>
            <a:p>
              <a:r>
                <a:rPr lang="en-US" sz="2000" b="1" dirty="0">
                  <a:solidFill>
                    <a:srgbClr val="FF0000"/>
                  </a:solidFill>
                </a:rPr>
                <a:t>?</a:t>
              </a:r>
              <a:endParaRPr lang="en-US" sz="2800" b="1" dirty="0">
                <a:solidFill>
                  <a:srgbClr val="FF0000"/>
                </a:solidFill>
              </a:endParaRPr>
            </a:p>
          </p:txBody>
        </p:sp>
      </p:grpSp>
      <p:sp>
        <p:nvSpPr>
          <p:cNvPr id="26" name="Arrow: Down 25">
            <a:extLst>
              <a:ext uri="{FF2B5EF4-FFF2-40B4-BE49-F238E27FC236}">
                <a16:creationId xmlns:a16="http://schemas.microsoft.com/office/drawing/2014/main" id="{A4355F4B-8D5E-3579-D1DA-E04691CF568A}"/>
              </a:ext>
              <a:ext uri="{C183D7F6-B498-43B3-948B-1728B52AA6E4}">
                <adec:decorative xmlns:adec="http://schemas.microsoft.com/office/drawing/2017/decorative" val="1"/>
              </a:ext>
            </a:extLst>
          </p:cNvPr>
          <p:cNvSpPr/>
          <p:nvPr/>
        </p:nvSpPr>
        <p:spPr>
          <a:xfrm>
            <a:off x="6407597" y="3042257"/>
            <a:ext cx="983803" cy="505336"/>
          </a:xfrm>
          <a:prstGeom prst="downArrow">
            <a:avLst>
              <a:gd name="adj1" fmla="val 56634"/>
              <a:gd name="adj2" fmla="val 5689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5" name="Group 14">
            <a:extLst>
              <a:ext uri="{FF2B5EF4-FFF2-40B4-BE49-F238E27FC236}">
                <a16:creationId xmlns:a16="http://schemas.microsoft.com/office/drawing/2014/main" id="{CFE74ECA-D7D2-4EE2-7CA2-39E837DF37FC}"/>
              </a:ext>
              <a:ext uri="{C183D7F6-B498-43B3-948B-1728B52AA6E4}">
                <adec:decorative xmlns:adec="http://schemas.microsoft.com/office/drawing/2017/decorative" val="1"/>
              </a:ext>
            </a:extLst>
          </p:cNvPr>
          <p:cNvGrpSpPr/>
          <p:nvPr/>
        </p:nvGrpSpPr>
        <p:grpSpPr>
          <a:xfrm>
            <a:off x="5486400" y="3602177"/>
            <a:ext cx="3505200" cy="3091755"/>
            <a:chOff x="5486400" y="3602177"/>
            <a:chExt cx="3505200" cy="3091755"/>
          </a:xfrm>
        </p:grpSpPr>
        <p:pic>
          <p:nvPicPr>
            <p:cNvPr id="5" name="Picture 4">
              <a:extLst>
                <a:ext uri="{FF2B5EF4-FFF2-40B4-BE49-F238E27FC236}">
                  <a16:creationId xmlns:a16="http://schemas.microsoft.com/office/drawing/2014/main" id="{5735E2AC-945C-E89F-965D-B1124A154426}"/>
                </a:ext>
              </a:extLst>
            </p:cNvPr>
            <p:cNvPicPr>
              <a:picLocks noChangeAspect="1"/>
            </p:cNvPicPr>
            <p:nvPr/>
          </p:nvPicPr>
          <p:blipFill>
            <a:blip r:embed="rId4"/>
            <a:stretch>
              <a:fillRect/>
            </a:stretch>
          </p:blipFill>
          <p:spPr>
            <a:xfrm>
              <a:off x="5604984" y="3602177"/>
              <a:ext cx="3025839" cy="2341423"/>
            </a:xfrm>
            <a:prstGeom prst="rect">
              <a:avLst/>
            </a:prstGeom>
          </p:spPr>
        </p:pic>
        <p:sp>
          <p:nvSpPr>
            <p:cNvPr id="7" name="TextBox 6">
              <a:extLst>
                <a:ext uri="{FF2B5EF4-FFF2-40B4-BE49-F238E27FC236}">
                  <a16:creationId xmlns:a16="http://schemas.microsoft.com/office/drawing/2014/main" id="{9947E19A-5631-E280-E86F-5E5AC8015C7B}"/>
                </a:ext>
              </a:extLst>
            </p:cNvPr>
            <p:cNvSpPr txBox="1"/>
            <p:nvPr/>
          </p:nvSpPr>
          <p:spPr>
            <a:xfrm>
              <a:off x="5486400" y="5955268"/>
              <a:ext cx="3505200" cy="738664"/>
            </a:xfrm>
            <a:prstGeom prst="rect">
              <a:avLst/>
            </a:prstGeom>
            <a:noFill/>
          </p:spPr>
          <p:txBody>
            <a:bodyPr wrap="square">
              <a:spAutoFit/>
            </a:bodyPr>
            <a:lstStyle/>
            <a:p>
              <a:pPr marL="0" indent="0">
                <a:buNone/>
              </a:pPr>
              <a:r>
                <a:rPr lang="en-US" sz="1400" dirty="0"/>
                <a:t>Note the self-loops: the state stays the same when the resampled value is same it already has. </a:t>
              </a:r>
            </a:p>
          </p:txBody>
        </p:sp>
      </p:grpSp>
      <p:sp>
        <p:nvSpPr>
          <p:cNvPr id="19" name="Oval 18">
            <a:extLst>
              <a:ext uri="{FF2B5EF4-FFF2-40B4-BE49-F238E27FC236}">
                <a16:creationId xmlns:a16="http://schemas.microsoft.com/office/drawing/2014/main" id="{CE50C877-3FB6-A069-44E2-79A5D33DF7DA}"/>
              </a:ext>
            </a:extLst>
          </p:cNvPr>
          <p:cNvSpPr/>
          <p:nvPr/>
        </p:nvSpPr>
        <p:spPr>
          <a:xfrm>
            <a:off x="5752484" y="3678969"/>
            <a:ext cx="1204714" cy="2341423"/>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FEA012B2-212A-D8C3-44A7-1E672FF2195D}"/>
              </a:ext>
            </a:extLst>
          </p:cNvPr>
          <p:cNvSpPr/>
          <p:nvPr/>
        </p:nvSpPr>
        <p:spPr>
          <a:xfrm>
            <a:off x="7291596" y="3656761"/>
            <a:ext cx="1204714" cy="2341423"/>
          </a:xfrm>
          <a:prstGeom prst="ellipse">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grpSp>
        <p:nvGrpSpPr>
          <p:cNvPr id="4" name="Group 3">
            <a:extLst>
              <a:ext uri="{FF2B5EF4-FFF2-40B4-BE49-F238E27FC236}">
                <a16:creationId xmlns:a16="http://schemas.microsoft.com/office/drawing/2014/main" id="{C07EBC86-EB64-AF70-39D3-4B50E9446095}"/>
              </a:ext>
            </a:extLst>
          </p:cNvPr>
          <p:cNvGrpSpPr/>
          <p:nvPr/>
        </p:nvGrpSpPr>
        <p:grpSpPr>
          <a:xfrm>
            <a:off x="5867141" y="4100087"/>
            <a:ext cx="2748446" cy="1344099"/>
            <a:chOff x="5867141" y="4100087"/>
            <a:chExt cx="2748446" cy="1344099"/>
          </a:xfrm>
        </p:grpSpPr>
        <p:sp>
          <p:nvSpPr>
            <p:cNvPr id="28" name="TextBox 27">
              <a:extLst>
                <a:ext uri="{FF2B5EF4-FFF2-40B4-BE49-F238E27FC236}">
                  <a16:creationId xmlns:a16="http://schemas.microsoft.com/office/drawing/2014/main" id="{A9184829-011D-3B2A-B827-3891852135FB}"/>
                </a:ext>
              </a:extLst>
            </p:cNvPr>
            <p:cNvSpPr txBox="1"/>
            <p:nvPr/>
          </p:nvSpPr>
          <p:spPr>
            <a:xfrm>
              <a:off x="5874946" y="4100087"/>
              <a:ext cx="1080911" cy="369332"/>
            </a:xfrm>
            <a:prstGeom prst="rect">
              <a:avLst/>
            </a:prstGeom>
            <a:noFill/>
          </p:spPr>
          <p:txBody>
            <a:bodyPr wrap="square" rtlCol="0">
              <a:spAutoFit/>
            </a:bodyPr>
            <a:lstStyle/>
            <a:p>
              <a:r>
                <a:rPr lang="en-US" b="1" dirty="0">
                  <a:solidFill>
                    <a:srgbClr val="FF0000"/>
                  </a:solidFill>
                </a:rPr>
                <a:t>13 visits</a:t>
              </a:r>
            </a:p>
          </p:txBody>
        </p:sp>
        <p:sp>
          <p:nvSpPr>
            <p:cNvPr id="30" name="TextBox 29">
              <a:extLst>
                <a:ext uri="{FF2B5EF4-FFF2-40B4-BE49-F238E27FC236}">
                  <a16:creationId xmlns:a16="http://schemas.microsoft.com/office/drawing/2014/main" id="{3BA6741C-DED9-71F8-D9BB-8162F8EE2B32}"/>
                </a:ext>
              </a:extLst>
            </p:cNvPr>
            <p:cNvSpPr txBox="1"/>
            <p:nvPr/>
          </p:nvSpPr>
          <p:spPr>
            <a:xfrm>
              <a:off x="5867141" y="5032833"/>
              <a:ext cx="1080911" cy="369332"/>
            </a:xfrm>
            <a:prstGeom prst="rect">
              <a:avLst/>
            </a:prstGeom>
            <a:noFill/>
          </p:spPr>
          <p:txBody>
            <a:bodyPr wrap="square" rtlCol="0">
              <a:spAutoFit/>
            </a:bodyPr>
            <a:lstStyle/>
            <a:p>
              <a:r>
                <a:rPr lang="en-US" b="1" dirty="0">
                  <a:solidFill>
                    <a:srgbClr val="FF0000"/>
                  </a:solidFill>
                </a:rPr>
                <a:t>7 visits</a:t>
              </a:r>
            </a:p>
          </p:txBody>
        </p:sp>
        <p:sp>
          <p:nvSpPr>
            <p:cNvPr id="32" name="TextBox 31">
              <a:extLst>
                <a:ext uri="{FF2B5EF4-FFF2-40B4-BE49-F238E27FC236}">
                  <a16:creationId xmlns:a16="http://schemas.microsoft.com/office/drawing/2014/main" id="{ACBF448C-96AE-FEE5-B6E3-41E8409E92B7}"/>
                </a:ext>
              </a:extLst>
            </p:cNvPr>
            <p:cNvSpPr txBox="1"/>
            <p:nvPr/>
          </p:nvSpPr>
          <p:spPr>
            <a:xfrm>
              <a:off x="7482655" y="5074854"/>
              <a:ext cx="1080911" cy="369332"/>
            </a:xfrm>
            <a:prstGeom prst="rect">
              <a:avLst/>
            </a:prstGeom>
            <a:noFill/>
          </p:spPr>
          <p:txBody>
            <a:bodyPr wrap="square" rtlCol="0">
              <a:spAutoFit/>
            </a:bodyPr>
            <a:lstStyle/>
            <a:p>
              <a:r>
                <a:rPr lang="en-US" b="1" dirty="0">
                  <a:solidFill>
                    <a:srgbClr val="FF0000"/>
                  </a:solidFill>
                </a:rPr>
                <a:t>58 visits</a:t>
              </a:r>
            </a:p>
          </p:txBody>
        </p:sp>
        <p:sp>
          <p:nvSpPr>
            <p:cNvPr id="16" name="TextBox 15">
              <a:extLst>
                <a:ext uri="{FF2B5EF4-FFF2-40B4-BE49-F238E27FC236}">
                  <a16:creationId xmlns:a16="http://schemas.microsoft.com/office/drawing/2014/main" id="{11BA2DC7-4877-B22F-2B55-C6DD696AABCA}"/>
                </a:ext>
              </a:extLst>
            </p:cNvPr>
            <p:cNvSpPr txBox="1"/>
            <p:nvPr/>
          </p:nvSpPr>
          <p:spPr>
            <a:xfrm>
              <a:off x="7534676" y="4109342"/>
              <a:ext cx="1080911" cy="369332"/>
            </a:xfrm>
            <a:prstGeom prst="rect">
              <a:avLst/>
            </a:prstGeom>
            <a:noFill/>
          </p:spPr>
          <p:txBody>
            <a:bodyPr wrap="square" rtlCol="0">
              <a:spAutoFit/>
            </a:bodyPr>
            <a:lstStyle/>
            <a:p>
              <a:r>
                <a:rPr lang="en-US" b="1" dirty="0">
                  <a:solidFill>
                    <a:srgbClr val="FF0000"/>
                  </a:solidFill>
                </a:rPr>
                <a:t>2 visits</a:t>
              </a:r>
            </a:p>
          </p:txBody>
        </p:sp>
      </p:grpSp>
    </p:spTree>
    <p:extLst>
      <p:ext uri="{BB962C8B-B14F-4D97-AF65-F5344CB8AC3E}">
        <p14:creationId xmlns:p14="http://schemas.microsoft.com/office/powerpoint/2010/main" val="259064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6" grpId="0" animBg="1"/>
      <p:bldP spid="19" grpId="0" animBg="1"/>
      <p:bldP spid="18"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9393-16FF-4347-B2FD-B101E366DA83}"/>
              </a:ext>
            </a:extLst>
          </p:cNvPr>
          <p:cNvSpPr>
            <a:spLocks noGrp="1"/>
          </p:cNvSpPr>
          <p:nvPr>
            <p:ph type="title"/>
          </p:nvPr>
        </p:nvSpPr>
        <p:spPr>
          <a:xfrm>
            <a:off x="3724072" y="629268"/>
            <a:ext cx="4939868" cy="1286160"/>
          </a:xfrm>
        </p:spPr>
        <p:txBody>
          <a:bodyPr anchor="b">
            <a:normAutofit/>
          </a:bodyPr>
          <a:lstStyle/>
          <a:p>
            <a:r>
              <a:rPr lang="en-US" dirty="0"/>
              <a:t>Conclusion</a:t>
            </a:r>
          </a:p>
        </p:txBody>
      </p:sp>
      <p:sp>
        <p:nvSpPr>
          <p:cNvPr id="3" name="Content Placeholder 2">
            <a:extLst>
              <a:ext uri="{FF2B5EF4-FFF2-40B4-BE49-F238E27FC236}">
                <a16:creationId xmlns:a16="http://schemas.microsoft.com/office/drawing/2014/main" id="{0E17F53C-77D6-428F-A1D2-8090896F2293}"/>
              </a:ext>
            </a:extLst>
          </p:cNvPr>
          <p:cNvSpPr>
            <a:spLocks noGrp="1"/>
          </p:cNvSpPr>
          <p:nvPr>
            <p:ph idx="1"/>
          </p:nvPr>
        </p:nvSpPr>
        <p:spPr>
          <a:xfrm>
            <a:off x="3724073" y="2438400"/>
            <a:ext cx="4939867" cy="3785419"/>
          </a:xfrm>
        </p:spPr>
        <p:txBody>
          <a:bodyPr>
            <a:normAutofit fontScale="92500" lnSpcReduction="10000"/>
          </a:bodyPr>
          <a:lstStyle/>
          <a:p>
            <a:r>
              <a:rPr lang="en-US" sz="1700" dirty="0"/>
              <a:t>Bayesian networks provide an efficient way to </a:t>
            </a:r>
            <a:r>
              <a:rPr lang="en-US" sz="1700" b="1" dirty="0"/>
              <a:t>store a complete probabilistic model for an AI problem </a:t>
            </a:r>
            <a:r>
              <a:rPr lang="en-US" sz="1700" dirty="0"/>
              <a:t>by exploiting (conditional) independence between variables.</a:t>
            </a:r>
          </a:p>
          <a:p>
            <a:endParaRPr lang="en-US" sz="1700" dirty="0"/>
          </a:p>
          <a:p>
            <a:r>
              <a:rPr lang="en-US" sz="1700" b="1" dirty="0"/>
              <a:t>Inference</a:t>
            </a:r>
            <a:r>
              <a:rPr lang="en-US" sz="1700" dirty="0"/>
              <a:t> means querying the model for a conditional probability given some evidence.</a:t>
            </a:r>
          </a:p>
          <a:p>
            <a:pPr marL="0" indent="0">
              <a:buNone/>
            </a:pPr>
            <a:endParaRPr lang="en-US" sz="1700" dirty="0"/>
          </a:p>
          <a:p>
            <a:r>
              <a:rPr lang="en-US" sz="1700" dirty="0"/>
              <a:t>Exact inference is difficult for all but tiny models.</a:t>
            </a:r>
          </a:p>
          <a:p>
            <a:endParaRPr lang="en-US" sz="1700" dirty="0"/>
          </a:p>
          <a:p>
            <a:r>
              <a:rPr lang="en-US" sz="1700" dirty="0"/>
              <a:t>The state-of-the-art is to use </a:t>
            </a:r>
            <a:r>
              <a:rPr lang="en-US" sz="1700" b="1" dirty="0"/>
              <a:t>approximate inference </a:t>
            </a:r>
            <a:r>
              <a:rPr lang="en-US" sz="1700" dirty="0"/>
              <a:t>by Markov Chain Monte Carlo sampling from the model.</a:t>
            </a:r>
            <a:br>
              <a:rPr lang="en-US" sz="1700" dirty="0"/>
            </a:br>
            <a:endParaRPr lang="en-US" sz="1700" dirty="0"/>
          </a:p>
          <a:p>
            <a:r>
              <a:rPr lang="en-US" sz="1700" dirty="0"/>
              <a:t>Any </a:t>
            </a:r>
            <a:r>
              <a:rPr lang="en-US" sz="1700" b="1" dirty="0"/>
              <a:t>software libraries </a:t>
            </a:r>
            <a:r>
              <a:rPr lang="en-US" sz="1700" dirty="0"/>
              <a:t>provide general inference engines.</a:t>
            </a:r>
          </a:p>
        </p:txBody>
      </p:sp>
      <p:pic>
        <p:nvPicPr>
          <p:cNvPr id="5" name="Picture 4">
            <a:extLst>
              <a:ext uri="{FF2B5EF4-FFF2-40B4-BE49-F238E27FC236}">
                <a16:creationId xmlns:a16="http://schemas.microsoft.com/office/drawing/2014/main" id="{37486F49-3F30-4D77-A275-2EDB6F9A2733}"/>
              </a:ext>
              <a:ext uri="{C183D7F6-B498-43B3-948B-1728B52AA6E4}">
                <adec:decorative xmlns:adec="http://schemas.microsoft.com/office/drawing/2017/decorative" val="1"/>
              </a:ext>
            </a:extLst>
          </p:cNvPr>
          <p:cNvPicPr>
            <a:picLocks noChangeAspect="1"/>
          </p:cNvPicPr>
          <p:nvPr/>
        </p:nvPicPr>
        <p:blipFill rotWithShape="1">
          <a:blip r:embed="rId2"/>
          <a:srcRect l="56540" r="12282"/>
          <a:stretch/>
        </p:blipFill>
        <p:spPr>
          <a:xfrm>
            <a:off x="20" y="10"/>
            <a:ext cx="3476673" cy="6857990"/>
          </a:xfrm>
          <a:prstGeom prst="rect">
            <a:avLst/>
          </a:prstGeom>
          <a:effectLst/>
        </p:spPr>
      </p:pic>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F5E83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6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630936" y="251312"/>
            <a:ext cx="7879842" cy="1010264"/>
          </a:xfrm>
        </p:spPr>
        <p:txBody>
          <a:bodyPr anchor="ctr">
            <a:normAutofit/>
          </a:bodyPr>
          <a:lstStyle/>
          <a:p>
            <a:r>
              <a:rPr lang="en-US" dirty="0"/>
              <a:t>Bayesian Networks</a:t>
            </a:r>
            <a:br>
              <a:rPr lang="en-US" dirty="0"/>
            </a:br>
            <a:r>
              <a:rPr lang="en-US" sz="2800" dirty="0"/>
              <a:t>(aka Belief Networks)</a:t>
            </a:r>
            <a:endParaRPr lang="en-US" dirty="0"/>
          </a:p>
        </p:txBody>
      </p:sp>
      <p:graphicFrame>
        <p:nvGraphicFramePr>
          <p:cNvPr id="5125" name="Rectangle 3" descr="A Bayesian network is a graphical model to specify the dependence between random variables to specigy a full joint probability distribution compactly.">
            <a:extLst>
              <a:ext uri="{FF2B5EF4-FFF2-40B4-BE49-F238E27FC236}">
                <a16:creationId xmlns:a16="http://schemas.microsoft.com/office/drawing/2014/main" id="{832C6CD0-99BE-4FC1-9C64-D1B35D00EE73}"/>
              </a:ext>
            </a:extLst>
          </p:cNvPr>
          <p:cNvGraphicFramePr>
            <a:graphicFrameLocks noGrp="1"/>
          </p:cNvGraphicFramePr>
          <p:nvPr>
            <p:ph idx="1"/>
            <p:extLst>
              <p:ext uri="{D42A27DB-BD31-4B8C-83A1-F6EECF244321}">
                <p14:modId xmlns:p14="http://schemas.microsoft.com/office/powerpoint/2010/main" val="2075568456"/>
              </p:ext>
            </p:extLst>
          </p:nvPr>
        </p:nvGraphicFramePr>
        <p:xfrm>
          <a:off x="630936" y="2971799"/>
          <a:ext cx="8055864" cy="33397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5" name="Group 14">
            <a:extLst>
              <a:ext uri="{FF2B5EF4-FFF2-40B4-BE49-F238E27FC236}">
                <a16:creationId xmlns:a16="http://schemas.microsoft.com/office/drawing/2014/main" id="{0ADFCB58-7684-9AC3-4BC8-85CDAAD84A5A}"/>
              </a:ext>
              <a:ext uri="{C183D7F6-B498-43B3-948B-1728B52AA6E4}">
                <adec:decorative xmlns:adec="http://schemas.microsoft.com/office/drawing/2017/decorative" val="1"/>
              </a:ext>
            </a:extLst>
          </p:cNvPr>
          <p:cNvGrpSpPr/>
          <p:nvPr/>
        </p:nvGrpSpPr>
        <p:grpSpPr>
          <a:xfrm>
            <a:off x="4146867" y="756444"/>
            <a:ext cx="4390415" cy="1414529"/>
            <a:chOff x="1298235" y="1280619"/>
            <a:chExt cx="4390415" cy="1414529"/>
          </a:xfrm>
        </p:grpSpPr>
        <p:sp>
          <p:nvSpPr>
            <p:cNvPr id="3" name="Oval 2">
              <a:extLst>
                <a:ext uri="{FF2B5EF4-FFF2-40B4-BE49-F238E27FC236}">
                  <a16:creationId xmlns:a16="http://schemas.microsoft.com/office/drawing/2014/main" id="{7216463A-0A32-41D3-C19A-B52DB6251241}"/>
                </a:ext>
              </a:extLst>
            </p:cNvPr>
            <p:cNvSpPr/>
            <p:nvPr/>
          </p:nvSpPr>
          <p:spPr>
            <a:xfrm>
              <a:off x="1298235" y="1280619"/>
              <a:ext cx="1676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Weather</a:t>
              </a:r>
            </a:p>
          </p:txBody>
        </p:sp>
        <p:sp>
          <p:nvSpPr>
            <p:cNvPr id="4" name="Oval 3">
              <a:extLst>
                <a:ext uri="{FF2B5EF4-FFF2-40B4-BE49-F238E27FC236}">
                  <a16:creationId xmlns:a16="http://schemas.microsoft.com/office/drawing/2014/main" id="{CEA24393-DB52-2066-89FE-331EC001D8A7}"/>
                </a:ext>
              </a:extLst>
            </p:cNvPr>
            <p:cNvSpPr/>
            <p:nvPr/>
          </p:nvSpPr>
          <p:spPr>
            <a:xfrm>
              <a:off x="3810000" y="1280619"/>
              <a:ext cx="1132332"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Cavity</a:t>
              </a:r>
            </a:p>
          </p:txBody>
        </p:sp>
        <p:sp>
          <p:nvSpPr>
            <p:cNvPr id="5" name="Oval 4">
              <a:extLst>
                <a:ext uri="{FF2B5EF4-FFF2-40B4-BE49-F238E27FC236}">
                  <a16:creationId xmlns:a16="http://schemas.microsoft.com/office/drawing/2014/main" id="{BFEA5AAD-6367-452F-1BB7-D16B0D8814F7}"/>
                </a:ext>
              </a:extLst>
            </p:cNvPr>
            <p:cNvSpPr/>
            <p:nvPr/>
          </p:nvSpPr>
          <p:spPr>
            <a:xfrm>
              <a:off x="2819477" y="2161748"/>
              <a:ext cx="1676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Toothache</a:t>
              </a:r>
            </a:p>
          </p:txBody>
        </p:sp>
        <p:sp>
          <p:nvSpPr>
            <p:cNvPr id="6" name="Oval 5">
              <a:extLst>
                <a:ext uri="{FF2B5EF4-FFF2-40B4-BE49-F238E27FC236}">
                  <a16:creationId xmlns:a16="http://schemas.microsoft.com/office/drawing/2014/main" id="{8995AED1-F864-0C4C-0B51-660F1B98DB7E}"/>
                </a:ext>
              </a:extLst>
            </p:cNvPr>
            <p:cNvSpPr/>
            <p:nvPr/>
          </p:nvSpPr>
          <p:spPr>
            <a:xfrm>
              <a:off x="4658868" y="2161748"/>
              <a:ext cx="1029782"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Catch</a:t>
              </a:r>
            </a:p>
          </p:txBody>
        </p:sp>
        <p:cxnSp>
          <p:nvCxnSpPr>
            <p:cNvPr id="9" name="Straight Arrow Connector 8">
              <a:extLst>
                <a:ext uri="{FF2B5EF4-FFF2-40B4-BE49-F238E27FC236}">
                  <a16:creationId xmlns:a16="http://schemas.microsoft.com/office/drawing/2014/main" id="{EAC95C5A-C2EF-211A-0432-9EDFB19AA25D}"/>
                </a:ext>
              </a:extLst>
            </p:cNvPr>
            <p:cNvCxnSpPr>
              <a:cxnSpLocks/>
              <a:stCxn id="4" idx="3"/>
              <a:endCxn id="5" idx="0"/>
            </p:cNvCxnSpPr>
            <p:nvPr/>
          </p:nvCxnSpPr>
          <p:spPr>
            <a:xfrm flipH="1">
              <a:off x="3657677" y="1735904"/>
              <a:ext cx="318149" cy="425844"/>
            </a:xfrm>
            <a:prstGeom prst="straightConnector1">
              <a:avLst/>
            </a:prstGeom>
            <a:ln w="190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76C12061-6B9B-4238-51BF-3D4B85E7A2E6}"/>
                </a:ext>
              </a:extLst>
            </p:cNvPr>
            <p:cNvCxnSpPr>
              <a:stCxn id="4" idx="5"/>
              <a:endCxn id="6" idx="0"/>
            </p:cNvCxnSpPr>
            <p:nvPr/>
          </p:nvCxnSpPr>
          <p:spPr>
            <a:xfrm>
              <a:off x="4776506" y="1735904"/>
              <a:ext cx="397253" cy="425844"/>
            </a:xfrm>
            <a:prstGeom prst="straightConnector1">
              <a:avLst/>
            </a:prstGeom>
            <a:ln w="190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dirty="0"/>
              <a:t>Structure of Bayesian Networks</a:t>
            </a:r>
          </a:p>
        </p:txBody>
      </p:sp>
      <p:sp>
        <p:nvSpPr>
          <p:cNvPr id="6147" name="Rectangle 3"/>
          <p:cNvSpPr>
            <a:spLocks noGrp="1" noChangeArrowheads="1"/>
          </p:cNvSpPr>
          <p:nvPr>
            <p:ph idx="1"/>
          </p:nvPr>
        </p:nvSpPr>
        <p:spPr>
          <a:xfrm>
            <a:off x="628650" y="1981200"/>
            <a:ext cx="7886700" cy="4351338"/>
          </a:xfrm>
        </p:spPr>
        <p:txBody>
          <a:bodyPr>
            <a:normAutofit fontScale="85000" lnSpcReduction="20000"/>
          </a:bodyPr>
          <a:lstStyle/>
          <a:p>
            <a:pPr marL="0" indent="0">
              <a:lnSpc>
                <a:spcPct val="90000"/>
              </a:lnSpc>
              <a:buNone/>
            </a:pPr>
            <a:r>
              <a:rPr lang="en-US" sz="2800" b="1" dirty="0"/>
              <a:t>Nodes:</a:t>
            </a:r>
            <a:r>
              <a:rPr lang="en-US" sz="2800" dirty="0"/>
              <a:t> Random variables</a:t>
            </a:r>
          </a:p>
          <a:p>
            <a:pPr lvl="1">
              <a:lnSpc>
                <a:spcPct val="90000"/>
              </a:lnSpc>
            </a:pPr>
            <a:r>
              <a:rPr lang="en-US" sz="2400" dirty="0"/>
              <a:t>Can be assigned (observed)</a:t>
            </a:r>
            <a:br>
              <a:rPr lang="en-US" sz="2400" dirty="0"/>
            </a:br>
            <a:r>
              <a:rPr lang="en-US" sz="2400" dirty="0"/>
              <a:t>or unassigned (unobserved)</a:t>
            </a:r>
          </a:p>
          <a:p>
            <a:pPr>
              <a:lnSpc>
                <a:spcPct val="90000"/>
              </a:lnSpc>
              <a:buFontTx/>
              <a:buNone/>
            </a:pPr>
            <a:endParaRPr lang="en-US" sz="2400" dirty="0"/>
          </a:p>
          <a:p>
            <a:pPr marL="0" indent="0">
              <a:lnSpc>
                <a:spcPct val="90000"/>
              </a:lnSpc>
              <a:buNone/>
            </a:pPr>
            <a:r>
              <a:rPr lang="en-US" sz="2800" b="1" dirty="0"/>
              <a:t>Edges:</a:t>
            </a:r>
            <a:r>
              <a:rPr lang="en-US" sz="2800" dirty="0"/>
              <a:t> Dependencies</a:t>
            </a:r>
          </a:p>
          <a:p>
            <a:pPr lvl="1">
              <a:lnSpc>
                <a:spcPct val="90000"/>
              </a:lnSpc>
            </a:pPr>
            <a:r>
              <a:rPr lang="en-US" sz="2400" dirty="0"/>
              <a:t>An arrow from one variable to another indicates </a:t>
            </a:r>
            <a:r>
              <a:rPr lang="en-US" sz="2400" b="1" dirty="0"/>
              <a:t>direct influence</a:t>
            </a:r>
            <a:r>
              <a:rPr lang="en-US" sz="2400" dirty="0"/>
              <a:t>.</a:t>
            </a:r>
          </a:p>
          <a:p>
            <a:pPr lvl="1">
              <a:lnSpc>
                <a:spcPct val="90000"/>
              </a:lnSpc>
            </a:pPr>
            <a:r>
              <a:rPr lang="en-US" sz="2400" dirty="0"/>
              <a:t>Show independence</a:t>
            </a:r>
          </a:p>
          <a:p>
            <a:pPr lvl="2">
              <a:lnSpc>
                <a:spcPct val="90000"/>
              </a:lnSpc>
            </a:pPr>
            <a:r>
              <a:rPr lang="en-US" sz="2000" i="1" dirty="0">
                <a:solidFill>
                  <a:srgbClr val="0066FF"/>
                </a:solidFill>
              </a:rPr>
              <a:t>Weather</a:t>
            </a:r>
            <a:r>
              <a:rPr lang="en-US" sz="2000" dirty="0"/>
              <a:t> is </a:t>
            </a:r>
            <a:r>
              <a:rPr lang="en-US" sz="2000" b="1" dirty="0"/>
              <a:t>independent</a:t>
            </a:r>
            <a:r>
              <a:rPr lang="en-US" sz="2000" dirty="0"/>
              <a:t> of the other variables (no connection).</a:t>
            </a:r>
          </a:p>
          <a:p>
            <a:pPr lvl="2">
              <a:lnSpc>
                <a:spcPct val="90000"/>
              </a:lnSpc>
            </a:pPr>
            <a:r>
              <a:rPr lang="en-US" sz="2000" i="1" dirty="0">
                <a:solidFill>
                  <a:srgbClr val="0066FF"/>
                </a:solidFill>
              </a:rPr>
              <a:t>Toothache</a:t>
            </a:r>
            <a:r>
              <a:rPr lang="en-US" sz="2000" dirty="0"/>
              <a:t> and </a:t>
            </a:r>
            <a:r>
              <a:rPr lang="en-US" sz="2000" i="1" dirty="0">
                <a:solidFill>
                  <a:srgbClr val="0066FF"/>
                </a:solidFill>
              </a:rPr>
              <a:t>Catch</a:t>
            </a:r>
            <a:r>
              <a:rPr lang="en-US" sz="2000" dirty="0"/>
              <a:t> are </a:t>
            </a:r>
            <a:r>
              <a:rPr lang="en-US" sz="2000" b="1" dirty="0"/>
              <a:t>conditionally independent </a:t>
            </a:r>
            <a:r>
              <a:rPr lang="en-US" sz="2000" dirty="0"/>
              <a:t>given </a:t>
            </a:r>
            <a:r>
              <a:rPr lang="en-US" sz="2000" i="1" dirty="0">
                <a:solidFill>
                  <a:srgbClr val="0066FF"/>
                </a:solidFill>
              </a:rPr>
              <a:t>Cavity </a:t>
            </a:r>
            <a:r>
              <a:rPr lang="en-US" sz="2000" dirty="0"/>
              <a:t>(directed arc).</a:t>
            </a:r>
            <a:endParaRPr lang="en-US" sz="2000" i="1" dirty="0">
              <a:solidFill>
                <a:srgbClr val="0066FF"/>
              </a:solidFill>
            </a:endParaRPr>
          </a:p>
          <a:p>
            <a:pPr lvl="1">
              <a:lnSpc>
                <a:spcPct val="90000"/>
              </a:lnSpc>
            </a:pPr>
            <a:r>
              <a:rPr lang="en-US" sz="2400" dirty="0"/>
              <a:t>Must form a </a:t>
            </a:r>
            <a:r>
              <a:rPr lang="en-US" sz="2400" b="1" dirty="0"/>
              <a:t>directed acyclic graph </a:t>
            </a:r>
            <a:r>
              <a:rPr lang="en-US" sz="2400" dirty="0"/>
              <a:t>(DAG).</a:t>
            </a:r>
          </a:p>
          <a:p>
            <a:pPr lvl="1">
              <a:lnSpc>
                <a:spcPct val="90000"/>
              </a:lnSpc>
            </a:pPr>
            <a:endParaRPr lang="en-US" sz="2400" dirty="0"/>
          </a:p>
          <a:p>
            <a:pPr marL="0" indent="0">
              <a:buNone/>
            </a:pPr>
            <a:r>
              <a:rPr lang="en-US" sz="2700" b="1" dirty="0"/>
              <a:t>Relationship to states in AI</a:t>
            </a:r>
            <a:r>
              <a:rPr lang="en-US" sz="2700" dirty="0"/>
              <a:t>: A network can be seen as a factored state representation. If we assign a value to all random variables, then we have a complete state of the system.</a:t>
            </a:r>
          </a:p>
        </p:txBody>
      </p:sp>
      <p:grpSp>
        <p:nvGrpSpPr>
          <p:cNvPr id="2" name="Group 1">
            <a:extLst>
              <a:ext uri="{FF2B5EF4-FFF2-40B4-BE49-F238E27FC236}">
                <a16:creationId xmlns:a16="http://schemas.microsoft.com/office/drawing/2014/main" id="{58F91A24-7423-3875-6650-EBBE0B13315F}"/>
              </a:ext>
              <a:ext uri="{C183D7F6-B498-43B3-948B-1728B52AA6E4}">
                <adec:decorative xmlns:adec="http://schemas.microsoft.com/office/drawing/2017/decorative" val="1"/>
              </a:ext>
            </a:extLst>
          </p:cNvPr>
          <p:cNvGrpSpPr/>
          <p:nvPr/>
        </p:nvGrpSpPr>
        <p:grpSpPr>
          <a:xfrm>
            <a:off x="4495800" y="1690689"/>
            <a:ext cx="4390415" cy="1414529"/>
            <a:chOff x="1298235" y="1280619"/>
            <a:chExt cx="4390415" cy="1414529"/>
          </a:xfrm>
        </p:grpSpPr>
        <p:sp>
          <p:nvSpPr>
            <p:cNvPr id="3" name="Oval 2">
              <a:extLst>
                <a:ext uri="{FF2B5EF4-FFF2-40B4-BE49-F238E27FC236}">
                  <a16:creationId xmlns:a16="http://schemas.microsoft.com/office/drawing/2014/main" id="{32620E20-77F5-2FF0-CBA2-E99C5A0364CF}"/>
                </a:ext>
              </a:extLst>
            </p:cNvPr>
            <p:cNvSpPr/>
            <p:nvPr/>
          </p:nvSpPr>
          <p:spPr>
            <a:xfrm>
              <a:off x="1298235" y="1280619"/>
              <a:ext cx="1676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Weather</a:t>
              </a:r>
            </a:p>
          </p:txBody>
        </p:sp>
        <p:sp>
          <p:nvSpPr>
            <p:cNvPr id="4" name="Oval 3">
              <a:extLst>
                <a:ext uri="{FF2B5EF4-FFF2-40B4-BE49-F238E27FC236}">
                  <a16:creationId xmlns:a16="http://schemas.microsoft.com/office/drawing/2014/main" id="{D981A7F9-E3C0-1A31-06DF-1AEA27CCE399}"/>
                </a:ext>
              </a:extLst>
            </p:cNvPr>
            <p:cNvSpPr/>
            <p:nvPr/>
          </p:nvSpPr>
          <p:spPr>
            <a:xfrm>
              <a:off x="3810000" y="1280619"/>
              <a:ext cx="1132332"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Cavity</a:t>
              </a:r>
            </a:p>
          </p:txBody>
        </p:sp>
        <p:sp>
          <p:nvSpPr>
            <p:cNvPr id="5" name="Oval 4">
              <a:extLst>
                <a:ext uri="{FF2B5EF4-FFF2-40B4-BE49-F238E27FC236}">
                  <a16:creationId xmlns:a16="http://schemas.microsoft.com/office/drawing/2014/main" id="{189AB34C-4C71-4410-847D-DCF23D20F081}"/>
                </a:ext>
              </a:extLst>
            </p:cNvPr>
            <p:cNvSpPr/>
            <p:nvPr/>
          </p:nvSpPr>
          <p:spPr>
            <a:xfrm>
              <a:off x="2819477" y="2161748"/>
              <a:ext cx="1676400"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Toothache</a:t>
              </a:r>
            </a:p>
          </p:txBody>
        </p:sp>
        <p:sp>
          <p:nvSpPr>
            <p:cNvPr id="6" name="Oval 5">
              <a:extLst>
                <a:ext uri="{FF2B5EF4-FFF2-40B4-BE49-F238E27FC236}">
                  <a16:creationId xmlns:a16="http://schemas.microsoft.com/office/drawing/2014/main" id="{2CCF3219-C4CD-A9F4-5203-BC12099C2F74}"/>
                </a:ext>
              </a:extLst>
            </p:cNvPr>
            <p:cNvSpPr/>
            <p:nvPr/>
          </p:nvSpPr>
          <p:spPr>
            <a:xfrm>
              <a:off x="4658868" y="2161748"/>
              <a:ext cx="1029782" cy="5334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Catch</a:t>
              </a:r>
            </a:p>
          </p:txBody>
        </p:sp>
        <p:cxnSp>
          <p:nvCxnSpPr>
            <p:cNvPr id="7" name="Straight Arrow Connector 6">
              <a:extLst>
                <a:ext uri="{FF2B5EF4-FFF2-40B4-BE49-F238E27FC236}">
                  <a16:creationId xmlns:a16="http://schemas.microsoft.com/office/drawing/2014/main" id="{A54A3C4F-975D-C084-D60E-FA48981CF106}"/>
                </a:ext>
              </a:extLst>
            </p:cNvPr>
            <p:cNvCxnSpPr>
              <a:cxnSpLocks/>
              <a:stCxn id="4" idx="3"/>
              <a:endCxn id="5" idx="0"/>
            </p:cNvCxnSpPr>
            <p:nvPr/>
          </p:nvCxnSpPr>
          <p:spPr>
            <a:xfrm flipH="1">
              <a:off x="3657677" y="1735904"/>
              <a:ext cx="318149" cy="425844"/>
            </a:xfrm>
            <a:prstGeom prst="straightConnector1">
              <a:avLst/>
            </a:prstGeom>
            <a:ln w="190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53464F1E-7C72-9C2F-4D91-05DB152B6B57}"/>
                </a:ext>
              </a:extLst>
            </p:cNvPr>
            <p:cNvCxnSpPr>
              <a:stCxn id="4" idx="5"/>
              <a:endCxn id="6" idx="0"/>
            </p:cNvCxnSpPr>
            <p:nvPr/>
          </p:nvCxnSpPr>
          <p:spPr>
            <a:xfrm>
              <a:off x="4776506" y="1735904"/>
              <a:ext cx="397253" cy="425844"/>
            </a:xfrm>
            <a:prstGeom prst="straightConnector1">
              <a:avLst/>
            </a:prstGeom>
            <a:ln w="19050" cap="flat" cmpd="sng" algn="ctr">
              <a:solidFill>
                <a:schemeClr val="dk1"/>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 Independent Coin Flips</a:t>
            </a:r>
          </a:p>
        </p:txBody>
      </p:sp>
      <p:sp>
        <p:nvSpPr>
          <p:cNvPr id="3" name="Content Placeholder 2"/>
          <p:cNvSpPr>
            <a:spLocks noGrp="1"/>
          </p:cNvSpPr>
          <p:nvPr>
            <p:ph idx="1"/>
          </p:nvPr>
        </p:nvSpPr>
        <p:spPr>
          <a:xfrm>
            <a:off x="628650" y="1825625"/>
            <a:ext cx="7886700" cy="707886"/>
          </a:xfrm>
        </p:spPr>
        <p:txBody>
          <a:bodyPr/>
          <a:lstStyle/>
          <a:p>
            <a:pPr marL="0" indent="0">
              <a:buNone/>
            </a:pPr>
            <a:r>
              <a:rPr lang="en-US" b="1" dirty="0">
                <a:solidFill>
                  <a:srgbClr val="FF0000"/>
                </a:solidFill>
              </a:rPr>
              <a:t>Complete independence</a:t>
            </a:r>
            <a:r>
              <a:rPr lang="en-US" dirty="0"/>
              <a:t>: no interactions between variables representing the coin flips.</a:t>
            </a:r>
          </a:p>
        </p:txBody>
      </p:sp>
      <p:grpSp>
        <p:nvGrpSpPr>
          <p:cNvPr id="8" name="Group 7">
            <a:extLst>
              <a:ext uri="{FF2B5EF4-FFF2-40B4-BE49-F238E27FC236}">
                <a16:creationId xmlns:a16="http://schemas.microsoft.com/office/drawing/2014/main" id="{FFA5DFA2-DDB5-9253-7D69-1F1FEB1D94E9}"/>
              </a:ext>
              <a:ext uri="{C183D7F6-B498-43B3-948B-1728B52AA6E4}">
                <adec:decorative xmlns:adec="http://schemas.microsoft.com/office/drawing/2017/decorative" val="1"/>
              </a:ext>
            </a:extLst>
          </p:cNvPr>
          <p:cNvGrpSpPr/>
          <p:nvPr/>
        </p:nvGrpSpPr>
        <p:grpSpPr>
          <a:xfrm>
            <a:off x="2579204" y="2883809"/>
            <a:ext cx="4038600" cy="847327"/>
            <a:chOff x="2362200" y="3267473"/>
            <a:chExt cx="4038600" cy="847327"/>
          </a:xfrm>
        </p:grpSpPr>
        <p:sp>
          <p:nvSpPr>
            <p:cNvPr id="4" name="Oval 3"/>
            <p:cNvSpPr/>
            <p:nvPr/>
          </p:nvSpPr>
          <p:spPr>
            <a:xfrm>
              <a:off x="2362200" y="3505200"/>
              <a:ext cx="609600" cy="6096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X</a:t>
              </a:r>
              <a:r>
                <a:rPr lang="en-US" sz="2000" baseline="-25000" dirty="0">
                  <a:solidFill>
                    <a:schemeClr val="tx1"/>
                  </a:solidFill>
                </a:rPr>
                <a:t>1</a:t>
              </a:r>
            </a:p>
          </p:txBody>
        </p:sp>
        <p:sp>
          <p:nvSpPr>
            <p:cNvPr id="5" name="Oval 4"/>
            <p:cNvSpPr/>
            <p:nvPr/>
          </p:nvSpPr>
          <p:spPr>
            <a:xfrm>
              <a:off x="3733800" y="3505200"/>
              <a:ext cx="609600" cy="6096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X</a:t>
              </a:r>
              <a:r>
                <a:rPr lang="en-US" sz="2000" baseline="-25000" dirty="0">
                  <a:solidFill>
                    <a:schemeClr val="tx1"/>
                  </a:solidFill>
                </a:rPr>
                <a:t>2</a:t>
              </a:r>
            </a:p>
          </p:txBody>
        </p:sp>
        <p:sp>
          <p:nvSpPr>
            <p:cNvPr id="6" name="Oval 5"/>
            <p:cNvSpPr/>
            <p:nvPr/>
          </p:nvSpPr>
          <p:spPr>
            <a:xfrm>
              <a:off x="5791200" y="3505200"/>
              <a:ext cx="609600" cy="6096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X</a:t>
              </a:r>
              <a:r>
                <a:rPr lang="en-US" sz="2000" baseline="-25000" dirty="0">
                  <a:solidFill>
                    <a:schemeClr val="tx1"/>
                  </a:solidFill>
                </a:rPr>
                <a:t>n</a:t>
              </a:r>
            </a:p>
          </p:txBody>
        </p:sp>
        <p:sp>
          <p:nvSpPr>
            <p:cNvPr id="7" name="Rectangle 6"/>
            <p:cNvSpPr/>
            <p:nvPr/>
          </p:nvSpPr>
          <p:spPr>
            <a:xfrm>
              <a:off x="4865717" y="3267473"/>
              <a:ext cx="855912" cy="707886"/>
            </a:xfrm>
            <a:prstGeom prst="rect">
              <a:avLst/>
            </a:prstGeom>
          </p:spPr>
          <p:txBody>
            <a:bodyPr wrap="square">
              <a:spAutoFit/>
            </a:bodyPr>
            <a:lstStyle/>
            <a:p>
              <a:r>
                <a:rPr lang="en-US" sz="4000" dirty="0"/>
                <a:t>…</a:t>
              </a:r>
            </a:p>
          </p:txBody>
        </p:sp>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0DE6D7C-6F08-D589-A83B-8DE1A20C48F5}"/>
                  </a:ext>
                </a:extLst>
              </p:cNvPr>
              <p:cNvSpPr txBox="1"/>
              <p:nvPr/>
            </p:nvSpPr>
            <p:spPr>
              <a:xfrm>
                <a:off x="1550836" y="4495800"/>
                <a:ext cx="5486400" cy="848566"/>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𝑛</m:t>
                              </m:r>
                            </m:sub>
                          </m:sSub>
                        </m:e>
                      </m:d>
                      <m:r>
                        <a:rPr lang="en-US" b="0" i="1" smtClean="0">
                          <a:latin typeface="Cambria Math" panose="02040503050406030204" pitchFamily="18" charset="0"/>
                        </a:rPr>
                        <m:t>= </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e>
                      </m:nary>
                    </m:oMath>
                  </m:oMathPara>
                </a14:m>
                <a:endParaRPr lang="en-US" dirty="0"/>
              </a:p>
            </p:txBody>
          </p:sp>
        </mc:Choice>
        <mc:Fallback xmlns="">
          <p:sp>
            <p:nvSpPr>
              <p:cNvPr id="12" name="TextBox 11">
                <a:extLst>
                  <a:ext uri="{FF2B5EF4-FFF2-40B4-BE49-F238E27FC236}">
                    <a16:creationId xmlns:a16="http://schemas.microsoft.com/office/drawing/2014/main" id="{E0DE6D7C-6F08-D589-A83B-8DE1A20C48F5}"/>
                  </a:ext>
                </a:extLst>
              </p:cNvPr>
              <p:cNvSpPr txBox="1">
                <a:spLocks noRot="1" noChangeAspect="1" noMove="1" noResize="1" noEditPoints="1" noAdjustHandles="1" noChangeArrowheads="1" noChangeShapeType="1" noTextEdit="1"/>
              </p:cNvSpPr>
              <p:nvPr/>
            </p:nvSpPr>
            <p:spPr>
              <a:xfrm>
                <a:off x="1550836" y="4495800"/>
                <a:ext cx="5486400" cy="848566"/>
              </a:xfrm>
              <a:prstGeom prst="rect">
                <a:avLst/>
              </a:prstGeom>
              <a:blipFill>
                <a:blip r:embed="rId3"/>
                <a:stretch>
                  <a:fillRect/>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5F11A22D-8F4C-4E4C-63E6-25439BA3CAD5}"/>
              </a:ext>
            </a:extLst>
          </p:cNvPr>
          <p:cNvSpPr/>
          <p:nvPr/>
        </p:nvSpPr>
        <p:spPr>
          <a:xfrm>
            <a:off x="1524000" y="5448418"/>
            <a:ext cx="1752600" cy="592136"/>
          </a:xfrm>
          <a:prstGeom prst="wedgeRectCallout">
            <a:avLst>
              <a:gd name="adj1" fmla="val 18246"/>
              <a:gd name="adj2" fmla="val -1082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Joint probability distribution</a:t>
            </a:r>
          </a:p>
        </p:txBody>
      </p:sp>
      <p:grpSp>
        <p:nvGrpSpPr>
          <p:cNvPr id="17" name="Group 16">
            <a:extLst>
              <a:ext uri="{FF2B5EF4-FFF2-40B4-BE49-F238E27FC236}">
                <a16:creationId xmlns:a16="http://schemas.microsoft.com/office/drawing/2014/main" id="{B553DF30-3FA6-7793-E8D6-450A9978717F}"/>
              </a:ext>
            </a:extLst>
          </p:cNvPr>
          <p:cNvGrpSpPr/>
          <p:nvPr/>
        </p:nvGrpSpPr>
        <p:grpSpPr>
          <a:xfrm>
            <a:off x="3048000" y="3810000"/>
            <a:ext cx="3124200" cy="990600"/>
            <a:chOff x="3048000" y="3810000"/>
            <a:chExt cx="3124200" cy="990600"/>
          </a:xfrm>
        </p:grpSpPr>
        <p:cxnSp>
          <p:nvCxnSpPr>
            <p:cNvPr id="11" name="Straight Arrow Connector 10">
              <a:extLst>
                <a:ext uri="{FF2B5EF4-FFF2-40B4-BE49-F238E27FC236}">
                  <a16:creationId xmlns:a16="http://schemas.microsoft.com/office/drawing/2014/main" id="{B7D9DFC1-D1AC-576D-3BCD-5130452221A0}"/>
                </a:ext>
              </a:extLst>
            </p:cNvPr>
            <p:cNvCxnSpPr/>
            <p:nvPr/>
          </p:nvCxnSpPr>
          <p:spPr>
            <a:xfrm>
              <a:off x="3048000" y="3810000"/>
              <a:ext cx="762000" cy="914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32F5828-7F0A-5334-8721-A59463C32453}"/>
                </a:ext>
              </a:extLst>
            </p:cNvPr>
            <p:cNvCxnSpPr/>
            <p:nvPr/>
          </p:nvCxnSpPr>
          <p:spPr>
            <a:xfrm>
              <a:off x="4343400" y="3886200"/>
              <a:ext cx="152400" cy="9144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4B27D94-624B-4578-743B-FD612CAEF350}"/>
                </a:ext>
              </a:extLst>
            </p:cNvPr>
            <p:cNvCxnSpPr/>
            <p:nvPr/>
          </p:nvCxnSpPr>
          <p:spPr>
            <a:xfrm flipH="1">
              <a:off x="5334002" y="3810000"/>
              <a:ext cx="838198" cy="9906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Naïve Bayes Spam Filter</a:t>
            </a:r>
          </a:p>
        </p:txBody>
      </p:sp>
      <mc:AlternateContent xmlns:mc="http://schemas.openxmlformats.org/markup-compatibility/2006">
        <mc:Choice xmlns:a14="http://schemas.microsoft.com/office/drawing/2010/main" Requires="a14">
          <p:sp>
            <p:nvSpPr>
              <p:cNvPr id="19" name="Content Placeholder 18"/>
              <p:cNvSpPr>
                <a:spLocks noGrp="1"/>
              </p:cNvSpPr>
              <p:nvPr>
                <p:ph idx="1"/>
              </p:nvPr>
            </p:nvSpPr>
            <p:spPr>
              <a:xfrm>
                <a:off x="628650" y="1564869"/>
                <a:ext cx="7886700" cy="1645546"/>
              </a:xfrm>
            </p:spPr>
            <p:txBody>
              <a:bodyPr>
                <a:normAutofit fontScale="92500" lnSpcReduction="20000"/>
              </a:bodyPr>
              <a:lstStyle/>
              <a:p>
                <a:pPr marL="0" indent="0">
                  <a:buNone/>
                </a:pPr>
                <a:r>
                  <a:rPr lang="en-US" dirty="0"/>
                  <a:t>Random variables:</a:t>
                </a:r>
              </a:p>
              <a:p>
                <a:pPr lvl="1"/>
                <a14:m>
                  <m:oMath xmlns:m="http://schemas.openxmlformats.org/officeDocument/2006/math">
                    <m:r>
                      <a:rPr lang="en-US" i="1">
                        <a:solidFill>
                          <a:srgbClr val="0066FF"/>
                        </a:solidFill>
                        <a:latin typeface="Cambria Math" panose="02040503050406030204" pitchFamily="18" charset="0"/>
                      </a:rPr>
                      <m:t>𝐻</m:t>
                    </m:r>
                  </m:oMath>
                </a14:m>
                <a:r>
                  <a:rPr lang="en-US" dirty="0"/>
                  <a:t>: message class (spam or not spam)</a:t>
                </a:r>
              </a:p>
              <a:p>
                <a:pPr lvl="1"/>
                <a14:m>
                  <m:oMath xmlns:m="http://schemas.openxmlformats.org/officeDocument/2006/math">
                    <m:r>
                      <a:rPr lang="en-US" i="1" dirty="0" smtClean="0">
                        <a:solidFill>
                          <a:srgbClr val="0066FF"/>
                        </a:solidFill>
                        <a:latin typeface="Cambria Math" panose="02040503050406030204" pitchFamily="18" charset="0"/>
                      </a:rPr>
                      <m:t>𝑊</m:t>
                    </m:r>
                    <m:r>
                      <a:rPr lang="en-US" i="1" baseline="-25000" dirty="0">
                        <a:solidFill>
                          <a:srgbClr val="0066FF"/>
                        </a:solidFill>
                        <a:latin typeface="Cambria Math" panose="02040503050406030204" pitchFamily="18" charset="0"/>
                      </a:rPr>
                      <m:t>1</m:t>
                    </m:r>
                    <m:r>
                      <a:rPr lang="en-US" i="1" dirty="0">
                        <a:solidFill>
                          <a:srgbClr val="0066FF"/>
                        </a:solidFill>
                        <a:latin typeface="Cambria Math" panose="02040503050406030204" pitchFamily="18" charset="0"/>
                      </a:rPr>
                      <m:t>, …, </m:t>
                    </m:r>
                    <m:r>
                      <a:rPr lang="en-US" i="1" dirty="0" err="1">
                        <a:solidFill>
                          <a:srgbClr val="0066FF"/>
                        </a:solidFill>
                        <a:latin typeface="Cambria Math" panose="02040503050406030204" pitchFamily="18" charset="0"/>
                      </a:rPr>
                      <m:t>𝑊</m:t>
                    </m:r>
                    <m:r>
                      <a:rPr lang="en-US" i="1" baseline="-25000" dirty="0" err="1">
                        <a:solidFill>
                          <a:srgbClr val="0066FF"/>
                        </a:solidFill>
                        <a:latin typeface="Cambria Math" panose="02040503050406030204" pitchFamily="18" charset="0"/>
                      </a:rPr>
                      <m:t>𝑛</m:t>
                    </m:r>
                  </m:oMath>
                </a14:m>
                <a:r>
                  <a:rPr lang="en-US" dirty="0"/>
                  <a:t>: presence or absence of words comprising the message</a:t>
                </a:r>
              </a:p>
              <a:p>
                <a:pPr marL="0" indent="0">
                  <a:buNone/>
                </a:pPr>
                <a:endParaRPr lang="en-US" dirty="0"/>
              </a:p>
              <a:p>
                <a:pPr marL="0" indent="0">
                  <a:buNone/>
                </a:pPr>
                <a:r>
                  <a:rPr lang="en-US" b="1" dirty="0">
                    <a:solidFill>
                      <a:srgbClr val="FF0000"/>
                    </a:solidFill>
                  </a:rPr>
                  <a:t>Words depend on the class, but they are modeled conditional independent of each other given the class (= no direct connection between words).</a:t>
                </a:r>
              </a:p>
            </p:txBody>
          </p:sp>
        </mc:Choice>
        <mc:Fallback>
          <p:sp>
            <p:nvSpPr>
              <p:cNvPr id="19" name="Content Placeholder 18"/>
              <p:cNvSpPr>
                <a:spLocks noGrp="1" noRot="1" noChangeAspect="1" noMove="1" noResize="1" noEditPoints="1" noAdjustHandles="1" noChangeArrowheads="1" noChangeShapeType="1" noTextEdit="1"/>
              </p:cNvSpPr>
              <p:nvPr>
                <p:ph idx="1"/>
              </p:nvPr>
            </p:nvSpPr>
            <p:spPr>
              <a:xfrm>
                <a:off x="628650" y="1564869"/>
                <a:ext cx="7886700" cy="1645546"/>
              </a:xfrm>
              <a:blipFill>
                <a:blip r:embed="rId3"/>
                <a:stretch>
                  <a:fillRect l="-696" t="-6296" b="-2593"/>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02BB3921-C529-868F-F097-EF892DA59F7D}"/>
              </a:ext>
              <a:ext uri="{C183D7F6-B498-43B3-948B-1728B52AA6E4}">
                <adec:decorative xmlns:adec="http://schemas.microsoft.com/office/drawing/2017/decorative" val="1"/>
              </a:ext>
            </a:extLst>
          </p:cNvPr>
          <p:cNvGrpSpPr/>
          <p:nvPr/>
        </p:nvGrpSpPr>
        <p:grpSpPr>
          <a:xfrm>
            <a:off x="2514600" y="3124200"/>
            <a:ext cx="4114800" cy="2306029"/>
            <a:chOff x="2552700" y="4018571"/>
            <a:chExt cx="4114800" cy="2306029"/>
          </a:xfrm>
        </p:grpSpPr>
        <mc:AlternateContent xmlns:mc="http://schemas.openxmlformats.org/markup-compatibility/2006" xmlns:a14="http://schemas.microsoft.com/office/drawing/2010/main">
          <mc:Choice Requires="a14">
            <p:sp>
              <p:nvSpPr>
                <p:cNvPr id="4" name="Oval 3"/>
                <p:cNvSpPr/>
                <p:nvPr/>
              </p:nvSpPr>
              <p:spPr>
                <a:xfrm>
                  <a:off x="2552700" y="5638800"/>
                  <a:ext cx="685800" cy="6858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𝑊</m:t>
                        </m:r>
                        <m:r>
                          <a:rPr lang="en-US" i="1" baseline="-25000" dirty="0">
                            <a:solidFill>
                              <a:schemeClr val="tx1"/>
                            </a:solidFill>
                            <a:latin typeface="Cambria Math" panose="02040503050406030204" pitchFamily="18" charset="0"/>
                          </a:rPr>
                          <m:t>1</m:t>
                        </m:r>
                      </m:oMath>
                    </m:oMathPara>
                  </a14:m>
                  <a:endParaRPr lang="en-US" baseline="-25000" dirty="0">
                    <a:solidFill>
                      <a:schemeClr val="tx1"/>
                    </a:solidFill>
                  </a:endParaRPr>
                </a:p>
              </p:txBody>
            </p:sp>
          </mc:Choice>
          <mc:Fallback xmlns="">
            <p:sp>
              <p:nvSpPr>
                <p:cNvPr id="4" name="Oval 3"/>
                <p:cNvSpPr>
                  <a:spLocks noRot="1" noChangeAspect="1" noMove="1" noResize="1" noEditPoints="1" noAdjustHandles="1" noChangeArrowheads="1" noChangeShapeType="1" noTextEdit="1"/>
                </p:cNvSpPr>
                <p:nvPr/>
              </p:nvSpPr>
              <p:spPr>
                <a:xfrm>
                  <a:off x="2552700" y="5638800"/>
                  <a:ext cx="685800" cy="685800"/>
                </a:xfrm>
                <a:prstGeom prst="ellipse">
                  <a:avLst/>
                </a:prstGeom>
                <a:blipFill>
                  <a:blip r:embed="rId4"/>
                  <a:stretch>
                    <a:fillRect/>
                  </a:stretch>
                </a:blipFill>
                <a:ln w="222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3924300" y="5638800"/>
                  <a:ext cx="685800" cy="6858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𝑊</m:t>
                        </m:r>
                        <m:r>
                          <a:rPr lang="en-US" i="1" baseline="-25000" dirty="0">
                            <a:solidFill>
                              <a:schemeClr val="tx1"/>
                            </a:solidFill>
                            <a:latin typeface="Cambria Math" panose="02040503050406030204" pitchFamily="18" charset="0"/>
                          </a:rPr>
                          <m:t>2</m:t>
                        </m:r>
                      </m:oMath>
                    </m:oMathPara>
                  </a14:m>
                  <a:endParaRPr lang="en-US" baseline="-25000" dirty="0">
                    <a:solidFill>
                      <a:schemeClr val="tx1"/>
                    </a:solidFill>
                  </a:endParaRPr>
                </a:p>
              </p:txBody>
            </p:sp>
          </mc:Choice>
          <mc:Fallback xmlns="">
            <p:sp>
              <p:nvSpPr>
                <p:cNvPr id="5" name="Oval 4"/>
                <p:cNvSpPr>
                  <a:spLocks noRot="1" noChangeAspect="1" noMove="1" noResize="1" noEditPoints="1" noAdjustHandles="1" noChangeArrowheads="1" noChangeShapeType="1" noTextEdit="1"/>
                </p:cNvSpPr>
                <p:nvPr/>
              </p:nvSpPr>
              <p:spPr>
                <a:xfrm>
                  <a:off x="3924300" y="5638800"/>
                  <a:ext cx="685800" cy="685800"/>
                </a:xfrm>
                <a:prstGeom prst="ellipse">
                  <a:avLst/>
                </a:prstGeom>
                <a:blipFill>
                  <a:blip r:embed="rId5"/>
                  <a:stretch>
                    <a:fillRect/>
                  </a:stretch>
                </a:blipFill>
                <a:ln w="22225">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a:off x="5981700" y="5638800"/>
                  <a:ext cx="685800" cy="6858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dirty="0" smtClean="0">
                            <a:solidFill>
                              <a:schemeClr val="tx1"/>
                            </a:solidFill>
                            <a:latin typeface="Cambria Math" panose="02040503050406030204" pitchFamily="18" charset="0"/>
                          </a:rPr>
                          <m:t>𝑊</m:t>
                        </m:r>
                        <m:r>
                          <a:rPr lang="en-US" i="1" baseline="-25000" dirty="0">
                            <a:solidFill>
                              <a:schemeClr val="tx1"/>
                            </a:solidFill>
                            <a:latin typeface="Cambria Math" panose="02040503050406030204" pitchFamily="18" charset="0"/>
                          </a:rPr>
                          <m:t>𝑛</m:t>
                        </m:r>
                      </m:oMath>
                    </m:oMathPara>
                  </a14:m>
                  <a:endParaRPr lang="en-US" baseline="-25000" dirty="0">
                    <a:solidFill>
                      <a:schemeClr val="tx1"/>
                    </a:solidFill>
                  </a:endParaRPr>
                </a:p>
              </p:txBody>
            </p:sp>
          </mc:Choice>
          <mc:Fallback xmlns="">
            <p:sp>
              <p:nvSpPr>
                <p:cNvPr id="6" name="Oval 5"/>
                <p:cNvSpPr>
                  <a:spLocks noRot="1" noChangeAspect="1" noMove="1" noResize="1" noEditPoints="1" noAdjustHandles="1" noChangeArrowheads="1" noChangeShapeType="1" noTextEdit="1"/>
                </p:cNvSpPr>
                <p:nvPr/>
              </p:nvSpPr>
              <p:spPr>
                <a:xfrm>
                  <a:off x="5981700" y="5638800"/>
                  <a:ext cx="685800" cy="685800"/>
                </a:xfrm>
                <a:prstGeom prst="ellipse">
                  <a:avLst/>
                </a:prstGeom>
                <a:blipFill>
                  <a:blip r:embed="rId6"/>
                  <a:stretch>
                    <a:fillRect/>
                  </a:stretch>
                </a:blipFill>
                <a:ln w="22225">
                  <a:solidFill>
                    <a:schemeClr val="tx1"/>
                  </a:solidFill>
                </a:ln>
              </p:spPr>
              <p:txBody>
                <a:bodyPr/>
                <a:lstStyle/>
                <a:p>
                  <a:r>
                    <a:rPr lang="en-US">
                      <a:noFill/>
                    </a:rPr>
                    <a:t> </a:t>
                  </a:r>
                </a:p>
              </p:txBody>
            </p:sp>
          </mc:Fallback>
        </mc:AlternateContent>
        <p:sp>
          <p:nvSpPr>
            <p:cNvPr id="7" name="Rectangle 6"/>
            <p:cNvSpPr/>
            <p:nvPr/>
          </p:nvSpPr>
          <p:spPr>
            <a:xfrm>
              <a:off x="5056217" y="5450160"/>
              <a:ext cx="962901" cy="646331"/>
            </a:xfrm>
            <a:prstGeom prst="rect">
              <a:avLst/>
            </a:prstGeom>
          </p:spPr>
          <p:txBody>
            <a:bodyPr wrap="square">
              <a:spAutoFit/>
            </a:bodyPr>
            <a:lstStyle/>
            <a:p>
              <a:r>
                <a:rPr lang="en-US" sz="3600" dirty="0"/>
                <a:t>…</a:t>
              </a:r>
            </a:p>
          </p:txBody>
        </p:sp>
        <mc:AlternateContent xmlns:mc="http://schemas.openxmlformats.org/markup-compatibility/2006">
          <mc:Choice xmlns:a14="http://schemas.microsoft.com/office/drawing/2010/main" Requires="a14">
            <p:sp>
              <p:nvSpPr>
                <p:cNvPr id="8" name="Oval 7"/>
                <p:cNvSpPr/>
                <p:nvPr/>
              </p:nvSpPr>
              <p:spPr>
                <a:xfrm>
                  <a:off x="3924300" y="4018571"/>
                  <a:ext cx="685800" cy="685800"/>
                </a:xfrm>
                <a:prstGeom prst="ellipse">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i="1" baseline="-25000" dirty="0" smtClean="0">
                            <a:solidFill>
                              <a:schemeClr val="tx1"/>
                            </a:solidFill>
                            <a:latin typeface="Cambria Math" panose="02040503050406030204" pitchFamily="18" charset="0"/>
                          </a:rPr>
                          <m:t>𝐻</m:t>
                        </m:r>
                      </m:oMath>
                    </m:oMathPara>
                  </a14:m>
                  <a:endParaRPr lang="en-US" sz="2400" baseline="-25000" dirty="0">
                    <a:solidFill>
                      <a:schemeClr val="tx1"/>
                    </a:solidFill>
                  </a:endParaRPr>
                </a:p>
              </p:txBody>
            </p:sp>
          </mc:Choice>
          <mc:Fallback>
            <p:sp>
              <p:nvSpPr>
                <p:cNvPr id="8" name="Oval 7"/>
                <p:cNvSpPr>
                  <a:spLocks noRot="1" noChangeAspect="1" noMove="1" noResize="1" noEditPoints="1" noAdjustHandles="1" noChangeArrowheads="1" noChangeShapeType="1" noTextEdit="1"/>
                </p:cNvSpPr>
                <p:nvPr/>
              </p:nvSpPr>
              <p:spPr>
                <a:xfrm>
                  <a:off x="3924300" y="4018571"/>
                  <a:ext cx="685800" cy="685800"/>
                </a:xfrm>
                <a:prstGeom prst="ellipse">
                  <a:avLst/>
                </a:prstGeom>
                <a:blipFill>
                  <a:blip r:embed="rId7"/>
                  <a:stretch>
                    <a:fillRect/>
                  </a:stretch>
                </a:blipFill>
                <a:ln w="22225">
                  <a:solidFill>
                    <a:schemeClr val="tx1"/>
                  </a:solidFill>
                </a:ln>
              </p:spPr>
              <p:txBody>
                <a:bodyPr/>
                <a:lstStyle/>
                <a:p>
                  <a:r>
                    <a:rPr lang="en-US">
                      <a:noFill/>
                    </a:rPr>
                    <a:t> </a:t>
                  </a:r>
                </a:p>
              </p:txBody>
            </p:sp>
          </mc:Fallback>
        </mc:AlternateContent>
        <p:cxnSp>
          <p:nvCxnSpPr>
            <p:cNvPr id="9" name="Straight Arrow Connector 8"/>
            <p:cNvCxnSpPr>
              <a:cxnSpLocks/>
              <a:stCxn id="8" idx="3"/>
              <a:endCxn id="4" idx="0"/>
            </p:cNvCxnSpPr>
            <p:nvPr/>
          </p:nvCxnSpPr>
          <p:spPr>
            <a:xfrm flipH="1">
              <a:off x="2895600" y="4603938"/>
              <a:ext cx="1129133" cy="1034862"/>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cxnSpLocks/>
              <a:stCxn id="8" idx="4"/>
              <a:endCxn id="5" idx="0"/>
            </p:cNvCxnSpPr>
            <p:nvPr/>
          </p:nvCxnSpPr>
          <p:spPr>
            <a:xfrm>
              <a:off x="4267200" y="4704371"/>
              <a:ext cx="0" cy="934429"/>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8" idx="5"/>
              <a:endCxn id="6" idx="0"/>
            </p:cNvCxnSpPr>
            <p:nvPr/>
          </p:nvCxnSpPr>
          <p:spPr>
            <a:xfrm>
              <a:off x="4509667" y="4603938"/>
              <a:ext cx="1814933" cy="1034862"/>
            </a:xfrm>
            <a:prstGeom prst="straightConnector1">
              <a:avLst/>
            </a:prstGeom>
            <a:ln w="22225">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0E6EA76D-0E4C-744D-621B-40115AAD3BAA}"/>
                  </a:ext>
                </a:extLst>
              </p:cNvPr>
              <p:cNvSpPr txBox="1"/>
              <p:nvPr/>
            </p:nvSpPr>
            <p:spPr>
              <a:xfrm>
                <a:off x="628650" y="5943600"/>
                <a:ext cx="7886700"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𝐻</m:t>
                          </m:r>
                        </m:e>
                      </m:d>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𝐻</m:t>
                      </m:r>
                      <m:r>
                        <a:rPr lang="en-US" b="0" i="1" smtClean="0">
                          <a:latin typeface="Cambria Math" panose="02040503050406030204" pitchFamily="18" charset="0"/>
                        </a:rPr>
                        <m:t>)</m:t>
                      </m:r>
                    </m:oMath>
                  </m:oMathPara>
                </a14:m>
                <a:endParaRPr lang="en-US" dirty="0"/>
              </a:p>
            </p:txBody>
          </p:sp>
        </mc:Choice>
        <mc:Fallback>
          <p:sp>
            <p:nvSpPr>
              <p:cNvPr id="11" name="TextBox 10">
                <a:extLst>
                  <a:ext uri="{FF2B5EF4-FFF2-40B4-BE49-F238E27FC236}">
                    <a16:creationId xmlns:a16="http://schemas.microsoft.com/office/drawing/2014/main" id="{0E6EA76D-0E4C-744D-621B-40115AAD3BAA}"/>
                  </a:ext>
                </a:extLst>
              </p:cNvPr>
              <p:cNvSpPr txBox="1">
                <a:spLocks noRot="1" noChangeAspect="1" noMove="1" noResize="1" noEditPoints="1" noAdjustHandles="1" noChangeArrowheads="1" noChangeShapeType="1" noTextEdit="1"/>
              </p:cNvSpPr>
              <p:nvPr/>
            </p:nvSpPr>
            <p:spPr>
              <a:xfrm>
                <a:off x="628650" y="5943600"/>
                <a:ext cx="7886700" cy="369332"/>
              </a:xfrm>
              <a:prstGeom prst="rect">
                <a:avLst/>
              </a:prstGeom>
              <a:blipFill>
                <a:blip r:embed="rId8"/>
                <a:stretch>
                  <a:fillRect b="-11475"/>
                </a:stretch>
              </a:blipFill>
            </p:spPr>
            <p:txBody>
              <a:bodyPr/>
              <a:lstStyle/>
              <a:p>
                <a:r>
                  <a:rPr lang="en-US">
                    <a:noFill/>
                  </a:rPr>
                  <a:t> </a:t>
                </a:r>
              </a:p>
            </p:txBody>
          </p:sp>
        </mc:Fallback>
      </mc:AlternateContent>
      <p:grpSp>
        <p:nvGrpSpPr>
          <p:cNvPr id="23" name="Group 22">
            <a:extLst>
              <a:ext uri="{FF2B5EF4-FFF2-40B4-BE49-F238E27FC236}">
                <a16:creationId xmlns:a16="http://schemas.microsoft.com/office/drawing/2014/main" id="{5EF87A7B-7D4D-9772-2765-5AD0F053F221}"/>
              </a:ext>
            </a:extLst>
          </p:cNvPr>
          <p:cNvGrpSpPr/>
          <p:nvPr/>
        </p:nvGrpSpPr>
        <p:grpSpPr>
          <a:xfrm>
            <a:off x="3048000" y="5430229"/>
            <a:ext cx="3429000" cy="513371"/>
            <a:chOff x="3048000" y="5430229"/>
            <a:chExt cx="3429000" cy="513371"/>
          </a:xfrm>
        </p:grpSpPr>
        <p:cxnSp>
          <p:nvCxnSpPr>
            <p:cNvPr id="10" name="Straight Arrow Connector 9">
              <a:extLst>
                <a:ext uri="{FF2B5EF4-FFF2-40B4-BE49-F238E27FC236}">
                  <a16:creationId xmlns:a16="http://schemas.microsoft.com/office/drawing/2014/main" id="{E6DB3DB4-EA97-9B0A-4AD5-17A1DD991733}"/>
                </a:ext>
              </a:extLst>
            </p:cNvPr>
            <p:cNvCxnSpPr>
              <a:cxnSpLocks/>
              <a:endCxn id="11" idx="0"/>
            </p:cNvCxnSpPr>
            <p:nvPr/>
          </p:nvCxnSpPr>
          <p:spPr>
            <a:xfrm>
              <a:off x="3048000" y="5430229"/>
              <a:ext cx="1524000" cy="51337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BD6E393-F49B-2423-6601-D843755831BD}"/>
                </a:ext>
              </a:extLst>
            </p:cNvPr>
            <p:cNvCxnSpPr>
              <a:cxnSpLocks/>
            </p:cNvCxnSpPr>
            <p:nvPr/>
          </p:nvCxnSpPr>
          <p:spPr>
            <a:xfrm>
              <a:off x="4572000" y="5430229"/>
              <a:ext cx="925483" cy="513371"/>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A78C40C-480C-1476-9647-D4C43AA1465C}"/>
                </a:ext>
              </a:extLst>
            </p:cNvPr>
            <p:cNvCxnSpPr>
              <a:cxnSpLocks/>
            </p:cNvCxnSpPr>
            <p:nvPr/>
          </p:nvCxnSpPr>
          <p:spPr>
            <a:xfrm>
              <a:off x="6324600" y="5486400"/>
              <a:ext cx="152400" cy="45720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FAB38-5684-6C56-66FF-D7B4D9BE318D}"/>
              </a:ext>
            </a:extLst>
          </p:cNvPr>
          <p:cNvSpPr>
            <a:spLocks noGrp="1"/>
          </p:cNvSpPr>
          <p:nvPr>
            <p:ph type="title"/>
          </p:nvPr>
        </p:nvSpPr>
        <p:spPr/>
        <p:txBody>
          <a:bodyPr/>
          <a:lstStyle/>
          <a:p>
            <a:r>
              <a:rPr lang="en-US" dirty="0"/>
              <a:t>Common Structures</a:t>
            </a:r>
          </a:p>
        </p:txBody>
      </p:sp>
      <p:sp>
        <p:nvSpPr>
          <p:cNvPr id="3" name="Content Placeholder 2">
            <a:extLst>
              <a:ext uri="{FF2B5EF4-FFF2-40B4-BE49-F238E27FC236}">
                <a16:creationId xmlns:a16="http://schemas.microsoft.com/office/drawing/2014/main" id="{7C4ED641-072A-C03F-85BB-6522C6B0EE29}"/>
              </a:ext>
            </a:extLst>
          </p:cNvPr>
          <p:cNvSpPr>
            <a:spLocks noGrp="1"/>
          </p:cNvSpPr>
          <p:nvPr>
            <p:ph idx="1"/>
          </p:nvPr>
        </p:nvSpPr>
        <p:spPr>
          <a:xfrm>
            <a:off x="628650" y="1825625"/>
            <a:ext cx="2724150" cy="4351338"/>
          </a:xfrm>
        </p:spPr>
        <p:txBody>
          <a:bodyPr/>
          <a:lstStyle/>
          <a:p>
            <a:pPr marL="457200" indent="-457200">
              <a:buFont typeface="+mj-lt"/>
              <a:buAutoNum type="arabicPeriod"/>
            </a:pPr>
            <a:r>
              <a:rPr lang="en-US" dirty="0"/>
              <a:t>Causal Chains</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r>
              <a:rPr lang="en-US" dirty="0"/>
              <a:t>Common Cause</a:t>
            </a:r>
          </a:p>
          <a:p>
            <a:pPr marL="457200" indent="-457200">
              <a:buFont typeface="+mj-lt"/>
              <a:buAutoNum type="arabicPeriod"/>
            </a:pPr>
            <a:endParaRPr lang="en-US" dirty="0"/>
          </a:p>
          <a:p>
            <a:pPr marL="0" indent="0">
              <a:buNone/>
            </a:pPr>
            <a:endParaRPr lang="en-US" dirty="0"/>
          </a:p>
          <a:p>
            <a:pPr marL="457200" indent="-457200">
              <a:buFont typeface="+mj-lt"/>
              <a:buAutoNum type="arabicPeriod"/>
            </a:pPr>
            <a:endParaRPr lang="en-US" dirty="0"/>
          </a:p>
          <a:p>
            <a:pPr marL="457200" indent="-457200">
              <a:buFont typeface="+mj-lt"/>
              <a:buAutoNum type="arabicPeriod"/>
            </a:pPr>
            <a:r>
              <a:rPr lang="en-US" dirty="0"/>
              <a:t>Common Effect</a:t>
            </a:r>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p:txBody>
      </p:sp>
      <p:pic>
        <p:nvPicPr>
          <p:cNvPr id="4" name="Picture 2" descr="A network with a chain of variables where y depends on X and Z depends on Y.">
            <a:extLst>
              <a:ext uri="{FF2B5EF4-FFF2-40B4-BE49-F238E27FC236}">
                <a16:creationId xmlns:a16="http://schemas.microsoft.com/office/drawing/2014/main" id="{145337E5-F77A-58DB-A650-256904608D08}"/>
              </a:ext>
            </a:extLst>
          </p:cNvPr>
          <p:cNvPicPr>
            <a:picLocks noChangeAspect="1" noChangeArrowheads="1"/>
          </p:cNvPicPr>
          <p:nvPr/>
        </p:nvPicPr>
        <p:blipFill>
          <a:blip r:embed="rId2" cstate="print"/>
          <a:srcRect r="41339"/>
          <a:stretch>
            <a:fillRect/>
          </a:stretch>
        </p:blipFill>
        <p:spPr bwMode="auto">
          <a:xfrm>
            <a:off x="3581400" y="1690689"/>
            <a:ext cx="2438400" cy="873892"/>
          </a:xfrm>
          <a:prstGeom prst="rect">
            <a:avLst/>
          </a:prstGeom>
          <a:noFill/>
          <a:ln w="9525">
            <a:noFill/>
            <a:miter lim="800000"/>
            <a:headEnd/>
            <a:tailEnd/>
          </a:ln>
        </p:spPr>
      </p:pic>
      <p:pic>
        <p:nvPicPr>
          <p:cNvPr id="5" name="Picture 2" descr="A network where X and Z depend on Y.">
            <a:extLst>
              <a:ext uri="{FF2B5EF4-FFF2-40B4-BE49-F238E27FC236}">
                <a16:creationId xmlns:a16="http://schemas.microsoft.com/office/drawing/2014/main" id="{01F2A4C8-DC71-F97F-95C5-E1BDEB59507F}"/>
              </a:ext>
            </a:extLst>
          </p:cNvPr>
          <p:cNvPicPr>
            <a:picLocks noChangeAspect="1" noChangeArrowheads="1"/>
          </p:cNvPicPr>
          <p:nvPr/>
        </p:nvPicPr>
        <p:blipFill>
          <a:blip r:embed="rId3" cstate="print"/>
          <a:srcRect b="42176"/>
          <a:stretch>
            <a:fillRect/>
          </a:stretch>
        </p:blipFill>
        <p:spPr bwMode="auto">
          <a:xfrm>
            <a:off x="4114800" y="2788980"/>
            <a:ext cx="1447800" cy="1402020"/>
          </a:xfrm>
          <a:prstGeom prst="rect">
            <a:avLst/>
          </a:prstGeom>
          <a:noFill/>
          <a:ln w="9525">
            <a:noFill/>
            <a:miter lim="800000"/>
            <a:headEnd/>
            <a:tailEnd/>
          </a:ln>
        </p:spPr>
      </p:pic>
      <p:pic>
        <p:nvPicPr>
          <p:cNvPr id="6" name="Picture 3" descr="A network where Y depends on X and Z.">
            <a:extLst>
              <a:ext uri="{FF2B5EF4-FFF2-40B4-BE49-F238E27FC236}">
                <a16:creationId xmlns:a16="http://schemas.microsoft.com/office/drawing/2014/main" id="{1B75B1BD-EF2A-ABFD-213F-63C678F3802F}"/>
              </a:ext>
            </a:extLst>
          </p:cNvPr>
          <p:cNvPicPr>
            <a:picLocks noChangeAspect="1" noChangeArrowheads="1"/>
          </p:cNvPicPr>
          <p:nvPr/>
        </p:nvPicPr>
        <p:blipFill>
          <a:blip r:embed="rId4" cstate="print"/>
          <a:srcRect b="41917"/>
          <a:stretch>
            <a:fillRect/>
          </a:stretch>
        </p:blipFill>
        <p:spPr bwMode="auto">
          <a:xfrm>
            <a:off x="4125687" y="4662836"/>
            <a:ext cx="1436914" cy="1361727"/>
          </a:xfrm>
          <a:prstGeom prst="rect">
            <a:avLst/>
          </a:prstGeom>
          <a:noFill/>
          <a:ln w="9525">
            <a:noFill/>
            <a:miter lim="800000"/>
            <a:headEnd/>
            <a:tailEnd/>
          </a:ln>
        </p:spPr>
      </p:pic>
    </p:spTree>
    <p:extLst>
      <p:ext uri="{BB962C8B-B14F-4D97-AF65-F5344CB8AC3E}">
        <p14:creationId xmlns:p14="http://schemas.microsoft.com/office/powerpoint/2010/main" val="1671999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9691</TotalTime>
  <Words>2937</Words>
  <Application>Microsoft Office PowerPoint</Application>
  <PresentationFormat>On-screen Show (4:3)</PresentationFormat>
  <Paragraphs>406</Paragraphs>
  <Slides>46</Slides>
  <Notes>32</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46</vt:i4>
      </vt:variant>
    </vt:vector>
  </HeadingPairs>
  <TitlesOfParts>
    <vt:vector size="54" baseType="lpstr">
      <vt:lpstr>ＭＳ Ｐゴシック</vt:lpstr>
      <vt:lpstr>Arial</vt:lpstr>
      <vt:lpstr>Calibri</vt:lpstr>
      <vt:lpstr>Calibri Light</vt:lpstr>
      <vt:lpstr>Cambria Math</vt:lpstr>
      <vt:lpstr>Symbol</vt:lpstr>
      <vt:lpstr>Wingdings</vt:lpstr>
      <vt:lpstr>Office Theme</vt:lpstr>
      <vt:lpstr>CS 5/7320  Artificial Intelligence    Probabilistic Reasoning: Bayesian Networks  AIMA Chapter 13</vt:lpstr>
      <vt:lpstr>Probability Theory Recap</vt:lpstr>
      <vt:lpstr>Contents</vt:lpstr>
      <vt:lpstr>Bayesian Networks</vt:lpstr>
      <vt:lpstr>Bayesian Networks (aka Belief Networks)</vt:lpstr>
      <vt:lpstr>Structure of Bayesian Networks</vt:lpstr>
      <vt:lpstr>Example: N Independent Coin Flips</vt:lpstr>
      <vt:lpstr>Example: Naïve Bayes Spam Filter</vt:lpstr>
      <vt:lpstr>Common Structures</vt:lpstr>
      <vt:lpstr>Causal Chains: Dependence</vt:lpstr>
      <vt:lpstr>Causal Chains: Conditional Independence</vt:lpstr>
      <vt:lpstr>Common Cause vs. Common Effect</vt:lpstr>
      <vt:lpstr>Example: Burglar Alarm</vt:lpstr>
      <vt:lpstr>Example: Burglar Alarm as a Network</vt:lpstr>
      <vt:lpstr>Model Parameters:  Conditional Probability Tables (CPTs)</vt:lpstr>
      <vt:lpstr>Example: Burglar Alarm with CPTs</vt:lpstr>
      <vt:lpstr>Extracting the Joint Probability Distribution</vt:lpstr>
      <vt:lpstr>Compactness</vt:lpstr>
      <vt:lpstr>Bayesian Networks</vt:lpstr>
      <vt:lpstr>Constructing Bayesian Networks</vt:lpstr>
      <vt:lpstr>A Larger Bayes Network: Car diagnosis</vt:lpstr>
      <vt:lpstr>Car insurance: Cost is affected by many factors</vt:lpstr>
      <vt:lpstr>Summary</vt:lpstr>
      <vt:lpstr>Exact Inference in BN</vt:lpstr>
      <vt:lpstr>Exact Inference:  Calculating Conditional Distributions</vt:lpstr>
      <vt:lpstr>Exact inference:   Example – Calculation</vt:lpstr>
      <vt:lpstr>Exact inference:  Example – Evaluation Tree</vt:lpstr>
      <vt:lpstr>Issues with Exact Inference in AI</vt:lpstr>
      <vt:lpstr>Approximate Inference in BN</vt:lpstr>
      <vt:lpstr>Bayesian Networks as a  Generative Models</vt:lpstr>
      <vt:lpstr>Prior-Sample Algorithm </vt:lpstr>
      <vt:lpstr>Example: Sampling from a Bayesian Network </vt:lpstr>
      <vt:lpstr>Example: Sampling from a Bayesian Network </vt:lpstr>
      <vt:lpstr>Example: Sampling from a Bayesian Network </vt:lpstr>
      <vt:lpstr>Example: Sampling from a Bayesian Network </vt:lpstr>
      <vt:lpstr>Example: Sampling from a Bayesian Network </vt:lpstr>
      <vt:lpstr>Example: Sampling from a Bayesian Network </vt:lpstr>
      <vt:lpstr>Estimating the Joint and Marginal Probability Distributions from Individual Samples</vt:lpstr>
      <vt:lpstr>Estimating Conditional Probabilities:  Rejection Sampling</vt:lpstr>
      <vt:lpstr>Estimating Conditional Probabilities:  Rejection Sampling</vt:lpstr>
      <vt:lpstr>Estimating Conditional Probabilities:  Importance Sampling (likelihood weighting)</vt:lpstr>
      <vt:lpstr>Approximate Inference in BN</vt:lpstr>
      <vt:lpstr>Estimating Conditional Probabilities:  Markov Chain Monte Carlo Sampling (MCMC)</vt:lpstr>
      <vt:lpstr>Gibbs Sampling in Bayes Networks</vt:lpstr>
      <vt:lpstr>Gibbs Sampling: Example</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Bayesian networks </dc:title>
  <dc:creator>michael</dc:creator>
  <cp:lastModifiedBy>Hahsler, Michael</cp:lastModifiedBy>
  <cp:revision>85</cp:revision>
  <dcterms:created xsi:type="dcterms:W3CDTF">2020-11-07T15:07:06Z</dcterms:created>
  <dcterms:modified xsi:type="dcterms:W3CDTF">2025-06-10T20:40:19Z</dcterms:modified>
</cp:coreProperties>
</file>