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3"/>
  </p:notesMasterIdLst>
  <p:handoutMasterIdLst>
    <p:handoutMasterId r:id="rId34"/>
  </p:handoutMasterIdLst>
  <p:sldIdLst>
    <p:sldId id="455" r:id="rId2"/>
    <p:sldId id="509" r:id="rId3"/>
    <p:sldId id="511" r:id="rId4"/>
    <p:sldId id="457" r:id="rId5"/>
    <p:sldId id="513" r:id="rId6"/>
    <p:sldId id="497" r:id="rId7"/>
    <p:sldId id="346" r:id="rId8"/>
    <p:sldId id="347" r:id="rId9"/>
    <p:sldId id="483" r:id="rId10"/>
    <p:sldId id="484" r:id="rId11"/>
    <p:sldId id="480" r:id="rId12"/>
    <p:sldId id="485" r:id="rId13"/>
    <p:sldId id="479" r:id="rId14"/>
    <p:sldId id="498" r:id="rId15"/>
    <p:sldId id="486" r:id="rId16"/>
    <p:sldId id="432" r:id="rId17"/>
    <p:sldId id="512" r:id="rId18"/>
    <p:sldId id="499" r:id="rId19"/>
    <p:sldId id="500" r:id="rId20"/>
    <p:sldId id="487" r:id="rId21"/>
    <p:sldId id="454" r:id="rId22"/>
    <p:sldId id="413" r:id="rId23"/>
    <p:sldId id="505" r:id="rId24"/>
    <p:sldId id="493" r:id="rId25"/>
    <p:sldId id="495" r:id="rId26"/>
    <p:sldId id="489" r:id="rId27"/>
    <p:sldId id="490" r:id="rId28"/>
    <p:sldId id="491" r:id="rId29"/>
    <p:sldId id="506" r:id="rId30"/>
    <p:sldId id="494" r:id="rId31"/>
    <p:sldId id="508" r:id="rId32"/>
  </p:sldIdLst>
  <p:sldSz cx="12192000" cy="6858000"/>
  <p:notesSz cx="7099300" cy="10234613"/>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1BB79B-38E9-4662-8ED5-3F2F225203CE}">
          <p14:sldIdLst>
            <p14:sldId id="455"/>
            <p14:sldId id="509"/>
            <p14:sldId id="511"/>
            <p14:sldId id="457"/>
            <p14:sldId id="513"/>
          </p14:sldIdLst>
        </p14:section>
        <p14:section name="Supervised Learning" id="{87DBC323-8EDA-4738-AF7F-5929ADB374DA}">
          <p14:sldIdLst>
            <p14:sldId id="497"/>
            <p14:sldId id="346"/>
            <p14:sldId id="347"/>
            <p14:sldId id="483"/>
            <p14:sldId id="484"/>
            <p14:sldId id="480"/>
            <p14:sldId id="485"/>
            <p14:sldId id="479"/>
          </p14:sldIdLst>
        </p14:section>
        <p14:section name="Data" id="{16F72C8D-4EB9-41F6-B741-77F6A0986143}">
          <p14:sldIdLst>
            <p14:sldId id="498"/>
            <p14:sldId id="486"/>
            <p14:sldId id="432"/>
            <p14:sldId id="512"/>
          </p14:sldIdLst>
        </p14:section>
        <p14:section name="Training and Testing" id="{C04CA568-4756-4F1A-A0CF-F0BB46D2F97A}">
          <p14:sldIdLst>
            <p14:sldId id="499"/>
            <p14:sldId id="500"/>
            <p14:sldId id="487"/>
            <p14:sldId id="454"/>
            <p14:sldId id="413"/>
          </p14:sldIdLst>
        </p14:section>
        <p14:section name="Types of ML Models" id="{17B4E910-6E8A-4FEE-A43D-B13D3E343326}">
          <p14:sldIdLst>
            <p14:sldId id="505"/>
            <p14:sldId id="493"/>
            <p14:sldId id="495"/>
            <p14:sldId id="489"/>
            <p14:sldId id="490"/>
            <p14:sldId id="491"/>
            <p14:sldId id="506"/>
            <p14:sldId id="494"/>
          </p14:sldIdLst>
        </p14:section>
        <p14:section name="How are models used in AI" id="{C564B212-4CB4-4076-B86F-55C18B0F30DD}">
          <p14:sldIdLst>
            <p14:sldId id="5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88626" autoAdjust="0"/>
  </p:normalViewPr>
  <p:slideViewPr>
    <p:cSldViewPr>
      <p:cViewPr varScale="1">
        <p:scale>
          <a:sx n="92" d="100"/>
          <a:sy n="92" d="100"/>
        </p:scale>
        <p:origin x="108" y="21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0-8C99-4ED8-BF5E-6B12EC16E18F}"/>
            </c:ext>
          </c:extLst>
        </c:ser>
        <c:dLbls>
          <c:showLegendKey val="0"/>
          <c:showVal val="0"/>
          <c:showCatName val="0"/>
          <c:showSerName val="0"/>
          <c:showPercent val="0"/>
          <c:showBubbleSize val="0"/>
        </c:dLbls>
        <c:axId val="1846336224"/>
        <c:axId val="1846337184"/>
      </c:scatterChart>
      <c:val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crossBetween val="midCat"/>
      </c:val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v>mean</c:v>
          </c:tx>
          <c:spPr>
            <a:ln w="19050" cap="rnd">
              <a:solidFill>
                <a:schemeClr val="accent2"/>
              </a:solidFill>
              <a:round/>
            </a:ln>
            <a:effectLst/>
          </c:spPr>
          <c:marker>
            <c:symbol val="none"/>
          </c:marker>
          <c:cat>
            <c:numRef>
              <c:f>Sheet1!$C$5:$C$10</c:f>
              <c:numCache>
                <c:formatCode>General</c:formatCode>
                <c:ptCount val="6"/>
                <c:pt idx="0">
                  <c:v>1</c:v>
                </c:pt>
                <c:pt idx="1">
                  <c:v>2</c:v>
                </c:pt>
                <c:pt idx="2">
                  <c:v>3</c:v>
                </c:pt>
                <c:pt idx="3">
                  <c:v>4</c:v>
                </c:pt>
                <c:pt idx="4">
                  <c:v>5</c:v>
                </c:pt>
                <c:pt idx="5">
                  <c:v>6</c:v>
                </c:pt>
              </c:numCache>
            </c:numRef>
          </c:cat>
          <c:val>
            <c:numRef>
              <c:f>Sheet1!$F$5:$F$10</c:f>
              <c:numCache>
                <c:formatCode>General</c:formatCode>
                <c:ptCount val="6"/>
                <c:pt idx="0">
                  <c:v>11.166666666666666</c:v>
                </c:pt>
                <c:pt idx="1">
                  <c:v>11.166666666666666</c:v>
                </c:pt>
                <c:pt idx="2">
                  <c:v>11.166666666666666</c:v>
                </c:pt>
                <c:pt idx="3">
                  <c:v>11.166666666666666</c:v>
                </c:pt>
                <c:pt idx="4">
                  <c:v>11.166666666666666</c:v>
                </c:pt>
                <c:pt idx="5">
                  <c:v>11.166666666666666</c:v>
                </c:pt>
              </c:numCache>
            </c:numRef>
          </c:val>
          <c:smooth val="0"/>
          <c:extLst>
            <c:ext xmlns:c16="http://schemas.microsoft.com/office/drawing/2014/chart" uri="{C3380CC4-5D6E-409C-BE32-E72D297353CC}">
              <c16:uniqueId val="{00000000-ACF0-486E-946D-8F3CAF4C25B7}"/>
            </c:ext>
          </c:extLst>
        </c:ser>
        <c:dLbls>
          <c:showLegendKey val="0"/>
          <c:showVal val="0"/>
          <c:showCatName val="0"/>
          <c:showSerName val="0"/>
          <c:showPercent val="0"/>
          <c:showBubbleSize val="0"/>
        </c:dLbls>
        <c:marker val="1"/>
        <c:smooth val="0"/>
        <c:axId val="1846336224"/>
        <c:axId val="1846337184"/>
      </c:lineChar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ACF0-486E-946D-8F3CAF4C25B7}"/>
            </c:ext>
          </c:extLst>
        </c:ser>
        <c:dLbls>
          <c:showLegendKey val="0"/>
          <c:showVal val="0"/>
          <c:showCatName val="0"/>
          <c:showSerName val="0"/>
          <c:showPercent val="0"/>
          <c:showBubbleSize val="0"/>
        </c:dLbls>
        <c:axId val="1846336224"/>
        <c:axId val="1846337184"/>
      </c:scatterChart>
      <c:cat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auto val="1"/>
        <c:lblAlgn val="ctr"/>
        <c:lblOffset val="100"/>
        <c:noMultiLvlLbl val="0"/>
      </c:cat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Sheet1!$E$4</c:f>
              <c:strCache>
                <c:ptCount val="1"/>
                <c:pt idx="0">
                  <c:v>exp</c:v>
                </c:pt>
              </c:strCache>
            </c:strRef>
          </c:tx>
          <c:spPr>
            <a:ln w="19050" cap="rnd">
              <a:solidFill>
                <a:schemeClr val="accent2"/>
              </a:solidFill>
              <a:round/>
            </a:ln>
            <a:effectLst/>
          </c:spPr>
          <c:marker>
            <c:symbol val="none"/>
          </c:marker>
          <c:cat>
            <c:numRef>
              <c:f>Sheet1!$C$5:$C$10</c:f>
              <c:numCache>
                <c:formatCode>General</c:formatCode>
                <c:ptCount val="6"/>
                <c:pt idx="0">
                  <c:v>1</c:v>
                </c:pt>
                <c:pt idx="1">
                  <c:v>2</c:v>
                </c:pt>
                <c:pt idx="2">
                  <c:v>3</c:v>
                </c:pt>
                <c:pt idx="3">
                  <c:v>4</c:v>
                </c:pt>
                <c:pt idx="4">
                  <c:v>5</c:v>
                </c:pt>
                <c:pt idx="5">
                  <c:v>6</c:v>
                </c:pt>
              </c:numCache>
            </c:numRef>
          </c:cat>
          <c:val>
            <c:numRef>
              <c:f>Sheet1!$E$5:$E$10</c:f>
              <c:numCache>
                <c:formatCode>General</c:formatCode>
                <c:ptCount val="6"/>
                <c:pt idx="0">
                  <c:v>1</c:v>
                </c:pt>
                <c:pt idx="1">
                  <c:v>4</c:v>
                </c:pt>
                <c:pt idx="2">
                  <c:v>9</c:v>
                </c:pt>
                <c:pt idx="3">
                  <c:v>16</c:v>
                </c:pt>
                <c:pt idx="4">
                  <c:v>25</c:v>
                </c:pt>
                <c:pt idx="5">
                  <c:v>36</c:v>
                </c:pt>
              </c:numCache>
            </c:numRef>
          </c:val>
          <c:smooth val="0"/>
          <c:extLst>
            <c:ext xmlns:c16="http://schemas.microsoft.com/office/drawing/2014/chart" uri="{C3380CC4-5D6E-409C-BE32-E72D297353CC}">
              <c16:uniqueId val="{00000000-5E6C-49BE-8576-EF65F1DA92C8}"/>
            </c:ext>
          </c:extLst>
        </c:ser>
        <c:dLbls>
          <c:showLegendKey val="0"/>
          <c:showVal val="0"/>
          <c:showCatName val="0"/>
          <c:showSerName val="0"/>
          <c:showPercent val="0"/>
          <c:showBubbleSize val="0"/>
        </c:dLbls>
        <c:marker val="1"/>
        <c:smooth val="0"/>
        <c:axId val="1846336224"/>
        <c:axId val="1846337184"/>
      </c:lineChar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5E6C-49BE-8576-EF65F1DA92C8}"/>
            </c:ext>
          </c:extLst>
        </c:ser>
        <c:dLbls>
          <c:showLegendKey val="0"/>
          <c:showVal val="0"/>
          <c:showCatName val="0"/>
          <c:showSerName val="0"/>
          <c:showPercent val="0"/>
          <c:showBubbleSize val="0"/>
        </c:dLbls>
        <c:axId val="1846336224"/>
        <c:axId val="1846337184"/>
      </c:scatterChart>
      <c:cat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auto val="1"/>
        <c:lblAlgn val="ctr"/>
        <c:lblOffset val="100"/>
        <c:noMultiLvlLbl val="0"/>
      </c:cat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olid"/>
              </a:ln>
              <a:effectLst/>
            </c:spPr>
            <c:trendlineType val="linear"/>
            <c:dispRSqr val="0"/>
            <c:dispEq val="1"/>
            <c:trendlineLbl>
              <c:layout>
                <c:manualLayout>
                  <c:x val="2.4968722659667542E-2"/>
                  <c:y val="-8.628973461650627E-2"/>
                </c:manualLayout>
              </c:layout>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400" baseline="0" dirty="0"/>
                      <a:t>h(x) = 4.9429x - 6.1333</a:t>
                    </a:r>
                    <a:endParaRPr lang="en-US" sz="1400" dirty="0"/>
                  </a:p>
                </c:rich>
              </c:tx>
              <c:numFmt formatCode="General"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rendlineLbl>
          </c:trendline>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659D-4D0A-855C-8AF70D3AD6B3}"/>
            </c:ext>
          </c:extLst>
        </c:ser>
        <c:dLbls>
          <c:showLegendKey val="0"/>
          <c:showVal val="0"/>
          <c:showCatName val="0"/>
          <c:showSerName val="0"/>
          <c:showPercent val="0"/>
          <c:showBubbleSize val="0"/>
        </c:dLbls>
        <c:axId val="1846336224"/>
        <c:axId val="1846337184"/>
      </c:scatterChart>
      <c:val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crossBetween val="midCat"/>
      </c:val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olid"/>
              </a:ln>
              <a:effectLst/>
            </c:spPr>
            <c:trendlineType val="poly"/>
            <c:order val="6"/>
            <c:dispRSqr val="0"/>
            <c:dispEq val="1"/>
            <c:trendlineLbl>
              <c:layout>
                <c:manualLayout>
                  <c:x val="0.19047619047619047"/>
                  <c:y val="-8.2070707070707072E-2"/>
                </c:manualLayout>
              </c:layout>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400" baseline="0" dirty="0"/>
                      <a:t>h(x) = 1x</a:t>
                    </a:r>
                    <a:r>
                      <a:rPr lang="en-US" sz="1400" baseline="30000" dirty="0"/>
                      <a:t>5</a:t>
                    </a:r>
                    <a:r>
                      <a:rPr lang="en-US" sz="1400" baseline="0" dirty="0"/>
                      <a:t> - 16x</a:t>
                    </a:r>
                    <a:r>
                      <a:rPr lang="en-US" sz="1400" baseline="30000" dirty="0"/>
                      <a:t>4</a:t>
                    </a:r>
                    <a:r>
                      <a:rPr lang="en-US" sz="1400" baseline="0" dirty="0"/>
                      <a:t> + 95x</a:t>
                    </a:r>
                    <a:r>
                      <a:rPr lang="en-US" sz="1400" baseline="30000" dirty="0"/>
                      <a:t>3</a:t>
                    </a:r>
                    <a:r>
                      <a:rPr lang="en-US" sz="1400" baseline="0" dirty="0"/>
                      <a:t> - 259x</a:t>
                    </a:r>
                    <a:r>
                      <a:rPr lang="en-US" sz="1400" baseline="30000" dirty="0"/>
                      <a:t>2</a:t>
                    </a:r>
                    <a:r>
                      <a:rPr lang="en-US" sz="1400" baseline="0" dirty="0"/>
                      <a:t> + 324x - 144</a:t>
                    </a:r>
                    <a:endParaRPr lang="en-US" sz="1400" dirty="0"/>
                  </a:p>
                </c:rich>
              </c:tx>
              <c:numFmt formatCode="General" sourceLinked="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rendlineLbl>
          </c:trendline>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D6C9-48C0-95F5-BC439C79936F}"/>
            </c:ext>
          </c:extLst>
        </c:ser>
        <c:dLbls>
          <c:showLegendKey val="0"/>
          <c:showVal val="0"/>
          <c:showCatName val="0"/>
          <c:showSerName val="0"/>
          <c:showPercent val="0"/>
          <c:showBubbleSize val="0"/>
        </c:dLbls>
        <c:axId val="1846336224"/>
        <c:axId val="1846337184"/>
      </c:scatterChart>
      <c:val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crossBetween val="midCat"/>
      </c:val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56DAC-667B-4714-880C-603F24F05912}" type="doc">
      <dgm:prSet loTypeId="urn:microsoft.com/office/officeart/2005/8/layout/hProcess9" loCatId="process" qsTypeId="urn:microsoft.com/office/officeart/2005/8/quickstyle/simple1" qsCatId="simple" csTypeId="urn:microsoft.com/office/officeart/2005/8/colors/accent1_2" csCatId="accent1" phldr="1"/>
      <dgm:spPr/>
    </dgm:pt>
    <dgm:pt modelId="{B79D49AE-C4BC-4451-8B61-36344AC8A8CC}">
      <dgm:prSet phldrT="[Text]"/>
      <dgm:spPr/>
      <dgm:t>
        <a:bodyPr/>
        <a:lstStyle/>
        <a:p>
          <a:r>
            <a:rPr lang="en-US" dirty="0"/>
            <a:t>Supervised Learning</a:t>
          </a:r>
        </a:p>
      </dgm:t>
    </dgm:pt>
    <dgm:pt modelId="{6F7F5DD6-6DE9-47B1-9956-BB5CC5C2F674}" type="parTrans" cxnId="{BB44AAC3-B52D-4C06-BFD7-A642F302041C}">
      <dgm:prSet/>
      <dgm:spPr/>
      <dgm:t>
        <a:bodyPr/>
        <a:lstStyle/>
        <a:p>
          <a:endParaRPr lang="en-US"/>
        </a:p>
      </dgm:t>
    </dgm:pt>
    <dgm:pt modelId="{CAF0C5CC-FCA6-43DB-824D-925055DF913E}" type="sibTrans" cxnId="{BB44AAC3-B52D-4C06-BFD7-A642F302041C}">
      <dgm:prSet/>
      <dgm:spPr/>
      <dgm:t>
        <a:bodyPr/>
        <a:lstStyle/>
        <a:p>
          <a:endParaRPr lang="en-US"/>
        </a:p>
      </dgm:t>
    </dgm:pt>
    <dgm:pt modelId="{F56C4BC8-0ED4-400F-A75E-EF237D4F94B6}">
      <dgm:prSet phldrT="[Text]"/>
      <dgm:spPr/>
      <dgm:t>
        <a:bodyPr/>
        <a:lstStyle/>
        <a:p>
          <a:r>
            <a:rPr lang="en-US" dirty="0"/>
            <a:t>Training Data</a:t>
          </a:r>
        </a:p>
      </dgm:t>
    </dgm:pt>
    <dgm:pt modelId="{4293304B-5236-46D6-9083-D1E8E81B63BB}" type="parTrans" cxnId="{4B35E22E-3BF8-490E-B7B4-54CD143774CE}">
      <dgm:prSet/>
      <dgm:spPr/>
      <dgm:t>
        <a:bodyPr/>
        <a:lstStyle/>
        <a:p>
          <a:endParaRPr lang="en-US"/>
        </a:p>
      </dgm:t>
    </dgm:pt>
    <dgm:pt modelId="{B2D14E5B-C6D9-499E-9834-A7B65322007B}" type="sibTrans" cxnId="{4B35E22E-3BF8-490E-B7B4-54CD143774CE}">
      <dgm:prSet/>
      <dgm:spPr/>
      <dgm:t>
        <a:bodyPr/>
        <a:lstStyle/>
        <a:p>
          <a:endParaRPr lang="en-US"/>
        </a:p>
      </dgm:t>
    </dgm:pt>
    <dgm:pt modelId="{1F1F3557-D6AF-47CF-8C3D-D8351D586D3F}">
      <dgm:prSet phldrT="[Text]"/>
      <dgm:spPr/>
      <dgm:t>
        <a:bodyPr/>
        <a:lstStyle/>
        <a:p>
          <a:r>
            <a:rPr lang="en-US" dirty="0"/>
            <a:t>Training &amp; Testing</a:t>
          </a:r>
        </a:p>
      </dgm:t>
    </dgm:pt>
    <dgm:pt modelId="{E4334A6C-1385-4594-A085-BF177D0B5A2C}" type="parTrans" cxnId="{33BB2657-E490-4F1A-B796-5E0C2BADBBD7}">
      <dgm:prSet/>
      <dgm:spPr/>
      <dgm:t>
        <a:bodyPr/>
        <a:lstStyle/>
        <a:p>
          <a:endParaRPr lang="en-US"/>
        </a:p>
      </dgm:t>
    </dgm:pt>
    <dgm:pt modelId="{2D333EDA-78FE-4356-BF88-7C120261B098}" type="sibTrans" cxnId="{33BB2657-E490-4F1A-B796-5E0C2BADBBD7}">
      <dgm:prSet/>
      <dgm:spPr/>
      <dgm:t>
        <a:bodyPr/>
        <a:lstStyle/>
        <a:p>
          <a:endParaRPr lang="en-US"/>
        </a:p>
      </dgm:t>
    </dgm:pt>
    <dgm:pt modelId="{451AA810-5B15-4A81-BA5D-D4EA5D9B1831}">
      <dgm:prSet phldrT="[Text]"/>
      <dgm:spPr/>
      <dgm:t>
        <a:bodyPr/>
        <a:lstStyle/>
        <a:p>
          <a:r>
            <a:rPr lang="en-US" dirty="0"/>
            <a:t>Types of supervised ML Models</a:t>
          </a:r>
        </a:p>
      </dgm:t>
    </dgm:pt>
    <dgm:pt modelId="{1AD1F506-36C8-4DEB-80FD-AC22DFB23149}" type="parTrans" cxnId="{E5A0DC4B-9039-4EFF-B096-55D281F90705}">
      <dgm:prSet/>
      <dgm:spPr/>
      <dgm:t>
        <a:bodyPr/>
        <a:lstStyle/>
        <a:p>
          <a:endParaRPr lang="en-US"/>
        </a:p>
      </dgm:t>
    </dgm:pt>
    <dgm:pt modelId="{A332E490-9AC3-4DF1-AE94-0EED0AE5B1C2}" type="sibTrans" cxnId="{E5A0DC4B-9039-4EFF-B096-55D281F90705}">
      <dgm:prSet/>
      <dgm:spPr/>
      <dgm:t>
        <a:bodyPr/>
        <a:lstStyle/>
        <a:p>
          <a:endParaRPr lang="en-US"/>
        </a:p>
      </dgm:t>
    </dgm:pt>
    <dgm:pt modelId="{A162E7D4-7296-40E4-B5A0-41D2FAD1277E}">
      <dgm:prSet phldrT="[Text]"/>
      <dgm:spPr/>
      <dgm:t>
        <a:bodyPr/>
        <a:lstStyle/>
        <a:p>
          <a:r>
            <a:rPr lang="en-US" dirty="0"/>
            <a:t>Use in AI</a:t>
          </a:r>
        </a:p>
      </dgm:t>
    </dgm:pt>
    <dgm:pt modelId="{C4245560-DC20-46FA-AFAD-689EED375F1D}" type="parTrans" cxnId="{6359E31F-C4E6-4C29-AD30-FAD8EC9DFAED}">
      <dgm:prSet/>
      <dgm:spPr/>
      <dgm:t>
        <a:bodyPr/>
        <a:lstStyle/>
        <a:p>
          <a:endParaRPr lang="en-US"/>
        </a:p>
      </dgm:t>
    </dgm:pt>
    <dgm:pt modelId="{0FD7DD4D-9758-4BFF-A28C-3499268CD46E}" type="sibTrans" cxnId="{6359E31F-C4E6-4C29-AD30-FAD8EC9DFAED}">
      <dgm:prSet/>
      <dgm:spPr/>
      <dgm:t>
        <a:bodyPr/>
        <a:lstStyle/>
        <a:p>
          <a:endParaRPr lang="en-US"/>
        </a:p>
      </dgm:t>
    </dgm:pt>
    <dgm:pt modelId="{FB6BA4AC-366A-4DD7-9208-7CAECBC61ACD}">
      <dgm:prSet phldrT="[Text]"/>
      <dgm:spPr/>
      <dgm:t>
        <a:bodyPr/>
        <a:lstStyle/>
        <a:p>
          <a:r>
            <a:rPr lang="en-US" dirty="0"/>
            <a:t>Agents &amp; ML</a:t>
          </a:r>
        </a:p>
      </dgm:t>
    </dgm:pt>
    <dgm:pt modelId="{1BBE2391-B3F0-4D13-BE2F-3139F04AF03A}" type="parTrans" cxnId="{A9DD7A30-ED7B-4678-A229-1A08ECD58F0D}">
      <dgm:prSet/>
      <dgm:spPr/>
      <dgm:t>
        <a:bodyPr/>
        <a:lstStyle/>
        <a:p>
          <a:endParaRPr lang="en-US"/>
        </a:p>
      </dgm:t>
    </dgm:pt>
    <dgm:pt modelId="{82E406E3-D8B4-42F7-B8D8-955AAE0E8DC7}" type="sibTrans" cxnId="{A9DD7A30-ED7B-4678-A229-1A08ECD58F0D}">
      <dgm:prSet/>
      <dgm:spPr/>
      <dgm:t>
        <a:bodyPr/>
        <a:lstStyle/>
        <a:p>
          <a:endParaRPr lang="en-US"/>
        </a:p>
      </dgm:t>
    </dgm:pt>
    <dgm:pt modelId="{DE46D941-84A0-4CD6-8EB7-26AED89C8EDE}" type="pres">
      <dgm:prSet presAssocID="{B1F56DAC-667B-4714-880C-603F24F05912}" presName="CompostProcess" presStyleCnt="0">
        <dgm:presLayoutVars>
          <dgm:dir/>
          <dgm:resizeHandles val="exact"/>
        </dgm:presLayoutVars>
      </dgm:prSet>
      <dgm:spPr/>
    </dgm:pt>
    <dgm:pt modelId="{F52D2AE5-D223-4FD2-AE0F-78620D37C70E}" type="pres">
      <dgm:prSet presAssocID="{B1F56DAC-667B-4714-880C-603F24F05912}" presName="arrow" presStyleLbl="bgShp" presStyleIdx="0" presStyleCnt="1"/>
      <dgm:spPr/>
    </dgm:pt>
    <dgm:pt modelId="{A74280AD-9FFD-4AA9-9C0B-AE915AECE173}" type="pres">
      <dgm:prSet presAssocID="{B1F56DAC-667B-4714-880C-603F24F05912}" presName="linearProcess" presStyleCnt="0"/>
      <dgm:spPr/>
    </dgm:pt>
    <dgm:pt modelId="{53DC3ABF-67AF-4AE6-B5D8-01CDD9772369}" type="pres">
      <dgm:prSet presAssocID="{FB6BA4AC-366A-4DD7-9208-7CAECBC61ACD}" presName="textNode" presStyleLbl="node1" presStyleIdx="0" presStyleCnt="6">
        <dgm:presLayoutVars>
          <dgm:bulletEnabled val="1"/>
        </dgm:presLayoutVars>
      </dgm:prSet>
      <dgm:spPr/>
    </dgm:pt>
    <dgm:pt modelId="{CD05CC86-C5B3-489E-9300-99D83F82B9E0}" type="pres">
      <dgm:prSet presAssocID="{82E406E3-D8B4-42F7-B8D8-955AAE0E8DC7}" presName="sibTrans" presStyleCnt="0"/>
      <dgm:spPr/>
    </dgm:pt>
    <dgm:pt modelId="{0AB9704D-A203-4650-92A1-56E17AD50F58}" type="pres">
      <dgm:prSet presAssocID="{B79D49AE-C4BC-4451-8B61-36344AC8A8CC}" presName="textNode" presStyleLbl="node1" presStyleIdx="1" presStyleCnt="6">
        <dgm:presLayoutVars>
          <dgm:bulletEnabled val="1"/>
        </dgm:presLayoutVars>
      </dgm:prSet>
      <dgm:spPr/>
    </dgm:pt>
    <dgm:pt modelId="{F4D45C06-9090-431D-9BC9-391ED8FB0A5C}" type="pres">
      <dgm:prSet presAssocID="{CAF0C5CC-FCA6-43DB-824D-925055DF913E}" presName="sibTrans" presStyleCnt="0"/>
      <dgm:spPr/>
    </dgm:pt>
    <dgm:pt modelId="{5FE25C4C-2BC5-4F54-BE1F-F3BEC29E749D}" type="pres">
      <dgm:prSet presAssocID="{F56C4BC8-0ED4-400F-A75E-EF237D4F94B6}" presName="textNode" presStyleLbl="node1" presStyleIdx="2" presStyleCnt="6">
        <dgm:presLayoutVars>
          <dgm:bulletEnabled val="1"/>
        </dgm:presLayoutVars>
      </dgm:prSet>
      <dgm:spPr/>
    </dgm:pt>
    <dgm:pt modelId="{0EDCB13F-2541-4902-AB34-BAB340280A40}" type="pres">
      <dgm:prSet presAssocID="{B2D14E5B-C6D9-499E-9834-A7B65322007B}" presName="sibTrans" presStyleCnt="0"/>
      <dgm:spPr/>
    </dgm:pt>
    <dgm:pt modelId="{754C964E-78AB-4328-868B-C63F78DDBC38}" type="pres">
      <dgm:prSet presAssocID="{1F1F3557-D6AF-47CF-8C3D-D8351D586D3F}" presName="textNode" presStyleLbl="node1" presStyleIdx="3" presStyleCnt="6">
        <dgm:presLayoutVars>
          <dgm:bulletEnabled val="1"/>
        </dgm:presLayoutVars>
      </dgm:prSet>
      <dgm:spPr/>
    </dgm:pt>
    <dgm:pt modelId="{17FEA27C-B94C-4644-A856-9D9876CD3195}" type="pres">
      <dgm:prSet presAssocID="{2D333EDA-78FE-4356-BF88-7C120261B098}" presName="sibTrans" presStyleCnt="0"/>
      <dgm:spPr/>
    </dgm:pt>
    <dgm:pt modelId="{98799300-0DD4-4960-A025-4ADACB2CE7BB}" type="pres">
      <dgm:prSet presAssocID="{451AA810-5B15-4A81-BA5D-D4EA5D9B1831}" presName="textNode" presStyleLbl="node1" presStyleIdx="4" presStyleCnt="6">
        <dgm:presLayoutVars>
          <dgm:bulletEnabled val="1"/>
        </dgm:presLayoutVars>
      </dgm:prSet>
      <dgm:spPr/>
    </dgm:pt>
    <dgm:pt modelId="{A37AB7AD-E927-409A-97DA-5DD8DF66D021}" type="pres">
      <dgm:prSet presAssocID="{A332E490-9AC3-4DF1-AE94-0EED0AE5B1C2}" presName="sibTrans" presStyleCnt="0"/>
      <dgm:spPr/>
    </dgm:pt>
    <dgm:pt modelId="{054AE80D-D322-4C7E-8CAE-447DBCBB2AA6}" type="pres">
      <dgm:prSet presAssocID="{A162E7D4-7296-40E4-B5A0-41D2FAD1277E}" presName="textNode" presStyleLbl="node1" presStyleIdx="5" presStyleCnt="6">
        <dgm:presLayoutVars>
          <dgm:bulletEnabled val="1"/>
        </dgm:presLayoutVars>
      </dgm:prSet>
      <dgm:spPr/>
    </dgm:pt>
  </dgm:ptLst>
  <dgm:cxnLst>
    <dgm:cxn modelId="{6359E31F-C4E6-4C29-AD30-FAD8EC9DFAED}" srcId="{B1F56DAC-667B-4714-880C-603F24F05912}" destId="{A162E7D4-7296-40E4-B5A0-41D2FAD1277E}" srcOrd="5" destOrd="0" parTransId="{C4245560-DC20-46FA-AFAD-689EED375F1D}" sibTransId="{0FD7DD4D-9758-4BFF-A28C-3499268CD46E}"/>
    <dgm:cxn modelId="{C9019E29-62B0-4C86-84B0-A9D37B1CEB0D}" type="presOf" srcId="{B79D49AE-C4BC-4451-8B61-36344AC8A8CC}" destId="{0AB9704D-A203-4650-92A1-56E17AD50F58}" srcOrd="0" destOrd="0" presId="urn:microsoft.com/office/officeart/2005/8/layout/hProcess9"/>
    <dgm:cxn modelId="{45C4C729-75E0-431D-9CF1-307AAE101580}" type="presOf" srcId="{1F1F3557-D6AF-47CF-8C3D-D8351D586D3F}" destId="{754C964E-78AB-4328-868B-C63F78DDBC38}" srcOrd="0" destOrd="0" presId="urn:microsoft.com/office/officeart/2005/8/layout/hProcess9"/>
    <dgm:cxn modelId="{4B35E22E-3BF8-490E-B7B4-54CD143774CE}" srcId="{B1F56DAC-667B-4714-880C-603F24F05912}" destId="{F56C4BC8-0ED4-400F-A75E-EF237D4F94B6}" srcOrd="2" destOrd="0" parTransId="{4293304B-5236-46D6-9083-D1E8E81B63BB}" sibTransId="{B2D14E5B-C6D9-499E-9834-A7B65322007B}"/>
    <dgm:cxn modelId="{A9DD7A30-ED7B-4678-A229-1A08ECD58F0D}" srcId="{B1F56DAC-667B-4714-880C-603F24F05912}" destId="{FB6BA4AC-366A-4DD7-9208-7CAECBC61ACD}" srcOrd="0" destOrd="0" parTransId="{1BBE2391-B3F0-4D13-BE2F-3139F04AF03A}" sibTransId="{82E406E3-D8B4-42F7-B8D8-955AAE0E8DC7}"/>
    <dgm:cxn modelId="{E5A0DC4B-9039-4EFF-B096-55D281F90705}" srcId="{B1F56DAC-667B-4714-880C-603F24F05912}" destId="{451AA810-5B15-4A81-BA5D-D4EA5D9B1831}" srcOrd="4" destOrd="0" parTransId="{1AD1F506-36C8-4DEB-80FD-AC22DFB23149}" sibTransId="{A332E490-9AC3-4DF1-AE94-0EED0AE5B1C2}"/>
    <dgm:cxn modelId="{33BB2657-E490-4F1A-B796-5E0C2BADBBD7}" srcId="{B1F56DAC-667B-4714-880C-603F24F05912}" destId="{1F1F3557-D6AF-47CF-8C3D-D8351D586D3F}" srcOrd="3" destOrd="0" parTransId="{E4334A6C-1385-4594-A085-BF177D0B5A2C}" sibTransId="{2D333EDA-78FE-4356-BF88-7C120261B098}"/>
    <dgm:cxn modelId="{02B7229F-BE61-40CC-8A97-60FE610C9673}" type="presOf" srcId="{B1F56DAC-667B-4714-880C-603F24F05912}" destId="{DE46D941-84A0-4CD6-8EB7-26AED89C8EDE}" srcOrd="0" destOrd="0" presId="urn:microsoft.com/office/officeart/2005/8/layout/hProcess9"/>
    <dgm:cxn modelId="{C74790AF-3C74-4366-ADBB-B2C78FC7C8F2}" type="presOf" srcId="{FB6BA4AC-366A-4DD7-9208-7CAECBC61ACD}" destId="{53DC3ABF-67AF-4AE6-B5D8-01CDD9772369}" srcOrd="0" destOrd="0" presId="urn:microsoft.com/office/officeart/2005/8/layout/hProcess9"/>
    <dgm:cxn modelId="{DD47E2B2-ADFE-4CA3-9539-2CF918532CF9}" type="presOf" srcId="{451AA810-5B15-4A81-BA5D-D4EA5D9B1831}" destId="{98799300-0DD4-4960-A025-4ADACB2CE7BB}" srcOrd="0" destOrd="0" presId="urn:microsoft.com/office/officeart/2005/8/layout/hProcess9"/>
    <dgm:cxn modelId="{F079C2BD-CA5D-4C90-B667-584578C83E8C}" type="presOf" srcId="{A162E7D4-7296-40E4-B5A0-41D2FAD1277E}" destId="{054AE80D-D322-4C7E-8CAE-447DBCBB2AA6}" srcOrd="0" destOrd="0" presId="urn:microsoft.com/office/officeart/2005/8/layout/hProcess9"/>
    <dgm:cxn modelId="{BB44AAC3-B52D-4C06-BFD7-A642F302041C}" srcId="{B1F56DAC-667B-4714-880C-603F24F05912}" destId="{B79D49AE-C4BC-4451-8B61-36344AC8A8CC}" srcOrd="1" destOrd="0" parTransId="{6F7F5DD6-6DE9-47B1-9956-BB5CC5C2F674}" sibTransId="{CAF0C5CC-FCA6-43DB-824D-925055DF913E}"/>
    <dgm:cxn modelId="{404C62E0-031A-4B07-B13C-553C8BE8F2C0}" type="presOf" srcId="{F56C4BC8-0ED4-400F-A75E-EF237D4F94B6}" destId="{5FE25C4C-2BC5-4F54-BE1F-F3BEC29E749D}" srcOrd="0" destOrd="0" presId="urn:microsoft.com/office/officeart/2005/8/layout/hProcess9"/>
    <dgm:cxn modelId="{C23F2E25-141C-4D03-8F91-9C64A93670D7}" type="presParOf" srcId="{DE46D941-84A0-4CD6-8EB7-26AED89C8EDE}" destId="{F52D2AE5-D223-4FD2-AE0F-78620D37C70E}" srcOrd="0" destOrd="0" presId="urn:microsoft.com/office/officeart/2005/8/layout/hProcess9"/>
    <dgm:cxn modelId="{8F0079CE-23EC-451A-9C50-16CA9DB9548D}" type="presParOf" srcId="{DE46D941-84A0-4CD6-8EB7-26AED89C8EDE}" destId="{A74280AD-9FFD-4AA9-9C0B-AE915AECE173}" srcOrd="1" destOrd="0" presId="urn:microsoft.com/office/officeart/2005/8/layout/hProcess9"/>
    <dgm:cxn modelId="{3FAA2E6F-2D6A-422E-9B60-E7CC370A0D3E}" type="presParOf" srcId="{A74280AD-9FFD-4AA9-9C0B-AE915AECE173}" destId="{53DC3ABF-67AF-4AE6-B5D8-01CDD9772369}" srcOrd="0" destOrd="0" presId="urn:microsoft.com/office/officeart/2005/8/layout/hProcess9"/>
    <dgm:cxn modelId="{77078556-8206-402C-992C-585E484D40D2}" type="presParOf" srcId="{A74280AD-9FFD-4AA9-9C0B-AE915AECE173}" destId="{CD05CC86-C5B3-489E-9300-99D83F82B9E0}" srcOrd="1" destOrd="0" presId="urn:microsoft.com/office/officeart/2005/8/layout/hProcess9"/>
    <dgm:cxn modelId="{8724206F-2A0D-49D8-A1BC-97CA6A8CAEF6}" type="presParOf" srcId="{A74280AD-9FFD-4AA9-9C0B-AE915AECE173}" destId="{0AB9704D-A203-4650-92A1-56E17AD50F58}" srcOrd="2" destOrd="0" presId="urn:microsoft.com/office/officeart/2005/8/layout/hProcess9"/>
    <dgm:cxn modelId="{D52F45E2-E3EF-436A-9746-02E5BB338474}" type="presParOf" srcId="{A74280AD-9FFD-4AA9-9C0B-AE915AECE173}" destId="{F4D45C06-9090-431D-9BC9-391ED8FB0A5C}" srcOrd="3" destOrd="0" presId="urn:microsoft.com/office/officeart/2005/8/layout/hProcess9"/>
    <dgm:cxn modelId="{D0D8401F-EFA6-4902-9C0E-F95EA024577B}" type="presParOf" srcId="{A74280AD-9FFD-4AA9-9C0B-AE915AECE173}" destId="{5FE25C4C-2BC5-4F54-BE1F-F3BEC29E749D}" srcOrd="4" destOrd="0" presId="urn:microsoft.com/office/officeart/2005/8/layout/hProcess9"/>
    <dgm:cxn modelId="{43C09B57-5BCC-4BFD-AE0A-15BBA94D7B0E}" type="presParOf" srcId="{A74280AD-9FFD-4AA9-9C0B-AE915AECE173}" destId="{0EDCB13F-2541-4902-AB34-BAB340280A40}" srcOrd="5" destOrd="0" presId="urn:microsoft.com/office/officeart/2005/8/layout/hProcess9"/>
    <dgm:cxn modelId="{DC6EF464-186C-45A6-95C0-582BFA4C0970}" type="presParOf" srcId="{A74280AD-9FFD-4AA9-9C0B-AE915AECE173}" destId="{754C964E-78AB-4328-868B-C63F78DDBC38}" srcOrd="6" destOrd="0" presId="urn:microsoft.com/office/officeart/2005/8/layout/hProcess9"/>
    <dgm:cxn modelId="{A1E9AEF2-30C3-47D3-9252-D68FC2DD4980}" type="presParOf" srcId="{A74280AD-9FFD-4AA9-9C0B-AE915AECE173}" destId="{17FEA27C-B94C-4644-A856-9D9876CD3195}" srcOrd="7" destOrd="0" presId="urn:microsoft.com/office/officeart/2005/8/layout/hProcess9"/>
    <dgm:cxn modelId="{D6050178-2CF6-4FD5-867B-252793DDCBD2}" type="presParOf" srcId="{A74280AD-9FFD-4AA9-9C0B-AE915AECE173}" destId="{98799300-0DD4-4960-A025-4ADACB2CE7BB}" srcOrd="8" destOrd="0" presId="urn:microsoft.com/office/officeart/2005/8/layout/hProcess9"/>
    <dgm:cxn modelId="{228BD13C-2EF4-4593-AFA1-48A1C51F001F}" type="presParOf" srcId="{A74280AD-9FFD-4AA9-9C0B-AE915AECE173}" destId="{A37AB7AD-E927-409A-97DA-5DD8DF66D021}" srcOrd="9" destOrd="0" presId="urn:microsoft.com/office/officeart/2005/8/layout/hProcess9"/>
    <dgm:cxn modelId="{C420B259-13E5-4F4E-BA63-F21CB6DCA6D6}" type="presParOf" srcId="{A74280AD-9FFD-4AA9-9C0B-AE915AECE173}" destId="{054AE80D-D322-4C7E-8CAE-447DBCBB2AA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35A93-AE11-4328-8065-FAF9C37D990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5E95F5-B2F1-4821-9D54-DC9AD43F9E7A}">
      <dgm:prSet/>
      <dgm:spPr/>
      <dgm:t>
        <a:bodyPr/>
        <a:lstStyle/>
        <a:p>
          <a:r>
            <a:rPr lang="en-US"/>
            <a:t>Many other models exist</a:t>
          </a:r>
        </a:p>
      </dgm:t>
    </dgm:pt>
    <dgm:pt modelId="{CE83A929-FCE0-4D34-A265-C9FF2C54779F}" type="parTrans" cxnId="{6E5EEBF9-54A0-4C1C-B47C-ECF6E5894F9C}">
      <dgm:prSet/>
      <dgm:spPr/>
      <dgm:t>
        <a:bodyPr/>
        <a:lstStyle/>
        <a:p>
          <a:endParaRPr lang="en-US"/>
        </a:p>
      </dgm:t>
    </dgm:pt>
    <dgm:pt modelId="{B2723B72-E11B-42F7-866B-483EBDD54CBC}" type="sibTrans" cxnId="{6E5EEBF9-54A0-4C1C-B47C-ECF6E5894F9C}">
      <dgm:prSet/>
      <dgm:spPr/>
      <dgm:t>
        <a:bodyPr/>
        <a:lstStyle/>
        <a:p>
          <a:endParaRPr lang="en-US"/>
        </a:p>
      </dgm:t>
    </dgm:pt>
    <dgm:pt modelId="{1ED475E8-E0EC-4711-B4FB-E75F7477CAAA}">
      <dgm:prSet/>
      <dgm:spPr/>
      <dgm:t>
        <a:bodyPr/>
        <a:lstStyle/>
        <a:p>
          <a:r>
            <a:rPr lang="en-US" b="1" dirty="0"/>
            <a:t>Generalized linear model (GLM): </a:t>
          </a:r>
          <a:r>
            <a:rPr lang="en-US" dirty="0"/>
            <a:t>This important model family includes </a:t>
          </a:r>
          <a:r>
            <a:rPr lang="en-US" b="1" dirty="0"/>
            <a:t>linear regression, Poisson regression </a:t>
          </a:r>
          <a:r>
            <a:rPr lang="en-US" dirty="0"/>
            <a:t>and the classification method </a:t>
          </a:r>
          <a:r>
            <a:rPr lang="en-US" b="1" dirty="0"/>
            <a:t>logistic regression. </a:t>
          </a:r>
          <a:endParaRPr lang="en-US" dirty="0"/>
        </a:p>
      </dgm:t>
    </dgm:pt>
    <dgm:pt modelId="{236BEB09-5B70-49D3-867A-4105FE3894F9}" type="parTrans" cxnId="{E8F319D2-5FAD-4834-A83C-7D096D439476}">
      <dgm:prSet/>
      <dgm:spPr/>
      <dgm:t>
        <a:bodyPr/>
        <a:lstStyle/>
        <a:p>
          <a:endParaRPr lang="en-US"/>
        </a:p>
      </dgm:t>
    </dgm:pt>
    <dgm:pt modelId="{E41B67BC-CBCA-466C-8232-7B155C3E702C}" type="sibTrans" cxnId="{E8F319D2-5FAD-4834-A83C-7D096D439476}">
      <dgm:prSet/>
      <dgm:spPr/>
      <dgm:t>
        <a:bodyPr/>
        <a:lstStyle/>
        <a:p>
          <a:endParaRPr lang="en-US"/>
        </a:p>
      </dgm:t>
    </dgm:pt>
    <dgm:pt modelId="{40585307-9758-4CB4-BF58-076BC1745A6A}">
      <dgm:prSet/>
      <dgm:spPr/>
      <dgm:t>
        <a:bodyPr/>
        <a:lstStyle/>
        <a:p>
          <a:r>
            <a:rPr lang="en-US"/>
            <a:t>Often used methods</a:t>
          </a:r>
        </a:p>
      </dgm:t>
    </dgm:pt>
    <dgm:pt modelId="{D8FDF1E4-9B66-441C-9785-F4830EABC37D}" type="parTrans" cxnId="{7DC56D74-B858-411A-AB34-7AD6094F8BCE}">
      <dgm:prSet/>
      <dgm:spPr/>
      <dgm:t>
        <a:bodyPr/>
        <a:lstStyle/>
        <a:p>
          <a:endParaRPr lang="en-US"/>
        </a:p>
      </dgm:t>
    </dgm:pt>
    <dgm:pt modelId="{11746D72-579A-498E-852B-8BEE617DD097}" type="sibTrans" cxnId="{7DC56D74-B858-411A-AB34-7AD6094F8BCE}">
      <dgm:prSet/>
      <dgm:spPr/>
      <dgm:t>
        <a:bodyPr/>
        <a:lstStyle/>
        <a:p>
          <a:endParaRPr lang="en-US"/>
        </a:p>
      </dgm:t>
    </dgm:pt>
    <dgm:pt modelId="{5F00ADBC-B568-4242-97BA-94CD45AB333E}">
      <dgm:prSet/>
      <dgm:spPr/>
      <dgm:t>
        <a:bodyPr/>
        <a:lstStyle/>
        <a:p>
          <a:r>
            <a:rPr lang="en-US" b="1" dirty="0"/>
            <a:t>Regularization: </a:t>
          </a:r>
          <a:r>
            <a:rPr lang="en-US" dirty="0"/>
            <a:t>Enforce simplicity and reduce overfitting by using a penalty for complexity.</a:t>
          </a:r>
        </a:p>
      </dgm:t>
    </dgm:pt>
    <dgm:pt modelId="{7AF04798-FD68-4F6B-87A2-A52C6F973446}" type="parTrans" cxnId="{2AA82FB5-1E60-4FA3-8241-EB851911C1DA}">
      <dgm:prSet/>
      <dgm:spPr/>
      <dgm:t>
        <a:bodyPr/>
        <a:lstStyle/>
        <a:p>
          <a:endParaRPr lang="en-US"/>
        </a:p>
      </dgm:t>
    </dgm:pt>
    <dgm:pt modelId="{EB1CF6BA-5482-4A2B-9542-22BBD65B0A0D}" type="sibTrans" cxnId="{2AA82FB5-1E60-4FA3-8241-EB851911C1DA}">
      <dgm:prSet/>
      <dgm:spPr/>
      <dgm:t>
        <a:bodyPr/>
        <a:lstStyle/>
        <a:p>
          <a:endParaRPr lang="en-US"/>
        </a:p>
      </dgm:t>
    </dgm:pt>
    <dgm:pt modelId="{5D695B2C-1523-4190-BB96-EA1E42AD2FAC}">
      <dgm:prSet/>
      <dgm:spPr/>
      <dgm:t>
        <a:bodyPr/>
        <a:lstStyle/>
        <a:p>
          <a:r>
            <a:rPr lang="en-US" b="1" dirty="0"/>
            <a:t>Kernel trick: </a:t>
          </a:r>
          <a:r>
            <a:rPr lang="en-US" dirty="0"/>
            <a:t>Lets a linear classifier learn non-linear decision boundaries.</a:t>
          </a:r>
        </a:p>
      </dgm:t>
    </dgm:pt>
    <dgm:pt modelId="{C9A82CFF-E498-4AF4-BB06-985F23FE45AA}" type="parTrans" cxnId="{64BCFF14-A8A7-49A5-9F46-1A4FE24AB927}">
      <dgm:prSet/>
      <dgm:spPr/>
      <dgm:t>
        <a:bodyPr/>
        <a:lstStyle/>
        <a:p>
          <a:endParaRPr lang="en-US"/>
        </a:p>
      </dgm:t>
    </dgm:pt>
    <dgm:pt modelId="{1E90E51C-E657-4416-A5AC-07309E49D108}" type="sibTrans" cxnId="{64BCFF14-A8A7-49A5-9F46-1A4FE24AB927}">
      <dgm:prSet/>
      <dgm:spPr/>
      <dgm:t>
        <a:bodyPr/>
        <a:lstStyle/>
        <a:p>
          <a:endParaRPr lang="en-US"/>
        </a:p>
      </dgm:t>
    </dgm:pt>
    <dgm:pt modelId="{540E4FCF-D100-461B-AEA3-55B9A2AC7A9D}">
      <dgm:prSet/>
      <dgm:spPr/>
      <dgm:t>
        <a:bodyPr/>
        <a:lstStyle/>
        <a:p>
          <a:r>
            <a:rPr lang="en-US" b="1" dirty="0"/>
            <a:t>Ensemble Learning: </a:t>
          </a:r>
          <a:r>
            <a:rPr lang="en-US" dirty="0"/>
            <a:t>Use many models and combine the results (e.g., random forest, boosting).</a:t>
          </a:r>
        </a:p>
      </dgm:t>
    </dgm:pt>
    <dgm:pt modelId="{64D13E1B-88EC-4EB2-987F-C0F9481E2CE9}" type="parTrans" cxnId="{F4F628F2-5EDD-4BFF-83E7-EF6DDB4CD7BC}">
      <dgm:prSet/>
      <dgm:spPr/>
      <dgm:t>
        <a:bodyPr/>
        <a:lstStyle/>
        <a:p>
          <a:endParaRPr lang="en-US"/>
        </a:p>
      </dgm:t>
    </dgm:pt>
    <dgm:pt modelId="{FF7B8661-0B4E-4941-ADB2-7BAE0844A58C}" type="sibTrans" cxnId="{F4F628F2-5EDD-4BFF-83E7-EF6DDB4CD7BC}">
      <dgm:prSet/>
      <dgm:spPr/>
      <dgm:t>
        <a:bodyPr/>
        <a:lstStyle/>
        <a:p>
          <a:endParaRPr lang="en-US"/>
        </a:p>
      </dgm:t>
    </dgm:pt>
    <dgm:pt modelId="{C3CA89AC-F4C6-46FD-B0E9-61BD509DA3AB}">
      <dgm:prSet/>
      <dgm:spPr/>
      <dgm:t>
        <a:bodyPr/>
        <a:lstStyle/>
        <a:p>
          <a:r>
            <a:rPr lang="en-US" b="1" dirty="0"/>
            <a:t>Embedding and Dimensionality Reduction: </a:t>
          </a:r>
          <a:r>
            <a:rPr lang="en-US" dirty="0"/>
            <a:t>Learn how to represent data in a simpler way. E.g., principal components analysis (PCA), variational autoencoders, text embeddings.</a:t>
          </a:r>
        </a:p>
      </dgm:t>
    </dgm:pt>
    <dgm:pt modelId="{8DB2500D-776E-4F4F-B91F-62CCC0E3AD0A}" type="parTrans" cxnId="{7145D416-5044-449E-AF9F-93AA3846825E}">
      <dgm:prSet/>
      <dgm:spPr/>
      <dgm:t>
        <a:bodyPr/>
        <a:lstStyle/>
        <a:p>
          <a:endParaRPr lang="en-US"/>
        </a:p>
      </dgm:t>
    </dgm:pt>
    <dgm:pt modelId="{2485EA27-5696-4623-8B9A-705E18564C54}" type="sibTrans" cxnId="{7145D416-5044-449E-AF9F-93AA3846825E}">
      <dgm:prSet/>
      <dgm:spPr/>
      <dgm:t>
        <a:bodyPr/>
        <a:lstStyle/>
        <a:p>
          <a:endParaRPr lang="en-US"/>
        </a:p>
      </dgm:t>
    </dgm:pt>
    <dgm:pt modelId="{6A1890CE-FB14-4465-A97D-A8D0C6F14E9C}" type="pres">
      <dgm:prSet presAssocID="{E0635A93-AE11-4328-8065-FAF9C37D9905}" presName="linear" presStyleCnt="0">
        <dgm:presLayoutVars>
          <dgm:dir/>
          <dgm:animLvl val="lvl"/>
          <dgm:resizeHandles val="exact"/>
        </dgm:presLayoutVars>
      </dgm:prSet>
      <dgm:spPr/>
    </dgm:pt>
    <dgm:pt modelId="{E835D97E-99FA-4FE2-94E7-59450AE5FDB7}" type="pres">
      <dgm:prSet presAssocID="{DB5E95F5-B2F1-4821-9D54-DC9AD43F9E7A}" presName="parentLin" presStyleCnt="0"/>
      <dgm:spPr/>
    </dgm:pt>
    <dgm:pt modelId="{68739E00-13B3-45DC-907F-4AA92DEEEA6D}" type="pres">
      <dgm:prSet presAssocID="{DB5E95F5-B2F1-4821-9D54-DC9AD43F9E7A}" presName="parentLeftMargin" presStyleLbl="node1" presStyleIdx="0" presStyleCnt="2"/>
      <dgm:spPr/>
    </dgm:pt>
    <dgm:pt modelId="{728725E1-C028-4CFF-B3D7-ECB8D28021DB}" type="pres">
      <dgm:prSet presAssocID="{DB5E95F5-B2F1-4821-9D54-DC9AD43F9E7A}" presName="parentText" presStyleLbl="node1" presStyleIdx="0" presStyleCnt="2">
        <dgm:presLayoutVars>
          <dgm:chMax val="0"/>
          <dgm:bulletEnabled val="1"/>
        </dgm:presLayoutVars>
      </dgm:prSet>
      <dgm:spPr/>
    </dgm:pt>
    <dgm:pt modelId="{FF4E73E0-5960-4E54-B7CC-F40AFFACB724}" type="pres">
      <dgm:prSet presAssocID="{DB5E95F5-B2F1-4821-9D54-DC9AD43F9E7A}" presName="negativeSpace" presStyleCnt="0"/>
      <dgm:spPr/>
    </dgm:pt>
    <dgm:pt modelId="{E878BA4F-48C0-44F7-B49B-2544E59430F6}" type="pres">
      <dgm:prSet presAssocID="{DB5E95F5-B2F1-4821-9D54-DC9AD43F9E7A}" presName="childText" presStyleLbl="conFgAcc1" presStyleIdx="0" presStyleCnt="2">
        <dgm:presLayoutVars>
          <dgm:bulletEnabled val="1"/>
        </dgm:presLayoutVars>
      </dgm:prSet>
      <dgm:spPr/>
    </dgm:pt>
    <dgm:pt modelId="{DF3B02ED-3641-4E1C-A0E3-80C49093F7FF}" type="pres">
      <dgm:prSet presAssocID="{B2723B72-E11B-42F7-866B-483EBDD54CBC}" presName="spaceBetweenRectangles" presStyleCnt="0"/>
      <dgm:spPr/>
    </dgm:pt>
    <dgm:pt modelId="{45E99E50-0FBF-478A-BA8B-A4280BCF2E37}" type="pres">
      <dgm:prSet presAssocID="{40585307-9758-4CB4-BF58-076BC1745A6A}" presName="parentLin" presStyleCnt="0"/>
      <dgm:spPr/>
    </dgm:pt>
    <dgm:pt modelId="{67A26B9C-FEA4-49A0-A2A6-D596F117EE18}" type="pres">
      <dgm:prSet presAssocID="{40585307-9758-4CB4-BF58-076BC1745A6A}" presName="parentLeftMargin" presStyleLbl="node1" presStyleIdx="0" presStyleCnt="2"/>
      <dgm:spPr/>
    </dgm:pt>
    <dgm:pt modelId="{D2714134-93F0-48C2-9EAF-C80D0AD218DE}" type="pres">
      <dgm:prSet presAssocID="{40585307-9758-4CB4-BF58-076BC1745A6A}" presName="parentText" presStyleLbl="node1" presStyleIdx="1" presStyleCnt="2">
        <dgm:presLayoutVars>
          <dgm:chMax val="0"/>
          <dgm:bulletEnabled val="1"/>
        </dgm:presLayoutVars>
      </dgm:prSet>
      <dgm:spPr/>
    </dgm:pt>
    <dgm:pt modelId="{2FA0DC3B-D2D9-4E10-A5F0-F6DCF002121A}" type="pres">
      <dgm:prSet presAssocID="{40585307-9758-4CB4-BF58-076BC1745A6A}" presName="negativeSpace" presStyleCnt="0"/>
      <dgm:spPr/>
    </dgm:pt>
    <dgm:pt modelId="{8BD60244-BD09-48B5-A6BD-A5920B49269F}" type="pres">
      <dgm:prSet presAssocID="{40585307-9758-4CB4-BF58-076BC1745A6A}" presName="childText" presStyleLbl="conFgAcc1" presStyleIdx="1" presStyleCnt="2">
        <dgm:presLayoutVars>
          <dgm:bulletEnabled val="1"/>
        </dgm:presLayoutVars>
      </dgm:prSet>
      <dgm:spPr/>
    </dgm:pt>
  </dgm:ptLst>
  <dgm:cxnLst>
    <dgm:cxn modelId="{64BCFF14-A8A7-49A5-9F46-1A4FE24AB927}" srcId="{40585307-9758-4CB4-BF58-076BC1745A6A}" destId="{5D695B2C-1523-4190-BB96-EA1E42AD2FAC}" srcOrd="1" destOrd="0" parTransId="{C9A82CFF-E498-4AF4-BB06-985F23FE45AA}" sibTransId="{1E90E51C-E657-4416-A5AC-07309E49D108}"/>
    <dgm:cxn modelId="{7145D416-5044-449E-AF9F-93AA3846825E}" srcId="{40585307-9758-4CB4-BF58-076BC1745A6A}" destId="{C3CA89AC-F4C6-46FD-B0E9-61BD509DA3AB}" srcOrd="3" destOrd="0" parTransId="{8DB2500D-776E-4F4F-B91F-62CCC0E3AD0A}" sibTransId="{2485EA27-5696-4623-8B9A-705E18564C54}"/>
    <dgm:cxn modelId="{44786C39-1398-43AC-A942-0B7F1EA30DDA}" type="presOf" srcId="{5D695B2C-1523-4190-BB96-EA1E42AD2FAC}" destId="{8BD60244-BD09-48B5-A6BD-A5920B49269F}" srcOrd="0" destOrd="1" presId="urn:microsoft.com/office/officeart/2005/8/layout/list1"/>
    <dgm:cxn modelId="{2908AE40-3EB6-4934-BED4-47236A0AB6A3}" type="presOf" srcId="{1ED475E8-E0EC-4711-B4FB-E75F7477CAAA}" destId="{E878BA4F-48C0-44F7-B49B-2544E59430F6}" srcOrd="0" destOrd="0" presId="urn:microsoft.com/office/officeart/2005/8/layout/list1"/>
    <dgm:cxn modelId="{F6C20B5C-46E0-4327-8CF9-B1E440D159B4}" type="presOf" srcId="{40585307-9758-4CB4-BF58-076BC1745A6A}" destId="{67A26B9C-FEA4-49A0-A2A6-D596F117EE18}" srcOrd="0" destOrd="0" presId="urn:microsoft.com/office/officeart/2005/8/layout/list1"/>
    <dgm:cxn modelId="{22D6D25E-C4E9-4F19-86B1-25C03874BAAB}" type="presOf" srcId="{40585307-9758-4CB4-BF58-076BC1745A6A}" destId="{D2714134-93F0-48C2-9EAF-C80D0AD218DE}" srcOrd="1" destOrd="0" presId="urn:microsoft.com/office/officeart/2005/8/layout/list1"/>
    <dgm:cxn modelId="{928A9563-3671-4CA3-8265-76E71A85FC85}" type="presOf" srcId="{5F00ADBC-B568-4242-97BA-94CD45AB333E}" destId="{8BD60244-BD09-48B5-A6BD-A5920B49269F}" srcOrd="0" destOrd="0" presId="urn:microsoft.com/office/officeart/2005/8/layout/list1"/>
    <dgm:cxn modelId="{D02BBE48-0970-479F-9003-FCD68A563521}" type="presOf" srcId="{540E4FCF-D100-461B-AEA3-55B9A2AC7A9D}" destId="{8BD60244-BD09-48B5-A6BD-A5920B49269F}" srcOrd="0" destOrd="2" presId="urn:microsoft.com/office/officeart/2005/8/layout/list1"/>
    <dgm:cxn modelId="{7DC56D74-B858-411A-AB34-7AD6094F8BCE}" srcId="{E0635A93-AE11-4328-8065-FAF9C37D9905}" destId="{40585307-9758-4CB4-BF58-076BC1745A6A}" srcOrd="1" destOrd="0" parTransId="{D8FDF1E4-9B66-441C-9785-F4830EABC37D}" sibTransId="{11746D72-579A-498E-852B-8BEE617DD097}"/>
    <dgm:cxn modelId="{D104E1A4-26F3-430A-AB12-B1DC1A3251B7}" type="presOf" srcId="{C3CA89AC-F4C6-46FD-B0E9-61BD509DA3AB}" destId="{8BD60244-BD09-48B5-A6BD-A5920B49269F}" srcOrd="0" destOrd="3" presId="urn:microsoft.com/office/officeart/2005/8/layout/list1"/>
    <dgm:cxn modelId="{8B1363AA-5E44-43B2-AF6C-D6626AEDEFAA}" type="presOf" srcId="{DB5E95F5-B2F1-4821-9D54-DC9AD43F9E7A}" destId="{68739E00-13B3-45DC-907F-4AA92DEEEA6D}" srcOrd="0" destOrd="0" presId="urn:microsoft.com/office/officeart/2005/8/layout/list1"/>
    <dgm:cxn modelId="{2AA82FB5-1E60-4FA3-8241-EB851911C1DA}" srcId="{40585307-9758-4CB4-BF58-076BC1745A6A}" destId="{5F00ADBC-B568-4242-97BA-94CD45AB333E}" srcOrd="0" destOrd="0" parTransId="{7AF04798-FD68-4F6B-87A2-A52C6F973446}" sibTransId="{EB1CF6BA-5482-4A2B-9542-22BBD65B0A0D}"/>
    <dgm:cxn modelId="{E8F319D2-5FAD-4834-A83C-7D096D439476}" srcId="{DB5E95F5-B2F1-4821-9D54-DC9AD43F9E7A}" destId="{1ED475E8-E0EC-4711-B4FB-E75F7477CAAA}" srcOrd="0" destOrd="0" parTransId="{236BEB09-5B70-49D3-867A-4105FE3894F9}" sibTransId="{E41B67BC-CBCA-466C-8232-7B155C3E702C}"/>
    <dgm:cxn modelId="{7C2C0DD6-12B3-4DA9-9ABA-49406A488311}" type="presOf" srcId="{E0635A93-AE11-4328-8065-FAF9C37D9905}" destId="{6A1890CE-FB14-4465-A97D-A8D0C6F14E9C}" srcOrd="0" destOrd="0" presId="urn:microsoft.com/office/officeart/2005/8/layout/list1"/>
    <dgm:cxn modelId="{F4F628F2-5EDD-4BFF-83E7-EF6DDB4CD7BC}" srcId="{40585307-9758-4CB4-BF58-076BC1745A6A}" destId="{540E4FCF-D100-461B-AEA3-55B9A2AC7A9D}" srcOrd="2" destOrd="0" parTransId="{64D13E1B-88EC-4EB2-987F-C0F9481E2CE9}" sibTransId="{FF7B8661-0B4E-4941-ADB2-7BAE0844A58C}"/>
    <dgm:cxn modelId="{12B212F5-173E-47B4-AED0-A1379AB7F9D5}" type="presOf" srcId="{DB5E95F5-B2F1-4821-9D54-DC9AD43F9E7A}" destId="{728725E1-C028-4CFF-B3D7-ECB8D28021DB}" srcOrd="1" destOrd="0" presId="urn:microsoft.com/office/officeart/2005/8/layout/list1"/>
    <dgm:cxn modelId="{6E5EEBF9-54A0-4C1C-B47C-ECF6E5894F9C}" srcId="{E0635A93-AE11-4328-8065-FAF9C37D9905}" destId="{DB5E95F5-B2F1-4821-9D54-DC9AD43F9E7A}" srcOrd="0" destOrd="0" parTransId="{CE83A929-FCE0-4D34-A265-C9FF2C54779F}" sibTransId="{B2723B72-E11B-42F7-866B-483EBDD54CBC}"/>
    <dgm:cxn modelId="{98C5AFAE-AB26-42E5-8B63-B71F0D32718F}" type="presParOf" srcId="{6A1890CE-FB14-4465-A97D-A8D0C6F14E9C}" destId="{E835D97E-99FA-4FE2-94E7-59450AE5FDB7}" srcOrd="0" destOrd="0" presId="urn:microsoft.com/office/officeart/2005/8/layout/list1"/>
    <dgm:cxn modelId="{17DD88B0-3D29-4077-A7C5-F7EB23F98DEC}" type="presParOf" srcId="{E835D97E-99FA-4FE2-94E7-59450AE5FDB7}" destId="{68739E00-13B3-45DC-907F-4AA92DEEEA6D}" srcOrd="0" destOrd="0" presId="urn:microsoft.com/office/officeart/2005/8/layout/list1"/>
    <dgm:cxn modelId="{94DE51C0-69B9-4658-85B0-83EB32704971}" type="presParOf" srcId="{E835D97E-99FA-4FE2-94E7-59450AE5FDB7}" destId="{728725E1-C028-4CFF-B3D7-ECB8D28021DB}" srcOrd="1" destOrd="0" presId="urn:microsoft.com/office/officeart/2005/8/layout/list1"/>
    <dgm:cxn modelId="{7FDCF880-B4BA-4E10-9BC8-F6BF6365F812}" type="presParOf" srcId="{6A1890CE-FB14-4465-A97D-A8D0C6F14E9C}" destId="{FF4E73E0-5960-4E54-B7CC-F40AFFACB724}" srcOrd="1" destOrd="0" presId="urn:microsoft.com/office/officeart/2005/8/layout/list1"/>
    <dgm:cxn modelId="{C57AD68A-218A-4758-9FFE-1512211122F4}" type="presParOf" srcId="{6A1890CE-FB14-4465-A97D-A8D0C6F14E9C}" destId="{E878BA4F-48C0-44F7-B49B-2544E59430F6}" srcOrd="2" destOrd="0" presId="urn:microsoft.com/office/officeart/2005/8/layout/list1"/>
    <dgm:cxn modelId="{C3CA5018-C9C5-4CA7-8D88-B90DFCD38DF6}" type="presParOf" srcId="{6A1890CE-FB14-4465-A97D-A8D0C6F14E9C}" destId="{DF3B02ED-3641-4E1C-A0E3-80C49093F7FF}" srcOrd="3" destOrd="0" presId="urn:microsoft.com/office/officeart/2005/8/layout/list1"/>
    <dgm:cxn modelId="{147D7661-93E8-4D9B-9955-41402472042B}" type="presParOf" srcId="{6A1890CE-FB14-4465-A97D-A8D0C6F14E9C}" destId="{45E99E50-0FBF-478A-BA8B-A4280BCF2E37}" srcOrd="4" destOrd="0" presId="urn:microsoft.com/office/officeart/2005/8/layout/list1"/>
    <dgm:cxn modelId="{2033511D-8D8C-4343-8060-2214EDC00E22}" type="presParOf" srcId="{45E99E50-0FBF-478A-BA8B-A4280BCF2E37}" destId="{67A26B9C-FEA4-49A0-A2A6-D596F117EE18}" srcOrd="0" destOrd="0" presId="urn:microsoft.com/office/officeart/2005/8/layout/list1"/>
    <dgm:cxn modelId="{929189FF-33B0-4012-AF15-07E254F99105}" type="presParOf" srcId="{45E99E50-0FBF-478A-BA8B-A4280BCF2E37}" destId="{D2714134-93F0-48C2-9EAF-C80D0AD218DE}" srcOrd="1" destOrd="0" presId="urn:microsoft.com/office/officeart/2005/8/layout/list1"/>
    <dgm:cxn modelId="{022D06D8-D70D-4E3E-A29F-2714524D7014}" type="presParOf" srcId="{6A1890CE-FB14-4465-A97D-A8D0C6F14E9C}" destId="{2FA0DC3B-D2D9-4E10-A5F0-F6DCF002121A}" srcOrd="5" destOrd="0" presId="urn:microsoft.com/office/officeart/2005/8/layout/list1"/>
    <dgm:cxn modelId="{EFA88D12-D271-4106-B10F-7758B3211460}" type="presParOf" srcId="{6A1890CE-FB14-4465-A97D-A8D0C6F14E9C}" destId="{8BD60244-BD09-48B5-A6BD-A5920B4926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D2AE5-D223-4FD2-AE0F-78620D37C70E}">
      <dsp:nvSpPr>
        <dsp:cNvPr id="0" name=""/>
        <dsp:cNvSpPr/>
      </dsp:nvSpPr>
      <dsp:spPr>
        <a:xfrm>
          <a:off x="788669" y="0"/>
          <a:ext cx="8938260" cy="3505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C3ABF-67AF-4AE6-B5D8-01CDD9772369}">
      <dsp:nvSpPr>
        <dsp:cNvPr id="0" name=""/>
        <dsp:cNvSpPr/>
      </dsp:nvSpPr>
      <dsp:spPr>
        <a:xfrm>
          <a:off x="706" y="1051559"/>
          <a:ext cx="167919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Agents &amp; ML</a:t>
          </a:r>
        </a:p>
      </dsp:txBody>
      <dsp:txXfrm>
        <a:off x="69150" y="1120003"/>
        <a:ext cx="1542309" cy="1265192"/>
      </dsp:txXfrm>
    </dsp:sp>
    <dsp:sp modelId="{0AB9704D-A203-4650-92A1-56E17AD50F58}">
      <dsp:nvSpPr>
        <dsp:cNvPr id="0" name=""/>
        <dsp:cNvSpPr/>
      </dsp:nvSpPr>
      <dsp:spPr>
        <a:xfrm>
          <a:off x="1767704" y="1051559"/>
          <a:ext cx="167919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Supervised Learning</a:t>
          </a:r>
        </a:p>
      </dsp:txBody>
      <dsp:txXfrm>
        <a:off x="1836148" y="1120003"/>
        <a:ext cx="1542309" cy="1265192"/>
      </dsp:txXfrm>
    </dsp:sp>
    <dsp:sp modelId="{5FE25C4C-2BC5-4F54-BE1F-F3BEC29E749D}">
      <dsp:nvSpPr>
        <dsp:cNvPr id="0" name=""/>
        <dsp:cNvSpPr/>
      </dsp:nvSpPr>
      <dsp:spPr>
        <a:xfrm>
          <a:off x="3534702" y="1051559"/>
          <a:ext cx="167919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Data</a:t>
          </a:r>
        </a:p>
      </dsp:txBody>
      <dsp:txXfrm>
        <a:off x="3603146" y="1120003"/>
        <a:ext cx="1542309" cy="1265192"/>
      </dsp:txXfrm>
    </dsp:sp>
    <dsp:sp modelId="{754C964E-78AB-4328-868B-C63F78DDBC38}">
      <dsp:nvSpPr>
        <dsp:cNvPr id="0" name=""/>
        <dsp:cNvSpPr/>
      </dsp:nvSpPr>
      <dsp:spPr>
        <a:xfrm>
          <a:off x="5301700" y="1051559"/>
          <a:ext cx="167919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&amp; Testing</a:t>
          </a:r>
        </a:p>
      </dsp:txBody>
      <dsp:txXfrm>
        <a:off x="5370144" y="1120003"/>
        <a:ext cx="1542309" cy="1265192"/>
      </dsp:txXfrm>
    </dsp:sp>
    <dsp:sp modelId="{98799300-0DD4-4960-A025-4ADACB2CE7BB}">
      <dsp:nvSpPr>
        <dsp:cNvPr id="0" name=""/>
        <dsp:cNvSpPr/>
      </dsp:nvSpPr>
      <dsp:spPr>
        <a:xfrm>
          <a:off x="7068698" y="1051559"/>
          <a:ext cx="167919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supervised ML Models</a:t>
          </a:r>
        </a:p>
      </dsp:txBody>
      <dsp:txXfrm>
        <a:off x="7137142" y="1120003"/>
        <a:ext cx="1542309" cy="1265192"/>
      </dsp:txXfrm>
    </dsp:sp>
    <dsp:sp modelId="{054AE80D-D322-4C7E-8CAE-447DBCBB2AA6}">
      <dsp:nvSpPr>
        <dsp:cNvPr id="0" name=""/>
        <dsp:cNvSpPr/>
      </dsp:nvSpPr>
      <dsp:spPr>
        <a:xfrm>
          <a:off x="8835696" y="1051559"/>
          <a:ext cx="167919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in AI</a:t>
          </a:r>
        </a:p>
      </dsp:txBody>
      <dsp:txXfrm>
        <a:off x="8904140" y="1120003"/>
        <a:ext cx="1542309" cy="126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8BA4F-48C0-44F7-B49B-2544E59430F6}">
      <dsp:nvSpPr>
        <dsp:cNvPr id="0" name=""/>
        <dsp:cNvSpPr/>
      </dsp:nvSpPr>
      <dsp:spPr>
        <a:xfrm>
          <a:off x="0" y="350693"/>
          <a:ext cx="6263640" cy="15309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Generalized linear model (GLM): </a:t>
          </a:r>
          <a:r>
            <a:rPr lang="en-US" sz="1800" kern="1200" dirty="0"/>
            <a:t>This important model family includes </a:t>
          </a:r>
          <a:r>
            <a:rPr lang="en-US" sz="1800" b="1" kern="1200" dirty="0"/>
            <a:t>linear regression, Poisson regression </a:t>
          </a:r>
          <a:r>
            <a:rPr lang="en-US" sz="1800" kern="1200" dirty="0"/>
            <a:t>and the classification method </a:t>
          </a:r>
          <a:r>
            <a:rPr lang="en-US" sz="1800" b="1" kern="1200" dirty="0"/>
            <a:t>logistic regression. </a:t>
          </a:r>
          <a:endParaRPr lang="en-US" sz="1800" kern="1200" dirty="0"/>
        </a:p>
      </dsp:txBody>
      <dsp:txXfrm>
        <a:off x="0" y="350693"/>
        <a:ext cx="6263640" cy="1530900"/>
      </dsp:txXfrm>
    </dsp:sp>
    <dsp:sp modelId="{728725E1-C028-4CFF-B3D7-ECB8D28021DB}">
      <dsp:nvSpPr>
        <dsp:cNvPr id="0" name=""/>
        <dsp:cNvSpPr/>
      </dsp:nvSpPr>
      <dsp:spPr>
        <a:xfrm>
          <a:off x="313182" y="85013"/>
          <a:ext cx="438454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US" sz="1800" kern="1200"/>
            <a:t>Many other models exist</a:t>
          </a:r>
        </a:p>
      </dsp:txBody>
      <dsp:txXfrm>
        <a:off x="339121" y="110952"/>
        <a:ext cx="4332670" cy="479482"/>
      </dsp:txXfrm>
    </dsp:sp>
    <dsp:sp modelId="{8BD60244-BD09-48B5-A6BD-A5920B49269F}">
      <dsp:nvSpPr>
        <dsp:cNvPr id="0" name=""/>
        <dsp:cNvSpPr/>
      </dsp:nvSpPr>
      <dsp:spPr>
        <a:xfrm>
          <a:off x="0" y="2244474"/>
          <a:ext cx="6263640" cy="3175200"/>
        </a:xfrm>
        <a:prstGeom prst="rect">
          <a:avLst/>
        </a:prstGeom>
        <a:solidFill>
          <a:schemeClr val="lt1">
            <a:alpha val="90000"/>
            <a:hueOff val="0"/>
            <a:satOff val="0"/>
            <a:lumOff val="0"/>
            <a:alphaOff val="0"/>
          </a:schemeClr>
        </a:solidFill>
        <a:ln w="12700" cap="flat" cmpd="sng" algn="ctr">
          <a:solidFill>
            <a:schemeClr val="accent5">
              <a:hueOff val="-12162821"/>
              <a:satOff val="-296"/>
              <a:lumOff val="-10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Regularization: </a:t>
          </a:r>
          <a:r>
            <a:rPr lang="en-US" sz="1800" kern="1200" dirty="0"/>
            <a:t>Enforce simplicity and reduce overfitting by using a penalty for complexity.</a:t>
          </a:r>
        </a:p>
        <a:p>
          <a:pPr marL="171450" lvl="1" indent="-171450" algn="l" defTabSz="800100">
            <a:lnSpc>
              <a:spcPct val="90000"/>
            </a:lnSpc>
            <a:spcBef>
              <a:spcPct val="0"/>
            </a:spcBef>
            <a:spcAft>
              <a:spcPct val="15000"/>
            </a:spcAft>
            <a:buChar char="•"/>
          </a:pPr>
          <a:r>
            <a:rPr lang="en-US" sz="1800" b="1" kern="1200" dirty="0"/>
            <a:t>Kernel trick: </a:t>
          </a:r>
          <a:r>
            <a:rPr lang="en-US" sz="1800" kern="1200" dirty="0"/>
            <a:t>Lets a linear classifier learn non-linear decision boundaries.</a:t>
          </a:r>
        </a:p>
        <a:p>
          <a:pPr marL="171450" lvl="1" indent="-171450" algn="l" defTabSz="800100">
            <a:lnSpc>
              <a:spcPct val="90000"/>
            </a:lnSpc>
            <a:spcBef>
              <a:spcPct val="0"/>
            </a:spcBef>
            <a:spcAft>
              <a:spcPct val="15000"/>
            </a:spcAft>
            <a:buChar char="•"/>
          </a:pPr>
          <a:r>
            <a:rPr lang="en-US" sz="1800" b="1" kern="1200" dirty="0"/>
            <a:t>Ensemble Learning: </a:t>
          </a:r>
          <a:r>
            <a:rPr lang="en-US" sz="1800" kern="1200" dirty="0"/>
            <a:t>Use many models and combine the results (e.g., random forest, boosting).</a:t>
          </a:r>
        </a:p>
        <a:p>
          <a:pPr marL="171450" lvl="1" indent="-171450" algn="l" defTabSz="800100">
            <a:lnSpc>
              <a:spcPct val="90000"/>
            </a:lnSpc>
            <a:spcBef>
              <a:spcPct val="0"/>
            </a:spcBef>
            <a:spcAft>
              <a:spcPct val="15000"/>
            </a:spcAft>
            <a:buChar char="•"/>
          </a:pPr>
          <a:r>
            <a:rPr lang="en-US" sz="1800" b="1" kern="1200" dirty="0"/>
            <a:t>Embedding and Dimensionality Reduction: </a:t>
          </a:r>
          <a:r>
            <a:rPr lang="en-US" sz="1800" kern="1200" dirty="0"/>
            <a:t>Learn how to represent data in a simpler way. E.g., principal components analysis (PCA), variational autoencoders, text embeddings.</a:t>
          </a:r>
        </a:p>
      </dsp:txBody>
      <dsp:txXfrm>
        <a:off x="0" y="2244474"/>
        <a:ext cx="6263640" cy="3175200"/>
      </dsp:txXfrm>
    </dsp:sp>
    <dsp:sp modelId="{D2714134-93F0-48C2-9EAF-C80D0AD218DE}">
      <dsp:nvSpPr>
        <dsp:cNvPr id="0" name=""/>
        <dsp:cNvSpPr/>
      </dsp:nvSpPr>
      <dsp:spPr>
        <a:xfrm>
          <a:off x="313182" y="1978794"/>
          <a:ext cx="4384548" cy="531360"/>
        </a:xfrm>
        <a:prstGeom prst="round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US" sz="1800" kern="1200"/>
            <a:t>Often used methods</a:t>
          </a:r>
        </a:p>
      </dsp:txBody>
      <dsp:txXfrm>
        <a:off x="339121" y="2004733"/>
        <a:ext cx="433267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0.22081</cdr:x>
      <cdr:y>0.09106</cdr:y>
    </cdr:from>
    <cdr:to>
      <cdr:x>0.81919</cdr:x>
      <cdr:y>0.24891</cdr:y>
    </cdr:to>
    <cdr:sp macro="" textlink="">
      <cdr:nvSpPr>
        <cdr:cNvPr id="2" name="TextBox 1">
          <a:extLst xmlns:a="http://schemas.openxmlformats.org/drawingml/2006/main">
            <a:ext uri="{FF2B5EF4-FFF2-40B4-BE49-F238E27FC236}">
              <a16:creationId xmlns:a16="http://schemas.microsoft.com/office/drawing/2014/main" id="{2A5F53AE-C029-DF6B-62F8-9E2C45999C65}"/>
            </a:ext>
          </a:extLst>
        </cdr:cNvPr>
        <cdr:cNvSpPr txBox="1"/>
      </cdr:nvSpPr>
      <cdr:spPr>
        <a:xfrm xmlns:a="http://schemas.openxmlformats.org/drawingml/2006/main">
          <a:off x="706681" y="183178"/>
          <a:ext cx="1915064" cy="31754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0" i="0" kern="1200" dirty="0">
              <a:latin typeface="Cambria Math" panose="02040503050406030204" pitchFamily="18" charset="0"/>
            </a:rPr>
            <a:t>ℎ(𝑥)=𝑚𝑒𝑎𝑛(𝑦)=11.2</a:t>
          </a:r>
          <a:endParaRPr lang="en-US" sz="1400" kern="1200" dirty="0"/>
        </a:p>
      </cdr:txBody>
    </cdr:sp>
  </cdr:relSizeAnchor>
</c:userShapes>
</file>

<file path=ppt/drawings/drawing2.xml><?xml version="1.0" encoding="utf-8"?>
<c:userShapes xmlns:c="http://schemas.openxmlformats.org/drawingml/2006/chart">
  <cdr:relSizeAnchor xmlns:cdr="http://schemas.openxmlformats.org/drawingml/2006/chartDrawing">
    <cdr:from>
      <cdr:x>0.41207</cdr:x>
      <cdr:y>0.07611</cdr:y>
    </cdr:from>
    <cdr:to>
      <cdr:x>0.95463</cdr:x>
      <cdr:y>0.22194</cdr:y>
    </cdr:to>
    <cdr:sp macro="" textlink="">
      <cdr:nvSpPr>
        <cdr:cNvPr id="2" name="TextBox 1">
          <a:extLst xmlns:a="http://schemas.openxmlformats.org/drawingml/2006/main">
            <a:ext uri="{FF2B5EF4-FFF2-40B4-BE49-F238E27FC236}">
              <a16:creationId xmlns:a16="http://schemas.microsoft.com/office/drawing/2014/main" id="{3C8EAA00-18B7-58EE-A4FA-6C12C380F199}"/>
            </a:ext>
          </a:extLst>
        </cdr:cNvPr>
        <cdr:cNvSpPr txBox="1"/>
      </cdr:nvSpPr>
      <cdr:spPr>
        <a:xfrm xmlns:a="http://schemas.openxmlformats.org/drawingml/2006/main">
          <a:off x="1142999" y="208781"/>
          <a:ext cx="1504990" cy="4000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0" i="0" kern="1200">
              <a:latin typeface="Cambria Math" panose="02040503050406030204" pitchFamily="18" charset="0"/>
            </a:rPr>
            <a:t>ℎ(𝑥)=𝑥^2</a:t>
          </a:r>
          <a:endParaRPr lang="en-US" sz="105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latin typeface="Calibri" panose="020F0502020204030204" pitchFamily="34" charset="0"/>
            </a:endParaRPr>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latin typeface="Calibri" panose="020F0502020204030204" pitchFamily="34" charset="0"/>
              </a:rPr>
              <a:pPr>
                <a:defRPr/>
              </a:pPr>
              <a:t>‹#›</a:t>
            </a:fld>
            <a:endParaRPr lang="en-US" dirty="0">
              <a:latin typeface="Calibri" panose="020F0502020204030204" pitchFamily="34" charset="0"/>
            </a:endParaRPr>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Calibri" panose="020F0502020204030204" pitchFamily="34"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Calibri" panose="020F0502020204030204" pitchFamily="34" charset="0"/>
              </a:defRPr>
            </a:lvl1pPr>
          </a:lstStyle>
          <a:p>
            <a:pPr>
              <a:defRPr/>
            </a:pPr>
            <a:fld id="{7BDF81BA-2724-47AE-8C5A-18C6541FAE5A}" type="slidenum">
              <a:rPr lang="en-US" smtClean="0"/>
              <a:pPr>
                <a:defRPr/>
              </a:pPr>
              <a:t>‹#›</a:t>
            </a:fld>
            <a:endParaRPr lang="en-US" dirty="0"/>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8</a:t>
            </a:fld>
            <a:endParaRPr lang="en-US"/>
          </a:p>
        </p:txBody>
      </p:sp>
    </p:spTree>
    <p:extLst>
      <p:ext uri="{BB962C8B-B14F-4D97-AF65-F5344CB8AC3E}">
        <p14:creationId xmlns:p14="http://schemas.microsoft.com/office/powerpoint/2010/main" val="195081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19</a:t>
            </a:fld>
            <a:endParaRPr lang="en-US"/>
          </a:p>
        </p:txBody>
      </p:sp>
    </p:spTree>
    <p:extLst>
      <p:ext uri="{BB962C8B-B14F-4D97-AF65-F5344CB8AC3E}">
        <p14:creationId xmlns:p14="http://schemas.microsoft.com/office/powerpoint/2010/main" val="309396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0.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7" Type="http://schemas.openxmlformats.org/officeDocument/2006/relationships/image" Target="../media/image30.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1.png"/><Relationship Id="rId4" Type="http://schemas.openxmlformats.org/officeDocument/2006/relationships/image" Target="../media/image300.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7.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61.png"/><Relationship Id="rId5" Type="http://schemas.openxmlformats.org/officeDocument/2006/relationships/image" Target="../media/image43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00.png"/><Relationship Id="rId7"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chart" Target="../charts/chart1.xml"/><Relationship Id="rId10" Type="http://schemas.openxmlformats.org/officeDocument/2006/relationships/chart" Target="../charts/chart5.xml"/><Relationship Id="rId4" Type="http://schemas.openxmlformats.org/officeDocument/2006/relationships/image" Target="../media/image111.png"/><Relationship Id="rId9"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1.png"/><Relationship Id="rId5" Type="http://schemas.openxmlformats.org/officeDocument/2006/relationships/image" Target="../media/image1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122" name="Rectangle 5"/>
          <p:cNvSpPr>
            <a:spLocks noGrp="1" noChangeArrowheads="1"/>
          </p:cNvSpPr>
          <p:nvPr>
            <p:ph type="ctrTitle"/>
          </p:nvPr>
        </p:nvSpPr>
        <p:spPr>
          <a:xfrm>
            <a:off x="838199" y="713312"/>
            <a:ext cx="4673506" cy="4392088"/>
          </a:xfrm>
        </p:spPr>
        <p:txBody>
          <a:bodyPr vert="horz" lIns="91440" tIns="45720" rIns="91440" bIns="45720" rtlCol="0" anchor="ctr">
            <a:normAutofit fontScale="90000"/>
          </a:bodyPr>
          <a:lstStyle/>
          <a:p>
            <a:pPr algn="l"/>
            <a:r>
              <a:rPr lang="en-US" sz="3200" b="1" kern="1200" dirty="0">
                <a:solidFill>
                  <a:schemeClr val="tx1"/>
                </a:solidFill>
                <a:latin typeface="+mj-lt"/>
                <a:ea typeface="+mj-ea"/>
                <a:cs typeface="+mj-cs"/>
              </a:rPr>
              <a:t>CS 5/7320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Artificial Intelligence</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Learning from Examples:</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Supervised Machine Learning</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kern="1200" dirty="0">
                <a:solidFill>
                  <a:schemeClr val="tx1"/>
                </a:solidFill>
                <a:latin typeface="+mj-lt"/>
                <a:ea typeface="+mj-ea"/>
                <a:cs typeface="+mj-cs"/>
              </a:rPr>
              <a:t>AIMA Chapter 19</a:t>
            </a:r>
            <a:br>
              <a:rPr lang="en-US" sz="3200" kern="1200" dirty="0">
                <a:solidFill>
                  <a:schemeClr val="tx1"/>
                </a:solidFill>
                <a:latin typeface="+mj-lt"/>
                <a:ea typeface="+mj-ea"/>
                <a:cs typeface="+mj-cs"/>
              </a:rPr>
            </a:br>
            <a:br>
              <a:rPr lang="en-US" sz="3200" dirty="0"/>
            </a:br>
            <a:r>
              <a:rPr lang="en-US" sz="1800" dirty="0"/>
              <a:t>Slides by Michael Hahsler  </a:t>
            </a:r>
            <a:br>
              <a:rPr lang="en-US" sz="1800" dirty="0"/>
            </a:br>
            <a:br>
              <a:rPr lang="en-US" sz="1800" dirty="0"/>
            </a:br>
            <a:r>
              <a:rPr lang="en-US" sz="1600" dirty="0"/>
              <a:t>Some slides are based on Dan Klein’s slides (</a:t>
            </a:r>
            <a:r>
              <a:rPr lang="en-US" sz="1600" dirty="0">
                <a:hlinkClick r:id="rId3"/>
              </a:rPr>
              <a:t>http://ai.berkeley.edu</a:t>
            </a:r>
            <a:r>
              <a:rPr lang="en-US" sz="1600" dirty="0"/>
              <a:t>); with figures from the AIMA textbook.</a:t>
            </a:r>
            <a:endParaRPr lang="en-US" sz="3200" kern="1200" dirty="0">
              <a:solidFill>
                <a:schemeClr val="tx1"/>
              </a:solidFill>
              <a:latin typeface="+mj-lt"/>
              <a:ea typeface="+mj-ea"/>
              <a:cs typeface="+mj-cs"/>
            </a:endParaRPr>
          </a:p>
        </p:txBody>
      </p:sp>
      <p:pic>
        <p:nvPicPr>
          <p:cNvPr id="1030" name="Picture 6">
            <a:extLst>
              <a:ext uri="{FF2B5EF4-FFF2-40B4-BE49-F238E27FC236}">
                <a16:creationId xmlns:a16="http://schemas.microsoft.com/office/drawing/2014/main" id="{F730448B-7C7B-B1D7-2745-591D0BFC2701}"/>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751729"/>
            <a:ext cx="6176568" cy="441183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69F715E-A19D-1F15-1CC4-5B6991C32D15}"/>
              </a:ext>
              <a:ext uri="{C183D7F6-B498-43B3-948B-1728B52AA6E4}">
                <adec:decorative xmlns:adec="http://schemas.microsoft.com/office/drawing/2017/decorative" val="1"/>
              </a:ext>
            </a:extLst>
          </p:cNvPr>
          <p:cNvGrpSpPr/>
          <p:nvPr/>
        </p:nvGrpSpPr>
        <p:grpSpPr>
          <a:xfrm>
            <a:off x="10677020" y="5181124"/>
            <a:ext cx="1209654" cy="1440289"/>
            <a:chOff x="7162798" y="4191000"/>
            <a:chExt cx="1676402" cy="1981200"/>
          </a:xfrm>
        </p:grpSpPr>
        <p:sp>
          <p:nvSpPr>
            <p:cNvPr id="3" name="Rectangle 2">
              <a:extLst>
                <a:ext uri="{FF2B5EF4-FFF2-40B4-BE49-F238E27FC236}">
                  <a16:creationId xmlns:a16="http://schemas.microsoft.com/office/drawing/2014/main" id="{9B0FE7C1-13AA-157F-0C36-B983BB601F40}"/>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descr="A qr code with black dots&#10;&#10;Description automatically generated">
              <a:extLst>
                <a:ext uri="{FF2B5EF4-FFF2-40B4-BE49-F238E27FC236}">
                  <a16:creationId xmlns:a16="http://schemas.microsoft.com/office/drawing/2014/main" id="{CDAA75C3-76C6-338F-4D9B-D4F1DF20B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5" name="Rectangle 4">
              <a:extLst>
                <a:ext uri="{FF2B5EF4-FFF2-40B4-BE49-F238E27FC236}">
                  <a16:creationId xmlns:a16="http://schemas.microsoft.com/office/drawing/2014/main" id="{926BF8BC-E191-90C8-F0C5-EAC7F6AD6D37}"/>
                </a:ext>
              </a:extLst>
            </p:cNvPr>
            <p:cNvSpPr/>
            <p:nvPr/>
          </p:nvSpPr>
          <p:spPr>
            <a:xfrm>
              <a:off x="7162798" y="5812970"/>
              <a:ext cx="166463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0" name="Group 9">
            <a:extLst>
              <a:ext uri="{FF2B5EF4-FFF2-40B4-BE49-F238E27FC236}">
                <a16:creationId xmlns:a16="http://schemas.microsoft.com/office/drawing/2014/main" id="{D4B78441-B04B-BAF7-8DBD-36857FFBB7BB}"/>
              </a:ext>
            </a:extLst>
          </p:cNvPr>
          <p:cNvGrpSpPr/>
          <p:nvPr/>
        </p:nvGrpSpPr>
        <p:grpSpPr>
          <a:xfrm>
            <a:off x="939962" y="6144688"/>
            <a:ext cx="3906359" cy="430887"/>
            <a:chOff x="939962" y="6144688"/>
            <a:chExt cx="3906359" cy="430887"/>
          </a:xfrm>
        </p:grpSpPr>
        <p:sp>
          <p:nvSpPr>
            <p:cNvPr id="8" name="TextBox 7">
              <a:extLst>
                <a:ext uri="{FF2B5EF4-FFF2-40B4-BE49-F238E27FC236}">
                  <a16:creationId xmlns:a16="http://schemas.microsoft.com/office/drawing/2014/main" id="{4D3A12E2-7847-4CB7-20B4-A01735B26DD0}"/>
                </a:ext>
              </a:extLst>
            </p:cNvPr>
            <p:cNvSpPr txBox="1"/>
            <p:nvPr/>
          </p:nvSpPr>
          <p:spPr>
            <a:xfrm>
              <a:off x="1828800" y="6144688"/>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6" name="Picture 2">
              <a:extLst>
                <a:ext uri="{FF2B5EF4-FFF2-40B4-BE49-F238E27FC236}">
                  <a16:creationId xmlns:a16="http://schemas.microsoft.com/office/drawing/2014/main" id="{6F541B74-782B-CAA5-A668-3C59116BF0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9962" y="6206845"/>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Learning Consistent Approximations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p:txBody>
              <a:bodyPr>
                <a:normAutofit fontScale="92500" lnSpcReduction="20000"/>
              </a:bodyPr>
              <a:lstStyle/>
              <a:p>
                <a:r>
                  <a:rPr lang="en-US" dirty="0"/>
                  <a:t>Empirical loss</a:t>
                </a:r>
                <a:br>
                  <a:rPr lang="en-US" dirty="0"/>
                </a:br>
                <a14:m>
                  <m:oMath xmlns:m="http://schemas.openxmlformats.org/officeDocument/2006/math">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sub>
                      <m:sup/>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nary>
                  </m:oMath>
                </a14:m>
                <a:endParaRPr lang="en-US" dirty="0"/>
              </a:p>
              <a:p>
                <a:endParaRPr lang="en-US" dirty="0"/>
              </a:p>
              <a:p>
                <a:r>
                  <a:rPr lang="en-US" dirty="0"/>
                  <a:t>Find the best hypothesis that minimizes the loss</a:t>
                </a:r>
              </a:p>
              <a:p>
                <a:pPr marL="0" indent="0">
                  <a:buNone/>
                </a:pPr>
                <a14:m>
                  <m:oMathPara xmlns:m="http://schemas.openxmlformats.org/officeDocument/2006/math">
                    <m:oMathParaPr>
                      <m:jc m:val="center"/>
                    </m:oMathParaPr>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fName>
                        <m:e>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func>
                    </m:oMath>
                  </m:oMathPara>
                </a14:m>
                <a:endParaRPr lang="en-US" dirty="0"/>
              </a:p>
              <a:p>
                <a:pPr marL="0" indent="0">
                  <a:buNone/>
                </a:pPr>
                <a:endParaRPr lang="en-US" dirty="0"/>
              </a:p>
              <a:p>
                <a:r>
                  <a:rPr lang="en-US" dirty="0"/>
                  <a:t>Reasons for </a:t>
                </a: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oMath>
                </a14:m>
                <a:endParaRPr lang="en-US" b="0" dirty="0">
                  <a:ea typeface="Cambria Math" panose="02040503050406030204" pitchFamily="18" charset="0"/>
                </a:endParaRPr>
              </a:p>
              <a:p>
                <a:pPr marL="914400" lvl="1" indent="-457200">
                  <a:buFont typeface="+mj-lt"/>
                  <a:buAutoNum type="alphaLcParenR"/>
                </a:pPr>
                <a:r>
                  <a:rPr lang="en-US" dirty="0"/>
                  <a:t>Realizability: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oMath>
                </a14:m>
                <a:endParaRPr lang="en-US" b="0" dirty="0">
                  <a:ea typeface="Cambria Math" panose="02040503050406030204" pitchFamily="18" charset="0"/>
                </a:endParaRPr>
              </a:p>
              <a:p>
                <a:pPr marL="914400" lvl="1" indent="-457200">
                  <a:buFont typeface="+mj-lt"/>
                  <a:buAutoNum type="alphaLcParenR"/>
                </a:pPr>
                <a:r>
                  <a:rPr lang="en-US"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𝑓</m:t>
                    </m:r>
                  </m:oMath>
                </a14:m>
                <a:r>
                  <a:rPr lang="en-US" dirty="0"/>
                  <a:t> is nondeterministic.</a:t>
                </a:r>
              </a:p>
              <a:p>
                <a:pPr marL="914400" lvl="1" indent="-457200">
                  <a:buFont typeface="+mj-lt"/>
                  <a:buAutoNum type="alphaLcParenR"/>
                </a:pPr>
                <a:r>
                  <a:rPr lang="en-US" dirty="0"/>
                  <a:t>It is computationally intractable to search all of </a:t>
                </a:r>
                <a14:m>
                  <m:oMath xmlns:m="http://schemas.openxmlformats.org/officeDocument/2006/math">
                    <m:r>
                      <a:rPr lang="en-US" b="0" i="1" dirty="0" smtClean="0">
                        <a:latin typeface="Cambria Math" panose="02040503050406030204" pitchFamily="18" charset="0"/>
                        <a:ea typeface="Cambria Math" panose="02040503050406030204" pitchFamily="18" charset="0"/>
                      </a:rPr>
                      <m:t>𝐻</m:t>
                    </m:r>
                  </m:oMath>
                </a14:m>
                <a:r>
                  <a:rPr lang="en-US" dirty="0"/>
                  <a:t>, </a:t>
                </a:r>
                <a:br>
                  <a:rPr lang="en-US" dirty="0"/>
                </a:br>
                <a:r>
                  <a:rPr lang="en-US" dirty="0"/>
                  <a:t>so we use a non-optimal heuristic like local search. </a:t>
                </a:r>
              </a:p>
              <a:p>
                <a:endParaRPr lang="en-US" dirty="0"/>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blipFill>
                <a:blip r:embed="rId3"/>
                <a:stretch>
                  <a:fillRect l="-928" t="-30812" b="-322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9B2F9E5-A1AA-477E-A7A5-38ECCBCEE21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23" name="Oval 22">
              <a:extLst>
                <a:ext uri="{FF2B5EF4-FFF2-40B4-BE49-F238E27FC236}">
                  <a16:creationId xmlns:a16="http://schemas.microsoft.com/office/drawing/2014/main" id="{22116AE6-B46E-4695-A894-0CCFD699B21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Freeform 5">
              <a:extLst>
                <a:ext uri="{FF2B5EF4-FFF2-40B4-BE49-F238E27FC236}">
                  <a16:creationId xmlns:a16="http://schemas.microsoft.com/office/drawing/2014/main" id="{B94E2309-F337-45D4-BF03-7E28296EC949}"/>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25" name="Oval 24">
              <a:extLst>
                <a:ext uri="{FF2B5EF4-FFF2-40B4-BE49-F238E27FC236}">
                  <a16:creationId xmlns:a16="http://schemas.microsoft.com/office/drawing/2014/main" id="{94BAF3D2-D446-46FB-98F1-0B8EBE3E3F3B}"/>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43C5540B-019A-4893-B64E-2EF3BC98C1EE}"/>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1">
              <a:extLst>
                <a:ext uri="{FF2B5EF4-FFF2-40B4-BE49-F238E27FC236}">
                  <a16:creationId xmlns:a16="http://schemas.microsoft.com/office/drawing/2014/main" id="{3F391002-205A-452C-865F-05E7F96E4587}"/>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8" name="Picture 13" descr="txp_fig">
              <a:extLst>
                <a:ext uri="{FF2B5EF4-FFF2-40B4-BE49-F238E27FC236}">
                  <a16:creationId xmlns:a16="http://schemas.microsoft.com/office/drawing/2014/main" id="{8D571DFA-268A-42D3-9919-C561BF51B851}"/>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806DC7-7620-4939-A62F-E35D53161F97}"/>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29" name="TextBox 28">
                  <a:extLst>
                    <a:ext uri="{FF2B5EF4-FFF2-40B4-BE49-F238E27FC236}">
                      <a16:creationId xmlns:a16="http://schemas.microsoft.com/office/drawing/2014/main" id="{DC806DC7-7620-4939-A62F-E35D53161F97}"/>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6"/>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BA70E4-203C-4ED3-B804-8F77A1C6E3DA}"/>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30" name="TextBox 29">
                  <a:extLst>
                    <a:ext uri="{FF2B5EF4-FFF2-40B4-BE49-F238E27FC236}">
                      <a16:creationId xmlns:a16="http://schemas.microsoft.com/office/drawing/2014/main" id="{ABBA70E4-203C-4ED3-B804-8F77A1C6E3DA}"/>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7"/>
                  <a:stretch>
                    <a:fillRect/>
                  </a:stretch>
                </a:blipFill>
              </p:spPr>
              <p:txBody>
                <a:bodyPr/>
                <a:lstStyle/>
                <a:p>
                  <a:r>
                    <a:rPr lang="en-US">
                      <a:noFill/>
                    </a:rPr>
                    <a:t> </a:t>
                  </a:r>
                </a:p>
              </p:txBody>
            </p:sp>
          </mc:Fallback>
        </mc:AlternateContent>
        <p:sp>
          <p:nvSpPr>
            <p:cNvPr id="31" name="Speech Bubble: Rectangle 30">
              <a:extLst>
                <a:ext uri="{FF2B5EF4-FFF2-40B4-BE49-F238E27FC236}">
                  <a16:creationId xmlns:a16="http://schemas.microsoft.com/office/drawing/2014/main" id="{FD87FC05-37F8-4864-ABEA-86C4EAAA7AAD}"/>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4556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8DAF-B65C-4B08-8613-534FAEAD9337}"/>
              </a:ext>
            </a:extLst>
          </p:cNvPr>
          <p:cNvSpPr>
            <a:spLocks noGrp="1"/>
          </p:cNvSpPr>
          <p:nvPr>
            <p:ph type="title"/>
          </p:nvPr>
        </p:nvSpPr>
        <p:spPr>
          <a:xfrm>
            <a:off x="838200" y="365125"/>
            <a:ext cx="10515600" cy="1325563"/>
          </a:xfrm>
        </p:spPr>
        <p:txBody>
          <a:bodyPr/>
          <a:lstStyle/>
          <a:p>
            <a:r>
              <a:rPr lang="en-US" dirty="0"/>
              <a:t>The Most Consistent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E7412-75D7-4C7D-A4D5-05DDF77126E3}"/>
                  </a:ext>
                </a:extLst>
              </p:cNvPr>
              <p:cNvSpPr>
                <a:spLocks noGrp="1"/>
              </p:cNvSpPr>
              <p:nvPr>
                <p:ph idx="1"/>
              </p:nvPr>
            </p:nvSpPr>
            <p:spPr>
              <a:xfrm>
                <a:off x="858625" y="1690688"/>
                <a:ext cx="10744200" cy="4968875"/>
              </a:xfrm>
            </p:spPr>
            <p:txBody>
              <a:bodyPr>
                <a:normAutofit fontScale="62500" lnSpcReduction="20000"/>
              </a:bodyPr>
              <a:lstStyle/>
              <a:p>
                <a:pPr marL="0" indent="0">
                  <a:lnSpc>
                    <a:spcPct val="120000"/>
                  </a:lnSpc>
                  <a:buNone/>
                </a:pPr>
                <a:r>
                  <a:rPr lang="en-US" b="1" dirty="0"/>
                  <a:t>For 0/1 loss</a:t>
                </a:r>
                <a:r>
                  <a:rPr lang="en-US" dirty="0"/>
                  <a:t>, the empirical loss is minimized by the model that predicts for each </a:t>
                </a:r>
                <a14:m>
                  <m:oMath xmlns:m="http://schemas.openxmlformats.org/officeDocument/2006/math">
                    <m:r>
                      <a:rPr lang="en-US" b="1" i="1" smtClean="0">
                        <a:latin typeface="Cambria Math" panose="02040503050406030204" pitchFamily="18" charset="0"/>
                      </a:rPr>
                      <m:t>𝒙</m:t>
                    </m:r>
                  </m:oMath>
                </a14:m>
                <a:r>
                  <a:rPr lang="en-US" dirty="0"/>
                  <a:t> the most likely class </a:t>
                </a:r>
                <a14:m>
                  <m:oMath xmlns:m="http://schemas.openxmlformats.org/officeDocument/2006/math">
                    <m:r>
                      <a:rPr lang="en-US" b="0" i="1" smtClean="0">
                        <a:latin typeface="Cambria Math" panose="02040503050406030204" pitchFamily="18" charset="0"/>
                      </a:rPr>
                      <m:t>𝑦</m:t>
                    </m:r>
                  </m:oMath>
                </a14:m>
                <a:r>
                  <a:rPr lang="en-US" dirty="0"/>
                  <a:t> using MAP (Maximum a posteriori) estimates.  This is called the Bayes classifier.</a:t>
                </a:r>
              </a:p>
              <a:p>
                <a:pPr marL="0" indent="0">
                  <a:lnSpc>
                    <a:spcPct val="120000"/>
                  </a:lnSpc>
                  <a:buNone/>
                </a:pPr>
                <a:br>
                  <a:rPr lang="en-US" dirty="0"/>
                </a:b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den>
                      </m:f>
                      <m:r>
                        <a:rPr lang="en-US" b="0" i="1" dirty="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i="1" dirty="0">
                              <a:latin typeface="Cambria Math" panose="02040503050406030204" pitchFamily="18" charset="0"/>
                            </a:rPr>
                            <m:t>)</m:t>
                          </m:r>
                        </m:e>
                      </m:func>
                    </m:oMath>
                  </m:oMathPara>
                </a14:m>
                <a:endParaRPr lang="en-US" dirty="0"/>
              </a:p>
              <a:p>
                <a:pPr marL="0" indent="0">
                  <a:lnSpc>
                    <a:spcPct val="120000"/>
                  </a:lnSpc>
                  <a:buNone/>
                </a:pPr>
                <a:endParaRPr lang="en-US" dirty="0"/>
              </a:p>
              <a:p>
                <a:pPr marL="0" indent="0">
                  <a:lnSpc>
                    <a:spcPct val="120000"/>
                  </a:lnSpc>
                  <a:buNone/>
                </a:pPr>
                <a:r>
                  <a:rPr lang="en-US" b="1" dirty="0"/>
                  <a:t>Optimality</a:t>
                </a:r>
                <a:r>
                  <a:rPr lang="en-US" dirty="0"/>
                  <a:t>: The </a:t>
                </a:r>
                <a:r>
                  <a:rPr lang="en-US" b="1" dirty="0">
                    <a:solidFill>
                      <a:srgbClr val="FF0000"/>
                    </a:solidFill>
                  </a:rPr>
                  <a:t>Bayes classifier is optimal for 0/1 loss.</a:t>
                </a:r>
                <a:r>
                  <a:rPr lang="en-US" dirty="0"/>
                  <a:t> It is the most consistent classifier possible with the lowest possible error called the </a:t>
                </a:r>
                <a:r>
                  <a:rPr lang="en-US" b="1" dirty="0">
                    <a:solidFill>
                      <a:srgbClr val="FF0000"/>
                    </a:solidFill>
                  </a:rPr>
                  <a:t>Bayes error rate</a:t>
                </a:r>
                <a:r>
                  <a:rPr lang="en-US" dirty="0"/>
                  <a:t>. No better classifier exists for 0/1 loss!</a:t>
                </a:r>
              </a:p>
              <a:p>
                <a:pPr marL="0" indent="0">
                  <a:lnSpc>
                    <a:spcPct val="120000"/>
                  </a:lnSpc>
                  <a:buNone/>
                </a:pPr>
                <a:endParaRPr lang="en-US" b="1" dirty="0"/>
              </a:p>
              <a:p>
                <a:pPr marL="0" indent="0">
                  <a:lnSpc>
                    <a:spcPct val="120000"/>
                  </a:lnSpc>
                  <a:buNone/>
                </a:pPr>
                <a:r>
                  <a:rPr lang="en-US" b="1" dirty="0"/>
                  <a:t>Issue</a:t>
                </a:r>
                <a:r>
                  <a:rPr lang="en-US" dirty="0"/>
                  <a:t>: The classifier requires to learn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𝑦</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1" i="1" dirty="0" smtClean="0">
                        <a:latin typeface="Cambria Math" panose="02040503050406030204" pitchFamily="18" charset="0"/>
                      </a:rPr>
                      <m:t>𝒙</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from the examples.</a:t>
                </a:r>
              </a:p>
              <a:p>
                <a:pPr>
                  <a:lnSpc>
                    <a:spcPct val="120000"/>
                  </a:lnSpc>
                </a:pPr>
                <a:r>
                  <a:rPr lang="en-US" dirty="0"/>
                  <a:t>It </a:t>
                </a:r>
                <a:r>
                  <a:rPr lang="en-US" b="1" dirty="0">
                    <a:solidFill>
                      <a:srgbClr val="FF0000"/>
                    </a:solidFill>
                  </a:rPr>
                  <a:t>needs the complete joint probability </a:t>
                </a:r>
                <a:r>
                  <a:rPr lang="en-US" dirty="0"/>
                  <a:t>which requires in the general case a probability table with one entry for each possible feature combination in vector </a:t>
                </a:r>
                <a14:m>
                  <m:oMath xmlns:m="http://schemas.openxmlformats.org/officeDocument/2006/math">
                    <m:r>
                      <a:rPr lang="en-US" b="1" i="1" smtClean="0">
                        <a:latin typeface="Cambria Math" panose="02040503050406030204" pitchFamily="18" charset="0"/>
                      </a:rPr>
                      <m:t>𝒙</m:t>
                    </m:r>
                  </m:oMath>
                </a14:m>
                <a:r>
                  <a:rPr lang="en-US" i="1" dirty="0"/>
                  <a:t>. </a:t>
                </a:r>
              </a:p>
              <a:p>
                <a:pPr>
                  <a:lnSpc>
                    <a:spcPct val="120000"/>
                  </a:lnSpc>
                </a:pPr>
                <a:r>
                  <a:rPr lang="en-US" dirty="0"/>
                  <a:t>This is impractical (unless a simple Bayesian network exists). </a:t>
                </a:r>
                <a:br>
                  <a:rPr lang="en-US" dirty="0"/>
                </a:br>
                <a:r>
                  <a:rPr lang="en-US" dirty="0"/>
                  <a:t>Most classifiers try to approximate the Bayes classifier using a </a:t>
                </a:r>
                <a:r>
                  <a:rPr lang="en-US" b="1" dirty="0">
                    <a:solidFill>
                      <a:srgbClr val="FF0000"/>
                    </a:solidFill>
                  </a:rPr>
                  <a:t>simpler model </a:t>
                </a:r>
                <a:r>
                  <a:rPr lang="en-US" dirty="0"/>
                  <a:t>with fewer parameters.</a:t>
                </a:r>
                <a:endParaRPr lang="en-US" i="1" dirty="0"/>
              </a:p>
            </p:txBody>
          </p:sp>
        </mc:Choice>
        <mc:Fallback xmlns="">
          <p:sp>
            <p:nvSpPr>
              <p:cNvPr id="3" name="Content Placeholder 2">
                <a:extLst>
                  <a:ext uri="{FF2B5EF4-FFF2-40B4-BE49-F238E27FC236}">
                    <a16:creationId xmlns:a16="http://schemas.microsoft.com/office/drawing/2014/main" id="{0C4E7412-75D7-4C7D-A4D5-05DDF77126E3}"/>
                  </a:ext>
                </a:extLst>
              </p:cNvPr>
              <p:cNvSpPr>
                <a:spLocks noGrp="1" noRot="1" noChangeAspect="1" noMove="1" noResize="1" noEditPoints="1" noAdjustHandles="1" noChangeArrowheads="1" noChangeShapeType="1" noTextEdit="1"/>
              </p:cNvSpPr>
              <p:nvPr>
                <p:ph idx="1"/>
              </p:nvPr>
            </p:nvSpPr>
            <p:spPr>
              <a:xfrm>
                <a:off x="858625" y="1690688"/>
                <a:ext cx="10744200" cy="4968875"/>
              </a:xfrm>
              <a:blipFill>
                <a:blip r:embed="rId2"/>
                <a:stretch>
                  <a:fillRect l="-511" t="-613" r="-908"/>
                </a:stretch>
              </a:blipFill>
            </p:spPr>
            <p:txBody>
              <a:bodyPr/>
              <a:lstStyle/>
              <a:p>
                <a:r>
                  <a:rPr lang="en-US">
                    <a:noFill/>
                  </a:rPr>
                  <a:t> </a:t>
                </a:r>
              </a:p>
            </p:txBody>
          </p:sp>
        </mc:Fallback>
      </mc:AlternateContent>
    </p:spTree>
    <p:extLst>
      <p:ext uri="{BB962C8B-B14F-4D97-AF65-F5344CB8AC3E}">
        <p14:creationId xmlns:p14="http://schemas.microsoft.com/office/powerpoint/2010/main" val="41366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284-CB62-42D7-AF29-F961826CEA13}"/>
              </a:ext>
            </a:extLst>
          </p:cNvPr>
          <p:cNvSpPr>
            <a:spLocks noGrp="1"/>
          </p:cNvSpPr>
          <p:nvPr>
            <p:ph type="title"/>
          </p:nvPr>
        </p:nvSpPr>
        <p:spPr/>
        <p:txBody>
          <a:bodyPr/>
          <a:lstStyle/>
          <a:p>
            <a:r>
              <a:rPr lang="en-US" dirty="0"/>
              <a:t>Simplicity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54F98F-BF64-48BE-80C6-A0373656C0B8}"/>
                  </a:ext>
                </a:extLst>
              </p:cNvPr>
              <p:cNvSpPr>
                <a:spLocks noGrp="1"/>
              </p:cNvSpPr>
              <p:nvPr>
                <p:ph idx="1"/>
              </p:nvPr>
            </p:nvSpPr>
            <p:spPr>
              <a:xfrm>
                <a:off x="838200" y="1447800"/>
                <a:ext cx="10515600" cy="4876800"/>
              </a:xfrm>
            </p:spPr>
            <p:txBody>
              <a:bodyPr>
                <a:normAutofit fontScale="85000" lnSpcReduction="20000"/>
              </a:bodyPr>
              <a:lstStyle/>
              <a:p>
                <a:pPr marL="0" indent="0">
                  <a:buNone/>
                </a:pPr>
                <a:r>
                  <a:rPr lang="en-US" b="1" dirty="0"/>
                  <a:t>Ease of use</a:t>
                </a:r>
                <a:endParaRPr lang="en-US" dirty="0"/>
              </a:p>
              <a:p>
                <a:pPr lvl="1"/>
                <a:r>
                  <a:rPr lang="en-US" dirty="0"/>
                  <a:t>Simpler hypotheses have fewer model parameters to estimate and store. Also makes prediction faster.</a:t>
                </a:r>
              </a:p>
              <a:p>
                <a:endParaRPr lang="en-US" b="1" dirty="0"/>
              </a:p>
              <a:p>
                <a:pPr marL="0" indent="0">
                  <a:buNone/>
                </a:pPr>
                <a:r>
                  <a:rPr lang="en-US" b="1" dirty="0"/>
                  <a:t>Generalization</a:t>
                </a:r>
                <a:r>
                  <a:rPr lang="en-US" dirty="0"/>
                  <a:t>: How well does the hypothesis perform on new data?</a:t>
                </a:r>
              </a:p>
              <a:p>
                <a:pPr lvl="1"/>
                <a:r>
                  <a:rPr lang="en-US" dirty="0"/>
                  <a:t>We do not want the model to be too specific to the training examples (an issue called </a:t>
                </a:r>
                <a:r>
                  <a:rPr lang="en-US" b="1" dirty="0">
                    <a:solidFill>
                      <a:srgbClr val="FF0000"/>
                    </a:solidFill>
                  </a:rPr>
                  <a:t>overfitting</a:t>
                </a:r>
                <a:r>
                  <a:rPr lang="en-US" dirty="0"/>
                  <a:t>).</a:t>
                </a:r>
              </a:p>
              <a:p>
                <a:pPr lvl="1"/>
                <a:r>
                  <a:rPr lang="en-US" dirty="0"/>
                  <a:t>Simpler models typically generalize better to new examples.</a:t>
                </a:r>
              </a:p>
              <a:p>
                <a:pPr marL="0" indent="0">
                  <a:buNone/>
                </a:pPr>
                <a:endParaRPr lang="en-US" dirty="0"/>
              </a:p>
              <a:p>
                <a:pPr marL="0" indent="0">
                  <a:buNone/>
                </a:pPr>
                <a:r>
                  <a:rPr lang="en-US" b="1" dirty="0"/>
                  <a:t>How to achieve simplicity?</a:t>
                </a:r>
              </a:p>
              <a:p>
                <a:pPr marL="914400" lvl="1" indent="-457200">
                  <a:buFont typeface="+mj-lt"/>
                  <a:buAutoNum type="alphaLcParenR"/>
                </a:pPr>
                <a:r>
                  <a:rPr lang="en-US" b="1" dirty="0">
                    <a:solidFill>
                      <a:srgbClr val="FF0000"/>
                    </a:solidFill>
                  </a:rPr>
                  <a:t>Model bias: </a:t>
                </a:r>
                <a:r>
                  <a:rPr lang="en-US" dirty="0"/>
                  <a:t>Restrict </a:t>
                </a:r>
                <a14:m>
                  <m:oMath xmlns:m="http://schemas.openxmlformats.org/officeDocument/2006/math">
                    <m:r>
                      <a:rPr lang="en-US" i="1" dirty="0" smtClean="0">
                        <a:latin typeface="Cambria Math" panose="02040503050406030204" pitchFamily="18" charset="0"/>
                      </a:rPr>
                      <m:t>𝐻</m:t>
                    </m:r>
                  </m:oMath>
                </a14:m>
                <a:r>
                  <a:rPr lang="en-US" dirty="0"/>
                  <a:t> to simpler models (e.g., assumptions like independence, or only consider linear models). </a:t>
                </a:r>
              </a:p>
              <a:p>
                <a:pPr marL="914400" lvl="1" indent="-457200">
                  <a:buFont typeface="+mj-lt"/>
                  <a:buAutoNum type="alphaLcParenR"/>
                </a:pPr>
                <a:r>
                  <a:rPr lang="en-US" b="1" dirty="0">
                    <a:solidFill>
                      <a:srgbClr val="FF0000"/>
                    </a:solidFill>
                  </a:rPr>
                  <a:t>Feature selection: </a:t>
                </a:r>
                <a:r>
                  <a:rPr lang="en-US" dirty="0"/>
                  <a:t>use fewer variables from the feature vector </a:t>
                </a:r>
                <a14:m>
                  <m:oMath xmlns:m="http://schemas.openxmlformats.org/officeDocument/2006/math">
                    <m:r>
                      <a:rPr lang="en-US" b="1" i="1" dirty="0" smtClean="0">
                        <a:latin typeface="Cambria Math" panose="02040503050406030204" pitchFamily="18" charset="0"/>
                      </a:rPr>
                      <m:t>𝒙</m:t>
                    </m:r>
                  </m:oMath>
                </a14:m>
                <a:r>
                  <a:rPr lang="en-US" dirty="0"/>
                  <a:t>.</a:t>
                </a:r>
                <a:endParaRPr lang="en-US" b="1" dirty="0"/>
              </a:p>
              <a:p>
                <a:pPr marL="914400" lvl="1" indent="-457200">
                  <a:buFont typeface="+mj-lt"/>
                  <a:buAutoNum type="alphaLcParenR"/>
                </a:pPr>
                <a:r>
                  <a:rPr lang="en-US" b="1" dirty="0">
                    <a:solidFill>
                      <a:srgbClr val="FF0000"/>
                    </a:solidFill>
                  </a:rPr>
                  <a:t>Regularization:</a:t>
                </a:r>
                <a:r>
                  <a:rPr lang="en-US" dirty="0"/>
                  <a:t> directly penalize the model for its complexity (e.g., number of parameters)</a:t>
                </a:r>
                <a:br>
                  <a:rPr lang="en-US" dirty="0"/>
                </a:br>
                <a:br>
                  <a:rPr lang="en-US" dirty="0"/>
                </a:b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r>
                          <a:rPr lang="en-US" b="0" i="1" dirty="0" smtClean="0">
                            <a:latin typeface="Cambria Math" panose="02040503050406030204" pitchFamily="18" charset="0"/>
                          </a:rPr>
                          <m:t> </m:t>
                        </m:r>
                      </m:fName>
                      <m:e>
                        <m:d>
                          <m:dPr>
                            <m:begChr m:val="["/>
                            <m:endChr m:val="]"/>
                            <m:ctrlPr>
                              <a:rPr lang="en-US" b="0" i="1" dirty="0" smtClean="0">
                                <a:latin typeface="Cambria Math" panose="02040503050406030204" pitchFamily="18" charset="0"/>
                              </a:rPr>
                            </m:ctrlPr>
                          </m:dPr>
                          <m:e>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𝐶𝑜𝑚𝑝𝑙𝑒𝑥𝑖𝑡𝑦</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e>
                        </m:d>
                      </m:e>
                    </m:func>
                  </m:oMath>
                </a14:m>
                <a:endParaRPr lang="en-US" dirty="0"/>
              </a:p>
            </p:txBody>
          </p:sp>
        </mc:Choice>
        <mc:Fallback xmlns="">
          <p:sp>
            <p:nvSpPr>
              <p:cNvPr id="3" name="Content Placeholder 2">
                <a:extLst>
                  <a:ext uri="{FF2B5EF4-FFF2-40B4-BE49-F238E27FC236}">
                    <a16:creationId xmlns:a16="http://schemas.microsoft.com/office/drawing/2014/main" id="{1254F98F-BF64-48BE-80C6-A0373656C0B8}"/>
                  </a:ext>
                </a:extLst>
              </p:cNvPr>
              <p:cNvSpPr>
                <a:spLocks noGrp="1" noRot="1" noChangeAspect="1" noMove="1" noResize="1" noEditPoints="1" noAdjustHandles="1" noChangeArrowheads="1" noChangeShapeType="1" noTextEdit="1"/>
              </p:cNvSpPr>
              <p:nvPr>
                <p:ph idx="1"/>
              </p:nvPr>
            </p:nvSpPr>
            <p:spPr>
              <a:xfrm>
                <a:off x="838200" y="1447800"/>
                <a:ext cx="10515600" cy="4876800"/>
              </a:xfrm>
              <a:blipFill>
                <a:blip r:embed="rId2"/>
                <a:stretch>
                  <a:fillRect l="-928" t="-287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12C0113F-FD2C-74FA-604A-8CD7A3322502}"/>
              </a:ext>
            </a:extLst>
          </p:cNvPr>
          <p:cNvGrpSpPr/>
          <p:nvPr/>
        </p:nvGrpSpPr>
        <p:grpSpPr>
          <a:xfrm>
            <a:off x="6553200" y="6055796"/>
            <a:ext cx="1768816" cy="537607"/>
            <a:chOff x="6705600" y="5955268"/>
            <a:chExt cx="1768816" cy="537607"/>
          </a:xfrm>
        </p:grpSpPr>
        <p:sp>
          <p:nvSpPr>
            <p:cNvPr id="4" name="Right Brace 3">
              <a:extLst>
                <a:ext uri="{FF2B5EF4-FFF2-40B4-BE49-F238E27FC236}">
                  <a16:creationId xmlns:a16="http://schemas.microsoft.com/office/drawing/2014/main" id="{8FEE3F7E-F368-4C1C-B955-0B273B4BAE77}"/>
                </a:ext>
                <a:ext uri="{C183D7F6-B498-43B3-948B-1728B52AA6E4}">
                  <adec:decorative xmlns:adec="http://schemas.microsoft.com/office/drawing/2017/decorative" val="1"/>
                </a:ext>
              </a:extLst>
            </p:cNvPr>
            <p:cNvSpPr/>
            <p:nvPr/>
          </p:nvSpPr>
          <p:spPr>
            <a:xfrm rot="5400000">
              <a:off x="7481541" y="5179327"/>
              <a:ext cx="216933" cy="1768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601D348-C5FF-46FB-90E1-7CAD1DCB8668}"/>
                </a:ext>
              </a:extLst>
            </p:cNvPr>
            <p:cNvSpPr txBox="1"/>
            <p:nvPr/>
          </p:nvSpPr>
          <p:spPr>
            <a:xfrm>
              <a:off x="6949960" y="6154321"/>
              <a:ext cx="1280094" cy="338554"/>
            </a:xfrm>
            <a:prstGeom prst="rect">
              <a:avLst/>
            </a:prstGeom>
            <a:noFill/>
          </p:spPr>
          <p:txBody>
            <a:bodyPr wrap="none" rtlCol="0">
              <a:spAutoFit/>
            </a:bodyPr>
            <a:lstStyle/>
            <a:p>
              <a:r>
                <a:rPr lang="en-US" sz="1600" b="1" dirty="0">
                  <a:solidFill>
                    <a:schemeClr val="accent1"/>
                  </a:solidFill>
                </a:rPr>
                <a:t>Penalty term</a:t>
              </a:r>
            </a:p>
          </p:txBody>
        </p:sp>
      </p:grpSp>
    </p:spTree>
    <p:extLst>
      <p:ext uri="{BB962C8B-B14F-4D97-AF65-F5344CB8AC3E}">
        <p14:creationId xmlns:p14="http://schemas.microsoft.com/office/powerpoint/2010/main" val="277912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F815-730C-4EEE-B25F-C6D782A92ABB}"/>
              </a:ext>
            </a:extLst>
          </p:cNvPr>
          <p:cNvSpPr>
            <a:spLocks noGrp="1"/>
          </p:cNvSpPr>
          <p:nvPr>
            <p:ph type="title"/>
          </p:nvPr>
        </p:nvSpPr>
        <p:spPr/>
        <p:txBody>
          <a:bodyPr/>
          <a:lstStyle/>
          <a:p>
            <a:r>
              <a:rPr lang="en-US" dirty="0"/>
              <a:t>Model Selection: Bias vs. Variance</a:t>
            </a:r>
          </a:p>
        </p:txBody>
      </p:sp>
      <p:pic>
        <p:nvPicPr>
          <p:cNvPr id="4" name="Content Placeholder 3" descr="A figure with semveral models fitted to two sets of data points sampled from the same generating process. The models gor from simple with high bias and loe variance to more consistent with low bias and high variance.">
            <a:extLst>
              <a:ext uri="{FF2B5EF4-FFF2-40B4-BE49-F238E27FC236}">
                <a16:creationId xmlns:a16="http://schemas.microsoft.com/office/drawing/2014/main" id="{440669D3-C76F-4860-919B-1C91EB0687A7}"/>
              </a:ext>
            </a:extLst>
          </p:cNvPr>
          <p:cNvPicPr>
            <a:picLocks noGrp="1" noChangeAspect="1"/>
          </p:cNvPicPr>
          <p:nvPr>
            <p:ph idx="1"/>
          </p:nvPr>
        </p:nvPicPr>
        <p:blipFill rotWithShape="1">
          <a:blip r:embed="rId2"/>
          <a:srcRect r="1786" b="21972"/>
          <a:stretch/>
        </p:blipFill>
        <p:spPr>
          <a:xfrm>
            <a:off x="625643" y="1695967"/>
            <a:ext cx="8382000" cy="3790433"/>
          </a:xfrm>
          <a:prstGeom prst="rect">
            <a:avLst/>
          </a:prstGeom>
        </p:spPr>
      </p:pic>
      <p:sp>
        <p:nvSpPr>
          <p:cNvPr id="13" name="Arrow: Right 12">
            <a:extLst>
              <a:ext uri="{FF2B5EF4-FFF2-40B4-BE49-F238E27FC236}">
                <a16:creationId xmlns:a16="http://schemas.microsoft.com/office/drawing/2014/main" id="{48F71785-A232-4094-8F22-F6A37EA274B4}"/>
              </a:ext>
              <a:ext uri="{C183D7F6-B498-43B3-948B-1728B52AA6E4}">
                <adec:decorative xmlns:adec="http://schemas.microsoft.com/office/drawing/2017/decorative" val="1"/>
              </a:ext>
            </a:extLst>
          </p:cNvPr>
          <p:cNvSpPr/>
          <p:nvPr/>
        </p:nvSpPr>
        <p:spPr>
          <a:xfrm>
            <a:off x="990600" y="5867400"/>
            <a:ext cx="8381999" cy="762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Low    </a:t>
            </a:r>
            <a:r>
              <a:rPr lang="en-US" b="1" dirty="0"/>
              <a:t>Variance</a:t>
            </a:r>
            <a:r>
              <a:rPr lang="en-US" dirty="0"/>
              <a:t>: difference in the model due to slightly different data.   high</a:t>
            </a:r>
          </a:p>
        </p:txBody>
      </p:sp>
      <p:sp>
        <p:nvSpPr>
          <p:cNvPr id="14" name="Arrow: Left 13">
            <a:extLst>
              <a:ext uri="{FF2B5EF4-FFF2-40B4-BE49-F238E27FC236}">
                <a16:creationId xmlns:a16="http://schemas.microsoft.com/office/drawing/2014/main" id="{27137B17-72F3-4A79-AFD5-FED3B56484F5}"/>
              </a:ext>
              <a:ext uri="{C183D7F6-B498-43B3-948B-1728B52AA6E4}">
                <adec:decorative xmlns:adec="http://schemas.microsoft.com/office/drawing/2017/decorative" val="1"/>
              </a:ext>
            </a:extLst>
          </p:cNvPr>
          <p:cNvSpPr/>
          <p:nvPr/>
        </p:nvSpPr>
        <p:spPr>
          <a:xfrm>
            <a:off x="320844" y="5257800"/>
            <a:ext cx="8686799" cy="7620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High                 </a:t>
            </a:r>
            <a:r>
              <a:rPr lang="en-US" b="1" dirty="0"/>
              <a:t>Bias</a:t>
            </a:r>
            <a:r>
              <a:rPr lang="en-US" dirty="0"/>
              <a:t>: restrictions by the model class                     Low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p:nvPr/>
            </p:nvSpPr>
            <p:spPr>
              <a:xfrm>
                <a:off x="9688284" y="2897236"/>
                <a:ext cx="2046515" cy="203132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Points: Two samples from the same generating function </a:t>
                </a:r>
                <a14:m>
                  <m:oMath xmlns:m="http://schemas.openxmlformats.org/officeDocument/2006/math">
                    <m:r>
                      <a:rPr lang="en-US" i="1" dirty="0" smtClean="0">
                        <a:latin typeface="Cambria Math" panose="02040503050406030204" pitchFamily="18" charset="0"/>
                      </a:rPr>
                      <m:t>𝑓</m:t>
                    </m:r>
                  </m:oMath>
                </a14:m>
                <a:r>
                  <a:rPr lang="en-US" dirty="0"/>
                  <a:t>.</a:t>
                </a:r>
                <a:br>
                  <a:rPr lang="en-US" dirty="0"/>
                </a:br>
                <a:endParaRPr lang="en-US" dirty="0"/>
              </a:p>
              <a:p>
                <a:r>
                  <a:rPr lang="en-US" dirty="0"/>
                  <a:t>Lines: the learned model function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h</m:t>
                        </m:r>
                      </m:e>
                      <m:sup>
                        <m:r>
                          <a:rPr lang="en-US" b="0" i="1" dirty="0" smtClean="0">
                            <a:latin typeface="Cambria Math" panose="02040503050406030204" pitchFamily="18" charset="0"/>
                          </a:rPr>
                          <m:t>∗</m:t>
                        </m:r>
                      </m:sup>
                    </m:sSup>
                  </m:oMath>
                </a14:m>
                <a:r>
                  <a:rPr lang="en-US" dirty="0"/>
                  <a:t>.</a:t>
                </a:r>
              </a:p>
            </p:txBody>
          </p:sp>
        </mc:Choice>
        <mc:Fallback xmlns="">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88284" y="2897236"/>
                <a:ext cx="2046515" cy="2031325"/>
              </a:xfrm>
              <a:prstGeom prst="rect">
                <a:avLst/>
              </a:prstGeom>
              <a:blipFill>
                <a:blip r:embed="rId3"/>
                <a:stretch>
                  <a:fillRect l="-2065" t="-1190" b="-3274"/>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E30E26D-136D-4B2C-A7FC-940D927BB765}"/>
              </a:ext>
              <a:ext uri="{C183D7F6-B498-43B3-948B-1728B52AA6E4}">
                <adec:decorative xmlns:adec="http://schemas.microsoft.com/office/drawing/2017/decorative" val="1"/>
              </a:ext>
            </a:extLst>
          </p:cNvPr>
          <p:cNvCxnSpPr/>
          <p:nvPr/>
        </p:nvCxnSpPr>
        <p:spPr>
          <a:xfrm flipH="1" flipV="1">
            <a:off x="8763000" y="3124200"/>
            <a:ext cx="762000" cy="466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877BD8-590A-4BD1-87B0-76CC1440E03B}"/>
              </a:ext>
              <a:ext uri="{C183D7F6-B498-43B3-948B-1728B52AA6E4}">
                <adec:decorative xmlns:adec="http://schemas.microsoft.com/office/drawing/2017/decorative" val="1"/>
              </a:ext>
            </a:extLst>
          </p:cNvPr>
          <p:cNvCxnSpPr>
            <a:cxnSpLocks/>
          </p:cNvCxnSpPr>
          <p:nvPr/>
        </p:nvCxnSpPr>
        <p:spPr>
          <a:xfrm flipH="1">
            <a:off x="8885322" y="3962400"/>
            <a:ext cx="639678" cy="4541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Arrow: Right 5">
            <a:extLst>
              <a:ext uri="{FF2B5EF4-FFF2-40B4-BE49-F238E27FC236}">
                <a16:creationId xmlns:a16="http://schemas.microsoft.com/office/drawing/2014/main" id="{2EA726A7-CAEF-4BA5-9F79-EDE918FF2949}"/>
              </a:ext>
              <a:ext uri="{C183D7F6-B498-43B3-948B-1728B52AA6E4}">
                <adec:decorative xmlns:adec="http://schemas.microsoft.com/office/drawing/2017/decorative" val="1"/>
              </a:ext>
            </a:extLst>
          </p:cNvPr>
          <p:cNvSpPr/>
          <p:nvPr/>
        </p:nvSpPr>
        <p:spPr>
          <a:xfrm>
            <a:off x="5029200" y="1314967"/>
            <a:ext cx="3124200"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More consistent</a:t>
            </a:r>
          </a:p>
        </p:txBody>
      </p:sp>
      <p:sp>
        <p:nvSpPr>
          <p:cNvPr id="7" name="Arrow: Right 6">
            <a:extLst>
              <a:ext uri="{FF2B5EF4-FFF2-40B4-BE49-F238E27FC236}">
                <a16:creationId xmlns:a16="http://schemas.microsoft.com/office/drawing/2014/main" id="{2E70ADEB-6869-4A05-B975-69B8828E9EEF}"/>
              </a:ext>
              <a:ext uri="{C183D7F6-B498-43B3-948B-1728B52AA6E4}">
                <adec:decorative xmlns:adec="http://schemas.microsoft.com/office/drawing/2017/decorative" val="1"/>
              </a:ext>
            </a:extLst>
          </p:cNvPr>
          <p:cNvSpPr/>
          <p:nvPr/>
        </p:nvSpPr>
        <p:spPr>
          <a:xfrm flipH="1">
            <a:off x="1796714" y="1314967"/>
            <a:ext cx="3080086"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Simpler</a:t>
            </a:r>
          </a:p>
        </p:txBody>
      </p:sp>
      <p:cxnSp>
        <p:nvCxnSpPr>
          <p:cNvPr id="5" name="Straight Arrow Connector 4">
            <a:extLst>
              <a:ext uri="{FF2B5EF4-FFF2-40B4-BE49-F238E27FC236}">
                <a16:creationId xmlns:a16="http://schemas.microsoft.com/office/drawing/2014/main" id="{3838B87B-FD8F-4D40-9442-C6D2BF9E9732}"/>
              </a:ext>
              <a:ext uri="{C183D7F6-B498-43B3-948B-1728B52AA6E4}">
                <adec:decorative xmlns:adec="http://schemas.microsoft.com/office/drawing/2017/decorative" val="1"/>
              </a:ext>
            </a:extLst>
          </p:cNvPr>
          <p:cNvCxnSpPr>
            <a:cxnSpLocks/>
          </p:cNvCxnSpPr>
          <p:nvPr/>
        </p:nvCxnSpPr>
        <p:spPr>
          <a:xfrm flipH="1">
            <a:off x="8915400" y="762000"/>
            <a:ext cx="1371600" cy="10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DB9680-B52C-4396-9715-604840BFAA82}"/>
              </a:ext>
              <a:ext uri="{C183D7F6-B498-43B3-948B-1728B52AA6E4}">
                <adec:decorative xmlns:adec="http://schemas.microsoft.com/office/drawing/2017/decorative" val="1"/>
              </a:ext>
            </a:extLst>
          </p:cNvPr>
          <p:cNvSpPr txBox="1"/>
          <p:nvPr/>
        </p:nvSpPr>
        <p:spPr>
          <a:xfrm>
            <a:off x="10439400" y="457200"/>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Overfitting</a:t>
            </a:r>
          </a:p>
        </p:txBody>
      </p:sp>
      <p:sp>
        <p:nvSpPr>
          <p:cNvPr id="3" name="Right Brace 2">
            <a:extLst>
              <a:ext uri="{FF2B5EF4-FFF2-40B4-BE49-F238E27FC236}">
                <a16:creationId xmlns:a16="http://schemas.microsoft.com/office/drawing/2014/main" id="{32500030-7835-4CC6-A0B9-86E7FD32D4AB}"/>
              </a:ext>
              <a:ext uri="{C183D7F6-B498-43B3-948B-1728B52AA6E4}">
                <adec:decorative xmlns:adec="http://schemas.microsoft.com/office/drawing/2017/decorative" val="1"/>
              </a:ext>
            </a:extLst>
          </p:cNvPr>
          <p:cNvSpPr/>
          <p:nvPr/>
        </p:nvSpPr>
        <p:spPr>
          <a:xfrm>
            <a:off x="9475730" y="5257800"/>
            <a:ext cx="212555"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CD755E4-BCB2-4D99-9A3B-B42494B33ECD}"/>
              </a:ext>
              <a:ext uri="{C183D7F6-B498-43B3-948B-1728B52AA6E4}">
                <adec:decorative xmlns:adec="http://schemas.microsoft.com/office/drawing/2017/decorative" val="1"/>
              </a:ext>
            </a:extLst>
          </p:cNvPr>
          <p:cNvSpPr txBox="1"/>
          <p:nvPr/>
        </p:nvSpPr>
        <p:spPr>
          <a:xfrm>
            <a:off x="9842008" y="5403028"/>
            <a:ext cx="1739066" cy="1200329"/>
          </a:xfrm>
          <a:prstGeom prst="rect">
            <a:avLst/>
          </a:prstGeom>
          <a:noFill/>
        </p:spPr>
        <p:txBody>
          <a:bodyPr wrap="none" rtlCol="0">
            <a:spAutoFit/>
          </a:bodyPr>
          <a:lstStyle/>
          <a:p>
            <a:r>
              <a:rPr lang="en-US" dirty="0"/>
              <a:t>This is a tradeoff</a:t>
            </a:r>
            <a:br>
              <a:rPr lang="en-US" dirty="0"/>
            </a:br>
            <a:r>
              <a:rPr lang="en-US" dirty="0"/>
              <a:t>The right choice </a:t>
            </a:r>
            <a:br>
              <a:rPr lang="en-US" dirty="0"/>
            </a:br>
            <a:r>
              <a:rPr lang="en-US" dirty="0"/>
              <a:t>depends on the </a:t>
            </a:r>
            <a:br>
              <a:rPr lang="en-US" dirty="0"/>
            </a:br>
            <a:r>
              <a:rPr lang="en-US" dirty="0"/>
              <a:t>application.</a:t>
            </a:r>
          </a:p>
        </p:txBody>
      </p:sp>
      <p:sp>
        <p:nvSpPr>
          <p:cNvPr id="10" name="Rectangle 9">
            <a:extLst>
              <a:ext uri="{FF2B5EF4-FFF2-40B4-BE49-F238E27FC236}">
                <a16:creationId xmlns:a16="http://schemas.microsoft.com/office/drawing/2014/main" id="{951F0CE0-2BFD-3D6B-D38D-3FBE798CD0B5}"/>
              </a:ext>
              <a:ext uri="{C183D7F6-B498-43B3-948B-1728B52AA6E4}">
                <adec:decorative xmlns:adec="http://schemas.microsoft.com/office/drawing/2017/decorative" val="1"/>
              </a:ext>
            </a:extLst>
          </p:cNvPr>
          <p:cNvSpPr/>
          <p:nvPr/>
        </p:nvSpPr>
        <p:spPr>
          <a:xfrm>
            <a:off x="4876800" y="1828800"/>
            <a:ext cx="4130843" cy="3657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6" grpId="0" animBg="1"/>
      <p:bldP spid="7" grpId="0" animBg="1"/>
      <p:bldP spid="8" grpId="0" animBg="1"/>
      <p:bldP spid="3" grpId="0" animBg="1"/>
      <p:bldP spid="9"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Icon | Data management interface symbol with gears and binary code  numbers">
            <a:extLst>
              <a:ext uri="{FF2B5EF4-FFF2-40B4-BE49-F238E27FC236}">
                <a16:creationId xmlns:a16="http://schemas.microsoft.com/office/drawing/2014/main" id="{134C3786-8518-4A6C-A377-1E9FAD1D0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86" r="9092" b="759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Training Data</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4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A878-0C30-4A91-992D-3E63BFE94134}"/>
              </a:ext>
            </a:extLst>
          </p:cNvPr>
          <p:cNvSpPr>
            <a:spLocks noGrp="1"/>
          </p:cNvSpPr>
          <p:nvPr>
            <p:ph type="title"/>
          </p:nvPr>
        </p:nvSpPr>
        <p:spPr>
          <a:xfrm>
            <a:off x="838200" y="212725"/>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8C3FFB7F-12BF-46A8-8177-DDADA13F4C88}"/>
              </a:ext>
            </a:extLst>
          </p:cNvPr>
          <p:cNvSpPr>
            <a:spLocks noGrp="1"/>
          </p:cNvSpPr>
          <p:nvPr>
            <p:ph idx="1"/>
          </p:nvPr>
        </p:nvSpPr>
        <p:spPr>
          <a:xfrm>
            <a:off x="990600" y="6019800"/>
            <a:ext cx="10515600" cy="614771"/>
          </a:xfrm>
        </p:spPr>
        <p:txBody>
          <a:bodyPr>
            <a:normAutofit fontScale="85000" lnSpcReduction="10000"/>
          </a:bodyPr>
          <a:lstStyle/>
          <a:p>
            <a:pPr marL="0" indent="0">
              <a:buNone/>
            </a:pPr>
            <a:r>
              <a:rPr lang="en-US" dirty="0"/>
              <a:t>Task: Find a hypothesis (called “model”) to predict the class given the features.</a:t>
            </a:r>
          </a:p>
        </p:txBody>
      </p:sp>
      <p:grpSp>
        <p:nvGrpSpPr>
          <p:cNvPr id="5" name="Group 4" descr="Data sets are tables with examples as rows and features as columns. One colum contains the class label.">
            <a:extLst>
              <a:ext uri="{FF2B5EF4-FFF2-40B4-BE49-F238E27FC236}">
                <a16:creationId xmlns:a16="http://schemas.microsoft.com/office/drawing/2014/main" id="{ED419B29-0F27-89BE-DAF3-568E7E306965}"/>
              </a:ext>
            </a:extLst>
          </p:cNvPr>
          <p:cNvGrpSpPr/>
          <p:nvPr/>
        </p:nvGrpSpPr>
        <p:grpSpPr>
          <a:xfrm>
            <a:off x="918108" y="400398"/>
            <a:ext cx="10435692" cy="5730963"/>
            <a:chOff x="918108" y="400398"/>
            <a:chExt cx="10435692" cy="5730963"/>
          </a:xfrm>
        </p:grpSpPr>
        <p:pic>
          <p:nvPicPr>
            <p:cNvPr id="4" name="Picture 3" descr="Data sets are tables with examples as rows and features describing the examples as columns">
              <a:extLst>
                <a:ext uri="{FF2B5EF4-FFF2-40B4-BE49-F238E27FC236}">
                  <a16:creationId xmlns:a16="http://schemas.microsoft.com/office/drawing/2014/main" id="{F63B35E1-0C03-453F-939A-D44091257FBD}"/>
                </a:ext>
              </a:extLst>
            </p:cNvPr>
            <p:cNvPicPr>
              <a:picLocks noChangeAspect="1"/>
            </p:cNvPicPr>
            <p:nvPr/>
          </p:nvPicPr>
          <p:blipFill>
            <a:blip r:embed="rId2"/>
            <a:stretch>
              <a:fillRect/>
            </a:stretch>
          </p:blipFill>
          <p:spPr>
            <a:xfrm>
              <a:off x="3429000" y="1295400"/>
              <a:ext cx="7819492" cy="3838659"/>
            </a:xfrm>
            <a:prstGeom prst="rect">
              <a:avLst/>
            </a:prstGeom>
          </p:spPr>
        </p:pic>
        <p:cxnSp>
          <p:nvCxnSpPr>
            <p:cNvPr id="6" name="Straight Arrow Connector 5">
              <a:extLst>
                <a:ext uri="{FF2B5EF4-FFF2-40B4-BE49-F238E27FC236}">
                  <a16:creationId xmlns:a16="http://schemas.microsoft.com/office/drawing/2014/main" id="{65C3DF64-1305-4C5C-AF35-4F6B961BAE79}"/>
                </a:ext>
              </a:extLst>
            </p:cNvPr>
            <p:cNvCxnSpPr/>
            <p:nvPr/>
          </p:nvCxnSpPr>
          <p:spPr>
            <a:xfrm>
              <a:off x="2133600" y="28194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327ECBC-D330-423A-A98F-A6C0659CB714}"/>
                </a:ext>
              </a:extLst>
            </p:cNvPr>
            <p:cNvSpPr txBox="1"/>
            <p:nvPr/>
          </p:nvSpPr>
          <p:spPr>
            <a:xfrm>
              <a:off x="918108" y="2357735"/>
              <a:ext cx="14478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Examples</a:t>
              </a:r>
            </a:p>
            <a:p>
              <a:pPr algn="ctr"/>
              <a:r>
                <a:rPr lang="en-US" dirty="0"/>
                <a:t>(Instances,</a:t>
              </a:r>
            </a:p>
            <a:p>
              <a:pPr algn="ctr"/>
              <a:r>
                <a:rPr lang="en-US" dirty="0"/>
                <a:t>Observation)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010D10-2FFE-43DA-BCE5-1174B149FD98}"/>
                    </a:ext>
                  </a:extLst>
                </p:cNvPr>
                <p:cNvSpPr txBox="1"/>
                <p:nvPr/>
              </p:nvSpPr>
              <p:spPr>
                <a:xfrm>
                  <a:off x="5257800" y="400398"/>
                  <a:ext cx="32003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Feature vector </a:t>
                  </a:r>
                  <a14:m>
                    <m:oMath xmlns:m="http://schemas.openxmlformats.org/officeDocument/2006/math">
                      <m:r>
                        <a:rPr lang="en-US" b="1" i="1" dirty="0" smtClean="0">
                          <a:latin typeface="Cambria Math" panose="02040503050406030204" pitchFamily="18" charset="0"/>
                        </a:rPr>
                        <m:t>𝒙</m:t>
                      </m:r>
                    </m:oMath>
                  </a14:m>
                  <a:r>
                    <a:rPr lang="en-US" dirty="0"/>
                    <a:t> </a:t>
                  </a:r>
                </a:p>
                <a:p>
                  <a:pPr algn="ctr"/>
                  <a:r>
                    <a:rPr lang="en-US" dirty="0"/>
                    <a:t>(Features, Variables, Attributes)</a:t>
                  </a:r>
                </a:p>
              </p:txBody>
            </p:sp>
          </mc:Choice>
          <mc:Fallback xmlns="">
            <p:sp>
              <p:nvSpPr>
                <p:cNvPr id="8" name="TextBox 7">
                  <a:extLst>
                    <a:ext uri="{FF2B5EF4-FFF2-40B4-BE49-F238E27FC236}">
                      <a16:creationId xmlns:a16="http://schemas.microsoft.com/office/drawing/2014/main" id="{25010D10-2FFE-43DA-BCE5-1174B149FD98}"/>
                    </a:ext>
                  </a:extLst>
                </p:cNvPr>
                <p:cNvSpPr txBox="1">
                  <a:spLocks noRot="1" noChangeAspect="1" noMove="1" noResize="1" noEditPoints="1" noAdjustHandles="1" noChangeArrowheads="1" noChangeShapeType="1" noTextEdit="1"/>
                </p:cNvSpPr>
                <p:nvPr/>
              </p:nvSpPr>
              <p:spPr>
                <a:xfrm>
                  <a:off x="5257800" y="400398"/>
                  <a:ext cx="3200399" cy="646331"/>
                </a:xfrm>
                <a:prstGeom prst="rect">
                  <a:avLst/>
                </a:prstGeom>
                <a:blipFill>
                  <a:blip r:embed="rId3"/>
                  <a:stretch>
                    <a:fillRect l="-380" t="-4630" r="-380" b="-129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AFA4C1F-E498-49F8-93A7-AB399CC561B5}"/>
                </a:ext>
              </a:extLst>
            </p:cNvPr>
            <p:cNvCxnSpPr/>
            <p:nvPr/>
          </p:nvCxnSpPr>
          <p:spPr>
            <a:xfrm>
              <a:off x="68580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7D6135-CCFC-443A-A8C9-2246FE099512}"/>
                    </a:ext>
                  </a:extLst>
                </p:cNvPr>
                <p:cNvSpPr txBox="1"/>
                <p:nvPr/>
              </p:nvSpPr>
              <p:spPr>
                <a:xfrm>
                  <a:off x="9906000" y="424359"/>
                  <a:ext cx="144780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Class</a:t>
                  </a:r>
                </a:p>
                <a:p>
                  <a:pPr algn="ctr"/>
                  <a:r>
                    <a:rPr lang="en-US" dirty="0"/>
                    <a:t>Label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11" name="TextBox 10">
                  <a:extLst>
                    <a:ext uri="{FF2B5EF4-FFF2-40B4-BE49-F238E27FC236}">
                      <a16:creationId xmlns:a16="http://schemas.microsoft.com/office/drawing/2014/main" id="{C67D6135-CCFC-443A-A8C9-2246FE099512}"/>
                    </a:ext>
                  </a:extLst>
                </p:cNvPr>
                <p:cNvSpPr txBox="1">
                  <a:spLocks noRot="1" noChangeAspect="1" noMove="1" noResize="1" noEditPoints="1" noAdjustHandles="1" noChangeArrowheads="1" noChangeShapeType="1" noTextEdit="1"/>
                </p:cNvSpPr>
                <p:nvPr/>
              </p:nvSpPr>
              <p:spPr>
                <a:xfrm>
                  <a:off x="9906000" y="424359"/>
                  <a:ext cx="1447800" cy="646331"/>
                </a:xfrm>
                <a:prstGeom prst="rect">
                  <a:avLst/>
                </a:prstGeom>
                <a:blipFill>
                  <a:blip r:embed="rId4"/>
                  <a:stretch>
                    <a:fillRect t="-4630" b="-1296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B20A9DD-D7AB-4D1F-8931-77413EBF7385}"/>
                </a:ext>
              </a:extLst>
            </p:cNvPr>
            <p:cNvCxnSpPr/>
            <p:nvPr/>
          </p:nvCxnSpPr>
          <p:spPr>
            <a:xfrm>
              <a:off x="105918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68E3471-CB09-4270-B769-EBFDC5C259F3}"/>
                </a:ext>
              </a:extLst>
            </p:cNvPr>
            <p:cNvSpPr txBox="1"/>
            <p:nvPr/>
          </p:nvSpPr>
          <p:spPr>
            <a:xfrm rot="18654352">
              <a:off x="5662451" y="5259682"/>
              <a:ext cx="867097" cy="369332"/>
            </a:xfrm>
            <a:prstGeom prst="rect">
              <a:avLst/>
            </a:prstGeom>
            <a:noFill/>
          </p:spPr>
          <p:txBody>
            <a:bodyPr wrap="none" rtlCol="0">
              <a:spAutoFit/>
            </a:bodyPr>
            <a:lstStyle/>
            <a:p>
              <a:r>
                <a:rPr lang="en-US" dirty="0"/>
                <a:t>Hungry</a:t>
              </a:r>
            </a:p>
          </p:txBody>
        </p:sp>
        <p:sp>
          <p:nvSpPr>
            <p:cNvPr id="14" name="TextBox 13">
              <a:extLst>
                <a:ext uri="{FF2B5EF4-FFF2-40B4-BE49-F238E27FC236}">
                  <a16:creationId xmlns:a16="http://schemas.microsoft.com/office/drawing/2014/main" id="{C6AA29AF-5904-46C2-9C9E-640C8E478D34}"/>
                </a:ext>
              </a:extLst>
            </p:cNvPr>
            <p:cNvSpPr txBox="1"/>
            <p:nvPr/>
          </p:nvSpPr>
          <p:spPr>
            <a:xfrm rot="18654352">
              <a:off x="3929189" y="5311069"/>
              <a:ext cx="1218154" cy="369332"/>
            </a:xfrm>
            <a:prstGeom prst="rect">
              <a:avLst/>
            </a:prstGeom>
            <a:noFill/>
          </p:spPr>
          <p:txBody>
            <a:bodyPr wrap="none" rtlCol="0">
              <a:spAutoFit/>
            </a:bodyPr>
            <a:lstStyle/>
            <a:p>
              <a:r>
                <a:rPr lang="en-US" dirty="0"/>
                <a:t>Alternative</a:t>
              </a:r>
            </a:p>
          </p:txBody>
        </p:sp>
        <p:sp>
          <p:nvSpPr>
            <p:cNvPr id="15" name="TextBox 14">
              <a:extLst>
                <a:ext uri="{FF2B5EF4-FFF2-40B4-BE49-F238E27FC236}">
                  <a16:creationId xmlns:a16="http://schemas.microsoft.com/office/drawing/2014/main" id="{95622870-7496-484C-BC16-47B7AEB46DAF}"/>
                </a:ext>
              </a:extLst>
            </p:cNvPr>
            <p:cNvSpPr txBox="1"/>
            <p:nvPr/>
          </p:nvSpPr>
          <p:spPr>
            <a:xfrm rot="18654352">
              <a:off x="6101377" y="5274117"/>
              <a:ext cx="893643" cy="369332"/>
            </a:xfrm>
            <a:prstGeom prst="rect">
              <a:avLst/>
            </a:prstGeom>
            <a:noFill/>
          </p:spPr>
          <p:txBody>
            <a:bodyPr wrap="none" rtlCol="0">
              <a:spAutoFit/>
            </a:bodyPr>
            <a:lstStyle/>
            <a:p>
              <a:r>
                <a:rPr lang="en-US" dirty="0"/>
                <a:t>Patrons</a:t>
              </a:r>
            </a:p>
          </p:txBody>
        </p:sp>
        <p:sp>
          <p:nvSpPr>
            <p:cNvPr id="16" name="TextBox 15">
              <a:extLst>
                <a:ext uri="{FF2B5EF4-FFF2-40B4-BE49-F238E27FC236}">
                  <a16:creationId xmlns:a16="http://schemas.microsoft.com/office/drawing/2014/main" id="{3DFF64F8-111F-4F1C-9784-E787E31763DE}"/>
                </a:ext>
              </a:extLst>
            </p:cNvPr>
            <p:cNvSpPr txBox="1"/>
            <p:nvPr/>
          </p:nvSpPr>
          <p:spPr>
            <a:xfrm rot="18654352">
              <a:off x="7558900" y="5301037"/>
              <a:ext cx="1291316" cy="369332"/>
            </a:xfrm>
            <a:prstGeom prst="rect">
              <a:avLst/>
            </a:prstGeom>
            <a:noFill/>
          </p:spPr>
          <p:txBody>
            <a:bodyPr wrap="none" rtlCol="0">
              <a:spAutoFit/>
            </a:bodyPr>
            <a:lstStyle/>
            <a:p>
              <a:r>
                <a:rPr lang="en-US" dirty="0"/>
                <a:t>Reservation</a:t>
              </a:r>
            </a:p>
          </p:txBody>
        </p:sp>
        <p:sp>
          <p:nvSpPr>
            <p:cNvPr id="17" name="TextBox 16">
              <a:extLst>
                <a:ext uri="{FF2B5EF4-FFF2-40B4-BE49-F238E27FC236}">
                  <a16:creationId xmlns:a16="http://schemas.microsoft.com/office/drawing/2014/main" id="{F14C8EE0-0051-4095-96B9-246143DC9C20}"/>
                </a:ext>
              </a:extLst>
            </p:cNvPr>
            <p:cNvSpPr txBox="1"/>
            <p:nvPr/>
          </p:nvSpPr>
          <p:spPr>
            <a:xfrm rot="18654352">
              <a:off x="9021807" y="5338717"/>
              <a:ext cx="1104790" cy="369332"/>
            </a:xfrm>
            <a:prstGeom prst="rect">
              <a:avLst/>
            </a:prstGeom>
            <a:noFill/>
          </p:spPr>
          <p:txBody>
            <a:bodyPr wrap="none" rtlCol="0">
              <a:spAutoFit/>
            </a:bodyPr>
            <a:lstStyle/>
            <a:p>
              <a:r>
                <a:rPr lang="en-US" dirty="0"/>
                <a:t>Wait time</a:t>
              </a:r>
            </a:p>
          </p:txBody>
        </p:sp>
      </p:grpSp>
    </p:spTree>
    <p:extLst>
      <p:ext uri="{BB962C8B-B14F-4D97-AF65-F5344CB8AC3E}">
        <p14:creationId xmlns:p14="http://schemas.microsoft.com/office/powerpoint/2010/main" val="167719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4654296" y="329184"/>
            <a:ext cx="6894576" cy="1783080"/>
          </a:xfrm>
        </p:spPr>
        <p:txBody>
          <a:bodyPr anchor="b">
            <a:normAutofit/>
          </a:bodyPr>
          <a:lstStyle/>
          <a:p>
            <a:pPr eaLnBrk="1" hangingPunct="1"/>
            <a:r>
              <a:rPr lang="en-US" sz="5400" dirty="0"/>
              <a:t>Feature Engineering</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14" r="8467"/>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3380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4654296" y="2532888"/>
                <a:ext cx="6894576" cy="3959352"/>
              </a:xfrm>
            </p:spPr>
            <p:txBody>
              <a:bodyPr>
                <a:normAutofit fontScale="92500" lnSpcReduction="10000"/>
              </a:bodyPr>
              <a:lstStyle/>
              <a:p>
                <a:r>
                  <a:rPr lang="en-US" sz="1800" dirty="0"/>
                  <a:t>Add more information sources as new variables to the model.</a:t>
                </a:r>
              </a:p>
              <a:p>
                <a:r>
                  <a:rPr lang="en-US" sz="1800" dirty="0"/>
                  <a:t>Add </a:t>
                </a:r>
                <a:r>
                  <a:rPr lang="en-US" sz="1800" b="1" dirty="0"/>
                  <a:t>derived features </a:t>
                </a:r>
                <a:r>
                  <a:rPr lang="en-US" sz="1800" dirty="0"/>
                  <a:t>that help the classifier (e.g.,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oMath>
                </a14:m>
                <a:r>
                  <a:rPr lang="en-US" sz="1800" dirty="0"/>
                  <a:t>, </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𝑥</m:t>
                        </m:r>
                      </m:e>
                      <m:sub>
                        <m:r>
                          <a:rPr lang="en-US" sz="1800" b="0" i="1">
                            <a:latin typeface="Cambria Math" panose="02040503050406030204" pitchFamily="18" charset="0"/>
                          </a:rPr>
                          <m:t>1</m:t>
                        </m:r>
                      </m:sub>
                      <m:sup>
                        <m:r>
                          <a:rPr lang="en-US" sz="1800" b="0" i="1">
                            <a:latin typeface="Cambria Math" panose="02040503050406030204" pitchFamily="18" charset="0"/>
                          </a:rPr>
                          <m:t>2</m:t>
                        </m:r>
                      </m:sup>
                    </m:sSubSup>
                    <m:r>
                      <a:rPr lang="en-US" sz="1800" b="0" i="1" smtClean="0">
                        <a:latin typeface="Cambria Math" panose="02040503050406030204" pitchFamily="18" charset="0"/>
                      </a:rPr>
                      <m:t>, </m:t>
                    </m:r>
                    <m:r>
                      <m:rPr>
                        <m:sty m:val="p"/>
                      </m:rPr>
                      <a:rPr lang="en-US" sz="1800" b="0" i="0" smtClean="0">
                        <a:latin typeface="Cambria Math" panose="02040503050406030204" pitchFamily="18" charset="0"/>
                      </a:rPr>
                      <m:t>ln</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oMath>
                </a14:m>
                <a:r>
                  <a:rPr lang="en-US" sz="1800" dirty="0"/>
                  <a:t>).</a:t>
                </a:r>
              </a:p>
              <a:p>
                <a:r>
                  <a:rPr lang="en-US" sz="1800" b="1" dirty="0"/>
                  <a:t>Embedding</a:t>
                </a:r>
                <a:r>
                  <a:rPr lang="en-US" sz="1800" dirty="0"/>
                  <a:t>: E.g., convert words to vectors where vector similarity between vectors reflects semantic similarity. </a:t>
                </a:r>
                <a:endParaRPr lang="en-US" sz="1800" b="1" dirty="0"/>
              </a:p>
              <a:p>
                <a:pPr eaLnBrk="1" hangingPunct="1"/>
                <a:r>
                  <a:rPr lang="en-US" sz="1800" b="1" dirty="0"/>
                  <a:t>Feature Selection</a:t>
                </a:r>
                <a:r>
                  <a:rPr lang="en-US" sz="1800" dirty="0"/>
                  <a:t>: Which features should be used in the model is a model selection problem (choose between models with different features).</a:t>
                </a:r>
              </a:p>
              <a:p>
                <a:pPr eaLnBrk="1" hangingPunct="1"/>
                <a:r>
                  <a:rPr lang="en-US" sz="1800" dirty="0"/>
                  <a:t>(Deep) neural networks can perform “automatic” feature engineering called </a:t>
                </a:r>
                <a:r>
                  <a:rPr lang="en-US" sz="1800" b="1" dirty="0"/>
                  <a:t>end-to-end machine learning</a:t>
                </a:r>
                <a:r>
                  <a:rPr lang="en-US" sz="1800" dirty="0"/>
                  <a:t>.</a:t>
                </a:r>
              </a:p>
              <a:p>
                <a:pPr eaLnBrk="1" hangingPunct="1"/>
                <a:endParaRPr lang="en-US" sz="1800" dirty="0"/>
              </a:p>
              <a:p>
                <a:r>
                  <a:rPr lang="en-US" sz="1800" dirty="0"/>
                  <a:t>Example for Spam detection: In addition to words, add features for:</a:t>
                </a:r>
              </a:p>
              <a:p>
                <a:pPr lvl="1" eaLnBrk="1" hangingPunct="1"/>
                <a:r>
                  <a:rPr lang="en-US" sz="1800" dirty="0"/>
                  <a:t>Have you emailed the sender before?</a:t>
                </a:r>
              </a:p>
              <a:p>
                <a:pPr lvl="1" eaLnBrk="1" hangingPunct="1"/>
                <a:r>
                  <a:rPr lang="en-US" sz="1800" dirty="0"/>
                  <a:t>Have 1,000+ other people received the same email?</a:t>
                </a:r>
              </a:p>
              <a:p>
                <a:pPr lvl="1" eaLnBrk="1" hangingPunct="1"/>
                <a:r>
                  <a:rPr lang="en-US" sz="1800" dirty="0"/>
                  <a:t>Is the email in ALL CAPS?</a:t>
                </a:r>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4654296" y="2532888"/>
                <a:ext cx="6894576" cy="3959352"/>
              </a:xfrm>
              <a:blipFill>
                <a:blip r:embed="rId3"/>
                <a:stretch>
                  <a:fillRect l="-442" t="-1695" r="-884"/>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4B4-B349-0940-ED3F-4F1162E4E4B8}"/>
              </a:ext>
            </a:extLst>
          </p:cNvPr>
          <p:cNvSpPr>
            <a:spLocks noGrp="1"/>
          </p:cNvSpPr>
          <p:nvPr>
            <p:ph type="title"/>
          </p:nvPr>
        </p:nvSpPr>
        <p:spPr>
          <a:xfrm>
            <a:off x="5297762" y="329184"/>
            <a:ext cx="6251110" cy="1783080"/>
          </a:xfrm>
        </p:spPr>
        <p:txBody>
          <a:bodyPr anchor="b">
            <a:normAutofit/>
          </a:bodyPr>
          <a:lstStyle/>
          <a:p>
            <a:r>
              <a:rPr lang="en-US" sz="5400" dirty="0"/>
              <a:t>Training Data in AI</a:t>
            </a:r>
          </a:p>
        </p:txBody>
      </p:sp>
      <p:pic>
        <p:nvPicPr>
          <p:cNvPr id="5" name="Picture 4">
            <a:extLst>
              <a:ext uri="{FF2B5EF4-FFF2-40B4-BE49-F238E27FC236}">
                <a16:creationId xmlns:a16="http://schemas.microsoft.com/office/drawing/2014/main" id="{ABAF83C4-D9A0-8275-81E7-14DF099D6D1E}"/>
              </a:ext>
              <a:ext uri="{C183D7F6-B498-43B3-948B-1728B52AA6E4}">
                <adec:decorative xmlns:adec="http://schemas.microsoft.com/office/drawing/2017/decorative" val="1"/>
              </a:ext>
            </a:extLst>
          </p:cNvPr>
          <p:cNvPicPr>
            <a:picLocks noChangeAspect="1"/>
          </p:cNvPicPr>
          <p:nvPr/>
        </p:nvPicPr>
        <p:blipFill>
          <a:blip r:embed="rId2"/>
          <a:srcRect l="14335" r="4746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27FF9-F1F5-F20E-2166-F2493FEEC0D0}"/>
              </a:ext>
            </a:extLst>
          </p:cNvPr>
          <p:cNvSpPr>
            <a:spLocks noGrp="1"/>
          </p:cNvSpPr>
          <p:nvPr>
            <p:ph idx="1"/>
          </p:nvPr>
        </p:nvSpPr>
        <p:spPr>
          <a:xfrm>
            <a:off x="5297762" y="2706624"/>
            <a:ext cx="6251110" cy="3483864"/>
          </a:xfrm>
        </p:spPr>
        <p:txBody>
          <a:bodyPr>
            <a:normAutofit lnSpcReduction="10000"/>
          </a:bodyPr>
          <a:lstStyle/>
          <a:p>
            <a:r>
              <a:rPr lang="en-US" sz="2200" dirty="0"/>
              <a:t>Training Data in AI can come from many sources</a:t>
            </a:r>
          </a:p>
          <a:p>
            <a:endParaRPr lang="en-US" sz="2200" dirty="0"/>
          </a:p>
          <a:p>
            <a:pPr lvl="1"/>
            <a:r>
              <a:rPr lang="en-US" sz="2200" b="1" dirty="0"/>
              <a:t>Existing Data</a:t>
            </a:r>
            <a:r>
              <a:rPr lang="en-US" sz="2200" dirty="0"/>
              <a:t>: Download documents from the internet to train Large Language Models.</a:t>
            </a:r>
            <a:endParaRPr lang="en-US" sz="2200" b="1" dirty="0"/>
          </a:p>
          <a:p>
            <a:pPr lvl="1"/>
            <a:r>
              <a:rPr lang="en-US" sz="2200" b="1" dirty="0"/>
              <a:t>Observation</a:t>
            </a:r>
            <a:r>
              <a:rPr lang="en-US" sz="2200" dirty="0"/>
              <a:t>: Record video of a task being performed (e.g., for self-driving cars).</a:t>
            </a:r>
          </a:p>
          <a:p>
            <a:pPr lvl="1"/>
            <a:r>
              <a:rPr lang="en-US" sz="2200" b="1" dirty="0"/>
              <a:t>Simulation</a:t>
            </a:r>
            <a:r>
              <a:rPr lang="en-US" sz="2200" dirty="0"/>
              <a:t>: E.g., simulated games using a playout strategy.</a:t>
            </a:r>
          </a:p>
          <a:p>
            <a:pPr lvl="1"/>
            <a:r>
              <a:rPr lang="en-US" sz="2200" b="1" dirty="0"/>
              <a:t>Expert feedback </a:t>
            </a:r>
            <a:r>
              <a:rPr lang="en-US" sz="2200" dirty="0"/>
              <a:t>on how well a task was performed.</a:t>
            </a:r>
          </a:p>
        </p:txBody>
      </p:sp>
    </p:spTree>
    <p:extLst>
      <p:ext uri="{BB962C8B-B14F-4D97-AF65-F5344CB8AC3E}">
        <p14:creationId xmlns:p14="http://schemas.microsoft.com/office/powerpoint/2010/main" val="97179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Training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nual Testing Icons - Download Free Vector Icons | Noun Project">
            <a:extLst>
              <a:ext uri="{FF2B5EF4-FFF2-40B4-BE49-F238E27FC236}">
                <a16:creationId xmlns:a16="http://schemas.microsoft.com/office/drawing/2014/main" id="{36BC554C-0171-4D49-90ED-F13BC05B5A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6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Training a Model</a:t>
            </a:r>
          </a:p>
        </p:txBody>
      </p:sp>
      <mc:AlternateContent xmlns:mc="http://schemas.openxmlformats.org/markup-compatibility/2006">
        <mc:Choice xmlns:a14="http://schemas.microsoft.com/office/drawing/2010/main" Requires="a14">
          <p:sp>
            <p:nvSpPr>
              <p:cNvPr id="1283075" name="Rectangle 3"/>
              <p:cNvSpPr>
                <a:spLocks noGrp="1" noChangeArrowheads="1"/>
              </p:cNvSpPr>
              <p:nvPr>
                <p:ph idx="1"/>
              </p:nvPr>
            </p:nvSpPr>
            <p:spPr>
              <a:xfrm>
                <a:off x="457200" y="1308745"/>
                <a:ext cx="8856518" cy="5093316"/>
              </a:xfrm>
            </p:spPr>
            <p:txBody>
              <a:bodyPr>
                <a:normAutofit fontScale="62500" lnSpcReduction="20000"/>
              </a:bodyPr>
              <a:lstStyle/>
              <a:p>
                <a:pPr marL="514350" indent="-514350">
                  <a:lnSpc>
                    <a:spcPct val="120000"/>
                  </a:lnSpc>
                  <a:buFont typeface="+mj-lt"/>
                  <a:buAutoNum type="arabicPeriod"/>
                </a:pPr>
                <a:r>
                  <a:rPr lang="en-US" dirty="0"/>
                  <a:t>Hold a </a:t>
                </a:r>
                <a:r>
                  <a:rPr lang="en-US" b="1" dirty="0"/>
                  <a:t>test set </a:t>
                </a:r>
                <a:r>
                  <a:rPr lang="en-US" dirty="0"/>
                  <a:t>back to estimate the generalization error (often 20%).</a:t>
                </a:r>
              </a:p>
              <a:p>
                <a:pPr marL="514350" indent="-514350">
                  <a:lnSpc>
                    <a:spcPct val="120000"/>
                  </a:lnSpc>
                  <a:buFont typeface="+mj-lt"/>
                  <a:buAutoNum type="arabicPeriod"/>
                </a:pPr>
                <a:r>
                  <a:rPr lang="en-US" dirty="0"/>
                  <a:t>Hold a </a:t>
                </a:r>
                <a:r>
                  <a:rPr lang="en-US" b="1" dirty="0"/>
                  <a:t>validation data </a:t>
                </a:r>
                <a:r>
                  <a:rPr lang="en-US" dirty="0"/>
                  <a:t>set back from the training data (often 20%).</a:t>
                </a:r>
              </a:p>
              <a:p>
                <a:pPr marL="514350" indent="-514350">
                  <a:lnSpc>
                    <a:spcPct val="120000"/>
                  </a:lnSpc>
                  <a:buFont typeface="+mj-lt"/>
                  <a:buAutoNum type="arabicPeriod"/>
                </a:pPr>
                <a:r>
                  <a:rPr lang="en-US" b="1" dirty="0"/>
                  <a:t>Learn different models </a:t>
                </a:r>
                <a:r>
                  <a:rPr lang="en-US" dirty="0"/>
                  <a:t>using the training set with different </a:t>
                </a:r>
                <a:r>
                  <a:rPr lang="en-US" b="1" dirty="0"/>
                  <a:t>hyperparameters</a:t>
                </a:r>
                <a:r>
                  <a:rPr lang="en-US" dirty="0"/>
                  <a:t> (learning rate, regularization </a:t>
                </a:r>
                <a14:m>
                  <m:oMath xmlns:m="http://schemas.openxmlformats.org/officeDocument/2006/math">
                    <m:r>
                      <a:rPr lang="en-US" b="0" i="1">
                        <a:latin typeface="Cambria Math" panose="02040503050406030204" pitchFamily="18" charset="0"/>
                      </a:rPr>
                      <m:t>𝜆</m:t>
                    </m:r>
                  </m:oMath>
                </a14:m>
                <a:r>
                  <a:rPr lang="en-US" dirty="0"/>
                  <a:t>, maximal decision tree depth, selected features,… ). Often, a grid of possible hyperparameter combinations or some greedy search is used.</a:t>
                </a:r>
              </a:p>
              <a:p>
                <a:pPr marL="514350" indent="-514350">
                  <a:lnSpc>
                    <a:spcPct val="120000"/>
                  </a:lnSpc>
                  <a:buFont typeface="+mj-lt"/>
                  <a:buAutoNum type="arabicPeriod"/>
                </a:pPr>
                <a:r>
                  <a:rPr lang="en-US" b="1" dirty="0"/>
                  <a:t>Evaluate the models </a:t>
                </a:r>
                <a:r>
                  <a:rPr lang="en-US" dirty="0"/>
                  <a:t>using the validation data and choose the model with the best accuracy. Selecting the right type of model, hyperparameters, and features is called </a:t>
                </a:r>
                <a:r>
                  <a:rPr lang="en-US" b="1" dirty="0"/>
                  <a:t>model selection/hyper parameter tuning</a:t>
                </a:r>
                <a:r>
                  <a:rPr lang="en-US" dirty="0"/>
                  <a:t>.</a:t>
                </a:r>
              </a:p>
              <a:p>
                <a:pPr marL="514350" indent="-514350">
                  <a:lnSpc>
                    <a:spcPct val="120000"/>
                  </a:lnSpc>
                  <a:buFont typeface="+mj-lt"/>
                  <a:buAutoNum type="arabicPeriod"/>
                </a:pPr>
                <a:r>
                  <a:rPr lang="en-US" b="1" dirty="0"/>
                  <a:t>Learn the final model </a:t>
                </a:r>
                <a:r>
                  <a:rPr lang="en-US" dirty="0"/>
                  <a:t>with the chosen hyperparameters using all training (including validation data).</a:t>
                </a:r>
              </a:p>
              <a:p>
                <a:pPr>
                  <a:lnSpc>
                    <a:spcPct val="120000"/>
                  </a:lnSpc>
                </a:pPr>
                <a:endParaRPr lang="en-US" dirty="0"/>
              </a:p>
              <a:p>
                <a:pPr>
                  <a:lnSpc>
                    <a:spcPct val="120000"/>
                  </a:lnSpc>
                </a:pPr>
                <a:r>
                  <a:rPr lang="en-US" dirty="0"/>
                  <a:t>Notes: </a:t>
                </a:r>
              </a:p>
              <a:p>
                <a:pPr lvl="1">
                  <a:lnSpc>
                    <a:spcPct val="120000"/>
                  </a:lnSpc>
                </a:pPr>
                <a:r>
                  <a:rPr lang="en-US" dirty="0"/>
                  <a:t>The validation set was not used for training with different hyperparameters, so we get an estimate of the generalization error for comparing different hyperparameter settings.</a:t>
                </a:r>
              </a:p>
              <a:p>
                <a:pPr lvl="1">
                  <a:lnSpc>
                    <a:spcPct val="120000"/>
                  </a:lnSpc>
                </a:pPr>
                <a:r>
                  <a:rPr lang="en-US" dirty="0"/>
                  <a:t>If no model selection is necessary, then no validation set is used.</a:t>
                </a:r>
              </a:p>
            </p:txBody>
          </p:sp>
        </mc:Choice>
        <mc:Fallback>
          <p:sp>
            <p:nvSpPr>
              <p:cNvPr id="1283075" name="Rectangle 3"/>
              <p:cNvSpPr>
                <a:spLocks noGrp="1" noRot="1" noChangeAspect="1" noMove="1" noResize="1" noEditPoints="1" noAdjustHandles="1" noChangeArrowheads="1" noChangeShapeType="1" noTextEdit="1"/>
              </p:cNvSpPr>
              <p:nvPr>
                <p:ph idx="1"/>
              </p:nvPr>
            </p:nvSpPr>
            <p:spPr>
              <a:xfrm>
                <a:off x="457200" y="1308745"/>
                <a:ext cx="8856518" cy="5093316"/>
              </a:xfrm>
              <a:blipFill>
                <a:blip r:embed="rId3"/>
                <a:stretch>
                  <a:fillRect l="-551" t="-719"/>
                </a:stretch>
              </a:blipFill>
            </p:spPr>
            <p:txBody>
              <a:bodyPr/>
              <a:lstStyle/>
              <a:p>
                <a:r>
                  <a:rPr lang="en-US">
                    <a:noFill/>
                  </a:rPr>
                  <a:t> </a:t>
                </a:r>
              </a:p>
            </p:txBody>
          </p:sp>
        </mc:Fallback>
      </mc:AlternateContent>
      <p:sp>
        <p:nvSpPr>
          <p:cNvPr id="17412" name="Rectangle 4">
            <a:extLst>
              <a:ext uri="{C183D7F6-B498-43B3-948B-1728B52AA6E4}">
                <adec:decorative xmlns:adec="http://schemas.microsoft.com/office/drawing/2017/decorative" val="1"/>
              </a:ext>
            </a:extLst>
          </p:cNvPr>
          <p:cNvSpPr>
            <a:spLocks noChangeArrowheads="1"/>
          </p:cNvSpPr>
          <p:nvPr/>
        </p:nvSpPr>
        <p:spPr bwMode="auto">
          <a:xfrm>
            <a:off x="9542318" y="12192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a:extLst>
              <a:ext uri="{C183D7F6-B498-43B3-948B-1728B52AA6E4}">
                <adec:decorative xmlns:adec="http://schemas.microsoft.com/office/drawing/2017/decorative" val="1"/>
              </a:ext>
            </a:extLst>
          </p:cNvPr>
          <p:cNvSpPr>
            <a:spLocks noChangeArrowheads="1"/>
          </p:cNvSpPr>
          <p:nvPr/>
        </p:nvSpPr>
        <p:spPr bwMode="auto">
          <a:xfrm>
            <a:off x="9542318" y="49530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466118" y="48831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4">
            <a:extLst>
              <a:ext uri="{FF2B5EF4-FFF2-40B4-BE49-F238E27FC236}">
                <a16:creationId xmlns:a16="http://schemas.microsoft.com/office/drawing/2014/main" id="{A25EF86C-DB82-4BE3-A64E-0A220C3C5580}"/>
              </a:ext>
              <a:ext uri="{C183D7F6-B498-43B3-948B-1728B52AA6E4}">
                <adec:decorative xmlns:adec="http://schemas.microsoft.com/office/drawing/2017/decorative" val="1"/>
              </a:ext>
            </a:extLst>
          </p:cNvPr>
          <p:cNvSpPr>
            <a:spLocks noChangeArrowheads="1"/>
          </p:cNvSpPr>
          <p:nvPr/>
        </p:nvSpPr>
        <p:spPr bwMode="auto">
          <a:xfrm>
            <a:off x="9542318" y="12192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dirty="0">
                <a:latin typeface="Calibri"/>
                <a:cs typeface="Calibri"/>
              </a:rPr>
              <a:t>Training</a:t>
            </a:r>
          </a:p>
          <a:p>
            <a:pPr algn="ctr"/>
            <a:r>
              <a:rPr lang="en-US" dirty="0">
                <a:latin typeface="Calibri"/>
                <a:cs typeface="Calibri"/>
              </a:rPr>
              <a:t>Data</a:t>
            </a:r>
          </a:p>
        </p:txBody>
      </p:sp>
      <p:sp>
        <p:nvSpPr>
          <p:cNvPr id="17413" name="Rectangle 5">
            <a:extLst>
              <a:ext uri="{C183D7F6-B498-43B3-948B-1728B52AA6E4}">
                <adec:decorative xmlns:adec="http://schemas.microsoft.com/office/drawing/2017/decorative" val="1"/>
              </a:ext>
            </a:extLst>
          </p:cNvPr>
          <p:cNvSpPr>
            <a:spLocks noChangeArrowheads="1"/>
          </p:cNvSpPr>
          <p:nvPr/>
        </p:nvSpPr>
        <p:spPr bwMode="auto">
          <a:xfrm>
            <a:off x="9618518" y="35814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pic>
        <p:nvPicPr>
          <p:cNvPr id="3" name="Graphic 2">
            <a:extLst>
              <a:ext uri="{FF2B5EF4-FFF2-40B4-BE49-F238E27FC236}">
                <a16:creationId xmlns:a16="http://schemas.microsoft.com/office/drawing/2014/main" id="{E42E714F-C096-F70B-B437-032F326007C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0518" y="4953000"/>
            <a:ext cx="914400" cy="914400"/>
          </a:xfrm>
          <a:prstGeom prst="rect">
            <a:avLst/>
          </a:prstGeom>
        </p:spPr>
      </p:pic>
    </p:spTree>
    <p:extLst>
      <p:ext uri="{BB962C8B-B14F-4D97-AF65-F5344CB8AC3E}">
        <p14:creationId xmlns:p14="http://schemas.microsoft.com/office/powerpoint/2010/main" val="995349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307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307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8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484-066C-54DA-847A-5C586438DB12}"/>
              </a:ext>
            </a:extLst>
          </p:cNvPr>
          <p:cNvSpPr>
            <a:spLocks noGrp="1"/>
          </p:cNvSpPr>
          <p:nvPr>
            <p:ph type="title"/>
          </p:nvPr>
        </p:nvSpPr>
        <p:spPr/>
        <p:txBody>
          <a:bodyPr/>
          <a:lstStyle/>
          <a:p>
            <a:r>
              <a:rPr lang="en-US" dirty="0"/>
              <a:t>Topics</a:t>
            </a:r>
          </a:p>
        </p:txBody>
      </p:sp>
      <p:graphicFrame>
        <p:nvGraphicFramePr>
          <p:cNvPr id="4" name="Content Placeholder 3">
            <a:extLst>
              <a:ext uri="{FF2B5EF4-FFF2-40B4-BE49-F238E27FC236}">
                <a16:creationId xmlns:a16="http://schemas.microsoft.com/office/drawing/2014/main" id="{73D23D68-F6E6-53E0-60DB-00A39CD0D4DA}"/>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10232999"/>
              </p:ext>
            </p:extLst>
          </p:nvPr>
        </p:nvGraphicFramePr>
        <p:xfrm>
          <a:off x="838200" y="1295400"/>
          <a:ext cx="10515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81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3F62-37C6-40A0-ADC2-FC460ED00A41}"/>
              </a:ext>
            </a:extLst>
          </p:cNvPr>
          <p:cNvSpPr>
            <a:spLocks noGrp="1"/>
          </p:cNvSpPr>
          <p:nvPr>
            <p:ph type="title"/>
          </p:nvPr>
        </p:nvSpPr>
        <p:spPr/>
        <p:txBody>
          <a:bodyPr/>
          <a:lstStyle/>
          <a:p>
            <a:r>
              <a:rPr lang="en-US" dirty="0"/>
              <a:t>Testing: Evaluating the Final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3A696-816F-47D3-BA81-F4BDA9C353CC}"/>
                  </a:ext>
                </a:extLst>
              </p:cNvPr>
              <p:cNvSpPr>
                <a:spLocks noGrp="1"/>
              </p:cNvSpPr>
              <p:nvPr>
                <p:ph idx="1"/>
              </p:nvPr>
            </p:nvSpPr>
            <p:spPr>
              <a:xfrm>
                <a:off x="838200" y="1825625"/>
                <a:ext cx="8229600" cy="4351338"/>
              </a:xfrm>
            </p:spPr>
            <p:txBody>
              <a:bodyPr>
                <a:normAutofit fontScale="62500" lnSpcReduction="20000"/>
              </a:bodyPr>
              <a:lstStyle/>
              <a:p>
                <a:pPr marL="0" indent="0">
                  <a:buNone/>
                </a:pPr>
                <a:r>
                  <a:rPr lang="en-US" dirty="0"/>
                  <a:t>The final model was trained on the training examples </a:t>
                </a:r>
                <a14:m>
                  <m:oMath xmlns:m="http://schemas.openxmlformats.org/officeDocument/2006/math">
                    <m:r>
                      <a:rPr lang="en-US" b="0" i="1" smtClean="0">
                        <a:latin typeface="Cambria Math" panose="02040503050406030204" pitchFamily="18" charset="0"/>
                      </a:rPr>
                      <m:t>𝐸</m:t>
                    </m:r>
                  </m:oMath>
                </a14:m>
                <a:r>
                  <a:rPr lang="en-US" dirty="0"/>
                  <a:t>. We want to test how well the model will perform on new examples </a:t>
                </a:r>
                <a14:m>
                  <m:oMath xmlns:m="http://schemas.openxmlformats.org/officeDocument/2006/math">
                    <m:r>
                      <a:rPr lang="en-US" i="1" dirty="0" smtClean="0">
                        <a:latin typeface="Cambria Math" panose="02040503050406030204" pitchFamily="18" charset="0"/>
                      </a:rPr>
                      <m:t>𝑇</m:t>
                    </m:r>
                  </m:oMath>
                </a14:m>
                <a:r>
                  <a:rPr lang="en-US" dirty="0"/>
                  <a:t> (i.e., how well it </a:t>
                </a:r>
                <a:r>
                  <a:rPr lang="en-US" b="1" dirty="0">
                    <a:solidFill>
                      <a:srgbClr val="FF0000"/>
                    </a:solidFill>
                  </a:rPr>
                  <a:t>generalizes to new data</a:t>
                </a:r>
                <a:r>
                  <a:rPr lang="en-US" dirty="0"/>
                  <a:t>). We use the held-back test data.</a:t>
                </a:r>
              </a:p>
              <a:p>
                <a:endParaRPr lang="en-US" b="1" dirty="0">
                  <a:solidFill>
                    <a:srgbClr val="FF0000"/>
                  </a:solidFill>
                </a:endParaRPr>
              </a:p>
              <a:p>
                <a:r>
                  <a:rPr lang="en-US" b="1" dirty="0">
                    <a:solidFill>
                      <a:srgbClr val="FF0000"/>
                    </a:solidFill>
                  </a:rPr>
                  <a:t>Testing loss</a:t>
                </a:r>
                <a:r>
                  <a:rPr lang="en-US" dirty="0"/>
                  <a:t>: Calculate the empirical loss for predictions on a testing data set </a:t>
                </a:r>
                <a14:m>
                  <m:oMath xmlns:m="http://schemas.openxmlformats.org/officeDocument/2006/math">
                    <m:r>
                      <a:rPr lang="en-US" i="1" dirty="0" smtClean="0">
                        <a:latin typeface="Cambria Math" panose="02040503050406030204" pitchFamily="18" charset="0"/>
                      </a:rPr>
                      <m:t>𝑇</m:t>
                    </m:r>
                  </m:oMath>
                </a14:m>
                <a:r>
                  <a:rPr lang="en-US" dirty="0"/>
                  <a:t> that is different from the data used for training.</a:t>
                </a:r>
                <a:br>
                  <a:rPr lang="en-US" dirty="0"/>
                </a:br>
                <a:br>
                  <a:rPr lang="en-US" dirty="0"/>
                </a:br>
                <a14:m>
                  <m:oMath xmlns:m="http://schemas.openxmlformats.org/officeDocument/2006/math">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b="0" i="1" smtClean="0">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b="1" i="1">
                                <a:latin typeface="Cambria Math" panose="02040503050406030204" pitchFamily="18" charset="0"/>
                              </a:rPr>
                              <m:t>𝒙</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𝑇</m:t>
                        </m:r>
                      </m:sub>
                      <m:sup/>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e>
                    </m:nary>
                  </m:oMath>
                </a14:m>
                <a:endParaRPr lang="en-US" dirty="0"/>
              </a:p>
              <a:p>
                <a:endParaRPr lang="en-US" dirty="0"/>
              </a:p>
              <a:p>
                <a:r>
                  <a:rPr lang="en-US" dirty="0"/>
                  <a:t>For classification we often use the </a:t>
                </a:r>
                <a:r>
                  <a:rPr lang="en-US" b="1" dirty="0">
                    <a:solidFill>
                      <a:srgbClr val="FF0000"/>
                    </a:solidFill>
                  </a:rPr>
                  <a:t>accuracy </a:t>
                </a:r>
                <a:r>
                  <a:rPr lang="en-US" dirty="0"/>
                  <a:t>measure, the proportion of correctly classified test examples.  </a:t>
                </a:r>
                <a:br>
                  <a:rPr lang="en-US" dirty="0"/>
                </a:br>
                <a:br>
                  <a:rPr lang="en-US" dirty="0"/>
                </a:br>
                <a14:m>
                  <m:oMath xmlns:m="http://schemas.openxmlformats.org/officeDocument/2006/math">
                    <m:r>
                      <a:rPr lang="en-US" sz="2400" i="1">
                        <a:latin typeface="Cambria Math" panose="02040503050406030204" pitchFamily="18" charset="0"/>
                      </a:rPr>
                      <m:t>𝑎𝑐𝑐𝑢𝑟𝑎𝑐𝑦</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 </m:t>
                        </m:r>
                        <m:r>
                          <a:rPr lang="en-US" sz="2400" i="1">
                            <a:latin typeface="Cambria Math" panose="02040503050406030204" pitchFamily="18" charset="0"/>
                          </a:rPr>
                          <m:t>𝑇</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𝑇</m:t>
                            </m:r>
                          </m:e>
                        </m:d>
                      </m:den>
                    </m:f>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 </m:t>
                        </m:r>
                      </m:sub>
                      <m:sup/>
                      <m:e>
                        <m:r>
                          <a:rPr lang="en-US" sz="2400" i="1">
                            <a:latin typeface="Cambria Math" panose="02040503050406030204" pitchFamily="18" charset="0"/>
                          </a:rPr>
                          <m:t>[</m:t>
                        </m:r>
                        <m:r>
                          <a:rPr lang="en-US" sz="2400" i="1">
                            <a:latin typeface="Cambria Math" panose="02040503050406030204" pitchFamily="18" charset="0"/>
                          </a:rPr>
                          <m:t>h</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a:latin typeface="Cambria Math" panose="02040503050406030204" pitchFamily="18" charset="0"/>
                      </a:rPr>
                      <m:t>=1− </m:t>
                    </m:r>
                    <m:r>
                      <a:rPr lang="en-US" sz="2400" i="1">
                        <a:latin typeface="Cambria Math" panose="02040503050406030204" pitchFamily="18" charset="0"/>
                      </a:rPr>
                      <m:t>𝐸𝑚𝑝𝐿𝑜𝑠</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0/1</m:t>
                            </m:r>
                          </m:sub>
                        </m:sSub>
                        <m:r>
                          <a:rPr lang="en-US" sz="2400" i="1">
                            <a:latin typeface="Cambria Math" panose="02040503050406030204" pitchFamily="18" charset="0"/>
                          </a:rPr>
                          <m:t>,</m:t>
                        </m:r>
                        <m:r>
                          <a:rPr lang="en-US" sz="2400" i="1">
                            <a:latin typeface="Cambria Math" panose="02040503050406030204" pitchFamily="18" charset="0"/>
                          </a:rPr>
                          <m:t>𝑇</m:t>
                        </m:r>
                      </m:sub>
                    </m:sSub>
                    <m:d>
                      <m:dPr>
                        <m:ctrlPr>
                          <a:rPr lang="en-US" sz="2400" i="1">
                            <a:latin typeface="Cambria Math" panose="02040503050406030204" pitchFamily="18" charset="0"/>
                          </a:rPr>
                        </m:ctrlPr>
                      </m:dPr>
                      <m:e>
                        <m:r>
                          <a:rPr lang="en-US" sz="2400" i="1">
                            <a:latin typeface="Cambria Math" panose="02040503050406030204" pitchFamily="18" charset="0"/>
                          </a:rPr>
                          <m:t>h</m:t>
                        </m:r>
                      </m:e>
                    </m:d>
                  </m:oMath>
                </a14:m>
                <a:br>
                  <a:rPr lang="en-US" dirty="0"/>
                </a:br>
                <a:endParaRPr lang="en-US" dirty="0"/>
              </a:p>
              <a:p>
                <a:pPr marL="0" indent="0" algn="r">
                  <a:buNone/>
                </a:pPr>
                <a:br>
                  <a:rPr lang="en-US" sz="1800" i="1" dirty="0">
                    <a:latin typeface="Cambria Math" panose="02040503050406030204" pitchFamily="18" charset="0"/>
                  </a:rPr>
                </a:br>
                <a14:m>
                  <m:oMath xmlns:m="http://schemas.openxmlformats.org/officeDocument/2006/math">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𝑐</m:t>
                        </m:r>
                      </m:e>
                    </m:d>
                  </m:oMath>
                </a14:m>
                <a:r>
                  <a:rPr lang="en-US" sz="1800" dirty="0"/>
                  <a:t> is an indicator function returning 1 if </a:t>
                </a:r>
                <a14:m>
                  <m:oMath xmlns:m="http://schemas.openxmlformats.org/officeDocument/2006/math">
                    <m:r>
                      <a:rPr lang="en-US" sz="1800" i="1" dirty="0">
                        <a:latin typeface="Cambria Math" panose="02040503050406030204" pitchFamily="18" charset="0"/>
                      </a:rPr>
                      <m:t>𝑐</m:t>
                    </m:r>
                    <m:r>
                      <a:rPr lang="en-US" sz="1800" i="1" dirty="0">
                        <a:latin typeface="Cambria Math" panose="02040503050406030204" pitchFamily="18" charset="0"/>
                      </a:rPr>
                      <m:t> = </m:t>
                    </m:r>
                    <m:r>
                      <a:rPr lang="en-US" sz="1800" i="1" dirty="0">
                        <a:latin typeface="Cambria Math" panose="02040503050406030204" pitchFamily="18" charset="0"/>
                      </a:rPr>
                      <m:t>𝑇𝑟𝑢𝑒</m:t>
                    </m:r>
                    <m:r>
                      <a:rPr lang="en-US" sz="1800" i="1" dirty="0">
                        <a:latin typeface="Cambria Math" panose="02040503050406030204" pitchFamily="18" charset="0"/>
                      </a:rPr>
                      <m:t> </m:t>
                    </m:r>
                  </m:oMath>
                </a14:m>
                <a:r>
                  <a:rPr lang="en-US" sz="1800" dirty="0"/>
                  <a:t>and otherwise 0 </a:t>
                </a:r>
              </a:p>
            </p:txBody>
          </p:sp>
        </mc:Choice>
        <mc:Fallback xmlns="">
          <p:sp>
            <p:nvSpPr>
              <p:cNvPr id="3" name="Content Placeholder 2">
                <a:extLst>
                  <a:ext uri="{FF2B5EF4-FFF2-40B4-BE49-F238E27FC236}">
                    <a16:creationId xmlns:a16="http://schemas.microsoft.com/office/drawing/2014/main" id="{E263A696-816F-47D3-BA81-F4BDA9C353CC}"/>
                  </a:ext>
                </a:extLst>
              </p:cNvPr>
              <p:cNvSpPr>
                <a:spLocks noGrp="1" noRot="1" noChangeAspect="1" noMove="1" noResize="1" noEditPoints="1" noAdjustHandles="1" noChangeArrowheads="1" noChangeShapeType="1" noTextEdit="1"/>
              </p:cNvSpPr>
              <p:nvPr>
                <p:ph idx="1"/>
              </p:nvPr>
            </p:nvSpPr>
            <p:spPr>
              <a:xfrm>
                <a:off x="838200" y="1825625"/>
                <a:ext cx="8229600" cy="4351338"/>
              </a:xfrm>
              <a:blipFill>
                <a:blip r:embed="rId2"/>
                <a:stretch>
                  <a:fillRect l="-667" t="-2241" r="-296" b="-8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4">
                <a:extLst>
                  <a:ext uri="{FF2B5EF4-FFF2-40B4-BE49-F238E27FC236}">
                    <a16:creationId xmlns:a16="http://schemas.microsoft.com/office/drawing/2014/main" id="{2CFE8C07-2A24-C975-43FB-99D39641346B}"/>
                  </a:ext>
                </a:extLst>
              </p:cNvPr>
              <p:cNvSpPr>
                <a:spLocks noChangeArrowheads="1"/>
              </p:cNvSpPr>
              <p:nvPr/>
            </p:nvSpPr>
            <p:spPr bwMode="auto">
              <a:xfrm>
                <a:off x="9753600" y="1676400"/>
                <a:ext cx="1676400" cy="35941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r>
                  <a:rPr lang="en-US" dirty="0">
                    <a:latin typeface="Calibri"/>
                    <a:cs typeface="Calibri"/>
                  </a:rPr>
                  <a:t>Training</a:t>
                </a:r>
              </a:p>
              <a:p>
                <a:pPr algn="ctr"/>
                <a:r>
                  <a:rPr lang="en-US" dirty="0">
                    <a:latin typeface="Calibri"/>
                    <a:cs typeface="Calibri"/>
                  </a:rPr>
                  <a:t>Data</a:t>
                </a:r>
                <a:br>
                  <a:rPr lang="en-US" dirty="0">
                    <a:latin typeface="Calibri"/>
                    <a:cs typeface="Calibri"/>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latin typeface="Calibri"/>
                  <a:cs typeface="Calibri"/>
                </a:endParaRPr>
              </a:p>
            </p:txBody>
          </p:sp>
        </mc:Choice>
        <mc:Fallback xmlns="">
          <p:sp>
            <p:nvSpPr>
              <p:cNvPr id="4" name="Rectangle 4">
                <a:extLst>
                  <a:ext uri="{FF2B5EF4-FFF2-40B4-BE49-F238E27FC236}">
                    <a16:creationId xmlns:a16="http://schemas.microsoft.com/office/drawing/2014/main" id="{2CFE8C07-2A24-C975-43FB-99D39641346B}"/>
                  </a:ext>
                </a:extLst>
              </p:cNvPr>
              <p:cNvSpPr>
                <a:spLocks noRot="1" noChangeAspect="1" noMove="1" noResize="1" noEditPoints="1" noAdjustHandles="1" noChangeArrowheads="1" noChangeShapeType="1" noTextEdit="1"/>
              </p:cNvSpPr>
              <p:nvPr/>
            </p:nvSpPr>
            <p:spPr bwMode="auto">
              <a:xfrm>
                <a:off x="9753600" y="1676400"/>
                <a:ext cx="1676400" cy="35941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6">
                <a:extLst>
                  <a:ext uri="{FF2B5EF4-FFF2-40B4-BE49-F238E27FC236}">
                    <a16:creationId xmlns:a16="http://schemas.microsoft.com/office/drawing/2014/main" id="{9537EEEA-4B43-7A4F-00EC-E7412EDC1627}"/>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14:m>
                  <m:oMath xmlns:m="http://schemas.openxmlformats.org/officeDocument/2006/math">
                    <m:r>
                      <a:rPr lang="en-US" b="0" i="1" smtClean="0">
                        <a:latin typeface="Cambria Math" panose="02040503050406030204" pitchFamily="18" charset="0"/>
                        <a:cs typeface="Calibri"/>
                      </a:rPr>
                      <m:t>𝑇</m:t>
                    </m:r>
                    <m:r>
                      <a:rPr lang="en-US" b="0" i="1" smtClean="0">
                        <a:latin typeface="Cambria Math" panose="02040503050406030204" pitchFamily="18" charset="0"/>
                        <a:cs typeface="Calibri"/>
                      </a:rPr>
                      <m:t>    </m:t>
                    </m:r>
                  </m:oMath>
                </a14:m>
                <a:r>
                  <a:rPr lang="en-US" dirty="0">
                    <a:latin typeface="Calibri"/>
                    <a:cs typeface="Calibri"/>
                  </a:rPr>
                  <a:t>   </a:t>
                </a:r>
              </a:p>
            </p:txBody>
          </p:sp>
        </mc:Choice>
        <mc:Fallback xmlns="">
          <p:sp>
            <p:nvSpPr>
              <p:cNvPr id="5" name="Rectangle 6">
                <a:extLst>
                  <a:ext uri="{FF2B5EF4-FFF2-40B4-BE49-F238E27FC236}">
                    <a16:creationId xmlns:a16="http://schemas.microsoft.com/office/drawing/2014/main" id="{9537EEEA-4B43-7A4F-00EC-E7412EDC1627}"/>
                  </a:ext>
                </a:extLst>
              </p:cNvPr>
              <p:cNvSpPr>
                <a:spLocks noRot="1" noChangeAspect="1" noMove="1" noResize="1" noEditPoints="1" noAdjustHandles="1" noChangeArrowheads="1" noChangeShapeType="1" noTextEdit="1"/>
              </p:cNvSpPr>
              <p:nvPr/>
            </p:nvSpPr>
            <p:spPr bwMode="auto">
              <a:xfrm>
                <a:off x="9753600" y="5410200"/>
                <a:ext cx="1676400" cy="914400"/>
              </a:xfrm>
              <a:prstGeom prst="rect">
                <a:avLst/>
              </a:prstGeom>
              <a:blipFill>
                <a:blip r:embed="rId5"/>
                <a:stretch>
                  <a:fillRect/>
                </a:stretch>
              </a:blipFill>
              <a:ln>
                <a:headEnd/>
                <a:tailEnd/>
              </a:ln>
            </p:spPr>
            <p:txBody>
              <a:bodyPr/>
              <a:lstStyle/>
              <a:p>
                <a:r>
                  <a:rPr lang="en-US">
                    <a:noFill/>
                  </a:rPr>
                  <a:t> </a:t>
                </a:r>
              </a:p>
            </p:txBody>
          </p:sp>
        </mc:Fallback>
      </mc:AlternateContent>
      <p:pic>
        <p:nvPicPr>
          <p:cNvPr id="8" name="Graphic 7" descr="Unlock with solid fill">
            <a:extLst>
              <a:ext uri="{FF2B5EF4-FFF2-40B4-BE49-F238E27FC236}">
                <a16:creationId xmlns:a16="http://schemas.microsoft.com/office/drawing/2014/main" id="{F8BF9C43-12F8-7B12-0540-81AAFB0F1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9900" y="5410200"/>
            <a:ext cx="914400" cy="914400"/>
          </a:xfrm>
          <a:prstGeom prst="rect">
            <a:avLst/>
          </a:prstGeom>
        </p:spPr>
      </p:pic>
    </p:spTree>
    <p:extLst>
      <p:ext uri="{BB962C8B-B14F-4D97-AF65-F5344CB8AC3E}">
        <p14:creationId xmlns:p14="http://schemas.microsoft.com/office/powerpoint/2010/main" val="22603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a:t>Learning Curve: </a:t>
            </a:r>
            <a:br>
              <a:rPr lang="en-US" dirty="0"/>
            </a:br>
            <a:r>
              <a:rPr lang="en-US" dirty="0"/>
              <a:t>The Effect the Training Data Size</a:t>
            </a:r>
          </a:p>
        </p:txBody>
      </p:sp>
      <p:sp>
        <p:nvSpPr>
          <p:cNvPr id="5" name="TextBox 4">
            <a:extLst>
              <a:ext uri="{FF2B5EF4-FFF2-40B4-BE49-F238E27FC236}">
                <a16:creationId xmlns:a16="http://schemas.microsoft.com/office/drawing/2014/main" id="{7B893CB7-1CE6-489E-AA25-529992299290}"/>
              </a:ext>
            </a:extLst>
          </p:cNvPr>
          <p:cNvSpPr txBox="1"/>
          <p:nvPr/>
        </p:nvSpPr>
        <p:spPr>
          <a:xfrm>
            <a:off x="7924800" y="2249652"/>
            <a:ext cx="3200400" cy="3231654"/>
          </a:xfrm>
          <a:prstGeom prst="rect">
            <a:avLst/>
          </a:prstGeom>
          <a:noFill/>
        </p:spPr>
        <p:txBody>
          <a:bodyPr wrap="square" rtlCol="0">
            <a:spAutoFit/>
          </a:bodyPr>
          <a:lstStyle/>
          <a:p>
            <a:r>
              <a:rPr lang="en-US" sz="2000" dirty="0"/>
              <a:t>Accuracy increases when the amount of available training data increases.</a:t>
            </a:r>
          </a:p>
          <a:p>
            <a:endParaRPr lang="en-US" sz="2000" dirty="0"/>
          </a:p>
          <a:p>
            <a:r>
              <a:rPr lang="en-US" sz="2400" b="1" dirty="0">
                <a:solidFill>
                  <a:srgbClr val="FF0000"/>
                </a:solidFill>
              </a:rPr>
              <a:t>More data is better!</a:t>
            </a:r>
          </a:p>
          <a:p>
            <a:endParaRPr lang="en-US" sz="2000" b="1" dirty="0">
              <a:solidFill>
                <a:srgbClr val="FF0000"/>
              </a:solidFill>
            </a:endParaRPr>
          </a:p>
          <a:p>
            <a:r>
              <a:rPr lang="en-US" sz="2000" dirty="0"/>
              <a:t>At some point, the learning curve flattens out, and more data does not contribute much!</a:t>
            </a:r>
          </a:p>
        </p:txBody>
      </p:sp>
      <p:grpSp>
        <p:nvGrpSpPr>
          <p:cNvPr id="6" name="Group 5" descr="A line chart showing how the accuracy increases when the training set size increases.">
            <a:extLst>
              <a:ext uri="{FF2B5EF4-FFF2-40B4-BE49-F238E27FC236}">
                <a16:creationId xmlns:a16="http://schemas.microsoft.com/office/drawing/2014/main" id="{EDE81B4A-876C-0019-74DE-F09196F7152E}"/>
              </a:ext>
            </a:extLst>
          </p:cNvPr>
          <p:cNvGrpSpPr/>
          <p:nvPr/>
        </p:nvGrpSpPr>
        <p:grpSpPr>
          <a:xfrm>
            <a:off x="619689" y="2019219"/>
            <a:ext cx="6886011" cy="4473656"/>
            <a:chOff x="685800" y="1774744"/>
            <a:chExt cx="6886011" cy="4473656"/>
          </a:xfrm>
        </p:grpSpPr>
        <p:pic>
          <p:nvPicPr>
            <p:cNvPr id="4" name="Picture 3" descr="A line chart showing how the accuracy increases when the training set size increases.">
              <a:extLst>
                <a:ext uri="{FF2B5EF4-FFF2-40B4-BE49-F238E27FC236}">
                  <a16:creationId xmlns:a16="http://schemas.microsoft.com/office/drawing/2014/main" id="{FCC41F1E-A882-4090-9BBF-C2012DFBB54D}"/>
                </a:ext>
              </a:extLst>
            </p:cNvPr>
            <p:cNvPicPr>
              <a:picLocks noChangeAspect="1"/>
            </p:cNvPicPr>
            <p:nvPr/>
          </p:nvPicPr>
          <p:blipFill>
            <a:blip r:embed="rId2"/>
            <a:stretch>
              <a:fillRect/>
            </a:stretch>
          </p:blipFill>
          <p:spPr>
            <a:xfrm>
              <a:off x="685800" y="1774744"/>
              <a:ext cx="6886011" cy="4473656"/>
            </a:xfrm>
            <a:prstGeom prst="rect">
              <a:avLst/>
            </a:prstGeom>
          </p:spPr>
        </p:pic>
        <p:sp>
          <p:nvSpPr>
            <p:cNvPr id="3" name="TextBox 2">
              <a:extLst>
                <a:ext uri="{FF2B5EF4-FFF2-40B4-BE49-F238E27FC236}">
                  <a16:creationId xmlns:a16="http://schemas.microsoft.com/office/drawing/2014/main" id="{6976109A-3269-41BF-A9E5-CF03732F4016}"/>
                </a:ext>
                <a:ext uri="{C183D7F6-B498-43B3-948B-1728B52AA6E4}">
                  <adec:decorative xmlns:adec="http://schemas.microsoft.com/office/drawing/2017/decorative" val="1"/>
                </a:ext>
              </a:extLst>
            </p:cNvPr>
            <p:cNvSpPr txBox="1"/>
            <p:nvPr/>
          </p:nvSpPr>
          <p:spPr>
            <a:xfrm rot="16200000">
              <a:off x="675383" y="3603485"/>
              <a:ext cx="1023101" cy="369332"/>
            </a:xfrm>
            <a:prstGeom prst="rect">
              <a:avLst/>
            </a:prstGeom>
            <a:noFill/>
          </p:spPr>
          <p:txBody>
            <a:bodyPr wrap="none" rtlCol="0">
              <a:spAutoFit/>
            </a:bodyPr>
            <a:lstStyle/>
            <a:p>
              <a:r>
                <a:rPr lang="en-US" dirty="0"/>
                <a:t>Accuracy</a:t>
              </a:r>
            </a:p>
          </p:txBody>
        </p:sp>
      </p:grpSp>
      <p:sp>
        <p:nvSpPr>
          <p:cNvPr id="10" name="Speech Bubble: Oval 9">
            <a:extLst>
              <a:ext uri="{FF2B5EF4-FFF2-40B4-BE49-F238E27FC236}">
                <a16:creationId xmlns:a16="http://schemas.microsoft.com/office/drawing/2014/main" id="{950477E8-3A99-82B3-DE3B-3B1F1FBE1FB7}"/>
              </a:ext>
            </a:extLst>
          </p:cNvPr>
          <p:cNvSpPr/>
          <p:nvPr/>
        </p:nvSpPr>
        <p:spPr>
          <a:xfrm>
            <a:off x="3581400" y="1600206"/>
            <a:ext cx="2362200" cy="649446"/>
          </a:xfrm>
          <a:prstGeom prst="wedgeEllipseCallout">
            <a:avLst>
              <a:gd name="adj1" fmla="val 63607"/>
              <a:gd name="adj2" fmla="val 87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 classifier can get consistently better than the Bayesian error rate</a:t>
            </a:r>
          </a:p>
        </p:txBody>
      </p:sp>
      <p:cxnSp>
        <p:nvCxnSpPr>
          <p:cNvPr id="12" name="Straight Connector 11">
            <a:extLst>
              <a:ext uri="{FF2B5EF4-FFF2-40B4-BE49-F238E27FC236}">
                <a16:creationId xmlns:a16="http://schemas.microsoft.com/office/drawing/2014/main" id="{756F0791-53D0-2340-C98D-6EFE1BE2E569}"/>
              </a:ext>
            </a:extLst>
          </p:cNvPr>
          <p:cNvCxnSpPr>
            <a:cxnSpLocks/>
          </p:cNvCxnSpPr>
          <p:nvPr/>
        </p:nvCxnSpPr>
        <p:spPr>
          <a:xfrm>
            <a:off x="2209800" y="2514600"/>
            <a:ext cx="46482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86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Comparing to a Baselines</a:t>
            </a:r>
          </a:p>
        </p:txBody>
      </p:sp>
      <p:sp>
        <p:nvSpPr>
          <p:cNvPr id="35843" name="Rectangle 3"/>
          <p:cNvSpPr>
            <a:spLocks noGrp="1" noChangeArrowheads="1"/>
          </p:cNvSpPr>
          <p:nvPr>
            <p:ph idx="1"/>
          </p:nvPr>
        </p:nvSpPr>
        <p:spPr/>
        <p:txBody>
          <a:bodyPr>
            <a:normAutofit lnSpcReduction="10000"/>
          </a:bodyPr>
          <a:lstStyle/>
          <a:p>
            <a:pPr eaLnBrk="1" hangingPunct="1">
              <a:lnSpc>
                <a:spcPct val="80000"/>
              </a:lnSpc>
            </a:pPr>
            <a:r>
              <a:rPr lang="en-US" sz="2400" dirty="0"/>
              <a:t>First step: get a </a:t>
            </a:r>
            <a:r>
              <a:rPr lang="en-US" sz="2400" b="1" dirty="0">
                <a:solidFill>
                  <a:srgbClr val="FF0000"/>
                </a:solidFill>
              </a:rPr>
              <a:t>baseline</a:t>
            </a:r>
          </a:p>
          <a:p>
            <a:pPr lvl="1" eaLnBrk="1" hangingPunct="1">
              <a:lnSpc>
                <a:spcPct val="80000"/>
              </a:lnSpc>
            </a:pPr>
            <a:r>
              <a:rPr lang="en-US" sz="2000" dirty="0"/>
              <a:t>The baseline is often a simple model.</a:t>
            </a:r>
          </a:p>
          <a:p>
            <a:pPr lvl="1" eaLnBrk="1" hangingPunct="1">
              <a:lnSpc>
                <a:spcPct val="80000"/>
              </a:lnSpc>
            </a:pPr>
            <a:r>
              <a:rPr lang="en-US" sz="2000" dirty="0"/>
              <a:t>Helps to determine how hard the task is.</a:t>
            </a:r>
          </a:p>
          <a:p>
            <a:pPr lvl="1" eaLnBrk="1" hangingPunct="1">
              <a:lnSpc>
                <a:spcPct val="80000"/>
              </a:lnSpc>
            </a:pPr>
            <a:r>
              <a:rPr lang="en-US" sz="2000" dirty="0"/>
              <a:t>Helps determine what a good accuracy is.</a:t>
            </a:r>
          </a:p>
          <a:p>
            <a:pPr eaLnBrk="1" hangingPunct="1">
              <a:lnSpc>
                <a:spcPct val="80000"/>
              </a:lnSpc>
            </a:pPr>
            <a:endParaRPr lang="en-US" sz="2400" dirty="0"/>
          </a:p>
          <a:p>
            <a:pPr eaLnBrk="1" hangingPunct="1">
              <a:lnSpc>
                <a:spcPct val="80000"/>
              </a:lnSpc>
            </a:pPr>
            <a:r>
              <a:rPr lang="en-US" sz="2400" b="1" dirty="0">
                <a:solidFill>
                  <a:srgbClr val="FF0000"/>
                </a:solidFill>
              </a:rPr>
              <a:t>Weak baseline</a:t>
            </a:r>
            <a:r>
              <a:rPr lang="en-US" sz="2400" dirty="0"/>
              <a:t>: E.g., the most frequent label classifier</a:t>
            </a:r>
          </a:p>
          <a:p>
            <a:pPr lvl="1" eaLnBrk="1" hangingPunct="1">
              <a:lnSpc>
                <a:spcPct val="80000"/>
              </a:lnSpc>
            </a:pPr>
            <a:r>
              <a:rPr lang="en-US" sz="2000" dirty="0"/>
              <a:t>Gives all test instances the same label which is the most common label in the training set.</a:t>
            </a:r>
          </a:p>
          <a:p>
            <a:pPr lvl="2">
              <a:lnSpc>
                <a:spcPct val="80000"/>
              </a:lnSpc>
            </a:pPr>
            <a:r>
              <a:rPr lang="en-US" sz="1600" dirty="0"/>
              <a:t>Example: For spam filtering, give every message the label “ham” since most messages are ham.</a:t>
            </a:r>
          </a:p>
          <a:p>
            <a:pPr lvl="1" eaLnBrk="1" hangingPunct="1">
              <a:lnSpc>
                <a:spcPct val="80000"/>
              </a:lnSpc>
            </a:pPr>
            <a:r>
              <a:rPr lang="en-US" sz="2000" dirty="0"/>
              <a:t>Accuracy might be very high if the problem is skewed (called class imbalance).</a:t>
            </a:r>
          </a:p>
          <a:p>
            <a:pPr lvl="2">
              <a:lnSpc>
                <a:spcPct val="80000"/>
              </a:lnSpc>
            </a:pPr>
            <a:r>
              <a:rPr lang="en-US" sz="1600" dirty="0"/>
              <a:t>Example: If calling everything “ham” gets already 66% right, then a classifier that gets 68% isn’t a big improvement!</a:t>
            </a:r>
          </a:p>
          <a:p>
            <a:pPr lvl="1" eaLnBrk="1" hangingPunct="1">
              <a:lnSpc>
                <a:spcPct val="80000"/>
              </a:lnSpc>
            </a:pPr>
            <a:endParaRPr lang="en-US" sz="2000" dirty="0"/>
          </a:p>
          <a:p>
            <a:pPr>
              <a:lnSpc>
                <a:spcPct val="80000"/>
              </a:lnSpc>
            </a:pPr>
            <a:r>
              <a:rPr lang="en-US" sz="2400" b="1" dirty="0">
                <a:solidFill>
                  <a:srgbClr val="FF0000"/>
                </a:solidFill>
              </a:rPr>
              <a:t> Strong baseline: </a:t>
            </a:r>
            <a:r>
              <a:rPr lang="en-US" sz="2400" dirty="0"/>
              <a:t>For research, we typically compare our model with the performance of previously published state-of-the-art methods.</a:t>
            </a:r>
          </a:p>
          <a:p>
            <a:pPr lvl="1" eaLnBrk="1" hangingPunct="1">
              <a:lnSpc>
                <a:spcPct val="80000"/>
              </a:lnSpc>
            </a:pPr>
            <a:endParaRPr lang="en-US" sz="2000" dirty="0"/>
          </a:p>
        </p:txBody>
      </p:sp>
      <p:pic>
        <p:nvPicPr>
          <p:cNvPr id="3" name="Graphic 2" descr="Scales of justice with solid fill">
            <a:extLst>
              <a:ext uri="{FF2B5EF4-FFF2-40B4-BE49-F238E27FC236}">
                <a16:creationId xmlns:a16="http://schemas.microsoft.com/office/drawing/2014/main" id="{D1268937-A758-4CE9-B5AD-0B9E9E8D5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95300"/>
            <a:ext cx="2908300" cy="290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35ED6E1-FA3E-4DAF-9B55-1139AEDB98BC}"/>
              </a:ext>
            </a:extLst>
          </p:cNvPr>
          <p:cNvSpPr>
            <a:spLocks noGrp="1"/>
          </p:cNvSpPr>
          <p:nvPr>
            <p:ph type="title"/>
          </p:nvPr>
        </p:nvSpPr>
        <p:spPr>
          <a:xfrm>
            <a:off x="7003014" y="666728"/>
            <a:ext cx="4036334" cy="1709849"/>
          </a:xfrm>
        </p:spPr>
        <p:txBody>
          <a:bodyPr vert="horz" lIns="91440" tIns="45720" rIns="91440" bIns="45720" rtlCol="0" anchor="t">
            <a:normAutofit fontScale="90000"/>
          </a:bodyPr>
          <a:lstStyle/>
          <a:p>
            <a:r>
              <a:rPr lang="en-US" sz="5400" kern="1200" dirty="0">
                <a:solidFill>
                  <a:schemeClr val="tx1"/>
                </a:solidFill>
                <a:latin typeface="+mj-lt"/>
                <a:ea typeface="+mj-ea"/>
                <a:cs typeface="+mj-cs"/>
              </a:rPr>
              <a:t>Types of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Supervised</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ML Models</a:t>
            </a:r>
          </a:p>
        </p:txBody>
      </p:sp>
      <p:sp>
        <p:nvSpPr>
          <p:cNvPr id="7" name="Text Placeholder 6">
            <a:extLst>
              <a:ext uri="{FF2B5EF4-FFF2-40B4-BE49-F238E27FC236}">
                <a16:creationId xmlns:a16="http://schemas.microsoft.com/office/drawing/2014/main" id="{749DC278-9D3E-40A3-A06E-86E24B87C6AC}"/>
              </a:ext>
            </a:extLst>
          </p:cNvPr>
          <p:cNvSpPr>
            <a:spLocks noGrp="1"/>
          </p:cNvSpPr>
          <p:nvPr>
            <p:ph type="body" idx="1"/>
          </p:nvPr>
        </p:nvSpPr>
        <p:spPr>
          <a:xfrm>
            <a:off x="7003014" y="4876800"/>
            <a:ext cx="4036333" cy="1709849"/>
          </a:xfrm>
        </p:spPr>
        <p:txBody>
          <a:bodyPr vert="horz" lIns="91440" tIns="45720" rIns="91440" bIns="45720" rtlCol="0" anchor="b">
            <a:normAutofit/>
          </a:bodyPr>
          <a:lstStyle/>
          <a:p>
            <a:r>
              <a:rPr lang="en-US" sz="2000" kern="1200" dirty="0">
                <a:solidFill>
                  <a:schemeClr val="tx1"/>
                </a:solidFill>
                <a:latin typeface="+mn-lt"/>
                <a:ea typeface="+mn-ea"/>
                <a:cs typeface="+mn-cs"/>
              </a:rPr>
              <a:t>Regression: Predict a number</a:t>
            </a:r>
          </a:p>
          <a:p>
            <a:r>
              <a:rPr lang="en-US" sz="2000" kern="1200" dirty="0">
                <a:solidFill>
                  <a:schemeClr val="tx1"/>
                </a:solidFill>
                <a:latin typeface="+mn-lt"/>
                <a:ea typeface="+mn-ea"/>
                <a:cs typeface="+mn-cs"/>
              </a:rPr>
              <a:t>Classification: Predict a label</a:t>
            </a:r>
          </a:p>
          <a:p>
            <a:endParaRPr lang="en-US" sz="2000" kern="1200" dirty="0">
              <a:solidFill>
                <a:schemeClr val="tx1"/>
              </a:solidFill>
              <a:latin typeface="+mn-lt"/>
              <a:ea typeface="+mn-ea"/>
              <a:cs typeface="+mn-cs"/>
            </a:endParaRPr>
          </a:p>
        </p:txBody>
      </p:sp>
      <p:sp>
        <p:nvSpPr>
          <p:cNvPr id="4101"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9EF21E-AB9E-45F4-96D1-5505071AABD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612"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55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88DA-0611-48E7-9A3A-1FA64D85673F}"/>
              </a:ext>
            </a:extLst>
          </p:cNvPr>
          <p:cNvSpPr>
            <a:spLocks noGrp="1"/>
          </p:cNvSpPr>
          <p:nvPr>
            <p:ph type="title"/>
          </p:nvPr>
        </p:nvSpPr>
        <p:spPr>
          <a:xfrm>
            <a:off x="685800" y="251735"/>
            <a:ext cx="10515600" cy="1325563"/>
          </a:xfrm>
        </p:spPr>
        <p:txBody>
          <a:bodyPr/>
          <a:lstStyle/>
          <a:p>
            <a:r>
              <a:rPr lang="en-US" dirty="0"/>
              <a:t>Regression: Linear Regression</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07B10872-8BD1-5418-BBBC-C7C9889EA209}"/>
                  </a:ext>
                </a:extLst>
              </p:cNvPr>
              <p:cNvSpPr>
                <a:spLocks noGrp="1"/>
              </p:cNvSpPr>
              <p:nvPr>
                <p:ph idx="1"/>
              </p:nvPr>
            </p:nvSpPr>
            <p:spPr>
              <a:xfrm>
                <a:off x="685799" y="1598469"/>
                <a:ext cx="9283701" cy="4268931"/>
              </a:xfrm>
            </p:spPr>
            <p:txBody>
              <a:bodyPr>
                <a:normAutofit fontScale="70000" lnSpcReduction="20000"/>
              </a:bodyPr>
              <a:lstStyle/>
              <a:p>
                <a:r>
                  <a:rPr lang="en-US" dirty="0"/>
                  <a:t>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1" i="1">
                            <a:latin typeface="Cambria Math" panose="02040503050406030204" pitchFamily="18" charset="0"/>
                          </a:rPr>
                          <m:t>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𝑛</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Sub>
                      </m:e>
                    </m:nary>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r>
                      <a:rPr lang="en-US" i="1">
                        <a:latin typeface="Cambria Math" panose="02040503050406030204" pitchFamily="18" charset="0"/>
                      </a:rPr>
                      <m:t> </m:t>
                    </m:r>
                  </m:oMath>
                </a14:m>
                <a:endParaRPr lang="en-US" dirty="0"/>
              </a:p>
              <a:p>
                <a:r>
                  <a:rPr lang="en-US" dirty="0"/>
                  <a:t>Empirical loss: 	</a:t>
                </a:r>
                <a14:m>
                  <m:oMath xmlns:m="http://schemas.openxmlformats.org/officeDocument/2006/math">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i="1">
                        <a:latin typeface="Cambria Math" panose="02040503050406030204" pitchFamily="18" charset="0"/>
                      </a:rPr>
                      <m:t>=</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𝑿𝒘</m:t>
                            </m:r>
                            <m:r>
                              <a:rPr lang="en-US" b="1" i="1">
                                <a:latin typeface="Cambria Math" panose="02040503050406030204" pitchFamily="18" charset="0"/>
                              </a:rPr>
                              <m:t>−</m:t>
                            </m:r>
                            <m:r>
                              <a:rPr lang="en-US" b="1" i="1">
                                <a:latin typeface="Cambria Math" panose="02040503050406030204" pitchFamily="18" charset="0"/>
                              </a:rPr>
                              <m:t>𝒚</m:t>
                            </m:r>
                          </m:e>
                        </m:d>
                      </m:e>
                      <m:sup>
                        <m:r>
                          <a:rPr lang="en-US" b="1" i="1">
                            <a:latin typeface="Cambria Math" panose="02040503050406030204" pitchFamily="18" charset="0"/>
                          </a:rPr>
                          <m:t>𝟐</m:t>
                        </m:r>
                      </m:sup>
                    </m:sSup>
                  </m:oMath>
                </a14:m>
                <a:endParaRPr lang="en-US" dirty="0"/>
              </a:p>
              <a:p>
                <a:r>
                  <a:rPr lang="en-US" dirty="0"/>
                  <a:t>Gradient: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i="1">
                        <a:latin typeface="Cambria Math" panose="02040503050406030204" pitchFamily="18" charset="0"/>
                      </a:rPr>
                      <m:t>=2</m:t>
                    </m:r>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i="1">
                            <a:latin typeface="Cambria Math" panose="02040503050406030204" pitchFamily="18" charset="0"/>
                          </a:rPr>
                          <m:t>𝑇</m:t>
                        </m:r>
                      </m:sup>
                    </m:sSup>
                    <m:d>
                      <m:dPr>
                        <m:ctrlPr>
                          <a:rPr lang="en-US" b="1" i="1">
                            <a:latin typeface="Cambria Math" panose="02040503050406030204" pitchFamily="18" charset="0"/>
                          </a:rPr>
                        </m:ctrlPr>
                      </m:dPr>
                      <m:e>
                        <m:r>
                          <a:rPr lang="en-US" b="1" i="1">
                            <a:latin typeface="Cambria Math" panose="02040503050406030204" pitchFamily="18" charset="0"/>
                          </a:rPr>
                          <m:t>𝑿𝒘</m:t>
                        </m:r>
                        <m:r>
                          <a:rPr lang="en-US" b="1" i="1">
                            <a:latin typeface="Cambria Math" panose="02040503050406030204" pitchFamily="18" charset="0"/>
                          </a:rPr>
                          <m:t>−</m:t>
                        </m:r>
                        <m:r>
                          <a:rPr lang="en-US" b="1" i="1">
                            <a:latin typeface="Cambria Math" panose="02040503050406030204" pitchFamily="18" charset="0"/>
                          </a:rPr>
                          <m:t>𝒚</m:t>
                        </m:r>
                      </m:e>
                    </m:d>
                  </m:oMath>
                </a14:m>
                <a:endParaRPr lang="en-US" dirty="0"/>
              </a:p>
              <a:p>
                <a:r>
                  <a:rPr lang="en-US" dirty="0"/>
                  <a:t>Minimum loss: 	</a:t>
                </a:r>
                <a14:m>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i="1">
                        <a:latin typeface="Cambria Math" panose="02040503050406030204" pitchFamily="18" charset="0"/>
                      </a:rPr>
                      <m:t>=</m:t>
                    </m:r>
                  </m:oMath>
                </a14:m>
                <a:r>
                  <a:rPr lang="en-US" dirty="0"/>
                  <a:t> 0	</a:t>
                </a:r>
              </a:p>
              <a:p>
                <a:endParaRPr lang="en-US" b="1" dirty="0"/>
              </a:p>
              <a:p>
                <a:r>
                  <a:rPr lang="en-US" b="1" dirty="0"/>
                  <a:t>Solution</a:t>
                </a:r>
                <a:r>
                  <a:rPr lang="en-US" dirty="0"/>
                  <a:t>: Gradient descent</a:t>
                </a:r>
                <a:br>
                  <a:rPr lang="en-US" dirty="0"/>
                </a:br>
                <a:br>
                  <a:rPr lang="en-US" dirty="0"/>
                </a:br>
                <a:r>
                  <a:rPr lang="en-US" dirty="0"/>
                  <a:t> </a:t>
                </a:r>
                <a14:m>
                  <m:oMath xmlns:m="http://schemas.openxmlformats.org/officeDocument/2006/math">
                    <m:r>
                      <a:rPr lang="en-US" b="1" i="1">
                        <a:latin typeface="Cambria Math" panose="02040503050406030204" pitchFamily="18" charset="0"/>
                      </a:rPr>
                      <m:t>𝒘</m:t>
                    </m:r>
                    <m:r>
                      <a:rPr lang="en-US" b="0" i="1" smtClean="0">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𝛼</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a14:m>
                <a:endParaRPr lang="en-US" i="1" dirty="0">
                  <a:latin typeface="Cambria Math" panose="02040503050406030204" pitchFamily="18" charset="0"/>
                </a:endParaRPr>
              </a:p>
              <a:p>
                <a:endParaRPr lang="en-US" dirty="0"/>
              </a:p>
              <a:p>
                <a:pPr/>
                <a:r>
                  <a:rPr lang="en-US" b="1" dirty="0"/>
                  <a:t>Alternative</a:t>
                </a:r>
                <a:r>
                  <a:rPr lang="en-US" dirty="0"/>
                  <a:t>: Analytical solution</a:t>
                </a:r>
                <a:br>
                  <a:rPr lang="en-US" dirty="0"/>
                </a:br>
                <a:br>
                  <a:rPr lang="en-US" dirty="0"/>
                </a:br>
                <a14:m>
                  <m:oMath xmlns:m="http://schemas.openxmlformats.org/officeDocument/2006/math">
                    <m:r>
                      <a:rPr lang="en-US" i="1">
                        <a:latin typeface="Cambria Math" panose="02040503050406030204" pitchFamily="18" charset="0"/>
                      </a:rPr>
                      <m:t>2</m:t>
                    </m:r>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i="1">
                            <a:latin typeface="Cambria Math" panose="02040503050406030204" pitchFamily="18" charset="0"/>
                          </a:rPr>
                          <m:t>𝑇</m:t>
                        </m:r>
                      </m:sup>
                    </m:sSup>
                    <m:d>
                      <m:dPr>
                        <m:ctrlPr>
                          <a:rPr lang="en-US" b="1" i="1">
                            <a:latin typeface="Cambria Math" panose="02040503050406030204" pitchFamily="18" charset="0"/>
                          </a:rPr>
                        </m:ctrlPr>
                      </m:dPr>
                      <m:e>
                        <m:r>
                          <a:rPr lang="en-US" b="1" i="1">
                            <a:latin typeface="Cambria Math" panose="02040503050406030204" pitchFamily="18" charset="0"/>
                          </a:rPr>
                          <m:t>𝑿𝒘</m:t>
                        </m:r>
                        <m:r>
                          <a:rPr lang="en-US" b="1" i="1">
                            <a:latin typeface="Cambria Math" panose="02040503050406030204" pitchFamily="18" charset="0"/>
                          </a:rPr>
                          <m:t>−</m:t>
                        </m:r>
                        <m:r>
                          <a:rPr lang="en-US" b="1" i="1">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dirty="0"/>
                  <a:t>   (solve for </a:t>
                </a:r>
                <a14:m>
                  <m:oMath xmlns:m="http://schemas.openxmlformats.org/officeDocument/2006/math">
                    <m:r>
                      <a:rPr lang="en-US" i="1" dirty="0" smtClean="0">
                        <a:latin typeface="Cambria Math" panose="02040503050406030204" pitchFamily="18" charset="0"/>
                      </a:rPr>
                      <m:t>𝑤</m:t>
                    </m:r>
                  </m:oMath>
                </a14:m>
                <a:r>
                  <a:rPr lang="en-US" dirty="0"/>
                  <a:t>)</a:t>
                </a:r>
                <a:br>
                  <a:rPr lang="en-US" dirty="0"/>
                </a:br>
                <a:br>
                  <a:rPr lang="en-US" dirty="0"/>
                </a:br>
                <a14:m>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i="1">
                                    <a:latin typeface="Cambria Math" panose="02040503050406030204" pitchFamily="18" charset="0"/>
                                  </a:rPr>
                                  <m:t>𝑇</m:t>
                                </m:r>
                              </m:sup>
                            </m:sSup>
                            <m:r>
                              <a:rPr lang="en-US" b="1" i="1">
                                <a:latin typeface="Cambria Math" panose="02040503050406030204" pitchFamily="18" charset="0"/>
                              </a:rPr>
                              <m:t>𝑿</m:t>
                            </m:r>
                          </m:e>
                        </m:d>
                      </m:e>
                      <m:sup>
                        <m:r>
                          <a:rPr lang="en-US" i="1">
                            <a:latin typeface="Cambria Math" panose="02040503050406030204" pitchFamily="18" charset="0"/>
                          </a:rPr>
                          <m:t>−1</m:t>
                        </m:r>
                      </m:sup>
                    </m:sSup>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i="1">
                            <a:latin typeface="Cambria Math" panose="02040503050406030204" pitchFamily="18" charset="0"/>
                          </a:rPr>
                          <m:t>𝑇</m:t>
                        </m:r>
                      </m:sup>
                    </m:sSup>
                    <m:r>
                      <a:rPr lang="en-US" b="1" i="1">
                        <a:latin typeface="Cambria Math" panose="02040503050406030204" pitchFamily="18" charset="0"/>
                      </a:rPr>
                      <m:t>𝒚</m:t>
                    </m:r>
                  </m:oMath>
                </a14:m>
                <a:endParaRPr lang="en-US" b="1" dirty="0"/>
              </a:p>
              <a:p>
                <a:endParaRPr lang="en-US" dirty="0"/>
              </a:p>
            </p:txBody>
          </p:sp>
        </mc:Choice>
        <mc:Fallback>
          <p:sp>
            <p:nvSpPr>
              <p:cNvPr id="10" name="Content Placeholder 9">
                <a:extLst>
                  <a:ext uri="{FF2B5EF4-FFF2-40B4-BE49-F238E27FC236}">
                    <a16:creationId xmlns:a16="http://schemas.microsoft.com/office/drawing/2014/main" id="{07B10872-8BD1-5418-BBBC-C7C9889EA209}"/>
                  </a:ext>
                </a:extLst>
              </p:cNvPr>
              <p:cNvSpPr>
                <a:spLocks noGrp="1" noRot="1" noChangeAspect="1" noMove="1" noResize="1" noEditPoints="1" noAdjustHandles="1" noChangeArrowheads="1" noChangeShapeType="1" noTextEdit="1"/>
              </p:cNvSpPr>
              <p:nvPr>
                <p:ph idx="1"/>
              </p:nvPr>
            </p:nvSpPr>
            <p:spPr>
              <a:xfrm>
                <a:off x="685799" y="1598469"/>
                <a:ext cx="9283701" cy="4268931"/>
              </a:xfrm>
              <a:blipFill>
                <a:blip r:embed="rId2"/>
                <a:stretch>
                  <a:fillRect l="-525" t="-12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DFB638AC-1DFC-E43D-0210-4F06FB7832AB}"/>
                  </a:ext>
                </a:extLst>
              </p:cNvPr>
              <p:cNvSpPr/>
              <p:nvPr/>
            </p:nvSpPr>
            <p:spPr>
              <a:xfrm>
                <a:off x="6358553" y="2003891"/>
                <a:ext cx="4800600" cy="369332"/>
              </a:xfrm>
              <a:prstGeom prst="wedgeRectCallout">
                <a:avLst>
                  <a:gd name="adj1" fmla="val -81607"/>
                  <a:gd name="adj2" fmla="val -2631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Squared error loss over the whole data matrix </a:t>
                </a:r>
                <a14:m>
                  <m:oMath xmlns:m="http://schemas.openxmlformats.org/officeDocument/2006/math">
                    <m:r>
                      <a:rPr lang="en-US" b="1" i="1" dirty="0" smtClean="0">
                        <a:latin typeface="Cambria Math" panose="02040503050406030204" pitchFamily="18" charset="0"/>
                      </a:rPr>
                      <m:t>𝑿</m:t>
                    </m:r>
                  </m:oMath>
                </a14:m>
                <a:endParaRPr lang="en-US" b="1" dirty="0"/>
              </a:p>
            </p:txBody>
          </p:sp>
        </mc:Choice>
        <mc:Fallback xmlns="">
          <p:sp>
            <p:nvSpPr>
              <p:cNvPr id="16" name="Speech Bubble: Rectangle 15">
                <a:extLst>
                  <a:ext uri="{FF2B5EF4-FFF2-40B4-BE49-F238E27FC236}">
                    <a16:creationId xmlns:a16="http://schemas.microsoft.com/office/drawing/2014/main" id="{DFB638AC-1DFC-E43D-0210-4F06FB7832AB}"/>
                  </a:ext>
                </a:extLst>
              </p:cNvPr>
              <p:cNvSpPr>
                <a:spLocks noRot="1" noChangeAspect="1" noMove="1" noResize="1" noEditPoints="1" noAdjustHandles="1" noChangeArrowheads="1" noChangeShapeType="1" noTextEdit="1"/>
              </p:cNvSpPr>
              <p:nvPr/>
            </p:nvSpPr>
            <p:spPr>
              <a:xfrm>
                <a:off x="6358553" y="2003891"/>
                <a:ext cx="4800600" cy="369332"/>
              </a:xfrm>
              <a:prstGeom prst="wedgeRectCallout">
                <a:avLst>
                  <a:gd name="adj1" fmla="val -81607"/>
                  <a:gd name="adj2" fmla="val -26315"/>
                </a:avLst>
              </a:prstGeom>
              <a:blipFill>
                <a:blip r:embed="rId3"/>
                <a:stretch>
                  <a:fillRect t="-6452"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29DD3E20-C638-3E44-FDB7-E0E11F259913}"/>
                  </a:ext>
                </a:extLst>
              </p:cNvPr>
              <p:cNvSpPr/>
              <p:nvPr/>
            </p:nvSpPr>
            <p:spPr>
              <a:xfrm>
                <a:off x="6361978" y="2508347"/>
                <a:ext cx="4815772" cy="1184479"/>
              </a:xfrm>
              <a:prstGeom prst="wedgeRectCallout">
                <a:avLst>
                  <a:gd name="adj1" fmla="val -74156"/>
                  <a:gd name="adj2" fmla="val -56604"/>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r>
                  <a:rPr lang="en-US" dirty="0"/>
                  <a:t>The gradient is a vector of partial derivatives </a:t>
                </a: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e>
                          </m:d>
                        </m:e>
                        <m:sup>
                          <m:r>
                            <a:rPr lang="en-US" b="0" i="1" smtClean="0">
                              <a:latin typeface="Cambria Math" panose="02040503050406030204" pitchFamily="18" charset="0"/>
                            </a:rPr>
                            <m:t>𝑇</m:t>
                          </m:r>
                        </m:sup>
                      </m:sSup>
                    </m:oMath>
                  </m:oMathPara>
                </a14:m>
                <a:endParaRPr lang="en-US" dirty="0"/>
              </a:p>
            </p:txBody>
          </p:sp>
        </mc:Choice>
        <mc:Fallback xmlns="">
          <p:sp>
            <p:nvSpPr>
              <p:cNvPr id="17" name="Speech Bubble: Rectangle 16">
                <a:extLst>
                  <a:ext uri="{FF2B5EF4-FFF2-40B4-BE49-F238E27FC236}">
                    <a16:creationId xmlns:a16="http://schemas.microsoft.com/office/drawing/2014/main" id="{29DD3E20-C638-3E44-FDB7-E0E11F259913}"/>
                  </a:ext>
                </a:extLst>
              </p:cNvPr>
              <p:cNvSpPr>
                <a:spLocks noRot="1" noChangeAspect="1" noMove="1" noResize="1" noEditPoints="1" noAdjustHandles="1" noChangeArrowheads="1" noChangeShapeType="1" noTextEdit="1"/>
              </p:cNvSpPr>
              <p:nvPr/>
            </p:nvSpPr>
            <p:spPr>
              <a:xfrm>
                <a:off x="6361978" y="2508347"/>
                <a:ext cx="4815772" cy="1184479"/>
              </a:xfrm>
              <a:prstGeom prst="wedgeRectCallout">
                <a:avLst>
                  <a:gd name="adj1" fmla="val -74156"/>
                  <a:gd name="adj2" fmla="val -56604"/>
                </a:avLst>
              </a:prstGeom>
              <a:blipFill>
                <a:blip r:embed="rId4"/>
                <a:stretch>
                  <a:fillRect/>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00E9625A-8069-5855-150F-643DED609AEB}"/>
              </a:ext>
            </a:extLst>
          </p:cNvPr>
          <p:cNvGrpSpPr/>
          <p:nvPr/>
        </p:nvGrpSpPr>
        <p:grpSpPr>
          <a:xfrm>
            <a:off x="1426064" y="5613333"/>
            <a:ext cx="1592872" cy="467363"/>
            <a:chOff x="2240040" y="6055837"/>
            <a:chExt cx="1592872" cy="467363"/>
          </a:xfrm>
        </p:grpSpPr>
        <p:sp>
          <p:nvSpPr>
            <p:cNvPr id="7" name="Right Brace 6">
              <a:extLst>
                <a:ext uri="{FF2B5EF4-FFF2-40B4-BE49-F238E27FC236}">
                  <a16:creationId xmlns:a16="http://schemas.microsoft.com/office/drawing/2014/main" id="{26028FCA-75D7-48F0-984B-627053B948B7}"/>
                </a:ext>
                <a:ext uri="{C183D7F6-B498-43B3-948B-1728B52AA6E4}">
                  <adec:decorative xmlns:adec="http://schemas.microsoft.com/office/drawing/2017/decorative" val="1"/>
                </a:ext>
              </a:extLst>
            </p:cNvPr>
            <p:cNvSpPr/>
            <p:nvPr/>
          </p:nvSpPr>
          <p:spPr>
            <a:xfrm rot="5400000">
              <a:off x="2842970" y="5693684"/>
              <a:ext cx="147677" cy="871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TextBox 7">
              <a:extLst>
                <a:ext uri="{FF2B5EF4-FFF2-40B4-BE49-F238E27FC236}">
                  <a16:creationId xmlns:a16="http://schemas.microsoft.com/office/drawing/2014/main" id="{70B36EB7-6DC1-4754-A830-80502B5D3AEC}"/>
                </a:ext>
                <a:ext uri="{C183D7F6-B498-43B3-948B-1728B52AA6E4}">
                  <adec:decorative xmlns:adec="http://schemas.microsoft.com/office/drawing/2017/decorative" val="1"/>
                </a:ext>
              </a:extLst>
            </p:cNvPr>
            <p:cNvSpPr txBox="1"/>
            <p:nvPr/>
          </p:nvSpPr>
          <p:spPr>
            <a:xfrm>
              <a:off x="2240040" y="6203514"/>
              <a:ext cx="1592872" cy="319686"/>
            </a:xfrm>
            <a:prstGeom prst="rect">
              <a:avLst/>
            </a:prstGeom>
            <a:noFill/>
          </p:spPr>
          <p:txBody>
            <a:bodyPr wrap="none" rtlCol="0">
              <a:spAutoFit/>
            </a:bodyPr>
            <a:lstStyle/>
            <a:p>
              <a:r>
                <a:rPr lang="en-US" dirty="0"/>
                <a:t>Pseudo inverse</a:t>
              </a:r>
            </a:p>
          </p:txBody>
        </p:sp>
      </p:grpSp>
      <p:grpSp>
        <p:nvGrpSpPr>
          <p:cNvPr id="29" name="Group 28">
            <a:extLst>
              <a:ext uri="{FF2B5EF4-FFF2-40B4-BE49-F238E27FC236}">
                <a16:creationId xmlns:a16="http://schemas.microsoft.com/office/drawing/2014/main" id="{74A7ACE2-C313-AFB6-7A9A-68177F116E37}"/>
              </a:ext>
            </a:extLst>
          </p:cNvPr>
          <p:cNvGrpSpPr/>
          <p:nvPr/>
        </p:nvGrpSpPr>
        <p:grpSpPr>
          <a:xfrm>
            <a:off x="5029201" y="4007464"/>
            <a:ext cx="7101460" cy="2850536"/>
            <a:chOff x="5029201" y="4007464"/>
            <a:chExt cx="7101460" cy="2850536"/>
          </a:xfrm>
        </p:grpSpPr>
        <p:pic>
          <p:nvPicPr>
            <p:cNvPr id="12" name="Picture 11">
              <a:extLst>
                <a:ext uri="{FF2B5EF4-FFF2-40B4-BE49-F238E27FC236}">
                  <a16:creationId xmlns:a16="http://schemas.microsoft.com/office/drawing/2014/main" id="{ED8E7DF2-9E31-4110-B801-E0645520AC4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029201" y="4007464"/>
              <a:ext cx="7101460" cy="2850536"/>
            </a:xfrm>
            <a:prstGeom prst="rect">
              <a:avLst/>
            </a:prstGeom>
          </p:spPr>
        </p:pic>
        <p:sp>
          <p:nvSpPr>
            <p:cNvPr id="26" name="TextBox 25">
              <a:extLst>
                <a:ext uri="{FF2B5EF4-FFF2-40B4-BE49-F238E27FC236}">
                  <a16:creationId xmlns:a16="http://schemas.microsoft.com/office/drawing/2014/main" id="{D713A4B0-C0C9-93A1-C216-3E45873C274B}"/>
                </a:ext>
              </a:extLst>
            </p:cNvPr>
            <p:cNvSpPr txBox="1"/>
            <p:nvPr/>
          </p:nvSpPr>
          <p:spPr>
            <a:xfrm>
              <a:off x="9862041" y="6293993"/>
              <a:ext cx="1592872" cy="261610"/>
            </a:xfrm>
            <a:prstGeom prst="rect">
              <a:avLst/>
            </a:prstGeom>
            <a:noFill/>
          </p:spPr>
          <p:txBody>
            <a:bodyPr wrap="square" rtlCol="0">
              <a:spAutoFit/>
            </a:bodyPr>
            <a:lstStyle/>
            <a:p>
              <a:pPr algn="ctr"/>
              <a:r>
                <a:rPr lang="en-US" sz="1050" dirty="0"/>
                <a:t>Convex loss function</a:t>
              </a:r>
            </a:p>
          </p:txBody>
        </p:sp>
      </p:grpSp>
      <p:grpSp>
        <p:nvGrpSpPr>
          <p:cNvPr id="25" name="Group 24">
            <a:extLst>
              <a:ext uri="{FF2B5EF4-FFF2-40B4-BE49-F238E27FC236}">
                <a16:creationId xmlns:a16="http://schemas.microsoft.com/office/drawing/2014/main" id="{AC004E8A-7DE4-F5B6-472B-FF029161C05F}"/>
              </a:ext>
            </a:extLst>
          </p:cNvPr>
          <p:cNvGrpSpPr/>
          <p:nvPr/>
        </p:nvGrpSpPr>
        <p:grpSpPr>
          <a:xfrm>
            <a:off x="9275557" y="4380955"/>
            <a:ext cx="1883596" cy="878576"/>
            <a:chOff x="9317804" y="4380954"/>
            <a:chExt cx="1883596" cy="878576"/>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74510E1-A93D-4A3A-94C9-F1A0DD6A0845}"/>
                    </a:ext>
                  </a:extLst>
                </p:cNvPr>
                <p:cNvSpPr txBox="1"/>
                <p:nvPr/>
              </p:nvSpPr>
              <p:spPr>
                <a:xfrm>
                  <a:off x="9969500" y="4380954"/>
                  <a:ext cx="1231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m:oMathPara>
                  </a14:m>
                  <a:endParaRPr lang="en-US" dirty="0"/>
                </a:p>
              </p:txBody>
            </p:sp>
          </mc:Choice>
          <mc:Fallback xmlns="">
            <p:sp>
              <p:nvSpPr>
                <p:cNvPr id="13" name="TextBox 12">
                  <a:extLst>
                    <a:ext uri="{FF2B5EF4-FFF2-40B4-BE49-F238E27FC236}">
                      <a16:creationId xmlns:a16="http://schemas.microsoft.com/office/drawing/2014/main" id="{674510E1-A93D-4A3A-94C9-F1A0DD6A0845}"/>
                    </a:ext>
                  </a:extLst>
                </p:cNvPr>
                <p:cNvSpPr txBox="1">
                  <a:spLocks noRot="1" noChangeAspect="1" noMove="1" noResize="1" noEditPoints="1" noAdjustHandles="1" noChangeArrowheads="1" noChangeShapeType="1" noTextEdit="1"/>
                </p:cNvSpPr>
                <p:nvPr/>
              </p:nvSpPr>
              <p:spPr>
                <a:xfrm>
                  <a:off x="9969500" y="4380954"/>
                  <a:ext cx="1231900" cy="369332"/>
                </a:xfrm>
                <a:prstGeom prst="rect">
                  <a:avLst/>
                </a:prstGeom>
                <a:blipFill>
                  <a:blip r:embed="rId6"/>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43E9140F-8A35-41C8-BAA3-86891CBF5B38}"/>
                </a:ext>
                <a:ext uri="{C183D7F6-B498-43B3-948B-1728B52AA6E4}">
                  <adec:decorative xmlns:adec="http://schemas.microsoft.com/office/drawing/2017/decorative" val="1"/>
                </a:ext>
              </a:extLst>
            </p:cNvPr>
            <p:cNvCxnSpPr>
              <a:cxnSpLocks/>
            </p:cNvCxnSpPr>
            <p:nvPr/>
          </p:nvCxnSpPr>
          <p:spPr>
            <a:xfrm>
              <a:off x="9753600" y="4876800"/>
              <a:ext cx="121284" cy="38273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4845CDE-4E80-4AFF-96A8-82E8D266E357}"/>
                    </a:ext>
                  </a:extLst>
                </p:cNvPr>
                <p:cNvSpPr txBox="1"/>
                <p:nvPr/>
              </p:nvSpPr>
              <p:spPr>
                <a:xfrm>
                  <a:off x="9317804" y="4586221"/>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oMath>
                    </m:oMathPara>
                  </a14:m>
                  <a:endParaRPr lang="en-US" dirty="0"/>
                </a:p>
              </p:txBody>
            </p:sp>
          </mc:Choice>
          <mc:Fallback xmlns="">
            <p:sp>
              <p:nvSpPr>
                <p:cNvPr id="22" name="TextBox 21">
                  <a:extLst>
                    <a:ext uri="{FF2B5EF4-FFF2-40B4-BE49-F238E27FC236}">
                      <a16:creationId xmlns:a16="http://schemas.microsoft.com/office/drawing/2014/main" id="{A4845CDE-4E80-4AFF-96A8-82E8D266E357}"/>
                    </a:ext>
                  </a:extLst>
                </p:cNvPr>
                <p:cNvSpPr txBox="1">
                  <a:spLocks noRot="1" noChangeAspect="1" noMove="1" noResize="1" noEditPoints="1" noAdjustHandles="1" noChangeArrowheads="1" noChangeShapeType="1" noTextEdit="1"/>
                </p:cNvSpPr>
                <p:nvPr/>
              </p:nvSpPr>
              <p:spPr>
                <a:xfrm>
                  <a:off x="9317804" y="4586221"/>
                  <a:ext cx="609600" cy="369332"/>
                </a:xfrm>
                <a:prstGeom prst="rect">
                  <a:avLst/>
                </a:prstGeom>
                <a:blipFill>
                  <a:blip r:embed="rId7"/>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EB15E0E4-DDA3-48B5-A02F-888000E1036E}"/>
                </a:ext>
              </a:extLst>
            </p:cNvPr>
            <p:cNvCxnSpPr>
              <a:cxnSpLocks/>
            </p:cNvCxnSpPr>
            <p:nvPr/>
          </p:nvCxnSpPr>
          <p:spPr>
            <a:xfrm flipH="1">
              <a:off x="9906000" y="4692134"/>
              <a:ext cx="304800" cy="263419"/>
            </a:xfrm>
            <a:prstGeom prst="line">
              <a:avLst/>
            </a:prstGeom>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C2A8E63D-95B9-4405-A60E-26D6C5A48857}"/>
                </a:ext>
              </a:extLst>
            </p:cNvPr>
            <p:cNvSpPr/>
            <p:nvPr/>
          </p:nvSpPr>
          <p:spPr>
            <a:xfrm>
              <a:off x="9730740" y="4820279"/>
              <a:ext cx="45719" cy="53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038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B16-C25A-4737-BB16-65EDC4533D07}"/>
              </a:ext>
            </a:extLst>
          </p:cNvPr>
          <p:cNvSpPr>
            <a:spLocks noGrp="1"/>
          </p:cNvSpPr>
          <p:nvPr>
            <p:ph type="title"/>
          </p:nvPr>
        </p:nvSpPr>
        <p:spPr/>
        <p:txBody>
          <a:bodyPr/>
          <a:lstStyle/>
          <a:p>
            <a:r>
              <a:rPr lang="en-US" dirty="0"/>
              <a:t>Naïve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03694-DDC9-4A03-939A-9D0FBDA0A355}"/>
                  </a:ext>
                </a:extLst>
              </p:cNvPr>
              <p:cNvSpPr>
                <a:spLocks noGrp="1"/>
              </p:cNvSpPr>
              <p:nvPr>
                <p:ph idx="1"/>
              </p:nvPr>
            </p:nvSpPr>
            <p:spPr/>
            <p:txBody>
              <a:bodyPr>
                <a:normAutofit fontScale="77500" lnSpcReduction="20000"/>
              </a:bodyPr>
              <a:lstStyle/>
              <a:p>
                <a:r>
                  <a:rPr lang="en-US" dirty="0"/>
                  <a:t>Approximates a Bayes classifier with the </a:t>
                </a:r>
                <a:r>
                  <a:rPr lang="en-US" b="1" dirty="0"/>
                  <a:t>naïve independence assumption </a:t>
                </a:r>
                <a:r>
                  <a:rPr lang="en-US" dirty="0"/>
                  <a:t>that all </a:t>
                </a:r>
                <a14:m>
                  <m:oMath xmlns:m="http://schemas.openxmlformats.org/officeDocument/2006/math">
                    <m:r>
                      <a:rPr lang="en-US" b="0" i="1" smtClean="0">
                        <a:latin typeface="Cambria Math" panose="02040503050406030204" pitchFamily="18" charset="0"/>
                      </a:rPr>
                      <m:t>𝑛</m:t>
                    </m:r>
                  </m:oMath>
                </a14:m>
                <a:r>
                  <a:rPr lang="en-US" dirty="0"/>
                  <a:t> features are conditional independent given the class.</a:t>
                </a:r>
                <a:br>
                  <a:rPr lang="en-US" dirty="0"/>
                </a:br>
                <a:br>
                  <a:rPr lang="en-US" dirty="0"/>
                </a:b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nary>
                      </m:e>
                    </m:func>
                  </m:oMath>
                </a14:m>
                <a:br>
                  <a:rPr lang="en-US" b="0" dirty="0"/>
                </a:br>
                <a:br>
                  <a:rPr lang="en-US" b="0" dirty="0"/>
                </a:br>
                <a:r>
                  <a:rPr lang="en-US" dirty="0"/>
                  <a:t>The priors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s and the likelihoods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s are estimated from the data by (smoothed) counting.</a:t>
                </a:r>
              </a:p>
              <a:p>
                <a:endParaRPr lang="en-US" dirty="0"/>
              </a:p>
              <a:p>
                <a:r>
                  <a:rPr lang="en-US" b="1" dirty="0"/>
                  <a:t>Gaussian Naïve Bayes Classifiers </a:t>
                </a:r>
                <a:r>
                  <a:rPr lang="en-US" dirty="0"/>
                  <a:t>extend the approach to </a:t>
                </a:r>
                <a:r>
                  <a:rPr lang="en-US" b="1" dirty="0"/>
                  <a:t>continuous features </a:t>
                </a:r>
                <a:r>
                  <a:rPr lang="en-US" dirty="0"/>
                  <a:t>by modeling the feature likelihood for each class </a:t>
                </a:r>
                <a14:m>
                  <m:oMath xmlns:m="http://schemas.openxmlformats.org/officeDocument/2006/math">
                    <m:r>
                      <a:rPr lang="en-US" i="1" dirty="0" smtClean="0">
                        <a:latin typeface="Cambria Math" panose="02040503050406030204" pitchFamily="18" charset="0"/>
                      </a:rPr>
                      <m:t>𝑦</m:t>
                    </m:r>
                  </m:oMath>
                </a14:m>
                <a:r>
                  <a:rPr lang="en-US" dirty="0"/>
                  <a:t> as a Gaussian probability density:</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e>
                      </m:d>
                    </m:oMath>
                  </m:oMathPara>
                </a14:m>
                <a:br>
                  <a:rPr lang="en-US" b="0" dirty="0"/>
                </a:br>
                <a:r>
                  <a:rPr lang="en-US" b="0" dirty="0"/>
                  <a:t>    </a:t>
                </a:r>
                <a:r>
                  <a:rPr lang="en-US" sz="2800" dirty="0"/>
                  <a:t>The parameters for the normal distribution </a:t>
                </a:r>
                <a14:m>
                  <m:oMath xmlns:m="http://schemas.openxmlformats.org/officeDocument/2006/math">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𝑦</m:t>
                            </m:r>
                          </m:sub>
                        </m:sSub>
                      </m:e>
                    </m:d>
                  </m:oMath>
                </a14:m>
                <a:r>
                  <a:rPr lang="en-US" sz="2800" dirty="0"/>
                  <a:t> are estimated from data.</a:t>
                </a:r>
              </a:p>
            </p:txBody>
          </p:sp>
        </mc:Choice>
        <mc:Fallback xmlns="">
          <p:sp>
            <p:nvSpPr>
              <p:cNvPr id="3" name="Content Placeholder 2">
                <a:extLst>
                  <a:ext uri="{FF2B5EF4-FFF2-40B4-BE49-F238E27FC236}">
                    <a16:creationId xmlns:a16="http://schemas.microsoft.com/office/drawing/2014/main" id="{AD903694-DDC9-4A03-939A-9D0FBDA0A355}"/>
                  </a:ext>
                </a:extLst>
              </p:cNvPr>
              <p:cNvSpPr>
                <a:spLocks noGrp="1" noRot="1" noChangeAspect="1" noMove="1" noResize="1" noEditPoints="1" noAdjustHandles="1" noChangeArrowheads="1" noChangeShapeType="1" noTextEdit="1"/>
              </p:cNvSpPr>
              <p:nvPr>
                <p:ph idx="1"/>
              </p:nvPr>
            </p:nvSpPr>
            <p:spPr>
              <a:blipFill>
                <a:blip r:embed="rId2"/>
                <a:stretch>
                  <a:fillRect l="-696" t="-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38C3B6-C9B4-A225-6D9E-068428B819F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AA38C3B6-C9B4-A225-6D9E-068428B819F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3"/>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40159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C28-1AB1-4618-A463-1928662EE252}"/>
              </a:ext>
            </a:extLst>
          </p:cNvPr>
          <p:cNvSpPr>
            <a:spLocks noGrp="1"/>
          </p:cNvSpPr>
          <p:nvPr>
            <p:ph type="title"/>
          </p:nvPr>
        </p:nvSpPr>
        <p:spPr/>
        <p:txBody>
          <a:bodyPr/>
          <a:lstStyle/>
          <a:p>
            <a:r>
              <a:rPr lang="en-US" dirty="0"/>
              <a:t>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E621E9-DA7A-4CEC-8C2D-830DF022BCB8}"/>
                  </a:ext>
                </a:extLst>
              </p:cNvPr>
              <p:cNvSpPr>
                <a:spLocks noGrp="1"/>
              </p:cNvSpPr>
              <p:nvPr>
                <p:ph idx="1"/>
              </p:nvPr>
            </p:nvSpPr>
            <p:spPr>
              <a:xfrm>
                <a:off x="838200" y="4317376"/>
                <a:ext cx="10515600" cy="2175500"/>
              </a:xfrm>
            </p:spPr>
            <p:txBody>
              <a:bodyPr>
                <a:normAutofit fontScale="62500" lnSpcReduction="20000"/>
              </a:bodyPr>
              <a:lstStyle/>
              <a:p>
                <a:r>
                  <a:rPr lang="en-US" dirty="0"/>
                  <a:t>A </a:t>
                </a:r>
                <a:r>
                  <a:rPr lang="en-US" b="1" dirty="0"/>
                  <a:t>sequence of decisions </a:t>
                </a:r>
                <a:r>
                  <a:rPr lang="en-US" dirty="0"/>
                  <a:t>represented as a tree.</a:t>
                </a:r>
              </a:p>
              <a:p>
                <a:r>
                  <a:rPr lang="en-US" dirty="0"/>
                  <a:t>Many implementations are available that differ by </a:t>
                </a:r>
              </a:p>
              <a:p>
                <a:pPr lvl="2"/>
                <a:r>
                  <a:rPr lang="en-US" dirty="0"/>
                  <a:t>How to select features to split? </a:t>
                </a:r>
              </a:p>
              <a:p>
                <a:pPr lvl="2"/>
                <a:r>
                  <a:rPr lang="en-US" dirty="0"/>
                  <a:t>When to stop splitting?</a:t>
                </a:r>
              </a:p>
              <a:p>
                <a:pPr lvl="2"/>
                <a:r>
                  <a:rPr lang="en-US" dirty="0"/>
                  <a:t>Is the tree pruned?</a:t>
                </a:r>
              </a:p>
              <a:p>
                <a:pPr>
                  <a:lnSpc>
                    <a:spcPct val="120000"/>
                  </a:lnSpc>
                </a:pPr>
                <a:r>
                  <a:rPr lang="en-US" dirty="0"/>
                  <a:t>Approximates a Bayesian classifier by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b="0" i="1" smtClean="0">
                            <a:latin typeface="Cambria Math" panose="02040503050406030204" pitchFamily="18" charset="0"/>
                          </a:rPr>
                          <m:t> </m:t>
                        </m:r>
                        <m:r>
                          <m:rPr>
                            <m:nor/>
                          </m:rPr>
                          <a:rPr lang="en-US" b="0" i="0" smtClean="0">
                            <a:latin typeface="Cambria Math" panose="02040503050406030204" pitchFamily="18" charset="0"/>
                          </a:rPr>
                          <m:t>leafNodeMatching</m:t>
                        </m:r>
                        <m:r>
                          <a:rPr lang="en-US" b="0" i="1" smtClean="0">
                            <a:latin typeface="Cambria Math" panose="02040503050406030204" pitchFamily="18" charset="0"/>
                          </a:rPr>
                          <m:t>(</m:t>
                        </m:r>
                        <m:r>
                          <a:rPr lang="en-US" b="1" i="1">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25E621E9-DA7A-4CEC-8C2D-830DF022BCB8}"/>
                  </a:ext>
                </a:extLst>
              </p:cNvPr>
              <p:cNvSpPr>
                <a:spLocks noGrp="1" noRot="1" noChangeAspect="1" noMove="1" noResize="1" noEditPoints="1" noAdjustHandles="1" noChangeArrowheads="1" noChangeShapeType="1" noTextEdit="1"/>
              </p:cNvSpPr>
              <p:nvPr>
                <p:ph idx="1"/>
              </p:nvPr>
            </p:nvSpPr>
            <p:spPr>
              <a:xfrm>
                <a:off x="838200" y="4317376"/>
                <a:ext cx="10515600" cy="2175500"/>
              </a:xfrm>
              <a:blipFill>
                <a:blip r:embed="rId2"/>
                <a:stretch>
                  <a:fillRect l="-406" t="-4482"/>
                </a:stretch>
              </a:blipFill>
            </p:spPr>
            <p:txBody>
              <a:bodyPr/>
              <a:lstStyle/>
              <a:p>
                <a:r>
                  <a:rPr lang="en-US">
                    <a:noFill/>
                  </a:rPr>
                  <a:t> </a:t>
                </a:r>
              </a:p>
            </p:txBody>
          </p:sp>
        </mc:Fallback>
      </mc:AlternateContent>
      <p:pic>
        <p:nvPicPr>
          <p:cNvPr id="4" name="Picture 3" descr="A figure of a decision tree that uses features to make decisions.">
            <a:extLst>
              <a:ext uri="{FF2B5EF4-FFF2-40B4-BE49-F238E27FC236}">
                <a16:creationId xmlns:a16="http://schemas.microsoft.com/office/drawing/2014/main" id="{8D583EB2-DC15-4FC7-A937-BB763C202858}"/>
              </a:ext>
            </a:extLst>
          </p:cNvPr>
          <p:cNvPicPr>
            <a:picLocks noChangeAspect="1"/>
          </p:cNvPicPr>
          <p:nvPr/>
        </p:nvPicPr>
        <p:blipFill>
          <a:blip r:embed="rId3"/>
          <a:stretch>
            <a:fillRect/>
          </a:stretch>
        </p:blipFill>
        <p:spPr>
          <a:xfrm>
            <a:off x="6400800" y="1027906"/>
            <a:ext cx="5308873" cy="3289469"/>
          </a:xfrm>
          <a:prstGeom prst="rect">
            <a:avLst/>
          </a:prstGeom>
        </p:spPr>
      </p:pic>
      <p:pic>
        <p:nvPicPr>
          <p:cNvPr id="5" name="Picture 4">
            <a:extLst>
              <a:ext uri="{FF2B5EF4-FFF2-40B4-BE49-F238E27FC236}">
                <a16:creationId xmlns:a16="http://schemas.microsoft.com/office/drawing/2014/main" id="{5712887C-9340-49EA-9D3A-B6C32689071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25226" y="1600200"/>
            <a:ext cx="5308873" cy="260617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FE092-EE67-2F32-C5A1-13D9483E5619}"/>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7" name="TextBox 6">
                <a:extLst>
                  <a:ext uri="{FF2B5EF4-FFF2-40B4-BE49-F238E27FC236}">
                    <a16:creationId xmlns:a16="http://schemas.microsoft.com/office/drawing/2014/main" id="{572FE092-EE67-2F32-C5A1-13D9483E5619}"/>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5"/>
                <a:stretch>
                  <a:fillRect t="-3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peech Bubble: Rectangle with Corners Rounded 5">
                <a:extLst>
                  <a:ext uri="{FF2B5EF4-FFF2-40B4-BE49-F238E27FC236}">
                    <a16:creationId xmlns:a16="http://schemas.microsoft.com/office/drawing/2014/main" id="{F921A951-06A2-FFD6-C88D-439698186DEF}"/>
                  </a:ext>
                </a:extLst>
              </p:cNvPr>
              <p:cNvSpPr/>
              <p:nvPr/>
            </p:nvSpPr>
            <p:spPr>
              <a:xfrm>
                <a:off x="8001000" y="4502606"/>
                <a:ext cx="2057400" cy="1212394"/>
              </a:xfrm>
              <a:prstGeom prst="wedgeRoundRectCallout">
                <a:avLst>
                  <a:gd name="adj1" fmla="val -52958"/>
                  <a:gd name="adj2" fmla="val -8209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Class labels for leaf nodes are decided by the majority of the training data ending up in the leaf node. The probability can be estimated as: </a:t>
                </a:r>
                <a14:m>
                  <m:oMath xmlns:m="http://schemas.openxmlformats.org/officeDocument/2006/math">
                    <m:acc>
                      <m:accPr>
                        <m:chr m:val="̂"/>
                        <m:ctrlPr>
                          <a:rPr lang="en-US" sz="1100" i="1" dirty="0" smtClean="0">
                            <a:latin typeface="Cambria Math" panose="02040503050406030204" pitchFamily="18" charset="0"/>
                          </a:rPr>
                        </m:ctrlPr>
                      </m:accPr>
                      <m:e>
                        <m:r>
                          <a:rPr lang="en-US" sz="1100" b="0" i="1" dirty="0" smtClean="0">
                            <a:latin typeface="Cambria Math" panose="02040503050406030204" pitchFamily="18" charset="0"/>
                          </a:rPr>
                          <m:t>𝑃</m:t>
                        </m:r>
                      </m:e>
                    </m:acc>
                    <m:d>
                      <m:dPr>
                        <m:ctrlPr>
                          <a:rPr lang="en-US" sz="1100" i="1" dirty="0" smtClean="0">
                            <a:latin typeface="Cambria Math" panose="02040503050406030204" pitchFamily="18" charset="0"/>
                          </a:rPr>
                        </m:ctrlPr>
                      </m:dPr>
                      <m:e>
                        <m:r>
                          <m:rPr>
                            <m:nor/>
                          </m:rPr>
                          <a:rPr lang="en-US" sz="1100" b="0" i="0" dirty="0" smtClean="0">
                            <a:latin typeface="Cambria Math" panose="02040503050406030204" pitchFamily="18" charset="0"/>
                          </a:rPr>
                          <m:t>Y</m:t>
                        </m:r>
                        <m:r>
                          <m:rPr>
                            <m:nor/>
                          </m:rPr>
                          <a:rPr lang="en-US" sz="1100" i="0" dirty="0" err="1" smtClean="0">
                            <a:latin typeface="Cambria Math" panose="02040503050406030204" pitchFamily="18" charset="0"/>
                          </a:rPr>
                          <m:t>es</m:t>
                        </m:r>
                      </m:e>
                      <m:e>
                        <m:r>
                          <m:rPr>
                            <m:nor/>
                          </m:rPr>
                          <a:rPr lang="en-US" sz="1100" b="0" i="0" dirty="0" smtClean="0">
                            <a:latin typeface="Cambria Math" panose="02040503050406030204" pitchFamily="18" charset="0"/>
                          </a:rPr>
                          <m:t>node</m:t>
                        </m:r>
                        <m:r>
                          <m:rPr>
                            <m:nor/>
                          </m:rPr>
                          <a:rPr lang="en-US" sz="1100" b="0" i="0" dirty="0" smtClean="0">
                            <a:latin typeface="Cambria Math" panose="02040503050406030204" pitchFamily="18" charset="0"/>
                          </a:rPr>
                          <m:t> </m:t>
                        </m:r>
                        <m:r>
                          <m:rPr>
                            <m:nor/>
                          </m:rPr>
                          <a:rPr lang="en-US" sz="1100" b="0" i="0" dirty="0" smtClean="0">
                            <a:latin typeface="Cambria Math" panose="02040503050406030204" pitchFamily="18" charset="0"/>
                          </a:rPr>
                          <m:t>N</m:t>
                        </m:r>
                      </m:e>
                    </m:d>
                    <m:r>
                      <a:rPr lang="en-US" sz="1100" i="1" dirty="0" smtClean="0">
                        <a:latin typeface="Cambria Math" panose="02040503050406030204" pitchFamily="18" charset="0"/>
                      </a:rPr>
                      <m:t>=</m:t>
                    </m:r>
                    <m:f>
                      <m:fPr>
                        <m:ctrlPr>
                          <a:rPr lang="en-US" sz="1100" b="0" i="1" dirty="0" smtClean="0">
                            <a:latin typeface="Cambria Math" panose="02040503050406030204" pitchFamily="18" charset="0"/>
                          </a:rPr>
                        </m:ctrlPr>
                      </m:fPr>
                      <m:num>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𝑌𝑒𝑠</m:t>
                            </m:r>
                          </m:sub>
                        </m:sSub>
                      </m:num>
                      <m:den>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𝑌𝑒𝑠</m:t>
                            </m:r>
                          </m:sub>
                        </m:sSub>
                        <m:r>
                          <a:rPr lang="en-US" sz="1100" b="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𝑁𝑜</m:t>
                            </m:r>
                          </m:sub>
                        </m:sSub>
                      </m:den>
                    </m:f>
                    <m:r>
                      <a:rPr lang="en-US" sz="1100" i="1" dirty="0" smtClean="0">
                        <a:latin typeface="Cambria Math" panose="02040503050406030204" pitchFamily="18" charset="0"/>
                      </a:rPr>
                      <m:t> </m:t>
                    </m:r>
                  </m:oMath>
                </a14:m>
                <a:endParaRPr lang="en-US" sz="1100" dirty="0"/>
              </a:p>
            </p:txBody>
          </p:sp>
        </mc:Choice>
        <mc:Fallback xmlns="">
          <p:sp>
            <p:nvSpPr>
              <p:cNvPr id="6" name="Speech Bubble: Rectangle with Corners Rounded 5">
                <a:extLst>
                  <a:ext uri="{FF2B5EF4-FFF2-40B4-BE49-F238E27FC236}">
                    <a16:creationId xmlns:a16="http://schemas.microsoft.com/office/drawing/2014/main" id="{F921A951-06A2-FFD6-C88D-439698186DEF}"/>
                  </a:ext>
                </a:extLst>
              </p:cNvPr>
              <p:cNvSpPr>
                <a:spLocks noRot="1" noChangeAspect="1" noMove="1" noResize="1" noEditPoints="1" noAdjustHandles="1" noChangeArrowheads="1" noChangeShapeType="1" noTextEdit="1"/>
              </p:cNvSpPr>
              <p:nvPr/>
            </p:nvSpPr>
            <p:spPr>
              <a:xfrm>
                <a:off x="8001000" y="4502606"/>
                <a:ext cx="2057400" cy="1212394"/>
              </a:xfrm>
              <a:prstGeom prst="wedgeRoundRectCallout">
                <a:avLst>
                  <a:gd name="adj1" fmla="val -52958"/>
                  <a:gd name="adj2" fmla="val -82093"/>
                  <a:gd name="adj3" fmla="val 16667"/>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835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3C92-3027-4360-8932-211FE7053A68}"/>
              </a:ext>
            </a:extLst>
          </p:cNvPr>
          <p:cNvSpPr>
            <a:spLocks noGrp="1"/>
          </p:cNvSpPr>
          <p:nvPr>
            <p:ph type="title"/>
          </p:nvPr>
        </p:nvSpPr>
        <p:spPr/>
        <p:txBody>
          <a:bodyPr/>
          <a:lstStyle/>
          <a:p>
            <a:r>
              <a:rPr lang="en-US" dirty="0"/>
              <a:t>K-Nearest Neighbors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403E3F-92F0-46CC-AEE7-00CB8A428430}"/>
                  </a:ext>
                </a:extLst>
              </p:cNvPr>
              <p:cNvSpPr>
                <a:spLocks noGrp="1"/>
              </p:cNvSpPr>
              <p:nvPr>
                <p:ph idx="1"/>
              </p:nvPr>
            </p:nvSpPr>
            <p:spPr>
              <a:xfrm>
                <a:off x="838200" y="4616511"/>
                <a:ext cx="10515600" cy="1876365"/>
              </a:xfrm>
            </p:spPr>
            <p:txBody>
              <a:bodyPr>
                <a:normAutofit fontScale="70000" lnSpcReduction="20000"/>
              </a:bodyPr>
              <a:lstStyle/>
              <a:p>
                <a:r>
                  <a:rPr lang="en-US" dirty="0"/>
                  <a:t>Class is predicted by looking at the majority in the set of the k nearest </a:t>
                </a:r>
                <a:r>
                  <a:rPr lang="en-US" b="1" dirty="0"/>
                  <a:t>neighbors</a:t>
                </a:r>
                <a:r>
                  <a:rPr lang="en-US" dirty="0"/>
                  <a:t>. </a:t>
                </a:r>
                <a14:m>
                  <m:oMath xmlns:m="http://schemas.openxmlformats.org/officeDocument/2006/math">
                    <m:r>
                      <a:rPr lang="en-US" i="1" dirty="0" smtClean="0">
                        <a:latin typeface="Cambria Math" panose="02040503050406030204" pitchFamily="18" charset="0"/>
                      </a:rPr>
                      <m:t>𝑘</m:t>
                    </m:r>
                  </m:oMath>
                </a14:m>
                <a:r>
                  <a:rPr lang="en-US" dirty="0"/>
                  <a:t> is a hyperparameter. Larger </a:t>
                </a:r>
                <a14:m>
                  <m:oMath xmlns:m="http://schemas.openxmlformats.org/officeDocument/2006/math">
                    <m:r>
                      <a:rPr lang="en-US" i="1" dirty="0" smtClean="0">
                        <a:latin typeface="Cambria Math" panose="02040503050406030204" pitchFamily="18" charset="0"/>
                      </a:rPr>
                      <m:t>𝑘</m:t>
                    </m:r>
                  </m:oMath>
                </a14:m>
                <a:r>
                  <a:rPr lang="en-US" dirty="0"/>
                  <a:t> smooths the decision boundary.</a:t>
                </a:r>
              </a:p>
              <a:p>
                <a:r>
                  <a:rPr lang="en-US" dirty="0"/>
                  <a:t>Neighbors are found using a distance measure (e.g., Euclidean distance between points).</a:t>
                </a:r>
              </a:p>
              <a:p>
                <a:r>
                  <a:rPr lang="en-US" dirty="0"/>
                  <a:t>Approximates a Bayesian classifier by </a:t>
                </a:r>
                <a:br>
                  <a:rPr lang="en-US" dirty="0"/>
                </a:br>
                <a:br>
                  <a:rPr lang="en-US" dirty="0"/>
                </a:b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i="1">
                            <a:latin typeface="Cambria Math" panose="02040503050406030204" pitchFamily="18" charset="0"/>
                          </a:rPr>
                          <m:t> </m:t>
                        </m:r>
                        <m:r>
                          <m:rPr>
                            <m:nor/>
                          </m:rPr>
                          <a:rPr lang="en-US" b="0" i="0" smtClean="0">
                            <a:latin typeface="Cambria Math" panose="02040503050406030204" pitchFamily="18" charset="0"/>
                          </a:rPr>
                          <m:t>neighborhood</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DD403E3F-92F0-46CC-AEE7-00CB8A428430}"/>
                  </a:ext>
                </a:extLst>
              </p:cNvPr>
              <p:cNvSpPr>
                <a:spLocks noGrp="1" noRot="1" noChangeAspect="1" noMove="1" noResize="1" noEditPoints="1" noAdjustHandles="1" noChangeArrowheads="1" noChangeShapeType="1" noTextEdit="1"/>
              </p:cNvSpPr>
              <p:nvPr>
                <p:ph idx="1"/>
              </p:nvPr>
            </p:nvSpPr>
            <p:spPr>
              <a:xfrm>
                <a:off x="838200" y="4616511"/>
                <a:ext cx="10515600" cy="1876365"/>
              </a:xfrm>
              <a:blipFill>
                <a:blip r:embed="rId2"/>
                <a:stretch>
                  <a:fillRect l="-522" t="-58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44BE1D-B926-4089-8E89-446CBA16D0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209800" y="1524000"/>
            <a:ext cx="7822234" cy="309251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4BCA42-5698-7B0A-C3A8-2C583A067AE8}"/>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754BCA42-5698-7B0A-C3A8-2C583A067AE8}"/>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4"/>
                <a:stretch>
                  <a:fillRect t="-3676"/>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8207D964-56F9-4A99-9571-1155A1A9F8EE}"/>
              </a:ext>
            </a:extLst>
          </p:cNvPr>
          <p:cNvSpPr/>
          <p:nvPr/>
        </p:nvSpPr>
        <p:spPr>
          <a:xfrm>
            <a:off x="7239000" y="2895600"/>
            <a:ext cx="533400" cy="533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5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B28D-40CD-4E4E-B820-0865925CF2C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12B41D0-8B63-4496-9282-892F584394AC}"/>
              </a:ext>
            </a:extLst>
          </p:cNvPr>
          <p:cNvSpPr>
            <a:spLocks noGrp="1"/>
          </p:cNvSpPr>
          <p:nvPr>
            <p:ph idx="1"/>
          </p:nvPr>
        </p:nvSpPr>
        <p:spPr>
          <a:xfrm>
            <a:off x="838200" y="5085475"/>
            <a:ext cx="10515600" cy="1272461"/>
          </a:xfrm>
        </p:spPr>
        <p:txBody>
          <a:bodyPr>
            <a:normAutofit fontScale="92500" lnSpcReduction="10000"/>
          </a:bodyPr>
          <a:lstStyle/>
          <a:p>
            <a:r>
              <a:rPr lang="en-US" dirty="0"/>
              <a:t>Linear classifier that finds </a:t>
            </a:r>
            <a:r>
              <a:rPr lang="en-US" b="1" dirty="0"/>
              <a:t>the maximum margin separator </a:t>
            </a:r>
            <a:r>
              <a:rPr lang="en-US" dirty="0"/>
              <a:t>using only the points that are “support vectors” and quadratic optimization.</a:t>
            </a:r>
          </a:p>
          <a:p>
            <a:r>
              <a:rPr lang="en-US" dirty="0"/>
              <a:t>The kernel trick can be used to learn non-linear decision boundaries.</a:t>
            </a:r>
          </a:p>
        </p:txBody>
      </p:sp>
      <p:grpSp>
        <p:nvGrpSpPr>
          <p:cNvPr id="5" name="Group 4">
            <a:extLst>
              <a:ext uri="{FF2B5EF4-FFF2-40B4-BE49-F238E27FC236}">
                <a16:creationId xmlns:a16="http://schemas.microsoft.com/office/drawing/2014/main" id="{589EE94F-62F4-0910-6F3B-7FDCD9500AEE}"/>
              </a:ext>
              <a:ext uri="{C183D7F6-B498-43B3-948B-1728B52AA6E4}">
                <adec:decorative xmlns:adec="http://schemas.microsoft.com/office/drawing/2017/decorative" val="1"/>
              </a:ext>
            </a:extLst>
          </p:cNvPr>
          <p:cNvGrpSpPr/>
          <p:nvPr/>
        </p:nvGrpSpPr>
        <p:grpSpPr>
          <a:xfrm>
            <a:off x="2822407" y="1524000"/>
            <a:ext cx="7159793" cy="3389531"/>
            <a:chOff x="2822407" y="1524000"/>
            <a:chExt cx="7159793" cy="3389531"/>
          </a:xfrm>
        </p:grpSpPr>
        <p:pic>
          <p:nvPicPr>
            <p:cNvPr id="4" name="Picture 3">
              <a:extLst>
                <a:ext uri="{FF2B5EF4-FFF2-40B4-BE49-F238E27FC236}">
                  <a16:creationId xmlns:a16="http://schemas.microsoft.com/office/drawing/2014/main" id="{989E3C8D-26ED-4587-9061-8225A32F46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2407" y="1524000"/>
              <a:ext cx="6547186" cy="3092609"/>
            </a:xfrm>
            <a:prstGeom prst="rect">
              <a:avLst/>
            </a:prstGeom>
          </p:spPr>
        </p:pic>
        <p:cxnSp>
          <p:nvCxnSpPr>
            <p:cNvPr id="6" name="Straight Connector 5">
              <a:extLst>
                <a:ext uri="{FF2B5EF4-FFF2-40B4-BE49-F238E27FC236}">
                  <a16:creationId xmlns:a16="http://schemas.microsoft.com/office/drawing/2014/main" id="{BEC63F72-A75D-4C51-8E01-0780A7509E7B}"/>
                </a:ext>
              </a:extLst>
            </p:cNvPr>
            <p:cNvCxnSpPr/>
            <p:nvPr/>
          </p:nvCxnSpPr>
          <p:spPr>
            <a:xfrm flipV="1">
              <a:off x="7543800" y="3276600"/>
              <a:ext cx="228600" cy="228600"/>
            </a:xfrm>
            <a:prstGeom prst="line">
              <a:avLst/>
            </a:prstGeom>
            <a:ln w="28575">
              <a:headEnd type="arrow"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7" name="TextBox 6">
              <a:extLst>
                <a:ext uri="{FF2B5EF4-FFF2-40B4-BE49-F238E27FC236}">
                  <a16:creationId xmlns:a16="http://schemas.microsoft.com/office/drawing/2014/main" id="{5F65893B-1871-46E0-9FC6-B0AB3182650A}"/>
                </a:ext>
              </a:extLst>
            </p:cNvPr>
            <p:cNvSpPr txBox="1"/>
            <p:nvPr/>
          </p:nvSpPr>
          <p:spPr>
            <a:xfrm>
              <a:off x="7848600" y="2963148"/>
              <a:ext cx="914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Margin</a:t>
              </a:r>
            </a:p>
          </p:txBody>
        </p:sp>
        <p:cxnSp>
          <p:nvCxnSpPr>
            <p:cNvPr id="9" name="Straight Arrow Connector 8">
              <a:extLst>
                <a:ext uri="{FF2B5EF4-FFF2-40B4-BE49-F238E27FC236}">
                  <a16:creationId xmlns:a16="http://schemas.microsoft.com/office/drawing/2014/main" id="{37357CC0-8EE6-4829-A5F8-8807046ADF94}"/>
                </a:ext>
              </a:extLst>
            </p:cNvPr>
            <p:cNvCxnSpPr>
              <a:cxnSpLocks/>
            </p:cNvCxnSpPr>
            <p:nvPr/>
          </p:nvCxnSpPr>
          <p:spPr>
            <a:xfrm flipH="1" flipV="1">
              <a:off x="8305800" y="4024311"/>
              <a:ext cx="612607" cy="381001"/>
            </a:xfrm>
            <a:prstGeom prst="straightConnector1">
              <a:avLst/>
            </a:prstGeom>
            <a:ln w="28575">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10" name="TextBox 9">
              <a:extLst>
                <a:ext uri="{FF2B5EF4-FFF2-40B4-BE49-F238E27FC236}">
                  <a16:creationId xmlns:a16="http://schemas.microsoft.com/office/drawing/2014/main" id="{93C6BB77-7931-493F-A79F-DEBFF6D21390}"/>
                </a:ext>
              </a:extLst>
            </p:cNvPr>
            <p:cNvSpPr txBox="1"/>
            <p:nvPr/>
          </p:nvSpPr>
          <p:spPr>
            <a:xfrm>
              <a:off x="8855580" y="4267200"/>
              <a:ext cx="112662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Decision boundary </a:t>
              </a:r>
            </a:p>
          </p:txBody>
        </p:sp>
      </p:grpSp>
    </p:spTree>
    <p:extLst>
      <p:ext uri="{BB962C8B-B14F-4D97-AF65-F5344CB8AC3E}">
        <p14:creationId xmlns:p14="http://schemas.microsoft.com/office/powerpoint/2010/main" val="1018351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D0E-A67A-4382-B425-09B322BE189D}"/>
              </a:ext>
            </a:extLst>
          </p:cNvPr>
          <p:cNvSpPr>
            <a:spLocks noGrp="1"/>
          </p:cNvSpPr>
          <p:nvPr>
            <p:ph type="title"/>
          </p:nvPr>
        </p:nvSpPr>
        <p:spPr>
          <a:xfrm>
            <a:off x="838200" y="365126"/>
            <a:ext cx="8915400" cy="818384"/>
          </a:xfrm>
        </p:spPr>
        <p:txBody>
          <a:bodyPr>
            <a:normAutofit fontScale="90000"/>
          </a:bodyPr>
          <a:lstStyle/>
          <a:p>
            <a:r>
              <a:rPr lang="en-US" dirty="0"/>
              <a:t>Most Used in AI: Artificial Neural Networks</a:t>
            </a:r>
          </a:p>
        </p:txBody>
      </p:sp>
      <p:grpSp>
        <p:nvGrpSpPr>
          <p:cNvPr id="13" name="Group 12" descr="A figure showing the topology of a neural network with a single hidden layer.">
            <a:extLst>
              <a:ext uri="{FF2B5EF4-FFF2-40B4-BE49-F238E27FC236}">
                <a16:creationId xmlns:a16="http://schemas.microsoft.com/office/drawing/2014/main" id="{75037A14-3AFB-5878-CDC0-BD0486D59593}"/>
              </a:ext>
            </a:extLst>
          </p:cNvPr>
          <p:cNvGrpSpPr/>
          <p:nvPr/>
        </p:nvGrpSpPr>
        <p:grpSpPr>
          <a:xfrm>
            <a:off x="45672" y="1164852"/>
            <a:ext cx="7802930" cy="5509792"/>
            <a:chOff x="45672" y="1164852"/>
            <a:chExt cx="7802930" cy="5509792"/>
          </a:xfrm>
        </p:grpSpPr>
        <p:pic>
          <p:nvPicPr>
            <p:cNvPr id="5" name="Picture 4">
              <a:extLst>
                <a:ext uri="{FF2B5EF4-FFF2-40B4-BE49-F238E27FC236}">
                  <a16:creationId xmlns:a16="http://schemas.microsoft.com/office/drawing/2014/main" id="{59C505E5-264D-4512-B738-64315008EC14}"/>
                </a:ext>
              </a:extLst>
            </p:cNvPr>
            <p:cNvPicPr>
              <a:picLocks noChangeAspect="1"/>
            </p:cNvPicPr>
            <p:nvPr/>
          </p:nvPicPr>
          <p:blipFill rotWithShape="1">
            <a:blip r:embed="rId2"/>
            <a:srcRect l="-2123" r="-1"/>
            <a:stretch/>
          </p:blipFill>
          <p:spPr>
            <a:xfrm>
              <a:off x="45672" y="1778000"/>
              <a:ext cx="7802930" cy="4576762"/>
            </a:xfrm>
            <a:prstGeom prst="rect">
              <a:avLst/>
            </a:prstGeom>
          </p:spPr>
        </p:pic>
        <p:sp>
          <p:nvSpPr>
            <p:cNvPr id="8" name="Speech Bubble: Rectangle 7">
              <a:extLst>
                <a:ext uri="{FF2B5EF4-FFF2-40B4-BE49-F238E27FC236}">
                  <a16:creationId xmlns:a16="http://schemas.microsoft.com/office/drawing/2014/main" id="{23257D05-D4F7-429A-8BEC-42DD062F3215}"/>
                </a:ext>
              </a:extLst>
            </p:cNvPr>
            <p:cNvSpPr/>
            <p:nvPr/>
          </p:nvSpPr>
          <p:spPr>
            <a:xfrm>
              <a:off x="2986312" y="6293644"/>
              <a:ext cx="976088" cy="381000"/>
            </a:xfrm>
            <a:prstGeom prst="wedgeRectCallout">
              <a:avLst>
                <a:gd name="adj1" fmla="val 58333"/>
                <a:gd name="adj2" fmla="val -124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Bias term</a:t>
              </a:r>
            </a:p>
          </p:txBody>
        </p:sp>
        <p:sp>
          <p:nvSpPr>
            <p:cNvPr id="9" name="Speech Bubble: Rectangle 8">
              <a:extLst>
                <a:ext uri="{FF2B5EF4-FFF2-40B4-BE49-F238E27FC236}">
                  <a16:creationId xmlns:a16="http://schemas.microsoft.com/office/drawing/2014/main" id="{8CE8AF8D-75D9-4426-918B-179C915BDA88}"/>
                </a:ext>
              </a:extLst>
            </p:cNvPr>
            <p:cNvSpPr/>
            <p:nvPr/>
          </p:nvSpPr>
          <p:spPr>
            <a:xfrm>
              <a:off x="4405570" y="6113461"/>
              <a:ext cx="2425700" cy="482600"/>
            </a:xfrm>
            <a:prstGeom prst="wedgeRectCallout">
              <a:avLst>
                <a:gd name="adj1" fmla="val -15845"/>
                <a:gd name="adj2" fmla="val -2577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Non-linear activation function</a:t>
              </a:r>
            </a:p>
          </p:txBody>
        </p:sp>
        <p:sp>
          <p:nvSpPr>
            <p:cNvPr id="10" name="Speech Bubble: Rectangle 9">
              <a:extLst>
                <a:ext uri="{FF2B5EF4-FFF2-40B4-BE49-F238E27FC236}">
                  <a16:creationId xmlns:a16="http://schemas.microsoft.com/office/drawing/2014/main" id="{CB86ED20-CC1D-4B11-BD63-F18FD50791F0}"/>
                </a:ext>
              </a:extLst>
            </p:cNvPr>
            <p:cNvSpPr/>
            <p:nvPr/>
          </p:nvSpPr>
          <p:spPr>
            <a:xfrm>
              <a:off x="1143000" y="1524000"/>
              <a:ext cx="1600200" cy="461962"/>
            </a:xfrm>
            <a:prstGeom prst="wedgeRectCallout">
              <a:avLst>
                <a:gd name="adj1" fmla="val -19445"/>
                <a:gd name="adj2" fmla="val 1707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Hidden Layer</a:t>
              </a:r>
            </a:p>
          </p:txBody>
        </p:sp>
        <p:sp>
          <p:nvSpPr>
            <p:cNvPr id="11" name="Rectangle 10">
              <a:extLst>
                <a:ext uri="{FF2B5EF4-FFF2-40B4-BE49-F238E27FC236}">
                  <a16:creationId xmlns:a16="http://schemas.microsoft.com/office/drawing/2014/main" id="{AC5C019B-45E1-4EAF-A424-7EF300F014B2}"/>
                </a:ext>
              </a:extLst>
            </p:cNvPr>
            <p:cNvSpPr/>
            <p:nvPr/>
          </p:nvSpPr>
          <p:spPr>
            <a:xfrm>
              <a:off x="1143000" y="2316162"/>
              <a:ext cx="838200" cy="3128962"/>
            </a:xfrm>
            <a:prstGeom prst="rect">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8A9B84-D447-4F07-A7BF-15162A2BC21C}"/>
                </a:ext>
              </a:extLst>
            </p:cNvPr>
            <p:cNvSpPr txBox="1"/>
            <p:nvPr/>
          </p:nvSpPr>
          <p:spPr>
            <a:xfrm>
              <a:off x="4240470" y="1164852"/>
              <a:ext cx="2590800" cy="369332"/>
            </a:xfrm>
            <a:prstGeom prst="rect">
              <a:avLst/>
            </a:prstGeom>
            <a:noFill/>
          </p:spPr>
          <p:txBody>
            <a:bodyPr wrap="square" rtlCol="0">
              <a:spAutoFit/>
            </a:bodyPr>
            <a:lstStyle/>
            <a:p>
              <a:r>
                <a:rPr lang="en-US" b="1" dirty="0"/>
                <a:t>Computational graph</a:t>
              </a:r>
            </a:p>
          </p:txBody>
        </p:sp>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A750B6A0-2002-5342-C717-6C7D75640BF4}"/>
                    </a:ext>
                  </a:extLst>
                </p:cNvPr>
                <p:cNvSpPr/>
                <p:nvPr/>
              </p:nvSpPr>
              <p:spPr>
                <a:xfrm>
                  <a:off x="6144988" y="1524000"/>
                  <a:ext cx="1703613" cy="1090108"/>
                </a:xfrm>
                <a:prstGeom prst="wedgeRectCallout">
                  <a:avLst>
                    <a:gd name="adj1" fmla="val 12589"/>
                    <a:gd name="adj2" fmla="val 1579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For classification, a </a:t>
                  </a:r>
                  <a:r>
                    <a:rPr lang="en-US" sz="1400" dirty="0" err="1"/>
                    <a:t>softmax</a:t>
                  </a:r>
                  <a:r>
                    <a:rPr lang="en-US" sz="1400" dirty="0"/>
                    <a:t> activation function returning </a:t>
                  </a:r>
                  <a14:m>
                    <m:oMath xmlns:m="http://schemas.openxmlformats.org/officeDocument/2006/math">
                      <m:r>
                        <a:rPr lang="en-US" sz="1400" b="1" i="1" smtClean="0">
                          <a:latin typeface="Cambria Math" panose="02040503050406030204" pitchFamily="18" charset="0"/>
                        </a:rPr>
                        <m:t>𝑷</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1" i="1" smtClean="0">
                          <a:latin typeface="Cambria Math" panose="02040503050406030204" pitchFamily="18" charset="0"/>
                        </a:rPr>
                        <m:t>𝒙</m:t>
                      </m:r>
                      <m:r>
                        <a:rPr lang="en-US" sz="1400" b="0" i="1" smtClean="0">
                          <a:latin typeface="Cambria Math" panose="02040503050406030204" pitchFamily="18" charset="0"/>
                        </a:rPr>
                        <m:t>)</m:t>
                      </m:r>
                    </m:oMath>
                  </a14:m>
                  <a:r>
                    <a:rPr lang="en-US" sz="1400" dirty="0"/>
                    <a:t> is used.</a:t>
                  </a:r>
                </a:p>
              </p:txBody>
            </p:sp>
          </mc:Choice>
          <mc:Fallback xmlns="">
            <p:sp>
              <p:nvSpPr>
                <p:cNvPr id="4" name="Speech Bubble: Rectangle 3">
                  <a:extLst>
                    <a:ext uri="{FF2B5EF4-FFF2-40B4-BE49-F238E27FC236}">
                      <a16:creationId xmlns:a16="http://schemas.microsoft.com/office/drawing/2014/main" id="{A750B6A0-2002-5342-C717-6C7D75640BF4}"/>
                    </a:ext>
                  </a:extLst>
                </p:cNvPr>
                <p:cNvSpPr>
                  <a:spLocks noRot="1" noChangeAspect="1" noMove="1" noResize="1" noEditPoints="1" noAdjustHandles="1" noChangeArrowheads="1" noChangeShapeType="1" noTextEdit="1"/>
                </p:cNvSpPr>
                <p:nvPr/>
              </p:nvSpPr>
              <p:spPr>
                <a:xfrm>
                  <a:off x="6144988" y="1524000"/>
                  <a:ext cx="1703613" cy="1090108"/>
                </a:xfrm>
                <a:prstGeom prst="wedgeRectCallout">
                  <a:avLst>
                    <a:gd name="adj1" fmla="val 12589"/>
                    <a:gd name="adj2" fmla="val 157912"/>
                  </a:avLst>
                </a:prstGeom>
                <a:blipFill>
                  <a:blip r:embed="rId3"/>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1D9991D3-82B3-3064-C52C-A229F1BFF3D7}"/>
                </a:ext>
              </a:extLst>
            </p:cNvPr>
            <p:cNvSpPr/>
            <p:nvPr/>
          </p:nvSpPr>
          <p:spPr>
            <a:xfrm>
              <a:off x="838200" y="6004187"/>
              <a:ext cx="1104900" cy="381000"/>
            </a:xfrm>
            <a:prstGeom prst="wedgeRectCallout">
              <a:avLst>
                <a:gd name="adj1" fmla="val 27371"/>
                <a:gd name="adj2" fmla="val -27491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Neuron</a:t>
              </a:r>
            </a:p>
          </p:txBody>
        </p:sp>
        <p:sp>
          <p:nvSpPr>
            <p:cNvPr id="7" name="Oval 6">
              <a:extLst>
                <a:ext uri="{FF2B5EF4-FFF2-40B4-BE49-F238E27FC236}">
                  <a16:creationId xmlns:a16="http://schemas.microsoft.com/office/drawing/2014/main" id="{617CB4B8-E50C-D9E2-1583-8D9F96D417B5}"/>
                </a:ext>
              </a:extLst>
            </p:cNvPr>
            <p:cNvSpPr/>
            <p:nvPr/>
          </p:nvSpPr>
          <p:spPr>
            <a:xfrm>
              <a:off x="3516088" y="1503391"/>
              <a:ext cx="1943100" cy="2590800"/>
            </a:xfrm>
            <a:prstGeom prst="ellipse">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cxnSp>
          <p:nvCxnSpPr>
            <p:cNvPr id="15" name="Straight Connector 14">
              <a:extLst>
                <a:ext uri="{FF2B5EF4-FFF2-40B4-BE49-F238E27FC236}">
                  <a16:creationId xmlns:a16="http://schemas.microsoft.com/office/drawing/2014/main" id="{B6AA2D06-82E0-6A3D-BC59-0D301E7633E2}"/>
                </a:ext>
              </a:extLst>
            </p:cNvPr>
            <p:cNvCxnSpPr>
              <a:cxnSpLocks/>
            </p:cNvCxnSpPr>
            <p:nvPr/>
          </p:nvCxnSpPr>
          <p:spPr>
            <a:xfrm flipV="1">
              <a:off x="1611488" y="1586428"/>
              <a:ext cx="2409626" cy="11382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89DDE38B-5A06-6C92-402E-28D279A27AE6}"/>
                </a:ext>
              </a:extLst>
            </p:cNvPr>
            <p:cNvCxnSpPr>
              <a:cxnSpLocks/>
            </p:cNvCxnSpPr>
            <p:nvPr/>
          </p:nvCxnSpPr>
          <p:spPr>
            <a:xfrm>
              <a:off x="1611487" y="3054894"/>
              <a:ext cx="2323321" cy="891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970AAE-D0C1-4D69-AE5D-06F79663B2E1}"/>
                  </a:ext>
                </a:extLst>
              </p:cNvPr>
              <p:cNvSpPr>
                <a:spLocks noGrp="1"/>
              </p:cNvSpPr>
              <p:nvPr>
                <p:ph idx="1"/>
              </p:nvPr>
            </p:nvSpPr>
            <p:spPr>
              <a:xfrm>
                <a:off x="8035974" y="1452988"/>
                <a:ext cx="3657600" cy="5143073"/>
              </a:xfrm>
            </p:spPr>
            <p:txBody>
              <a:bodyPr>
                <a:noAutofit/>
              </a:bodyPr>
              <a:lstStyle/>
              <a:p>
                <a:r>
                  <a:rPr lang="en-US" sz="1600" dirty="0"/>
                  <a:t>Represent </a:t>
                </a:r>
                <a:br>
                  <a:rPr lang="en-US" sz="1600" dirty="0"/>
                </a:br>
                <a:r>
                  <a:rPr lang="en-US" sz="1600" dirty="0"/>
                  <a:t>   </a:t>
                </a:r>
                <a14:m>
                  <m:oMath xmlns:m="http://schemas.openxmlformats.org/officeDocument/2006/math">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𝑦</m:t>
                        </m:r>
                      </m:e>
                    </m:acc>
                    <m:r>
                      <a:rPr lang="en-US" sz="1600" b="0" i="1" dirty="0" smtClean="0">
                        <a:latin typeface="Cambria Math" panose="02040503050406030204" pitchFamily="18" charset="0"/>
                      </a:rPr>
                      <m:t>=</m:t>
                    </m:r>
                    <m:r>
                      <a:rPr lang="en-US" sz="1600" b="0" i="1" dirty="0" smtClean="0">
                        <a:latin typeface="Cambria Math" panose="02040503050406030204" pitchFamily="18" charset="0"/>
                      </a:rPr>
                      <m:t>h</m:t>
                    </m:r>
                    <m:d>
                      <m:dPr>
                        <m:ctrlPr>
                          <a:rPr lang="en-US" sz="1600" b="0" i="1" dirty="0" smtClean="0">
                            <a:latin typeface="Cambria Math" panose="02040503050406030204" pitchFamily="18" charset="0"/>
                          </a:rPr>
                        </m:ctrlPr>
                      </m:dPr>
                      <m:e>
                        <m:r>
                          <a:rPr lang="en-US" sz="1600" b="1" i="1" dirty="0" smtClean="0">
                            <a:latin typeface="Cambria Math" panose="02040503050406030204" pitchFamily="18" charset="0"/>
                          </a:rPr>
                          <m:t>𝒙</m:t>
                        </m:r>
                      </m:e>
                    </m:d>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𝑔</m:t>
                        </m:r>
                      </m:e>
                      <m:sup>
                        <m:r>
                          <a:rPr lang="en-US" sz="1600" b="0" i="1" smtClean="0">
                            <a:latin typeface="Cambria Math" panose="02040503050406030204" pitchFamily="18" charset="0"/>
                          </a:rPr>
                          <m:t>[2]</m:t>
                        </m:r>
                      </m:sup>
                    </m:sSup>
                    <m:d>
                      <m:dPr>
                        <m:ctrlPr>
                          <a:rPr lang="en-US" sz="1600" i="1">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[2]</m:t>
                            </m:r>
                          </m:sup>
                        </m:sSup>
                        <m:r>
                          <a:rPr lang="en-US" sz="1600" i="1">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𝑔</m:t>
                            </m:r>
                          </m:e>
                          <m:sup>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sup>
                        </m:sSup>
                        <m:d>
                          <m:dPr>
                            <m:ctrlPr>
                              <a:rPr lang="en-US" sz="1600" b="1" i="1">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1" i="1" smtClean="0">
                                    <a:latin typeface="Cambria Math" panose="02040503050406030204" pitchFamily="18" charset="0"/>
                                  </a:rPr>
                                  <m:t>[</m:t>
                                </m:r>
                                <m:r>
                                  <a:rPr lang="en-US" sz="1600" b="0" i="1" smtClean="0">
                                    <a:latin typeface="Cambria Math" panose="02040503050406030204" pitchFamily="18" charset="0"/>
                                  </a:rPr>
                                  <m:t>1</m:t>
                                </m:r>
                                <m:r>
                                  <m:rPr>
                                    <m:lit/>
                                  </m:rPr>
                                  <a:rPr lang="en-US" sz="1600" b="0" i="1" smtClean="0">
                                    <a:latin typeface="Cambria Math" panose="02040503050406030204" pitchFamily="18" charset="0"/>
                                  </a:rPr>
                                  <m:t>]</m:t>
                                </m:r>
                              </m:sup>
                            </m:sSup>
                            <m:r>
                              <a:rPr lang="en-US" sz="1600" b="1" i="1">
                                <a:latin typeface="Cambria Math" panose="02040503050406030204" pitchFamily="18" charset="0"/>
                              </a:rPr>
                              <m:t>𝒙</m:t>
                            </m:r>
                          </m:e>
                        </m:d>
                      </m:e>
                    </m:d>
                  </m:oMath>
                </a14:m>
                <a:br>
                  <a:rPr lang="en-US" sz="1600" dirty="0"/>
                </a:br>
                <a:r>
                  <a:rPr lang="en-US" sz="1600" dirty="0"/>
                  <a:t>as a network of weighted sums with non-linear </a:t>
                </a:r>
                <a:r>
                  <a:rPr lang="en-US" sz="1600" b="1" dirty="0"/>
                  <a:t>activation functions </a:t>
                </a:r>
                <a14:m>
                  <m:oMath xmlns:m="http://schemas.openxmlformats.org/officeDocument/2006/math">
                    <m:r>
                      <a:rPr lang="en-US" sz="1600" i="1" dirty="0" smtClean="0">
                        <a:latin typeface="Cambria Math" panose="02040503050406030204" pitchFamily="18" charset="0"/>
                      </a:rPr>
                      <m:t>𝑔</m:t>
                    </m:r>
                    <m:r>
                      <a:rPr lang="en-US" sz="1600" b="0" i="1" dirty="0" smtClean="0">
                        <a:latin typeface="Cambria Math" panose="02040503050406030204" pitchFamily="18" charset="0"/>
                      </a:rPr>
                      <m:t>(⋅)</m:t>
                    </m:r>
                  </m:oMath>
                </a14:m>
                <a:r>
                  <a:rPr lang="en-US" sz="1600" dirty="0"/>
                  <a:t> (e.g., sigmoid, </a:t>
                </a:r>
                <a:r>
                  <a:rPr lang="en-US" sz="1600" dirty="0" err="1"/>
                  <a:t>ReLU</a:t>
                </a:r>
                <a:r>
                  <a:rPr lang="en-US" sz="1600" dirty="0"/>
                  <a:t>).</a:t>
                </a:r>
              </a:p>
              <a:p>
                <a:r>
                  <a:rPr lang="en-US" sz="1600" dirty="0"/>
                  <a:t>Learn weight matrices </a:t>
                </a:r>
                <a14:m>
                  <m:oMath xmlns:m="http://schemas.openxmlformats.org/officeDocument/2006/math">
                    <m:r>
                      <a:rPr lang="en-US" sz="1600" b="1" i="1" dirty="0" smtClean="0">
                        <a:latin typeface="Cambria Math" panose="02040503050406030204" pitchFamily="18" charset="0"/>
                      </a:rPr>
                      <m:t>𝑾</m:t>
                    </m:r>
                  </m:oMath>
                </a14:m>
                <a:r>
                  <a:rPr lang="en-US" sz="1600" dirty="0"/>
                  <a:t> from examples using gradient descent with </a:t>
                </a:r>
                <a:r>
                  <a:rPr lang="en-US" sz="1600" b="1" dirty="0"/>
                  <a:t>backpropagation</a:t>
                </a:r>
                <a:r>
                  <a:rPr lang="en-US" sz="1600" dirty="0"/>
                  <a:t> of prediction errors </a:t>
                </a:r>
                <a14:m>
                  <m:oMath xmlns:m="http://schemas.openxmlformats.org/officeDocument/2006/math">
                    <m:r>
                      <a:rPr lang="en-US" sz="1600" i="1" dirty="0">
                        <a:latin typeface="Cambria Math" panose="02040503050406030204" pitchFamily="18" charset="0"/>
                      </a:rPr>
                      <m:t>𝐿</m:t>
                    </m:r>
                    <m:r>
                      <a:rPr lang="en-US" sz="1600" b="0" i="0" dirty="0" smtClean="0">
                        <a:latin typeface="Cambria Math" panose="02040503050406030204" pitchFamily="18" charset="0"/>
                      </a:rPr>
                      <m:t>(</m:t>
                    </m:r>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𝑦</m:t>
                        </m:r>
                      </m:e>
                    </m:acc>
                    <m:r>
                      <a:rPr lang="en-US" sz="1600" b="0" i="1" dirty="0" smtClean="0">
                        <a:latin typeface="Cambria Math" panose="02040503050406030204" pitchFamily="18" charset="0"/>
                      </a:rPr>
                      <m:t>, </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m:t>
                    </m:r>
                  </m:oMath>
                </a14:m>
                <a:r>
                  <a:rPr lang="en-US" sz="1600" dirty="0"/>
                  <a:t>.</a:t>
                </a:r>
              </a:p>
              <a:p>
                <a:r>
                  <a:rPr lang="en-US" sz="1600" dirty="0"/>
                  <a:t>ANNs are </a:t>
                </a:r>
                <a:r>
                  <a:rPr lang="en-US" sz="1600" b="1" dirty="0"/>
                  <a:t>universal approximators</a:t>
                </a:r>
                <a:r>
                  <a:rPr lang="en-US" sz="1600" dirty="0"/>
                  <a:t>. Large networks can approximate any function (has no bias). </a:t>
                </a:r>
                <a:r>
                  <a:rPr lang="en-US" sz="1600" b="1" dirty="0"/>
                  <a:t>Regularization</a:t>
                </a:r>
                <a:r>
                  <a:rPr lang="en-US" sz="1600" dirty="0"/>
                  <a:t> is typically needed to avoid overfitting.</a:t>
                </a:r>
              </a:p>
              <a:p>
                <a:r>
                  <a:rPr lang="en-US" sz="1600" b="1" dirty="0"/>
                  <a:t>End-to-end learning</a:t>
                </a:r>
                <a:r>
                  <a:rPr lang="en-US" sz="1600" dirty="0"/>
                  <a:t>: The hidden layer performs “automatic feature engineering</a:t>
                </a:r>
              </a:p>
              <a:p>
                <a:r>
                  <a:rPr lang="en-US" sz="1600" b="1" dirty="0"/>
                  <a:t>Deep learning </a:t>
                </a:r>
                <a:r>
                  <a:rPr lang="en-US" sz="1600" dirty="0"/>
                  <a:t>adds more hidden layers and layer types (e.g., convolution layers) for more efficient learning and transfer learning.</a:t>
                </a:r>
              </a:p>
            </p:txBody>
          </p:sp>
        </mc:Choice>
        <mc:Fallback xmlns="">
          <p:sp>
            <p:nvSpPr>
              <p:cNvPr id="3" name="Content Placeholder 2">
                <a:extLst>
                  <a:ext uri="{FF2B5EF4-FFF2-40B4-BE49-F238E27FC236}">
                    <a16:creationId xmlns:a16="http://schemas.microsoft.com/office/drawing/2014/main" id="{85970AAE-D0C1-4D69-AE5D-06F79663B2E1}"/>
                  </a:ext>
                </a:extLst>
              </p:cNvPr>
              <p:cNvSpPr>
                <a:spLocks noGrp="1" noRot="1" noChangeAspect="1" noMove="1" noResize="1" noEditPoints="1" noAdjustHandles="1" noChangeArrowheads="1" noChangeShapeType="1" noTextEdit="1"/>
              </p:cNvSpPr>
              <p:nvPr>
                <p:ph idx="1"/>
              </p:nvPr>
            </p:nvSpPr>
            <p:spPr>
              <a:xfrm>
                <a:off x="8035974" y="1452988"/>
                <a:ext cx="3657600" cy="5143073"/>
              </a:xfrm>
              <a:blipFill>
                <a:blip r:embed="rId4"/>
                <a:stretch>
                  <a:fillRect l="-667" t="-829" r="-2167" b="-59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9E56341-A356-BD0B-2B28-DCEA6620EAE6}"/>
              </a:ext>
            </a:extLst>
          </p:cNvPr>
          <p:cNvSpPr txBox="1"/>
          <p:nvPr/>
        </p:nvSpPr>
        <p:spPr>
          <a:xfrm>
            <a:off x="511753" y="1104517"/>
            <a:ext cx="2590800" cy="369332"/>
          </a:xfrm>
          <a:prstGeom prst="rect">
            <a:avLst/>
          </a:prstGeom>
          <a:noFill/>
        </p:spPr>
        <p:txBody>
          <a:bodyPr wrap="square" rtlCol="0">
            <a:spAutoFit/>
          </a:bodyPr>
          <a:lstStyle/>
          <a:p>
            <a:pPr algn="ctr"/>
            <a:r>
              <a:rPr lang="en-US" b="1" dirty="0"/>
              <a:t>Network Topology</a:t>
            </a:r>
          </a:p>
        </p:txBody>
      </p:sp>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52ECC6E1-4A8F-8EF9-32E5-F4AB2AA7DFAE}"/>
                  </a:ext>
                </a:extLst>
              </p:cNvPr>
              <p:cNvSpPr/>
              <p:nvPr/>
            </p:nvSpPr>
            <p:spPr>
              <a:xfrm>
                <a:off x="10080047" y="533400"/>
                <a:ext cx="1600200" cy="553868"/>
              </a:xfrm>
              <a:prstGeom prst="wedgeRectCallout">
                <a:avLst>
                  <a:gd name="adj1" fmla="val -38838"/>
                  <a:gd name="adj2" fmla="val 1639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Superscript </a:t>
                </a:r>
                <a14:m>
                  <m:oMath xmlns:m="http://schemas.openxmlformats.org/officeDocument/2006/math">
                    <m:r>
                      <a:rPr lang="en-US" sz="1100" i="1" dirty="0" smtClean="0">
                        <a:latin typeface="Cambria Math" panose="02040503050406030204" pitchFamily="18" charset="0"/>
                      </a:rPr>
                      <m:t>[</m:t>
                    </m:r>
                    <m:r>
                      <a:rPr lang="en-US" sz="1100" i="1" dirty="0" smtClean="0">
                        <a:latin typeface="Cambria Math" panose="02040503050406030204" pitchFamily="18" charset="0"/>
                      </a:rPr>
                      <m:t>𝑛</m:t>
                    </m:r>
                    <m:r>
                      <a:rPr lang="en-US" sz="1100" i="1" dirty="0" smtClean="0">
                        <a:latin typeface="Cambria Math" panose="02040503050406030204" pitchFamily="18" charset="0"/>
                      </a:rPr>
                      <m:t>] </m:t>
                    </m:r>
                  </m:oMath>
                </a14:m>
                <a:r>
                  <a:rPr lang="en-US" sz="1100" dirty="0"/>
                  <a:t>means the layer. Layer weights are collected in a matrix.</a:t>
                </a:r>
              </a:p>
            </p:txBody>
          </p:sp>
        </mc:Choice>
        <mc:Fallback xmlns="">
          <p:sp>
            <p:nvSpPr>
              <p:cNvPr id="14" name="Speech Bubble: Rectangle 13">
                <a:extLst>
                  <a:ext uri="{FF2B5EF4-FFF2-40B4-BE49-F238E27FC236}">
                    <a16:creationId xmlns:a16="http://schemas.microsoft.com/office/drawing/2014/main" id="{52ECC6E1-4A8F-8EF9-32E5-F4AB2AA7DFAE}"/>
                  </a:ext>
                </a:extLst>
              </p:cNvPr>
              <p:cNvSpPr>
                <a:spLocks noRot="1" noChangeAspect="1" noMove="1" noResize="1" noEditPoints="1" noAdjustHandles="1" noChangeArrowheads="1" noChangeShapeType="1" noTextEdit="1"/>
              </p:cNvSpPr>
              <p:nvPr/>
            </p:nvSpPr>
            <p:spPr>
              <a:xfrm>
                <a:off x="10080047" y="533400"/>
                <a:ext cx="1600200" cy="553868"/>
              </a:xfrm>
              <a:prstGeom prst="wedgeRectCallout">
                <a:avLst>
                  <a:gd name="adj1" fmla="val -38838"/>
                  <a:gd name="adj2" fmla="val 163956"/>
                </a:avLst>
              </a:prstGeom>
              <a:blipFill>
                <a:blip r:embed="rId5"/>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40451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A43D-93C1-ABD3-A2E5-40B73B6EC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A4B6-D7DC-5913-84F9-79DC02BD0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Agents and ML</a:t>
            </a:r>
          </a:p>
        </p:txBody>
      </p:sp>
      <p:sp>
        <p:nvSpPr>
          <p:cNvPr id="7" name="TextBox 6">
            <a:extLst>
              <a:ext uri="{FF2B5EF4-FFF2-40B4-BE49-F238E27FC236}">
                <a16:creationId xmlns:a16="http://schemas.microsoft.com/office/drawing/2014/main" id="{192FDFC1-1E91-863C-60E8-089AC78538B5}"/>
              </a:ext>
            </a:extLst>
          </p:cNvPr>
          <p:cNvSpPr txBox="1"/>
          <p:nvPr/>
        </p:nvSpPr>
        <p:spPr>
          <a:xfrm>
            <a:off x="5715000" y="6081063"/>
            <a:ext cx="5562600" cy="523220"/>
          </a:xfrm>
          <a:prstGeom prst="rect">
            <a:avLst/>
          </a:prstGeom>
          <a:noFill/>
        </p:spPr>
        <p:txBody>
          <a:bodyPr wrap="square" rtlCol="0">
            <a:spAutoFit/>
          </a:bodyPr>
          <a:lstStyle/>
          <a:p>
            <a:pPr algn="ctr"/>
            <a:r>
              <a:rPr lang="en-US" sz="1400" dirty="0"/>
              <a:t>DeepAi.org with prompt: “A happy cartoon robot with an artificial neural network for a brain on white background learning to play chess”</a:t>
            </a:r>
          </a:p>
        </p:txBody>
      </p:sp>
      <p:pic>
        <p:nvPicPr>
          <p:cNvPr id="1034" name="Picture 10">
            <a:extLst>
              <a:ext uri="{FF2B5EF4-FFF2-40B4-BE49-F238E27FC236}">
                <a16:creationId xmlns:a16="http://schemas.microsoft.com/office/drawing/2014/main" id="{0B3B5D91-7A9D-DC31-1696-410760A5AF4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720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9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4CCA2-CD25-4318-A32D-11D515970BB0}"/>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Other Popular Models and Methods</a:t>
            </a:r>
          </a:p>
        </p:txBody>
      </p:sp>
      <p:graphicFrame>
        <p:nvGraphicFramePr>
          <p:cNvPr id="5" name="Content Placeholder 2" descr="A popular class of models is called generalized linear models. This class includes linear and logistic regression. Other methods often used are regularization, the kernel trick, ensemble learning and embedding of data.">
            <a:extLst>
              <a:ext uri="{FF2B5EF4-FFF2-40B4-BE49-F238E27FC236}">
                <a16:creationId xmlns:a16="http://schemas.microsoft.com/office/drawing/2014/main" id="{0E17A239-0BAB-C414-09F4-BB525FA255C3}"/>
              </a:ext>
            </a:extLst>
          </p:cNvPr>
          <p:cNvGraphicFramePr>
            <a:graphicFrameLocks noGrp="1"/>
          </p:cNvGraphicFramePr>
          <p:nvPr>
            <p:ph idx="1"/>
            <p:extLst>
              <p:ext uri="{D42A27DB-BD31-4B8C-83A1-F6EECF244321}">
                <p14:modId xmlns:p14="http://schemas.microsoft.com/office/powerpoint/2010/main" val="313972867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240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1CE-DF87-67E9-77D1-77180DEFF9A8}"/>
              </a:ext>
            </a:extLst>
          </p:cNvPr>
          <p:cNvSpPr>
            <a:spLocks noGrp="1"/>
          </p:cNvSpPr>
          <p:nvPr>
            <p:ph type="title"/>
          </p:nvPr>
        </p:nvSpPr>
        <p:spPr/>
        <p:txBody>
          <a:bodyPr>
            <a:normAutofit/>
          </a:bodyPr>
          <a:lstStyle/>
          <a:p>
            <a:r>
              <a:rPr lang="en-US" sz="4000" dirty="0"/>
              <a:t>Typical Use of Supervised ML for Intelligent Agents</a:t>
            </a:r>
          </a:p>
        </p:txBody>
      </p:sp>
      <p:sp>
        <p:nvSpPr>
          <p:cNvPr id="3" name="Content Placeholder 2">
            <a:extLst>
              <a:ext uri="{FF2B5EF4-FFF2-40B4-BE49-F238E27FC236}">
                <a16:creationId xmlns:a16="http://schemas.microsoft.com/office/drawing/2014/main" id="{78A33CD8-6DB6-F8AA-0C14-2EE3075AFB5C}"/>
              </a:ext>
            </a:extLst>
          </p:cNvPr>
          <p:cNvSpPr>
            <a:spLocks noGrp="1"/>
          </p:cNvSpPr>
          <p:nvPr>
            <p:ph idx="1"/>
          </p:nvPr>
        </p:nvSpPr>
        <p:spPr>
          <a:xfrm>
            <a:off x="838200" y="5892367"/>
            <a:ext cx="10515600" cy="614363"/>
          </a:xfrm>
        </p:spPr>
        <p:txBody>
          <a:bodyPr>
            <a:normAutofit fontScale="77500" lnSpcReduction="20000"/>
          </a:bodyPr>
          <a:lstStyle/>
          <a:p>
            <a:pPr marL="0" indent="0" algn="ctr">
              <a:buNone/>
            </a:pPr>
            <a:r>
              <a:rPr lang="en-US" b="1" dirty="0"/>
              <a:t>Bottom line</a:t>
            </a:r>
            <a:r>
              <a:rPr lang="en-US" dirty="0"/>
              <a:t>: Learning a function is often more effective than hard-coding it.</a:t>
            </a:r>
            <a:br>
              <a:rPr lang="en-US" dirty="0"/>
            </a:br>
            <a:r>
              <a:rPr lang="en-US" dirty="0"/>
              <a:t>However, we do not always know how it performs for rare and edge cases!</a:t>
            </a:r>
          </a:p>
        </p:txBody>
      </p:sp>
      <p:grpSp>
        <p:nvGrpSpPr>
          <p:cNvPr id="14" name="Group 13">
            <a:extLst>
              <a:ext uri="{FF2B5EF4-FFF2-40B4-BE49-F238E27FC236}">
                <a16:creationId xmlns:a16="http://schemas.microsoft.com/office/drawing/2014/main" id="{FBFC95B7-AC72-42AE-3403-738C2835427B}"/>
              </a:ext>
            </a:extLst>
          </p:cNvPr>
          <p:cNvGrpSpPr/>
          <p:nvPr/>
        </p:nvGrpSpPr>
        <p:grpSpPr>
          <a:xfrm>
            <a:off x="842153" y="1571075"/>
            <a:ext cx="2377306" cy="4104787"/>
            <a:chOff x="842153" y="1571075"/>
            <a:chExt cx="2377306" cy="4104787"/>
          </a:xfrm>
        </p:grpSpPr>
        <p:sp>
          <p:nvSpPr>
            <p:cNvPr id="5" name="Freeform: Shape 4">
              <a:extLst>
                <a:ext uri="{FF2B5EF4-FFF2-40B4-BE49-F238E27FC236}">
                  <a16:creationId xmlns:a16="http://schemas.microsoft.com/office/drawing/2014/main" id="{A48D9C77-C23F-3D28-1270-0C165C201163}"/>
                </a:ext>
              </a:extLst>
            </p:cNvPr>
            <p:cNvSpPr/>
            <p:nvPr/>
          </p:nvSpPr>
          <p:spPr>
            <a:xfrm>
              <a:off x="842153"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a Policy</a:t>
              </a:r>
            </a:p>
          </p:txBody>
        </p:sp>
        <mc:AlternateContent xmlns:mc="http://schemas.openxmlformats.org/markup-compatibility/2006" xmlns:a14="http://schemas.microsoft.com/office/drawing/2010/main">
          <mc:Choice Requires="a14">
            <p:sp>
              <p:nvSpPr>
                <p:cNvPr id="7" name="Freeform: Shape 6">
                  <a:extLst>
                    <a:ext uri="{FF2B5EF4-FFF2-40B4-BE49-F238E27FC236}">
                      <a16:creationId xmlns:a16="http://schemas.microsoft.com/office/drawing/2014/main" id="{C495EC0E-13F8-DBF8-EED0-131A05D44445}"/>
                    </a:ext>
                  </a:extLst>
                </p:cNvPr>
                <p:cNvSpPr/>
                <p:nvPr/>
              </p:nvSpPr>
              <p:spPr>
                <a:xfrm>
                  <a:off x="842153"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Classification: Directly learn the best action for each state from examples. </a:t>
                  </a:r>
                  <a:br>
                    <a:rPr lang="en-US" sz="1600" kern="1200" dirty="0"/>
                  </a:br>
                  <a:endParaRPr lang="en-US" sz="1600" kern="1200" dirty="0"/>
                </a:p>
                <a:p>
                  <a:pPr marL="171450" lvl="1" indent="-171450" algn="ctr" defTabSz="711200">
                    <a:lnSpc>
                      <a:spcPct val="90000"/>
                    </a:lnSpc>
                    <a:spcBef>
                      <a:spcPct val="0"/>
                    </a:spcBef>
                    <a:spcAft>
                      <a:spcPct val="15000"/>
                    </a:spcAft>
                    <a:buNone/>
                  </a:pPr>
                  <a14:m>
                    <m:oMathPara xmlns:m="http://schemas.openxmlformats.org/officeDocument/2006/math">
                      <m:oMathParaPr>
                        <m:jc m:val="centerGroup"/>
                      </m:oMathParaPr>
                      <m:oMath xmlns:m="http://schemas.openxmlformats.org/officeDocument/2006/math">
                        <m:r>
                          <a:rPr lang="en-US" sz="1400" b="0" i="1" kern="1200" smtClean="0">
                            <a:latin typeface="Cambria Math" panose="02040503050406030204" pitchFamily="18" charset="0"/>
                          </a:rPr>
                          <m:t>𝑎</m:t>
                        </m:r>
                        <m:r>
                          <a:rPr lang="en-US" sz="1400" b="0" i="1" kern="1200" smtClean="0">
                            <a:latin typeface="Cambria Math" panose="02040503050406030204" pitchFamily="18" charset="0"/>
                          </a:rPr>
                          <m:t>=</m:t>
                        </m:r>
                        <m:r>
                          <a:rPr lang="en-US" sz="1400" b="0" i="1" kern="1200" smtClean="0">
                            <a:latin typeface="Cambria Math" panose="02040503050406030204" pitchFamily="18" charset="0"/>
                          </a:rPr>
                          <m:t>h</m:t>
                        </m:r>
                        <m:r>
                          <a:rPr lang="en-US" sz="1400" b="0" i="1" kern="1200" smtClean="0">
                            <a:latin typeface="Cambria Math" panose="02040503050406030204" pitchFamily="18" charset="0"/>
                          </a:rPr>
                          <m:t>(</m:t>
                        </m:r>
                        <m:r>
                          <a:rPr lang="en-US" sz="1400" b="0" i="1" kern="1200" smtClean="0">
                            <a:latin typeface="Cambria Math" panose="02040503050406030204" pitchFamily="18" charset="0"/>
                          </a:rPr>
                          <m:t>𝑠𝑡𝑎𝑡𝑒</m:t>
                        </m:r>
                        <m:r>
                          <a:rPr lang="en-US" sz="1400" b="0" i="1" kern="1200" smtClean="0">
                            <a:latin typeface="Cambria Math" panose="02040503050406030204" pitchFamily="18" charset="0"/>
                          </a:rPr>
                          <m:t> </m:t>
                        </m:r>
                        <m:r>
                          <a:rPr lang="en-US" sz="1400" b="0" i="1" kern="1200" smtClean="0">
                            <a:latin typeface="Cambria Math" panose="02040503050406030204" pitchFamily="18" charset="0"/>
                          </a:rPr>
                          <m:t>𝑓𝑒𝑎𝑡𝑢𝑟𝑒𝑠</m:t>
                        </m:r>
                        <m:r>
                          <a:rPr lang="en-US" sz="1400" b="0" i="1" kern="1200" smtClean="0">
                            <a:latin typeface="Cambria Math" panose="02040503050406030204" pitchFamily="18" charset="0"/>
                          </a:rPr>
                          <m:t>)</m:t>
                        </m:r>
                      </m:oMath>
                    </m:oMathPara>
                  </a14:m>
                  <a:endParaRPr lang="en-US" sz="1600" kern="1200" dirty="0"/>
                </a:p>
                <a:p>
                  <a:pPr marL="0" lvl="1" algn="l" defTabSz="711200">
                    <a:lnSpc>
                      <a:spcPct val="90000"/>
                    </a:lnSpc>
                    <a:spcBef>
                      <a:spcPct val="0"/>
                    </a:spcBef>
                    <a:spcAft>
                      <a:spcPct val="15000"/>
                    </a:spcAft>
                  </a:pPr>
                  <a:endParaRPr 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This model can also be used as a </a:t>
                  </a:r>
                  <a:r>
                    <a:rPr lang="en-US" sz="1600" b="1" kern="1200" dirty="0"/>
                    <a:t>playout policy </a:t>
                  </a:r>
                  <a:r>
                    <a:rPr lang="en-US" sz="1600" kern="1200" dirty="0"/>
                    <a:t>for Monte Carlo tree search with data from self-play. </a:t>
                  </a:r>
                </a:p>
              </p:txBody>
            </p:sp>
          </mc:Choice>
          <mc:Fallback xmlns="">
            <p:sp>
              <p:nvSpPr>
                <p:cNvPr id="7" name="Freeform: Shape 6">
                  <a:extLst>
                    <a:ext uri="{FF2B5EF4-FFF2-40B4-BE49-F238E27FC236}">
                      <a16:creationId xmlns:a16="http://schemas.microsoft.com/office/drawing/2014/main" id="{C495EC0E-13F8-DBF8-EED0-131A05D44445}"/>
                    </a:ext>
                  </a:extLst>
                </p:cNvPr>
                <p:cNvSpPr>
                  <a:spLocks noRot="1" noChangeAspect="1" noMove="1" noResize="1" noEditPoints="1" noAdjustHandles="1" noChangeArrowheads="1" noChangeShapeType="1" noTextEdit="1"/>
                </p:cNvSpPr>
                <p:nvPr/>
              </p:nvSpPr>
              <p:spPr>
                <a:xfrm>
                  <a:off x="842153"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a:blipFill>
                  <a:blip r:embed="rId2"/>
                  <a:stretch>
                    <a:fillRect l="-1535" r="-1535"/>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8CCA252A-7EE5-13D9-E16C-088C229D51D2}"/>
              </a:ext>
            </a:extLst>
          </p:cNvPr>
          <p:cNvGrpSpPr/>
          <p:nvPr/>
        </p:nvGrpSpPr>
        <p:grpSpPr>
          <a:xfrm>
            <a:off x="3552282" y="1571075"/>
            <a:ext cx="2377306" cy="4104787"/>
            <a:chOff x="3552282" y="1571075"/>
            <a:chExt cx="2377306" cy="4104787"/>
          </a:xfrm>
        </p:grpSpPr>
        <p:sp>
          <p:nvSpPr>
            <p:cNvPr id="8" name="Freeform: Shape 7">
              <a:extLst>
                <a:ext uri="{FF2B5EF4-FFF2-40B4-BE49-F238E27FC236}">
                  <a16:creationId xmlns:a16="http://schemas.microsoft.com/office/drawing/2014/main" id="{AAF9D36A-2AD4-9DAC-B437-CFD4B4B3BA4A}"/>
                </a:ext>
              </a:extLst>
            </p:cNvPr>
            <p:cNvSpPr/>
            <p:nvPr/>
          </p:nvSpPr>
          <p:spPr>
            <a:xfrm>
              <a:off x="3552282"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Evaluation Functions</a:t>
              </a:r>
            </a:p>
          </p:txBody>
        </p:sp>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F92DA4CB-84F6-D4AA-448C-800D1FC31E4B}"/>
                    </a:ext>
                  </a:extLst>
                </p:cNvPr>
                <p:cNvSpPr/>
                <p:nvPr/>
              </p:nvSpPr>
              <p:spPr>
                <a:xfrm>
                  <a:off x="3552282"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Regression: Learn evaluation functions to estimate state utilities.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14:m>
                    <m:oMathPara xmlns:m="http://schemas.openxmlformats.org/officeDocument/2006/math">
                      <m:oMathParaPr>
                        <m:jc m:val="centerGroup"/>
                      </m:oMathParaPr>
                      <m:oMath xmlns:m="http://schemas.openxmlformats.org/officeDocument/2006/math">
                        <m:r>
                          <a:rPr lang="en-US" sz="1400" b="0" i="1" kern="1200" smtClean="0">
                            <a:latin typeface="Cambria Math" panose="02040503050406030204" pitchFamily="18" charset="0"/>
                          </a:rPr>
                          <m:t>𝑒𝑣𝑎𝑙</m:t>
                        </m:r>
                        <m:r>
                          <a:rPr lang="en-US" sz="1400" b="0" i="1" kern="1200" smtClean="0">
                            <a:latin typeface="Cambria Math" panose="02040503050406030204" pitchFamily="18" charset="0"/>
                          </a:rPr>
                          <m:t>=</m:t>
                        </m:r>
                        <m:r>
                          <a:rPr lang="en-US" sz="1400" b="0" i="1" kern="1200" smtClean="0">
                            <a:latin typeface="Cambria Math" panose="02040503050406030204" pitchFamily="18" charset="0"/>
                          </a:rPr>
                          <m:t>h</m:t>
                        </m:r>
                        <m:r>
                          <a:rPr lang="en-US" sz="1400" b="0" i="1" kern="1200" smtClean="0">
                            <a:latin typeface="Cambria Math" panose="02040503050406030204" pitchFamily="18" charset="0"/>
                          </a:rPr>
                          <m:t>(</m:t>
                        </m:r>
                        <m:r>
                          <a:rPr lang="en-US" sz="1400" b="0" i="1" kern="1200" smtClean="0">
                            <a:latin typeface="Cambria Math" panose="02040503050406030204" pitchFamily="18" charset="0"/>
                          </a:rPr>
                          <m:t>𝑠𝑡𝑎𝑡𝑒</m:t>
                        </m:r>
                        <m:r>
                          <a:rPr lang="en-US" sz="1400" b="0" i="1" kern="1200" smtClean="0">
                            <a:latin typeface="Cambria Math" panose="02040503050406030204" pitchFamily="18" charset="0"/>
                          </a:rPr>
                          <m:t> </m:t>
                        </m:r>
                        <m:r>
                          <a:rPr lang="en-US" sz="1400" b="0" i="1" kern="1200" smtClean="0">
                            <a:latin typeface="Cambria Math" panose="02040503050406030204" pitchFamily="18" charset="0"/>
                          </a:rPr>
                          <m:t>𝑓𝑒𝑎𝑡𝑢𝑟𝑒𝑠</m:t>
                        </m:r>
                        <m:r>
                          <a:rPr lang="en-US" sz="1400" b="0" i="1" kern="1200" smtClean="0">
                            <a:latin typeface="Cambria Math" panose="02040503050406030204" pitchFamily="18" charset="0"/>
                          </a:rPr>
                          <m:t>)</m:t>
                        </m:r>
                      </m:oMath>
                    </m:oMathPara>
                  </a14:m>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Can learn a </a:t>
                  </a:r>
                  <a:r>
                    <a:rPr lang="en-US" sz="1600" b="1" kern="1200" dirty="0"/>
                    <a:t>heuristic</a:t>
                  </a:r>
                  <a:r>
                    <a:rPr lang="en-US" sz="1600" kern="1200" dirty="0"/>
                    <a:t> for heuristic alpha-beta search.</a:t>
                  </a:r>
                </a:p>
                <a:p>
                  <a:pPr marL="171450" lvl="1" indent="-171450" algn="l" defTabSz="711200">
                    <a:lnSpc>
                      <a:spcPct val="90000"/>
                    </a:lnSpc>
                    <a:spcBef>
                      <a:spcPct val="0"/>
                    </a:spcBef>
                    <a:spcAft>
                      <a:spcPct val="15000"/>
                    </a:spcAft>
                    <a:buChar char="•"/>
                  </a:pPr>
                  <a:endParaRPr lang="en-US" sz="1600" dirty="0"/>
                </a:p>
                <a:p>
                  <a:pPr marL="171450" lvl="1" indent="-171450" algn="l" defTabSz="711200">
                    <a:lnSpc>
                      <a:spcPct val="90000"/>
                    </a:lnSpc>
                    <a:spcBef>
                      <a:spcPct val="0"/>
                    </a:spcBef>
                    <a:spcAft>
                      <a:spcPct val="15000"/>
                    </a:spcAft>
                    <a:buChar char="•"/>
                  </a:pPr>
                  <a:r>
                    <a:rPr lang="en-US" sz="1600" dirty="0"/>
                    <a:t>For</a:t>
                  </a:r>
                  <a:r>
                    <a:rPr lang="en-US" sz="1600" kern="1200" dirty="0"/>
                    <a:t> reinforcement learning we can learn action values </a:t>
                  </a:r>
                  <a14:m>
                    <m:oMath xmlns:m="http://schemas.openxmlformats.org/officeDocument/2006/math">
                      <m:r>
                        <a:rPr lang="en-US" sz="1400" i="1" kern="1200" dirty="0" smtClean="0">
                          <a:latin typeface="Cambria Math" panose="02040503050406030204" pitchFamily="18" charset="0"/>
                        </a:rPr>
                        <m:t>𝑞</m:t>
                      </m:r>
                      <m:r>
                        <a:rPr lang="en-US" sz="1400" i="1" kern="1200" dirty="0" smtClean="0">
                          <a:latin typeface="Cambria Math" panose="02040503050406030204" pitchFamily="18" charset="0"/>
                        </a:rPr>
                        <m:t>(</m:t>
                      </m:r>
                      <m:r>
                        <a:rPr lang="en-US" sz="1400" i="1" kern="1200" dirty="0" err="1" smtClean="0">
                          <a:latin typeface="Cambria Math" panose="02040503050406030204" pitchFamily="18" charset="0"/>
                        </a:rPr>
                        <m:t>𝑠𝑡𝑎𝑡𝑒</m:t>
                      </m:r>
                      <m:r>
                        <a:rPr lang="en-US" sz="1400" i="1" kern="1200" dirty="0" err="1" smtClean="0">
                          <a:latin typeface="Cambria Math" panose="02040503050406030204" pitchFamily="18" charset="0"/>
                        </a:rPr>
                        <m:t>,</m:t>
                      </m:r>
                      <m:r>
                        <a:rPr lang="en-US" sz="1400" i="1" kern="1200" dirty="0" err="1" smtClean="0">
                          <a:latin typeface="Cambria Math" panose="02040503050406030204" pitchFamily="18" charset="0"/>
                        </a:rPr>
                        <m:t>𝑎𝑐𝑡𝑖𝑜𝑛</m:t>
                      </m:r>
                      <m:r>
                        <a:rPr lang="en-US" sz="1400" i="1" kern="1200" dirty="0" smtClean="0">
                          <a:latin typeface="Cambria Math" panose="02040503050406030204" pitchFamily="18" charset="0"/>
                        </a:rPr>
                        <m:t>)</m:t>
                      </m:r>
                    </m:oMath>
                  </a14:m>
                  <a:r>
                    <a:rPr lang="en-US" sz="1400" kern="1200" dirty="0"/>
                    <a:t>.</a:t>
                  </a:r>
                  <a:endParaRPr lang="en-US" sz="1600" kern="1200" dirty="0"/>
                </a:p>
              </p:txBody>
            </p:sp>
          </mc:Choice>
          <mc:Fallback xmlns="">
            <p:sp>
              <p:nvSpPr>
                <p:cNvPr id="9" name="Freeform: Shape 8">
                  <a:extLst>
                    <a:ext uri="{FF2B5EF4-FFF2-40B4-BE49-F238E27FC236}">
                      <a16:creationId xmlns:a16="http://schemas.microsoft.com/office/drawing/2014/main" id="{F92DA4CB-84F6-D4AA-448C-800D1FC31E4B}"/>
                    </a:ext>
                  </a:extLst>
                </p:cNvPr>
                <p:cNvSpPr>
                  <a:spLocks noRot="1" noChangeAspect="1" noMove="1" noResize="1" noEditPoints="1" noAdjustHandles="1" noChangeArrowheads="1" noChangeShapeType="1" noTextEdit="1"/>
                </p:cNvSpPr>
                <p:nvPr/>
              </p:nvSpPr>
              <p:spPr>
                <a:xfrm>
                  <a:off x="3552282"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a:blipFill>
                  <a:blip r:embed="rId3"/>
                  <a:stretch>
                    <a:fillRect l="-1790" r="-767"/>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21802172-FED6-A59E-6835-9A0B6DCDFF88}"/>
              </a:ext>
            </a:extLst>
          </p:cNvPr>
          <p:cNvGrpSpPr/>
          <p:nvPr/>
        </p:nvGrpSpPr>
        <p:grpSpPr>
          <a:xfrm>
            <a:off x="6262411" y="1571075"/>
            <a:ext cx="2377306" cy="4104787"/>
            <a:chOff x="6262411" y="1571075"/>
            <a:chExt cx="2377306" cy="4104787"/>
          </a:xfrm>
        </p:grpSpPr>
        <p:sp>
          <p:nvSpPr>
            <p:cNvPr id="10" name="Freeform: Shape 9">
              <a:extLst>
                <a:ext uri="{FF2B5EF4-FFF2-40B4-BE49-F238E27FC236}">
                  <a16:creationId xmlns:a16="http://schemas.microsoft.com/office/drawing/2014/main" id="{671E3106-39A3-A77A-36D8-E7A385B99EAF}"/>
                </a:ext>
              </a:extLst>
            </p:cNvPr>
            <p:cNvSpPr/>
            <p:nvPr/>
          </p:nvSpPr>
          <p:spPr>
            <a:xfrm>
              <a:off x="6262411"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Perception </a:t>
              </a:r>
              <a:br>
                <a:rPr lang="en-US" sz="1600" b="1" kern="1200" dirty="0"/>
              </a:br>
              <a:r>
                <a:rPr lang="en-US" sz="1600" b="1" kern="1200" dirty="0"/>
                <a:t>and Actuation</a:t>
              </a:r>
              <a:endParaRPr lang="en-US" sz="1600" kern="1200" dirty="0"/>
            </a:p>
          </p:txBody>
        </p:sp>
        <p:sp>
          <p:nvSpPr>
            <p:cNvPr id="11" name="Freeform: Shape 10">
              <a:extLst>
                <a:ext uri="{FF2B5EF4-FFF2-40B4-BE49-F238E27FC236}">
                  <a16:creationId xmlns:a16="http://schemas.microsoft.com/office/drawing/2014/main" id="{15E01483-3B4C-AB1B-42B3-E27DB0AE5F97}"/>
                </a:ext>
              </a:extLst>
            </p:cNvPr>
            <p:cNvSpPr/>
            <p:nvPr/>
          </p:nvSpPr>
          <p:spPr>
            <a:xfrm>
              <a:off x="6262411"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400" b="1" kern="1200" dirty="0"/>
                <a:t>Natural language processing: </a:t>
              </a:r>
              <a:r>
                <a:rPr lang="en-US" sz="1400" kern="1200" dirty="0"/>
                <a:t>Use deep learning / word embeddings / language models to understand concepts, translate between languages, or generate text.</a:t>
              </a:r>
            </a:p>
            <a:p>
              <a:pPr marL="171450" lvl="1" indent="-171450" algn="l" defTabSz="711200">
                <a:lnSpc>
                  <a:spcPct val="90000"/>
                </a:lnSpc>
                <a:spcBef>
                  <a:spcPct val="0"/>
                </a:spcBef>
                <a:spcAft>
                  <a:spcPct val="15000"/>
                </a:spcAft>
                <a:buChar char="•"/>
              </a:pPr>
              <a:r>
                <a:rPr lang="en-US" sz="1400" b="1" kern="1200" dirty="0"/>
                <a:t>Speech recognition</a:t>
              </a:r>
              <a:r>
                <a:rPr lang="en-US" sz="1400" kern="1200" dirty="0"/>
                <a:t>: Identify the most likely sequence of words. </a:t>
              </a:r>
            </a:p>
            <a:p>
              <a:pPr marL="171450" lvl="1" indent="-171450" algn="l" defTabSz="711200">
                <a:lnSpc>
                  <a:spcPct val="90000"/>
                </a:lnSpc>
                <a:spcBef>
                  <a:spcPct val="0"/>
                </a:spcBef>
                <a:spcAft>
                  <a:spcPct val="15000"/>
                </a:spcAft>
                <a:buChar char="•"/>
              </a:pPr>
              <a:r>
                <a:rPr lang="en-US" sz="1400" b="1" kern="1200" dirty="0"/>
                <a:t>Vision</a:t>
              </a:r>
              <a:r>
                <a:rPr lang="en-US" sz="1400" kern="1200" dirty="0"/>
                <a:t>: Object recognition in images/videos. Generate images/video.</a:t>
              </a:r>
            </a:p>
            <a:p>
              <a:pPr marL="171450" lvl="1" indent="-171450" algn="l" defTabSz="711200">
                <a:lnSpc>
                  <a:spcPct val="90000"/>
                </a:lnSpc>
                <a:spcBef>
                  <a:spcPct val="0"/>
                </a:spcBef>
                <a:spcAft>
                  <a:spcPct val="15000"/>
                </a:spcAft>
                <a:buChar char="•"/>
              </a:pPr>
              <a:r>
                <a:rPr lang="en-US" sz="1400" b="1" dirty="0"/>
                <a:t>Robotics</a:t>
              </a:r>
              <a:r>
                <a:rPr lang="en-US" sz="1400" dirty="0"/>
                <a:t>: Learn how to move safely.</a:t>
              </a:r>
              <a:endParaRPr lang="en-US" sz="1400" kern="1200" dirty="0"/>
            </a:p>
          </p:txBody>
        </p:sp>
      </p:grpSp>
      <p:grpSp>
        <p:nvGrpSpPr>
          <p:cNvPr id="17" name="Group 16">
            <a:extLst>
              <a:ext uri="{FF2B5EF4-FFF2-40B4-BE49-F238E27FC236}">
                <a16:creationId xmlns:a16="http://schemas.microsoft.com/office/drawing/2014/main" id="{71BB0827-B0BB-7D23-43AF-6D29B3EF9603}"/>
              </a:ext>
            </a:extLst>
          </p:cNvPr>
          <p:cNvGrpSpPr/>
          <p:nvPr/>
        </p:nvGrpSpPr>
        <p:grpSpPr>
          <a:xfrm>
            <a:off x="8972540" y="1571075"/>
            <a:ext cx="2377306" cy="4104787"/>
            <a:chOff x="8972540" y="1571075"/>
            <a:chExt cx="2377306" cy="4104787"/>
          </a:xfrm>
        </p:grpSpPr>
        <p:sp>
          <p:nvSpPr>
            <p:cNvPr id="12" name="Freeform: Shape 11">
              <a:extLst>
                <a:ext uri="{FF2B5EF4-FFF2-40B4-BE49-F238E27FC236}">
                  <a16:creationId xmlns:a16="http://schemas.microsoft.com/office/drawing/2014/main" id="{6146F0A1-3C1D-DCD2-2525-4DE003D14EB7}"/>
                </a:ext>
              </a:extLst>
            </p:cNvPr>
            <p:cNvSpPr/>
            <p:nvPr/>
          </p:nvSpPr>
          <p:spPr>
            <a:xfrm>
              <a:off x="8972540"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Compressing Tables</a:t>
              </a:r>
            </a:p>
          </p:txBody>
        </p:sp>
        <p:sp>
          <p:nvSpPr>
            <p:cNvPr id="13" name="Freeform: Shape 1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A91EE390-CF43-7810-F566-F13B3E450673}"/>
                </a:ext>
              </a:extLst>
            </p:cNvPr>
            <p:cNvSpPr/>
            <p:nvPr/>
          </p:nvSpPr>
          <p:spPr>
            <a:xfrm>
              <a:off x="8972540"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Neural networks can be used as a compact representation of tables that do not fit in memory. E.g.,</a:t>
              </a:r>
            </a:p>
            <a:p>
              <a:pPr marL="342900" lvl="2" indent="-171450" algn="l" defTabSz="711200">
                <a:lnSpc>
                  <a:spcPct val="90000"/>
                </a:lnSpc>
                <a:spcBef>
                  <a:spcPct val="0"/>
                </a:spcBef>
                <a:spcAft>
                  <a:spcPct val="15000"/>
                </a:spcAft>
                <a:buChar char="•"/>
              </a:pPr>
              <a:r>
                <a:rPr lang="en-US" sz="1600" kern="1200" dirty="0"/>
                <a:t>Joint and conditional probability tables</a:t>
              </a:r>
            </a:p>
            <a:p>
              <a:pPr marL="342900" lvl="2" indent="-171450" algn="l" defTabSz="711200">
                <a:lnSpc>
                  <a:spcPct val="90000"/>
                </a:lnSpc>
                <a:spcBef>
                  <a:spcPct val="0"/>
                </a:spcBef>
                <a:spcAft>
                  <a:spcPct val="15000"/>
                </a:spcAft>
                <a:buChar char="•"/>
              </a:pPr>
              <a:r>
                <a:rPr lang="en-US" sz="1600" kern="1200" dirty="0"/>
                <a:t>State utility tables (i.e., an evaluation function)</a:t>
              </a:r>
            </a:p>
            <a:p>
              <a:pPr marL="342900" lvl="2" indent="-171450" algn="l" defTabSz="711200">
                <a:lnSpc>
                  <a:spcPct val="90000"/>
                </a:lnSpc>
                <a:spcBef>
                  <a:spcPct val="0"/>
                </a:spcBef>
                <a:spcAft>
                  <a:spcPct val="15000"/>
                </a:spcAft>
                <a:buChar char="•"/>
              </a:pPr>
              <a:r>
                <a:rPr lang="en-US" sz="1600" dirty="0"/>
                <a:t>Q-Value tables in reinforcement learning</a:t>
              </a:r>
              <a:endParaRPr lang="en-US" sz="1600" kern="1200" dirty="0"/>
            </a:p>
          </p:txBody>
        </p:sp>
      </p:grpSp>
    </p:spTree>
    <p:extLst>
      <p:ext uri="{BB962C8B-B14F-4D97-AF65-F5344CB8AC3E}">
        <p14:creationId xmlns:p14="http://schemas.microsoft.com/office/powerpoint/2010/main" val="324020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Learning from Examples</a:t>
            </a:r>
          </a:p>
        </p:txBody>
      </p:sp>
      <p:grpSp>
        <p:nvGrpSpPr>
          <p:cNvPr id="7" name="Group 6">
            <a:extLst>
              <a:ext uri="{FF2B5EF4-FFF2-40B4-BE49-F238E27FC236}">
                <a16:creationId xmlns:a16="http://schemas.microsoft.com/office/drawing/2014/main" id="{65453C24-9588-28CC-CD92-31C54DBEAE6E}"/>
              </a:ext>
            </a:extLst>
          </p:cNvPr>
          <p:cNvGrpSpPr/>
          <p:nvPr/>
        </p:nvGrpSpPr>
        <p:grpSpPr>
          <a:xfrm>
            <a:off x="7950350" y="4573036"/>
            <a:ext cx="3672986" cy="914400"/>
            <a:chOff x="8081692" y="1943098"/>
            <a:chExt cx="3672986" cy="914400"/>
          </a:xfrm>
        </p:grpSpPr>
        <p:sp>
          <p:nvSpPr>
            <p:cNvPr id="8" name="Rectangle 7">
              <a:extLst>
                <a:ext uri="{FF2B5EF4-FFF2-40B4-BE49-F238E27FC236}">
                  <a16:creationId xmlns:a16="http://schemas.microsoft.com/office/drawing/2014/main" id="{C4E4FCAC-9646-F8A7-AC99-6A0E5E553B54}"/>
                </a:ext>
              </a:extLst>
            </p:cNvPr>
            <p:cNvSpPr/>
            <p:nvPr/>
          </p:nvSpPr>
          <p:spPr>
            <a:xfrm>
              <a:off x="10383078" y="2110494"/>
              <a:ext cx="1371600" cy="5796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a:t>
              </a:r>
              <a:br>
                <a:rPr lang="en-US" dirty="0"/>
              </a:br>
              <a:r>
                <a:rPr lang="en-US" sz="1400" dirty="0"/>
                <a:t>chooses actions</a:t>
              </a:r>
              <a:endParaRPr lang="en-US" dirty="0"/>
            </a:p>
          </p:txBody>
        </p:sp>
        <p:sp>
          <p:nvSpPr>
            <p:cNvPr id="9" name="Cylinder 8">
              <a:extLst>
                <a:ext uri="{FF2B5EF4-FFF2-40B4-BE49-F238E27FC236}">
                  <a16:creationId xmlns:a16="http://schemas.microsoft.com/office/drawing/2014/main" id="{5314D94F-AF9F-0B14-5BFC-257FF3540A9A}"/>
                </a:ext>
              </a:extLst>
            </p:cNvPr>
            <p:cNvSpPr/>
            <p:nvPr/>
          </p:nvSpPr>
          <p:spPr>
            <a:xfrm>
              <a:off x="8081692" y="1943098"/>
              <a:ext cx="1146791" cy="914400"/>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Data</a:t>
              </a:r>
            </a:p>
            <a:p>
              <a:pPr algn="ctr"/>
              <a:r>
                <a:rPr lang="en-US" sz="1200" dirty="0"/>
                <a:t>(observations)</a:t>
              </a:r>
            </a:p>
          </p:txBody>
        </p:sp>
        <p:sp>
          <p:nvSpPr>
            <p:cNvPr id="10" name="Arrow: Right 9">
              <a:extLst>
                <a:ext uri="{FF2B5EF4-FFF2-40B4-BE49-F238E27FC236}">
                  <a16:creationId xmlns:a16="http://schemas.microsoft.com/office/drawing/2014/main" id="{ABE5AD2A-30F8-9DD1-5272-4FFC40E0AD16}"/>
                </a:ext>
              </a:extLst>
            </p:cNvPr>
            <p:cNvSpPr/>
            <p:nvPr/>
          </p:nvSpPr>
          <p:spPr>
            <a:xfrm>
              <a:off x="9396493" y="2209798"/>
              <a:ext cx="838200" cy="38100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learn</a:t>
              </a:r>
            </a:p>
          </p:txBody>
        </p:sp>
      </p:grpSp>
      <p:sp>
        <p:nvSpPr>
          <p:cNvPr id="12" name="Content Placeholder 11">
            <a:extLst>
              <a:ext uri="{FF2B5EF4-FFF2-40B4-BE49-F238E27FC236}">
                <a16:creationId xmlns:a16="http://schemas.microsoft.com/office/drawing/2014/main" id="{AEADBF7D-CBD1-3ADC-506D-8A047248F1FF}"/>
              </a:ext>
            </a:extLst>
          </p:cNvPr>
          <p:cNvSpPr>
            <a:spLocks noGrp="1"/>
          </p:cNvSpPr>
          <p:nvPr>
            <p:ph idx="1"/>
          </p:nvPr>
        </p:nvSpPr>
        <p:spPr>
          <a:xfrm>
            <a:off x="871556" y="1643670"/>
            <a:ext cx="6553200" cy="4604729"/>
          </a:xfrm>
        </p:spPr>
        <p:txBody>
          <a:bodyPr>
            <a:normAutofit lnSpcReduction="10000"/>
          </a:bodyPr>
          <a:lstStyle/>
          <a:p>
            <a:pPr marL="0" indent="0">
              <a:buNone/>
            </a:pPr>
            <a:r>
              <a:rPr lang="en-US" sz="1600" b="1" dirty="0"/>
              <a:t>Up until now in this course:</a:t>
            </a:r>
          </a:p>
          <a:p>
            <a:pPr marL="742950" lvl="1" indent="-285750"/>
            <a:r>
              <a:rPr lang="en-US" sz="1600" b="1" dirty="0"/>
              <a:t>Hand-craft algorithms </a:t>
            </a:r>
            <a:r>
              <a:rPr lang="en-US" sz="1600" dirty="0"/>
              <a:t>to make rational/optimal or at least good decisions. </a:t>
            </a:r>
            <a:br>
              <a:rPr lang="en-US" sz="1600" dirty="0"/>
            </a:br>
            <a:r>
              <a:rPr lang="en-US" sz="1600" dirty="0"/>
              <a:t>Examples: Search strategies, heuristics, and constructing Bayesian networks.</a:t>
            </a:r>
          </a:p>
          <a:p>
            <a:endParaRPr lang="en-US" sz="1600" dirty="0"/>
          </a:p>
          <a:p>
            <a:pPr marL="0" indent="0">
              <a:buNone/>
            </a:pPr>
            <a:r>
              <a:rPr lang="en-US" sz="1600" b="1" dirty="0"/>
              <a:t>Issues</a:t>
            </a:r>
          </a:p>
          <a:p>
            <a:pPr marL="742950" lvl="1" indent="-285750"/>
            <a:r>
              <a:rPr lang="en-US" sz="1600" dirty="0"/>
              <a:t>We may not be able to anticipate all possible future scenarios.</a:t>
            </a:r>
          </a:p>
          <a:p>
            <a:pPr marL="742950" lvl="1" indent="-285750"/>
            <a:r>
              <a:rPr lang="en-US" sz="1600" dirty="0"/>
              <a:t>We may have examples, but we do not know how to implement a solution.</a:t>
            </a:r>
          </a:p>
          <a:p>
            <a:pPr marL="742950" lvl="1" indent="-285750"/>
            <a:endParaRPr lang="en-US" sz="1600" dirty="0"/>
          </a:p>
          <a:p>
            <a:pPr marL="0" indent="0">
              <a:buNone/>
            </a:pPr>
            <a:r>
              <a:rPr lang="en-US" sz="1600" b="1" dirty="0"/>
              <a:t>Supervised Machine Learning</a:t>
            </a:r>
          </a:p>
          <a:p>
            <a:pPr marL="742950" lvl="1" indent="-285750"/>
            <a:r>
              <a:rPr lang="en-US" sz="1600" dirty="0"/>
              <a:t>Uses observations: training data with the correct answers. </a:t>
            </a:r>
          </a:p>
          <a:p>
            <a:pPr marL="742950" lvl="1" indent="-285750"/>
            <a:r>
              <a:rPr lang="en-US" sz="1600" dirty="0"/>
              <a:t>Learn a function (model) to map an input (e.g., state) to an output (e.g., action) representing the desired behavior.</a:t>
            </a:r>
          </a:p>
          <a:p>
            <a:pPr marL="742950" lvl="1" indent="-285750"/>
            <a:r>
              <a:rPr lang="en-US" sz="1600" dirty="0"/>
              <a:t>Examples:</a:t>
            </a:r>
          </a:p>
          <a:p>
            <a:pPr lvl="2">
              <a:buFont typeface="Wingdings" panose="05000000000000000000" pitchFamily="2" charset="2"/>
              <a:buChar char="§"/>
            </a:pPr>
            <a:r>
              <a:rPr lang="en-US" sz="1400" dirty="0"/>
              <a:t>Use a naïve Bayesian classifier to distinguish between spam/non-spam.</a:t>
            </a:r>
          </a:p>
          <a:p>
            <a:pPr lvl="2">
              <a:buFont typeface="Wingdings" panose="05000000000000000000" pitchFamily="2" charset="2"/>
              <a:buChar char="§"/>
            </a:pPr>
            <a:r>
              <a:rPr lang="en-US" sz="1400" dirty="0"/>
              <a:t>Learn a playout policy to simulate games (current board -&gt; good move)</a:t>
            </a:r>
          </a:p>
        </p:txBody>
      </p:sp>
      <p:grpSp>
        <p:nvGrpSpPr>
          <p:cNvPr id="18" name="Group 17">
            <a:extLst>
              <a:ext uri="{FF2B5EF4-FFF2-40B4-BE49-F238E27FC236}">
                <a16:creationId xmlns:a16="http://schemas.microsoft.com/office/drawing/2014/main" id="{D2BFA770-D0B6-6645-0BDE-09D17F4CD1E3}"/>
              </a:ext>
            </a:extLst>
          </p:cNvPr>
          <p:cNvGrpSpPr/>
          <p:nvPr/>
        </p:nvGrpSpPr>
        <p:grpSpPr>
          <a:xfrm>
            <a:off x="7907055" y="1432085"/>
            <a:ext cx="3413389" cy="1662277"/>
            <a:chOff x="7907055" y="1766723"/>
            <a:chExt cx="3413389" cy="1662277"/>
          </a:xfrm>
        </p:grpSpPr>
        <p:grpSp>
          <p:nvGrpSpPr>
            <p:cNvPr id="6" name="Group 5">
              <a:extLst>
                <a:ext uri="{FF2B5EF4-FFF2-40B4-BE49-F238E27FC236}">
                  <a16:creationId xmlns:a16="http://schemas.microsoft.com/office/drawing/2014/main" id="{0BC73BE4-EDEB-CB56-22B8-EF0651C8CDB2}"/>
                </a:ext>
              </a:extLst>
            </p:cNvPr>
            <p:cNvGrpSpPr/>
            <p:nvPr/>
          </p:nvGrpSpPr>
          <p:grpSpPr>
            <a:xfrm>
              <a:off x="7907055" y="2514600"/>
              <a:ext cx="3413389" cy="914400"/>
              <a:chOff x="7861376" y="1943099"/>
              <a:chExt cx="3413389" cy="914400"/>
            </a:xfrm>
          </p:grpSpPr>
          <p:sp>
            <p:nvSpPr>
              <p:cNvPr id="3" name="Rectangle 2">
                <a:extLst>
                  <a:ext uri="{FF2B5EF4-FFF2-40B4-BE49-F238E27FC236}">
                    <a16:creationId xmlns:a16="http://schemas.microsoft.com/office/drawing/2014/main" id="{4FA6B835-1DD0-E48C-B41D-96A2FE19ABB3}"/>
                  </a:ext>
                </a:extLst>
              </p:cNvPr>
              <p:cNvSpPr/>
              <p:nvPr/>
            </p:nvSpPr>
            <p:spPr>
              <a:xfrm>
                <a:off x="7861376" y="2110495"/>
                <a:ext cx="1371600" cy="5796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sz="1400" dirty="0"/>
                  <a:t>chooses actions</a:t>
                </a:r>
                <a:endParaRPr lang="en-US" dirty="0"/>
              </a:p>
            </p:txBody>
          </p:sp>
          <p:sp>
            <p:nvSpPr>
              <p:cNvPr id="4" name="Cylinder 3">
                <a:extLst>
                  <a:ext uri="{FF2B5EF4-FFF2-40B4-BE49-F238E27FC236}">
                    <a16:creationId xmlns:a16="http://schemas.microsoft.com/office/drawing/2014/main" id="{8B52A23D-24B8-F245-3FDA-327AE50767EA}"/>
                  </a:ext>
                </a:extLst>
              </p:cNvPr>
              <p:cNvSpPr/>
              <p:nvPr/>
            </p:nvSpPr>
            <p:spPr>
              <a:xfrm>
                <a:off x="10284165" y="1943099"/>
                <a:ext cx="990600" cy="914400"/>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Data</a:t>
                </a:r>
              </a:p>
              <a:p>
                <a:pPr algn="ctr"/>
                <a:r>
                  <a:rPr lang="en-US" sz="1400" dirty="0"/>
                  <a:t>(behavior)</a:t>
                </a:r>
              </a:p>
            </p:txBody>
          </p:sp>
          <p:sp>
            <p:nvSpPr>
              <p:cNvPr id="5" name="Arrow: Right 4">
                <a:extLst>
                  <a:ext uri="{FF2B5EF4-FFF2-40B4-BE49-F238E27FC236}">
                    <a16:creationId xmlns:a16="http://schemas.microsoft.com/office/drawing/2014/main" id="{B234D5C5-4C09-3E6E-2DBF-720EB41A74D9}"/>
                  </a:ext>
                </a:extLst>
              </p:cNvPr>
              <p:cNvSpPr/>
              <p:nvPr/>
            </p:nvSpPr>
            <p:spPr>
              <a:xfrm>
                <a:off x="9334501" y="2209799"/>
                <a:ext cx="838200" cy="38100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creates</a:t>
                </a:r>
              </a:p>
            </p:txBody>
          </p:sp>
        </p:grpSp>
        <p:pic>
          <p:nvPicPr>
            <p:cNvPr id="17" name="Graphic 16" descr="Programmer female with solid fill">
              <a:extLst>
                <a:ext uri="{FF2B5EF4-FFF2-40B4-BE49-F238E27FC236}">
                  <a16:creationId xmlns:a16="http://schemas.microsoft.com/office/drawing/2014/main" id="{DE86EFC3-EF02-1C52-B3C2-A4D2399F5D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3236" y="1766723"/>
              <a:ext cx="839238" cy="839238"/>
            </a:xfrm>
            <a:prstGeom prst="rect">
              <a:avLst/>
            </a:prstGeom>
          </p:spPr>
        </p:pic>
      </p:grpSp>
      <p:sp>
        <p:nvSpPr>
          <p:cNvPr id="19" name="Rectangle 18">
            <a:extLst>
              <a:ext uri="{FF2B5EF4-FFF2-40B4-BE49-F238E27FC236}">
                <a16:creationId xmlns:a16="http://schemas.microsoft.com/office/drawing/2014/main" id="{25DD7F7F-09DD-185A-DC5B-A246B707343B}"/>
              </a:ext>
            </a:extLst>
          </p:cNvPr>
          <p:cNvSpPr/>
          <p:nvPr/>
        </p:nvSpPr>
        <p:spPr>
          <a:xfrm>
            <a:off x="685800" y="4267200"/>
            <a:ext cx="11125200" cy="19050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DD7D-B2B4-A974-60D4-3C87BC8A048D}"/>
              </a:ext>
            </a:extLst>
          </p:cNvPr>
          <p:cNvSpPr>
            <a:spLocks noGrp="1"/>
          </p:cNvSpPr>
          <p:nvPr>
            <p:ph type="title"/>
          </p:nvPr>
        </p:nvSpPr>
        <p:spPr/>
        <p:txBody>
          <a:bodyPr/>
          <a:lstStyle/>
          <a:p>
            <a:r>
              <a:rPr lang="en-US" dirty="0"/>
              <a:t>Learning Components of an Agent</a:t>
            </a:r>
          </a:p>
        </p:txBody>
      </p:sp>
      <p:sp>
        <p:nvSpPr>
          <p:cNvPr id="3" name="Content Placeholder 2">
            <a:extLst>
              <a:ext uri="{FF2B5EF4-FFF2-40B4-BE49-F238E27FC236}">
                <a16:creationId xmlns:a16="http://schemas.microsoft.com/office/drawing/2014/main" id="{12417218-FBD7-228B-26E1-893FD9EA532A}"/>
              </a:ext>
            </a:extLst>
          </p:cNvPr>
          <p:cNvSpPr>
            <a:spLocks noGrp="1"/>
          </p:cNvSpPr>
          <p:nvPr>
            <p:ph idx="1"/>
          </p:nvPr>
        </p:nvSpPr>
        <p:spPr>
          <a:xfrm>
            <a:off x="838200" y="1524001"/>
            <a:ext cx="10515600" cy="838200"/>
          </a:xfrm>
        </p:spPr>
        <p:txBody>
          <a:bodyPr>
            <a:normAutofit fontScale="92500" lnSpcReduction="20000"/>
          </a:bodyPr>
          <a:lstStyle/>
          <a:p>
            <a:r>
              <a:rPr lang="en-US" dirty="0"/>
              <a:t>We can learn many different components of an agent from examples</a:t>
            </a:r>
          </a:p>
          <a:p>
            <a:r>
              <a:rPr lang="en-US" b="1" dirty="0"/>
              <a:t>Example</a:t>
            </a:r>
            <a:r>
              <a:rPr lang="en-US" dirty="0"/>
              <a:t>: Learning components of a model-based reflex agent</a:t>
            </a:r>
          </a:p>
        </p:txBody>
      </p:sp>
      <p:grpSp>
        <p:nvGrpSpPr>
          <p:cNvPr id="19" name="Group 18">
            <a:extLst>
              <a:ext uri="{FF2B5EF4-FFF2-40B4-BE49-F238E27FC236}">
                <a16:creationId xmlns:a16="http://schemas.microsoft.com/office/drawing/2014/main" id="{615DB30F-A502-5246-0B36-376656271739}"/>
              </a:ext>
            </a:extLst>
          </p:cNvPr>
          <p:cNvGrpSpPr/>
          <p:nvPr/>
        </p:nvGrpSpPr>
        <p:grpSpPr>
          <a:xfrm>
            <a:off x="4343400" y="3521077"/>
            <a:ext cx="4673840" cy="2921150"/>
            <a:chOff x="4343400" y="3521077"/>
            <a:chExt cx="4673840" cy="2921150"/>
          </a:xfrm>
        </p:grpSpPr>
        <p:grpSp>
          <p:nvGrpSpPr>
            <p:cNvPr id="16" name="Group 15">
              <a:extLst>
                <a:ext uri="{FF2B5EF4-FFF2-40B4-BE49-F238E27FC236}">
                  <a16:creationId xmlns:a16="http://schemas.microsoft.com/office/drawing/2014/main" id="{58CC50AF-B354-ECB4-1A9C-2C165F322B5C}"/>
                </a:ext>
              </a:extLst>
            </p:cNvPr>
            <p:cNvGrpSpPr/>
            <p:nvPr/>
          </p:nvGrpSpPr>
          <p:grpSpPr>
            <a:xfrm>
              <a:off x="4343400" y="3521077"/>
              <a:ext cx="4673840" cy="2921150"/>
              <a:chOff x="4343400" y="3521077"/>
              <a:chExt cx="4673840" cy="2921150"/>
            </a:xfrm>
          </p:grpSpPr>
          <p:grpSp>
            <p:nvGrpSpPr>
              <p:cNvPr id="11" name="Group 10">
                <a:extLst>
                  <a:ext uri="{FF2B5EF4-FFF2-40B4-BE49-F238E27FC236}">
                    <a16:creationId xmlns:a16="http://schemas.microsoft.com/office/drawing/2014/main" id="{59F90D26-E185-2C89-B5E3-DF7916A9DB29}"/>
                  </a:ext>
                </a:extLst>
              </p:cNvPr>
              <p:cNvGrpSpPr/>
              <p:nvPr/>
            </p:nvGrpSpPr>
            <p:grpSpPr>
              <a:xfrm>
                <a:off x="4343400" y="3521077"/>
                <a:ext cx="4673840" cy="2921150"/>
                <a:chOff x="3886200" y="3340025"/>
                <a:chExt cx="4673840" cy="2921150"/>
              </a:xfrm>
            </p:grpSpPr>
            <p:grpSp>
              <p:nvGrpSpPr>
                <p:cNvPr id="7" name="Group 6">
                  <a:extLst>
                    <a:ext uri="{FF2B5EF4-FFF2-40B4-BE49-F238E27FC236}">
                      <a16:creationId xmlns:a16="http://schemas.microsoft.com/office/drawing/2014/main" id="{FD918DC2-4507-5D5F-5D31-CD1489C309C8}"/>
                    </a:ext>
                  </a:extLst>
                </p:cNvPr>
                <p:cNvGrpSpPr/>
                <p:nvPr/>
              </p:nvGrpSpPr>
              <p:grpSpPr>
                <a:xfrm>
                  <a:off x="3886200" y="3340025"/>
                  <a:ext cx="4673840" cy="2921150"/>
                  <a:chOff x="1981200" y="2717650"/>
                  <a:chExt cx="4673840" cy="2921150"/>
                </a:xfrm>
              </p:grpSpPr>
              <p:pic>
                <p:nvPicPr>
                  <p:cNvPr id="5" name="Picture 4" descr="A figure that shiws how the agent adds a state and a model that describes how the world envolves.">
                    <a:extLst>
                      <a:ext uri="{FF2B5EF4-FFF2-40B4-BE49-F238E27FC236}">
                        <a16:creationId xmlns:a16="http://schemas.microsoft.com/office/drawing/2014/main" id="{0A46FB38-27F4-285F-9030-7FD76C3E1F87}"/>
                      </a:ext>
                    </a:extLst>
                  </p:cNvPr>
                  <p:cNvPicPr>
                    <a:picLocks noChangeAspect="1"/>
                  </p:cNvPicPr>
                  <p:nvPr/>
                </p:nvPicPr>
                <p:blipFill>
                  <a:blip r:embed="rId2"/>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52FD60-D610-C9F6-B0E7-0CA022B6089C}"/>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B252FD60-D610-C9F6-B0E7-0CA022B608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3"/>
                        <a:stretch>
                          <a:fillRect b="-131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800A7A-4D28-36DC-2956-A712429935B9}"/>
                        </a:ext>
                        <a:ext uri="{C183D7F6-B498-43B3-948B-1728B52AA6E4}">
                          <adec:decorative xmlns:adec="http://schemas.microsoft.com/office/drawing/2017/decorative" val="1"/>
                        </a:ext>
                      </a:extLst>
                    </p:cNvPr>
                    <p:cNvSpPr txBox="1"/>
                    <p:nvPr/>
                  </p:nvSpPr>
                  <p:spPr>
                    <a:xfrm>
                      <a:off x="4419600" y="4191000"/>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81800A7A-4D28-36DC-2956-A712429935B9}"/>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4419600" y="4191000"/>
                      <a:ext cx="1524000" cy="369332"/>
                    </a:xfrm>
                    <a:prstGeom prst="rect">
                      <a:avLst/>
                    </a:prstGeom>
                    <a:blipFill>
                      <a:blip r:embed="rId4"/>
                      <a:stretch>
                        <a:fillRect b="-131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EFADDC-E927-C6B2-A7B5-FFCED8108F35}"/>
                      </a:ext>
                    </a:extLst>
                  </p:cNvPr>
                  <p:cNvSpPr txBox="1"/>
                  <p:nvPr/>
                </p:nvSpPr>
                <p:spPr>
                  <a:xfrm>
                    <a:off x="7086600" y="3796344"/>
                    <a:ext cx="4580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5" name="TextBox 14">
                    <a:extLst>
                      <a:ext uri="{FF2B5EF4-FFF2-40B4-BE49-F238E27FC236}">
                        <a16:creationId xmlns:a16="http://schemas.microsoft.com/office/drawing/2014/main" id="{0DEFADDC-E927-C6B2-A7B5-FFCED8108F35}"/>
                      </a:ext>
                    </a:extLst>
                  </p:cNvPr>
                  <p:cNvSpPr txBox="1">
                    <a:spLocks noRot="1" noChangeAspect="1" noMove="1" noResize="1" noEditPoints="1" noAdjustHandles="1" noChangeArrowheads="1" noChangeShapeType="1" noTextEdit="1"/>
                  </p:cNvSpPr>
                  <p:nvPr/>
                </p:nvSpPr>
                <p:spPr>
                  <a:xfrm>
                    <a:off x="7086600" y="3796344"/>
                    <a:ext cx="458066" cy="369332"/>
                  </a:xfrm>
                  <a:prstGeom prst="rect">
                    <a:avLst/>
                  </a:prstGeom>
                  <a:blipFill>
                    <a:blip r:embed="rId5"/>
                    <a:stretch>
                      <a:fillRect b="-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DFB810E-8E28-DE06-BB19-1126FEC9BDCF}"/>
                    </a:ext>
                  </a:extLst>
                </p:cNvPr>
                <p:cNvSpPr txBox="1"/>
                <p:nvPr/>
              </p:nvSpPr>
              <p:spPr>
                <a:xfrm>
                  <a:off x="7162800" y="5715000"/>
                  <a:ext cx="3056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8" name="TextBox 17">
                  <a:extLst>
                    <a:ext uri="{FF2B5EF4-FFF2-40B4-BE49-F238E27FC236}">
                      <a16:creationId xmlns:a16="http://schemas.microsoft.com/office/drawing/2014/main" id="{ADFB810E-8E28-DE06-BB19-1126FEC9BDCF}"/>
                    </a:ext>
                  </a:extLst>
                </p:cNvPr>
                <p:cNvSpPr txBox="1">
                  <a:spLocks noRot="1" noChangeAspect="1" noMove="1" noResize="1" noEditPoints="1" noAdjustHandles="1" noChangeArrowheads="1" noChangeShapeType="1" noTextEdit="1"/>
                </p:cNvSpPr>
                <p:nvPr/>
              </p:nvSpPr>
              <p:spPr>
                <a:xfrm>
                  <a:off x="7162800" y="5715000"/>
                  <a:ext cx="305666" cy="369332"/>
                </a:xfrm>
                <a:prstGeom prst="rect">
                  <a:avLst/>
                </a:prstGeom>
                <a:blipFill>
                  <a:blip r:embed="rId6"/>
                  <a:stretch>
                    <a:fillRect/>
                  </a:stretch>
                </a:blipFill>
              </p:spPr>
              <p:txBody>
                <a:bodyPr/>
                <a:lstStyle/>
                <a:p>
                  <a:r>
                    <a:rPr lang="en-US">
                      <a:noFill/>
                    </a:rPr>
                    <a:t> </a:t>
                  </a:r>
                </a:p>
              </p:txBody>
            </p:sp>
          </mc:Fallback>
        </mc:AlternateContent>
      </p:grpSp>
      <p:sp>
        <p:nvSpPr>
          <p:cNvPr id="8" name="Speech Bubble: Rectangle with Corners Rounded 7">
            <a:extLst>
              <a:ext uri="{FF2B5EF4-FFF2-40B4-BE49-F238E27FC236}">
                <a16:creationId xmlns:a16="http://schemas.microsoft.com/office/drawing/2014/main" id="{9F72E5C4-8BDA-6A63-66FC-74CC4F79E301}"/>
              </a:ext>
            </a:extLst>
          </p:cNvPr>
          <p:cNvSpPr/>
          <p:nvPr/>
        </p:nvSpPr>
        <p:spPr>
          <a:xfrm>
            <a:off x="2279815" y="5969152"/>
            <a:ext cx="1676400" cy="473075"/>
          </a:xfrm>
          <a:prstGeom prst="wedgeRoundRectCallout">
            <a:avLst>
              <a:gd name="adj1" fmla="val 106827"/>
              <a:gd name="adj2" fmla="val -130789"/>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Learn rules</a:t>
            </a:r>
          </a:p>
        </p:txBody>
      </p:sp>
      <p:sp>
        <p:nvSpPr>
          <p:cNvPr id="9" name="Speech Bubble: Rectangle with Corners Rounded 8">
            <a:extLst>
              <a:ext uri="{FF2B5EF4-FFF2-40B4-BE49-F238E27FC236}">
                <a16:creationId xmlns:a16="http://schemas.microsoft.com/office/drawing/2014/main" id="{C2F2423F-7F67-06B8-D609-D6DA89CC3F80}"/>
              </a:ext>
            </a:extLst>
          </p:cNvPr>
          <p:cNvSpPr/>
          <p:nvPr/>
        </p:nvSpPr>
        <p:spPr>
          <a:xfrm>
            <a:off x="2279815" y="3588976"/>
            <a:ext cx="1676400" cy="838200"/>
          </a:xfrm>
          <a:prstGeom prst="wedgeRoundRectCallout">
            <a:avLst>
              <a:gd name="adj1" fmla="val 110308"/>
              <a:gd name="adj2" fmla="val 60444"/>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Learn the transition model</a:t>
            </a:r>
          </a:p>
        </p:txBody>
      </p:sp>
      <p:sp>
        <p:nvSpPr>
          <p:cNvPr id="12" name="Speech Bubble: Rectangle with Corners Rounded 11">
            <a:extLst>
              <a:ext uri="{FF2B5EF4-FFF2-40B4-BE49-F238E27FC236}">
                <a16:creationId xmlns:a16="http://schemas.microsoft.com/office/drawing/2014/main" id="{18DDF1BC-D679-C3C6-54ED-262BA314407D}"/>
              </a:ext>
            </a:extLst>
          </p:cNvPr>
          <p:cNvSpPr/>
          <p:nvPr/>
        </p:nvSpPr>
        <p:spPr>
          <a:xfrm>
            <a:off x="3657600" y="2457375"/>
            <a:ext cx="1676400" cy="838200"/>
          </a:xfrm>
          <a:prstGeom prst="wedgeRoundRectCallout">
            <a:avLst>
              <a:gd name="adj1" fmla="val 54602"/>
              <a:gd name="adj2" fmla="val 124274"/>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Learn the state representation</a:t>
            </a:r>
          </a:p>
        </p:txBody>
      </p:sp>
      <p:sp>
        <p:nvSpPr>
          <p:cNvPr id="13" name="Speech Bubble: Rectangle with Corners Rounded 12">
            <a:extLst>
              <a:ext uri="{FF2B5EF4-FFF2-40B4-BE49-F238E27FC236}">
                <a16:creationId xmlns:a16="http://schemas.microsoft.com/office/drawing/2014/main" id="{5D63C764-EA94-1B81-1349-50DAE8DC4724}"/>
              </a:ext>
            </a:extLst>
          </p:cNvPr>
          <p:cNvSpPr/>
          <p:nvPr/>
        </p:nvSpPr>
        <p:spPr>
          <a:xfrm>
            <a:off x="6117077" y="2362201"/>
            <a:ext cx="1676400" cy="838200"/>
          </a:xfrm>
          <a:prstGeom prst="wedgeRoundRectCallout">
            <a:avLst>
              <a:gd name="adj1" fmla="val -78280"/>
              <a:gd name="adj2" fmla="val 139361"/>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Learn a utility function</a:t>
            </a:r>
          </a:p>
        </p:txBody>
      </p:sp>
    </p:spTree>
    <p:extLst>
      <p:ext uri="{BB962C8B-B14F-4D97-AF65-F5344CB8AC3E}">
        <p14:creationId xmlns:p14="http://schemas.microsoft.com/office/powerpoint/2010/main" val="144577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Supervised Learning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kern="1200" dirty="0">
                <a:solidFill>
                  <a:schemeClr val="tx1"/>
                </a:solidFill>
                <a:latin typeface="+mn-lt"/>
                <a:ea typeface="+mn-ea"/>
                <a:cs typeface="+mn-cs"/>
              </a:rPr>
              <a:t>Teaching a model to answer correctly</a:t>
            </a: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 name="Group 4">
            <a:extLst>
              <a:ext uri="{FF2B5EF4-FFF2-40B4-BE49-F238E27FC236}">
                <a16:creationId xmlns:a16="http://schemas.microsoft.com/office/drawing/2014/main" id="{BFAFFAD1-E36F-4190-8830-CD2F701B1EF0}"/>
              </a:ext>
              <a:ext uri="{C183D7F6-B498-43B3-948B-1728B52AA6E4}">
                <adec:decorative xmlns:adec="http://schemas.microsoft.com/office/drawing/2017/decorative" val="1"/>
              </a:ext>
            </a:extLst>
          </p:cNvPr>
          <p:cNvGrpSpPr/>
          <p:nvPr/>
        </p:nvGrpSpPr>
        <p:grpSpPr>
          <a:xfrm>
            <a:off x="4914414" y="625683"/>
            <a:ext cx="6746750" cy="5455380"/>
            <a:chOff x="4914414" y="625683"/>
            <a:chExt cx="6746750" cy="5455380"/>
          </a:xfrm>
        </p:grpSpPr>
        <p:pic>
          <p:nvPicPr>
            <p:cNvPr id="1026" name="Picture 2" descr="Presentation Learning icon PNG and SVG Vector Free Download">
              <a:extLst>
                <a:ext uri="{FF2B5EF4-FFF2-40B4-BE49-F238E27FC236}">
                  <a16:creationId xmlns:a16="http://schemas.microsoft.com/office/drawing/2014/main" id="{B24EBA15-BF9A-4676-A470-79F8E4946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4414" y="625683"/>
              <a:ext cx="6746750" cy="5455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80C61-11EF-4A6D-A1C1-2AA0882C4199}"/>
                </a:ext>
              </a:extLst>
            </p:cNvPr>
            <p:cNvSpPr txBox="1"/>
            <p:nvPr/>
          </p:nvSpPr>
          <p:spPr>
            <a:xfrm>
              <a:off x="8497874" y="2370486"/>
              <a:ext cx="1865325" cy="830997"/>
            </a:xfrm>
            <a:prstGeom prst="rect">
              <a:avLst/>
            </a:prstGeom>
            <a:noFill/>
          </p:spPr>
          <p:txBody>
            <a:bodyPr wrap="square" rtlCol="0">
              <a:spAutoFit/>
            </a:bodyPr>
            <a:lstStyle/>
            <a:p>
              <a:r>
                <a:rPr lang="en-US" sz="4800" b="1" dirty="0">
                  <a:solidFill>
                    <a:srgbClr val="FF0000"/>
                  </a:solidFill>
                  <a:latin typeface="Calibri" panose="020F0502020204030204" pitchFamily="34" charset="0"/>
                </a:rPr>
                <a:t>1+1=2</a:t>
              </a:r>
            </a:p>
          </p:txBody>
        </p:sp>
      </p:grpSp>
    </p:spTree>
    <p:extLst>
      <p:ext uri="{BB962C8B-B14F-4D97-AF65-F5344CB8AC3E}">
        <p14:creationId xmlns:p14="http://schemas.microsoft.com/office/powerpoint/2010/main" val="219406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838200" y="365126"/>
            <a:ext cx="10515600" cy="912832"/>
          </a:xfrm>
        </p:spPr>
        <p:txBody>
          <a:bodyPr>
            <a:normAutofit fontScale="90000"/>
          </a:bodyPr>
          <a:lstStyle/>
          <a:p>
            <a:r>
              <a:rPr lang="en-US" dirty="0"/>
              <a:t>Supervised Learning As Function Approximation</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1066800" y="1403053"/>
                <a:ext cx="10439400" cy="4724400"/>
              </a:xfrm>
            </p:spPr>
            <p:txBody>
              <a:bodyPr>
                <a:normAutofit fontScale="92500" lnSpcReduction="10000"/>
              </a:bodyPr>
              <a:lstStyle/>
              <a:p>
                <a:pPr marL="0" indent="0">
                  <a:lnSpc>
                    <a:spcPct val="80000"/>
                  </a:lnSpc>
                  <a:buNone/>
                </a:pPr>
                <a:r>
                  <a:rPr lang="en-US" b="1" dirty="0"/>
                  <a:t>Examples</a:t>
                </a:r>
                <a:r>
                  <a:rPr lang="en-US" dirty="0"/>
                  <a:t> </a:t>
                </a:r>
              </a:p>
              <a:p>
                <a:pPr lvl="1">
                  <a:lnSpc>
                    <a:spcPct val="80000"/>
                  </a:lnSpc>
                </a:pPr>
                <a:r>
                  <a:rPr lang="en-US" dirty="0"/>
                  <a:t>We assume there exists an unknown target function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that produces </a:t>
                </a:r>
                <a:r>
                  <a:rPr lang="en-US" dirty="0" err="1"/>
                  <a:t>iid</a:t>
                </a:r>
                <a:r>
                  <a:rPr lang="en-US" dirty="0"/>
                  <a:t> (independent and identically distributed) examples, possibly with noise and errors.</a:t>
                </a:r>
              </a:p>
              <a:p>
                <a:pPr lvl="1">
                  <a:lnSpc>
                    <a:spcPct val="80000"/>
                  </a:lnSpc>
                </a:pPr>
                <a:r>
                  <a:rPr lang="en-US" dirty="0"/>
                  <a:t>Examples are observed input-output pairs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𝑁</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𝑁</m:t>
                            </m:r>
                          </m:sub>
                        </m:sSub>
                      </m:e>
                    </m:d>
                  </m:oMath>
                </a14:m>
                <a:r>
                  <a:rPr lang="en-US" b="0" dirty="0"/>
                  <a:t>, where </a:t>
                </a:r>
                <a14:m>
                  <m:oMath xmlns:m="http://schemas.openxmlformats.org/officeDocument/2006/math">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oMath>
                </a14:m>
                <a:r>
                  <a:rPr lang="en-US" dirty="0"/>
                  <a:t> </a:t>
                </a:r>
                <a:r>
                  <a:rPr lang="en-US" b="0" dirty="0"/>
                  <a:t>is a vectors called the feature vector.</a:t>
                </a:r>
              </a:p>
              <a:p>
                <a:pPr lvl="1">
                  <a:lnSpc>
                    <a:spcPct val="80000"/>
                  </a:lnSpc>
                </a:pPr>
                <a:endParaRPr lang="en-US" dirty="0"/>
              </a:p>
              <a:p>
                <a:pPr marL="0" indent="0">
                  <a:lnSpc>
                    <a:spcPct val="80000"/>
                  </a:lnSpc>
                  <a:buNone/>
                </a:pPr>
                <a:r>
                  <a:rPr lang="en-US" b="1" dirty="0"/>
                  <a:t>Learning problem</a:t>
                </a:r>
              </a:p>
              <a:p>
                <a:pPr lvl="1">
                  <a:lnSpc>
                    <a:spcPct val="80000"/>
                  </a:lnSpc>
                </a:pPr>
                <a:r>
                  <a:rPr lang="en-US" dirty="0"/>
                  <a:t>Given a hypothesis space </a:t>
                </a:r>
                <a:r>
                  <a:rPr lang="en-US" sz="2800" i="1" dirty="0">
                    <a:latin typeface="Calibri" panose="020F0502020204030204" pitchFamily="34" charset="0"/>
                  </a:rPr>
                  <a:t>H </a:t>
                </a:r>
                <a:r>
                  <a:rPr lang="en-US" dirty="0"/>
                  <a:t>of representable models.</a:t>
                </a:r>
              </a:p>
              <a:p>
                <a:pPr lvl="1">
                  <a:lnSpc>
                    <a:spcPct val="80000"/>
                  </a:lnSpc>
                </a:pPr>
                <a:r>
                  <a:rPr lang="en-US" dirty="0"/>
                  <a:t>Find a hypothesis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 </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b="1" i="1" dirty="0" err="1" smtClean="0">
                                <a:latin typeface="Cambria Math" panose="02040503050406030204" pitchFamily="18" charset="0"/>
                              </a:rPr>
                              <m:t>𝒙</m:t>
                            </m:r>
                          </m:e>
                          <m:sub>
                            <m:r>
                              <a:rPr lang="en-US" i="1" dirty="0" err="1" smtClean="0">
                                <a:latin typeface="Cambria Math" panose="02040503050406030204" pitchFamily="18" charset="0"/>
                              </a:rPr>
                              <m:t>𝑖</m:t>
                            </m:r>
                          </m:sub>
                        </m:sSub>
                      </m:e>
                    </m:d>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i="1" dirty="0" err="1"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oMath>
                </a14:m>
                <a:endParaRPr lang="en-US" i="1" dirty="0">
                  <a:latin typeface="Calibri" panose="020F0502020204030204" pitchFamily="34" charset="0"/>
                </a:endParaRPr>
              </a:p>
              <a:p>
                <a:pPr lvl="1">
                  <a:lnSpc>
                    <a:spcPct val="80000"/>
                  </a:lnSpc>
                </a:pPr>
                <a:r>
                  <a:rPr lang="en-US" dirty="0"/>
                  <a:t>That is, we want to approximate </a:t>
                </a:r>
                <a14:m>
                  <m:oMath xmlns:m="http://schemas.openxmlformats.org/officeDocument/2006/math">
                    <m:r>
                      <a:rPr lang="en-US" i="1" dirty="0">
                        <a:latin typeface="Cambria Math" panose="02040503050406030204" pitchFamily="18" charset="0"/>
                      </a:rPr>
                      <m:t>𝑓</m:t>
                    </m:r>
                  </m:oMath>
                </a14:m>
                <a:r>
                  <a:rPr lang="en-US" dirty="0"/>
                  <a:t> by </a:t>
                </a:r>
                <a14:m>
                  <m:oMath xmlns:m="http://schemas.openxmlformats.org/officeDocument/2006/math">
                    <m:r>
                      <a:rPr lang="en-US" i="1" dirty="0">
                        <a:latin typeface="Cambria Math" panose="02040503050406030204" pitchFamily="18" charset="0"/>
                      </a:rPr>
                      <m:t>h</m:t>
                    </m:r>
                  </m:oMath>
                </a14:m>
                <a:r>
                  <a:rPr lang="en-US" dirty="0"/>
                  <a:t> using </a:t>
                </a:r>
                <a14:m>
                  <m:oMath xmlns:m="http://schemas.openxmlformats.org/officeDocument/2006/math">
                    <m:r>
                      <m:rPr>
                        <m:sty m:val="p"/>
                      </m:rPr>
                      <a:rPr lang="en-US" dirty="0">
                        <a:latin typeface="Cambria Math" panose="02040503050406030204" pitchFamily="18" charset="0"/>
                      </a:rPr>
                      <m:t>E</m:t>
                    </m:r>
                  </m:oMath>
                </a14:m>
                <a:r>
                  <a:rPr lang="en-US" dirty="0"/>
                  <a:t>. </a:t>
                </a:r>
              </a:p>
              <a:p>
                <a:pPr>
                  <a:lnSpc>
                    <a:spcPct val="80000"/>
                  </a:lnSpc>
                </a:pPr>
                <a:endParaRPr lang="en-US" dirty="0"/>
              </a:p>
              <a:p>
                <a:pPr marL="0" indent="0">
                  <a:lnSpc>
                    <a:spcPct val="80000"/>
                  </a:lnSpc>
                  <a:buNone/>
                </a:pPr>
                <a:r>
                  <a:rPr lang="en-US" b="1" dirty="0"/>
                  <a:t>Supervised learning includes</a:t>
                </a:r>
              </a:p>
              <a:p>
                <a:pPr lvl="1">
                  <a:lnSpc>
                    <a:spcPct val="80000"/>
                  </a:lnSpc>
                </a:pPr>
                <a:r>
                  <a:rPr lang="en-US" dirty="0"/>
                  <a:t>Classification: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 </m:t>
                    </m:r>
                  </m:oMath>
                </a14:m>
                <a:r>
                  <a:rPr lang="en-US" dirty="0"/>
                  <a:t>is a class labels. E.g., </a:t>
                </a:r>
                <a14:m>
                  <m:oMath xmlns:m="http://schemas.openxmlformats.org/officeDocument/2006/math">
                    <m:r>
                      <a:rPr lang="en-US" b="1" i="1" smtClean="0">
                        <a:latin typeface="Cambria Math" panose="02040503050406030204" pitchFamily="18" charset="0"/>
                      </a:rPr>
                      <m:t>𝒙</m:t>
                    </m:r>
                  </m:oMath>
                </a14:m>
                <a:r>
                  <a:rPr lang="en-US" dirty="0"/>
                  <a:t> are percepts and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 </m:t>
                    </m:r>
                  </m:oMath>
                </a14:m>
                <a:r>
                  <a:rPr lang="en-US" dirty="0"/>
                  <a:t>is the chosen action.</a:t>
                </a:r>
              </a:p>
              <a:p>
                <a:pPr lvl="1">
                  <a:lnSpc>
                    <a:spcPct val="80000"/>
                  </a:lnSpc>
                </a:pPr>
                <a:r>
                  <a:rPr lang="en-US" dirty="0"/>
                  <a:t>Regression: </a:t>
                </a:r>
                <a14:m>
                  <m:oMath xmlns:m="http://schemas.openxmlformats.org/officeDocument/2006/math">
                    <m:r>
                      <a:rPr lang="en-US" i="1" smtClean="0">
                        <a:latin typeface="Cambria Math" panose="02040503050406030204" pitchFamily="18" charset="0"/>
                      </a:rPr>
                      <m:t>𝑦</m:t>
                    </m:r>
                  </m:oMath>
                </a14:m>
                <a:r>
                  <a:rPr lang="en-US" dirty="0"/>
                  <a:t> is a real number. E.g., </a:t>
                </a:r>
                <a14:m>
                  <m:oMath xmlns:m="http://schemas.openxmlformats.org/officeDocument/2006/math">
                    <m:r>
                      <a:rPr lang="en-US" b="1" i="1" dirty="0">
                        <a:latin typeface="Cambria Math" panose="02040503050406030204" pitchFamily="18" charset="0"/>
                      </a:rPr>
                      <m:t>𝒙</m:t>
                    </m:r>
                  </m:oMath>
                </a14:m>
                <a:r>
                  <a:rPr lang="en-US" dirty="0"/>
                  <a:t> are state features and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 </m:t>
                    </m:r>
                  </m:oMath>
                </a14:m>
                <a:r>
                  <a:rPr lang="en-US" dirty="0"/>
                  <a:t>is the state utility.</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1066800" y="1403053"/>
                <a:ext cx="10439400" cy="4724400"/>
              </a:xfrm>
              <a:blipFill>
                <a:blip r:embed="rId4"/>
                <a:stretch>
                  <a:fillRect l="-1051" t="-3226"/>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33297291-B994-8026-8F56-ACEC1703708A}"/>
              </a:ext>
            </a:extLst>
          </p:cNvPr>
          <p:cNvGrpSpPr/>
          <p:nvPr/>
        </p:nvGrpSpPr>
        <p:grpSpPr>
          <a:xfrm>
            <a:off x="8798791" y="2895600"/>
            <a:ext cx="2679700" cy="2178347"/>
            <a:chOff x="8674100" y="3276599"/>
            <a:chExt cx="2679700" cy="2178347"/>
          </a:xfrm>
        </p:grpSpPr>
        <p:grpSp>
          <p:nvGrpSpPr>
            <p:cNvPr id="5" name="Group 4">
              <a:extLst>
                <a:ext uri="{FF2B5EF4-FFF2-40B4-BE49-F238E27FC236}">
                  <a16:creationId xmlns:a16="http://schemas.microsoft.com/office/drawing/2014/main" id="{BE27B559-43A9-46D3-A531-CDA612A73009}"/>
                </a:ext>
                <a:ext uri="{C183D7F6-B498-43B3-948B-1728B52AA6E4}">
                  <adec:decorative xmlns:adec="http://schemas.microsoft.com/office/drawing/2017/decorative" val="1"/>
                </a:ext>
              </a:extLst>
            </p:cNvPr>
            <p:cNvGrpSpPr/>
            <p:nvPr/>
          </p:nvGrpSpPr>
          <p:grpSpPr>
            <a:xfrm>
              <a:off x="8674100" y="3276599"/>
              <a:ext cx="2679700" cy="2178347"/>
              <a:chOff x="8674100" y="2590799"/>
              <a:chExt cx="3352800" cy="2831851"/>
            </a:xfrm>
          </p:grpSpPr>
          <p:sp>
            <p:nvSpPr>
              <p:cNvPr id="4" name="Oval 3">
                <a:extLst>
                  <a:ext uri="{FF2B5EF4-FFF2-40B4-BE49-F238E27FC236}">
                    <a16:creationId xmlns:a16="http://schemas.microsoft.com/office/drawing/2014/main" id="{400C7E3D-5406-4B36-8BEA-4977E9F815D7}"/>
                  </a:ext>
                </a:extLst>
              </p:cNvPr>
              <p:cNvSpPr/>
              <p:nvPr/>
            </p:nvSpPr>
            <p:spPr>
              <a:xfrm>
                <a:off x="8674100" y="2590799"/>
                <a:ext cx="3352800" cy="28318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04901" name="Freeform 5"/>
              <p:cNvSpPr>
                <a:spLocks/>
              </p:cNvSpPr>
              <p:nvPr/>
            </p:nvSpPr>
            <p:spPr bwMode="auto">
              <a:xfrm>
                <a:off x="8910638" y="3369965"/>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pic>
            <p:nvPicPr>
              <p:cNvPr id="110490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2400" y="3523953"/>
                <a:ext cx="185738" cy="25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04905" name="Oval 9"/>
              <p:cNvSpPr>
                <a:spLocks noChangeArrowheads="1"/>
              </p:cNvSpPr>
              <p:nvPr/>
            </p:nvSpPr>
            <p:spPr bwMode="auto">
              <a:xfrm>
                <a:off x="10328275" y="333027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906" name="Oval 10"/>
              <p:cNvSpPr>
                <a:spLocks noChangeArrowheads="1"/>
              </p:cNvSpPr>
              <p:nvPr/>
            </p:nvSpPr>
            <p:spPr bwMode="auto">
              <a:xfrm>
                <a:off x="10328275" y="287625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04909" name="Picture 13"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075" y="4136728"/>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D4B3D-2CB0-4966-BB2B-CB641EA9EEE3}"/>
                      </a:ext>
                    </a:extLst>
                  </p:cNvPr>
                  <p:cNvSpPr txBox="1"/>
                  <p:nvPr/>
                </p:nvSpPr>
                <p:spPr>
                  <a:xfrm>
                    <a:off x="10388600" y="2657624"/>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3" name="TextBox 2">
                    <a:extLst>
                      <a:ext uri="{FF2B5EF4-FFF2-40B4-BE49-F238E27FC236}">
                        <a16:creationId xmlns:a16="http://schemas.microsoft.com/office/drawing/2014/main" id="{47DD4B3D-2CB0-4966-BB2B-CB641EA9EEE3}"/>
                      </a:ext>
                    </a:extLst>
                  </p:cNvPr>
                  <p:cNvSpPr txBox="1">
                    <a:spLocks noRot="1" noChangeAspect="1" noMove="1" noResize="1" noEditPoints="1" noAdjustHandles="1" noChangeArrowheads="1" noChangeShapeType="1" noTextEdit="1"/>
                  </p:cNvSpPr>
                  <p:nvPr/>
                </p:nvSpPr>
                <p:spPr>
                  <a:xfrm>
                    <a:off x="10388600" y="2657624"/>
                    <a:ext cx="279400" cy="461665"/>
                  </a:xfrm>
                  <a:prstGeom prst="rect">
                    <a:avLst/>
                  </a:prstGeom>
                  <a:blipFill>
                    <a:blip r:embed="rId7"/>
                    <a:stretch>
                      <a:fillRect l="-17391" r="-43478" b="-1866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3061991E-4ADB-3258-6A99-6E16D1146186}"/>
                </a:ext>
              </a:extLst>
            </p:cNvPr>
            <p:cNvSpPr txBox="1"/>
            <p:nvPr/>
          </p:nvSpPr>
          <p:spPr>
            <a:xfrm>
              <a:off x="9869849" y="4737411"/>
              <a:ext cx="1141701" cy="523220"/>
            </a:xfrm>
            <a:prstGeom prst="rect">
              <a:avLst/>
            </a:prstGeom>
            <a:noFill/>
          </p:spPr>
          <p:txBody>
            <a:bodyPr wrap="square" rtlCol="0">
              <a:spAutoFit/>
            </a:bodyPr>
            <a:lstStyle/>
            <a:p>
              <a:pPr algn="ctr"/>
              <a:r>
                <a:rPr lang="en-US" sz="1400" dirty="0">
                  <a:solidFill>
                    <a:schemeClr val="bg1"/>
                  </a:solidFill>
                </a:rPr>
                <a:t>Set of all functions</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4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4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4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48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48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48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489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489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489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04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89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533400" y="304800"/>
            <a:ext cx="10515600" cy="1325563"/>
          </a:xfrm>
        </p:spPr>
        <p:txBody>
          <a:bodyPr/>
          <a:lstStyle/>
          <a:p>
            <a:r>
              <a:rPr lang="en-US" dirty="0"/>
              <a:t>Consistency vs. Simplicity</a:t>
            </a:r>
          </a:p>
        </p:txBody>
      </p:sp>
      <p:sp>
        <p:nvSpPr>
          <p:cNvPr id="1105923" name="Rectangle 3"/>
          <p:cNvSpPr>
            <a:spLocks noGrp="1" noChangeArrowheads="1"/>
          </p:cNvSpPr>
          <p:nvPr>
            <p:ph idx="1"/>
          </p:nvPr>
        </p:nvSpPr>
        <p:spPr>
          <a:xfrm>
            <a:off x="609600" y="1443036"/>
            <a:ext cx="11176000" cy="435816"/>
          </a:xfrm>
        </p:spPr>
        <p:txBody>
          <a:bodyPr>
            <a:normAutofit/>
          </a:bodyPr>
          <a:lstStyle/>
          <a:p>
            <a:pPr marL="0" indent="0">
              <a:lnSpc>
                <a:spcPct val="80000"/>
              </a:lnSpc>
              <a:buNone/>
            </a:pPr>
            <a:r>
              <a:rPr lang="en-US" sz="2000" dirty="0"/>
              <a:t>Example: Univariate curve fitting (regression, function approximation)</a:t>
            </a:r>
          </a:p>
        </p:txBody>
      </p:sp>
      <p:sp>
        <p:nvSpPr>
          <p:cNvPr id="5" name="TextBox 4">
            <a:extLst>
              <a:ext uri="{FF2B5EF4-FFF2-40B4-BE49-F238E27FC236}">
                <a16:creationId xmlns:a16="http://schemas.microsoft.com/office/drawing/2014/main" id="{FE19FE2A-1DB0-4405-63A3-E2082B4EBAC0}"/>
              </a:ext>
              <a:ext uri="{C183D7F6-B498-43B3-948B-1728B52AA6E4}">
                <adec:decorative xmlns:adec="http://schemas.microsoft.com/office/drawing/2017/decorative" val="1"/>
              </a:ext>
            </a:extLst>
          </p:cNvPr>
          <p:cNvSpPr txBox="1"/>
          <p:nvPr/>
        </p:nvSpPr>
        <p:spPr>
          <a:xfrm>
            <a:off x="7044121" y="1759138"/>
            <a:ext cx="3446795" cy="461665"/>
          </a:xfrm>
          <a:prstGeom prst="rect">
            <a:avLst/>
          </a:prstGeom>
          <a:noFill/>
        </p:spPr>
        <p:txBody>
          <a:bodyPr wrap="square" rtlCol="0">
            <a:spAutoFit/>
          </a:bodyPr>
          <a:lstStyle/>
          <a:p>
            <a:pPr algn="ctr"/>
            <a:r>
              <a:rPr lang="en-US" sz="2400" b="1" dirty="0"/>
              <a:t>Learned</a:t>
            </a:r>
            <a:r>
              <a:rPr lang="en-US" sz="2400" dirty="0"/>
              <a:t> </a:t>
            </a:r>
            <a:r>
              <a:rPr lang="en-US" sz="2400" b="1" dirty="0"/>
              <a:t>Models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32553B3-7280-0537-EC51-B0829F7FA85E}"/>
                  </a:ext>
                </a:extLst>
              </p:cNvPr>
              <p:cNvSpPr txBox="1"/>
              <p:nvPr/>
            </p:nvSpPr>
            <p:spPr>
              <a:xfrm>
                <a:off x="685800" y="5715000"/>
                <a:ext cx="4677261" cy="646331"/>
              </a:xfrm>
              <a:prstGeom prst="rect">
                <a:avLst/>
              </a:prstGeom>
              <a:noFill/>
            </p:spPr>
            <p:txBody>
              <a:bodyPr wrap="square">
                <a:spAutoFit/>
              </a:bodyPr>
              <a:lstStyle/>
              <a:p>
                <a:r>
                  <a:rPr lang="en-US" b="1" dirty="0">
                    <a:solidFill>
                      <a:srgbClr val="CC0000"/>
                    </a:solidFill>
                  </a:rPr>
                  <a:t>Consistency:</a:t>
                </a:r>
                <a:r>
                  <a:rPr lang="en-US" dirty="0"/>
                  <a:t> </a:t>
                </a:r>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d>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err="1">
                            <a:latin typeface="Cambria Math" panose="02040503050406030204" pitchFamily="18" charset="0"/>
                          </a:rPr>
                          <m:t>𝑦</m:t>
                        </m:r>
                      </m:e>
                      <m:sub>
                        <m:r>
                          <a:rPr lang="en-US" i="1" dirty="0" err="1">
                            <a:latin typeface="Cambria Math" panose="02040503050406030204" pitchFamily="18" charset="0"/>
                          </a:rPr>
                          <m:t>𝑖</m:t>
                        </m:r>
                      </m:sub>
                    </m:sSub>
                  </m:oMath>
                </a14:m>
                <a:r>
                  <a:rPr lang="en-US" dirty="0"/>
                  <a:t> (minimize the error)</a:t>
                </a:r>
              </a:p>
              <a:p>
                <a:r>
                  <a:rPr lang="en-US" b="1" dirty="0">
                    <a:solidFill>
                      <a:srgbClr val="CC0000"/>
                    </a:solidFill>
                  </a:rPr>
                  <a:t>Simplicity: </a:t>
                </a:r>
                <a:r>
                  <a:rPr lang="en-US" dirty="0"/>
                  <a:t>small number of </a:t>
                </a:r>
                <a:r>
                  <a:rPr lang="en-US"/>
                  <a:t>model parameters.</a:t>
                </a:r>
                <a:endParaRPr lang="en-US" b="1" dirty="0"/>
              </a:p>
            </p:txBody>
          </p:sp>
        </mc:Choice>
        <mc:Fallback xmlns="">
          <p:sp>
            <p:nvSpPr>
              <p:cNvPr id="7" name="TextBox 6">
                <a:extLst>
                  <a:ext uri="{FF2B5EF4-FFF2-40B4-BE49-F238E27FC236}">
                    <a16:creationId xmlns:a16="http://schemas.microsoft.com/office/drawing/2014/main" id="{C32553B3-7280-0537-EC51-B0829F7FA85E}"/>
                  </a:ext>
                </a:extLst>
              </p:cNvPr>
              <p:cNvSpPr txBox="1">
                <a:spLocks noRot="1" noChangeAspect="1" noMove="1" noResize="1" noEditPoints="1" noAdjustHandles="1" noChangeArrowheads="1" noChangeShapeType="1" noTextEdit="1"/>
              </p:cNvSpPr>
              <p:nvPr/>
            </p:nvSpPr>
            <p:spPr>
              <a:xfrm>
                <a:off x="685800" y="5715000"/>
                <a:ext cx="4677261" cy="646331"/>
              </a:xfrm>
              <a:prstGeom prst="rect">
                <a:avLst/>
              </a:prstGeom>
              <a:blipFill>
                <a:blip r:embed="rId3"/>
                <a:stretch>
                  <a:fillRect l="-1173" t="-5660" b="-13208"/>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91C21A9A-D20B-D183-35F8-5F30D580A93B}"/>
              </a:ext>
            </a:extLst>
          </p:cNvPr>
          <p:cNvGrpSpPr/>
          <p:nvPr/>
        </p:nvGrpSpPr>
        <p:grpSpPr>
          <a:xfrm>
            <a:off x="671270" y="2334913"/>
            <a:ext cx="3200400" cy="2496167"/>
            <a:chOff x="671270" y="2334913"/>
            <a:chExt cx="3200400" cy="2496167"/>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p:nvPr/>
              </p:nvSpPr>
              <p:spPr>
                <a:xfrm>
                  <a:off x="1447800" y="2334913"/>
                  <a:ext cx="2211370" cy="461665"/>
                </a:xfrm>
                <a:prstGeom prst="rect">
                  <a:avLst/>
                </a:prstGeom>
                <a:noFill/>
              </p:spPr>
              <p:txBody>
                <a:bodyPr wrap="square" rtlCol="0">
                  <a:spAutoFit/>
                </a:bodyPr>
                <a:lstStyle/>
                <a:p>
                  <a:pPr algn="ctr"/>
                  <a:r>
                    <a:rPr lang="en-US" sz="2400" b="1" dirty="0"/>
                    <a:t>Examples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b="1" dirty="0"/>
                </a:p>
              </p:txBody>
            </p:sp>
          </mc:Choice>
          <mc:Fallback xmlns="">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447800" y="2334913"/>
                  <a:ext cx="2211370" cy="461665"/>
                </a:xfrm>
                <a:prstGeom prst="rect">
                  <a:avLst/>
                </a:prstGeom>
                <a:blipFill>
                  <a:blip r:embed="rId4"/>
                  <a:stretch>
                    <a:fillRect l="-82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Chart 5">
                  <a:extLst>
                    <a:ext uri="{FF2B5EF4-FFF2-40B4-BE49-F238E27FC236}">
                      <a16:creationId xmlns:a16="http://schemas.microsoft.com/office/drawing/2014/main" id="{57023CE1-156E-25E3-3262-EE84649E0EB5}"/>
                    </a:ext>
                  </a:extLst>
                </p:cNvPr>
                <p:cNvGraphicFramePr>
                  <a:graphicFrameLocks/>
                </p:cNvGraphicFramePr>
                <p:nvPr>
                  <p:extLst>
                    <p:ext uri="{D42A27DB-BD31-4B8C-83A1-F6EECF244321}">
                      <p14:modId xmlns:p14="http://schemas.microsoft.com/office/powerpoint/2010/main" val="3339851366"/>
                    </p:ext>
                  </p:extLst>
                </p:nvPr>
              </p:nvGraphicFramePr>
              <p:xfrm>
                <a:off x="671270" y="2819400"/>
                <a:ext cx="3200400" cy="2011680"/>
              </p:xfrm>
              <a:graphic>
                <a:graphicData uri="http://schemas.openxmlformats.org/drawingml/2006/chart">
                  <c:chart xmlns:c="http://schemas.openxmlformats.org/drawingml/2006/chart" xmlns:r="http://schemas.openxmlformats.org/officeDocument/2006/relationships" r:id="rId5"/>
                </a:graphicData>
              </a:graphic>
            </p:graphicFrame>
          </mc:Choice>
          <mc:Fallback xmlns="">
            <p:graphicFrame>
              <p:nvGraphicFramePr>
                <p:cNvPr id="6" name="Chart 5">
                  <a:extLst>
                    <a:ext uri="{FF2B5EF4-FFF2-40B4-BE49-F238E27FC236}">
                      <a16:creationId xmlns:a16="http://schemas.microsoft.com/office/drawing/2014/main" id="{57023CE1-156E-25E3-3262-EE84649E0EB5}"/>
                    </a:ext>
                  </a:extLst>
                </p:cNvPr>
                <p:cNvGraphicFramePr>
                  <a:graphicFrameLocks/>
                </p:cNvGraphicFramePr>
                <p:nvPr>
                  <p:extLst>
                    <p:ext uri="{D42A27DB-BD31-4B8C-83A1-F6EECF244321}">
                      <p14:modId xmlns:p14="http://schemas.microsoft.com/office/powerpoint/2010/main" val="3339851366"/>
                    </p:ext>
                  </p:extLst>
                </p:nvPr>
              </p:nvGraphicFramePr>
              <p:xfrm>
                <a:off x="671270" y="2819400"/>
                <a:ext cx="3200400" cy="2011680"/>
              </p:xfrm>
              <a:graphic>
                <a:graphicData uri="http://schemas.openxmlformats.org/drawingml/2006/chart">
                  <c:chart xmlns:c="http://schemas.openxmlformats.org/drawingml/2006/chart" xmlns:r="http://schemas.openxmlformats.org/officeDocument/2006/relationships" r:id="rId6"/>
                </a:graphicData>
              </a:graphic>
            </p:graphicFrame>
          </mc:Fallback>
        </mc:AlternateContent>
      </p:grpSp>
      <p:graphicFrame>
        <p:nvGraphicFramePr>
          <p:cNvPr id="8" name="Chart 7">
            <a:extLst>
              <a:ext uri="{FF2B5EF4-FFF2-40B4-BE49-F238E27FC236}">
                <a16:creationId xmlns:a16="http://schemas.microsoft.com/office/drawing/2014/main" id="{3437EED3-4350-46F9-92FE-BB28F572C7E4}"/>
              </a:ext>
            </a:extLst>
          </p:cNvPr>
          <p:cNvGraphicFramePr>
            <a:graphicFrameLocks/>
          </p:cNvGraphicFramePr>
          <p:nvPr>
            <p:extLst>
              <p:ext uri="{D42A27DB-BD31-4B8C-83A1-F6EECF244321}">
                <p14:modId xmlns:p14="http://schemas.microsoft.com/office/powerpoint/2010/main" val="607132642"/>
              </p:ext>
            </p:extLst>
          </p:nvPr>
        </p:nvGraphicFramePr>
        <p:xfrm>
          <a:off x="5490919" y="2216343"/>
          <a:ext cx="3200400" cy="20116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a:extLst>
              <a:ext uri="{FF2B5EF4-FFF2-40B4-BE49-F238E27FC236}">
                <a16:creationId xmlns:a16="http://schemas.microsoft.com/office/drawing/2014/main" id="{0BC1AD49-1820-47FA-85FF-044FF7898444}"/>
              </a:ext>
            </a:extLst>
          </p:cNvPr>
          <p:cNvGraphicFramePr>
            <a:graphicFrameLocks/>
          </p:cNvGraphicFramePr>
          <p:nvPr>
            <p:extLst>
              <p:ext uri="{D42A27DB-BD31-4B8C-83A1-F6EECF244321}">
                <p14:modId xmlns:p14="http://schemas.microsoft.com/office/powerpoint/2010/main" val="460348715"/>
              </p:ext>
            </p:extLst>
          </p:nvPr>
        </p:nvGraphicFramePr>
        <p:xfrm>
          <a:off x="8710369" y="2216343"/>
          <a:ext cx="3200400" cy="20116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a:extLst>
              <a:ext uri="{FF2B5EF4-FFF2-40B4-BE49-F238E27FC236}">
                <a16:creationId xmlns:a16="http://schemas.microsoft.com/office/drawing/2014/main" id="{276FF3B2-62D6-4FB5-8725-7FF7F1024715}"/>
              </a:ext>
            </a:extLst>
          </p:cNvPr>
          <p:cNvGraphicFramePr>
            <a:graphicFrameLocks/>
          </p:cNvGraphicFramePr>
          <p:nvPr>
            <p:extLst>
              <p:ext uri="{D42A27DB-BD31-4B8C-83A1-F6EECF244321}">
                <p14:modId xmlns:p14="http://schemas.microsoft.com/office/powerpoint/2010/main" val="3430571812"/>
              </p:ext>
            </p:extLst>
          </p:nvPr>
        </p:nvGraphicFramePr>
        <p:xfrm>
          <a:off x="5490919" y="4240159"/>
          <a:ext cx="3200400" cy="201168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a:extLst>
              <a:ext uri="{FF2B5EF4-FFF2-40B4-BE49-F238E27FC236}">
                <a16:creationId xmlns:a16="http://schemas.microsoft.com/office/drawing/2014/main" id="{99576951-4AD0-49AB-A1CA-7C4BF652AF30}"/>
              </a:ext>
            </a:extLst>
          </p:cNvPr>
          <p:cNvGraphicFramePr>
            <a:graphicFrameLocks/>
          </p:cNvGraphicFramePr>
          <p:nvPr>
            <p:extLst>
              <p:ext uri="{D42A27DB-BD31-4B8C-83A1-F6EECF244321}">
                <p14:modId xmlns:p14="http://schemas.microsoft.com/office/powerpoint/2010/main" val="1625978830"/>
              </p:ext>
            </p:extLst>
          </p:nvPr>
        </p:nvGraphicFramePr>
        <p:xfrm>
          <a:off x="8710369" y="4240159"/>
          <a:ext cx="3200400" cy="2011680"/>
        </p:xfrm>
        <a:graphic>
          <a:graphicData uri="http://schemas.openxmlformats.org/drawingml/2006/chart">
            <c:chart xmlns:c="http://schemas.openxmlformats.org/drawingml/2006/chart" xmlns:r="http://schemas.openxmlformats.org/officeDocument/2006/relationships" r:id="rId10"/>
          </a:graphicData>
        </a:graphic>
      </p:graphicFrame>
      <p:sp>
        <p:nvSpPr>
          <p:cNvPr id="15" name="Arrow: Right 14">
            <a:extLst>
              <a:ext uri="{FF2B5EF4-FFF2-40B4-BE49-F238E27FC236}">
                <a16:creationId xmlns:a16="http://schemas.microsoft.com/office/drawing/2014/main" id="{258BF375-5454-5892-433A-F2773D78BF44}"/>
              </a:ext>
            </a:extLst>
          </p:cNvPr>
          <p:cNvSpPr/>
          <p:nvPr/>
        </p:nvSpPr>
        <p:spPr>
          <a:xfrm>
            <a:off x="4267200" y="3276600"/>
            <a:ext cx="1066800" cy="762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7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8" grpId="0">
        <p:bldAsOne/>
      </p:bldGraphic>
      <p:bldGraphic spid="9" grpId="0">
        <p:bldAsOne/>
      </p:bldGraphic>
      <p:bldGraphic spid="13" grpId="0">
        <p:bldAsOne/>
      </p:bldGraphic>
      <p:bldGraphic spid="14" grpId="0">
        <p:bldAsOne/>
      </p:bldGraphic>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Measuring Consistency using Loss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a:xfrm>
                <a:off x="838200" y="1447800"/>
                <a:ext cx="10515600" cy="3427413"/>
              </a:xfrm>
            </p:spPr>
            <p:txBody>
              <a:bodyPr>
                <a:noAutofit/>
              </a:bodyPr>
              <a:lstStyle/>
              <a:p>
                <a:pPr marL="0" indent="0">
                  <a:buNone/>
                </a:pPr>
                <a:r>
                  <a:rPr lang="en-US" sz="2400" b="1" dirty="0">
                    <a:solidFill>
                      <a:srgbClr val="FF0000"/>
                    </a:solidFill>
                  </a:rPr>
                  <a:t>Goal of learning</a:t>
                </a:r>
                <a:r>
                  <a:rPr lang="en-US" sz="2400" dirty="0"/>
                  <a:t>: Find a  hypothesis that makes predictions that are consistent with the examples </a:t>
                </a:r>
                <a14:m>
                  <m:oMath xmlns:m="http://schemas.openxmlformats.org/officeDocument/2006/math">
                    <m:r>
                      <m:rPr>
                        <m:sty m:val="p"/>
                      </m:rPr>
                      <a:rPr lang="en-US" sz="2400" dirty="0">
                        <a:latin typeface="Cambria Math" panose="02040503050406030204" pitchFamily="18" charset="0"/>
                      </a:rPr>
                      <m:t>E</m:t>
                    </m:r>
                    <m:r>
                      <a:rPr lang="en-US" sz="2400" dirty="0">
                        <a:latin typeface="Cambria Math" panose="02040503050406030204" pitchFamily="18" charset="0"/>
                      </a:rPr>
                      <m:t>= </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1" i="1" dirty="0">
                                <a:latin typeface="Cambria Math" panose="02040503050406030204" pitchFamily="18" charset="0"/>
                              </a:rPr>
                              <m:t>𝒙</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1</m:t>
                            </m:r>
                          </m:sub>
                        </m:sSub>
                      </m:e>
                    </m:d>
                    <m:r>
                      <a:rPr lang="en-US" sz="2400" i="1" dirty="0">
                        <a:latin typeface="Cambria Math" panose="02040503050406030204" pitchFamily="18" charset="0"/>
                      </a:rPr>
                      <m:t>,…, </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1" i="1" dirty="0">
                                <a:latin typeface="Cambria Math" panose="02040503050406030204" pitchFamily="18" charset="0"/>
                              </a:rPr>
                              <m:t>𝒙</m:t>
                            </m:r>
                          </m:e>
                          <m:sub>
                            <m:r>
                              <a:rPr lang="en-US" sz="2400" i="1" dirty="0">
                                <a:latin typeface="Cambria Math" panose="02040503050406030204" pitchFamily="18" charset="0"/>
                              </a:rPr>
                              <m:t>𝑖</m:t>
                            </m:r>
                          </m:sub>
                        </m:sSub>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e>
                    </m:d>
                    <m:r>
                      <a:rPr lang="en-US" sz="2400" i="1" dirty="0">
                        <a:latin typeface="Cambria Math" panose="02040503050406030204" pitchFamily="18" charset="0"/>
                      </a:rPr>
                      <m:t>,…,</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1" i="1" dirty="0">
                                <a:latin typeface="Cambria Math" panose="02040503050406030204" pitchFamily="18" charset="0"/>
                              </a:rPr>
                              <m:t>𝒙</m:t>
                            </m:r>
                          </m:e>
                          <m:sub>
                            <m:r>
                              <a:rPr lang="en-US" sz="2400" i="1" dirty="0">
                                <a:latin typeface="Cambria Math" panose="02040503050406030204" pitchFamily="18" charset="0"/>
                              </a:rPr>
                              <m:t>𝑁</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𝑁</m:t>
                            </m:r>
                          </m:sub>
                        </m:sSub>
                      </m:e>
                    </m:d>
                  </m:oMath>
                </a14:m>
                <a:r>
                  <a:rPr lang="en-US" sz="2400" dirty="0"/>
                  <a:t>.</a:t>
                </a:r>
              </a:p>
              <a:p>
                <a:pPr marL="0" indent="0">
                  <a:buNone/>
                </a:pPr>
                <a:r>
                  <a:rPr lang="en-US" sz="2400" dirty="0"/>
                  <a:t>That is, 			</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b="0" i="1" dirty="0" smtClean="0">
                        <a:latin typeface="Cambria Math" panose="02040503050406030204" pitchFamily="18" charset="0"/>
                      </a:rPr>
                      <m:t>=</m:t>
                    </m:r>
                    <m:r>
                      <a:rPr lang="en-US" sz="2400" i="1" dirty="0">
                        <a:latin typeface="Cambria Math" panose="02040503050406030204" pitchFamily="18" charset="0"/>
                      </a:rPr>
                      <m:t>h</m:t>
                    </m:r>
                    <m:d>
                      <m:dPr>
                        <m:ctrlPr>
                          <a:rPr lang="en-US" sz="2400" i="1" dirty="0">
                            <a:latin typeface="Cambria Math" panose="02040503050406030204" pitchFamily="18" charset="0"/>
                          </a:rPr>
                        </m:ctrlPr>
                      </m:dPr>
                      <m:e>
                        <m:r>
                          <a:rPr lang="en-US" sz="2400" b="1" i="1" dirty="0" smtClean="0">
                            <a:latin typeface="Cambria Math" panose="02040503050406030204" pitchFamily="18" charset="0"/>
                          </a:rPr>
                          <m:t>𝒙</m:t>
                        </m:r>
                      </m:e>
                    </m:d>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rPr>
                      <m:t>𝑦</m:t>
                    </m:r>
                    <m:r>
                      <a:rPr lang="en-US" sz="2400" b="0" i="0" dirty="0" smtClean="0">
                        <a:latin typeface="Cambria Math" panose="02040503050406030204" pitchFamily="18" charset="0"/>
                      </a:rPr>
                      <m:t>.</m:t>
                    </m:r>
                  </m:oMath>
                </a14:m>
                <a:endParaRPr lang="en-US" sz="2400" dirty="0"/>
              </a:p>
              <a:p>
                <a:endParaRPr lang="en-US" sz="2400" b="1" dirty="0"/>
              </a:p>
              <a:p>
                <a:pPr marL="0" indent="0">
                  <a:buNone/>
                </a:pPr>
                <a:r>
                  <a:rPr lang="en-US" sz="2400" b="1" dirty="0"/>
                  <a:t>Measure mistakes: </a:t>
                </a:r>
                <a:r>
                  <a:rPr lang="en-US" sz="2400" dirty="0"/>
                  <a:t>Loss function </a:t>
                </a:r>
                <a14:m>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d>
                    <m:r>
                      <a:rPr lang="en-US" sz="2400" b="0" i="0" smtClean="0">
                        <a:latin typeface="Cambria Math" panose="02040503050406030204" pitchFamily="18" charset="0"/>
                      </a:rPr>
                      <m:t>=</m:t>
                    </m:r>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oMath>
                </a14:m>
                <a:endParaRPr lang="en-US" sz="2400" i="1" dirty="0"/>
              </a:p>
              <a:p>
                <a:pPr lvl="1"/>
                <a:r>
                  <a:rPr lang="en-US" sz="2000" dirty="0"/>
                  <a:t>Absolute-value loss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d>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oMath>
                </a14:m>
                <a:endParaRPr lang="en-US" sz="2000" dirty="0"/>
              </a:p>
              <a:p>
                <a:pPr lvl="1"/>
                <a:r>
                  <a:rPr lang="en-US" sz="2000" dirty="0"/>
                  <a:t>Squared-error loss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d>
                      </m:e>
                      <m:sup>
                        <m:r>
                          <a:rPr lang="en-US" sz="2000" b="0" i="1" smtClean="0">
                            <a:latin typeface="Cambria Math" panose="02040503050406030204" pitchFamily="18" charset="0"/>
                          </a:rPr>
                          <m:t>2</m:t>
                        </m:r>
                      </m:sup>
                    </m:sSup>
                  </m:oMath>
                </a14:m>
                <a:endParaRPr lang="en-US" sz="2000" dirty="0"/>
              </a:p>
              <a:p>
                <a:pPr lvl="1"/>
                <a:r>
                  <a:rPr lang="en-US" sz="2000" dirty="0"/>
                  <a:t>0/1 loss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0/1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d>
                    <m:r>
                      <a:rPr lang="en-US" sz="2000" b="0" i="1" smtClean="0">
                        <a:latin typeface="Cambria Math" panose="02040503050406030204" pitchFamily="18" charset="0"/>
                      </a:rPr>
                      <m:t>=0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𝑦</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 </m:t>
                    </m:r>
                    <m:r>
                      <m:rPr>
                        <m:sty m:val="p"/>
                      </m:rPr>
                      <a:rPr lang="en-US" sz="2000" b="0" i="0" smtClean="0">
                        <a:latin typeface="Cambria Math" panose="02040503050406030204" pitchFamily="18" charset="0"/>
                      </a:rPr>
                      <m:t>else</m:t>
                    </m:r>
                    <m:r>
                      <a:rPr lang="en-US" sz="2000" b="0" i="1" smtClean="0">
                        <a:latin typeface="Cambria Math" panose="02040503050406030204" pitchFamily="18" charset="0"/>
                      </a:rPr>
                      <m:t> 1</m:t>
                    </m:r>
                  </m:oMath>
                </a14:m>
                <a:endParaRPr lang="en-US" sz="2000" dirty="0"/>
              </a:p>
              <a:p>
                <a:pPr lvl="1"/>
                <a:r>
                  <a:rPr lang="en-US" sz="2000" dirty="0"/>
                  <a:t>Cross-entropy loss and many others… </a:t>
                </a:r>
              </a:p>
            </p:txBody>
          </p:sp>
        </mc:Choice>
        <mc:Fallback>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xfrm>
                <a:off x="838200" y="1447800"/>
                <a:ext cx="10515600" cy="3427413"/>
              </a:xfrm>
              <a:blipFill>
                <a:blip r:embed="rId3"/>
                <a:stretch>
                  <a:fillRect l="-928" t="-2491" r="-754" b="-4982"/>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74E6BA6B-A1C4-CCB8-DDF4-2762DFBDCC96}"/>
              </a:ext>
            </a:extLst>
          </p:cNvPr>
          <p:cNvGrpSpPr/>
          <p:nvPr/>
        </p:nvGrpSpPr>
        <p:grpSpPr>
          <a:xfrm>
            <a:off x="6096000" y="3635075"/>
            <a:ext cx="1898119" cy="539234"/>
            <a:chOff x="8073674" y="3497305"/>
            <a:chExt cx="1898119" cy="539234"/>
          </a:xfrm>
        </p:grpSpPr>
        <p:sp>
          <p:nvSpPr>
            <p:cNvPr id="4" name="Right Brace 3">
              <a:extLst>
                <a:ext uri="{FF2B5EF4-FFF2-40B4-BE49-F238E27FC236}">
                  <a16:creationId xmlns:a16="http://schemas.microsoft.com/office/drawing/2014/main" id="{E0D52B33-9224-4EC5-B7DB-3A04C235E02F}"/>
                </a:ext>
                <a:ext uri="{C183D7F6-B498-43B3-948B-1728B52AA6E4}">
                  <adec:decorative xmlns:adec="http://schemas.microsoft.com/office/drawing/2017/decorative" val="1"/>
                </a:ext>
              </a:extLst>
            </p:cNvPr>
            <p:cNvSpPr/>
            <p:nvPr/>
          </p:nvSpPr>
          <p:spPr>
            <a:xfrm>
              <a:off x="8073674" y="3497305"/>
              <a:ext cx="228600" cy="5392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9B19F70-3FB9-4505-8B33-07D185D2B5D2}"/>
                </a:ext>
              </a:extLst>
            </p:cNvPr>
            <p:cNvSpPr txBox="1"/>
            <p:nvPr/>
          </p:nvSpPr>
          <p:spPr>
            <a:xfrm>
              <a:off x="8295393" y="3584317"/>
              <a:ext cx="1676400" cy="369332"/>
            </a:xfrm>
            <a:prstGeom prst="rect">
              <a:avLst/>
            </a:prstGeom>
            <a:noFill/>
          </p:spPr>
          <p:txBody>
            <a:bodyPr wrap="square" rtlCol="0">
              <a:spAutoFit/>
            </a:bodyPr>
            <a:lstStyle/>
            <a:p>
              <a:r>
                <a:rPr lang="en-US" dirty="0"/>
                <a:t>For Regression</a:t>
              </a:r>
            </a:p>
          </p:txBody>
        </p:sp>
      </p:grpSp>
      <p:grpSp>
        <p:nvGrpSpPr>
          <p:cNvPr id="19" name="Group 18">
            <a:extLst>
              <a:ext uri="{FF2B5EF4-FFF2-40B4-BE49-F238E27FC236}">
                <a16:creationId xmlns:a16="http://schemas.microsoft.com/office/drawing/2014/main" id="{23789CF1-77C0-665C-5D92-E972E89F1748}"/>
              </a:ext>
            </a:extLst>
          </p:cNvPr>
          <p:cNvGrpSpPr/>
          <p:nvPr/>
        </p:nvGrpSpPr>
        <p:grpSpPr>
          <a:xfrm>
            <a:off x="6974755" y="4192254"/>
            <a:ext cx="2366747" cy="369332"/>
            <a:chOff x="8204240" y="3934763"/>
            <a:chExt cx="2366747" cy="369332"/>
          </a:xfrm>
        </p:grpSpPr>
        <p:sp>
          <p:nvSpPr>
            <p:cNvPr id="6" name="TextBox 5">
              <a:extLst>
                <a:ext uri="{FF2B5EF4-FFF2-40B4-BE49-F238E27FC236}">
                  <a16:creationId xmlns:a16="http://schemas.microsoft.com/office/drawing/2014/main" id="{64D860C8-808B-41E1-AA5D-D2F08698D5FB}"/>
                </a:ext>
              </a:extLst>
            </p:cNvPr>
            <p:cNvSpPr txBox="1"/>
            <p:nvPr/>
          </p:nvSpPr>
          <p:spPr>
            <a:xfrm>
              <a:off x="8513587" y="3934763"/>
              <a:ext cx="2057400" cy="369332"/>
            </a:xfrm>
            <a:prstGeom prst="rect">
              <a:avLst/>
            </a:prstGeom>
            <a:noFill/>
          </p:spPr>
          <p:txBody>
            <a:bodyPr wrap="square" rtlCol="0">
              <a:spAutoFit/>
            </a:bodyPr>
            <a:lstStyle/>
            <a:p>
              <a:r>
                <a:rPr lang="en-US" dirty="0"/>
                <a:t>For Classification</a:t>
              </a:r>
            </a:p>
          </p:txBody>
        </p:sp>
        <p:cxnSp>
          <p:nvCxnSpPr>
            <p:cNvPr id="8" name="Straight Arrow Connector 7">
              <a:extLst>
                <a:ext uri="{FF2B5EF4-FFF2-40B4-BE49-F238E27FC236}">
                  <a16:creationId xmlns:a16="http://schemas.microsoft.com/office/drawing/2014/main" id="{0C115D7C-B830-4B0D-9A5B-1A84AC3255E4}"/>
                </a:ext>
                <a:ext uri="{C183D7F6-B498-43B3-948B-1728B52AA6E4}">
                  <adec:decorative xmlns:adec="http://schemas.microsoft.com/office/drawing/2017/decorative" val="1"/>
                </a:ext>
              </a:extLst>
            </p:cNvPr>
            <p:cNvCxnSpPr>
              <a:cxnSpLocks/>
            </p:cNvCxnSpPr>
            <p:nvPr/>
          </p:nvCxnSpPr>
          <p:spPr>
            <a:xfrm flipH="1">
              <a:off x="8204240" y="4119429"/>
              <a:ext cx="309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29573D55-D5D4-4241-8344-90D913550C6B}"/>
              </a:ext>
              <a:ext uri="{C183D7F6-B498-43B3-948B-1728B52AA6E4}">
                <adec:decorative xmlns:adec="http://schemas.microsoft.com/office/drawing/2017/decorative" val="1"/>
              </a:ext>
            </a:extLst>
          </p:cNvPr>
          <p:cNvGrpSpPr/>
          <p:nvPr/>
        </p:nvGrpSpPr>
        <p:grpSpPr>
          <a:xfrm>
            <a:off x="8795657" y="4243315"/>
            <a:ext cx="3352800" cy="2514600"/>
            <a:chOff x="8795657" y="4243315"/>
            <a:chExt cx="3352800" cy="2514600"/>
          </a:xfrm>
        </p:grpSpPr>
        <p:sp>
          <p:nvSpPr>
            <p:cNvPr id="17" name="Oval 16">
              <a:extLst>
                <a:ext uri="{FF2B5EF4-FFF2-40B4-BE49-F238E27FC236}">
                  <a16:creationId xmlns:a16="http://schemas.microsoft.com/office/drawing/2014/main" id="{9644747C-723B-4A29-B453-B5B3DA7BF2C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5">
              <a:extLst>
                <a:ext uri="{FF2B5EF4-FFF2-40B4-BE49-F238E27FC236}">
                  <a16:creationId xmlns:a16="http://schemas.microsoft.com/office/drawing/2014/main" id="{0A107679-EBBB-4822-93FB-7D94002C2E4A}"/>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10" name="Oval 9">
              <a:extLst>
                <a:ext uri="{FF2B5EF4-FFF2-40B4-BE49-F238E27FC236}">
                  <a16:creationId xmlns:a16="http://schemas.microsoft.com/office/drawing/2014/main" id="{5EF0F589-D255-4E6D-9DDF-6F1DBE93ED47}"/>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056A554F-D213-4E01-A5CD-02BE90E3DEAC}"/>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7C758A0F-1D8E-4754-BD9A-30C49C1DCA36}"/>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 name="Picture 13" descr="txp_fig">
              <a:extLst>
                <a:ext uri="{FF2B5EF4-FFF2-40B4-BE49-F238E27FC236}">
                  <a16:creationId xmlns:a16="http://schemas.microsoft.com/office/drawing/2014/main" id="{E418D104-EF6B-4179-833F-E1837595ED27}"/>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CEEA7E-D5AC-495C-BFC3-7C37EA3D2870}"/>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14" name="TextBox 13">
                  <a:extLst>
                    <a:ext uri="{FF2B5EF4-FFF2-40B4-BE49-F238E27FC236}">
                      <a16:creationId xmlns:a16="http://schemas.microsoft.com/office/drawing/2014/main" id="{9ECEEA7E-D5AC-495C-BFC3-7C37EA3D2870}"/>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5"/>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098043-4E65-42EF-A3FB-976D175A4FEB}"/>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15" name="TextBox 14">
                  <a:extLst>
                    <a:ext uri="{FF2B5EF4-FFF2-40B4-BE49-F238E27FC236}">
                      <a16:creationId xmlns:a16="http://schemas.microsoft.com/office/drawing/2014/main" id="{C9098043-4E65-42EF-A3FB-976D175A4FEB}"/>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6"/>
                  <a:stretch>
                    <a:fillRect/>
                  </a:stretch>
                </a:blipFill>
              </p:spPr>
              <p:txBody>
                <a:bodyPr/>
                <a:lstStyle/>
                <a:p>
                  <a:r>
                    <a:rPr lang="en-US">
                      <a:noFill/>
                    </a:rPr>
                    <a:t> </a:t>
                  </a:r>
                </a:p>
              </p:txBody>
            </p:sp>
          </mc:Fallback>
        </mc:AlternateContent>
      </p:grpSp>
      <p:sp>
        <p:nvSpPr>
          <p:cNvPr id="20" name="Speech Bubble: Rectangle 19">
            <a:extLst>
              <a:ext uri="{FF2B5EF4-FFF2-40B4-BE49-F238E27FC236}">
                <a16:creationId xmlns:a16="http://schemas.microsoft.com/office/drawing/2014/main" id="{81C9D012-E038-4266-A28C-3B02C6C3C9AF}"/>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spTree>
    <p:extLst>
      <p:ext uri="{BB962C8B-B14F-4D97-AF65-F5344CB8AC3E}">
        <p14:creationId xmlns:p14="http://schemas.microsoft.com/office/powerpoint/2010/main" val="332399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
  <p:tag name="PICTUREFILESIZE" val="85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2781</TotalTime>
  <Words>2856</Words>
  <Application>Microsoft Office PowerPoint</Application>
  <PresentationFormat>Widescreen</PresentationFormat>
  <Paragraphs>320</Paragraphs>
  <Slides>31</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Wingdings</vt:lpstr>
      <vt:lpstr>Office Theme</vt:lpstr>
      <vt:lpstr>CS 5/7320  Artificial Intelligence  Learning from Examples: Supervised Machine Learning  AIMA Chapter 19  Slides by Michael Hahsler    Some slides are based on Dan Klein’s slides (http://ai.berkeley.edu); with figures from the AIMA textbook.</vt:lpstr>
      <vt:lpstr>Topics</vt:lpstr>
      <vt:lpstr>Agents and ML</vt:lpstr>
      <vt:lpstr>Learning from Examples</vt:lpstr>
      <vt:lpstr>Learning Components of an Agent</vt:lpstr>
      <vt:lpstr>Supervised Learning</vt:lpstr>
      <vt:lpstr>Supervised Learning As Function Approximation</vt:lpstr>
      <vt:lpstr>Consistency vs. Simplicity</vt:lpstr>
      <vt:lpstr>Measuring Consistency using Loss</vt:lpstr>
      <vt:lpstr>Learning Consistent Approximations</vt:lpstr>
      <vt:lpstr>The Most Consistent Classifier</vt:lpstr>
      <vt:lpstr>Simplicity</vt:lpstr>
      <vt:lpstr>Model Selection: Bias vs. Variance</vt:lpstr>
      <vt:lpstr>Training Data</vt:lpstr>
      <vt:lpstr>The Dataset</vt:lpstr>
      <vt:lpstr>Feature Engineering</vt:lpstr>
      <vt:lpstr>Training Data in AI</vt:lpstr>
      <vt:lpstr>Training  and  Testing</vt:lpstr>
      <vt:lpstr>Training a Model</vt:lpstr>
      <vt:lpstr>Testing: Evaluating the Final Model</vt:lpstr>
      <vt:lpstr>Learning Curve:  The Effect the Training Data Size</vt:lpstr>
      <vt:lpstr>Comparing to a Baselines</vt:lpstr>
      <vt:lpstr>Types of  Supervised ML Models</vt:lpstr>
      <vt:lpstr>Regression: Linear Regression</vt:lpstr>
      <vt:lpstr>Naïve Bayes Classifier</vt:lpstr>
      <vt:lpstr>Decision Trees</vt:lpstr>
      <vt:lpstr>K-Nearest Neighbors Classifier</vt:lpstr>
      <vt:lpstr>Support Vector Machine (SVM)</vt:lpstr>
      <vt:lpstr>Most Used in AI: Artificial Neural Networks</vt:lpstr>
      <vt:lpstr>Other Popular Models and Methods</vt:lpstr>
      <vt:lpstr>Typical Use of Supervised ML for Intelligent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93</cp:revision>
  <dcterms:created xsi:type="dcterms:W3CDTF">2020-11-16T22:49:03Z</dcterms:created>
  <dcterms:modified xsi:type="dcterms:W3CDTF">2025-06-12T17:06:16Z</dcterms:modified>
</cp:coreProperties>
</file>