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4"/>
  </p:notesMasterIdLst>
  <p:handoutMasterIdLst>
    <p:handoutMasterId r:id="rId25"/>
  </p:handoutMasterIdLst>
  <p:sldIdLst>
    <p:sldId id="455" r:id="rId2"/>
    <p:sldId id="306" r:id="rId3"/>
    <p:sldId id="466" r:id="rId4"/>
    <p:sldId id="260" r:id="rId5"/>
    <p:sldId id="456" r:id="rId6"/>
    <p:sldId id="469" r:id="rId7"/>
    <p:sldId id="458" r:id="rId8"/>
    <p:sldId id="474" r:id="rId9"/>
    <p:sldId id="471" r:id="rId10"/>
    <p:sldId id="459" r:id="rId11"/>
    <p:sldId id="470" r:id="rId12"/>
    <p:sldId id="460" r:id="rId13"/>
    <p:sldId id="461" r:id="rId14"/>
    <p:sldId id="473" r:id="rId15"/>
    <p:sldId id="462" r:id="rId16"/>
    <p:sldId id="467" r:id="rId17"/>
    <p:sldId id="463" r:id="rId18"/>
    <p:sldId id="475" r:id="rId19"/>
    <p:sldId id="464" r:id="rId20"/>
    <p:sldId id="468" r:id="rId21"/>
    <p:sldId id="472" r:id="rId22"/>
    <p:sldId id="465" r:id="rId23"/>
  </p:sldIdLst>
  <p:sldSz cx="12192000" cy="6858000"/>
  <p:notesSz cx="7099300" cy="10234613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1BB79B-38E9-4662-8ED5-3F2F225203CE}">
          <p14:sldIdLst>
            <p14:sldId id="455"/>
            <p14:sldId id="306"/>
          </p14:sldIdLst>
        </p14:section>
        <p14:section name="Making Complex Decisions" id="{B8905887-AD13-488A-8C89-192AA0E28FC3}">
          <p14:sldIdLst>
            <p14:sldId id="466"/>
            <p14:sldId id="260"/>
            <p14:sldId id="456"/>
            <p14:sldId id="469"/>
            <p14:sldId id="458"/>
            <p14:sldId id="474"/>
            <p14:sldId id="471"/>
            <p14:sldId id="459"/>
            <p14:sldId id="470"/>
            <p14:sldId id="460"/>
            <p14:sldId id="461"/>
            <p14:sldId id="473"/>
            <p14:sldId id="462"/>
          </p14:sldIdLst>
        </p14:section>
        <p14:section name="Reinforcement Learning" id="{A6B38B18-52AD-4CDE-8997-59227FD21D46}">
          <p14:sldIdLst>
            <p14:sldId id="467"/>
            <p14:sldId id="463"/>
            <p14:sldId id="475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31" autoAdjust="0"/>
    <p:restoredTop sz="88686" autoAdjust="0"/>
  </p:normalViewPr>
  <p:slideViewPr>
    <p:cSldViewPr>
      <p:cViewPr varScale="1">
        <p:scale>
          <a:sx n="80" d="100"/>
          <a:sy n="80" d="100"/>
        </p:scale>
        <p:origin x="60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the succession of 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09B3F-8AFF-B004-A489-26911962A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2D69C-F30F-3E06-31DF-8201CC811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B9FF8-72AA-66F5-44CA-6BF99D7FF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the succession of sub-task efficiently.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D3C58-B168-9A13-3A58-1A6B748F6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7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image" Target="../media/image290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0.png"/><Relationship Id="rId7" Type="http://schemas.openxmlformats.org/officeDocument/2006/relationships/image" Target="../media/image5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67.png"/><Relationship Id="rId5" Type="http://schemas.openxmlformats.org/officeDocument/2006/relationships/image" Target="../media/image370.png"/><Relationship Id="rId10" Type="http://schemas.openxmlformats.org/officeDocument/2006/relationships/image" Target="../media/image66.png"/><Relationship Id="rId4" Type="http://schemas.openxmlformats.org/officeDocument/2006/relationships/image" Target="../media/image361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8.png"/><Relationship Id="rId7" Type="http://schemas.openxmlformats.org/officeDocument/2006/relationships/image" Target="../media/image141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72.png"/><Relationship Id="rId5" Type="http://schemas.openxmlformats.org/officeDocument/2006/relationships/image" Target="../media/image70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9.png"/><Relationship Id="rId9" Type="http://schemas.openxmlformats.org/officeDocument/2006/relationships/image" Target="../media/image161.png"/><Relationship Id="rId1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3" Type="http://schemas.openxmlformats.org/officeDocument/2006/relationships/image" Target="../media/image840.png"/><Relationship Id="rId7" Type="http://schemas.openxmlformats.org/officeDocument/2006/relationships/image" Target="../media/image87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711.png"/><Relationship Id="rId5" Type="http://schemas.openxmlformats.org/officeDocument/2006/relationships/image" Target="../media/image86.png"/><Relationship Id="rId10" Type="http://schemas.openxmlformats.org/officeDocument/2006/relationships/image" Target="../media/image701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710.png"/><Relationship Id="rId10" Type="http://schemas.openxmlformats.org/officeDocument/2006/relationships/image" Target="../media/image9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0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411.png"/><Relationship Id="rId5" Type="http://schemas.openxmlformats.org/officeDocument/2006/relationships/image" Target="../media/image8.png"/><Relationship Id="rId10" Type="http://schemas.openxmlformats.org/officeDocument/2006/relationships/image" Target="../media/image3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16.png"/><Relationship Id="rId3" Type="http://schemas.openxmlformats.org/officeDocument/2006/relationships/image" Target="../media/image12.png"/><Relationship Id="rId21" Type="http://schemas.openxmlformats.org/officeDocument/2006/relationships/image" Target="../media/image22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.png"/><Relationship Id="rId16" Type="http://schemas.openxmlformats.org/officeDocument/2006/relationships/image" Target="../media/image15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3.png"/><Relationship Id="rId7" Type="http://schemas.openxmlformats.org/officeDocument/2006/relationships/image" Target="../media/image17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0.png"/><Relationship Id="rId4" Type="http://schemas.openxmlformats.org/officeDocument/2006/relationships/image" Target="../media/image141.png"/><Relationship Id="rId9" Type="http://schemas.openxmlformats.org/officeDocument/2006/relationships/image" Target="../media/image1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157A36-0424-F212-4464-8A1D05BA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EF57A-6332-923B-CACA-DE41471D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043" y="5177442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E1C2EB-4D99-C80D-FF9E-B5FE2FB6D0C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CDC46C3-B3FD-F592-BDED-7F35C91CF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530C91-DBA5-7C09-1A40-691C735D8127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7C263-EC03-822E-F206-894069FB70F7}"/>
              </a:ext>
            </a:extLst>
          </p:cNvPr>
          <p:cNvGrpSpPr/>
          <p:nvPr/>
        </p:nvGrpSpPr>
        <p:grpSpPr>
          <a:xfrm>
            <a:off x="505967" y="5797517"/>
            <a:ext cx="3017521" cy="829971"/>
            <a:chOff x="1219200" y="5925516"/>
            <a:chExt cx="3017521" cy="8299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07FB8-DA9D-2E54-A182-90AA1DE4A42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FDB9004-B474-40C2-7B4E-946EDF008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390" y="5925516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Solution: 4x3 Grid World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BCC78F-92B8-BCC1-F802-0AD5BEEDA478}"/>
              </a:ext>
            </a:extLst>
          </p:cNvPr>
          <p:cNvGrpSpPr/>
          <p:nvPr/>
        </p:nvGrpSpPr>
        <p:grpSpPr>
          <a:xfrm>
            <a:off x="1384303" y="1524000"/>
            <a:ext cx="6160982" cy="3467625"/>
            <a:chOff x="1384303" y="1524000"/>
            <a:chExt cx="6160982" cy="34676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E84145-A730-0132-3381-701E3F0AE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59" t="3531" r="13453" b="53102"/>
            <a:stretch/>
          </p:blipFill>
          <p:spPr>
            <a:xfrm>
              <a:off x="5537928" y="3622350"/>
              <a:ext cx="1457234" cy="136927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45BB06-EB24-603D-54E4-BFB31E126C81}"/>
                </a:ext>
              </a:extLst>
            </p:cNvPr>
            <p:cNvGrpSpPr/>
            <p:nvPr/>
          </p:nvGrpSpPr>
          <p:grpSpPr>
            <a:xfrm>
              <a:off x="1384303" y="1524000"/>
              <a:ext cx="3570626" cy="3441974"/>
              <a:chOff x="1384303" y="1524000"/>
              <a:chExt cx="3570626" cy="34419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E18FF0-4A39-D3D8-7AFD-F6F0099F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4192" y="1524000"/>
                    <a:ext cx="3160737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Optimal action in each state</a:t>
                    </a:r>
                  </a:p>
                  <a:p>
                    <a:pPr algn="ctr"/>
                    <a:r>
                      <a:rPr lang="en-US" sz="2000" b="1" dirty="0"/>
                      <a:t>(policy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sz="2000" b="1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E18FF0-4A39-D3D8-7AFD-F6F0099F3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4192" y="1524000"/>
                    <a:ext cx="3160737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27" t="-4310" r="-1541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EDEEFA4-E419-AF4D-78C1-B8281FE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303" y="2185184"/>
                <a:ext cx="3471874" cy="2780790"/>
              </a:xfrm>
              <a:prstGeom prst="rect">
                <a:avLst/>
              </a:prstGeom>
            </p:spPr>
          </p:pic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56DDC90-FE7A-C050-F2D5-632998C1C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5105399" y="3066369"/>
              <a:ext cx="2230425" cy="6858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273CD9-E8E1-433D-84D4-A9991F2883D1}"/>
                </a:ext>
              </a:extLst>
            </p:cNvPr>
            <p:cNvSpPr txBox="1"/>
            <p:nvPr/>
          </p:nvSpPr>
          <p:spPr>
            <a:xfrm>
              <a:off x="4777717" y="1782416"/>
              <a:ext cx="2767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Greedy policy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/>
                <a:t>Always pick the action leading to the state with the highest expected utility.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5059998"/>
            <a:ext cx="4572000" cy="447490"/>
          </a:xfrm>
          <a:prstGeom prst="wedgeRoundRectCallout">
            <a:avLst>
              <a:gd name="adj1" fmla="val -23277"/>
              <a:gd name="adj2" fmla="val -2201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optimal to walk away from the +1 square!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45C7D2-9555-4DFE-AF5C-9586A359520A}"/>
              </a:ext>
            </a:extLst>
          </p:cNvPr>
          <p:cNvGrpSpPr/>
          <p:nvPr/>
        </p:nvGrpSpPr>
        <p:grpSpPr>
          <a:xfrm>
            <a:off x="7424654" y="1567888"/>
            <a:ext cx="3700546" cy="3683006"/>
            <a:chOff x="7424654" y="1567888"/>
            <a:chExt cx="3700546" cy="368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335A55-766D-7C54-B365-34D36E67EC16}"/>
                    </a:ext>
                  </a:extLst>
                </p:cNvPr>
                <p:cNvSpPr txBox="1"/>
                <p:nvPr/>
              </p:nvSpPr>
              <p:spPr>
                <a:xfrm>
                  <a:off x="7424654" y="1567888"/>
                  <a:ext cx="3590790" cy="729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Value of being in a state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/>
                    <a:t> </a:t>
                  </a:r>
                  <a:br>
                    <a:rPr lang="en-US" sz="2000" b="1" dirty="0"/>
                  </a:br>
                  <a:r>
                    <a:rPr lang="en-US" sz="2000" b="1" dirty="0"/>
                    <a:t>(given that we will follow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000" b="1" dirty="0"/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335A55-766D-7C54-B365-34D36E67E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654" y="1567888"/>
                  <a:ext cx="3590790" cy="729559"/>
                </a:xfrm>
                <a:prstGeom prst="rect">
                  <a:avLst/>
                </a:prstGeom>
                <a:blipFill>
                  <a:blip r:embed="rId5"/>
                  <a:stretch>
                    <a:fillRect l="-1358" t="-833" b="-1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0B78A18-B86C-5580-E468-1234A1B13D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058400" y="4881562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0B78A18-B86C-5580-E468-1234A1B13D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400" y="4881562"/>
                  <a:ext cx="10668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9B2602-8B3F-6D0F-0A77-E83DBBBB1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4726" y="2347285"/>
              <a:ext cx="3471874" cy="25051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FF924-DC6B-ECCA-6E89-11053CA6BA9C}"/>
              </a:ext>
            </a:extLst>
          </p:cNvPr>
          <p:cNvGrpSpPr/>
          <p:nvPr/>
        </p:nvGrpSpPr>
        <p:grpSpPr>
          <a:xfrm>
            <a:off x="1272024" y="5636513"/>
            <a:ext cx="9762254" cy="874340"/>
            <a:chOff x="1272024" y="5636513"/>
            <a:chExt cx="9762254" cy="8743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FA592E-1E5A-8CB3-DF4D-F85C3A3C3F6A}"/>
                </a:ext>
              </a:extLst>
            </p:cNvPr>
            <p:cNvSpPr txBox="1"/>
            <p:nvPr/>
          </p:nvSpPr>
          <p:spPr>
            <a:xfrm>
              <a:off x="1272024" y="5636513"/>
              <a:ext cx="9762254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we find the optimal value function/optimal policy?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CC282A-034D-2D82-9350-0DAD96B3CF4D}"/>
                </a:ext>
              </a:extLst>
            </p:cNvPr>
            <p:cNvSpPr txBox="1"/>
            <p:nvPr/>
          </p:nvSpPr>
          <p:spPr>
            <a:xfrm>
              <a:off x="1302504" y="6130647"/>
              <a:ext cx="403149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Policy Iteration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4F2EB-EDE6-FB0D-20C0-D8AB0D9E7AC5}"/>
                </a:ext>
              </a:extLst>
            </p:cNvPr>
            <p:cNvSpPr txBox="1"/>
            <p:nvPr/>
          </p:nvSpPr>
          <p:spPr>
            <a:xfrm>
              <a:off x="6995162" y="6141521"/>
              <a:ext cx="403149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Value Iteration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D99BBE-5189-4E89-41B1-8189E7FE9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59" t="3531" r="13453" b="53102"/>
          <a:stretch/>
        </p:blipFill>
        <p:spPr>
          <a:xfrm>
            <a:off x="10969888" y="3005332"/>
            <a:ext cx="1222112" cy="114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0"/>
                <a:ext cx="7582471" cy="44958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then following the policy.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lets us compare the value of taking different action is a given state. It is used in algorithms to determine what action is the best.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0"/>
                <a:ext cx="7582471" cy="4495800"/>
              </a:xfrm>
              <a:blipFill>
                <a:blip r:embed="rId3"/>
                <a:stretch>
                  <a:fillRect l="-643" t="-8277" r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3464877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8709" y="3464877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4623-8DCA-34FA-3404-B71214310EC9}"/>
              </a:ext>
            </a:extLst>
          </p:cNvPr>
          <p:cNvSpPr txBox="1"/>
          <p:nvPr/>
        </p:nvSpPr>
        <p:spPr>
          <a:xfrm>
            <a:off x="9180139" y="3784345"/>
            <a:ext cx="164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306382"/>
                  </p:ext>
                </p:extLst>
              </p:nvPr>
            </p:nvGraphicFramePr>
            <p:xfrm>
              <a:off x="8784864" y="4153677"/>
              <a:ext cx="2662384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3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160248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306382"/>
                  </p:ext>
                </p:extLst>
              </p:nvPr>
            </p:nvGraphicFramePr>
            <p:xfrm>
              <a:off x="8784864" y="4153677"/>
              <a:ext cx="2662384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3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160248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67" r="-22910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69" t="-1667" r="-171681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0526" t="-1667" r="-2105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7ABEF7-94BD-43E0-F530-D80303296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671" y="1092790"/>
            <a:ext cx="3026577" cy="21838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07543C-E5BA-BCA6-AE7E-F9B1F633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1236" y="2638737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E7C032-3857-CC7A-2FA5-D5C15DB27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45677" y="296378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2A14C6-85E5-4153-277E-0E12DE0D1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45677" y="2301830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DD367B-FE67-0759-6467-4E2761CE4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666807" y="262913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199E-467E-965F-9A0D-FF1A3827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858159" y="723458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07A69EE-C790-EFD0-1997-97E6121D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38154" y="3053110"/>
            <a:ext cx="875524" cy="5869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64F0D86-0605-BE95-9BF2-5225C2CF91A4}"/>
              </a:ext>
            </a:extLst>
          </p:cNvPr>
          <p:cNvGrpSpPr/>
          <p:nvPr/>
        </p:nvGrpSpPr>
        <p:grpSpPr>
          <a:xfrm>
            <a:off x="3725483" y="2115814"/>
            <a:ext cx="8362853" cy="4396038"/>
            <a:chOff x="3725483" y="2115814"/>
            <a:chExt cx="8362853" cy="43960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BAC27E-ED2B-1569-2BB8-44BBD27F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612" y="2115814"/>
              <a:ext cx="8130101" cy="39985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DC87FB-91A0-993F-BBD1-7E4BFB7F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25483" y="2132161"/>
              <a:ext cx="8001000" cy="399856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513701-13DB-1D8E-30D7-0B0A0907C3E9}"/>
                    </a:ext>
                  </a:extLst>
                </p:cNvPr>
                <p:cNvSpPr txBox="1"/>
                <p:nvPr/>
              </p:nvSpPr>
              <p:spPr>
                <a:xfrm>
                  <a:off x="9613620" y="5782293"/>
                  <a:ext cx="2474716" cy="7295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US" sz="2000" dirty="0"/>
                    <a:t> converges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sz="2000" dirty="0"/>
                    <a:t> </a:t>
                  </a:r>
                  <a:br>
                    <a:rPr lang="en-US" sz="2000" dirty="0"/>
                  </a:br>
                  <a:r>
                    <a:rPr lang="en-US" sz="2000" dirty="0"/>
                    <a:t>and we can extract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513701-13DB-1D8E-30D7-0B0A0907C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620" y="5782293"/>
                  <a:ext cx="2474716" cy="729559"/>
                </a:xfrm>
                <a:prstGeom prst="rect">
                  <a:avLst/>
                </a:prstGeom>
                <a:blipFill>
                  <a:blip r:embed="rId3"/>
                  <a:stretch>
                    <a:fillRect l="-1716" t="-826" b="-14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4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42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table (vector) of 0 for all states and then apply the Bellman update over the entries of the table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42566"/>
              </a:xfrm>
              <a:prstGeom prst="rect">
                <a:avLst/>
              </a:prstGeom>
              <a:blipFill>
                <a:blip r:embed="rId5"/>
                <a:stretch>
                  <a:fillRect l="-529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04609" y="4138633"/>
            <a:ext cx="2381003" cy="549992"/>
          </a:xfrm>
          <a:prstGeom prst="wedgeRoundRectCallout">
            <a:avLst>
              <a:gd name="adj1" fmla="val -71827"/>
              <a:gd name="adj2" fmla="val 9873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Bellman update: Value of the best action in state 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10200" y="5954213"/>
                <a:ext cx="3841568" cy="549992"/>
              </a:xfrm>
              <a:prstGeom prst="wedgeRoundRectCallout">
                <a:avLst>
                  <a:gd name="adj1" fmla="val -42302"/>
                  <a:gd name="adj2" fmla="val -81458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Convergence? 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600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954213"/>
                <a:ext cx="3841568" cy="549992"/>
              </a:xfrm>
              <a:prstGeom prst="wedgeRoundRectCallout">
                <a:avLst>
                  <a:gd name="adj1" fmla="val -42302"/>
                  <a:gd name="adj2" fmla="val -81458"/>
                  <a:gd name="adj3" fmla="val 16667"/>
                </a:avLst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DD6752-393B-5DE4-89C9-FB6C1BD42C20}"/>
              </a:ext>
            </a:extLst>
          </p:cNvPr>
          <p:cNvGrpSpPr/>
          <p:nvPr/>
        </p:nvGrpSpPr>
        <p:grpSpPr>
          <a:xfrm>
            <a:off x="948787" y="2523868"/>
            <a:ext cx="2854818" cy="2270823"/>
            <a:chOff x="9337182" y="2229868"/>
            <a:chExt cx="2854818" cy="2270823"/>
          </a:xfrm>
        </p:grpSpPr>
        <p:grpSp>
          <p:nvGrpSpPr>
            <p:cNvPr id="11" name="Group 10" descr="Updating the value function using iterative Bellman updates.">
              <a:extLst>
                <a:ext uri="{FF2B5EF4-FFF2-40B4-BE49-F238E27FC236}">
                  <a16:creationId xmlns:a16="http://schemas.microsoft.com/office/drawing/2014/main" id="{63FD7C4D-64E2-3FEF-F62C-382BE07E89C8}"/>
                </a:ext>
              </a:extLst>
            </p:cNvPr>
            <p:cNvGrpSpPr/>
            <p:nvPr/>
          </p:nvGrpSpPr>
          <p:grpSpPr>
            <a:xfrm>
              <a:off x="9337182" y="2229868"/>
              <a:ext cx="2854818" cy="1428805"/>
              <a:chOff x="9337182" y="2229868"/>
              <a:chExt cx="2854818" cy="1428805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3024366-3B9C-8541-0D28-708BBC7AE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7182" y="3124199"/>
                <a:ext cx="23930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15AA05C-2180-0AF6-A384-9D75BED15E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11425004" y="3092683"/>
                    <a:ext cx="766996" cy="38856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15AA05C-2180-0AF6-A384-9D75BED15E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5004" y="3092683"/>
                    <a:ext cx="766996" cy="3885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830A3C56-435D-BEBE-B83F-3BA9F9E01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760371" y="2649297"/>
                <a:ext cx="574339" cy="1009376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FB9398F-7C22-1F4D-9C1A-D846D19FE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334710" y="2614308"/>
                <a:ext cx="765785" cy="1019782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2229F87-12B2-362D-80BC-031A6CAAE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100495" y="2627412"/>
                <a:ext cx="220048" cy="1019782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36EFA66-6C09-679B-C4C9-F361F262C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308888" y="2648522"/>
                <a:ext cx="417487" cy="951353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DB673C8-2425-685A-8CBE-35EDDCA1EB9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9564903" y="3086337"/>
                    <a:ext cx="39581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DB673C8-2425-685A-8CBE-35EDDCA1EB9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4903" y="3086337"/>
                    <a:ext cx="39581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6DA2FE2-AC26-7B66-B5BD-7064ECD50CE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895" y="3115740"/>
                    <a:ext cx="39581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6DA2FE2-AC26-7B66-B5BD-7064ECD50CE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895" y="3115740"/>
                    <a:ext cx="39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F4F629-36FB-BF7C-2361-1AFA669F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680507" y="3066584"/>
                <a:ext cx="127995" cy="117892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0182D5-6E45-5881-FEB0-C4755A155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37182" y="2229868"/>
                <a:ext cx="17963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Bellman updates</a:t>
                </a:r>
              </a:p>
            </p:txBody>
          </p:sp>
        </p:grp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489C2DDD-1EBF-335C-9781-0FE90D3CF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2400" y="3481251"/>
              <a:ext cx="248436" cy="388563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B940FEA-C9FB-9A35-6062-2E30E7F883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028594" y="3915916"/>
                  <a:ext cx="11076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Extract</a:t>
                  </a:r>
                  <a:br>
                    <a:rPr lang="en-US" sz="1600" dirty="0"/>
                  </a:br>
                  <a:r>
                    <a:rPr lang="en-US" sz="1600" dirty="0"/>
                    <a:t> greedy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B940FEA-C9FB-9A35-6062-2E30E7F883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594" y="3915916"/>
                  <a:ext cx="1107611" cy="584775"/>
                </a:xfrm>
                <a:prstGeom prst="rect">
                  <a:avLst/>
                </a:prstGeom>
                <a:blipFill>
                  <a:blip r:embed="rId11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51EC48C5-300C-59AC-F0C1-7A1614AC7A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93" y="3984302"/>
                <a:ext cx="1226107" cy="549992"/>
              </a:xfrm>
              <a:prstGeom prst="wedgeRoundRectCallout">
                <a:avLst>
                  <a:gd name="adj1" fmla="val -85343"/>
                  <a:gd name="adj2" fmla="val 8611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Sweep over the </a:t>
                </a:r>
                <a14:m>
                  <m:oMath xmlns:m="http://schemas.openxmlformats.org/officeDocument/2006/math">
                    <m:r>
                      <a:rPr lang="en-US" sz="1600" b="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table</a:t>
                </a:r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51EC48C5-300C-59AC-F0C1-7A1614AC7A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93" y="3984302"/>
                <a:ext cx="1226107" cy="549992"/>
              </a:xfrm>
              <a:prstGeom prst="wedgeRoundRectCallout">
                <a:avLst>
                  <a:gd name="adj1" fmla="val -85343"/>
                  <a:gd name="adj2" fmla="val 86110"/>
                  <a:gd name="adj3" fmla="val 16667"/>
                </a:avLst>
              </a:prstGeom>
              <a:blipFill>
                <a:blip r:embed="rId1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F72FFF-8AA8-E608-AB6F-36554714E1D3}"/>
                  </a:ext>
                </a:extLst>
              </p:cNvPr>
              <p:cNvSpPr txBox="1"/>
              <p:nvPr/>
            </p:nvSpPr>
            <p:spPr>
              <a:xfrm>
                <a:off x="898656" y="4970952"/>
                <a:ext cx="267413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Guarantee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t will converge because the optimal solution is a fixed point of the Bellam operator.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F72FFF-8AA8-E608-AB6F-36554714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56" y="4970952"/>
                <a:ext cx="2674139" cy="1477328"/>
              </a:xfrm>
              <a:prstGeom prst="rect">
                <a:avLst/>
              </a:prstGeom>
              <a:blipFill>
                <a:blip r:embed="rId13"/>
                <a:stretch>
                  <a:fillRect l="-1822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B6D0844-E7E5-7D68-584B-4A9D36E15970}"/>
              </a:ext>
            </a:extLst>
          </p:cNvPr>
          <p:cNvGrpSpPr/>
          <p:nvPr/>
        </p:nvGrpSpPr>
        <p:grpSpPr>
          <a:xfrm>
            <a:off x="3934861" y="2084475"/>
            <a:ext cx="7780925" cy="4212916"/>
            <a:chOff x="3934861" y="2084475"/>
            <a:chExt cx="7780925" cy="42129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BBF0129-0985-4F48-A0E8-CBBB90085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4861" y="2103372"/>
              <a:ext cx="7764528" cy="398621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18446-04DB-D98B-9D7E-E2DECCF5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51258" y="2084475"/>
              <a:ext cx="7540391" cy="398621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BBA4292-2680-B6EA-AEBA-92D340D7C265}"/>
                    </a:ext>
                    <a:ext uri="{C183D7F6-B498-43B3-948B-1728B52AA6E4}">
                      <adec:decorative xmlns:adec="http://schemas.microsoft.com/office/drawing/2017/decorative" val="0"/>
                    </a:ext>
                  </a:extLst>
                </p:cNvPr>
                <p:cNvSpPr txBox="1"/>
                <p:nvPr/>
              </p:nvSpPr>
              <p:spPr>
                <a:xfrm>
                  <a:off x="8830316" y="5567832"/>
                  <a:ext cx="2885470" cy="7295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2000" dirty="0"/>
                    <a:t> converges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br>
                    <a:rPr lang="en-US" sz="2000" dirty="0"/>
                  </a:br>
                  <a:r>
                    <a:rPr lang="en-US" sz="2000" dirty="0"/>
                    <a:t>(and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converges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to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BBA4292-2680-B6EA-AEBA-92D340D7C265}"/>
                    </a:ext>
                    <a:ext uri="{C183D7F6-B498-43B3-948B-1728B52AA6E4}">
                      <adec:decorative xmlns:adec="http://schemas.microsoft.com/office/drawing/2017/decorative" val="0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316" y="5567832"/>
                  <a:ext cx="2885470" cy="729559"/>
                </a:xfrm>
                <a:prstGeom prst="rect">
                  <a:avLst/>
                </a:prstGeom>
                <a:blipFill>
                  <a:blip r:embed="rId3"/>
                  <a:stretch>
                    <a:fillRect l="-1684" t="-3279" r="-147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Policy Iteration: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F1C3BD76-4D67-69DA-592A-34CE6D8B7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735253" y="3395337"/>
                <a:ext cx="2964136" cy="790806"/>
              </a:xfrm>
              <a:prstGeom prst="wedgeRoundRectCallout">
                <a:avLst>
                  <a:gd name="adj1" fmla="val -62359"/>
                  <a:gd name="adj2" fmla="val -5737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Estimate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600" dirty="0"/>
                  <a:t> given the current policy (either solve an LP or value iteration with fixed policy)</a:t>
                </a:r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F1C3BD76-4D67-69DA-592A-34CE6D8B7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53" y="3395337"/>
                <a:ext cx="2964136" cy="790806"/>
              </a:xfrm>
              <a:prstGeom prst="wedgeRoundRectCallout">
                <a:avLst>
                  <a:gd name="adj1" fmla="val -62359"/>
                  <a:gd name="adj2" fmla="val -5737"/>
                  <a:gd name="adj3" fmla="val 16667"/>
                </a:avLst>
              </a:prstGeom>
              <a:blipFill>
                <a:blip r:embed="rId5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F07D752-9557-BCDE-C555-4F2C10CC9B87}"/>
              </a:ext>
            </a:extLst>
          </p:cNvPr>
          <p:cNvGrpSpPr/>
          <p:nvPr/>
        </p:nvGrpSpPr>
        <p:grpSpPr>
          <a:xfrm>
            <a:off x="2658997" y="4239882"/>
            <a:ext cx="1849195" cy="1183822"/>
            <a:chOff x="2658997" y="4239882"/>
            <a:chExt cx="1849195" cy="118382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3E77754-BB52-49DF-160C-43083A9A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4208431" y="4239882"/>
              <a:ext cx="299761" cy="1183822"/>
            </a:xfrm>
            <a:prstGeom prst="rightBrace">
              <a:avLst>
                <a:gd name="adj1" fmla="val 8333"/>
                <a:gd name="adj2" fmla="val 5099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B0E704-A11F-E670-6F2B-4D697F46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58997" y="4547992"/>
              <a:ext cx="1515328" cy="5676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/>
                <a:t>Greedy policy </a:t>
              </a:r>
            </a:p>
            <a:p>
              <a:r>
                <a:rPr lang="en-US" sz="1600" dirty="0"/>
                <a:t>Improvement.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8200" y="1377914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grpSp>
        <p:nvGrpSpPr>
          <p:cNvPr id="6" name="Group 5" descr="Policy iteration as a sequence of policy evaluation and policy improvements.">
            <a:extLst>
              <a:ext uri="{FF2B5EF4-FFF2-40B4-BE49-F238E27FC236}">
                <a16:creationId xmlns:a16="http://schemas.microsoft.com/office/drawing/2014/main" id="{5330DBED-05CE-C5CD-1726-3FFBB3C2F0B3}"/>
              </a:ext>
            </a:extLst>
          </p:cNvPr>
          <p:cNvGrpSpPr/>
          <p:nvPr/>
        </p:nvGrpSpPr>
        <p:grpSpPr>
          <a:xfrm>
            <a:off x="1000995" y="1716227"/>
            <a:ext cx="2494019" cy="2538895"/>
            <a:chOff x="9723059" y="1765352"/>
            <a:chExt cx="2494019" cy="25388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47A44AD-8292-96EC-1994-4950D408F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767243" y="2133600"/>
              <a:ext cx="1963017" cy="990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57BD3F-E8AA-B5A0-FC84-59F338DC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3B50D4-BD22-4970-434D-879A140DE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9767243" y="3184476"/>
              <a:ext cx="1977262" cy="89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8348-E14F-E78C-7925-6D07B342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9982200" y="2438400"/>
              <a:ext cx="360675" cy="151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A484C5-4702-A9B7-9D77-FC3973E8A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75" y="2438400"/>
              <a:ext cx="325125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B4DCB4-48A5-6E51-B9FE-EF0E9B4BA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0" y="2819400"/>
              <a:ext cx="4572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CB15DB5-D53A-F51F-8727-21F569598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28194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E848C-DEE2-2B22-D382-CB1D0AFA6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3800" y="3066584"/>
              <a:ext cx="228600" cy="28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360256-AFD1-C0BB-ABF4-6ED717BE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3086337"/>
              <a:ext cx="98107" cy="11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D80097-9184-52DD-89E7-0E2ED869B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17007305">
              <a:off x="9413809" y="3067737"/>
              <a:ext cx="12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Policy evaluation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FBEAB6-A067-564C-70A8-D8E9A5A2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4498548">
              <a:off x="10061465" y="2911840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P. improvement</a:t>
              </a: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1153F50-14D6-0368-4F4D-A1FE312D0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0200" y="6108481"/>
            <a:ext cx="1447800" cy="395723"/>
          </a:xfrm>
          <a:prstGeom prst="wedgeRoundRectCallout">
            <a:avLst>
              <a:gd name="adj1" fmla="val -40359"/>
              <a:gd name="adj2" fmla="val -1454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Convergence?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C1788-026F-4CA6-EC43-0F6380318363}"/>
                  </a:ext>
                </a:extLst>
              </p:cNvPr>
              <p:cNvSpPr txBox="1"/>
              <p:nvPr/>
            </p:nvSpPr>
            <p:spPr>
              <a:xfrm>
                <a:off x="608866" y="5000544"/>
                <a:ext cx="267413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Guarantee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t will converge because each step improves the utility/policy and there is a finite number of steps.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1C1788-026F-4CA6-EC43-0F6380318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6" y="5000544"/>
                <a:ext cx="2674139" cy="1477328"/>
              </a:xfrm>
              <a:prstGeom prst="rect">
                <a:avLst/>
              </a:prstGeom>
              <a:blipFill>
                <a:blip r:embed="rId10"/>
                <a:stretch>
                  <a:fillRect l="-2050" t="-2058" r="-3417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364-2A4B-2999-C27A-8DB9D91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7200" cy="1325563"/>
          </a:xfrm>
        </p:spPr>
        <p:txBody>
          <a:bodyPr/>
          <a:lstStyle/>
          <a:p>
            <a:r>
              <a:rPr lang="en-US" dirty="0"/>
              <a:t>Playing a Game as a Sequential Decision Problem: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5ECC-FC46-6167-DE83-C01BE5F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95" y="1697572"/>
            <a:ext cx="10515600" cy="2572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Definitions from Chapter 5 on Games for a goal-based agent: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BB78FF-73D9-C952-C87A-5B8ED68D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964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BE02021-E3FA-D6F7-D97E-619E5EA89E20}"/>
              </a:ext>
            </a:extLst>
          </p:cNvPr>
          <p:cNvGrpSpPr/>
          <p:nvPr/>
        </p:nvGrpSpPr>
        <p:grpSpPr>
          <a:xfrm>
            <a:off x="1689059" y="2071567"/>
            <a:ext cx="8813881" cy="1767559"/>
            <a:chOff x="1752600" y="2199067"/>
            <a:chExt cx="8813881" cy="17675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1B282AD5-8F3E-F1E8-9879-A9D06CD50C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752600" y="2199067"/>
                  <a:ext cx="5376847" cy="176755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>
                  <a:normAutofit fontScale="6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/>
                    <a:t> 		Empty board.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𝐴𝑐𝑡𝑖𝑜𝑛𝑠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 	Play empty squares.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𝑅𝑒𝑠𝑢𝑙𝑡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	Symbol (x/o) is placed on empty square.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𝑇𝑒𝑟𝑚𝑖𝑛𝑎𝑙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	Did a player win or is the game a draw?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𝑈𝑡𝑖𝑙𝑖𝑡𝑦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	                      +1 if x wins, -1 if o wins and 0 for a draw.</a:t>
                  </a:r>
                </a:p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400" dirty="0"/>
                    <a:t>		    Utility is only defined for terminal states.</a:t>
                  </a:r>
                </a:p>
              </p:txBody>
            </p:sp>
          </mc:Choice>
          <mc:Fallback>
            <p:sp>
              <p:nvSpPr>
                <p:cNvPr id="6" name="Content Placeholder 2">
                  <a:extLst>
                    <a:ext uri="{FF2B5EF4-FFF2-40B4-BE49-F238E27FC236}">
                      <a16:creationId xmlns:a16="http://schemas.microsoft.com/office/drawing/2014/main" id="{1B282AD5-8F3E-F1E8-9879-A9D06CD50C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199067"/>
                  <a:ext cx="5376847" cy="1767559"/>
                </a:xfrm>
                <a:prstGeom prst="rect">
                  <a:avLst/>
                </a:prstGeom>
                <a:blipFill>
                  <a:blip r:embed="rId3"/>
                  <a:stretch>
                    <a:fillRect t="-3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2138A1-4AE4-D0E8-A39D-934E81D4DDE4}"/>
                </a:ext>
              </a:extLst>
            </p:cNvPr>
            <p:cNvGrpSpPr/>
            <p:nvPr/>
          </p:nvGrpSpPr>
          <p:grpSpPr>
            <a:xfrm>
              <a:off x="7013902" y="3298300"/>
              <a:ext cx="2278995" cy="609600"/>
              <a:chOff x="7620000" y="3733800"/>
              <a:chExt cx="2278995" cy="609600"/>
            </a:xfrm>
          </p:grpSpPr>
          <p:sp>
            <p:nvSpPr>
              <p:cNvPr id="11" name="Right Brace 10">
                <a:extLst>
                  <a:ext uri="{FF2B5EF4-FFF2-40B4-BE49-F238E27FC236}">
                    <a16:creationId xmlns:a16="http://schemas.microsoft.com/office/drawing/2014/main" id="{8814A9EE-7679-21FC-1A92-D763A107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20000" y="3733800"/>
                <a:ext cx="381000" cy="60960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0EE61E5-2B6C-1477-5343-315A5F4E6E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7924800" y="3853934"/>
                    <a:ext cx="197419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Reward function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0EE61E5-2B6C-1477-5343-315A5F4E6E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4800" y="3853934"/>
                    <a:ext cx="1974195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43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A3D8676-432E-80EE-285E-5ACE3B2D11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244674" y="2693182"/>
                  <a:ext cx="33218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Stochastic transition model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A3D8676-432E-80EE-285E-5ACE3B2D11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674" y="2693182"/>
                  <a:ext cx="3321807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917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F7A065-3576-DF6F-2870-2BB4DCF6A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781800" y="285739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FBE19B-2FD6-61C4-DE55-0897596C39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358" y="4012175"/>
                <a:ext cx="10515600" cy="2733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Implementation: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Model the environment as a MDP.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Plan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for each state (e.g., using value iteration).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Executed the policy with a simple reflex agent.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Potential issues:</a:t>
                </a:r>
              </a:p>
              <a:p>
                <a:pPr lvl="1"/>
                <a:r>
                  <a:rPr lang="en-US" dirty="0"/>
                  <a:t>There are many states, so the state value table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many entries.</a:t>
                </a:r>
              </a:p>
              <a:p>
                <a:pPr lvl="1"/>
                <a:r>
                  <a:rPr lang="en-US" dirty="0"/>
                  <a:t>The stochastic transition model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needs to be known and the tables are very large.</a:t>
                </a:r>
              </a:p>
              <a:p>
                <a:pPr lvl="1"/>
                <a:r>
                  <a:rPr lang="en-US" dirty="0"/>
                  <a:t>For games, all the reward is delayed. Immediate rewards are always 0 until the end of the game.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makes planning hard! An alternative solution is to use online learning with model-free reinforcement learning methods.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FBE19B-2FD6-61C4-DE55-0897596C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58" y="4012175"/>
                <a:ext cx="10515600" cy="2733545"/>
              </a:xfrm>
              <a:prstGeom prst="rect">
                <a:avLst/>
              </a:prstGeom>
              <a:blipFill>
                <a:blip r:embed="rId6"/>
                <a:stretch>
                  <a:fillRect l="-232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Process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65044" cy="435133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 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expressed as a distribution over states.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b="1" dirty="0"/>
                  <a:t>Example</a:t>
                </a:r>
                <a:r>
                  <a:rPr lang="en-US" dirty="0"/>
                  <a:t>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.2, .8, 0</m:t>
                        </m:r>
                      </m:e>
                    </m:d>
                  </m:oMath>
                </a14:m>
                <a:r>
                  <a:rPr lang="en-US" dirty="0"/>
                  <a:t> means the agent believes that it is with 20% in state 1 and 80% in state 2,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MDP, </a:t>
                </a:r>
                <a:r>
                  <a:rPr lang="en-US" dirty="0"/>
                  <a:t>with the special case of a</a:t>
                </a:r>
                <a:r>
                  <a:rPr lang="en-US" b="1" dirty="0"/>
                  <a:t> partially observable MDP</a:t>
                </a:r>
                <a:r>
                  <a:rPr lang="en-US" dirty="0"/>
                  <a:t>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b="1" dirty="0"/>
                  <a:t>Issue</a:t>
                </a:r>
                <a:r>
                  <a:rPr lang="en-US" dirty="0"/>
                  <a:t>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belief MDP/POMDP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65044" cy="4351338"/>
              </a:xfrm>
              <a:blipFill>
                <a:blip r:embed="rId2"/>
                <a:stretch>
                  <a:fillRect l="-26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05800" y="1825625"/>
            <a:ext cx="3597655" cy="3352800"/>
            <a:chOff x="8077200" y="1981200"/>
            <a:chExt cx="3597655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883012" y="3919791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592557" y="3967290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064140" y="3882962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560955" y="2780495"/>
                  <a:ext cx="11139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5"/>
                      </a:solidFill>
                    </a:rPr>
                    <a:t>+ Sensor model: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40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 err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sz="1400" i="1" dirty="0" err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0955" y="2780495"/>
                  <a:ext cx="1113900" cy="738664"/>
                </a:xfrm>
                <a:prstGeom prst="rect">
                  <a:avLst/>
                </a:prstGeom>
                <a:blipFill>
                  <a:blip r:embed="rId11"/>
                  <a:stretch>
                    <a:fillRect t="-1653" b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(Model-Free) 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Model-based vs. Model-free 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062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0E8690-8059-F4EC-7F5D-DB160803565C}"/>
              </a:ext>
            </a:extLst>
          </p:cNvPr>
          <p:cNvGrpSpPr/>
          <p:nvPr/>
        </p:nvGrpSpPr>
        <p:grpSpPr>
          <a:xfrm>
            <a:off x="1744535" y="1533207"/>
            <a:ext cx="3893397" cy="3870711"/>
            <a:chOff x="1744535" y="1533207"/>
            <a:chExt cx="3893397" cy="3870711"/>
          </a:xfrm>
        </p:grpSpPr>
        <p:grpSp>
          <p:nvGrpSpPr>
            <p:cNvPr id="54" name="Group 53" descr="A fifure showing that the agent chooses an action, the environment responds with changing state an provides the agent with a reward and the new state.">
              <a:extLst>
                <a:ext uri="{FF2B5EF4-FFF2-40B4-BE49-F238E27FC236}">
                  <a16:creationId xmlns:a16="http://schemas.microsoft.com/office/drawing/2014/main" id="{5BB3C152-F029-1A9F-C8BB-D2519A93BBF1}"/>
                </a:ext>
              </a:extLst>
            </p:cNvPr>
            <p:cNvGrpSpPr/>
            <p:nvPr/>
          </p:nvGrpSpPr>
          <p:grpSpPr>
            <a:xfrm>
              <a:off x="1744535" y="2072490"/>
              <a:ext cx="3699784" cy="1584917"/>
              <a:chOff x="101407" y="3338673"/>
              <a:chExt cx="5486344" cy="272776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BA9EB68-BA93-681C-1994-DC1CE7816FFE}"/>
                  </a:ext>
                </a:extLst>
              </p:cNvPr>
              <p:cNvSpPr/>
              <p:nvPr/>
            </p:nvSpPr>
            <p:spPr>
              <a:xfrm>
                <a:off x="3184163" y="3503612"/>
                <a:ext cx="1600200" cy="10668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Agent</a:t>
                </a:r>
              </a:p>
            </p:txBody>
          </p:sp>
          <p:cxnSp>
            <p:nvCxnSpPr>
              <p:cNvPr id="57" name="Connector: Curved 56">
                <a:extLst>
                  <a:ext uri="{FF2B5EF4-FFF2-40B4-BE49-F238E27FC236}">
                    <a16:creationId xmlns:a16="http://schemas.microsoft.com/office/drawing/2014/main" id="{F877466C-C401-CE5B-AE94-7D219CF9A11C}"/>
                  </a:ext>
                </a:extLst>
              </p:cNvPr>
              <p:cNvCxnSpPr>
                <a:cxnSpLocks/>
                <a:stCxn id="56" idx="3"/>
                <a:endCxn id="55" idx="3"/>
              </p:cNvCxnSpPr>
              <p:nvPr/>
            </p:nvCxnSpPr>
            <p:spPr>
              <a:xfrm>
                <a:off x="4784363" y="4037012"/>
                <a:ext cx="12700" cy="1496028"/>
              </a:xfrm>
              <a:prstGeom prst="curvedConnector3">
                <a:avLst>
                  <a:gd name="adj1" fmla="val 8362031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5EDB4BA8-30C4-38CE-5AA4-935AB58F368F}"/>
                  </a:ext>
                </a:extLst>
              </p:cNvPr>
              <p:cNvCxnSpPr>
                <a:cxnSpLocks/>
                <a:stCxn id="55" idx="1"/>
                <a:endCxn id="56" idx="1"/>
              </p:cNvCxnSpPr>
              <p:nvPr/>
            </p:nvCxnSpPr>
            <p:spPr>
              <a:xfrm rot="10800000">
                <a:off x="3184163" y="4037012"/>
                <a:ext cx="12700" cy="1496028"/>
              </a:xfrm>
              <a:prstGeom prst="curvedConnector3">
                <a:avLst>
                  <a:gd name="adj1" fmla="val 1355696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Connector: Curved 58">
                <a:extLst>
                  <a:ext uri="{FF2B5EF4-FFF2-40B4-BE49-F238E27FC236}">
                    <a16:creationId xmlns:a16="http://schemas.microsoft.com/office/drawing/2014/main" id="{D4059252-65C7-9C90-911A-005E0E8980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96863" y="4037012"/>
                <a:ext cx="12700" cy="1496028"/>
              </a:xfrm>
              <a:prstGeom prst="curvedConnector3">
                <a:avLst>
                  <a:gd name="adj1" fmla="val 936455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74CB004-AD48-62E3-C93D-3701FFCF981B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Action </a:t>
                    </a: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74CB004-AD48-62E3-C93D-3701FFCF98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852" r="-14607" b="-314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95307EE-340D-6938-C6B6-5AFCDCAA61C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Observation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95307EE-340D-6938-C6B6-5AFCDCAA61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C6C1AD0-FB9C-E1EA-9ADA-C148BF4A75E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Reward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C6C1AD0-FB9C-E1EA-9ADA-C148BF4A75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46" t="-1333" r="-48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94E295D-A575-61D1-AAF6-B522B81782B0}"/>
                      </a:ext>
                    </a:extLst>
                  </p:cNvPr>
                  <p:cNvSpPr/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/>
                      <a:t>Environment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74804DE-25E5-519D-514A-639F698E90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BDF0862-B7E3-56D1-23CE-BCDD4F4EB642}"/>
                </a:ext>
              </a:extLst>
            </p:cNvPr>
            <p:cNvSpPr txBox="1"/>
            <p:nvPr/>
          </p:nvSpPr>
          <p:spPr>
            <a:xfrm>
              <a:off x="3047132" y="1533207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Model-based RL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7A301C4-06ED-10EC-C480-132DAC31A781}"/>
                </a:ext>
              </a:extLst>
            </p:cNvPr>
            <p:cNvGrpSpPr/>
            <p:nvPr/>
          </p:nvGrpSpPr>
          <p:grpSpPr>
            <a:xfrm>
              <a:off x="3088036" y="3565669"/>
              <a:ext cx="2505673" cy="1838249"/>
              <a:chOff x="3032485" y="3952951"/>
              <a:chExt cx="2505673" cy="1838249"/>
            </a:xfrm>
          </p:grpSpPr>
          <p:grpSp>
            <p:nvGrpSpPr>
              <p:cNvPr id="4" name="Group 3" descr="A MDP shown as a graph with states connected by action arrows.">
                <a:extLst>
                  <a:ext uri="{FF2B5EF4-FFF2-40B4-BE49-F238E27FC236}">
                    <a16:creationId xmlns:a16="http://schemas.microsoft.com/office/drawing/2014/main" id="{53A089A5-F500-8993-3237-4DFD9B8DC266}"/>
                  </a:ext>
                </a:extLst>
              </p:cNvPr>
              <p:cNvGrpSpPr/>
              <p:nvPr/>
            </p:nvGrpSpPr>
            <p:grpSpPr>
              <a:xfrm>
                <a:off x="3032485" y="3961733"/>
                <a:ext cx="2505673" cy="1829467"/>
                <a:chOff x="7946052" y="1981200"/>
                <a:chExt cx="3941148" cy="4191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239899DF-DDE5-AE24-98C7-CD961B255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49162" y="341948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CF79983A-CC8B-1C9B-61BD-A8B95DEE9F1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9162" y="341948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21947EBA-083A-A8A5-C90A-2F4337B2B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54162" y="3408877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7A0FEBA4-CCFB-34EB-F0E6-8EE13E477B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4162" y="3408877"/>
                      <a:ext cx="381000" cy="381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976315B9-FB6B-D6C6-EA1C-3FF755B00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3162" y="5034768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0930646F-4C58-99C9-9F42-1645EDB3E2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73162" y="5034768"/>
                      <a:ext cx="381000" cy="381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Connector: Curved 7">
                  <a:extLst>
                    <a:ext uri="{FF2B5EF4-FFF2-40B4-BE49-F238E27FC236}">
                      <a16:creationId xmlns:a16="http://schemas.microsoft.com/office/drawing/2014/main" id="{0639C2B2-B71A-7A40-87D5-2E0AF11BFCA4}"/>
                    </a:ext>
                  </a:extLst>
                </p:cNvPr>
                <p:cNvCxnSpPr>
                  <a:cxnSpLocks/>
                  <a:stCxn id="5" idx="7"/>
                  <a:endCxn id="6" idx="1"/>
                </p:cNvCxnSpPr>
                <p:nvPr/>
              </p:nvCxnSpPr>
              <p:spPr>
                <a:xfrm rot="5400000" flipH="1" flipV="1">
                  <a:off x="9386857" y="2652182"/>
                  <a:ext cx="10610" cy="1635592"/>
                </a:xfrm>
                <a:prstGeom prst="curvedConnector3">
                  <a:avLst>
                    <a:gd name="adj1" fmla="val 27804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or: Curved 8">
                  <a:extLst>
                    <a:ext uri="{FF2B5EF4-FFF2-40B4-BE49-F238E27FC236}">
                      <a16:creationId xmlns:a16="http://schemas.microsoft.com/office/drawing/2014/main" id="{9B006357-9084-C421-531D-3589A0384EDE}"/>
                    </a:ext>
                  </a:extLst>
                </p:cNvPr>
                <p:cNvCxnSpPr>
                  <a:cxnSpLocks/>
                  <a:stCxn id="6" idx="3"/>
                  <a:endCxn id="5" idx="5"/>
                </p:cNvCxnSpPr>
                <p:nvPr/>
              </p:nvCxnSpPr>
              <p:spPr>
                <a:xfrm rot="5400000">
                  <a:off x="9386857" y="2921590"/>
                  <a:ext cx="10610" cy="1635592"/>
                </a:xfrm>
                <a:prstGeom prst="curvedConnector3">
                  <a:avLst>
                    <a:gd name="adj1" fmla="val 278045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or: Curved 9">
                  <a:extLst>
                    <a:ext uri="{FF2B5EF4-FFF2-40B4-BE49-F238E27FC236}">
                      <a16:creationId xmlns:a16="http://schemas.microsoft.com/office/drawing/2014/main" id="{3764368D-DCD5-2012-0F44-879561A09EC0}"/>
                    </a:ext>
                  </a:extLst>
                </p:cNvPr>
                <p:cNvCxnSpPr>
                  <a:cxnSpLocks/>
                  <a:stCxn id="6" idx="7"/>
                  <a:endCxn id="6" idx="5"/>
                </p:cNvCxnSpPr>
                <p:nvPr/>
              </p:nvCxnSpPr>
              <p:spPr>
                <a:xfrm rot="16200000" flipH="1">
                  <a:off x="10344662" y="3599377"/>
                  <a:ext cx="269408" cy="12700"/>
                </a:xfrm>
                <a:prstGeom prst="curvedConnector5">
                  <a:avLst>
                    <a:gd name="adj1" fmla="val -84853"/>
                    <a:gd name="adj2" fmla="val 4360661"/>
                    <a:gd name="adj3" fmla="val 18485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3E0A423-C3DB-7AEB-9FC0-24DD7D3F0001}"/>
                    </a:ext>
                  </a:extLst>
                </p:cNvPr>
                <p:cNvCxnSpPr>
                  <a:stCxn id="6" idx="4"/>
                  <a:endCxn id="7" idx="0"/>
                </p:cNvCxnSpPr>
                <p:nvPr/>
              </p:nvCxnSpPr>
              <p:spPr>
                <a:xfrm flipH="1">
                  <a:off x="9963662" y="3789877"/>
                  <a:ext cx="381000" cy="12448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4F6F5E3-4BCA-8103-1699-69FCE563FA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4429" y="2811832"/>
                      <a:ext cx="625371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4F6F5E3-4BCA-8103-1699-69FCE563FA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4429" y="2811832"/>
                      <a:ext cx="625371" cy="42319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A03B59-1D6F-B67E-6BA8-D8D9BE153F38}"/>
                    </a:ext>
                  </a:extLst>
                </p:cNvPr>
                <p:cNvSpPr txBox="1"/>
                <p:nvPr/>
              </p:nvSpPr>
              <p:spPr>
                <a:xfrm>
                  <a:off x="8594718" y="2943280"/>
                  <a:ext cx="337590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1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A268C5-9F57-BC86-CAB8-01E864F94D6F}"/>
                    </a:ext>
                  </a:extLst>
                </p:cNvPr>
                <p:cNvSpPr txBox="1"/>
                <p:nvPr/>
              </p:nvSpPr>
              <p:spPr>
                <a:xfrm>
                  <a:off x="9183126" y="3192428"/>
                  <a:ext cx="530432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082B7DF3-7EF5-3E4F-BCD7-407B96A91D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40414" y="4017591"/>
                      <a:ext cx="630156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082B7DF3-7EF5-3E4F-BCD7-407B96A91D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40414" y="4017591"/>
                      <a:ext cx="630156" cy="42319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0CE271-B738-605B-80BB-8E8A714E59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0754" y="4263293"/>
                      <a:ext cx="625371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0CE271-B738-605B-80BB-8E8A714E59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0754" y="4263293"/>
                      <a:ext cx="625371" cy="4231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3C08526-BF71-E4CC-6582-340B5985BD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84391" y="3406446"/>
                      <a:ext cx="630156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3C08526-BF71-E4CC-6582-340B5985BD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84391" y="3406446"/>
                      <a:ext cx="630156" cy="42319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ED6E9F-05CA-E8FD-7129-4125FCB88DAE}"/>
                    </a:ext>
                  </a:extLst>
                </p:cNvPr>
                <p:cNvSpPr txBox="1"/>
                <p:nvPr/>
              </p:nvSpPr>
              <p:spPr>
                <a:xfrm>
                  <a:off x="9590285" y="3942922"/>
                  <a:ext cx="467820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.5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CF9DF8C-6B92-6D62-BABC-F5808E66BB7B}"/>
                    </a:ext>
                  </a:extLst>
                </p:cNvPr>
                <p:cNvSpPr txBox="1"/>
                <p:nvPr/>
              </p:nvSpPr>
              <p:spPr>
                <a:xfrm>
                  <a:off x="10578572" y="2927671"/>
                  <a:ext cx="467820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.5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7A058EA-CB63-61F7-15CA-66E747530E1E}"/>
                    </a:ext>
                  </a:extLst>
                </p:cNvPr>
                <p:cNvSpPr txBox="1"/>
                <p:nvPr/>
              </p:nvSpPr>
              <p:spPr>
                <a:xfrm>
                  <a:off x="10197571" y="3913112"/>
                  <a:ext cx="467820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6"/>
                      </a:solidFill>
                    </a:rPr>
                    <a:t>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B95D34-2631-8E9A-967C-E302B76A0262}"/>
                    </a:ext>
                  </a:extLst>
                </p:cNvPr>
                <p:cNvSpPr txBox="1"/>
                <p:nvPr/>
              </p:nvSpPr>
              <p:spPr>
                <a:xfrm>
                  <a:off x="10975769" y="3745663"/>
                  <a:ext cx="530432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10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D5C7F95-7653-9F9A-D94E-413FC9FCCE6A}"/>
                    </a:ext>
                  </a:extLst>
                </p:cNvPr>
                <p:cNvSpPr txBox="1"/>
                <p:nvPr/>
              </p:nvSpPr>
              <p:spPr>
                <a:xfrm>
                  <a:off x="9267089" y="3709878"/>
                  <a:ext cx="530432" cy="6650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-5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BEE937F-FBAC-ADF6-004A-FFA2080557FA}"/>
                    </a:ext>
                  </a:extLst>
                </p:cNvPr>
                <p:cNvSpPr txBox="1"/>
                <p:nvPr/>
              </p:nvSpPr>
              <p:spPr>
                <a:xfrm>
                  <a:off x="9575153" y="4527993"/>
                  <a:ext cx="769508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100</a:t>
                  </a:r>
                </a:p>
              </p:txBody>
            </p:sp>
            <p:cxnSp>
              <p:nvCxnSpPr>
                <p:cNvPr id="24" name="Connector: Curved 23">
                  <a:extLst>
                    <a:ext uri="{FF2B5EF4-FFF2-40B4-BE49-F238E27FC236}">
                      <a16:creationId xmlns:a16="http://schemas.microsoft.com/office/drawing/2014/main" id="{ACF59D9D-ADDB-4E90-D055-210A900D5200}"/>
                    </a:ext>
                  </a:extLst>
                </p:cNvPr>
                <p:cNvCxnSpPr>
                  <a:cxnSpLocks/>
                  <a:stCxn id="7" idx="7"/>
                  <a:endCxn id="7" idx="5"/>
                </p:cNvCxnSpPr>
                <p:nvPr/>
              </p:nvCxnSpPr>
              <p:spPr>
                <a:xfrm rot="16200000" flipH="1">
                  <a:off x="9963662" y="5225268"/>
                  <a:ext cx="269408" cy="12700"/>
                </a:xfrm>
                <a:prstGeom prst="curvedConnector5">
                  <a:avLst>
                    <a:gd name="adj1" fmla="val -84853"/>
                    <a:gd name="adj2" fmla="val 4360661"/>
                    <a:gd name="adj3" fmla="val 18485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0BE6BB6-B42A-4582-A8C8-753A75D83F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89410" y="4995357"/>
                      <a:ext cx="914251" cy="42319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8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0BE6BB6-B42A-4582-A8C8-753A75D83F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89410" y="4995357"/>
                      <a:ext cx="914251" cy="42319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073BE2B-3D9E-2DA6-77BC-7670AE059D15}"/>
                    </a:ext>
                  </a:extLst>
                </p:cNvPr>
                <p:cNvSpPr txBox="1"/>
                <p:nvPr/>
              </p:nvSpPr>
              <p:spPr>
                <a:xfrm>
                  <a:off x="10471395" y="5498069"/>
                  <a:ext cx="530432" cy="423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2"/>
                      </a:solidFill>
                    </a:rPr>
                    <a:t>0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0A55D65-CC48-3FBF-2578-253E0D08F59E}"/>
                    </a:ext>
                  </a:extLst>
                </p:cNvPr>
                <p:cNvSpPr/>
                <p:nvPr/>
              </p:nvSpPr>
              <p:spPr>
                <a:xfrm>
                  <a:off x="7946052" y="1981200"/>
                  <a:ext cx="3941148" cy="419100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420D018-CCC8-B636-8F9C-FDE68B7C90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50945" y="2047492"/>
                      <a:ext cx="1236255" cy="1057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endChr m:val="|"/>
                                <m:ctrlPr>
                                  <a:rPr lang="en-US" sz="1200" b="1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’ </m:t>
                                </m:r>
                              </m:e>
                            </m:d>
                            <m:r>
                              <a:rPr lang="en-US" sz="1200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1200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2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err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2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’)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420D018-CCC8-B636-8F9C-FDE68B7C90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50945" y="2047492"/>
                      <a:ext cx="1236255" cy="105759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7752" b="-3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CB06BE-8C8F-B6D3-EC8F-D1BCF67FA694}"/>
                  </a:ext>
                </a:extLst>
              </p:cNvPr>
              <p:cNvSpPr txBox="1"/>
              <p:nvPr/>
            </p:nvSpPr>
            <p:spPr>
              <a:xfrm>
                <a:off x="3052393" y="3952951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MDP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3CA815-59ED-F5D1-7BD9-90E4938C8B05}"/>
              </a:ext>
            </a:extLst>
          </p:cNvPr>
          <p:cNvGrpSpPr/>
          <p:nvPr/>
        </p:nvGrpSpPr>
        <p:grpSpPr>
          <a:xfrm>
            <a:off x="6239255" y="1537779"/>
            <a:ext cx="4237066" cy="3890091"/>
            <a:chOff x="6239255" y="1537779"/>
            <a:chExt cx="4237066" cy="3890091"/>
          </a:xfrm>
        </p:grpSpPr>
        <p:grpSp>
          <p:nvGrpSpPr>
            <p:cNvPr id="63" name="Group 62" descr="A fifure showing that the agent chooses an action, the environment responds with changing state an provides the agent with a reward and the new state.">
              <a:extLst>
                <a:ext uri="{FF2B5EF4-FFF2-40B4-BE49-F238E27FC236}">
                  <a16:creationId xmlns:a16="http://schemas.microsoft.com/office/drawing/2014/main" id="{2BE0D693-8D6C-F835-A14C-F9F2492BECDF}"/>
                </a:ext>
              </a:extLst>
            </p:cNvPr>
            <p:cNvGrpSpPr/>
            <p:nvPr/>
          </p:nvGrpSpPr>
          <p:grpSpPr>
            <a:xfrm>
              <a:off x="6239255" y="2131560"/>
              <a:ext cx="4080784" cy="1537623"/>
              <a:chOff x="101407" y="3338673"/>
              <a:chExt cx="5486344" cy="27277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8AC3C9A3-74E7-C0CD-AD65-568B8BB2A7E7}"/>
                      </a:ext>
                    </a:extLst>
                  </p:cNvPr>
                  <p:cNvSpPr/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/>
                      <a:t>Environment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674804DE-25E5-519D-514A-639F698E90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163" y="4999640"/>
                    <a:ext cx="1600200" cy="1066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5529FEC-AD7E-37BC-962A-FB41847E5055}"/>
                  </a:ext>
                </a:extLst>
              </p:cNvPr>
              <p:cNvSpPr/>
              <p:nvPr/>
            </p:nvSpPr>
            <p:spPr>
              <a:xfrm>
                <a:off x="3184163" y="3503612"/>
                <a:ext cx="1600200" cy="10668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Agent</a:t>
                </a:r>
              </a:p>
            </p:txBody>
          </p: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140DBDA5-B22D-6964-BFB3-64F4A6465F77}"/>
                  </a:ext>
                </a:extLst>
              </p:cNvPr>
              <p:cNvCxnSpPr>
                <a:cxnSpLocks/>
                <a:stCxn id="65" idx="3"/>
                <a:endCxn id="64" idx="3"/>
              </p:cNvCxnSpPr>
              <p:nvPr/>
            </p:nvCxnSpPr>
            <p:spPr>
              <a:xfrm>
                <a:off x="4784363" y="4037012"/>
                <a:ext cx="12700" cy="1496028"/>
              </a:xfrm>
              <a:prstGeom prst="curvedConnector3">
                <a:avLst>
                  <a:gd name="adj1" fmla="val 8362031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F8F6448C-29A7-1752-ED67-15E6BA1DB11E}"/>
                  </a:ext>
                </a:extLst>
              </p:cNvPr>
              <p:cNvCxnSpPr>
                <a:cxnSpLocks/>
                <a:stCxn id="64" idx="1"/>
                <a:endCxn id="65" idx="1"/>
              </p:cNvCxnSpPr>
              <p:nvPr/>
            </p:nvCxnSpPr>
            <p:spPr>
              <a:xfrm rot="10800000">
                <a:off x="3184163" y="4037012"/>
                <a:ext cx="12700" cy="1496028"/>
              </a:xfrm>
              <a:prstGeom prst="curvedConnector3">
                <a:avLst>
                  <a:gd name="adj1" fmla="val 1355696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Connector: Curved 67">
                <a:extLst>
                  <a:ext uri="{FF2B5EF4-FFF2-40B4-BE49-F238E27FC236}">
                    <a16:creationId xmlns:a16="http://schemas.microsoft.com/office/drawing/2014/main" id="{04E9C736-A3DF-561B-B8C0-8793246DADF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196863" y="4037012"/>
                <a:ext cx="12700" cy="1496028"/>
              </a:xfrm>
              <a:prstGeom prst="curvedConnector3">
                <a:avLst>
                  <a:gd name="adj1" fmla="val 9364559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4CF339A-E054-DA07-B747-A5198731ED1A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Action </a:t>
                    </a: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a14:m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4CF339A-E054-DA07-B747-A5198731ED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363" y="3338673"/>
                    <a:ext cx="803388" cy="5679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20" t="-1923" r="-3061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F91BC35-F533-C681-0539-584CFCDC4F7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1200" dirty="0"/>
                      <a:t>Observation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F91BC35-F533-C681-0539-584CFCDC4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07" y="4396790"/>
                    <a:ext cx="1451548" cy="7951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3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9A4F943-5332-0FB4-141C-9312729BA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Reward </a:t>
                    </a:r>
                    <a:br>
                      <a:rPr lang="en-US" sz="1200" dirty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  <a:p>
                    <a:r>
                      <a:rPr lang="en-US" sz="12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9A4F943-5332-0FB4-141C-9312729BA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286" y="4416087"/>
                    <a:ext cx="948296" cy="7951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300BB4-27BB-4A96-9146-6D522B727FE9}"/>
                </a:ext>
              </a:extLst>
            </p:cNvPr>
            <p:cNvSpPr txBox="1"/>
            <p:nvPr/>
          </p:nvSpPr>
          <p:spPr>
            <a:xfrm>
              <a:off x="7756335" y="1537779"/>
              <a:ext cx="259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Model-free RL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410971-A161-4AEC-33CF-9DB23E8A479C}"/>
                </a:ext>
              </a:extLst>
            </p:cNvPr>
            <p:cNvGrpSpPr/>
            <p:nvPr/>
          </p:nvGrpSpPr>
          <p:grpSpPr>
            <a:xfrm>
              <a:off x="7809321" y="3574451"/>
              <a:ext cx="2667000" cy="1853419"/>
              <a:chOff x="7894666" y="3902663"/>
              <a:chExt cx="2667000" cy="185341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55F3-5071-6C3F-54AF-84A6A904B046}"/>
                  </a:ext>
                </a:extLst>
              </p:cNvPr>
              <p:cNvSpPr/>
              <p:nvPr/>
            </p:nvSpPr>
            <p:spPr>
              <a:xfrm>
                <a:off x="7894666" y="3926615"/>
                <a:ext cx="2667000" cy="182946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147DA29-0BE6-786A-1717-4049AA997718}"/>
                  </a:ext>
                </a:extLst>
              </p:cNvPr>
              <p:cNvSpPr txBox="1"/>
              <p:nvPr/>
            </p:nvSpPr>
            <p:spPr>
              <a:xfrm>
                <a:off x="7934814" y="3902663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MDP</a:t>
                </a:r>
              </a:p>
            </p:txBody>
          </p: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241D0A-A967-BF49-A1D2-E9B9D6CF2DDC}"/>
              </a:ext>
            </a:extLst>
          </p:cNvPr>
          <p:cNvCxnSpPr>
            <a:cxnSpLocks/>
          </p:cNvCxnSpPr>
          <p:nvPr/>
        </p:nvCxnSpPr>
        <p:spPr>
          <a:xfrm>
            <a:off x="6096000" y="1600200"/>
            <a:ext cx="0" cy="4876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E04BF-DAEF-84EB-3594-C7A203966D95}"/>
              </a:ext>
            </a:extLst>
          </p:cNvPr>
          <p:cNvSpPr txBox="1"/>
          <p:nvPr/>
        </p:nvSpPr>
        <p:spPr>
          <a:xfrm>
            <a:off x="1658861" y="5851432"/>
            <a:ext cx="4132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 the MDP model for </a:t>
            </a:r>
            <a:r>
              <a:rPr lang="en-US" sz="2000" b="1" dirty="0"/>
              <a:t>planning </a:t>
            </a:r>
            <a:br>
              <a:rPr lang="en-US" sz="2000" dirty="0"/>
            </a:br>
            <a:r>
              <a:rPr lang="en-US" sz="2000" dirty="0"/>
              <a:t>(e.g., value iteration, sampling, etc.)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21BB4E-0C83-0552-E924-CCDA8F944278}"/>
              </a:ext>
            </a:extLst>
          </p:cNvPr>
          <p:cNvSpPr txBox="1"/>
          <p:nvPr/>
        </p:nvSpPr>
        <p:spPr>
          <a:xfrm>
            <a:off x="6968531" y="5833605"/>
            <a:ext cx="4461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 unknown MDP model means we have to try actions and use </a:t>
            </a:r>
            <a:r>
              <a:rPr lang="en-US" sz="2000" b="1" dirty="0"/>
              <a:t>online learning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43C74-5C9C-1873-C147-5746BA03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B5D2-A55F-2C79-7A39-454A89F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1E85-E9C9-FF7E-3533-33BB0BD5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RL assumes that the problem can be modeled as a </a:t>
            </a:r>
            <a:r>
              <a:rPr lang="en-US" b="1" dirty="0"/>
              <a:t>Markov Decision Process (MDP)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However, we do not know the transition or the reward model. This means we have an </a:t>
            </a:r>
            <a:r>
              <a:rPr lang="en-US" b="1" dirty="0"/>
              <a:t>unknown environment,</a:t>
            </a:r>
            <a:r>
              <a:rPr lang="en-US" dirty="0"/>
              <a:t> and we need “model-free” methods.</a:t>
            </a:r>
          </a:p>
          <a:p>
            <a:endParaRPr lang="en-US" dirty="0"/>
          </a:p>
          <a:p>
            <a:r>
              <a:rPr lang="en-US" dirty="0"/>
              <a:t>We cannot use offline planning in unknown environments. The agent needs to explore the environment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an online learning process that provides positive reinforcement through rewards.</a:t>
            </a:r>
          </a:p>
          <a:p>
            <a:endParaRPr lang="en-US" dirty="0"/>
          </a:p>
          <a:p>
            <a:r>
              <a:rPr lang="en-US" dirty="0"/>
              <a:t>A popular algorithm is Q-Learning, which tries to learn the state-action value function of important states.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99C3-7D5D-01FA-4D2E-966DFF2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48684"/>
            <a:ext cx="7620001" cy="704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Q-Learning learns the state-action value function as a table from interactions with the environment.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43400" y="5969843"/>
                <a:ext cx="5715000" cy="523032"/>
              </a:xfrm>
              <a:prstGeom prst="wedgeRoundRectCallout">
                <a:avLst>
                  <a:gd name="adj1" fmla="val -52800"/>
                  <a:gd name="adj2" fmla="val -9359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Behavior policy: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1600" dirty="0"/>
                  <a:t> is the exploration function and decides on the next action. As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increases,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5715000" cy="523032"/>
              </a:xfrm>
              <a:prstGeom prst="wedgeRoundRectCallout">
                <a:avLst>
                  <a:gd name="adj1" fmla="val -52800"/>
                  <a:gd name="adj2" fmla="val -93590"/>
                  <a:gd name="adj3" fmla="val 16667"/>
                </a:avLst>
              </a:prstGeom>
              <a:blipFill>
                <a:blip r:embed="rId3"/>
                <a:stretch>
                  <a:fillRect b="-13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2933" y="4250241"/>
                <a:ext cx="4548891" cy="523032"/>
              </a:xfrm>
              <a:prstGeom prst="wedgeRoundRectCallout">
                <a:avLst>
                  <a:gd name="adj1" fmla="val -18058"/>
                  <a:gd name="adj2" fmla="val 9728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dirty="0"/>
                  <a:t>Make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933" y="4250241"/>
                <a:ext cx="4548891" cy="523032"/>
              </a:xfrm>
              <a:prstGeom prst="wedgeRoundRectCallout">
                <a:avLst>
                  <a:gd name="adj1" fmla="val -18058"/>
                  <a:gd name="adj2" fmla="val 97289"/>
                  <a:gd name="adj3" fmla="val 16667"/>
                </a:avLst>
              </a:prstGeom>
              <a:blipFill>
                <a:blip r:embed="rId4"/>
                <a:stretch>
                  <a:fillRect t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788" y="4191000"/>
            <a:ext cx="1233012" cy="523032"/>
          </a:xfrm>
          <a:prstGeom prst="wedgeRoundRectCallout">
            <a:avLst>
              <a:gd name="adj1" fmla="val 60619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episode starts with no previous state.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89186-30C9-5E93-1025-A4A3110EE046}"/>
              </a:ext>
            </a:extLst>
          </p:cNvPr>
          <p:cNvGrpSpPr/>
          <p:nvPr/>
        </p:nvGrpSpPr>
        <p:grpSpPr>
          <a:xfrm>
            <a:off x="6096000" y="5375319"/>
            <a:ext cx="3886200" cy="369332"/>
            <a:chOff x="6096000" y="5375319"/>
            <a:chExt cx="3886200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378C3D-05E2-F6E5-1ECC-E3E75C5186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02333"/>
              <a:ext cx="3886200" cy="3828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2B4D6B-18E1-8ECE-9BCB-C6F361A5DBEF}"/>
                </a:ext>
              </a:extLst>
            </p:cNvPr>
            <p:cNvSpPr txBox="1"/>
            <p:nvPr/>
          </p:nvSpPr>
          <p:spPr>
            <a:xfrm>
              <a:off x="7162800" y="537531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TD-error</a:t>
              </a:r>
            </a:p>
          </p:txBody>
        </p:sp>
      </p:grp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C19E76D-1269-D419-5E2F-5D2A84359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000" y="3646968"/>
            <a:ext cx="1994223" cy="340353"/>
          </a:xfrm>
          <a:prstGeom prst="wedgeRoundRectCallout">
            <a:avLst>
              <a:gd name="adj1" fmla="val 88430"/>
              <a:gd name="adj2" fmla="val -8670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Encodes learned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ACA01-EE6C-5915-E1C8-7449C33981E5}"/>
                  </a:ext>
                </a:extLst>
              </p:cNvPr>
              <p:cNvSpPr txBox="1"/>
              <p:nvPr/>
            </p:nvSpPr>
            <p:spPr>
              <a:xfrm rot="1673831">
                <a:off x="9148667" y="1393379"/>
                <a:ext cx="1897199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ACA01-EE6C-5915-E1C8-7449C339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73831">
                <a:off x="9148667" y="1393379"/>
                <a:ext cx="1897199" cy="43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From Chapter 2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dirty="0"/>
              <a:t>Agents That Learn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C8A43F-86B0-6759-C593-B2BCBB7D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5956"/>
            <a:ext cx="10515600" cy="538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Positive feedback from the critic reinforces the performance element.</a:t>
            </a:r>
          </a:p>
        </p:txBody>
      </p:sp>
      <p:pic>
        <p:nvPicPr>
          <p:cNvPr id="5" name="Picture 4" descr="A diagram showing the design of a learning agent where the learning element changes the performance element to improve performance.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15" y="2023973"/>
            <a:ext cx="4565885" cy="3149762"/>
          </a:xfrm>
          <a:prstGeom prst="rect">
            <a:avLst/>
          </a:prstGeom>
        </p:spPr>
      </p:pic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7400" y="1828800"/>
            <a:ext cx="2630150" cy="711362"/>
          </a:xfrm>
          <a:prstGeom prst="borderCallout1">
            <a:avLst>
              <a:gd name="adj1" fmla="val 50597"/>
              <a:gd name="adj2" fmla="val 102591"/>
              <a:gd name="adj3" fmla="val 114698"/>
              <a:gd name="adj4" fmla="val 1454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Critic: How is the agent currently performing?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1DFCA2A8-129A-7DD8-4F14-4280C6829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7400" y="2651197"/>
            <a:ext cx="2630150" cy="1676400"/>
          </a:xfrm>
          <a:prstGeom prst="borderCallout1">
            <a:avLst>
              <a:gd name="adj1" fmla="val 45008"/>
              <a:gd name="adj2" fmla="val 104907"/>
              <a:gd name="adj3" fmla="val 64209"/>
              <a:gd name="adj4" fmla="val 1455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Element: Improve the performance element and changes how it selects actions.</a:t>
            </a:r>
          </a:p>
          <a:p>
            <a:pPr algn="ctr"/>
            <a:r>
              <a:rPr lang="en-US" dirty="0"/>
              <a:t>E.g., adding rules, changing weights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57399" y="4395171"/>
            <a:ext cx="2630150" cy="1094476"/>
          </a:xfrm>
          <a:prstGeom prst="borderCallout1">
            <a:avLst>
              <a:gd name="adj1" fmla="val 20790"/>
              <a:gd name="adj2" fmla="val 104328"/>
              <a:gd name="adj3" fmla="val 14209"/>
              <a:gd name="adj4" fmla="val 1426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generators: Explore new actions.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Tabular Methods vs. 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1"/>
                <a:ext cx="10515600" cy="2379666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 tables needs to store and estimate one entry for each state (state/action combination). </a:t>
                </a:r>
              </a:p>
              <a:p>
                <a:r>
                  <a:rPr lang="en-US" dirty="0"/>
                  <a:t>Issues and possible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(ML).</a:t>
                </a:r>
              </a:p>
              <a:p>
                <a:endParaRPr lang="en-US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1"/>
                <a:ext cx="10515600" cy="2379666"/>
              </a:xfrm>
              <a:blipFill>
                <a:blip r:embed="rId3"/>
                <a:stretch>
                  <a:fillRect l="-174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57CB876-F819-AA29-5D73-C92AD00C59E5}"/>
              </a:ext>
            </a:extLst>
          </p:cNvPr>
          <p:cNvGrpSpPr/>
          <p:nvPr/>
        </p:nvGrpSpPr>
        <p:grpSpPr>
          <a:xfrm>
            <a:off x="1090718" y="3886200"/>
            <a:ext cx="9871125" cy="2499740"/>
            <a:chOff x="1090718" y="3886200"/>
            <a:chExt cx="9871125" cy="24997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62AC91-D48A-B5B5-E4CC-F02B53AACE1C}"/>
                </a:ext>
              </a:extLst>
            </p:cNvPr>
            <p:cNvGrpSpPr/>
            <p:nvPr/>
          </p:nvGrpSpPr>
          <p:grpSpPr>
            <a:xfrm>
              <a:off x="1090718" y="3886200"/>
              <a:ext cx="9871125" cy="2499740"/>
              <a:chOff x="1090718" y="3831516"/>
              <a:chExt cx="9871125" cy="255442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FEF8AF5-2189-20FB-16F4-A522FB50F8AF}"/>
                  </a:ext>
                </a:extLst>
              </p:cNvPr>
              <p:cNvGrpSpPr/>
              <p:nvPr/>
            </p:nvGrpSpPr>
            <p:grpSpPr>
              <a:xfrm>
                <a:off x="1090718" y="3831516"/>
                <a:ext cx="9871125" cy="2554424"/>
                <a:chOff x="1090718" y="3831516"/>
                <a:chExt cx="9871125" cy="255442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C25FA15-E697-A632-2B44-487FAB6F865A}"/>
                    </a:ext>
                  </a:extLst>
                </p:cNvPr>
                <p:cNvGrpSpPr/>
                <p:nvPr/>
              </p:nvGrpSpPr>
              <p:grpSpPr>
                <a:xfrm>
                  <a:off x="7467600" y="4831330"/>
                  <a:ext cx="3494243" cy="1359049"/>
                  <a:chOff x="7467600" y="4831330"/>
                  <a:chExt cx="3494243" cy="135904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7EE2D84F-4056-4208-4323-3DC8F7452D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67600" y="4831330"/>
                        <a:ext cx="3325204" cy="385012"/>
                      </a:xfrm>
                      <a:prstGeom prst="rect">
                        <a:avLst/>
                      </a:prstGeom>
                    </p:spPr>
                    <p:style>
                      <a:lnRef idx="3">
                        <a:schemeClr val="lt1"/>
                      </a:lnRef>
                      <a:fillRef idx="1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7EE2D84F-4056-4208-4323-3DC8F7452D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67600" y="4831330"/>
                        <a:ext cx="3325204" cy="38501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3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" name="TextBox 3">
                        <a:extLst>
                          <a:ext uri="{FF2B5EF4-FFF2-40B4-BE49-F238E27FC236}">
                            <a16:creationId xmlns:a16="http://schemas.microsoft.com/office/drawing/2014/main" id="{AA30E349-ECB3-964A-60AA-E181114937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6346" y="5341203"/>
                        <a:ext cx="3255497" cy="8491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a14:m>
                        <a:r>
                          <a:rPr lang="en-US" sz="1600" dirty="0"/>
                          <a:t> can be updated iteratively after each new observed reward using gradient descent.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" name="TextBox 3">
                        <a:extLst>
                          <a:ext uri="{FF2B5EF4-FFF2-40B4-BE49-F238E27FC236}">
                            <a16:creationId xmlns:a16="http://schemas.microsoft.com/office/drawing/2014/main" id="{AA30E349-ECB3-964A-60AA-E1811149372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6346" y="5341203"/>
                        <a:ext cx="3255497" cy="84917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36" t="-2206" b="-882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00B8D1A3-03A3-FD07-5185-52887B23E20A}"/>
                    </a:ext>
                  </a:extLst>
                </p:cNvPr>
                <p:cNvGrpSpPr/>
                <p:nvPr/>
              </p:nvGrpSpPr>
              <p:grpSpPr>
                <a:xfrm>
                  <a:off x="1090718" y="3831516"/>
                  <a:ext cx="3100383" cy="2554424"/>
                  <a:chOff x="1090718" y="3831516"/>
                  <a:chExt cx="3100383" cy="2554424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B79E81CF-2921-8452-2486-6E9A31C6F1E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75657" y="4336064"/>
                    <a:ext cx="2786074" cy="2010277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062C056B-67A1-C999-FF1E-354FEE12DC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82260" y="3831516"/>
                        <a:ext cx="166276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0" dirty="0"/>
                          <a:t>Value function </a:t>
                        </a:r>
                        <a14:m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oMath>
                        </a14:m>
                        <a:br>
                          <a:rPr lang="en-US" sz="1600" dirty="0"/>
                        </a:br>
                        <a:r>
                          <a:rPr lang="en-US" sz="1600" dirty="0"/>
                          <a:t>Stored as a table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062C056B-67A1-C999-FF1E-354FEE12DC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2260" y="3831516"/>
                        <a:ext cx="1662763" cy="4924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6960" t="-13924" b="-265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E2B7C27F-8A41-F345-69FB-AC7CD88903B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1126" y="6096000"/>
                    <a:ext cx="248060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6EAC0BD3-D37A-727D-9881-FC891701CDB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481126" y="4157965"/>
                    <a:ext cx="5763" cy="19380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6F31A7D-1842-EEE8-9088-75F7E641C3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32361" y="6016608"/>
                        <a:ext cx="4587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6F31A7D-1842-EEE8-9088-75F7E641C35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32361" y="6016608"/>
                        <a:ext cx="458740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5F7DF00-8D57-22C1-0E3F-03E7704FF9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90718" y="3992551"/>
                        <a:ext cx="45874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5F7DF00-8D57-22C1-0E3F-03E7704FF95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718" y="3992551"/>
                        <a:ext cx="458740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E51BFA3-799B-3467-22C6-A9BBBBEFF570}"/>
                      </a:ext>
                    </a:extLst>
                  </p:cNvPr>
                  <p:cNvSpPr txBox="1"/>
                  <p:nvPr/>
                </p:nvSpPr>
                <p:spPr>
                  <a:xfrm>
                    <a:off x="7391400" y="4157965"/>
                    <a:ext cx="3255497" cy="5975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Example</a:t>
                    </a:r>
                    <a:r>
                      <a:rPr lang="en-US" sz="1600" dirty="0"/>
                      <a:t>: Linear approximation </a:t>
                    </a:r>
                    <a:br>
                      <a:rPr lang="en-US" sz="1600" dirty="0"/>
                    </a:br>
                    <a:r>
                      <a:rPr lang="en-US" sz="1600" dirty="0"/>
                      <a:t>using state features (</a:t>
                    </a:r>
                    <a14:m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r>
                      <a:rPr lang="en-US" sz="1600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E51BFA3-799B-3467-22C6-A9BBBBEFF5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1400" y="4157965"/>
                    <a:ext cx="3255497" cy="59756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3125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Arrow: Left-Right 16">
                  <a:extLst>
                    <a:ext uri="{FF2B5EF4-FFF2-40B4-BE49-F238E27FC236}">
                      <a16:creationId xmlns:a16="http://schemas.microsoft.com/office/drawing/2014/main" id="{76187655-A272-7256-4B2C-6C3AA921FBD3}"/>
                    </a:ext>
                  </a:extLst>
                </p:cNvPr>
                <p:cNvSpPr/>
                <p:nvPr/>
              </p:nvSpPr>
              <p:spPr>
                <a:xfrm>
                  <a:off x="4153930" y="4704144"/>
                  <a:ext cx="2948375" cy="689635"/>
                </a:xfrm>
                <a:prstGeom prst="leftRightArrow">
                  <a:avLst>
                    <a:gd name="adj1" fmla="val 62403"/>
                    <a:gd name="adj2" fmla="val 50593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Table vs. approximate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Arrow: Left-Right 16">
                  <a:extLst>
                    <a:ext uri="{FF2B5EF4-FFF2-40B4-BE49-F238E27FC236}">
                      <a16:creationId xmlns:a16="http://schemas.microsoft.com/office/drawing/2014/main" id="{76187655-A272-7256-4B2C-6C3AA921F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930" y="4704144"/>
                  <a:ext cx="2948375" cy="689635"/>
                </a:xfrm>
                <a:prstGeom prst="leftRightArrow">
                  <a:avLst>
                    <a:gd name="adj1" fmla="val 62403"/>
                    <a:gd name="adj2" fmla="val 50593"/>
                  </a:avLst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38200" y="432756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Traditional Tabular Q-Learning</a:t>
            </a:r>
          </a:p>
        </p:txBody>
      </p:sp>
      <p:grpSp>
        <p:nvGrpSpPr>
          <p:cNvPr id="2" name="Group 1" descr="The Q-Learning Algorithm.">
            <a:extLst>
              <a:ext uri="{FF2B5EF4-FFF2-40B4-BE49-F238E27FC236}">
                <a16:creationId xmlns:a16="http://schemas.microsoft.com/office/drawing/2014/main" id="{A1B3247E-E4B5-D3AE-E55A-4E20275D35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5167199" y="280356"/>
            <a:chExt cx="6809382" cy="289599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74DAAE3-EE9A-77B1-B476-709FCDB0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67199" y="280356"/>
              <a:ext cx="6809382" cy="2895998"/>
              <a:chOff x="6934915" y="1470919"/>
              <a:chExt cx="6809382" cy="289599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C5424B3-B894-F884-C2A4-0188E3F77CF1}"/>
                  </a:ext>
                </a:extLst>
              </p:cNvPr>
              <p:cNvSpPr/>
              <p:nvPr/>
            </p:nvSpPr>
            <p:spPr>
              <a:xfrm>
                <a:off x="6934915" y="1470919"/>
                <a:ext cx="6809382" cy="28959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6CA99177-D5BE-FCEA-AE52-C9B895C57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964" b="6008"/>
              <a:stretch/>
            </p:blipFill>
            <p:spPr>
              <a:xfrm>
                <a:off x="7021489" y="1608692"/>
                <a:ext cx="6617315" cy="2548030"/>
              </a:xfrm>
              <a:prstGeom prst="rect">
                <a:avLst/>
              </a:prstGeom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94667CD-5912-6F20-AA27-018B5AB28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8461" y="2192434"/>
              <a:ext cx="621539" cy="24001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5AFA839-585E-943B-16DE-AE29100E9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686800" y="2451927"/>
              <a:ext cx="17526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084D53-0D1E-3AEC-E455-B617326D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067800" y="1863075"/>
              <a:ext cx="75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target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F6ACC1D-2546-C6E3-33E3-5DAA38AA0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546630" y="1818775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prediction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EB5440-AACF-1E9B-C0F0-D850E3EF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8875" y="1303176"/>
            <a:ext cx="4122774" cy="1440024"/>
            <a:chOff x="1048875" y="1303176"/>
            <a:chExt cx="4122774" cy="1440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D7941-8C9C-7728-BE39-ABB7486AD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308370" y="23738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Q-Table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BA65B55-B166-B783-6C17-12474C33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61648" y="1478279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B854A-B26F-A867-5576-E92AB8B1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31233" y="1379376"/>
              <a:ext cx="384215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ight Brace 191">
              <a:extLst>
                <a:ext uri="{FF2B5EF4-FFF2-40B4-BE49-F238E27FC236}">
                  <a16:creationId xmlns:a16="http://schemas.microsoft.com/office/drawing/2014/main" id="{CF49E2AF-5889-16D1-A24E-24DE87ED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41891" y="1303176"/>
              <a:ext cx="70612" cy="628973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B38412-4F9E-C68B-578A-4C6B34FB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9787" y="3714030"/>
            <a:ext cx="3920629" cy="2298411"/>
            <a:chOff x="1129787" y="3714030"/>
            <a:chExt cx="3920629" cy="229841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5DD91-1925-A223-381C-4413B11527A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1865224" y="5366110"/>
              <a:ext cx="191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Q-Table as a Deep Q-Network (DQN)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9FE2C4B-640F-E78C-BFDC-18CC2E31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124428" y="4079165"/>
              <a:ext cx="1295400" cy="1235724"/>
              <a:chOff x="4410942" y="4599774"/>
              <a:chExt cx="1577400" cy="164862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A3E51F-FFF9-14E6-8294-B95AD655F75F}"/>
                  </a:ext>
                </a:extLst>
              </p:cNvPr>
              <p:cNvSpPr/>
              <p:nvPr/>
            </p:nvSpPr>
            <p:spPr>
              <a:xfrm>
                <a:off x="4889892" y="4752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896806-4F22-709F-2945-82251EECCCF1}"/>
                  </a:ext>
                </a:extLst>
              </p:cNvPr>
              <p:cNvSpPr/>
              <p:nvPr/>
            </p:nvSpPr>
            <p:spPr>
              <a:xfrm>
                <a:off x="4889892" y="50078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9CAD54-8116-1EC5-8378-408672670F5F}"/>
                  </a:ext>
                </a:extLst>
              </p:cNvPr>
              <p:cNvSpPr/>
              <p:nvPr/>
            </p:nvSpPr>
            <p:spPr>
              <a:xfrm>
                <a:off x="4889892" y="5285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76A9EE-739E-EE2A-F1D5-B62D39BC6FCF}"/>
                  </a:ext>
                </a:extLst>
              </p:cNvPr>
              <p:cNvSpPr/>
              <p:nvPr/>
            </p:nvSpPr>
            <p:spPr>
              <a:xfrm>
                <a:off x="4889892" y="55903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77F11A-11D0-A734-5EC2-93355CB042D7}"/>
                  </a:ext>
                </a:extLst>
              </p:cNvPr>
              <p:cNvSpPr/>
              <p:nvPr/>
            </p:nvSpPr>
            <p:spPr>
              <a:xfrm>
                <a:off x="5347092" y="4904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FDFB93-056C-77A5-B41E-B24A1E72F658}"/>
                  </a:ext>
                </a:extLst>
              </p:cNvPr>
              <p:cNvSpPr/>
              <p:nvPr/>
            </p:nvSpPr>
            <p:spPr>
              <a:xfrm>
                <a:off x="534709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90B2B-2FE6-7312-445D-A92688A998FE}"/>
                  </a:ext>
                </a:extLst>
              </p:cNvPr>
              <p:cNvSpPr/>
              <p:nvPr/>
            </p:nvSpPr>
            <p:spPr>
              <a:xfrm>
                <a:off x="534709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A6B438-917F-ABCE-C0A4-2907E6D90F3D}"/>
                  </a:ext>
                </a:extLst>
              </p:cNvPr>
              <p:cNvSpPr/>
              <p:nvPr/>
            </p:nvSpPr>
            <p:spPr>
              <a:xfrm>
                <a:off x="5835942" y="4752949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4FECAC-8FEA-9F8F-47BC-B66D459AB483}"/>
                  </a:ext>
                </a:extLst>
              </p:cNvPr>
              <p:cNvSpPr/>
              <p:nvPr/>
            </p:nvSpPr>
            <p:spPr>
              <a:xfrm>
                <a:off x="5835942" y="50306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E2977A-7560-27AE-4617-2A627DD0CFA7}"/>
                  </a:ext>
                </a:extLst>
              </p:cNvPr>
              <p:cNvSpPr/>
              <p:nvPr/>
            </p:nvSpPr>
            <p:spPr>
              <a:xfrm>
                <a:off x="5835942" y="53354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977BC3C-A10B-4B10-738D-AE0FD67AFF90}"/>
                  </a:ext>
                </a:extLst>
              </p:cNvPr>
              <p:cNvSpPr/>
              <p:nvPr/>
            </p:nvSpPr>
            <p:spPr>
              <a:xfrm>
                <a:off x="5835942" y="56402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51C7C72-72C0-F1AE-2813-0C674D1FD123}"/>
                  </a:ext>
                </a:extLst>
              </p:cNvPr>
              <p:cNvSpPr/>
              <p:nvPr/>
            </p:nvSpPr>
            <p:spPr>
              <a:xfrm>
                <a:off x="4889892" y="5895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DF222A6-72E3-AE99-6B32-04D62CAF011B}"/>
                  </a:ext>
                </a:extLst>
              </p:cNvPr>
              <p:cNvSpPr/>
              <p:nvPr/>
            </p:nvSpPr>
            <p:spPr>
              <a:xfrm>
                <a:off x="534709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2F1B649-D751-F414-7939-C68ED4D7FC9C}"/>
                  </a:ext>
                </a:extLst>
              </p:cNvPr>
              <p:cNvSpPr/>
              <p:nvPr/>
            </p:nvSpPr>
            <p:spPr>
              <a:xfrm>
                <a:off x="5835942" y="59450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A4B345-C95D-E4B9-D157-F13FC9C5B46D}"/>
                  </a:ext>
                </a:extLst>
              </p:cNvPr>
              <p:cNvCxnSpPr>
                <a:cxnSpLocks/>
                <a:stCxn id="26" idx="6"/>
                <a:endCxn id="30" idx="1"/>
              </p:cNvCxnSpPr>
              <p:nvPr/>
            </p:nvCxnSpPr>
            <p:spPr>
              <a:xfrm>
                <a:off x="5042292" y="4841902"/>
                <a:ext cx="327118" cy="889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2EA9B5-6F5E-07F4-0050-6D098DD7499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042292" y="4994302"/>
                <a:ext cx="30480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2D0B20-B47D-85EF-ED4D-7F686F7BBEEB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042292" y="52229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E80925-4E41-72C5-3AD8-A5B17ADA3319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042292" y="5097558"/>
                <a:ext cx="30480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824EBB-76AE-DDBB-54CE-48C43EF5893F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042292" y="55277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A655ED-EFD0-8122-0DEF-51E1C8659686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042293" y="5375303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A80259B-EFE5-D00C-F9F0-6D54A4A20A70}"/>
                  </a:ext>
                </a:extLst>
              </p:cNvPr>
              <p:cNvCxnSpPr>
                <a:cxnSpLocks/>
                <a:stCxn id="29" idx="6"/>
                <a:endCxn id="38" idx="2"/>
              </p:cNvCxnSpPr>
              <p:nvPr/>
            </p:nvCxnSpPr>
            <p:spPr>
              <a:xfrm>
                <a:off x="5042292" y="56801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6D027A7-ED7B-859E-E7D5-BF3F927507FB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 flipV="1">
                <a:off x="5042292" y="58325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035168-DDDD-60D4-28C4-B28AC830FAEA}"/>
                  </a:ext>
                </a:extLst>
              </p:cNvPr>
              <p:cNvCxnSpPr>
                <a:cxnSpLocks/>
                <a:stCxn id="37" idx="6"/>
                <a:endCxn id="32" idx="2"/>
              </p:cNvCxnSpPr>
              <p:nvPr/>
            </p:nvCxnSpPr>
            <p:spPr>
              <a:xfrm flipV="1">
                <a:off x="5042292" y="55277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6E32E3-0834-B7F0-12AE-97BFDBE3E4C0}"/>
                  </a:ext>
                </a:extLst>
              </p:cNvPr>
              <p:cNvCxnSpPr>
                <a:cxnSpLocks/>
                <a:stCxn id="29" idx="6"/>
                <a:endCxn id="31" idx="3"/>
              </p:cNvCxnSpPr>
              <p:nvPr/>
            </p:nvCxnSpPr>
            <p:spPr>
              <a:xfrm flipV="1">
                <a:off x="5042292" y="5286349"/>
                <a:ext cx="327118" cy="3937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27B438-EFF2-A736-5EE9-88EA958E537A}"/>
                  </a:ext>
                </a:extLst>
              </p:cNvPr>
              <p:cNvCxnSpPr>
                <a:cxnSpLocks/>
                <a:stCxn id="28" idx="6"/>
                <a:endCxn id="30" idx="3"/>
              </p:cNvCxnSpPr>
              <p:nvPr/>
            </p:nvCxnSpPr>
            <p:spPr>
              <a:xfrm flipV="1">
                <a:off x="5042292" y="5057749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4F89684-5118-5401-DD30-AA0770FEC919}"/>
                  </a:ext>
                </a:extLst>
              </p:cNvPr>
              <p:cNvCxnSpPr>
                <a:cxnSpLocks/>
                <a:stCxn id="26" idx="6"/>
                <a:endCxn id="31" idx="1"/>
              </p:cNvCxnSpPr>
              <p:nvPr/>
            </p:nvCxnSpPr>
            <p:spPr>
              <a:xfrm>
                <a:off x="5042292" y="4841902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8BF0CB-B4D5-30C1-0361-54F081971711}"/>
                  </a:ext>
                </a:extLst>
              </p:cNvPr>
              <p:cNvCxnSpPr>
                <a:cxnSpLocks/>
                <a:stCxn id="28" idx="6"/>
                <a:endCxn id="38" idx="2"/>
              </p:cNvCxnSpPr>
              <p:nvPr/>
            </p:nvCxnSpPr>
            <p:spPr>
              <a:xfrm>
                <a:off x="5042292" y="53753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D331FA7-72C3-7AAA-A557-126FFC1765C3}"/>
                  </a:ext>
                </a:extLst>
              </p:cNvPr>
              <p:cNvCxnSpPr>
                <a:cxnSpLocks/>
                <a:stCxn id="30" idx="6"/>
                <a:endCxn id="33" idx="2"/>
              </p:cNvCxnSpPr>
              <p:nvPr/>
            </p:nvCxnSpPr>
            <p:spPr>
              <a:xfrm flipV="1">
                <a:off x="5499492" y="4842677"/>
                <a:ext cx="336450" cy="1516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F71931-0D92-EE36-7DA4-B347E8CBAFDB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5499492" y="4842677"/>
                <a:ext cx="336450" cy="3802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B37A87-DDED-ED18-BD50-BFC9AA9E6DE1}"/>
                  </a:ext>
                </a:extLst>
              </p:cNvPr>
              <p:cNvCxnSpPr>
                <a:cxnSpLocks/>
                <a:stCxn id="32" idx="6"/>
                <a:endCxn id="34" idx="2"/>
              </p:cNvCxnSpPr>
              <p:nvPr/>
            </p:nvCxnSpPr>
            <p:spPr>
              <a:xfrm flipV="1">
                <a:off x="5499492" y="51204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711D31-7FF9-36E2-94D6-05B23FAEB79B}"/>
                  </a:ext>
                </a:extLst>
              </p:cNvPr>
              <p:cNvCxnSpPr>
                <a:cxnSpLocks/>
                <a:stCxn id="38" idx="6"/>
                <a:endCxn id="35" idx="2"/>
              </p:cNvCxnSpPr>
              <p:nvPr/>
            </p:nvCxnSpPr>
            <p:spPr>
              <a:xfrm flipV="1">
                <a:off x="5499492" y="54252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D9B20E3-2313-31A3-B9AD-360C449EEAC7}"/>
                  </a:ext>
                </a:extLst>
              </p:cNvPr>
              <p:cNvCxnSpPr>
                <a:cxnSpLocks/>
                <a:stCxn id="38" idx="6"/>
                <a:endCxn id="39" idx="1"/>
              </p:cNvCxnSpPr>
              <p:nvPr/>
            </p:nvCxnSpPr>
            <p:spPr>
              <a:xfrm>
                <a:off x="5499492" y="5832502"/>
                <a:ext cx="358768" cy="1388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54F237F-A050-4DD1-9F7C-4066BE3E90D2}"/>
                  </a:ext>
                </a:extLst>
              </p:cNvPr>
              <p:cNvCxnSpPr>
                <a:cxnSpLocks/>
                <a:stCxn id="38" idx="6"/>
                <a:endCxn id="36" idx="2"/>
              </p:cNvCxnSpPr>
              <p:nvPr/>
            </p:nvCxnSpPr>
            <p:spPr>
              <a:xfrm flipV="1">
                <a:off x="5499492" y="57300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8807E0-1ABB-9E1B-509F-6901CB0848E2}"/>
                  </a:ext>
                </a:extLst>
              </p:cNvPr>
              <p:cNvCxnSpPr>
                <a:cxnSpLocks/>
                <a:stCxn id="32" idx="6"/>
                <a:endCxn id="35" idx="2"/>
              </p:cNvCxnSpPr>
              <p:nvPr/>
            </p:nvCxnSpPr>
            <p:spPr>
              <a:xfrm flipV="1">
                <a:off x="5499492" y="54252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1EF2E97-2286-1307-B568-615126BC8BD4}"/>
                  </a:ext>
                </a:extLst>
              </p:cNvPr>
              <p:cNvCxnSpPr>
                <a:cxnSpLocks/>
                <a:stCxn id="30" idx="6"/>
                <a:endCxn id="34" idx="2"/>
              </p:cNvCxnSpPr>
              <p:nvPr/>
            </p:nvCxnSpPr>
            <p:spPr>
              <a:xfrm>
                <a:off x="5499493" y="4994303"/>
                <a:ext cx="336449" cy="1261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929270-F1F2-FE68-D26E-E9C4668B1DC5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>
                <a:off x="5499492" y="52229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C333F51-CEEB-AA76-CC9E-E2AC8097CF32}"/>
                  </a:ext>
                </a:extLst>
              </p:cNvPr>
              <p:cNvCxnSpPr>
                <a:cxnSpLocks/>
                <a:stCxn id="32" idx="6"/>
                <a:endCxn id="36" idx="2"/>
              </p:cNvCxnSpPr>
              <p:nvPr/>
            </p:nvCxnSpPr>
            <p:spPr>
              <a:xfrm>
                <a:off x="5499492" y="55277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8C0FFA5-06FC-07B2-8369-88953584CD29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>
                <a:off x="5499492" y="4994302"/>
                <a:ext cx="336450" cy="4309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F89BA8-6BFE-902C-908B-C916C511F7DE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5499492" y="4842677"/>
                <a:ext cx="336450" cy="6850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96BDC-9D99-CC10-2860-04713095AC4D}"/>
                  </a:ext>
                </a:extLst>
              </p:cNvPr>
              <p:cNvCxnSpPr>
                <a:cxnSpLocks/>
                <a:stCxn id="32" idx="6"/>
                <a:endCxn id="39" idx="1"/>
              </p:cNvCxnSpPr>
              <p:nvPr/>
            </p:nvCxnSpPr>
            <p:spPr>
              <a:xfrm>
                <a:off x="5499492" y="5527702"/>
                <a:ext cx="358768" cy="4436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BB5CC4-BE17-7255-1985-26EB528A1D36}"/>
                  </a:ext>
                </a:extLst>
              </p:cNvPr>
              <p:cNvCxnSpPr>
                <a:cxnSpLocks/>
                <a:stCxn id="38" idx="6"/>
                <a:endCxn id="34" idx="2"/>
              </p:cNvCxnSpPr>
              <p:nvPr/>
            </p:nvCxnSpPr>
            <p:spPr>
              <a:xfrm flipV="1">
                <a:off x="5499492" y="5120421"/>
                <a:ext cx="336450" cy="7120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10DCC4D-0511-9D7B-4B0A-A858A308AB82}"/>
                  </a:ext>
                </a:extLst>
              </p:cNvPr>
              <p:cNvSpPr/>
              <p:nvPr/>
            </p:nvSpPr>
            <p:spPr>
              <a:xfrm>
                <a:off x="4410942" y="4599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BC0327-C156-AC32-077B-ED75F583F19F}"/>
                  </a:ext>
                </a:extLst>
              </p:cNvPr>
              <p:cNvSpPr/>
              <p:nvPr/>
            </p:nvSpPr>
            <p:spPr>
              <a:xfrm>
                <a:off x="4410942" y="48554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4E10286-BF8B-9F7E-CBB8-95A50FAABBAB}"/>
                  </a:ext>
                </a:extLst>
              </p:cNvPr>
              <p:cNvSpPr/>
              <p:nvPr/>
            </p:nvSpPr>
            <p:spPr>
              <a:xfrm>
                <a:off x="441094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DE25434-178A-766D-2DE6-4D9C3CBD46C7}"/>
                  </a:ext>
                </a:extLst>
              </p:cNvPr>
              <p:cNvSpPr/>
              <p:nvPr/>
            </p:nvSpPr>
            <p:spPr>
              <a:xfrm>
                <a:off x="441094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DE472A4-728E-2D31-3D2A-C24FFACE438B}"/>
                  </a:ext>
                </a:extLst>
              </p:cNvPr>
              <p:cNvSpPr/>
              <p:nvPr/>
            </p:nvSpPr>
            <p:spPr>
              <a:xfrm>
                <a:off x="441094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47324E1-9CB0-9CEE-559E-2D431F74E744}"/>
                  </a:ext>
                </a:extLst>
              </p:cNvPr>
              <p:cNvSpPr/>
              <p:nvPr/>
            </p:nvSpPr>
            <p:spPr>
              <a:xfrm>
                <a:off x="4419600" y="606894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77B832A-2D0D-C2BD-6C39-7E635D7CCA65}"/>
                  </a:ext>
                </a:extLst>
              </p:cNvPr>
              <p:cNvCxnSpPr>
                <a:cxnSpLocks/>
                <a:stCxn id="111" idx="6"/>
                <a:endCxn id="26" idx="2"/>
              </p:cNvCxnSpPr>
              <p:nvPr/>
            </p:nvCxnSpPr>
            <p:spPr>
              <a:xfrm>
                <a:off x="4563342" y="4689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0A83919-CAE2-DA56-5674-15363AB9D2E6}"/>
                  </a:ext>
                </a:extLst>
              </p:cNvPr>
              <p:cNvCxnSpPr>
                <a:cxnSpLocks/>
                <a:stCxn id="112" idx="6"/>
                <a:endCxn id="27" idx="2"/>
              </p:cNvCxnSpPr>
              <p:nvPr/>
            </p:nvCxnSpPr>
            <p:spPr>
              <a:xfrm>
                <a:off x="4563342" y="4945158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5FAA2D4-1425-2D3C-B243-FCDAF49F4FC6}"/>
                  </a:ext>
                </a:extLst>
              </p:cNvPr>
              <p:cNvCxnSpPr>
                <a:cxnSpLocks/>
                <a:stCxn id="113" idx="6"/>
                <a:endCxn id="28" idx="2"/>
              </p:cNvCxnSpPr>
              <p:nvPr/>
            </p:nvCxnSpPr>
            <p:spPr>
              <a:xfrm>
                <a:off x="4563342" y="52229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09BAA6-23C0-AF4C-EC18-7B0A71D18708}"/>
                  </a:ext>
                </a:extLst>
              </p:cNvPr>
              <p:cNvCxnSpPr>
                <a:cxnSpLocks/>
                <a:stCxn id="114" idx="6"/>
                <a:endCxn id="29" idx="2"/>
              </p:cNvCxnSpPr>
              <p:nvPr/>
            </p:nvCxnSpPr>
            <p:spPr>
              <a:xfrm>
                <a:off x="4563342" y="55277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5A7D68-073B-3EB6-D491-6B0FB719126D}"/>
                  </a:ext>
                </a:extLst>
              </p:cNvPr>
              <p:cNvCxnSpPr>
                <a:cxnSpLocks/>
                <a:stCxn id="115" idx="6"/>
                <a:endCxn id="37" idx="2"/>
              </p:cNvCxnSpPr>
              <p:nvPr/>
            </p:nvCxnSpPr>
            <p:spPr>
              <a:xfrm>
                <a:off x="4563342" y="5832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4173032-4FE4-3E3B-5528-9241D69129ED}"/>
                  </a:ext>
                </a:extLst>
              </p:cNvPr>
              <p:cNvCxnSpPr>
                <a:cxnSpLocks/>
                <a:stCxn id="116" idx="6"/>
                <a:endCxn id="37" idx="2"/>
              </p:cNvCxnSpPr>
              <p:nvPr/>
            </p:nvCxnSpPr>
            <p:spPr>
              <a:xfrm flipV="1">
                <a:off x="4572000" y="5984902"/>
                <a:ext cx="317892" cy="1737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4B07F69-4700-1F74-A113-9AD96EF9019A}"/>
                  </a:ext>
                </a:extLst>
              </p:cNvPr>
              <p:cNvCxnSpPr>
                <a:cxnSpLocks/>
                <a:stCxn id="115" idx="6"/>
                <a:endCxn id="29" idx="2"/>
              </p:cNvCxnSpPr>
              <p:nvPr/>
            </p:nvCxnSpPr>
            <p:spPr>
              <a:xfrm flipV="1">
                <a:off x="4563342" y="56801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2CF9F2-ADB9-1BCD-8E8E-5A8F1CED39F1}"/>
                  </a:ext>
                </a:extLst>
              </p:cNvPr>
              <p:cNvCxnSpPr>
                <a:cxnSpLocks/>
                <a:stCxn id="113" idx="6"/>
                <a:endCxn id="27" idx="2"/>
              </p:cNvCxnSpPr>
              <p:nvPr/>
            </p:nvCxnSpPr>
            <p:spPr>
              <a:xfrm flipV="1">
                <a:off x="4563342" y="5097558"/>
                <a:ext cx="32655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33EC859-D0AA-998E-6E31-65A1ABD2FEF5}"/>
                  </a:ext>
                </a:extLst>
              </p:cNvPr>
              <p:cNvCxnSpPr>
                <a:cxnSpLocks/>
                <a:stCxn id="112" idx="6"/>
                <a:endCxn id="26" idx="2"/>
              </p:cNvCxnSpPr>
              <p:nvPr/>
            </p:nvCxnSpPr>
            <p:spPr>
              <a:xfrm flipV="1">
                <a:off x="4563342" y="4841902"/>
                <a:ext cx="32655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D7EA12-6548-BC55-AF96-D2AED5005AF2}"/>
                  </a:ext>
                </a:extLst>
              </p:cNvPr>
              <p:cNvCxnSpPr>
                <a:cxnSpLocks/>
                <a:stCxn id="114" idx="6"/>
                <a:endCxn id="37" idx="2"/>
              </p:cNvCxnSpPr>
              <p:nvPr/>
            </p:nvCxnSpPr>
            <p:spPr>
              <a:xfrm>
                <a:off x="4563342" y="55277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F3FEE69-F73C-8668-422D-C10AE1AF7B33}"/>
                  </a:ext>
                </a:extLst>
              </p:cNvPr>
              <p:cNvCxnSpPr>
                <a:cxnSpLocks/>
                <a:stCxn id="112" idx="6"/>
                <a:endCxn id="29" idx="2"/>
              </p:cNvCxnSpPr>
              <p:nvPr/>
            </p:nvCxnSpPr>
            <p:spPr>
              <a:xfrm>
                <a:off x="4563342" y="4945158"/>
                <a:ext cx="326550" cy="7349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8B1E627-5652-BE9E-808C-2E35761FF2B3}"/>
                  </a:ext>
                </a:extLst>
              </p:cNvPr>
              <p:cNvCxnSpPr>
                <a:cxnSpLocks/>
                <a:stCxn id="114" idx="6"/>
                <a:endCxn id="26" idx="2"/>
              </p:cNvCxnSpPr>
              <p:nvPr/>
            </p:nvCxnSpPr>
            <p:spPr>
              <a:xfrm flipV="1">
                <a:off x="4563342" y="4841902"/>
                <a:ext cx="326550" cy="6858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AC8B26F-D949-A74B-8F73-1A16923E0FA1}"/>
                  </a:ext>
                </a:extLst>
              </p:cNvPr>
              <p:cNvCxnSpPr>
                <a:cxnSpLocks/>
                <a:stCxn id="116" idx="6"/>
                <a:endCxn id="29" idx="2"/>
              </p:cNvCxnSpPr>
              <p:nvPr/>
            </p:nvCxnSpPr>
            <p:spPr>
              <a:xfrm flipV="1">
                <a:off x="4572000" y="5680102"/>
                <a:ext cx="317892" cy="4785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FFB572-2A5B-3E14-D403-71B87449E622}"/>
                  </a:ext>
                </a:extLst>
              </p:cNvPr>
              <p:cNvCxnSpPr>
                <a:cxnSpLocks/>
                <a:stCxn id="115" idx="6"/>
                <a:endCxn id="28" idx="2"/>
              </p:cNvCxnSpPr>
              <p:nvPr/>
            </p:nvCxnSpPr>
            <p:spPr>
              <a:xfrm flipV="1">
                <a:off x="4563342" y="53753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93" name="Arrow: Right 192">
              <a:extLst>
                <a:ext uri="{FF2B5EF4-FFF2-40B4-BE49-F238E27FC236}">
                  <a16:creationId xmlns:a16="http://schemas.microsoft.com/office/drawing/2014/main" id="{8E65D35A-1ECF-0E2C-A4A5-5890724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42560" y="4430327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Arrow: Right 194">
              <a:extLst>
                <a:ext uri="{FF2B5EF4-FFF2-40B4-BE49-F238E27FC236}">
                  <a16:creationId xmlns:a16="http://schemas.microsoft.com/office/drawing/2014/main" id="{DD001ABC-E7CD-0F96-4DFA-AFC8781B6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10000" y="4491358"/>
              <a:ext cx="384215" cy="50370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ight Brace 198">
              <a:extLst>
                <a:ext uri="{FF2B5EF4-FFF2-40B4-BE49-F238E27FC236}">
                  <a16:creationId xmlns:a16="http://schemas.microsoft.com/office/drawing/2014/main" id="{2CED8BA6-1D19-AFA2-F027-213217C7A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15217" y="4209556"/>
              <a:ext cx="113460" cy="103807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162CF55-34C6-5FDF-6233-58FC26BED3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2822" y="3339801"/>
            <a:ext cx="320361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Regularly use samples from the table to update the networks..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2" grpId="0"/>
      <p:bldP spid="2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C159-0907-04B2-8FF7-F84FE5FD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for exploration by trying actions (model-free methods such as Q-Learning).</a:t>
            </a:r>
          </a:p>
          <a:p>
            <a:r>
              <a:rPr lang="en-US" sz="1800" dirty="0"/>
              <a:t>All RL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The state-of-the-art approach is to use deep artificial neural networks for function approximation. </a:t>
            </a:r>
          </a:p>
          <a:p>
            <a:r>
              <a:rPr lang="en-US" sz="1800" dirty="0"/>
              <a:t>Not covered here: Not being able to </a:t>
            </a:r>
            <a:r>
              <a:rPr lang="en-US" sz="1800" b="1" dirty="0"/>
              <a:t>fully observe the state </a:t>
            </a:r>
            <a:r>
              <a:rPr lang="en-US" sz="1800" dirty="0"/>
              <a:t>makes the problem more difficult and leads to Partially Observable MDPs.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Making Complex Decisions:</a:t>
            </a:r>
            <a:br>
              <a:rPr lang="en-US" sz="5200" b="1" dirty="0">
                <a:solidFill>
                  <a:srgbClr val="FFFFFF"/>
                </a:solidFill>
              </a:rPr>
            </a:br>
            <a:r>
              <a:rPr lang="en-US" sz="5200" b="1" dirty="0">
                <a:solidFill>
                  <a:srgbClr val="FFFFFF"/>
                </a:solidFill>
              </a:rPr>
              <a:t>Sequential Decision 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Autofit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sequential decision making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  <a:blipFill>
                <a:blip r:embed="rId2"/>
                <a:stretch>
                  <a:fillRect l="-820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3C79-77DC-55E6-63D7-6CA71D68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4050" y="183475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ACFE27-6B51-646D-109C-5103ADB56E34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8F57AE8-00C2-02E9-7F09-1B895CA6BBEA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2AB34-6DB1-AAC4-A5C8-CFFE827872C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906EE9-A1CB-B120-EC32-7A6737D521A1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2857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87651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utility (called immediate and long-term reward), uncertainty, and sensing.</a:t>
            </a:r>
          </a:p>
        </p:txBody>
      </p:sp>
      <p:grpSp>
        <p:nvGrpSpPr>
          <p:cNvPr id="30" name="Group 29" descr="A fifure showing that the agent chooses an action, the environment responds with changing state an provides the agent with a reward and the new state.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676825" y="3248260"/>
            <a:ext cx="4955251" cy="2727767"/>
            <a:chOff x="133977" y="3338673"/>
            <a:chExt cx="5418545" cy="2727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/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Environment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217" t="-3125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Observation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2190" r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Reward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8462" t="-2190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616700" y="4089146"/>
                <a:ext cx="5086161" cy="26654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Goal: </a:t>
                </a:r>
                <a:r>
                  <a:rPr lang="en-US" dirty="0"/>
                  <a:t>Observations and rewards depend on the state of the system,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algn="r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… reward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as a random variable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/>
                  <a:t> … discounting factor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4089146"/>
                <a:ext cx="5086161" cy="2665473"/>
              </a:xfrm>
              <a:prstGeom prst="rect">
                <a:avLst/>
              </a:prstGeom>
              <a:blipFill>
                <a:blip r:embed="rId6"/>
                <a:stretch>
                  <a:fillRect l="-835" t="-1136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C61611-7D98-A816-1E47-783EF14CA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33800" y="1322986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C5051F-1420-6022-5DE2-A8CB10250CA3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5198291-139E-A2CA-391F-E8DD9456E2B8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F7060-BC67-3ABA-2D54-229D1F99970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EB2545-C58E-1621-B932-382B9EEBA7C5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FBFBCF6-513E-061B-23D5-0E53DD011024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203C455-8AC2-1BC5-97E1-54EC6F3C7B33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09DEFB-FA84-E767-869E-B60BF9FE6B3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B5672D-9A64-0414-C4EE-76FE5BF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452FE8-E2D9-6F0F-553A-0D3F10F02A2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4"/>
                  <a:stretch>
                    <a:fillRect l="-8537" r="-12195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5"/>
                  <a:stretch>
                    <a:fillRect l="-5970" r="-11940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785A82-FD16-F409-4004-53089B898BE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EC43FF-8B35-4F4C-581E-4D70A16CB8EA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DB5329B-771F-5E30-28D2-41B38E57ED0A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BD0B30-1A9B-106C-E0F6-AD43D66728A3}"/>
              </a:ext>
            </a:extLst>
          </p:cNvPr>
          <p:cNvGrpSpPr/>
          <p:nvPr/>
        </p:nvGrpSpPr>
        <p:grpSpPr>
          <a:xfrm>
            <a:off x="5638800" y="3066610"/>
            <a:ext cx="6174918" cy="1022536"/>
            <a:chOff x="5638800" y="3066610"/>
            <a:chExt cx="6174918" cy="102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69DA01-66A9-FD9F-8F45-5654538E9BB7}"/>
                    </a:ext>
                  </a:extLst>
                </p:cNvPr>
                <p:cNvSpPr txBox="1"/>
                <p:nvPr/>
              </p:nvSpPr>
              <p:spPr>
                <a:xfrm>
                  <a:off x="6645637" y="3563334"/>
                  <a:ext cx="51680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Sequence: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69DA01-66A9-FD9F-8F45-5654538E9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637" y="3563334"/>
                  <a:ext cx="5168081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1179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7345CDF-678F-EFB0-0163-F35D6AF73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38800" y="3505200"/>
              <a:ext cx="977900" cy="5839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07C6B901-5170-BBE6-2526-33098ADC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8165914" y="3195632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B2EB76-52D0-5D81-2A08-1A15071E68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077200" y="306661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B2EB76-52D0-5D81-2A08-1A15071E68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3066610"/>
                  <a:ext cx="30480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9FA6874C-BBDD-8A68-246B-1E5196C4C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9343505" y="3195632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FA1918-676F-029B-F895-1731BCBEBA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241745" y="308667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FA1918-676F-029B-F895-1731BCBEBA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745" y="3086674"/>
                  <a:ext cx="304800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E85AFD14-6C43-16DC-C85D-B647BB3C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10533105" y="3189997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F5AA0-25C1-4C7E-8D3F-67A2238D82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19336" y="3067759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F5AA0-25C1-4C7E-8D3F-67A2238D82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336" y="3067759"/>
                  <a:ext cx="30480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A3D7D3D4-E894-7C3D-FD5E-C38DA5080B2B}"/>
              </a:ext>
            </a:extLst>
          </p:cNvPr>
          <p:cNvSpPr/>
          <p:nvPr/>
        </p:nvSpPr>
        <p:spPr>
          <a:xfrm>
            <a:off x="1383217" y="6096000"/>
            <a:ext cx="2643768" cy="658619"/>
          </a:xfrm>
          <a:prstGeom prst="wedgeRoundRectCallout">
            <a:avLst>
              <a:gd name="adj1" fmla="val 34548"/>
              <a:gd name="adj2" fmla="val -98713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we have a model of the environment then we can plan.</a:t>
            </a:r>
          </a:p>
        </p:txBody>
      </p:sp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Environment Model: </a:t>
            </a:r>
            <a:br>
              <a:rPr lang="en-US" dirty="0"/>
            </a:br>
            <a:r>
              <a:rPr lang="en-US" dirty="0"/>
              <a:t>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52599"/>
                <a:ext cx="7040943" cy="441960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MDPs are discrete-time stochastic control processes defined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immediate reward depends on the current state (often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 to make modelling easier)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MDPs model sequential decision problems with</a:t>
                </a:r>
              </a:p>
              <a:p>
                <a:pPr lvl="1"/>
                <a:r>
                  <a:rPr lang="en-US" dirty="0"/>
                  <a:t>a fully observable, stochastic, and known environment;</a:t>
                </a:r>
              </a:p>
              <a:p>
                <a:pPr lvl="1"/>
                <a:r>
                  <a:rPr lang="en-US" dirty="0"/>
                  <a:t>a Markovian transition model (i.e., future states do not depend on past states given the current state);</a:t>
                </a:r>
              </a:p>
              <a:p>
                <a:pPr lvl="1"/>
                <a:r>
                  <a:rPr lang="en-US" dirty="0"/>
                  <a:t>additive immediate rewards.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52599"/>
                <a:ext cx="7040943" cy="4419601"/>
              </a:xfrm>
              <a:blipFill>
                <a:blip r:embed="rId3"/>
                <a:stretch>
                  <a:fillRect l="-69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 descr="A MDP shown as a graph with states connected by action arrows.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590284" y="394292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578572" y="292767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/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’ 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98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tIns="91440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we know the complete MDP model, we can solve this as a </a:t>
                </a:r>
                <a:r>
                  <a:rPr lang="en-US" b="1" dirty="0"/>
                  <a:t>planning problem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For each square: specify what direction should we try to go to maximize the expected total utility.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  <a:blipFill>
                <a:blip r:embed="rId2"/>
                <a:stretch>
                  <a:fillRect l="-1688" t="-1663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0FD1C8-2262-E6A2-7B26-FDE0F884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57045" y="2527249"/>
            <a:ext cx="6796355" cy="3797351"/>
            <a:chOff x="1357045" y="2527249"/>
            <a:chExt cx="6796355" cy="3797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C3C0EB-B496-B3E8-15BB-FCC5F37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045" y="2527249"/>
              <a:ext cx="6796355" cy="37973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C2FB11-43C8-ACBE-6356-7AB77F10B670}"/>
              </a:ext>
            </a:extLst>
          </p:cNvPr>
          <p:cNvSpPr txBox="1"/>
          <p:nvPr/>
        </p:nvSpPr>
        <p:spPr>
          <a:xfrm>
            <a:off x="9220707" y="4405075"/>
            <a:ext cx="189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 as a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327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96" t="-327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8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0A1-AB1E-1257-92DC-88728BC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(i.e., following the policy starting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can be calculated as the sum over the generated sequence of states: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(also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called </a:t>
                </a:r>
                <a:r>
                  <a:rPr lang="en-US" b="1" dirty="0"/>
                  <a:t>the value function</a:t>
                </a:r>
                <a:r>
                  <a:rPr lang="en-US" dirty="0"/>
                  <a:t>. It is often stored as a table.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  <a:blipFill>
                <a:blip r:embed="rId2"/>
                <a:stretch>
                  <a:fillRect l="-491" t="-7429" b="-3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/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  <a:blipFill>
                <a:blip r:embed="rId3"/>
                <a:stretch>
                  <a:fillRect l="-132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8C5C48-3098-9594-2776-5636A54D9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0" y="3924645"/>
            <a:ext cx="3471874" cy="250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5C344-F52A-8D1F-9D79-6E224183C692}"/>
              </a:ext>
            </a:extLst>
          </p:cNvPr>
          <p:cNvSpPr txBox="1"/>
          <p:nvPr/>
        </p:nvSpPr>
        <p:spPr>
          <a:xfrm>
            <a:off x="7221000" y="3924645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806172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State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806172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63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696" t="-163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51D2AC-0E0E-0FF1-B6C7-8C03101FF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14600" y="3555313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A4D8080-C15B-EC63-6E16-A0368619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572000"/>
            <a:ext cx="1524000" cy="8690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Finding the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and vice versa!</a:t>
                </a:r>
              </a:p>
              <a:p>
                <a:endParaRPr lang="en-US" dirty="0"/>
              </a:p>
              <a:p>
                <a:r>
                  <a:rPr lang="en-US" dirty="0"/>
                  <a:t>The problem can be formulated recursively using the </a:t>
                </a:r>
                <a:r>
                  <a:rPr lang="en-US" b="1" dirty="0"/>
                  <a:t>Bellman equation </a:t>
                </a:r>
                <a:r>
                  <a:rPr lang="en-US" dirty="0"/>
                  <a:t>which 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  <a:blipFill>
                <a:blip r:embed="rId3"/>
                <a:stretch>
                  <a:fillRect l="-406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7184" y="4396897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3935" y="5108798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3808" y="5087937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2986" y="5109139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10814</TotalTime>
  <Words>2732</Words>
  <Application>Microsoft Office PowerPoint</Application>
  <PresentationFormat>Widescreen</PresentationFormat>
  <Paragraphs>400</Paragraphs>
  <Slides>22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 5/7320  Artificial Intelligence  Reinforcement Learning AIMA Chapter 17+22</vt:lpstr>
      <vt:lpstr>From Chapter 2:  Agents That Learn</vt:lpstr>
      <vt:lpstr>Making Complex Decisions: Sequential Decision Making</vt:lpstr>
      <vt:lpstr>Remember Chapter 16:  Making Simple Decisions</vt:lpstr>
      <vt:lpstr>Sequential Decision Problems</vt:lpstr>
      <vt:lpstr>An Environment Model:  Markov Decision Process (MDP)</vt:lpstr>
      <vt:lpstr>Example: 4x3 Grid World</vt:lpstr>
      <vt:lpstr>Value Function</vt:lpstr>
      <vt:lpstr>Planning: Finding the Optimal Policy</vt:lpstr>
      <vt:lpstr>Example Solution: 4x3 Grid World </vt:lpstr>
      <vt:lpstr>Q-Function</vt:lpstr>
      <vt:lpstr>Value Iteration: Estimate the Optimal Value Function U^(π^∗ )</vt:lpstr>
      <vt:lpstr>Policy Iteration: Find the Optimal Policy π^∗</vt:lpstr>
      <vt:lpstr>Playing a Game as a Sequential Decision Problem: Tic-Tac-Toe</vt:lpstr>
      <vt:lpstr>Partially Observable Markov Decision Process (POMDP)</vt:lpstr>
      <vt:lpstr>(Model-Free) Reinforcement Learning</vt:lpstr>
      <vt:lpstr>Model-based vs. Model-free Reinforcement Learning (RL)</vt:lpstr>
      <vt:lpstr>Reinforcement Learning (RL)</vt:lpstr>
      <vt:lpstr>Q-Learning</vt:lpstr>
      <vt:lpstr>Tabular Methods vs. Value Function Approximation</vt:lpstr>
      <vt:lpstr>Deep Q-Learning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107</cp:revision>
  <dcterms:created xsi:type="dcterms:W3CDTF">2020-11-16T22:49:03Z</dcterms:created>
  <dcterms:modified xsi:type="dcterms:W3CDTF">2025-06-12T01:27:06Z</dcterms:modified>
</cp:coreProperties>
</file>