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65" r:id="rId3"/>
    <p:sldId id="261" r:id="rId4"/>
    <p:sldId id="259" r:id="rId5"/>
    <p:sldId id="260" r:id="rId6"/>
    <p:sldId id="258" r:id="rId7"/>
    <p:sldId id="262" r:id="rId8"/>
    <p:sldId id="26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0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F48D0-F540-468B-BB63-7A6E1F9164E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A5E4A28-B61D-47AB-A0D5-2F54C0EDA29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3C973FF-4C5A-47DC-9BDB-96924C0B96FC}" type="parTrans" cxnId="{C983D4C7-A281-4018-839D-BA9F0EB099B9}">
      <dgm:prSet/>
      <dgm:spPr/>
      <dgm:t>
        <a:bodyPr/>
        <a:lstStyle/>
        <a:p>
          <a:endParaRPr lang="en-US"/>
        </a:p>
      </dgm:t>
    </dgm:pt>
    <dgm:pt modelId="{0EE97F6A-3D0F-4B75-B6D9-1231987D79E0}" type="sibTrans" cxnId="{C983D4C7-A281-4018-839D-BA9F0EB099B9}">
      <dgm:prSet/>
      <dgm:spPr/>
      <dgm:t>
        <a:bodyPr/>
        <a:lstStyle/>
        <a:p>
          <a:endParaRPr lang="en-US"/>
        </a:p>
      </dgm:t>
    </dgm:pt>
    <dgm:pt modelId="{148D1F0C-F032-46E5-830B-A67733AC16B2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EAD94A54-6EE4-471C-9B72-F6BBEC7C88E6}" type="parTrans" cxnId="{483E9296-9A54-48C7-8BA2-4C040861AFB7}">
      <dgm:prSet/>
      <dgm:spPr/>
      <dgm:t>
        <a:bodyPr/>
        <a:lstStyle/>
        <a:p>
          <a:endParaRPr lang="en-US"/>
        </a:p>
      </dgm:t>
    </dgm:pt>
    <dgm:pt modelId="{A5CC73FB-2C09-4685-B72C-4F99ACD1F69B}" type="sibTrans" cxnId="{483E9296-9A54-48C7-8BA2-4C040861AFB7}">
      <dgm:prSet/>
      <dgm:spPr/>
      <dgm:t>
        <a:bodyPr/>
        <a:lstStyle/>
        <a:p>
          <a:endParaRPr lang="en-US"/>
        </a:p>
      </dgm:t>
    </dgm:pt>
    <dgm:pt modelId="{45EC9CCC-603A-4FE6-B931-699FE3DAB7E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action</a:t>
          </a:r>
        </a:p>
      </dgm:t>
    </dgm:pt>
    <dgm:pt modelId="{972858BC-EE29-4F66-BB61-A115F6B28D9D}" type="parTrans" cxnId="{41415C7D-28A5-4DE8-9C02-19B8247499FD}">
      <dgm:prSet/>
      <dgm:spPr/>
      <dgm:t>
        <a:bodyPr/>
        <a:lstStyle/>
        <a:p>
          <a:endParaRPr lang="en-US"/>
        </a:p>
      </dgm:t>
    </dgm:pt>
    <dgm:pt modelId="{33AAEF7B-F52F-416B-967E-E267954EBC1E}" type="sibTrans" cxnId="{41415C7D-28A5-4DE8-9C02-19B8247499FD}">
      <dgm:prSet/>
      <dgm:spPr/>
      <dgm:t>
        <a:bodyPr/>
        <a:lstStyle/>
        <a:p>
          <a:endParaRPr lang="en-US"/>
        </a:p>
      </dgm:t>
    </dgm:pt>
    <dgm:pt modelId="{42B58B6E-F6DC-430F-A0C2-608AE490D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observation + reward</a:t>
          </a:r>
        </a:p>
      </dgm:t>
    </dgm:pt>
    <dgm:pt modelId="{94547E7F-A53C-4A63-91E8-2A6A4458EC96}" type="parTrans" cxnId="{E20AD0EC-BB34-4EE6-94CC-EE39B392C573}">
      <dgm:prSet/>
      <dgm:spPr/>
      <dgm:t>
        <a:bodyPr/>
        <a:lstStyle/>
        <a:p>
          <a:endParaRPr lang="en-US"/>
        </a:p>
      </dgm:t>
    </dgm:pt>
    <dgm:pt modelId="{8800E874-2E25-4666-8553-C1A4C80070EF}" type="sibTrans" cxnId="{E20AD0EC-BB34-4EE6-94CC-EE39B392C573}">
      <dgm:prSet/>
      <dgm:spPr/>
      <dgm:t>
        <a:bodyPr/>
        <a:lstStyle/>
        <a:p>
          <a:endParaRPr lang="en-US"/>
        </a:p>
      </dgm:t>
    </dgm:pt>
    <dgm:pt modelId="{0E0FF622-A284-4178-9AB5-EC5C705C3FC2}" type="pres">
      <dgm:prSet presAssocID="{868F48D0-F540-468B-BB63-7A6E1F9164E2}" presName="Name0" presStyleCnt="0">
        <dgm:presLayoutVars>
          <dgm:dir/>
          <dgm:animLvl val="lvl"/>
          <dgm:resizeHandles val="exact"/>
        </dgm:presLayoutVars>
      </dgm:prSet>
      <dgm:spPr/>
    </dgm:pt>
    <dgm:pt modelId="{E8D3BBCC-7EB3-4F7E-8DBE-6CD503C60EC2}" type="pres">
      <dgm:prSet presAssocID="{5A5E4A28-B61D-47AB-A0D5-2F54C0EDA2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B3FA87-3F9F-4FC6-BE0A-A3890FA99001}" type="pres">
      <dgm:prSet presAssocID="{0EE97F6A-3D0F-4B75-B6D9-1231987D79E0}" presName="parTxOnlySpace" presStyleCnt="0"/>
      <dgm:spPr/>
    </dgm:pt>
    <dgm:pt modelId="{2BA01ECF-653B-4C2A-896A-071D1B3820F5}" type="pres">
      <dgm:prSet presAssocID="{148D1F0C-F032-46E5-830B-A67733AC16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184233-38C9-4EC1-9BA0-B5CAA4738629}" type="pres">
      <dgm:prSet presAssocID="{A5CC73FB-2C09-4685-B72C-4F99ACD1F69B}" presName="parTxOnlySpace" presStyleCnt="0"/>
      <dgm:spPr/>
    </dgm:pt>
    <dgm:pt modelId="{C979DA7F-551C-4F98-8EBF-B25A937444A1}" type="pres">
      <dgm:prSet presAssocID="{45EC9CCC-603A-4FE6-B931-699FE3DAB7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FFCA0B-61AD-44D1-A98D-BEB09EFE3477}" type="pres">
      <dgm:prSet presAssocID="{33AAEF7B-F52F-416B-967E-E267954EBC1E}" presName="parTxOnlySpace" presStyleCnt="0"/>
      <dgm:spPr/>
    </dgm:pt>
    <dgm:pt modelId="{948B7FB0-546B-434A-9FA6-DEF53E40860C}" type="pres">
      <dgm:prSet presAssocID="{42B58B6E-F6DC-430F-A0C2-608AE490DB3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5EE20F-4477-4552-8702-5531FA448024}" type="presOf" srcId="{148D1F0C-F032-46E5-830B-A67733AC16B2}" destId="{2BA01ECF-653B-4C2A-896A-071D1B3820F5}" srcOrd="0" destOrd="0" presId="urn:microsoft.com/office/officeart/2005/8/layout/chevron1"/>
    <dgm:cxn modelId="{2A67C312-863F-4DD1-81CF-A242F792231A}" type="presOf" srcId="{45EC9CCC-603A-4FE6-B931-699FE3DAB7EE}" destId="{C979DA7F-551C-4F98-8EBF-B25A937444A1}" srcOrd="0" destOrd="0" presId="urn:microsoft.com/office/officeart/2005/8/layout/chevron1"/>
    <dgm:cxn modelId="{41415C7D-28A5-4DE8-9C02-19B8247499FD}" srcId="{868F48D0-F540-468B-BB63-7A6E1F9164E2}" destId="{45EC9CCC-603A-4FE6-B931-699FE3DAB7EE}" srcOrd="2" destOrd="0" parTransId="{972858BC-EE29-4F66-BB61-A115F6B28D9D}" sibTransId="{33AAEF7B-F52F-416B-967E-E267954EBC1E}"/>
    <dgm:cxn modelId="{483E9296-9A54-48C7-8BA2-4C040861AFB7}" srcId="{868F48D0-F540-468B-BB63-7A6E1F9164E2}" destId="{148D1F0C-F032-46E5-830B-A67733AC16B2}" srcOrd="1" destOrd="0" parTransId="{EAD94A54-6EE4-471C-9B72-F6BBEC7C88E6}" sibTransId="{A5CC73FB-2C09-4685-B72C-4F99ACD1F69B}"/>
    <dgm:cxn modelId="{8C25749E-375B-4787-B7E9-E811A350565B}" type="presOf" srcId="{42B58B6E-F6DC-430F-A0C2-608AE490DB3B}" destId="{948B7FB0-546B-434A-9FA6-DEF53E40860C}" srcOrd="0" destOrd="0" presId="urn:microsoft.com/office/officeart/2005/8/layout/chevron1"/>
    <dgm:cxn modelId="{55B1EFB4-3BEB-4BDE-923D-9226B1A4C609}" type="presOf" srcId="{5A5E4A28-B61D-47AB-A0D5-2F54C0EDA29D}" destId="{E8D3BBCC-7EB3-4F7E-8DBE-6CD503C60EC2}" srcOrd="0" destOrd="0" presId="urn:microsoft.com/office/officeart/2005/8/layout/chevron1"/>
    <dgm:cxn modelId="{2F9BC9B7-87E6-4E7B-AF73-79E1BABAE519}" type="presOf" srcId="{868F48D0-F540-468B-BB63-7A6E1F9164E2}" destId="{0E0FF622-A284-4178-9AB5-EC5C705C3FC2}" srcOrd="0" destOrd="0" presId="urn:microsoft.com/office/officeart/2005/8/layout/chevron1"/>
    <dgm:cxn modelId="{C983D4C7-A281-4018-839D-BA9F0EB099B9}" srcId="{868F48D0-F540-468B-BB63-7A6E1F9164E2}" destId="{5A5E4A28-B61D-47AB-A0D5-2F54C0EDA29D}" srcOrd="0" destOrd="0" parTransId="{D3C973FF-4C5A-47DC-9BDB-96924C0B96FC}" sibTransId="{0EE97F6A-3D0F-4B75-B6D9-1231987D79E0}"/>
    <dgm:cxn modelId="{E20AD0EC-BB34-4EE6-94CC-EE39B392C573}" srcId="{868F48D0-F540-468B-BB63-7A6E1F9164E2}" destId="{42B58B6E-F6DC-430F-A0C2-608AE490DB3B}" srcOrd="3" destOrd="0" parTransId="{94547E7F-A53C-4A63-91E8-2A6A4458EC96}" sibTransId="{8800E874-2E25-4666-8553-C1A4C80070EF}"/>
    <dgm:cxn modelId="{83A3F75C-42DC-4B2D-BBF1-3595995BD454}" type="presParOf" srcId="{0E0FF622-A284-4178-9AB5-EC5C705C3FC2}" destId="{E8D3BBCC-7EB3-4F7E-8DBE-6CD503C60EC2}" srcOrd="0" destOrd="0" presId="urn:microsoft.com/office/officeart/2005/8/layout/chevron1"/>
    <dgm:cxn modelId="{AC6EE904-2EC8-4DC2-9435-A5C97FC50831}" type="presParOf" srcId="{0E0FF622-A284-4178-9AB5-EC5C705C3FC2}" destId="{78B3FA87-3F9F-4FC6-BE0A-A3890FA99001}" srcOrd="1" destOrd="0" presId="urn:microsoft.com/office/officeart/2005/8/layout/chevron1"/>
    <dgm:cxn modelId="{64B943D8-DCE9-4251-B116-9E9B69B47261}" type="presParOf" srcId="{0E0FF622-A284-4178-9AB5-EC5C705C3FC2}" destId="{2BA01ECF-653B-4C2A-896A-071D1B3820F5}" srcOrd="2" destOrd="0" presId="urn:microsoft.com/office/officeart/2005/8/layout/chevron1"/>
    <dgm:cxn modelId="{E1FF1063-0218-4837-9C82-480371D900F5}" type="presParOf" srcId="{0E0FF622-A284-4178-9AB5-EC5C705C3FC2}" destId="{97184233-38C9-4EC1-9BA0-B5CAA4738629}" srcOrd="3" destOrd="0" presId="urn:microsoft.com/office/officeart/2005/8/layout/chevron1"/>
    <dgm:cxn modelId="{363E5C2A-A3F8-4DDB-87C1-913921FCD585}" type="presParOf" srcId="{0E0FF622-A284-4178-9AB5-EC5C705C3FC2}" destId="{C979DA7F-551C-4F98-8EBF-B25A937444A1}" srcOrd="4" destOrd="0" presId="urn:microsoft.com/office/officeart/2005/8/layout/chevron1"/>
    <dgm:cxn modelId="{48C367E2-33C1-44F9-984B-A18D3925FD97}" type="presParOf" srcId="{0E0FF622-A284-4178-9AB5-EC5C705C3FC2}" destId="{F2FFCA0B-61AD-44D1-A98D-BEB09EFE3477}" srcOrd="5" destOrd="0" presId="urn:microsoft.com/office/officeart/2005/8/layout/chevron1"/>
    <dgm:cxn modelId="{6B6773CC-A3C8-4519-89E7-06849B4AAC28}" type="presParOf" srcId="{0E0FF622-A284-4178-9AB5-EC5C705C3FC2}" destId="{948B7FB0-546B-434A-9FA6-DEF53E40860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3BBCC-7EB3-4F7E-8DBE-6CD503C60EC2}">
      <dsp:nvSpPr>
        <dsp:cNvPr id="0" name=""/>
        <dsp:cNvSpPr/>
      </dsp:nvSpPr>
      <dsp:spPr>
        <a:xfrm>
          <a:off x="2827" y="35792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32035" y="357922"/>
        <a:ext cx="987624" cy="658415"/>
      </dsp:txXfrm>
    </dsp:sp>
    <dsp:sp modelId="{2BA01ECF-653B-4C2A-896A-071D1B3820F5}">
      <dsp:nvSpPr>
        <dsp:cNvPr id="0" name=""/>
        <dsp:cNvSpPr/>
      </dsp:nvSpPr>
      <dsp:spPr>
        <a:xfrm>
          <a:off x="1484262" y="35792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1813470" y="357922"/>
        <a:ext cx="987624" cy="658415"/>
      </dsp:txXfrm>
    </dsp:sp>
    <dsp:sp modelId="{C979DA7F-551C-4F98-8EBF-B25A937444A1}">
      <dsp:nvSpPr>
        <dsp:cNvPr id="0" name=""/>
        <dsp:cNvSpPr/>
      </dsp:nvSpPr>
      <dsp:spPr>
        <a:xfrm>
          <a:off x="2965698" y="357922"/>
          <a:ext cx="1646039" cy="658415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294906" y="357922"/>
        <a:ext cx="987624" cy="658415"/>
      </dsp:txXfrm>
    </dsp:sp>
    <dsp:sp modelId="{948B7FB0-546B-434A-9FA6-DEF53E40860C}">
      <dsp:nvSpPr>
        <dsp:cNvPr id="0" name=""/>
        <dsp:cNvSpPr/>
      </dsp:nvSpPr>
      <dsp:spPr>
        <a:xfrm>
          <a:off x="4447133" y="357922"/>
          <a:ext cx="1646039" cy="658415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4776341" y="35792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3AED0B83-FA1E-482D-AD89-4E224F76AB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zcolumn.com/tutorials/artificial-intelligence/word-embeddings-for-pytorch-text-classification-network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20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9ACC-C5BF-4597-B773-E1DBFDB3B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r="26091" b="909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20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300" dirty="0"/>
              <a:t>CS 5/7320 </a:t>
            </a:r>
            <a:br>
              <a:rPr lang="en-US" sz="3300" dirty="0"/>
            </a:br>
            <a:r>
              <a:rPr lang="en-US" sz="3300" dirty="0"/>
              <a:t>Artificial Intelligence</a:t>
            </a: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Conclusion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600" dirty="0"/>
              <a:t>Slides by Michael Hahsler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080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7C71A-27E4-AE41-9DCD-459D63B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0419" y="5785788"/>
            <a:ext cx="3017521" cy="841700"/>
            <a:chOff x="296569" y="5785788"/>
            <a:chExt cx="3017521" cy="841700"/>
          </a:xfrm>
        </p:grpSpPr>
        <p:pic>
          <p:nvPicPr>
            <p:cNvPr id="9" name="Picture 4" descr="Creative Commons License">
              <a:extLst>
                <a:ext uri="{FF2B5EF4-FFF2-40B4-BE49-F238E27FC236}">
                  <a16:creationId xmlns:a16="http://schemas.microsoft.com/office/drawing/2014/main" id="{DD0046E9-1953-4A65-8AFE-6A01CBC5C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785788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ABB877-EDDD-49CF-96C5-57C1990E3D8A}"/>
                </a:ext>
              </a:extLst>
            </p:cNvPr>
            <p:cNvSpPr txBox="1"/>
            <p:nvPr/>
          </p:nvSpPr>
          <p:spPr>
            <a:xfrm>
              <a:off x="296569" y="6196601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DF5643-B4FE-A5A5-993B-2634342A4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5935" y="5213280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484059-CA80-D5A8-39F7-7B2668C543C9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8901CD7-D56E-EDFD-6CDC-AF60D91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5BE71D-FB70-20CD-E179-385E4E804D13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ED47-8646-E204-CE33-17ED9C05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393610" cy="1325563"/>
          </a:xfrm>
        </p:spPr>
        <p:txBody>
          <a:bodyPr>
            <a:normAutofit/>
          </a:bodyPr>
          <a:lstStyle/>
          <a:p>
            <a:r>
              <a:rPr lang="en-US" dirty="0"/>
              <a:t>What We Have Covered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5672-D812-E605-FA59-6F918E66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94241" cy="4351338"/>
          </a:xfrm>
        </p:spPr>
        <p:txBody>
          <a:bodyPr>
            <a:normAutofit/>
          </a:bodyPr>
          <a:lstStyle/>
          <a:p>
            <a:r>
              <a:rPr lang="en-US" dirty="0"/>
              <a:t>Agents and the environment</a:t>
            </a:r>
          </a:p>
          <a:p>
            <a:r>
              <a:rPr lang="en-US" dirty="0"/>
              <a:t>Many flavors of search for good actions</a:t>
            </a:r>
          </a:p>
          <a:p>
            <a:r>
              <a:rPr lang="en-US" dirty="0"/>
              <a:t>Uncertainty and the Bayesian update rule</a:t>
            </a:r>
          </a:p>
          <a:p>
            <a:r>
              <a:rPr lang="en-US" dirty="0"/>
              <a:t>Supervised machine learning and agents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following, I will go through important areas that we have not covered and that you can take a class on.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5AC739AD-5010-2834-BF96-9A593DBF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388" y="1689117"/>
            <a:ext cx="2835788" cy="283578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A9E-10DE-4FE2-9BE8-DC313C7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Sequential decision making</a:t>
                </a:r>
                <a:r>
                  <a:rPr lang="en-US" dirty="0"/>
                  <a:t>: Find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that maximizes the expected discounted sum of rewards over time.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Model-based approaches</a:t>
                </a:r>
                <a:r>
                  <a:rPr lang="en-US" dirty="0"/>
                  <a:t>: Transition and reward model </a:t>
                </a:r>
                <a:br>
                  <a:rPr lang="en-US" dirty="0"/>
                </a:br>
                <a:r>
                  <a:rPr lang="en-US" dirty="0"/>
                  <a:t>are known.</a:t>
                </a:r>
              </a:p>
              <a:p>
                <a:pPr lvl="1"/>
                <a:r>
                  <a:rPr lang="en-US" dirty="0"/>
                  <a:t>Markov Decision Model (MDP)</a:t>
                </a:r>
              </a:p>
              <a:p>
                <a:pPr lvl="1"/>
                <a:r>
                  <a:rPr lang="en-US" dirty="0"/>
                  <a:t>Partially Observable Markov Decision Model (POMDP)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Model-free approaches</a:t>
                </a:r>
              </a:p>
              <a:p>
                <a:pPr lvl="1"/>
                <a:r>
                  <a:rPr lang="en-US" dirty="0"/>
                  <a:t>Q-Learning (learns the value of actions in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 differencing (TD learning)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  <a:blipFill>
                <a:blip r:embed="rId2"/>
                <a:stretch>
                  <a:fillRect l="-696" t="-1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EC706-40A7-4EAF-AC28-5A9BAC43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862175"/>
              </p:ext>
            </p:extLst>
          </p:nvPr>
        </p:nvGraphicFramePr>
        <p:xfrm>
          <a:off x="1304926" y="1071283"/>
          <a:ext cx="6096000" cy="137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088E453-F1D7-B487-D47C-EE32A310B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800" y="1255114"/>
            <a:ext cx="6811537" cy="1435908"/>
            <a:chOff x="1066800" y="1255114"/>
            <a:chExt cx="6811537" cy="14359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4041F4-540B-4D57-9290-9A962A7655B9}"/>
                </a:ext>
              </a:extLst>
            </p:cNvPr>
            <p:cNvSpPr txBox="1"/>
            <p:nvPr/>
          </p:nvSpPr>
          <p:spPr>
            <a:xfrm>
              <a:off x="7361664" y="1255114"/>
              <a:ext cx="516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0685775-AB1A-441B-8572-47F32B4C444B}"/>
                </a:ext>
              </a:extLst>
            </p:cNvPr>
            <p:cNvSpPr/>
            <p:nvPr/>
          </p:nvSpPr>
          <p:spPr>
            <a:xfrm rot="5400000">
              <a:off x="4372614" y="-1096014"/>
              <a:ext cx="160645" cy="67722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442B34-9A21-4027-8691-04917518C3B2}"/>
                </a:ext>
              </a:extLst>
            </p:cNvPr>
            <p:cNvSpPr txBox="1"/>
            <p:nvPr/>
          </p:nvSpPr>
          <p:spPr>
            <a:xfrm>
              <a:off x="3276600" y="2352468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Max. reward over 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C70424-72B5-E395-E0DC-E475F17092A4}"/>
              </a:ext>
            </a:extLst>
          </p:cNvPr>
          <p:cNvGrpSpPr/>
          <p:nvPr/>
        </p:nvGrpSpPr>
        <p:grpSpPr>
          <a:xfrm>
            <a:off x="6172200" y="4405312"/>
            <a:ext cx="2743200" cy="928688"/>
            <a:chOff x="6172200" y="4405312"/>
            <a:chExt cx="2743200" cy="92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AB043C-627B-4223-9FBB-9CFEBF008B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553200" y="4405312"/>
                  <a:ext cx="23622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Dynamic Programming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Value iteration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Policy iteration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AB043C-627B-4223-9FBB-9CFEBF008B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405312"/>
                  <a:ext cx="2362200" cy="923330"/>
                </a:xfrm>
                <a:prstGeom prst="rect">
                  <a:avLst/>
                </a:prstGeom>
                <a:blipFill>
                  <a:blip r:embed="rId8"/>
                  <a:stretch>
                    <a:fillRect l="-2062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D2D485-81C6-4FCB-8331-D31C753D6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72200" y="4405312"/>
              <a:ext cx="304800" cy="9286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83F6-24E0-E4B8-95AB-75A5A7091BB6}"/>
              </a:ext>
            </a:extLst>
          </p:cNvPr>
          <p:cNvGrpSpPr/>
          <p:nvPr/>
        </p:nvGrpSpPr>
        <p:grpSpPr>
          <a:xfrm>
            <a:off x="6172200" y="5595999"/>
            <a:ext cx="2783623" cy="928688"/>
            <a:chOff x="6172200" y="5595999"/>
            <a:chExt cx="2783623" cy="92868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9E05AC2-9D70-44DB-B55D-27C246E5D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72200" y="5595999"/>
              <a:ext cx="304800" cy="9286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3BE0A-0660-4AC4-A690-636A43E3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593623" y="587567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Learn iteratively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017B-9B31-43B4-BBD5-583A3993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775"/>
          </a:xfrm>
        </p:spPr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D09-860C-4C25-A377-0AF5C8AF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00" y="1080929"/>
            <a:ext cx="7875550" cy="1319371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/>
              <a:t>Tasks</a:t>
            </a:r>
            <a:r>
              <a:rPr lang="en-US" sz="1800" dirty="0"/>
              <a:t>:</a:t>
            </a:r>
          </a:p>
          <a:p>
            <a:r>
              <a:rPr lang="en-US" sz="1800" dirty="0"/>
              <a:t>Speech recognition</a:t>
            </a:r>
          </a:p>
          <a:p>
            <a:r>
              <a:rPr lang="en-US" sz="1800" dirty="0"/>
              <a:t>Text classification</a:t>
            </a:r>
          </a:p>
          <a:p>
            <a:r>
              <a:rPr lang="en-US" sz="1800" dirty="0"/>
              <a:t>Natural-language understanding</a:t>
            </a:r>
          </a:p>
          <a:p>
            <a:r>
              <a:rPr lang="en-US" sz="1800" dirty="0"/>
              <a:t>Natural-language generation.</a:t>
            </a:r>
          </a:p>
          <a:p>
            <a:pPr marL="0" indent="0">
              <a:buNone/>
            </a:pPr>
            <a:r>
              <a:rPr lang="en-US" sz="1800" b="1" dirty="0"/>
              <a:t>Techniques</a:t>
            </a:r>
            <a:r>
              <a:rPr lang="en-US" sz="1800" dirty="0"/>
              <a:t>:</a:t>
            </a:r>
          </a:p>
          <a:p>
            <a:r>
              <a:rPr lang="en-US" sz="1800" dirty="0"/>
              <a:t>Text embeddings</a:t>
            </a:r>
          </a:p>
          <a:p>
            <a:r>
              <a:rPr lang="en-US" sz="1800" dirty="0"/>
              <a:t>Transformers</a:t>
            </a:r>
          </a:p>
          <a:p>
            <a:r>
              <a:rPr lang="en-US" sz="1800" dirty="0"/>
              <a:t>Large language models (LLMs)</a:t>
            </a:r>
          </a:p>
        </p:txBody>
      </p:sp>
      <p:pic>
        <p:nvPicPr>
          <p:cNvPr id="2052" name="Picture 4" descr="Word Embeddings for PyTorch Text Classification Networks">
            <a:extLst>
              <a:ext uri="{FF2B5EF4-FFF2-40B4-BE49-F238E27FC236}">
                <a16:creationId xmlns:a16="http://schemas.microsoft.com/office/drawing/2014/main" id="{7C83FC80-3B9D-883E-ECDE-32D8C1E1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272"/>
            <a:ext cx="5107589" cy="381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diagram with a decoder-only transformer architecture used by LLMs.&#10;">
            <a:extLst>
              <a:ext uri="{FF2B5EF4-FFF2-40B4-BE49-F238E27FC236}">
                <a16:creationId xmlns:a16="http://schemas.microsoft.com/office/drawing/2014/main" id="{17E88751-D31D-65EC-9D5D-6C2A35FB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1116"/>
            <a:ext cx="348710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AC65E-E257-3C9D-F698-2F8CC8648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0714" y="6360239"/>
            <a:ext cx="503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Word Embeddings for </a:t>
            </a:r>
            <a:r>
              <a:rPr lang="en-US" sz="1400" dirty="0" err="1">
                <a:hlinkClick r:id="rId4"/>
              </a:rPr>
              <a:t>PyTorch</a:t>
            </a:r>
            <a:r>
              <a:rPr lang="en-US" sz="1400" dirty="0">
                <a:hlinkClick r:id="rId4"/>
              </a:rPr>
              <a:t> Text Classification Networks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5F43-0BC8-3D1A-CDAA-2521F5B4F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19800" y="2590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Decoder-only transformer</a:t>
            </a:r>
            <a:br>
              <a:rPr lang="en-US" sz="1200" dirty="0"/>
            </a:br>
            <a:r>
              <a:rPr lang="en-US" sz="1200" dirty="0"/>
              <a:t> used by LLMs</a:t>
            </a:r>
          </a:p>
        </p:txBody>
      </p:sp>
    </p:spTree>
    <p:extLst>
      <p:ext uri="{BB962C8B-B14F-4D97-AF65-F5344CB8AC3E}">
        <p14:creationId xmlns:p14="http://schemas.microsoft.com/office/powerpoint/2010/main" val="35145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46F7-4C4E-4352-8D3E-1676FBB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Computer Vision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FD5689-018C-4837-857F-57A26971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8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F921-2525-9E49-8FE9-A28CF0FD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6479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 detection</a:t>
            </a:r>
          </a:p>
          <a:p>
            <a:r>
              <a:rPr lang="en-US" sz="1600" dirty="0"/>
              <a:t>Event detection</a:t>
            </a:r>
          </a:p>
          <a:p>
            <a:r>
              <a:rPr lang="en-US" sz="1600" dirty="0"/>
              <a:t>Activity recognition</a:t>
            </a:r>
          </a:p>
          <a:p>
            <a:r>
              <a:rPr lang="en-US" sz="1600" dirty="0"/>
              <a:t>Video tracking</a:t>
            </a:r>
          </a:p>
          <a:p>
            <a:r>
              <a:rPr lang="en-US" sz="1600" dirty="0"/>
              <a:t>Object recognition</a:t>
            </a:r>
          </a:p>
          <a:p>
            <a:r>
              <a:rPr lang="en-US" sz="1600" dirty="0"/>
              <a:t>3D pose estimation</a:t>
            </a:r>
          </a:p>
          <a:p>
            <a:endParaRPr lang="en-US" sz="1600" dirty="0"/>
          </a:p>
          <a:p>
            <a:r>
              <a:rPr lang="en-US" sz="1600" dirty="0"/>
              <a:t>Uses </a:t>
            </a:r>
            <a:r>
              <a:rPr lang="en-US" sz="1600" b="1" dirty="0"/>
              <a:t>Deep 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D32DC-2FFD-ADAE-81E0-1D21C226A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791446" y="272534"/>
            <a:ext cx="9906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Percepts</a:t>
            </a:r>
          </a:p>
        </p:txBody>
      </p:sp>
    </p:spTree>
    <p:extLst>
      <p:ext uri="{BB962C8B-B14F-4D97-AF65-F5344CB8AC3E}">
        <p14:creationId xmlns:p14="http://schemas.microsoft.com/office/powerpoint/2010/main" val="6313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55B037-75F6-4EA9-AFD1-E9447A092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9091" r="469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D7C84-B190-4132-AEAB-D61B1E6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  Robotics</a:t>
            </a:r>
          </a:p>
        </p:txBody>
      </p:sp>
      <p:sp>
        <p:nvSpPr>
          <p:cNvPr id="4107" name="Rectangle: Rounded Corners 410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FC2-A097-4722-ACFA-ADD8C82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000">
                <a:solidFill>
                  <a:schemeClr val="bg1"/>
                </a:solidFill>
              </a:rPr>
              <a:t>Hardware, sensors, control theory (feedback-based controllers)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E0C49-97C9-68C8-7098-C033742453EE}"/>
              </a:ext>
            </a:extLst>
          </p:cNvPr>
          <p:cNvSpPr txBox="1"/>
          <p:nvPr/>
        </p:nvSpPr>
        <p:spPr>
          <a:xfrm>
            <a:off x="6781800" y="412495"/>
            <a:ext cx="19812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Percepts &amp; Actions</a:t>
            </a:r>
          </a:p>
        </p:txBody>
      </p:sp>
    </p:spTree>
    <p:extLst>
      <p:ext uri="{BB962C8B-B14F-4D97-AF65-F5344CB8AC3E}">
        <p14:creationId xmlns:p14="http://schemas.microsoft.com/office/powerpoint/2010/main" val="418925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. Agents in Action (RoboCup 2002).">
            <a:extLst>
              <a:ext uri="{FF2B5EF4-FFF2-40B4-BE49-F238E27FC236}">
                <a16:creationId xmlns:a16="http://schemas.microsoft.com/office/drawing/2014/main" id="{080190DF-2122-D125-BA98-D4D0431E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0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E2038-7E28-9F4A-9567-AF638A70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Multiagent Decision Making</a:t>
            </a: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7472D-39A4-C55C-9841-2BDAF9AB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bg1"/>
                </a:solidFill>
              </a:rPr>
              <a:t>Communication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303232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12EED6F-8A32-71B3-A013-4263C5B0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2" r="10958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69811-CA11-AA5B-AC37-2CE8BD32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2FCB-D7D3-C5B0-7F50-19594568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AI development is currently moving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at the speed of light!</a:t>
            </a:r>
          </a:p>
        </p:txBody>
      </p:sp>
    </p:spTree>
    <p:extLst>
      <p:ext uri="{BB962C8B-B14F-4D97-AF65-F5344CB8AC3E}">
        <p14:creationId xmlns:p14="http://schemas.microsoft.com/office/powerpoint/2010/main" val="421564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11989</TotalTime>
  <Words>282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CS 5/7320  Artificial Intelligence  Conclusion</vt:lpstr>
      <vt:lpstr>What We Have Covered</vt:lpstr>
      <vt:lpstr>Reinforcement Learning</vt:lpstr>
      <vt:lpstr>Natural Language Processing (NLP)</vt:lpstr>
      <vt:lpstr>Computer Vision</vt:lpstr>
      <vt:lpstr>  Robotics</vt:lpstr>
      <vt:lpstr>       Multiagent Decision Making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123</cp:revision>
  <dcterms:created xsi:type="dcterms:W3CDTF">2020-09-15T14:04:03Z</dcterms:created>
  <dcterms:modified xsi:type="dcterms:W3CDTF">2025-06-12T17:53:00Z</dcterms:modified>
</cp:coreProperties>
</file>