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256" r:id="rId3"/>
    <p:sldId id="287" r:id="rId4"/>
    <p:sldId id="289" r:id="rId6"/>
    <p:sldId id="258" r:id="rId7"/>
    <p:sldId id="306" r:id="rId8"/>
    <p:sldId id="325" r:id="rId9"/>
    <p:sldId id="316" r:id="rId10"/>
    <p:sldId id="317" r:id="rId11"/>
    <p:sldId id="318" r:id="rId12"/>
    <p:sldId id="326" r:id="rId13"/>
    <p:sldId id="305" r:id="rId14"/>
    <p:sldId id="300" r:id="rId15"/>
    <p:sldId id="301" r:id="rId16"/>
    <p:sldId id="327" r:id="rId17"/>
    <p:sldId id="315" r:id="rId18"/>
    <p:sldId id="308" r:id="rId19"/>
    <p:sldId id="332" r:id="rId20"/>
    <p:sldId id="330" r:id="rId21"/>
    <p:sldId id="333" r:id="rId22"/>
    <p:sldId id="309" r:id="rId23"/>
    <p:sldId id="310" r:id="rId24"/>
    <p:sldId id="328" r:id="rId25"/>
    <p:sldId id="312" r:id="rId26"/>
    <p:sldId id="363" r:id="rId27"/>
  </p:sldIdLst>
  <p:sldSz cx="9144000" cy="6858000" type="screen4x3"/>
  <p:notesSz cx="6858000" cy="9144000"/>
  <p:defaultTextStyle>
    <a:defPPr>
      <a:defRPr lang="zh-CN"/>
    </a:defPPr>
    <a:lvl1pPr marL="0" algn="l" defTabSz="872490" rtl="0" eaLnBrk="1" latinLnBrk="0" hangingPunct="1">
      <a:defRPr sz="1700" kern="1200">
        <a:solidFill>
          <a:schemeClr val="tx1"/>
        </a:solidFill>
        <a:latin typeface="+mn-lt"/>
        <a:ea typeface="+mn-ea"/>
        <a:cs typeface="+mn-cs"/>
      </a:defRPr>
    </a:lvl1pPr>
    <a:lvl2pPr marL="436245" algn="l" defTabSz="872490" rtl="0" eaLnBrk="1" latinLnBrk="0" hangingPunct="1">
      <a:defRPr sz="1700" kern="1200">
        <a:solidFill>
          <a:schemeClr val="tx1"/>
        </a:solidFill>
        <a:latin typeface="+mn-lt"/>
        <a:ea typeface="+mn-ea"/>
        <a:cs typeface="+mn-cs"/>
      </a:defRPr>
    </a:lvl2pPr>
    <a:lvl3pPr marL="872490" algn="l" defTabSz="872490" rtl="0" eaLnBrk="1" latinLnBrk="0" hangingPunct="1">
      <a:defRPr sz="1700" kern="1200">
        <a:solidFill>
          <a:schemeClr val="tx1"/>
        </a:solidFill>
        <a:latin typeface="+mn-lt"/>
        <a:ea typeface="+mn-ea"/>
        <a:cs typeface="+mn-cs"/>
      </a:defRPr>
    </a:lvl3pPr>
    <a:lvl4pPr marL="1309370" algn="l" defTabSz="872490" rtl="0" eaLnBrk="1" latinLnBrk="0" hangingPunct="1">
      <a:defRPr sz="1700" kern="1200">
        <a:solidFill>
          <a:schemeClr val="tx1"/>
        </a:solidFill>
        <a:latin typeface="+mn-lt"/>
        <a:ea typeface="+mn-ea"/>
        <a:cs typeface="+mn-cs"/>
      </a:defRPr>
    </a:lvl4pPr>
    <a:lvl5pPr marL="1745615" algn="l" defTabSz="872490" rtl="0" eaLnBrk="1" latinLnBrk="0" hangingPunct="1">
      <a:defRPr sz="1700" kern="1200">
        <a:solidFill>
          <a:schemeClr val="tx1"/>
        </a:solidFill>
        <a:latin typeface="+mn-lt"/>
        <a:ea typeface="+mn-ea"/>
        <a:cs typeface="+mn-cs"/>
      </a:defRPr>
    </a:lvl5pPr>
    <a:lvl6pPr marL="2181860" algn="l" defTabSz="872490" rtl="0" eaLnBrk="1" latinLnBrk="0" hangingPunct="1">
      <a:defRPr sz="1700" kern="1200">
        <a:solidFill>
          <a:schemeClr val="tx1"/>
        </a:solidFill>
        <a:latin typeface="+mn-lt"/>
        <a:ea typeface="+mn-ea"/>
        <a:cs typeface="+mn-cs"/>
      </a:defRPr>
    </a:lvl6pPr>
    <a:lvl7pPr marL="2618105" algn="l" defTabSz="872490" rtl="0" eaLnBrk="1" latinLnBrk="0" hangingPunct="1">
      <a:defRPr sz="1700" kern="1200">
        <a:solidFill>
          <a:schemeClr val="tx1"/>
        </a:solidFill>
        <a:latin typeface="+mn-lt"/>
        <a:ea typeface="+mn-ea"/>
        <a:cs typeface="+mn-cs"/>
      </a:defRPr>
    </a:lvl7pPr>
    <a:lvl8pPr marL="3054350" algn="l" defTabSz="872490" rtl="0" eaLnBrk="1" latinLnBrk="0" hangingPunct="1">
      <a:defRPr sz="1700" kern="1200">
        <a:solidFill>
          <a:schemeClr val="tx1"/>
        </a:solidFill>
        <a:latin typeface="+mn-lt"/>
        <a:ea typeface="+mn-ea"/>
        <a:cs typeface="+mn-cs"/>
      </a:defRPr>
    </a:lvl8pPr>
    <a:lvl9pPr marL="3491230" algn="l" defTabSz="872490" rtl="0" eaLnBrk="1" latinLnBrk="0" hangingPunct="1">
      <a:defRPr sz="17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微软用户" initials="微软用户"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116" d="100"/>
          <a:sy n="116" d="100"/>
        </p:scale>
        <p:origin x="-1422" y="-10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1" Type="http://schemas.openxmlformats.org/officeDocument/2006/relationships/commentAuthors" Target="commentAuthors.xml"/><Relationship Id="rId30" Type="http://schemas.openxmlformats.org/officeDocument/2006/relationships/tableStyles" Target="tableStyles.xml"/><Relationship Id="rId3" Type="http://schemas.openxmlformats.org/officeDocument/2006/relationships/slide" Target="slides/slide1.xml"/><Relationship Id="rId29" Type="http://schemas.openxmlformats.org/officeDocument/2006/relationships/viewProps" Target="viewProps.xml"/><Relationship Id="rId28" Type="http://schemas.openxmlformats.org/officeDocument/2006/relationships/presProps" Target="presProps.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dirty="0">
                <a:sym typeface="+mn-ea"/>
              </a:rPr>
              <a:t>包括HyperCheck [29]和HyperSentry [6]，实现基于轮询的VMM监控</a:t>
            </a:r>
            <a:endParaRPr lang="zh-CN" dirty="0"/>
          </a:p>
          <a:p>
            <a:r>
              <a:rPr lang="zh-CN" dirty="0">
                <a:sym typeface="+mn-ea"/>
              </a:rPr>
              <a:t>VMM监视引入了一个外部监视器，它在一个安全的环境中运行，作为信任的根源，根据预定义的监视策略实时评估VMM的完整性状态。由于根据时间表轮询VMM的完整性状态不能阻止攻击者发起暂时攻击，这些攻击首先会导致损害，然后在轮询间隔期间隐藏它们的踪迹，完全可信的VMM监视器必须执行事件驱动监视（或主动监视）而不是轮询（或被动监测）。</a:t>
            </a:r>
            <a:endParaRPr lang="zh-CN" dirty="0">
              <a:sym typeface="+mn-ea"/>
            </a:endParaRPr>
          </a:p>
          <a:p>
            <a:r>
              <a:rPr lang="en-US" altLang="zh-CN"/>
              <a:t>2 </a:t>
            </a:r>
            <a:r>
              <a:rPr lang="zh-CN" altLang="en-US"/>
              <a:t>硬件实现虚拟机监控</a:t>
            </a:r>
            <a:endParaRPr lang="zh-CN" altLang="en-US"/>
          </a:p>
          <a:p>
            <a:r>
              <a:rPr lang="zh-CN" dirty="0">
                <a:sym typeface="+mn-ea"/>
              </a:rPr>
              <a:t>通过定制底层硬件实现可信赖的事件驱动监控，特别是对处理器和内存控制器的修改。</a:t>
            </a:r>
            <a:endParaRPr lang="zh-CN" altLang="en-US"/>
          </a:p>
          <a:p>
            <a:r>
              <a:rPr lang="en-US" altLang="zh-CN"/>
              <a:t>3 </a:t>
            </a:r>
            <a:r>
              <a:rPr lang="zh-CN" altLang="en-US"/>
              <a:t>嵌套虚拟化</a:t>
            </a:r>
            <a:endParaRPr lang="zh-CN" altLang="en-US"/>
          </a:p>
          <a:p>
            <a:r>
              <a:rPr lang="zh-CN" dirty="0">
                <a:sym typeface="+mn-ea"/>
              </a:rPr>
              <a:t>是依赖于更高特权的软件层（主机</a:t>
            </a:r>
            <a:r>
              <a:rPr lang="en-US" altLang="zh-CN" dirty="0">
                <a:sym typeface="+mn-ea"/>
              </a:rPr>
              <a:t>VMM</a:t>
            </a:r>
            <a:r>
              <a:rPr lang="zh-CN" dirty="0">
                <a:sym typeface="+mn-ea"/>
              </a:rPr>
              <a:t>）来安全地运行客户机的</a:t>
            </a:r>
            <a:r>
              <a:rPr lang="en-US" altLang="zh-CN" dirty="0">
                <a:sym typeface="+mn-ea"/>
              </a:rPr>
              <a:t>VMM</a:t>
            </a:r>
            <a:r>
              <a:rPr lang="zh-CN" dirty="0">
                <a:sym typeface="+mn-ea"/>
              </a:rPr>
              <a:t>，并依靠嵌套的虚拟化功能来捕获关键的VMM事件。但是，对于每个客户机的</a:t>
            </a:r>
            <a:r>
              <a:rPr lang="en-US" altLang="zh-CN" dirty="0">
                <a:sym typeface="+mn-ea"/>
              </a:rPr>
              <a:t>VMM</a:t>
            </a:r>
            <a:r>
              <a:rPr lang="zh-CN" dirty="0">
                <a:sym typeface="+mn-ea"/>
              </a:rPr>
              <a:t>调用。</a:t>
            </a:r>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dirty="0">
                <a:sym typeface="+mn-ea"/>
              </a:rPr>
              <a:t>以前对内核监视和保护的研究广泛依赖于更高级的特权系统组件，如硬件虚拟化扩展，将安全工具与潜在的内核攻击隔离开来。这些方法增加了特权系统组件的维护工作量和代码库大小，从而增加了存在安全漏洞的风险。</a:t>
            </a:r>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dirty="0">
                <a:sym typeface="+mn-ea"/>
              </a:rPr>
              <a:t>因为hyper-v相对内核处于更高一级，当hyper-v遭受到攻击时，会破坏整个系统。</a:t>
            </a:r>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2</a:t>
            </a:r>
            <a:r>
              <a:rPr lang="zh-CN" altLang="en-US"/>
              <a:t>份页表</a:t>
            </a:r>
            <a:endParaRPr lang="zh-CN" altLang="en-US"/>
          </a:p>
          <a:p>
            <a:r>
              <a:rPr lang="en-US" altLang="zh-CN"/>
              <a:t>1</a:t>
            </a:r>
            <a:r>
              <a:rPr lang="zh-CN" altLang="en-US"/>
              <a:t>、</a:t>
            </a:r>
            <a:r>
              <a:rPr lang="zh-CN" dirty="0">
                <a:sym typeface="+mn-ea"/>
              </a:rPr>
              <a:t>1 份页表用于原系统正常的运行，并不包含安全空间的页表的地址以及运行在该空间中进程的相关地址。安全空间的页表基地址另一份页表存放安全空间的相关地址。</a:t>
            </a:r>
            <a:endParaRPr lang="zh-CN" dirty="0">
              <a:sym typeface="+mn-ea"/>
            </a:endParaRPr>
          </a:p>
          <a:p>
            <a:r>
              <a:rPr lang="en-US" altLang="zh-CN"/>
              <a:t>2</a:t>
            </a:r>
            <a:r>
              <a:rPr lang="zh-CN" altLang="en-US"/>
              <a:t>、</a:t>
            </a:r>
            <a:r>
              <a:rPr lang="zh-CN" dirty="0">
                <a:sym typeface="+mn-ea"/>
              </a:rPr>
              <a:t>申请空间，创建页表，同时将该页表相关的地址在原进程内核页表中删除，以防泄露安全空间的地址。</a:t>
            </a:r>
            <a:endParaRPr lang="zh-CN" dirty="0">
              <a:sym typeface="+mn-ea"/>
            </a:endParaRPr>
          </a:p>
          <a:p>
            <a:endParaRPr lang="zh-CN" altLang="en-US"/>
          </a:p>
          <a:p>
            <a:r>
              <a:rPr lang="zh-CN" altLang="en-US"/>
              <a:t>禁止对</a:t>
            </a:r>
            <a:r>
              <a:rPr lang="en-US" altLang="zh-CN"/>
              <a:t>MMU</a:t>
            </a:r>
            <a:r>
              <a:rPr lang="zh-CN" altLang="en-US"/>
              <a:t>的操作</a:t>
            </a:r>
            <a:endParaRPr lang="zh-CN" altLang="en-US"/>
          </a:p>
          <a:p>
            <a:r>
              <a:rPr lang="zh-CN" dirty="0">
                <a:sym typeface="+mn-ea"/>
              </a:rPr>
              <a:t>目的：为了防止被恶意攻击的内核使用其它的地址空间或者恶意页表，绕过安全执行空间（加载其余恶意页表），更改页表项的属性（可以随意更改代码段数据段），或者对页表进行恶意更改（写地址映射，导致随意访问其余空间），需要把有关MMU的操作的函数放到安全区域执行。</a:t>
            </a:r>
            <a:endParaRPr lang="zh-CN" dirty="0">
              <a:sym typeface="+mn-ea"/>
            </a:endParaRPr>
          </a:p>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dirty="0">
                <a:sym typeface="+mn-ea"/>
              </a:rPr>
              <a:t>1</a:t>
            </a:r>
            <a:r>
              <a:rPr lang="zh-CN" dirty="0">
                <a:sym typeface="+mn-ea"/>
              </a:rPr>
              <a:t>）安全空间隔离的过程中，需要切换进程空间，每当切换进程空间，就会刷新TLB，就会导致性能开销过大。</a:t>
            </a:r>
            <a:endParaRPr lang="zh-CN" dirty="0"/>
          </a:p>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1" y="1122363"/>
            <a:ext cx="6858000" cy="2387600"/>
          </a:xfrm>
        </p:spPr>
        <p:txBody>
          <a:bodyPr anchor="b"/>
          <a:lstStyle>
            <a:lvl1pPr algn="ctr">
              <a:defRPr sz="57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1" y="3602038"/>
            <a:ext cx="6858000" cy="1655762"/>
          </a:xfrm>
        </p:spPr>
        <p:txBody>
          <a:bodyPr/>
          <a:lstStyle>
            <a:lvl1pPr marL="0" indent="0" algn="ctr">
              <a:buNone/>
              <a:defRPr sz="2300"/>
            </a:lvl1pPr>
            <a:lvl2pPr marL="436245" indent="0" algn="ctr">
              <a:buNone/>
              <a:defRPr sz="1900"/>
            </a:lvl2pPr>
            <a:lvl3pPr marL="872490" indent="0" algn="ctr">
              <a:buNone/>
              <a:defRPr sz="1700"/>
            </a:lvl3pPr>
            <a:lvl4pPr marL="1309370" indent="0" algn="ctr">
              <a:buNone/>
              <a:defRPr sz="1500"/>
            </a:lvl4pPr>
            <a:lvl5pPr marL="1745615" indent="0" algn="ctr">
              <a:buNone/>
              <a:defRPr sz="1500"/>
            </a:lvl5pPr>
            <a:lvl6pPr marL="2181860" indent="0" algn="ctr">
              <a:buNone/>
              <a:defRPr sz="1500"/>
            </a:lvl6pPr>
            <a:lvl7pPr marL="2618105" indent="0" algn="ctr">
              <a:buNone/>
              <a:defRPr sz="1500"/>
            </a:lvl7pPr>
            <a:lvl8pPr marL="3054350" indent="0" algn="ctr">
              <a:buNone/>
              <a:defRPr sz="1500"/>
            </a:lvl8pPr>
            <a:lvl9pPr marL="3491230" indent="0" algn="ctr">
              <a:buNone/>
              <a:defRPr sz="15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3400038-2B59-4347-8342-04797E33BFE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3B95839-DC4F-42D1-9006-F22CA36B376A}"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3400038-2B59-4347-8342-04797E33BFE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3B95839-DC4F-42D1-9006-F22CA36B376A}"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0" y="365125"/>
            <a:ext cx="5800725"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3400038-2B59-4347-8342-04797E33BFE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3B95839-DC4F-42D1-9006-F22CA36B376A}"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3400038-2B59-4347-8342-04797E33BFE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3B95839-DC4F-42D1-9006-F22CA36B376A}"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7" y="1709739"/>
            <a:ext cx="7886700" cy="2852737"/>
          </a:xfrm>
        </p:spPr>
        <p:txBody>
          <a:bodyPr anchor="b"/>
          <a:lstStyle>
            <a:lvl1pPr>
              <a:defRPr sz="57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7" y="4589465"/>
            <a:ext cx="7886700" cy="1500187"/>
          </a:xfrm>
        </p:spPr>
        <p:txBody>
          <a:bodyPr/>
          <a:lstStyle>
            <a:lvl1pPr marL="0" indent="0">
              <a:buNone/>
              <a:defRPr sz="2300">
                <a:solidFill>
                  <a:schemeClr val="tx1">
                    <a:tint val="75000"/>
                  </a:schemeClr>
                </a:solidFill>
              </a:defRPr>
            </a:lvl1pPr>
            <a:lvl2pPr marL="436245" indent="0">
              <a:buNone/>
              <a:defRPr sz="1900">
                <a:solidFill>
                  <a:schemeClr val="tx1">
                    <a:tint val="75000"/>
                  </a:schemeClr>
                </a:solidFill>
              </a:defRPr>
            </a:lvl2pPr>
            <a:lvl3pPr marL="872490" indent="0">
              <a:buNone/>
              <a:defRPr sz="1700">
                <a:solidFill>
                  <a:schemeClr val="tx1">
                    <a:tint val="75000"/>
                  </a:schemeClr>
                </a:solidFill>
              </a:defRPr>
            </a:lvl3pPr>
            <a:lvl4pPr marL="1309370" indent="0">
              <a:buNone/>
              <a:defRPr sz="1500">
                <a:solidFill>
                  <a:schemeClr val="tx1">
                    <a:tint val="75000"/>
                  </a:schemeClr>
                </a:solidFill>
              </a:defRPr>
            </a:lvl4pPr>
            <a:lvl5pPr marL="1745615" indent="0">
              <a:buNone/>
              <a:defRPr sz="1500">
                <a:solidFill>
                  <a:schemeClr val="tx1">
                    <a:tint val="75000"/>
                  </a:schemeClr>
                </a:solidFill>
              </a:defRPr>
            </a:lvl5pPr>
            <a:lvl6pPr marL="2181860" indent="0">
              <a:buNone/>
              <a:defRPr sz="1500">
                <a:solidFill>
                  <a:schemeClr val="tx1">
                    <a:tint val="75000"/>
                  </a:schemeClr>
                </a:solidFill>
              </a:defRPr>
            </a:lvl6pPr>
            <a:lvl7pPr marL="2618105" indent="0">
              <a:buNone/>
              <a:defRPr sz="1500">
                <a:solidFill>
                  <a:schemeClr val="tx1">
                    <a:tint val="75000"/>
                  </a:schemeClr>
                </a:solidFill>
              </a:defRPr>
            </a:lvl7pPr>
            <a:lvl8pPr marL="3054350" indent="0">
              <a:buNone/>
              <a:defRPr sz="1500">
                <a:solidFill>
                  <a:schemeClr val="tx1">
                    <a:tint val="75000"/>
                  </a:schemeClr>
                </a:solidFill>
              </a:defRPr>
            </a:lvl8pPr>
            <a:lvl9pPr marL="3491230" indent="0">
              <a:buNone/>
              <a:defRPr sz="15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83400038-2B59-4347-8342-04797E33BFE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3B95839-DC4F-42D1-9006-F22CA36B376A}"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8650" y="1825625"/>
            <a:ext cx="38862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29151" y="1825625"/>
            <a:ext cx="38862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3400038-2B59-4347-8342-04797E33BFE8}"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3B95839-DC4F-42D1-9006-F22CA36B376A}"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2" y="365127"/>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9842" y="1681164"/>
            <a:ext cx="3868340" cy="823912"/>
          </a:xfrm>
        </p:spPr>
        <p:txBody>
          <a:bodyPr anchor="b"/>
          <a:lstStyle>
            <a:lvl1pPr marL="0" indent="0">
              <a:buNone/>
              <a:defRPr sz="2300" b="1"/>
            </a:lvl1pPr>
            <a:lvl2pPr marL="436245" indent="0">
              <a:buNone/>
              <a:defRPr sz="1900" b="1"/>
            </a:lvl2pPr>
            <a:lvl3pPr marL="872490" indent="0">
              <a:buNone/>
              <a:defRPr sz="1700" b="1"/>
            </a:lvl3pPr>
            <a:lvl4pPr marL="1309370" indent="0">
              <a:buNone/>
              <a:defRPr sz="1500" b="1"/>
            </a:lvl4pPr>
            <a:lvl5pPr marL="1745615" indent="0">
              <a:buNone/>
              <a:defRPr sz="1500" b="1"/>
            </a:lvl5pPr>
            <a:lvl6pPr marL="2181860" indent="0">
              <a:buNone/>
              <a:defRPr sz="1500" b="1"/>
            </a:lvl6pPr>
            <a:lvl7pPr marL="2618105" indent="0">
              <a:buNone/>
              <a:defRPr sz="1500" b="1"/>
            </a:lvl7pPr>
            <a:lvl8pPr marL="3054350" indent="0">
              <a:buNone/>
              <a:defRPr sz="1500" b="1"/>
            </a:lvl8pPr>
            <a:lvl9pPr marL="3491230" indent="0">
              <a:buNone/>
              <a:defRPr sz="15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629842" y="2505075"/>
            <a:ext cx="3868340"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29151" y="1681164"/>
            <a:ext cx="3887391" cy="823912"/>
          </a:xfrm>
        </p:spPr>
        <p:txBody>
          <a:bodyPr anchor="b"/>
          <a:lstStyle>
            <a:lvl1pPr marL="0" indent="0">
              <a:buNone/>
              <a:defRPr sz="2300" b="1"/>
            </a:lvl1pPr>
            <a:lvl2pPr marL="436245" indent="0">
              <a:buNone/>
              <a:defRPr sz="1900" b="1"/>
            </a:lvl2pPr>
            <a:lvl3pPr marL="872490" indent="0">
              <a:buNone/>
              <a:defRPr sz="1700" b="1"/>
            </a:lvl3pPr>
            <a:lvl4pPr marL="1309370" indent="0">
              <a:buNone/>
              <a:defRPr sz="1500" b="1"/>
            </a:lvl4pPr>
            <a:lvl5pPr marL="1745615" indent="0">
              <a:buNone/>
              <a:defRPr sz="1500" b="1"/>
            </a:lvl5pPr>
            <a:lvl6pPr marL="2181860" indent="0">
              <a:buNone/>
              <a:defRPr sz="1500" b="1"/>
            </a:lvl6pPr>
            <a:lvl7pPr marL="2618105" indent="0">
              <a:buNone/>
              <a:defRPr sz="1500" b="1"/>
            </a:lvl7pPr>
            <a:lvl8pPr marL="3054350" indent="0">
              <a:buNone/>
              <a:defRPr sz="1500" b="1"/>
            </a:lvl8pPr>
            <a:lvl9pPr marL="3491230" indent="0">
              <a:buNone/>
              <a:defRPr sz="15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29151" y="2505075"/>
            <a:ext cx="3887391"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3400038-2B59-4347-8342-04797E33BFE8}"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3B95839-DC4F-42D1-9006-F22CA36B376A}"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3400038-2B59-4347-8342-04797E33BFE8}"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3B95839-DC4F-42D1-9006-F22CA36B376A}"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3400038-2B59-4347-8342-04797E33BFE8}"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3B95839-DC4F-42D1-9006-F22CA36B376A}"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2" y="457201"/>
            <a:ext cx="2949178" cy="1600200"/>
          </a:xfrm>
        </p:spPr>
        <p:txBody>
          <a:bodyPr anchor="b"/>
          <a:lstStyle>
            <a:lvl1pPr>
              <a:defRPr sz="30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6"/>
            <a:ext cx="4629151" cy="4873625"/>
          </a:xfrm>
        </p:spPr>
        <p:txBody>
          <a:bodyPr/>
          <a:lstStyle>
            <a:lvl1pPr>
              <a:defRPr sz="3000"/>
            </a:lvl1pPr>
            <a:lvl2pPr>
              <a:defRPr sz="2700"/>
            </a:lvl2pPr>
            <a:lvl3pPr>
              <a:defRPr sz="2300"/>
            </a:lvl3pPr>
            <a:lvl4pPr>
              <a:defRPr sz="1900"/>
            </a:lvl4pPr>
            <a:lvl5pPr>
              <a:defRPr sz="1900"/>
            </a:lvl5pPr>
            <a:lvl6pPr>
              <a:defRPr sz="1900"/>
            </a:lvl6pPr>
            <a:lvl7pPr>
              <a:defRPr sz="1900"/>
            </a:lvl7pPr>
            <a:lvl8pPr>
              <a:defRPr sz="1900"/>
            </a:lvl8pPr>
            <a:lvl9pPr>
              <a:defRPr sz="19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29842" y="2057400"/>
            <a:ext cx="2949178" cy="3811588"/>
          </a:xfrm>
        </p:spPr>
        <p:txBody>
          <a:bodyPr/>
          <a:lstStyle>
            <a:lvl1pPr marL="0" indent="0">
              <a:buNone/>
              <a:defRPr sz="1500"/>
            </a:lvl1pPr>
            <a:lvl2pPr marL="436245" indent="0">
              <a:buNone/>
              <a:defRPr sz="1400"/>
            </a:lvl2pPr>
            <a:lvl3pPr marL="872490" indent="0">
              <a:buNone/>
              <a:defRPr sz="1200"/>
            </a:lvl3pPr>
            <a:lvl4pPr marL="1309370" indent="0">
              <a:buNone/>
              <a:defRPr sz="900"/>
            </a:lvl4pPr>
            <a:lvl5pPr marL="1745615" indent="0">
              <a:buNone/>
              <a:defRPr sz="900"/>
            </a:lvl5pPr>
            <a:lvl6pPr marL="2181860" indent="0">
              <a:buNone/>
              <a:defRPr sz="900"/>
            </a:lvl6pPr>
            <a:lvl7pPr marL="2618105" indent="0">
              <a:buNone/>
              <a:defRPr sz="900"/>
            </a:lvl7pPr>
            <a:lvl8pPr marL="3054350" indent="0">
              <a:buNone/>
              <a:defRPr sz="900"/>
            </a:lvl8pPr>
            <a:lvl9pPr marL="349123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83400038-2B59-4347-8342-04797E33BFE8}"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3B95839-DC4F-42D1-9006-F22CA36B376A}"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2" y="457201"/>
            <a:ext cx="2949178" cy="1600200"/>
          </a:xfrm>
        </p:spPr>
        <p:txBody>
          <a:bodyPr anchor="b"/>
          <a:lstStyle>
            <a:lvl1pPr>
              <a:defRPr sz="30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987426"/>
            <a:ext cx="4629151" cy="4873625"/>
          </a:xfrm>
        </p:spPr>
        <p:txBody>
          <a:bodyPr/>
          <a:lstStyle>
            <a:lvl1pPr marL="0" indent="0">
              <a:buNone/>
              <a:defRPr sz="3000"/>
            </a:lvl1pPr>
            <a:lvl2pPr marL="436245" indent="0">
              <a:buNone/>
              <a:defRPr sz="2700"/>
            </a:lvl2pPr>
            <a:lvl3pPr marL="872490" indent="0">
              <a:buNone/>
              <a:defRPr sz="2300"/>
            </a:lvl3pPr>
            <a:lvl4pPr marL="1309370" indent="0">
              <a:buNone/>
              <a:defRPr sz="1900"/>
            </a:lvl4pPr>
            <a:lvl5pPr marL="1745615" indent="0">
              <a:buNone/>
              <a:defRPr sz="1900"/>
            </a:lvl5pPr>
            <a:lvl6pPr marL="2181860" indent="0">
              <a:buNone/>
              <a:defRPr sz="1900"/>
            </a:lvl6pPr>
            <a:lvl7pPr marL="2618105" indent="0">
              <a:buNone/>
              <a:defRPr sz="1900"/>
            </a:lvl7pPr>
            <a:lvl8pPr marL="3054350" indent="0">
              <a:buNone/>
              <a:defRPr sz="1900"/>
            </a:lvl8pPr>
            <a:lvl9pPr marL="3491230" indent="0">
              <a:buNone/>
              <a:defRPr sz="1900"/>
            </a:lvl9pPr>
          </a:lstStyle>
          <a:p>
            <a:endParaRPr lang="zh-CN" altLang="en-US"/>
          </a:p>
        </p:txBody>
      </p:sp>
      <p:sp>
        <p:nvSpPr>
          <p:cNvPr id="4" name="文本占位符 3"/>
          <p:cNvSpPr>
            <a:spLocks noGrp="1"/>
          </p:cNvSpPr>
          <p:nvPr>
            <p:ph type="body" sz="half" idx="2"/>
          </p:nvPr>
        </p:nvSpPr>
        <p:spPr>
          <a:xfrm>
            <a:off x="629842" y="2057400"/>
            <a:ext cx="2949178" cy="3811588"/>
          </a:xfrm>
        </p:spPr>
        <p:txBody>
          <a:bodyPr/>
          <a:lstStyle>
            <a:lvl1pPr marL="0" indent="0">
              <a:buNone/>
              <a:defRPr sz="1500"/>
            </a:lvl1pPr>
            <a:lvl2pPr marL="436245" indent="0">
              <a:buNone/>
              <a:defRPr sz="1400"/>
            </a:lvl2pPr>
            <a:lvl3pPr marL="872490" indent="0">
              <a:buNone/>
              <a:defRPr sz="1200"/>
            </a:lvl3pPr>
            <a:lvl4pPr marL="1309370" indent="0">
              <a:buNone/>
              <a:defRPr sz="900"/>
            </a:lvl4pPr>
            <a:lvl5pPr marL="1745615" indent="0">
              <a:buNone/>
              <a:defRPr sz="900"/>
            </a:lvl5pPr>
            <a:lvl6pPr marL="2181860" indent="0">
              <a:buNone/>
              <a:defRPr sz="900"/>
            </a:lvl6pPr>
            <a:lvl7pPr marL="2618105" indent="0">
              <a:buNone/>
              <a:defRPr sz="900"/>
            </a:lvl7pPr>
            <a:lvl8pPr marL="3054350" indent="0">
              <a:buNone/>
              <a:defRPr sz="900"/>
            </a:lvl8pPr>
            <a:lvl9pPr marL="349123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83400038-2B59-4347-8342-04797E33BFE8}"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3B95839-DC4F-42D1-9006-F22CA36B376A}"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1" y="365127"/>
            <a:ext cx="7886700" cy="1325563"/>
          </a:xfrm>
          <a:prstGeom prst="rect">
            <a:avLst/>
          </a:prstGeom>
        </p:spPr>
        <p:txBody>
          <a:bodyPr vert="horz" lIns="87275" tIns="43638" rIns="87275" bIns="43638"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8651" y="1825625"/>
            <a:ext cx="7886700" cy="4351338"/>
          </a:xfrm>
          <a:prstGeom prst="rect">
            <a:avLst/>
          </a:prstGeom>
        </p:spPr>
        <p:txBody>
          <a:bodyPr vert="horz" lIns="87275" tIns="43638" rIns="87275" bIns="43638"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628650" y="6356351"/>
            <a:ext cx="2057400" cy="365125"/>
          </a:xfrm>
          <a:prstGeom prst="rect">
            <a:avLst/>
          </a:prstGeom>
        </p:spPr>
        <p:txBody>
          <a:bodyPr vert="horz" lIns="87275" tIns="43638" rIns="87275" bIns="43638" rtlCol="0" anchor="ctr"/>
          <a:lstStyle>
            <a:lvl1pPr algn="l">
              <a:defRPr sz="1200">
                <a:solidFill>
                  <a:schemeClr val="tx1">
                    <a:tint val="75000"/>
                  </a:schemeClr>
                </a:solidFill>
              </a:defRPr>
            </a:lvl1pPr>
          </a:lstStyle>
          <a:p>
            <a:fld id="{83400038-2B59-4347-8342-04797E33BFE8}" type="datetimeFigureOut">
              <a:rPr lang="zh-CN" altLang="en-US" smtClean="0"/>
            </a:fld>
            <a:endParaRPr lang="zh-CN" altLang="en-US"/>
          </a:p>
        </p:txBody>
      </p:sp>
      <p:sp>
        <p:nvSpPr>
          <p:cNvPr id="5" name="页脚占位符 4"/>
          <p:cNvSpPr>
            <a:spLocks noGrp="1"/>
          </p:cNvSpPr>
          <p:nvPr>
            <p:ph type="ftr" sz="quarter" idx="3"/>
          </p:nvPr>
        </p:nvSpPr>
        <p:spPr>
          <a:xfrm>
            <a:off x="3028951" y="6356351"/>
            <a:ext cx="3086100" cy="365125"/>
          </a:xfrm>
          <a:prstGeom prst="rect">
            <a:avLst/>
          </a:prstGeom>
        </p:spPr>
        <p:txBody>
          <a:bodyPr vert="horz" lIns="87275" tIns="43638" rIns="87275" bIns="43638"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1" y="6356351"/>
            <a:ext cx="2057400" cy="365125"/>
          </a:xfrm>
          <a:prstGeom prst="rect">
            <a:avLst/>
          </a:prstGeom>
        </p:spPr>
        <p:txBody>
          <a:bodyPr vert="horz" lIns="87275" tIns="43638" rIns="87275" bIns="43638" rtlCol="0" anchor="ctr"/>
          <a:lstStyle>
            <a:lvl1pPr algn="r">
              <a:defRPr sz="1200">
                <a:solidFill>
                  <a:schemeClr val="tx1">
                    <a:tint val="75000"/>
                  </a:schemeClr>
                </a:solidFill>
              </a:defRPr>
            </a:lvl1pPr>
          </a:lstStyle>
          <a:p>
            <a:fld id="{13B95839-DC4F-42D1-9006-F22CA36B376A}"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872490" rtl="0" eaLnBrk="1" latinLnBrk="0" hangingPunct="1">
        <a:lnSpc>
          <a:spcPct val="90000"/>
        </a:lnSpc>
        <a:spcBef>
          <a:spcPct val="0"/>
        </a:spcBef>
        <a:buNone/>
        <a:defRPr sz="4200" kern="1200">
          <a:solidFill>
            <a:schemeClr val="tx1"/>
          </a:solidFill>
          <a:latin typeface="+mj-lt"/>
          <a:ea typeface="+mj-ea"/>
          <a:cs typeface="+mj-cs"/>
        </a:defRPr>
      </a:lvl1pPr>
    </p:titleStyle>
    <p:bodyStyle>
      <a:lvl1pPr marL="218440" indent="-218440" algn="l" defTabSz="872490" rtl="0" eaLnBrk="1" latinLnBrk="0" hangingPunct="1">
        <a:lnSpc>
          <a:spcPct val="90000"/>
        </a:lnSpc>
        <a:spcBef>
          <a:spcPts val="955"/>
        </a:spcBef>
        <a:buFont typeface="Arial" panose="020B0604020202020204" pitchFamily="34" charset="0"/>
        <a:buChar char="•"/>
        <a:defRPr sz="2700" kern="1200">
          <a:solidFill>
            <a:schemeClr val="tx1"/>
          </a:solidFill>
          <a:latin typeface="+mn-lt"/>
          <a:ea typeface="+mn-ea"/>
          <a:cs typeface="+mn-cs"/>
        </a:defRPr>
      </a:lvl1pPr>
      <a:lvl2pPr marL="654685" indent="-218440" algn="l" defTabSz="872490" rtl="0" eaLnBrk="1" latinLnBrk="0" hangingPunct="1">
        <a:lnSpc>
          <a:spcPct val="90000"/>
        </a:lnSpc>
        <a:spcBef>
          <a:spcPts val="475"/>
        </a:spcBef>
        <a:buFont typeface="Arial" panose="020B0604020202020204" pitchFamily="34" charset="0"/>
        <a:buChar char="•"/>
        <a:defRPr sz="2300" kern="1200">
          <a:solidFill>
            <a:schemeClr val="tx1"/>
          </a:solidFill>
          <a:latin typeface="+mn-lt"/>
          <a:ea typeface="+mn-ea"/>
          <a:cs typeface="+mn-cs"/>
        </a:defRPr>
      </a:lvl2pPr>
      <a:lvl3pPr marL="1090930" indent="-218440" algn="l" defTabSz="872490" rtl="0" eaLnBrk="1" latinLnBrk="0" hangingPunct="1">
        <a:lnSpc>
          <a:spcPct val="90000"/>
        </a:lnSpc>
        <a:spcBef>
          <a:spcPts val="475"/>
        </a:spcBef>
        <a:buFont typeface="Arial" panose="020B0604020202020204" pitchFamily="34" charset="0"/>
        <a:buChar char="•"/>
        <a:defRPr sz="1900" kern="1200">
          <a:solidFill>
            <a:schemeClr val="tx1"/>
          </a:solidFill>
          <a:latin typeface="+mn-lt"/>
          <a:ea typeface="+mn-ea"/>
          <a:cs typeface="+mn-cs"/>
        </a:defRPr>
      </a:lvl3pPr>
      <a:lvl4pPr marL="1527175" indent="-218440" algn="l" defTabSz="872490" rtl="0" eaLnBrk="1" latinLnBrk="0" hangingPunct="1">
        <a:lnSpc>
          <a:spcPct val="90000"/>
        </a:lnSpc>
        <a:spcBef>
          <a:spcPts val="475"/>
        </a:spcBef>
        <a:buFont typeface="Arial" panose="020B0604020202020204" pitchFamily="34" charset="0"/>
        <a:buChar char="•"/>
        <a:defRPr sz="1700" kern="1200">
          <a:solidFill>
            <a:schemeClr val="tx1"/>
          </a:solidFill>
          <a:latin typeface="+mn-lt"/>
          <a:ea typeface="+mn-ea"/>
          <a:cs typeface="+mn-cs"/>
        </a:defRPr>
      </a:lvl4pPr>
      <a:lvl5pPr marL="1963420" indent="-218440" algn="l" defTabSz="872490" rtl="0" eaLnBrk="1" latinLnBrk="0" hangingPunct="1">
        <a:lnSpc>
          <a:spcPct val="90000"/>
        </a:lnSpc>
        <a:spcBef>
          <a:spcPts val="475"/>
        </a:spcBef>
        <a:buFont typeface="Arial" panose="020B0604020202020204" pitchFamily="34" charset="0"/>
        <a:buChar char="•"/>
        <a:defRPr sz="1700" kern="1200">
          <a:solidFill>
            <a:schemeClr val="tx1"/>
          </a:solidFill>
          <a:latin typeface="+mn-lt"/>
          <a:ea typeface="+mn-ea"/>
          <a:cs typeface="+mn-cs"/>
        </a:defRPr>
      </a:lvl5pPr>
      <a:lvl6pPr marL="2400300" indent="-218440" algn="l" defTabSz="872490" rtl="0" eaLnBrk="1" latinLnBrk="0" hangingPunct="1">
        <a:lnSpc>
          <a:spcPct val="90000"/>
        </a:lnSpc>
        <a:spcBef>
          <a:spcPts val="475"/>
        </a:spcBef>
        <a:buFont typeface="Arial" panose="020B0604020202020204" pitchFamily="34" charset="0"/>
        <a:buChar char="•"/>
        <a:defRPr sz="1700" kern="1200">
          <a:solidFill>
            <a:schemeClr val="tx1"/>
          </a:solidFill>
          <a:latin typeface="+mn-lt"/>
          <a:ea typeface="+mn-ea"/>
          <a:cs typeface="+mn-cs"/>
        </a:defRPr>
      </a:lvl6pPr>
      <a:lvl7pPr marL="2836545" indent="-218440" algn="l" defTabSz="872490" rtl="0" eaLnBrk="1" latinLnBrk="0" hangingPunct="1">
        <a:lnSpc>
          <a:spcPct val="90000"/>
        </a:lnSpc>
        <a:spcBef>
          <a:spcPts val="475"/>
        </a:spcBef>
        <a:buFont typeface="Arial" panose="020B0604020202020204" pitchFamily="34" charset="0"/>
        <a:buChar char="•"/>
        <a:defRPr sz="1700" kern="1200">
          <a:solidFill>
            <a:schemeClr val="tx1"/>
          </a:solidFill>
          <a:latin typeface="+mn-lt"/>
          <a:ea typeface="+mn-ea"/>
          <a:cs typeface="+mn-cs"/>
        </a:defRPr>
      </a:lvl7pPr>
      <a:lvl8pPr marL="3272790" indent="-218440" algn="l" defTabSz="872490" rtl="0" eaLnBrk="1" latinLnBrk="0" hangingPunct="1">
        <a:lnSpc>
          <a:spcPct val="90000"/>
        </a:lnSpc>
        <a:spcBef>
          <a:spcPts val="475"/>
        </a:spcBef>
        <a:buFont typeface="Arial" panose="020B0604020202020204" pitchFamily="34" charset="0"/>
        <a:buChar char="•"/>
        <a:defRPr sz="1700" kern="1200">
          <a:solidFill>
            <a:schemeClr val="tx1"/>
          </a:solidFill>
          <a:latin typeface="+mn-lt"/>
          <a:ea typeface="+mn-ea"/>
          <a:cs typeface="+mn-cs"/>
        </a:defRPr>
      </a:lvl8pPr>
      <a:lvl9pPr marL="3709035" indent="-218440" algn="l" defTabSz="872490" rtl="0" eaLnBrk="1" latinLnBrk="0" hangingPunct="1">
        <a:lnSpc>
          <a:spcPct val="90000"/>
        </a:lnSpc>
        <a:spcBef>
          <a:spcPts val="475"/>
        </a:spcBef>
        <a:buFont typeface="Arial" panose="020B0604020202020204" pitchFamily="34" charset="0"/>
        <a:buChar char="•"/>
        <a:defRPr sz="1700" kern="1200">
          <a:solidFill>
            <a:schemeClr val="tx1"/>
          </a:solidFill>
          <a:latin typeface="+mn-lt"/>
          <a:ea typeface="+mn-ea"/>
          <a:cs typeface="+mn-cs"/>
        </a:defRPr>
      </a:lvl9pPr>
    </p:bodyStyle>
    <p:otherStyle>
      <a:defPPr>
        <a:defRPr lang="zh-CN"/>
      </a:defPPr>
      <a:lvl1pPr marL="0" algn="l" defTabSz="872490" rtl="0" eaLnBrk="1" latinLnBrk="0" hangingPunct="1">
        <a:defRPr sz="1700" kern="1200">
          <a:solidFill>
            <a:schemeClr val="tx1"/>
          </a:solidFill>
          <a:latin typeface="+mn-lt"/>
          <a:ea typeface="+mn-ea"/>
          <a:cs typeface="+mn-cs"/>
        </a:defRPr>
      </a:lvl1pPr>
      <a:lvl2pPr marL="436245" algn="l" defTabSz="872490" rtl="0" eaLnBrk="1" latinLnBrk="0" hangingPunct="1">
        <a:defRPr sz="1700" kern="1200">
          <a:solidFill>
            <a:schemeClr val="tx1"/>
          </a:solidFill>
          <a:latin typeface="+mn-lt"/>
          <a:ea typeface="+mn-ea"/>
          <a:cs typeface="+mn-cs"/>
        </a:defRPr>
      </a:lvl2pPr>
      <a:lvl3pPr marL="872490" algn="l" defTabSz="872490" rtl="0" eaLnBrk="1" latinLnBrk="0" hangingPunct="1">
        <a:defRPr sz="1700" kern="1200">
          <a:solidFill>
            <a:schemeClr val="tx1"/>
          </a:solidFill>
          <a:latin typeface="+mn-lt"/>
          <a:ea typeface="+mn-ea"/>
          <a:cs typeface="+mn-cs"/>
        </a:defRPr>
      </a:lvl3pPr>
      <a:lvl4pPr marL="1309370" algn="l" defTabSz="872490" rtl="0" eaLnBrk="1" latinLnBrk="0" hangingPunct="1">
        <a:defRPr sz="1700" kern="1200">
          <a:solidFill>
            <a:schemeClr val="tx1"/>
          </a:solidFill>
          <a:latin typeface="+mn-lt"/>
          <a:ea typeface="+mn-ea"/>
          <a:cs typeface="+mn-cs"/>
        </a:defRPr>
      </a:lvl4pPr>
      <a:lvl5pPr marL="1745615" algn="l" defTabSz="872490" rtl="0" eaLnBrk="1" latinLnBrk="0" hangingPunct="1">
        <a:defRPr sz="1700" kern="1200">
          <a:solidFill>
            <a:schemeClr val="tx1"/>
          </a:solidFill>
          <a:latin typeface="+mn-lt"/>
          <a:ea typeface="+mn-ea"/>
          <a:cs typeface="+mn-cs"/>
        </a:defRPr>
      </a:lvl5pPr>
      <a:lvl6pPr marL="2181860" algn="l" defTabSz="872490" rtl="0" eaLnBrk="1" latinLnBrk="0" hangingPunct="1">
        <a:defRPr sz="1700" kern="1200">
          <a:solidFill>
            <a:schemeClr val="tx1"/>
          </a:solidFill>
          <a:latin typeface="+mn-lt"/>
          <a:ea typeface="+mn-ea"/>
          <a:cs typeface="+mn-cs"/>
        </a:defRPr>
      </a:lvl6pPr>
      <a:lvl7pPr marL="2618105" algn="l" defTabSz="872490" rtl="0" eaLnBrk="1" latinLnBrk="0" hangingPunct="1">
        <a:defRPr sz="1700" kern="1200">
          <a:solidFill>
            <a:schemeClr val="tx1"/>
          </a:solidFill>
          <a:latin typeface="+mn-lt"/>
          <a:ea typeface="+mn-ea"/>
          <a:cs typeface="+mn-cs"/>
        </a:defRPr>
      </a:lvl7pPr>
      <a:lvl8pPr marL="3054350" algn="l" defTabSz="872490" rtl="0" eaLnBrk="1" latinLnBrk="0" hangingPunct="1">
        <a:defRPr sz="1700" kern="1200">
          <a:solidFill>
            <a:schemeClr val="tx1"/>
          </a:solidFill>
          <a:latin typeface="+mn-lt"/>
          <a:ea typeface="+mn-ea"/>
          <a:cs typeface="+mn-cs"/>
        </a:defRPr>
      </a:lvl8pPr>
      <a:lvl9pPr marL="3491230" algn="l" defTabSz="872490" rtl="0" eaLnBrk="1" latinLnBrk="0" hangingPunct="1">
        <a:defRPr sz="1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emf"/><Relationship Id="rId1" Type="http://schemas.openxmlformats.org/officeDocument/2006/relationships/image" Target="../media/image2.jpe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18.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5.emf"/><Relationship Id="rId1" Type="http://schemas.openxmlformats.org/officeDocument/2006/relationships/oleObject" Target="../embeddings/oleObject1.bin"/></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2.jpe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0" y="9525"/>
            <a:ext cx="9144000" cy="6857999"/>
          </a:xfrm>
          <a:prstGeom prst="rect">
            <a:avLst/>
          </a:prstGeom>
        </p:spPr>
      </p:pic>
      <p:sp>
        <p:nvSpPr>
          <p:cNvPr id="2" name="标题 1"/>
          <p:cNvSpPr>
            <a:spLocks noGrp="1"/>
          </p:cNvSpPr>
          <p:nvPr>
            <p:ph type="ctrTitle"/>
          </p:nvPr>
        </p:nvSpPr>
        <p:spPr>
          <a:xfrm>
            <a:off x="923925" y="522288"/>
            <a:ext cx="7058026" cy="2387600"/>
          </a:xfrm>
        </p:spPr>
        <p:txBody>
          <a:bodyPr/>
          <a:lstStyle/>
          <a:p>
            <a:r>
              <a:rPr lang="zh-CN" sz="4000" b="1" dirty="0" smtClean="0">
                <a:solidFill>
                  <a:schemeClr val="bg1"/>
                </a:solidFill>
                <a:latin typeface="楷体" panose="02010609060101010101" charset="-122"/>
                <a:ea typeface="楷体" panose="02010609060101010101" charset="-122"/>
              </a:rPr>
              <a:t>内存空间隔离和虚拟机监控的系统实现</a:t>
            </a:r>
            <a:endParaRPr lang="zh-CN" sz="4000" b="1" dirty="0" smtClean="0">
              <a:solidFill>
                <a:schemeClr val="bg1"/>
              </a:solidFill>
              <a:latin typeface="楷体" panose="02010609060101010101" charset="-122"/>
              <a:ea typeface="楷体" panose="02010609060101010101" charset="-122"/>
            </a:endParaRPr>
          </a:p>
        </p:txBody>
      </p:sp>
      <p:sp>
        <p:nvSpPr>
          <p:cNvPr id="3" name="副标题 2"/>
          <p:cNvSpPr>
            <a:spLocks noGrp="1"/>
          </p:cNvSpPr>
          <p:nvPr>
            <p:ph type="subTitle" idx="1"/>
          </p:nvPr>
        </p:nvSpPr>
        <p:spPr>
          <a:xfrm>
            <a:off x="6143625" y="4935538"/>
            <a:ext cx="1914524" cy="703262"/>
          </a:xfrm>
        </p:spPr>
        <p:txBody>
          <a:bodyPr>
            <a:normAutofit/>
          </a:bodyPr>
          <a:lstStyle/>
          <a:p>
            <a:pPr algn="r"/>
            <a:r>
              <a:rPr lang="zh-CN" altLang="en-US" sz="3200" dirty="0" smtClean="0">
                <a:latin typeface="楷体" panose="02010609060101010101" charset="-122"/>
                <a:ea typeface="楷体" panose="02010609060101010101" charset="-122"/>
              </a:rPr>
              <a:t>刘文清</a:t>
            </a:r>
            <a:endParaRPr lang="zh-CN" altLang="en-US" sz="3200" dirty="0" smtClean="0">
              <a:latin typeface="楷体" panose="02010609060101010101" charset="-122"/>
              <a:ea typeface="楷体" panose="02010609060101010101" charset="-122"/>
            </a:endParaRPr>
          </a:p>
        </p:txBody>
      </p:sp>
    </p:spTree>
    <p:custDataLst>
      <p:tags r:id="rId2"/>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 name="TextBox 42"/>
          <p:cNvSpPr txBox="1"/>
          <p:nvPr/>
        </p:nvSpPr>
        <p:spPr>
          <a:xfrm>
            <a:off x="4511863" y="2565271"/>
            <a:ext cx="3672408" cy="1245235"/>
          </a:xfrm>
          <a:prstGeom prst="rect">
            <a:avLst/>
          </a:prstGeom>
          <a:noFill/>
        </p:spPr>
        <p:txBody>
          <a:bodyPr wrap="square" rtlCol="0">
            <a:spAutoFit/>
          </a:bodyPr>
          <a:lstStyle/>
          <a:p>
            <a:pPr marL="342900" indent="-342900">
              <a:lnSpc>
                <a:spcPct val="150000"/>
              </a:lnSpc>
              <a:buFont typeface="Wingdings" panose="05000000000000000000" pitchFamily="2" charset="2"/>
              <a:buChar char="n"/>
            </a:pPr>
            <a:r>
              <a:rPr lang="en-US" altLang="zh-CN" sz="2500" b="1" dirty="0" smtClean="0">
                <a:latin typeface="微软雅黑" panose="020B0503020204020204" charset="-122"/>
                <a:ea typeface="微软雅黑" panose="020B0503020204020204" charset="-122"/>
              </a:rPr>
              <a:t>  </a:t>
            </a:r>
            <a:r>
              <a:rPr lang="zh-CN" altLang="zh-CN" sz="2500" b="1" dirty="0" smtClean="0">
                <a:latin typeface="微软雅黑" panose="020B0503020204020204" charset="-122"/>
                <a:ea typeface="微软雅黑" panose="020B0503020204020204" charset="-122"/>
              </a:rPr>
              <a:t>研究内容</a:t>
            </a:r>
            <a:endParaRPr lang="zh-CN" altLang="zh-CN" sz="2500" b="1" dirty="0">
              <a:latin typeface="微软雅黑" panose="020B0503020204020204" charset="-122"/>
              <a:ea typeface="微软雅黑" panose="020B0503020204020204" charset="-122"/>
            </a:endParaRPr>
          </a:p>
          <a:p>
            <a:pPr marL="342900" indent="-342900">
              <a:lnSpc>
                <a:spcPct val="150000"/>
              </a:lnSpc>
              <a:buFont typeface="Wingdings" panose="05000000000000000000" pitchFamily="2" charset="2"/>
              <a:buChar char="n"/>
            </a:pPr>
            <a:r>
              <a:rPr lang="en-US" altLang="zh-CN" sz="2500" b="1" dirty="0">
                <a:latin typeface="微软雅黑" panose="020B0503020204020204" charset="-122"/>
                <a:ea typeface="微软雅黑" panose="020B0503020204020204" charset="-122"/>
              </a:rPr>
              <a:t>  </a:t>
            </a:r>
            <a:r>
              <a:rPr lang="zh-CN" altLang="en-US" sz="2500" b="1" dirty="0">
                <a:latin typeface="微软雅黑" panose="020B0503020204020204" charset="-122"/>
                <a:ea typeface="微软雅黑" panose="020B0503020204020204" charset="-122"/>
              </a:rPr>
              <a:t>意义</a:t>
            </a:r>
            <a:endParaRPr lang="zh-CN" altLang="en-US" sz="2500" b="1" dirty="0">
              <a:latin typeface="微软雅黑" panose="020B0503020204020204" charset="-122"/>
              <a:ea typeface="微软雅黑" panose="020B0503020204020204" charset="-122"/>
              <a:sym typeface="+mn-ea"/>
            </a:endParaRPr>
          </a:p>
        </p:txBody>
      </p:sp>
      <p:grpSp>
        <p:nvGrpSpPr>
          <p:cNvPr id="44" name="组合 24"/>
          <p:cNvGrpSpPr/>
          <p:nvPr/>
        </p:nvGrpSpPr>
        <p:grpSpPr bwMode="auto">
          <a:xfrm>
            <a:off x="1105591" y="2181280"/>
            <a:ext cx="2518237" cy="2520280"/>
            <a:chOff x="2848131" y="1860029"/>
            <a:chExt cx="3807502" cy="3807502"/>
          </a:xfrm>
        </p:grpSpPr>
        <p:sp>
          <p:nvSpPr>
            <p:cNvPr id="45" name="椭圆 44"/>
            <p:cNvSpPr/>
            <p:nvPr/>
          </p:nvSpPr>
          <p:spPr>
            <a:xfrm>
              <a:off x="2848131" y="1860029"/>
              <a:ext cx="3807502" cy="3807502"/>
            </a:xfrm>
            <a:prstGeom prst="ellipse">
              <a:avLst/>
            </a:prstGeom>
            <a:gradFill flip="none" rotWithShape="1">
              <a:gsLst>
                <a:gs pos="0">
                  <a:schemeClr val="bg1"/>
                </a:gs>
                <a:gs pos="100000">
                  <a:srgbClr val="E0E0E0"/>
                </a:gs>
              </a:gsLst>
              <a:lin ang="5400000" scaled="1"/>
              <a:tileRect/>
            </a:gradFill>
            <a:ln>
              <a:noFill/>
            </a:ln>
            <a:effectLst>
              <a:outerShdw blurRad="279400" dist="2540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46" name="椭圆 45"/>
            <p:cNvSpPr/>
            <p:nvPr/>
          </p:nvSpPr>
          <p:spPr>
            <a:xfrm>
              <a:off x="2937682" y="1968815"/>
              <a:ext cx="3628400" cy="3628544"/>
            </a:xfrm>
            <a:prstGeom prst="ellipse">
              <a:avLst/>
            </a:prstGeom>
            <a:gradFill flip="none" rotWithShape="1">
              <a:gsLst>
                <a:gs pos="0">
                  <a:schemeClr val="bg1"/>
                </a:gs>
                <a:gs pos="100000">
                  <a:srgbClr val="DDDEDD"/>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sp>
        <p:nvSpPr>
          <p:cNvPr id="47" name="文本框 29"/>
          <p:cNvSpPr txBox="1">
            <a:spLocks noChangeArrowheads="1"/>
          </p:cNvSpPr>
          <p:nvPr/>
        </p:nvSpPr>
        <p:spPr bwMode="auto">
          <a:xfrm>
            <a:off x="1613719" y="2390914"/>
            <a:ext cx="1374775" cy="1445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8800" dirty="0" smtClean="0">
                <a:solidFill>
                  <a:srgbClr val="0066CC"/>
                </a:solidFill>
                <a:latin typeface="Impact" panose="020B0806030902050204" pitchFamily="34" charset="0"/>
                <a:ea typeface="微软雅黑" panose="020B0503020204020204" charset="-122"/>
              </a:rPr>
              <a:t>03</a:t>
            </a:r>
            <a:endParaRPr lang="zh-CN" altLang="en-US" sz="8800" dirty="0">
              <a:solidFill>
                <a:srgbClr val="0066CC"/>
              </a:solidFill>
              <a:latin typeface="Impact" panose="020B0806030902050204" pitchFamily="34" charset="0"/>
              <a:ea typeface="微软雅黑" panose="020B0503020204020204" charset="-122"/>
            </a:endParaRPr>
          </a:p>
        </p:txBody>
      </p:sp>
      <p:sp>
        <p:nvSpPr>
          <p:cNvPr id="48" name="文本框 33"/>
          <p:cNvSpPr txBox="1"/>
          <p:nvPr/>
        </p:nvSpPr>
        <p:spPr>
          <a:xfrm>
            <a:off x="1042677" y="3633053"/>
            <a:ext cx="2605090" cy="491490"/>
          </a:xfrm>
          <a:prstGeom prst="rect">
            <a:avLst/>
          </a:prstGeom>
          <a:noFill/>
        </p:spPr>
        <p:txBody>
          <a:bodyPr wrap="square" rtlCol="0">
            <a:spAutoFit/>
          </a:bodyPr>
          <a:lstStyle/>
          <a:p>
            <a:pPr indent="0" algn="ctr">
              <a:buFont typeface="Wingdings" panose="05000000000000000000" pitchFamily="2" charset="2"/>
              <a:buNone/>
            </a:pPr>
            <a:r>
              <a:rPr lang="zh-CN" sz="2600" b="1" dirty="0">
                <a:solidFill>
                  <a:schemeClr val="accent5"/>
                </a:solidFill>
                <a:latin typeface="微软雅黑" panose="020B0503020204020204" charset="-122"/>
                <a:ea typeface="微软雅黑" panose="020B0503020204020204" charset="-122"/>
                <a:sym typeface="+mn-ea"/>
              </a:rPr>
              <a:t>研究内容</a:t>
            </a:r>
            <a:endParaRPr lang="zh-CN" sz="2600" b="1" dirty="0">
              <a:solidFill>
                <a:schemeClr val="accent5"/>
              </a:solidFill>
              <a:latin typeface="微软雅黑" panose="020B0503020204020204" charset="-122"/>
              <a:ea typeface="微软雅黑" panose="020B0503020204020204" charset="-122"/>
              <a:sym typeface="+mn-ea"/>
            </a:endParaRPr>
          </a:p>
        </p:txBody>
      </p:sp>
      <p:cxnSp>
        <p:nvCxnSpPr>
          <p:cNvPr id="50" name="直接连接符 49"/>
          <p:cNvCxnSpPr/>
          <p:nvPr/>
        </p:nvCxnSpPr>
        <p:spPr>
          <a:xfrm>
            <a:off x="4079815" y="2037264"/>
            <a:ext cx="0" cy="2808312"/>
          </a:xfrm>
          <a:prstGeom prst="line">
            <a:avLst/>
          </a:prstGeom>
          <a:ln w="19050">
            <a:solidFill>
              <a:srgbClr val="0066CC"/>
            </a:solidFill>
            <a:prstDash val="dash"/>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4"/>
                                        </p:tgtEl>
                                        <p:attrNameLst>
                                          <p:attrName>style.visibility</p:attrName>
                                        </p:attrNameLst>
                                      </p:cBhvr>
                                      <p:to>
                                        <p:strVal val="visible"/>
                                      </p:to>
                                    </p:set>
                                    <p:anim calcmode="lin" valueType="num">
                                      <p:cBhvr>
                                        <p:cTn id="7" dur="500" fill="hold"/>
                                        <p:tgtEl>
                                          <p:spTgt spid="44"/>
                                        </p:tgtEl>
                                        <p:attrNameLst>
                                          <p:attrName>ppt_w</p:attrName>
                                        </p:attrNameLst>
                                      </p:cBhvr>
                                      <p:tavLst>
                                        <p:tav tm="0">
                                          <p:val>
                                            <p:fltVal val="0"/>
                                          </p:val>
                                        </p:tav>
                                        <p:tav tm="100000">
                                          <p:val>
                                            <p:strVal val="#ppt_w"/>
                                          </p:val>
                                        </p:tav>
                                      </p:tavLst>
                                    </p:anim>
                                    <p:anim calcmode="lin" valueType="num">
                                      <p:cBhvr>
                                        <p:cTn id="8" dur="500" fill="hold"/>
                                        <p:tgtEl>
                                          <p:spTgt spid="44"/>
                                        </p:tgtEl>
                                        <p:attrNameLst>
                                          <p:attrName>ppt_h</p:attrName>
                                        </p:attrNameLst>
                                      </p:cBhvr>
                                      <p:tavLst>
                                        <p:tav tm="0">
                                          <p:val>
                                            <p:fltVal val="0"/>
                                          </p:val>
                                        </p:tav>
                                        <p:tav tm="100000">
                                          <p:val>
                                            <p:strVal val="#ppt_h"/>
                                          </p:val>
                                        </p:tav>
                                      </p:tavLst>
                                    </p:anim>
                                    <p:animEffect transition="in" filter="fade">
                                      <p:cBhvr>
                                        <p:cTn id="9" dur="500"/>
                                        <p:tgtEl>
                                          <p:spTgt spid="44"/>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47"/>
                                        </p:tgtEl>
                                        <p:attrNameLst>
                                          <p:attrName>style.visibility</p:attrName>
                                        </p:attrNameLst>
                                      </p:cBhvr>
                                      <p:to>
                                        <p:strVal val="visible"/>
                                      </p:to>
                                    </p:set>
                                    <p:animEffect transition="in" filter="wipe(left)">
                                      <p:cBhvr>
                                        <p:cTn id="13" dur="500"/>
                                        <p:tgtEl>
                                          <p:spTgt spid="47"/>
                                        </p:tgtEl>
                                      </p:cBhvr>
                                    </p:animEffect>
                                  </p:childTnLst>
                                </p:cTn>
                              </p:par>
                            </p:childTnLst>
                          </p:cTn>
                        </p:par>
                        <p:par>
                          <p:cTn id="14" fill="hold">
                            <p:stCondLst>
                              <p:cond delay="1000"/>
                            </p:stCondLst>
                            <p:childTnLst>
                              <p:par>
                                <p:cTn id="15" presetID="26" presetClass="emph" presetSubtype="0" fill="hold" grpId="1" nodeType="afterEffect">
                                  <p:stCondLst>
                                    <p:cond delay="0"/>
                                  </p:stCondLst>
                                  <p:childTnLst>
                                    <p:animEffect transition="out" filter="fade">
                                      <p:cBhvr>
                                        <p:cTn id="16" dur="500" tmFilter="0, 0; .2, .5; .8, .5; 1, 0"/>
                                        <p:tgtEl>
                                          <p:spTgt spid="47"/>
                                        </p:tgtEl>
                                      </p:cBhvr>
                                    </p:animEffect>
                                    <p:animScale>
                                      <p:cBhvr>
                                        <p:cTn id="17" dur="250" autoRev="1" fill="hold"/>
                                        <p:tgtEl>
                                          <p:spTgt spid="47"/>
                                        </p:tgtEl>
                                      </p:cBhvr>
                                      <p:by x="105000" y="105000"/>
                                    </p:animScale>
                                  </p:childTnLst>
                                </p:cTn>
                              </p:par>
                            </p:childTnLst>
                          </p:cTn>
                        </p:par>
                        <p:par>
                          <p:cTn id="18" fill="hold">
                            <p:stCondLst>
                              <p:cond delay="1500"/>
                            </p:stCondLst>
                            <p:childTnLst>
                              <p:par>
                                <p:cTn id="19" presetID="56" presetClass="entr" presetSubtype="0" fill="hold" grpId="0" nodeType="afterEffect">
                                  <p:stCondLst>
                                    <p:cond delay="0"/>
                                  </p:stCondLst>
                                  <p:iterate type="lt">
                                    <p:tmPct val="10000"/>
                                  </p:iterate>
                                  <p:childTnLst>
                                    <p:set>
                                      <p:cBhvr>
                                        <p:cTn id="20" dur="1" fill="hold">
                                          <p:stCondLst>
                                            <p:cond delay="0"/>
                                          </p:stCondLst>
                                        </p:cTn>
                                        <p:tgtEl>
                                          <p:spTgt spid="48"/>
                                        </p:tgtEl>
                                        <p:attrNameLst>
                                          <p:attrName>style.visibility</p:attrName>
                                        </p:attrNameLst>
                                      </p:cBhvr>
                                      <p:to>
                                        <p:strVal val="visible"/>
                                      </p:to>
                                    </p:set>
                                    <p:anim by="(-#ppt_w*2)" calcmode="lin" valueType="num">
                                      <p:cBhvr rctx="PPT">
                                        <p:cTn id="21" dur="250" autoRev="1" fill="hold">
                                          <p:stCondLst>
                                            <p:cond delay="0"/>
                                          </p:stCondLst>
                                        </p:cTn>
                                        <p:tgtEl>
                                          <p:spTgt spid="48"/>
                                        </p:tgtEl>
                                        <p:attrNameLst>
                                          <p:attrName>ppt_w</p:attrName>
                                        </p:attrNameLst>
                                      </p:cBhvr>
                                    </p:anim>
                                    <p:anim by="(#ppt_w*0.50)" calcmode="lin" valueType="num">
                                      <p:cBhvr>
                                        <p:cTn id="22" dur="250" decel="50000" autoRev="1" fill="hold">
                                          <p:stCondLst>
                                            <p:cond delay="0"/>
                                          </p:stCondLst>
                                        </p:cTn>
                                        <p:tgtEl>
                                          <p:spTgt spid="48"/>
                                        </p:tgtEl>
                                        <p:attrNameLst>
                                          <p:attrName>ppt_x</p:attrName>
                                        </p:attrNameLst>
                                      </p:cBhvr>
                                    </p:anim>
                                    <p:anim from="(-#ppt_h/2)" to="(#ppt_y)" calcmode="lin" valueType="num">
                                      <p:cBhvr>
                                        <p:cTn id="23" dur="500" fill="hold">
                                          <p:stCondLst>
                                            <p:cond delay="0"/>
                                          </p:stCondLst>
                                        </p:cTn>
                                        <p:tgtEl>
                                          <p:spTgt spid="48"/>
                                        </p:tgtEl>
                                        <p:attrNameLst>
                                          <p:attrName>ppt_y</p:attrName>
                                        </p:attrNameLst>
                                      </p:cBhvr>
                                    </p:anim>
                                    <p:animRot by="21600000">
                                      <p:cBhvr>
                                        <p:cTn id="24" dur="500" fill="hold">
                                          <p:stCondLst>
                                            <p:cond delay="0"/>
                                          </p:stCondLst>
                                        </p:cTn>
                                        <p:tgtEl>
                                          <p:spTgt spid="48"/>
                                        </p:tgtEl>
                                        <p:attrNameLst>
                                          <p:attrName>r</p:attrName>
                                        </p:attrNameLst>
                                      </p:cBhvr>
                                    </p:animRot>
                                  </p:childTnLst>
                                </p:cTn>
                              </p:par>
                            </p:childTnLst>
                          </p:cTn>
                        </p:par>
                        <p:par>
                          <p:cTn id="25" fill="hold">
                            <p:stCondLst>
                              <p:cond delay="2150"/>
                            </p:stCondLst>
                            <p:childTnLst>
                              <p:par>
                                <p:cTn id="26" presetID="22" presetClass="entr" presetSubtype="1" fill="hold" nodeType="afterEffect">
                                  <p:stCondLst>
                                    <p:cond delay="0"/>
                                  </p:stCondLst>
                                  <p:childTnLst>
                                    <p:set>
                                      <p:cBhvr>
                                        <p:cTn id="27" dur="1" fill="hold">
                                          <p:stCondLst>
                                            <p:cond delay="0"/>
                                          </p:stCondLst>
                                        </p:cTn>
                                        <p:tgtEl>
                                          <p:spTgt spid="50"/>
                                        </p:tgtEl>
                                        <p:attrNameLst>
                                          <p:attrName>style.visibility</p:attrName>
                                        </p:attrNameLst>
                                      </p:cBhvr>
                                      <p:to>
                                        <p:strVal val="visible"/>
                                      </p:to>
                                    </p:set>
                                    <p:animEffect transition="in" filter="wipe(up)">
                                      <p:cBhvr>
                                        <p:cTn id="28" dur="500"/>
                                        <p:tgtEl>
                                          <p:spTgt spid="50"/>
                                        </p:tgtEl>
                                      </p:cBhvr>
                                    </p:animEffect>
                                  </p:childTnLst>
                                </p:cTn>
                              </p:par>
                            </p:childTnLst>
                          </p:cTn>
                        </p:par>
                        <p:par>
                          <p:cTn id="29" fill="hold">
                            <p:stCondLst>
                              <p:cond delay="2650"/>
                            </p:stCondLst>
                            <p:childTnLst>
                              <p:par>
                                <p:cTn id="30" presetID="41" presetClass="entr" presetSubtype="0" fill="hold" grpId="0" nodeType="afterEffect">
                                  <p:stCondLst>
                                    <p:cond delay="0"/>
                                  </p:stCondLst>
                                  <p:iterate type="lt">
                                    <p:tmPct val="10000"/>
                                  </p:iterate>
                                  <p:childTnLst>
                                    <p:set>
                                      <p:cBhvr>
                                        <p:cTn id="31" dur="1" fill="hold">
                                          <p:stCondLst>
                                            <p:cond delay="0"/>
                                          </p:stCondLst>
                                        </p:cTn>
                                        <p:tgtEl>
                                          <p:spTgt spid="43"/>
                                        </p:tgtEl>
                                        <p:attrNameLst>
                                          <p:attrName>style.visibility</p:attrName>
                                        </p:attrNameLst>
                                      </p:cBhvr>
                                      <p:to>
                                        <p:strVal val="visible"/>
                                      </p:to>
                                    </p:set>
                                    <p:anim calcmode="lin" valueType="num">
                                      <p:cBhvr>
                                        <p:cTn id="32" dur="500" fill="hold"/>
                                        <p:tgtEl>
                                          <p:spTgt spid="43"/>
                                        </p:tgtEl>
                                        <p:attrNameLst>
                                          <p:attrName>ppt_x</p:attrName>
                                        </p:attrNameLst>
                                      </p:cBhvr>
                                      <p:tavLst>
                                        <p:tav tm="0">
                                          <p:val>
                                            <p:strVal val="#ppt_x"/>
                                          </p:val>
                                        </p:tav>
                                        <p:tav tm="50000">
                                          <p:val>
                                            <p:strVal val="#ppt_x+.1"/>
                                          </p:val>
                                        </p:tav>
                                        <p:tav tm="100000">
                                          <p:val>
                                            <p:strVal val="#ppt_x"/>
                                          </p:val>
                                        </p:tav>
                                      </p:tavLst>
                                    </p:anim>
                                    <p:anim calcmode="lin" valueType="num">
                                      <p:cBhvr>
                                        <p:cTn id="33" dur="500" fill="hold"/>
                                        <p:tgtEl>
                                          <p:spTgt spid="43"/>
                                        </p:tgtEl>
                                        <p:attrNameLst>
                                          <p:attrName>ppt_y</p:attrName>
                                        </p:attrNameLst>
                                      </p:cBhvr>
                                      <p:tavLst>
                                        <p:tav tm="0">
                                          <p:val>
                                            <p:strVal val="#ppt_y"/>
                                          </p:val>
                                        </p:tav>
                                        <p:tav tm="100000">
                                          <p:val>
                                            <p:strVal val="#ppt_y"/>
                                          </p:val>
                                        </p:tav>
                                      </p:tavLst>
                                    </p:anim>
                                    <p:anim calcmode="lin" valueType="num">
                                      <p:cBhvr>
                                        <p:cTn id="34" dur="500" fill="hold"/>
                                        <p:tgtEl>
                                          <p:spTgt spid="43"/>
                                        </p:tgtEl>
                                        <p:attrNameLst>
                                          <p:attrName>ppt_h</p:attrName>
                                        </p:attrNameLst>
                                      </p:cBhvr>
                                      <p:tavLst>
                                        <p:tav tm="0">
                                          <p:val>
                                            <p:strVal val="#ppt_h/10"/>
                                          </p:val>
                                        </p:tav>
                                        <p:tav tm="50000">
                                          <p:val>
                                            <p:strVal val="#ppt_h+.01"/>
                                          </p:val>
                                        </p:tav>
                                        <p:tav tm="100000">
                                          <p:val>
                                            <p:strVal val="#ppt_h"/>
                                          </p:val>
                                        </p:tav>
                                      </p:tavLst>
                                    </p:anim>
                                    <p:anim calcmode="lin" valueType="num">
                                      <p:cBhvr>
                                        <p:cTn id="35" dur="500" fill="hold"/>
                                        <p:tgtEl>
                                          <p:spTgt spid="43"/>
                                        </p:tgtEl>
                                        <p:attrNameLst>
                                          <p:attrName>ppt_w</p:attrName>
                                        </p:attrNameLst>
                                      </p:cBhvr>
                                      <p:tavLst>
                                        <p:tav tm="0">
                                          <p:val>
                                            <p:strVal val="#ppt_w/10"/>
                                          </p:val>
                                        </p:tav>
                                        <p:tav tm="50000">
                                          <p:val>
                                            <p:strVal val="#ppt_w+.01"/>
                                          </p:val>
                                        </p:tav>
                                        <p:tav tm="100000">
                                          <p:val>
                                            <p:strVal val="#ppt_w"/>
                                          </p:val>
                                        </p:tav>
                                      </p:tavLst>
                                    </p:anim>
                                    <p:animEffect transition="in" filter="fade">
                                      <p:cBhvr>
                                        <p:cTn id="36" dur="500" tmFilter="0,0; .5, 1; 1, 1"/>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P spid="47" grpId="0"/>
      <p:bldP spid="47" grpId="1"/>
      <p:bldP spid="4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66675" y="0"/>
            <a:ext cx="9144000" cy="6858000"/>
          </a:xfrm>
          <a:prstGeom prst="rect">
            <a:avLst/>
          </a:prstGeom>
        </p:spPr>
      </p:pic>
      <p:sp>
        <p:nvSpPr>
          <p:cNvPr id="2" name="标题 1"/>
          <p:cNvSpPr>
            <a:spLocks noGrp="1"/>
          </p:cNvSpPr>
          <p:nvPr>
            <p:ph type="title"/>
          </p:nvPr>
        </p:nvSpPr>
        <p:spPr>
          <a:xfrm>
            <a:off x="628651" y="231777"/>
            <a:ext cx="7886700" cy="1325563"/>
          </a:xfrm>
        </p:spPr>
        <p:txBody>
          <a:bodyPr/>
          <a:lstStyle/>
          <a:p>
            <a:pPr algn="r"/>
            <a:r>
              <a:rPr lang="zh-CN" altLang="en-US" dirty="0" smtClean="0">
                <a:latin typeface="楷体" panose="02010609060101010101" charset="-122"/>
                <a:ea typeface="楷体" panose="02010609060101010101" charset="-122"/>
              </a:rPr>
              <a:t>研究内容</a:t>
            </a:r>
            <a:endParaRPr lang="zh-CN" altLang="en-US" dirty="0" smtClean="0">
              <a:latin typeface="楷体" panose="02010609060101010101" charset="-122"/>
              <a:ea typeface="楷体" panose="02010609060101010101" charset="-122"/>
            </a:endParaRPr>
          </a:p>
        </p:txBody>
      </p:sp>
      <p:sp>
        <p:nvSpPr>
          <p:cNvPr id="3" name="内容占位符 2"/>
          <p:cNvSpPr>
            <a:spLocks noGrp="1"/>
          </p:cNvSpPr>
          <p:nvPr>
            <p:ph idx="1"/>
          </p:nvPr>
        </p:nvSpPr>
        <p:spPr>
          <a:xfrm>
            <a:off x="628650" y="1825625"/>
            <a:ext cx="7886700" cy="2919095"/>
          </a:xfrm>
        </p:spPr>
        <p:txBody>
          <a:bodyPr>
            <a:normAutofit/>
          </a:bodyPr>
          <a:lstStyle/>
          <a:p>
            <a:pPr marL="0" indent="0">
              <a:buFont typeface="Wingdings" panose="05000000000000000000" pitchFamily="2" charset="2"/>
              <a:buNone/>
            </a:pPr>
            <a:endParaRPr lang="zh-CN" sz="1600" dirty="0"/>
          </a:p>
          <a:p>
            <a:pPr marL="0" indent="0">
              <a:buFont typeface="Wingdings" panose="05000000000000000000" pitchFamily="2" charset="2"/>
              <a:buNone/>
            </a:pPr>
            <a:endParaRPr lang="zh-CN" sz="1600" dirty="0"/>
          </a:p>
          <a:p>
            <a:pPr marL="0" indent="0">
              <a:buFont typeface="Wingdings" panose="05000000000000000000" pitchFamily="2" charset="2"/>
              <a:buNone/>
            </a:pPr>
            <a:endParaRPr lang="zh-CN" sz="1600" dirty="0"/>
          </a:p>
          <a:p>
            <a:pPr marL="0" indent="0">
              <a:buFont typeface="Wingdings" panose="05000000000000000000" pitchFamily="2" charset="2"/>
              <a:buNone/>
            </a:pPr>
            <a:endParaRPr lang="zh-CN" sz="1600" dirty="0"/>
          </a:p>
          <a:p>
            <a:pPr marL="0" indent="0">
              <a:buFont typeface="Wingdings" panose="05000000000000000000" pitchFamily="2" charset="2"/>
              <a:buNone/>
            </a:pPr>
            <a:endParaRPr lang="zh-CN" sz="1600" dirty="0"/>
          </a:p>
          <a:p>
            <a:pPr marL="0" indent="0">
              <a:buFont typeface="Wingdings" panose="05000000000000000000" pitchFamily="2" charset="2"/>
              <a:buNone/>
            </a:pPr>
            <a:endParaRPr lang="zh-CN" sz="1600" dirty="0"/>
          </a:p>
          <a:p>
            <a:pPr marL="0" indent="0">
              <a:buFont typeface="Wingdings" panose="05000000000000000000" pitchFamily="2" charset="2"/>
              <a:buNone/>
            </a:pPr>
            <a:endParaRPr lang="zh-CN" sz="1600" dirty="0"/>
          </a:p>
          <a:p>
            <a:pPr marL="0" indent="0">
              <a:buFont typeface="Wingdings" panose="05000000000000000000" pitchFamily="2" charset="2"/>
              <a:buNone/>
            </a:pPr>
            <a:endParaRPr lang="zh-CN" sz="1600" dirty="0"/>
          </a:p>
          <a:p>
            <a:pPr marL="0" indent="0">
              <a:buFont typeface="Wingdings" panose="05000000000000000000" pitchFamily="2" charset="2"/>
              <a:buNone/>
            </a:pPr>
            <a:endParaRPr lang="zh-CN" sz="1600" dirty="0"/>
          </a:p>
        </p:txBody>
      </p:sp>
      <p:grpSp>
        <p:nvGrpSpPr>
          <p:cNvPr id="29" name="组合 28"/>
          <p:cNvGrpSpPr/>
          <p:nvPr/>
        </p:nvGrpSpPr>
        <p:grpSpPr>
          <a:xfrm>
            <a:off x="766692" y="1557664"/>
            <a:ext cx="3992344" cy="980785"/>
            <a:chOff x="6327173" y="1584343"/>
            <a:chExt cx="4224470" cy="1037808"/>
          </a:xfrm>
        </p:grpSpPr>
        <p:sp>
          <p:nvSpPr>
            <p:cNvPr id="30" name="文本框 20"/>
            <p:cNvSpPr txBox="1"/>
            <p:nvPr/>
          </p:nvSpPr>
          <p:spPr>
            <a:xfrm>
              <a:off x="6327174" y="1584343"/>
              <a:ext cx="2321526" cy="389713"/>
            </a:xfrm>
            <a:prstGeom prst="rect">
              <a:avLst/>
            </a:prstGeom>
            <a:noFill/>
          </p:spPr>
          <p:txBody>
            <a:bodyPr wrap="square" rtlCol="0">
              <a:spAutoFit/>
            </a:bodyPr>
            <a:lstStyle/>
            <a:p>
              <a:pPr algn="just">
                <a:lnSpc>
                  <a:spcPct val="90000"/>
                </a:lnSpc>
                <a:spcBef>
                  <a:spcPts val="945"/>
                </a:spcBef>
              </a:pPr>
              <a:r>
                <a:rPr lang="zh-CN" sz="2000" b="1" dirty="0">
                  <a:solidFill>
                    <a:schemeClr val="tx1"/>
                  </a:solidFill>
                  <a:sym typeface="+mn-ea"/>
                </a:rPr>
                <a:t>ARM和x86平台</a:t>
              </a:r>
              <a:endParaRPr lang="zh-CN" altLang="en-US" sz="2000" b="1" dirty="0">
                <a:solidFill>
                  <a:schemeClr val="tx1"/>
                </a:solidFill>
                <a:latin typeface="微软雅黑" panose="020B0503020204020204" charset="-122"/>
                <a:ea typeface="微软雅黑" panose="020B0503020204020204" charset="-122"/>
                <a:sym typeface="+mn-ea"/>
              </a:endParaRPr>
            </a:p>
          </p:txBody>
        </p:sp>
        <p:sp>
          <p:nvSpPr>
            <p:cNvPr id="31" name="文本框 21"/>
            <p:cNvSpPr txBox="1"/>
            <p:nvPr/>
          </p:nvSpPr>
          <p:spPr>
            <a:xfrm>
              <a:off x="6327173" y="1938137"/>
              <a:ext cx="4224470" cy="684014"/>
            </a:xfrm>
            <a:prstGeom prst="rect">
              <a:avLst/>
            </a:prstGeom>
            <a:noFill/>
          </p:spPr>
          <p:txBody>
            <a:bodyPr wrap="square" rtlCol="0">
              <a:spAutoFit/>
            </a:bodyPr>
            <a:lstStyle/>
            <a:p>
              <a:pPr algn="just">
                <a:lnSpc>
                  <a:spcPct val="130000"/>
                </a:lnSpc>
              </a:pPr>
              <a:r>
                <a:rPr lang="zh-CN" sz="1385" dirty="0">
                  <a:sym typeface="+mn-ea"/>
                </a:rPr>
                <a:t>基于ARM和x86平台的轻量级实用解决方案，可提供内核监控、虚拟机监控和保护。</a:t>
              </a:r>
              <a:endParaRPr lang="zh-CN" sz="1385" dirty="0">
                <a:latin typeface="微软雅黑" panose="020B0503020204020204" charset="-122"/>
                <a:ea typeface="微软雅黑" panose="020B0503020204020204" charset="-122"/>
              </a:endParaRPr>
            </a:p>
          </p:txBody>
        </p:sp>
      </p:grpSp>
      <p:grpSp>
        <p:nvGrpSpPr>
          <p:cNvPr id="47" name="组合 46"/>
          <p:cNvGrpSpPr/>
          <p:nvPr/>
        </p:nvGrpSpPr>
        <p:grpSpPr>
          <a:xfrm>
            <a:off x="766692" y="2771656"/>
            <a:ext cx="3992344" cy="879185"/>
            <a:chOff x="6327173" y="3001742"/>
            <a:chExt cx="4224470" cy="930301"/>
          </a:xfrm>
        </p:grpSpPr>
        <p:sp>
          <p:nvSpPr>
            <p:cNvPr id="48" name="文本框 31"/>
            <p:cNvSpPr txBox="1"/>
            <p:nvPr/>
          </p:nvSpPr>
          <p:spPr>
            <a:xfrm>
              <a:off x="6327174" y="3001742"/>
              <a:ext cx="2321526" cy="389713"/>
            </a:xfrm>
            <a:prstGeom prst="rect">
              <a:avLst/>
            </a:prstGeom>
            <a:noFill/>
          </p:spPr>
          <p:txBody>
            <a:bodyPr wrap="square" rtlCol="0">
              <a:spAutoFit/>
            </a:bodyPr>
            <a:lstStyle/>
            <a:p>
              <a:pPr algn="just">
                <a:lnSpc>
                  <a:spcPct val="90000"/>
                </a:lnSpc>
                <a:spcBef>
                  <a:spcPts val="945"/>
                </a:spcBef>
              </a:pPr>
              <a:r>
                <a:rPr lang="zh-CN" altLang="en-US" sz="2000" b="1" dirty="0">
                  <a:solidFill>
                    <a:schemeClr val="tx1"/>
                  </a:solidFill>
                  <a:latin typeface="微软雅黑" panose="020B0503020204020204" charset="-122"/>
                  <a:ea typeface="微软雅黑" panose="020B0503020204020204" charset="-122"/>
                  <a:sym typeface="+mn-ea"/>
                </a:rPr>
                <a:t>同层</a:t>
              </a:r>
              <a:endParaRPr lang="zh-CN" altLang="en-US" sz="2000" b="1" dirty="0">
                <a:solidFill>
                  <a:schemeClr val="tx1"/>
                </a:solidFill>
                <a:latin typeface="微软雅黑" panose="020B0503020204020204" charset="-122"/>
                <a:ea typeface="微软雅黑" panose="020B0503020204020204" charset="-122"/>
                <a:sym typeface="+mn-ea"/>
              </a:endParaRPr>
            </a:p>
          </p:txBody>
        </p:sp>
        <p:sp>
          <p:nvSpPr>
            <p:cNvPr id="49" name="文本框 32"/>
            <p:cNvSpPr txBox="1"/>
            <p:nvPr/>
          </p:nvSpPr>
          <p:spPr>
            <a:xfrm>
              <a:off x="6327173" y="3383757"/>
              <a:ext cx="4224470" cy="548286"/>
            </a:xfrm>
            <a:prstGeom prst="rect">
              <a:avLst/>
            </a:prstGeom>
            <a:noFill/>
          </p:spPr>
          <p:txBody>
            <a:bodyPr wrap="square" rtlCol="0">
              <a:spAutoFit/>
            </a:bodyPr>
            <a:lstStyle/>
            <a:p>
              <a:pPr marL="0" indent="0">
                <a:buFont typeface="Wingdings" panose="05000000000000000000" pitchFamily="2" charset="2"/>
                <a:buNone/>
              </a:pPr>
              <a:r>
                <a:rPr lang="zh-CN" sz="1385" dirty="0">
                  <a:sym typeface="+mn-ea"/>
                </a:rPr>
                <a:t>创建与内核隔离的受保护地址空间的新技术，两个空间运行在相同的权限级别。</a:t>
              </a:r>
              <a:endParaRPr lang="en-US" altLang="zh-CN" sz="1385" dirty="0">
                <a:latin typeface="微软雅黑" panose="020B0503020204020204" charset="-122"/>
                <a:ea typeface="微软雅黑" panose="020B0503020204020204" charset="-122"/>
              </a:endParaRPr>
            </a:p>
          </p:txBody>
        </p:sp>
      </p:grpSp>
      <p:grpSp>
        <p:nvGrpSpPr>
          <p:cNvPr id="50" name="组合 49"/>
          <p:cNvGrpSpPr/>
          <p:nvPr/>
        </p:nvGrpSpPr>
        <p:grpSpPr>
          <a:xfrm>
            <a:off x="766692" y="3727055"/>
            <a:ext cx="3992344" cy="832196"/>
            <a:chOff x="6327173" y="4322384"/>
            <a:chExt cx="4224470" cy="880580"/>
          </a:xfrm>
        </p:grpSpPr>
        <p:sp>
          <p:nvSpPr>
            <p:cNvPr id="51" name="文本框 33"/>
            <p:cNvSpPr txBox="1"/>
            <p:nvPr/>
          </p:nvSpPr>
          <p:spPr>
            <a:xfrm>
              <a:off x="6327174" y="4322384"/>
              <a:ext cx="2321526" cy="354101"/>
            </a:xfrm>
            <a:prstGeom prst="rect">
              <a:avLst/>
            </a:prstGeom>
            <a:noFill/>
          </p:spPr>
          <p:txBody>
            <a:bodyPr wrap="square" rtlCol="0">
              <a:spAutoFit/>
            </a:bodyPr>
            <a:lstStyle/>
            <a:p>
              <a:pPr algn="l">
                <a:lnSpc>
                  <a:spcPct val="90000"/>
                </a:lnSpc>
                <a:spcBef>
                  <a:spcPts val="945"/>
                </a:spcBef>
              </a:pPr>
              <a:r>
                <a:rPr lang="zh-CN" altLang="en-US" sz="1760" b="1" dirty="0">
                  <a:solidFill>
                    <a:schemeClr val="tx1"/>
                  </a:solidFill>
                  <a:latin typeface="微软雅黑" panose="020B0503020204020204" charset="-122"/>
                  <a:ea typeface="微软雅黑" panose="020B0503020204020204" charset="-122"/>
                  <a:sym typeface="+mn-ea"/>
                </a:rPr>
                <a:t>安全上下文切换</a:t>
              </a:r>
              <a:endParaRPr lang="zh-CN" altLang="en-US" sz="1760" b="1" dirty="0">
                <a:solidFill>
                  <a:schemeClr val="tx1"/>
                </a:solidFill>
                <a:latin typeface="微软雅黑" panose="020B0503020204020204" charset="-122"/>
                <a:ea typeface="微软雅黑" panose="020B0503020204020204" charset="-122"/>
                <a:sym typeface="+mn-ea"/>
              </a:endParaRPr>
            </a:p>
          </p:txBody>
        </p:sp>
        <p:sp>
          <p:nvSpPr>
            <p:cNvPr id="52" name="文本框 34"/>
            <p:cNvSpPr txBox="1"/>
            <p:nvPr/>
          </p:nvSpPr>
          <p:spPr>
            <a:xfrm>
              <a:off x="6327173" y="4654678"/>
              <a:ext cx="4224470" cy="548286"/>
            </a:xfrm>
            <a:prstGeom prst="rect">
              <a:avLst/>
            </a:prstGeom>
            <a:noFill/>
          </p:spPr>
          <p:txBody>
            <a:bodyPr wrap="square" rtlCol="0">
              <a:spAutoFit/>
            </a:bodyPr>
            <a:lstStyle/>
            <a:p>
              <a:pPr marL="0" indent="0">
                <a:buFont typeface="Wingdings" panose="05000000000000000000" pitchFamily="2" charset="2"/>
                <a:buNone/>
              </a:pPr>
              <a:r>
                <a:rPr lang="zh-CN" sz="1385" dirty="0">
                  <a:sym typeface="+mn-ea"/>
                </a:rPr>
                <a:t>提供安全，原子和确定性方法来切换内核和孤立环境之间的上下文的技术。</a:t>
              </a:r>
              <a:endParaRPr lang="en-US" altLang="zh-CN" sz="1385" dirty="0">
                <a:latin typeface="微软雅黑" panose="020B0503020204020204" charset="-122"/>
                <a:ea typeface="微软雅黑" panose="020B0503020204020204" charset="-122"/>
              </a:endParaRPr>
            </a:p>
          </p:txBody>
        </p:sp>
      </p:grpSp>
      <p:grpSp>
        <p:nvGrpSpPr>
          <p:cNvPr id="53" name="组合 52"/>
          <p:cNvGrpSpPr/>
          <p:nvPr/>
        </p:nvGrpSpPr>
        <p:grpSpPr>
          <a:xfrm>
            <a:off x="822572" y="4972226"/>
            <a:ext cx="3992344" cy="1065875"/>
            <a:chOff x="6327173" y="4309618"/>
            <a:chExt cx="4224470" cy="1127845"/>
          </a:xfrm>
        </p:grpSpPr>
        <p:sp>
          <p:nvSpPr>
            <p:cNvPr id="54" name="文本框 29"/>
            <p:cNvSpPr txBox="1"/>
            <p:nvPr/>
          </p:nvSpPr>
          <p:spPr>
            <a:xfrm>
              <a:off x="6327174" y="4309618"/>
              <a:ext cx="2321526" cy="354101"/>
            </a:xfrm>
            <a:prstGeom prst="rect">
              <a:avLst/>
            </a:prstGeom>
            <a:noFill/>
          </p:spPr>
          <p:txBody>
            <a:bodyPr wrap="square" rtlCol="0">
              <a:spAutoFit/>
            </a:bodyPr>
            <a:p>
              <a:pPr algn="l">
                <a:lnSpc>
                  <a:spcPct val="90000"/>
                </a:lnSpc>
                <a:spcBef>
                  <a:spcPts val="945"/>
                </a:spcBef>
              </a:pPr>
              <a:r>
                <a:rPr lang="zh-CN" altLang="en-US" sz="1760" b="1" dirty="0">
                  <a:solidFill>
                    <a:schemeClr val="tx1"/>
                  </a:solidFill>
                  <a:latin typeface="微软雅黑" panose="020B0503020204020204" charset="-122"/>
                  <a:ea typeface="微软雅黑" panose="020B0503020204020204" charset="-122"/>
                  <a:sym typeface="+mn-ea"/>
                </a:rPr>
                <a:t>虚拟机监控</a:t>
              </a:r>
              <a:endParaRPr lang="zh-CN" altLang="en-US" sz="1760" b="1" dirty="0">
                <a:solidFill>
                  <a:schemeClr val="tx1"/>
                </a:solidFill>
                <a:latin typeface="微软雅黑" panose="020B0503020204020204" charset="-122"/>
                <a:ea typeface="微软雅黑" panose="020B0503020204020204" charset="-122"/>
                <a:sym typeface="+mn-ea"/>
              </a:endParaRPr>
            </a:p>
          </p:txBody>
        </p:sp>
        <p:sp>
          <p:nvSpPr>
            <p:cNvPr id="55" name="文本框 30"/>
            <p:cNvSpPr txBox="1"/>
            <p:nvPr/>
          </p:nvSpPr>
          <p:spPr>
            <a:xfrm>
              <a:off x="6327173" y="4663412"/>
              <a:ext cx="4224470" cy="774051"/>
            </a:xfrm>
            <a:prstGeom prst="rect">
              <a:avLst/>
            </a:prstGeom>
            <a:noFill/>
          </p:spPr>
          <p:txBody>
            <a:bodyPr wrap="square" rtlCol="0">
              <a:spAutoFit/>
            </a:bodyPr>
            <a:p>
              <a:pPr marL="0" indent="0">
                <a:buFont typeface="Wingdings" panose="05000000000000000000" pitchFamily="2" charset="2"/>
                <a:buNone/>
              </a:pPr>
              <a:r>
                <a:rPr lang="zh-CN" sz="1385" dirty="0">
                  <a:sym typeface="+mn-ea"/>
                </a:rPr>
                <a:t>在安全隔离内存空间中实现虚拟机安全监控功能，同时能够在该安全空间中实现其余的功能，来保证系统的安全性。</a:t>
              </a:r>
              <a:endParaRPr lang="en-US" altLang="zh-CN" sz="1385" dirty="0">
                <a:latin typeface="微软雅黑" panose="020B0503020204020204" charset="-122"/>
                <a:ea typeface="微软雅黑" panose="020B0503020204020204" charset="-122"/>
              </a:endParaRPr>
            </a:p>
          </p:txBody>
        </p:sp>
      </p:grpSp>
      <p:grpSp>
        <p:nvGrpSpPr>
          <p:cNvPr id="56" name="组合 55"/>
          <p:cNvGrpSpPr/>
          <p:nvPr/>
        </p:nvGrpSpPr>
        <p:grpSpPr>
          <a:xfrm>
            <a:off x="5229024" y="4428181"/>
            <a:ext cx="1260948" cy="1087025"/>
            <a:chOff x="2329434" y="4081682"/>
            <a:chExt cx="1334262" cy="1150226"/>
          </a:xfrm>
          <a:solidFill>
            <a:srgbClr val="009900"/>
          </a:solidFill>
          <a:effectLst>
            <a:outerShdw blurRad="50800" dist="38100" dir="8100000" algn="tr" rotWithShape="0">
              <a:prstClr val="black">
                <a:alpha val="40000"/>
              </a:prstClr>
            </a:outerShdw>
          </a:effectLst>
        </p:grpSpPr>
        <p:sp>
          <p:nvSpPr>
            <p:cNvPr id="57" name="六边形 56"/>
            <p:cNvSpPr/>
            <p:nvPr/>
          </p:nvSpPr>
          <p:spPr>
            <a:xfrm>
              <a:off x="2329434" y="4081682"/>
              <a:ext cx="1334262" cy="1150226"/>
            </a:xfrm>
            <a:prstGeom prst="hexagon">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2395">
                <a:solidFill>
                  <a:srgbClr val="0070C0"/>
                </a:solidFill>
              </a:endParaRPr>
            </a:p>
          </p:txBody>
        </p:sp>
        <p:sp>
          <p:nvSpPr>
            <p:cNvPr id="58" name="文本框 25"/>
            <p:cNvSpPr txBox="1"/>
            <p:nvPr/>
          </p:nvSpPr>
          <p:spPr>
            <a:xfrm>
              <a:off x="2426710" y="4416728"/>
              <a:ext cx="1134779" cy="682670"/>
            </a:xfrm>
            <a:prstGeom prst="rect">
              <a:avLst/>
            </a:prstGeom>
            <a:noFill/>
          </p:spPr>
          <p:txBody>
            <a:bodyPr wrap="square" rtlCol="0">
              <a:spAutoFit/>
            </a:bodyPr>
            <a:p>
              <a:pPr algn="ctr">
                <a:lnSpc>
                  <a:spcPct val="90000"/>
                </a:lnSpc>
                <a:spcBef>
                  <a:spcPts val="945"/>
                </a:spcBef>
              </a:pPr>
              <a:r>
                <a:rPr lang="zh-CN" altLang="en-US" sz="2000" b="1" dirty="0">
                  <a:solidFill>
                    <a:srgbClr val="0070C0"/>
                  </a:solidFill>
                  <a:latin typeface="微软雅黑" panose="020B0503020204020204" charset="-122"/>
                  <a:ea typeface="微软雅黑" panose="020B0503020204020204" charset="-122"/>
                </a:rPr>
                <a:t>虚拟机监控</a:t>
              </a:r>
              <a:endParaRPr lang="zh-CN" altLang="en-US" sz="2000" b="1" dirty="0">
                <a:solidFill>
                  <a:srgbClr val="0070C0"/>
                </a:solidFill>
                <a:latin typeface="微软雅黑" panose="020B0503020204020204" charset="-122"/>
                <a:ea typeface="微软雅黑" panose="020B0503020204020204" charset="-122"/>
              </a:endParaRPr>
            </a:p>
          </p:txBody>
        </p:sp>
      </p:grpSp>
      <p:grpSp>
        <p:nvGrpSpPr>
          <p:cNvPr id="59" name="组合 58"/>
          <p:cNvGrpSpPr/>
          <p:nvPr/>
        </p:nvGrpSpPr>
        <p:grpSpPr>
          <a:xfrm>
            <a:off x="6227110" y="2990093"/>
            <a:ext cx="2298654" cy="1981600"/>
            <a:chOff x="3663696" y="2559981"/>
            <a:chExt cx="2432304" cy="2096814"/>
          </a:xfrm>
          <a:solidFill>
            <a:srgbClr val="009900"/>
          </a:solidFill>
        </p:grpSpPr>
        <p:sp>
          <p:nvSpPr>
            <p:cNvPr id="60" name="六边形 59"/>
            <p:cNvSpPr/>
            <p:nvPr/>
          </p:nvSpPr>
          <p:spPr>
            <a:xfrm>
              <a:off x="3663696" y="2559981"/>
              <a:ext cx="2432304" cy="2096814"/>
            </a:xfrm>
            <a:prstGeom prst="hexagon">
              <a:avLst/>
            </a:prstGeom>
            <a:gradFill>
              <a:gsLst>
                <a:gs pos="0">
                  <a:schemeClr val="bg1"/>
                </a:gs>
                <a:gs pos="51000">
                  <a:schemeClr val="bg1">
                    <a:lumMod val="95000"/>
                  </a:schemeClr>
                </a:gs>
                <a:gs pos="100000">
                  <a:schemeClr val="bg1">
                    <a:lumMod val="75000"/>
                  </a:schemeClr>
                </a:gs>
              </a:gsLst>
              <a:lin ang="18900000" scaled="0"/>
            </a:gra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2395">
                <a:solidFill>
                  <a:srgbClr val="0070C0"/>
                </a:solidFill>
              </a:endParaRPr>
            </a:p>
          </p:txBody>
        </p:sp>
        <p:sp>
          <p:nvSpPr>
            <p:cNvPr id="61" name="文本框 26"/>
            <p:cNvSpPr txBox="1"/>
            <p:nvPr/>
          </p:nvSpPr>
          <p:spPr>
            <a:xfrm>
              <a:off x="3839739" y="3033012"/>
              <a:ext cx="2079594" cy="1232301"/>
            </a:xfrm>
            <a:prstGeom prst="rect">
              <a:avLst/>
            </a:prstGeom>
            <a:noFill/>
          </p:spPr>
          <p:txBody>
            <a:bodyPr wrap="square" rtlCol="0">
              <a:spAutoFit/>
            </a:bodyPr>
            <a:p>
              <a:pPr algn="ctr">
                <a:lnSpc>
                  <a:spcPct val="90000"/>
                </a:lnSpc>
                <a:spcBef>
                  <a:spcPts val="945"/>
                </a:spcBef>
              </a:pPr>
              <a:r>
                <a:rPr lang="zh-CN" altLang="en-US" sz="2000" b="1" dirty="0">
                  <a:solidFill>
                    <a:srgbClr val="0070C0"/>
                  </a:solidFill>
                  <a:latin typeface="微软雅黑" panose="020B0503020204020204" charset="-122"/>
                  <a:ea typeface="微软雅黑" panose="020B0503020204020204" charset="-122"/>
                </a:rPr>
                <a:t>同层</a:t>
              </a:r>
              <a:endParaRPr lang="zh-CN" altLang="en-US" sz="2000" b="1" dirty="0">
                <a:solidFill>
                  <a:srgbClr val="0070C0"/>
                </a:solidFill>
                <a:latin typeface="微软雅黑" panose="020B0503020204020204" charset="-122"/>
                <a:ea typeface="微软雅黑" panose="020B0503020204020204" charset="-122"/>
              </a:endParaRPr>
            </a:p>
            <a:p>
              <a:pPr algn="ctr">
                <a:lnSpc>
                  <a:spcPct val="90000"/>
                </a:lnSpc>
                <a:spcBef>
                  <a:spcPts val="945"/>
                </a:spcBef>
              </a:pPr>
              <a:r>
                <a:rPr lang="zh-CN" altLang="en-US" sz="2000" b="1" dirty="0">
                  <a:solidFill>
                    <a:srgbClr val="0070C0"/>
                  </a:solidFill>
                  <a:latin typeface="微软雅黑" panose="020B0503020204020204" charset="-122"/>
                  <a:ea typeface="微软雅黑" panose="020B0503020204020204" charset="-122"/>
                </a:rPr>
                <a:t>安全上下文切换</a:t>
              </a:r>
              <a:endParaRPr lang="zh-CN" altLang="en-US" sz="2000" b="1" dirty="0">
                <a:solidFill>
                  <a:srgbClr val="0070C0"/>
                </a:solidFill>
                <a:latin typeface="微软雅黑" panose="020B0503020204020204" charset="-122"/>
                <a:ea typeface="微软雅黑" panose="020B0503020204020204" charset="-122"/>
              </a:endParaRPr>
            </a:p>
            <a:p>
              <a:pPr algn="ctr">
                <a:lnSpc>
                  <a:spcPct val="90000"/>
                </a:lnSpc>
                <a:spcBef>
                  <a:spcPts val="945"/>
                </a:spcBef>
              </a:pPr>
              <a:r>
                <a:rPr lang="zh-CN" altLang="en-US" sz="2000" b="1" dirty="0">
                  <a:solidFill>
                    <a:srgbClr val="0070C0"/>
                  </a:solidFill>
                  <a:latin typeface="微软雅黑" panose="020B0503020204020204" charset="-122"/>
                  <a:ea typeface="微软雅黑" panose="020B0503020204020204" charset="-122"/>
                </a:rPr>
                <a:t>轻量级</a:t>
              </a:r>
              <a:endParaRPr lang="zh-CN" altLang="en-US" sz="2000" b="1" dirty="0">
                <a:solidFill>
                  <a:srgbClr val="0070C0"/>
                </a:solidFill>
                <a:latin typeface="微软雅黑" panose="020B0503020204020204" charset="-122"/>
                <a:ea typeface="微软雅黑" panose="020B0503020204020204" charset="-122"/>
              </a:endParaRPr>
            </a:p>
          </p:txBody>
        </p:sp>
      </p:grpSp>
      <p:grpSp>
        <p:nvGrpSpPr>
          <p:cNvPr id="62" name="组合 61"/>
          <p:cNvGrpSpPr/>
          <p:nvPr/>
        </p:nvGrpSpPr>
        <p:grpSpPr>
          <a:xfrm>
            <a:off x="4866422" y="2164831"/>
            <a:ext cx="1632894" cy="1407356"/>
            <a:chOff x="1935862" y="1686736"/>
            <a:chExt cx="1727834" cy="1489184"/>
          </a:xfrm>
          <a:solidFill>
            <a:srgbClr val="009900"/>
          </a:solidFill>
          <a:effectLst>
            <a:outerShdw blurRad="50800" dist="38100" dir="8100000" algn="tr" rotWithShape="0">
              <a:prstClr val="black">
                <a:alpha val="40000"/>
              </a:prstClr>
            </a:outerShdw>
          </a:effectLst>
        </p:grpSpPr>
        <p:sp>
          <p:nvSpPr>
            <p:cNvPr id="63" name="六边形 62"/>
            <p:cNvSpPr/>
            <p:nvPr/>
          </p:nvSpPr>
          <p:spPr>
            <a:xfrm>
              <a:off x="1936242" y="1686736"/>
              <a:ext cx="1727454" cy="1489184"/>
            </a:xfrm>
            <a:prstGeom prst="hexagon">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2395">
                <a:solidFill>
                  <a:srgbClr val="0070C0"/>
                </a:solidFill>
              </a:endParaRPr>
            </a:p>
          </p:txBody>
        </p:sp>
        <p:sp>
          <p:nvSpPr>
            <p:cNvPr id="64" name="文本框 27"/>
            <p:cNvSpPr txBox="1"/>
            <p:nvPr/>
          </p:nvSpPr>
          <p:spPr>
            <a:xfrm>
              <a:off x="1935862" y="1954442"/>
              <a:ext cx="1678565" cy="1220880"/>
            </a:xfrm>
            <a:prstGeom prst="rect">
              <a:avLst/>
            </a:prstGeom>
            <a:noFill/>
          </p:spPr>
          <p:txBody>
            <a:bodyPr wrap="square" rtlCol="0">
              <a:spAutoFit/>
            </a:bodyPr>
            <a:p>
              <a:pPr algn="ctr">
                <a:lnSpc>
                  <a:spcPct val="90000"/>
                </a:lnSpc>
                <a:spcBef>
                  <a:spcPts val="945"/>
                </a:spcBef>
              </a:pPr>
              <a:r>
                <a:rPr lang="zh-CN" sz="3400" dirty="0">
                  <a:solidFill>
                    <a:srgbClr val="0070C0"/>
                  </a:solidFill>
                  <a:sym typeface="+mn-ea"/>
                </a:rPr>
                <a:t>ARM</a:t>
              </a:r>
              <a:endParaRPr lang="zh-CN" sz="3400" dirty="0">
                <a:solidFill>
                  <a:srgbClr val="0070C0"/>
                </a:solidFill>
                <a:sym typeface="+mn-ea"/>
              </a:endParaRPr>
            </a:p>
            <a:p>
              <a:pPr algn="ctr">
                <a:lnSpc>
                  <a:spcPct val="90000"/>
                </a:lnSpc>
                <a:spcBef>
                  <a:spcPts val="945"/>
                </a:spcBef>
              </a:pPr>
              <a:r>
                <a:rPr lang="zh-CN" sz="3400" dirty="0">
                  <a:solidFill>
                    <a:srgbClr val="0070C0"/>
                  </a:solidFill>
                  <a:sym typeface="+mn-ea"/>
                </a:rPr>
                <a:t>x86</a:t>
              </a:r>
              <a:endParaRPr lang="zh-CN" altLang="en-US" sz="3400" b="1" dirty="0">
                <a:solidFill>
                  <a:srgbClr val="0070C0"/>
                </a:solidFill>
                <a:latin typeface="微软雅黑" panose="020B0503020204020204" charset="-122"/>
                <a:ea typeface="微软雅黑" panose="020B0503020204020204" charset="-122"/>
                <a:sym typeface="+mn-ea"/>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nodeType="after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anim calcmode="lin" valueType="num">
                                      <p:cBhvr>
                                        <p:cTn id="8" dur="500" fill="hold"/>
                                        <p:tgtEl>
                                          <p:spTgt spid="29"/>
                                        </p:tgtEl>
                                        <p:attrNameLst>
                                          <p:attrName>ppt_x</p:attrName>
                                        </p:attrNameLst>
                                      </p:cBhvr>
                                      <p:tavLst>
                                        <p:tav tm="0">
                                          <p:val>
                                            <p:strVal val="#ppt_x"/>
                                          </p:val>
                                        </p:tav>
                                        <p:tav tm="100000">
                                          <p:val>
                                            <p:strVal val="#ppt_x"/>
                                          </p:val>
                                        </p:tav>
                                      </p:tavLst>
                                    </p:anim>
                                    <p:anim calcmode="lin" valueType="num">
                                      <p:cBhvr>
                                        <p:cTn id="9" dur="450" decel="100000" fill="hold"/>
                                        <p:tgtEl>
                                          <p:spTgt spid="29"/>
                                        </p:tgtEl>
                                        <p:attrNameLst>
                                          <p:attrName>ppt_y</p:attrName>
                                        </p:attrNameLst>
                                      </p:cBhvr>
                                      <p:tavLst>
                                        <p:tav tm="0">
                                          <p:val>
                                            <p:strVal val="#ppt_y+1"/>
                                          </p:val>
                                        </p:tav>
                                        <p:tav tm="100000">
                                          <p:val>
                                            <p:strVal val="#ppt_y-.03"/>
                                          </p:val>
                                        </p:tav>
                                      </p:tavLst>
                                    </p:anim>
                                    <p:anim calcmode="lin" valueType="num">
                                      <p:cBhvr>
                                        <p:cTn id="10" dur="50" accel="100000" fill="hold">
                                          <p:stCondLst>
                                            <p:cond delay="450"/>
                                          </p:stCondLst>
                                        </p:cTn>
                                        <p:tgtEl>
                                          <p:spTgt spid="29"/>
                                        </p:tgtEl>
                                        <p:attrNameLst>
                                          <p:attrName>ppt_y</p:attrName>
                                        </p:attrNameLst>
                                      </p:cBhvr>
                                      <p:tavLst>
                                        <p:tav tm="0">
                                          <p:val>
                                            <p:strVal val="#ppt_y-.03"/>
                                          </p:val>
                                        </p:tav>
                                        <p:tav tm="100000">
                                          <p:val>
                                            <p:strVal val="#ppt_y"/>
                                          </p:val>
                                        </p:tav>
                                      </p:tavLst>
                                    </p:anim>
                                  </p:childTnLst>
                                </p:cTn>
                              </p:par>
                              <p:par>
                                <p:cTn id="11" presetID="37" presetClass="entr" presetSubtype="0" fill="hold" nodeType="withEffect">
                                  <p:stCondLst>
                                    <p:cond delay="250"/>
                                  </p:stCondLst>
                                  <p:childTnLst>
                                    <p:set>
                                      <p:cBhvr>
                                        <p:cTn id="12" dur="1" fill="hold">
                                          <p:stCondLst>
                                            <p:cond delay="0"/>
                                          </p:stCondLst>
                                        </p:cTn>
                                        <p:tgtEl>
                                          <p:spTgt spid="47"/>
                                        </p:tgtEl>
                                        <p:attrNameLst>
                                          <p:attrName>style.visibility</p:attrName>
                                        </p:attrNameLst>
                                      </p:cBhvr>
                                      <p:to>
                                        <p:strVal val="visible"/>
                                      </p:to>
                                    </p:set>
                                    <p:animEffect transition="in" filter="fade">
                                      <p:cBhvr>
                                        <p:cTn id="13" dur="500"/>
                                        <p:tgtEl>
                                          <p:spTgt spid="47"/>
                                        </p:tgtEl>
                                      </p:cBhvr>
                                    </p:animEffect>
                                    <p:anim calcmode="lin" valueType="num">
                                      <p:cBhvr>
                                        <p:cTn id="14" dur="500" fill="hold"/>
                                        <p:tgtEl>
                                          <p:spTgt spid="47"/>
                                        </p:tgtEl>
                                        <p:attrNameLst>
                                          <p:attrName>ppt_x</p:attrName>
                                        </p:attrNameLst>
                                      </p:cBhvr>
                                      <p:tavLst>
                                        <p:tav tm="0">
                                          <p:val>
                                            <p:strVal val="#ppt_x"/>
                                          </p:val>
                                        </p:tav>
                                        <p:tav tm="100000">
                                          <p:val>
                                            <p:strVal val="#ppt_x"/>
                                          </p:val>
                                        </p:tav>
                                      </p:tavLst>
                                    </p:anim>
                                    <p:anim calcmode="lin" valueType="num">
                                      <p:cBhvr>
                                        <p:cTn id="15" dur="450" decel="100000" fill="hold"/>
                                        <p:tgtEl>
                                          <p:spTgt spid="47"/>
                                        </p:tgtEl>
                                        <p:attrNameLst>
                                          <p:attrName>ppt_y</p:attrName>
                                        </p:attrNameLst>
                                      </p:cBhvr>
                                      <p:tavLst>
                                        <p:tav tm="0">
                                          <p:val>
                                            <p:strVal val="#ppt_y+1"/>
                                          </p:val>
                                        </p:tav>
                                        <p:tav tm="100000">
                                          <p:val>
                                            <p:strVal val="#ppt_y-.03"/>
                                          </p:val>
                                        </p:tav>
                                      </p:tavLst>
                                    </p:anim>
                                    <p:anim calcmode="lin" valueType="num">
                                      <p:cBhvr>
                                        <p:cTn id="16" dur="50" accel="100000" fill="hold">
                                          <p:stCondLst>
                                            <p:cond delay="450"/>
                                          </p:stCondLst>
                                        </p:cTn>
                                        <p:tgtEl>
                                          <p:spTgt spid="47"/>
                                        </p:tgtEl>
                                        <p:attrNameLst>
                                          <p:attrName>ppt_y</p:attrName>
                                        </p:attrNameLst>
                                      </p:cBhvr>
                                      <p:tavLst>
                                        <p:tav tm="0">
                                          <p:val>
                                            <p:strVal val="#ppt_y-.03"/>
                                          </p:val>
                                        </p:tav>
                                        <p:tav tm="100000">
                                          <p:val>
                                            <p:strVal val="#ppt_y"/>
                                          </p:val>
                                        </p:tav>
                                      </p:tavLst>
                                    </p:anim>
                                  </p:childTnLst>
                                </p:cTn>
                              </p:par>
                              <p:par>
                                <p:cTn id="17" presetID="37" presetClass="entr" presetSubtype="0" fill="hold" nodeType="withEffect">
                                  <p:stCondLst>
                                    <p:cond delay="500"/>
                                  </p:stCondLst>
                                  <p:childTnLst>
                                    <p:set>
                                      <p:cBhvr>
                                        <p:cTn id="18" dur="1" fill="hold">
                                          <p:stCondLst>
                                            <p:cond delay="0"/>
                                          </p:stCondLst>
                                        </p:cTn>
                                        <p:tgtEl>
                                          <p:spTgt spid="50"/>
                                        </p:tgtEl>
                                        <p:attrNameLst>
                                          <p:attrName>style.visibility</p:attrName>
                                        </p:attrNameLst>
                                      </p:cBhvr>
                                      <p:to>
                                        <p:strVal val="visible"/>
                                      </p:to>
                                    </p:set>
                                    <p:animEffect transition="in" filter="fade">
                                      <p:cBhvr>
                                        <p:cTn id="19" dur="500"/>
                                        <p:tgtEl>
                                          <p:spTgt spid="50"/>
                                        </p:tgtEl>
                                      </p:cBhvr>
                                    </p:animEffect>
                                    <p:anim calcmode="lin" valueType="num">
                                      <p:cBhvr>
                                        <p:cTn id="20" dur="500" fill="hold"/>
                                        <p:tgtEl>
                                          <p:spTgt spid="50"/>
                                        </p:tgtEl>
                                        <p:attrNameLst>
                                          <p:attrName>ppt_x</p:attrName>
                                        </p:attrNameLst>
                                      </p:cBhvr>
                                      <p:tavLst>
                                        <p:tav tm="0">
                                          <p:val>
                                            <p:strVal val="#ppt_x"/>
                                          </p:val>
                                        </p:tav>
                                        <p:tav tm="100000">
                                          <p:val>
                                            <p:strVal val="#ppt_x"/>
                                          </p:val>
                                        </p:tav>
                                      </p:tavLst>
                                    </p:anim>
                                    <p:anim calcmode="lin" valueType="num">
                                      <p:cBhvr>
                                        <p:cTn id="21" dur="450" decel="100000" fill="hold"/>
                                        <p:tgtEl>
                                          <p:spTgt spid="50"/>
                                        </p:tgtEl>
                                        <p:attrNameLst>
                                          <p:attrName>ppt_y</p:attrName>
                                        </p:attrNameLst>
                                      </p:cBhvr>
                                      <p:tavLst>
                                        <p:tav tm="0">
                                          <p:val>
                                            <p:strVal val="#ppt_y+1"/>
                                          </p:val>
                                        </p:tav>
                                        <p:tav tm="100000">
                                          <p:val>
                                            <p:strVal val="#ppt_y-.03"/>
                                          </p:val>
                                        </p:tav>
                                      </p:tavLst>
                                    </p:anim>
                                    <p:anim calcmode="lin" valueType="num">
                                      <p:cBhvr>
                                        <p:cTn id="22" dur="50" accel="100000" fill="hold">
                                          <p:stCondLst>
                                            <p:cond delay="450"/>
                                          </p:stCondLst>
                                        </p:cTn>
                                        <p:tgtEl>
                                          <p:spTgt spid="50"/>
                                        </p:tgtEl>
                                        <p:attrNameLst>
                                          <p:attrName>ppt_y</p:attrName>
                                        </p:attrNameLst>
                                      </p:cBhvr>
                                      <p:tavLst>
                                        <p:tav tm="0">
                                          <p:val>
                                            <p:strVal val="#ppt_y-.03"/>
                                          </p:val>
                                        </p:tav>
                                        <p:tav tm="100000">
                                          <p:val>
                                            <p:strVal val="#ppt_y"/>
                                          </p:val>
                                        </p:tav>
                                      </p:tavLst>
                                    </p:anim>
                                  </p:childTnLst>
                                </p:cTn>
                              </p:par>
                              <p:par>
                                <p:cTn id="23" presetID="37" presetClass="entr" presetSubtype="0" fill="hold" nodeType="withEffect">
                                  <p:stCondLst>
                                    <p:cond delay="750"/>
                                  </p:stCondLst>
                                  <p:childTnLst>
                                    <p:set>
                                      <p:cBhvr>
                                        <p:cTn id="24" dur="1" fill="hold">
                                          <p:stCondLst>
                                            <p:cond delay="0"/>
                                          </p:stCondLst>
                                        </p:cTn>
                                        <p:tgtEl>
                                          <p:spTgt spid="53"/>
                                        </p:tgtEl>
                                        <p:attrNameLst>
                                          <p:attrName>style.visibility</p:attrName>
                                        </p:attrNameLst>
                                      </p:cBhvr>
                                      <p:to>
                                        <p:strVal val="visible"/>
                                      </p:to>
                                    </p:set>
                                    <p:animEffect transition="in" filter="fade">
                                      <p:cBhvr>
                                        <p:cTn id="25" dur="500"/>
                                        <p:tgtEl>
                                          <p:spTgt spid="53"/>
                                        </p:tgtEl>
                                      </p:cBhvr>
                                    </p:animEffect>
                                    <p:anim calcmode="lin" valueType="num">
                                      <p:cBhvr>
                                        <p:cTn id="26" dur="500" fill="hold"/>
                                        <p:tgtEl>
                                          <p:spTgt spid="53"/>
                                        </p:tgtEl>
                                        <p:attrNameLst>
                                          <p:attrName>ppt_x</p:attrName>
                                        </p:attrNameLst>
                                      </p:cBhvr>
                                      <p:tavLst>
                                        <p:tav tm="0">
                                          <p:val>
                                            <p:strVal val="#ppt_x"/>
                                          </p:val>
                                        </p:tav>
                                        <p:tav tm="100000">
                                          <p:val>
                                            <p:strVal val="#ppt_x"/>
                                          </p:val>
                                        </p:tav>
                                      </p:tavLst>
                                    </p:anim>
                                    <p:anim calcmode="lin" valueType="num">
                                      <p:cBhvr>
                                        <p:cTn id="27" dur="450" decel="100000" fill="hold"/>
                                        <p:tgtEl>
                                          <p:spTgt spid="53"/>
                                        </p:tgtEl>
                                        <p:attrNameLst>
                                          <p:attrName>ppt_y</p:attrName>
                                        </p:attrNameLst>
                                      </p:cBhvr>
                                      <p:tavLst>
                                        <p:tav tm="0">
                                          <p:val>
                                            <p:strVal val="#ppt_y+1"/>
                                          </p:val>
                                        </p:tav>
                                        <p:tav tm="100000">
                                          <p:val>
                                            <p:strVal val="#ppt_y-.03"/>
                                          </p:val>
                                        </p:tav>
                                      </p:tavLst>
                                    </p:anim>
                                    <p:anim calcmode="lin" valueType="num">
                                      <p:cBhvr>
                                        <p:cTn id="28" dur="50" accel="100000" fill="hold">
                                          <p:stCondLst>
                                            <p:cond delay="450"/>
                                          </p:stCondLst>
                                        </p:cTn>
                                        <p:tgtEl>
                                          <p:spTgt spid="53"/>
                                        </p:tgtEl>
                                        <p:attrNameLst>
                                          <p:attrName>ppt_y</p:attrName>
                                        </p:attrNameLst>
                                      </p:cBhvr>
                                      <p:tavLst>
                                        <p:tav tm="0">
                                          <p:val>
                                            <p:strVal val="#ppt_y-.03"/>
                                          </p:val>
                                        </p:tav>
                                        <p:tav tm="100000">
                                          <p:val>
                                            <p:strVal val="#ppt_y"/>
                                          </p:val>
                                        </p:tav>
                                      </p:tavLst>
                                    </p:anim>
                                  </p:childTnLst>
                                </p:cTn>
                              </p:par>
                              <p:par>
                                <p:cTn id="29" presetID="53" presetClass="entr" presetSubtype="528" fill="hold" nodeType="withEffect">
                                  <p:stCondLst>
                                    <p:cond delay="250"/>
                                  </p:stCondLst>
                                  <p:childTnLst>
                                    <p:set>
                                      <p:cBhvr>
                                        <p:cTn id="30" dur="1" fill="hold">
                                          <p:stCondLst>
                                            <p:cond delay="0"/>
                                          </p:stCondLst>
                                        </p:cTn>
                                        <p:tgtEl>
                                          <p:spTgt spid="56"/>
                                        </p:tgtEl>
                                        <p:attrNameLst>
                                          <p:attrName>style.visibility</p:attrName>
                                        </p:attrNameLst>
                                      </p:cBhvr>
                                      <p:to>
                                        <p:strVal val="visible"/>
                                      </p:to>
                                    </p:set>
                                    <p:anim calcmode="lin" valueType="num">
                                      <p:cBhvr>
                                        <p:cTn id="31" dur="500" fill="hold"/>
                                        <p:tgtEl>
                                          <p:spTgt spid="56"/>
                                        </p:tgtEl>
                                        <p:attrNameLst>
                                          <p:attrName>ppt_w</p:attrName>
                                        </p:attrNameLst>
                                      </p:cBhvr>
                                      <p:tavLst>
                                        <p:tav tm="0">
                                          <p:val>
                                            <p:fltVal val="0"/>
                                          </p:val>
                                        </p:tav>
                                        <p:tav tm="100000">
                                          <p:val>
                                            <p:strVal val="#ppt_w"/>
                                          </p:val>
                                        </p:tav>
                                      </p:tavLst>
                                    </p:anim>
                                    <p:anim calcmode="lin" valueType="num">
                                      <p:cBhvr>
                                        <p:cTn id="32" dur="500" fill="hold"/>
                                        <p:tgtEl>
                                          <p:spTgt spid="56"/>
                                        </p:tgtEl>
                                        <p:attrNameLst>
                                          <p:attrName>ppt_h</p:attrName>
                                        </p:attrNameLst>
                                      </p:cBhvr>
                                      <p:tavLst>
                                        <p:tav tm="0">
                                          <p:val>
                                            <p:fltVal val="0"/>
                                          </p:val>
                                        </p:tav>
                                        <p:tav tm="100000">
                                          <p:val>
                                            <p:strVal val="#ppt_h"/>
                                          </p:val>
                                        </p:tav>
                                      </p:tavLst>
                                    </p:anim>
                                    <p:animEffect transition="in" filter="fade">
                                      <p:cBhvr>
                                        <p:cTn id="33" dur="500"/>
                                        <p:tgtEl>
                                          <p:spTgt spid="56"/>
                                        </p:tgtEl>
                                      </p:cBhvr>
                                    </p:animEffect>
                                    <p:anim calcmode="lin" valueType="num">
                                      <p:cBhvr>
                                        <p:cTn id="34" dur="500" fill="hold"/>
                                        <p:tgtEl>
                                          <p:spTgt spid="56"/>
                                        </p:tgtEl>
                                        <p:attrNameLst>
                                          <p:attrName>ppt_x</p:attrName>
                                        </p:attrNameLst>
                                      </p:cBhvr>
                                      <p:tavLst>
                                        <p:tav tm="0">
                                          <p:val>
                                            <p:fltVal val="0.5"/>
                                          </p:val>
                                        </p:tav>
                                        <p:tav tm="100000">
                                          <p:val>
                                            <p:strVal val="#ppt_x"/>
                                          </p:val>
                                        </p:tav>
                                      </p:tavLst>
                                    </p:anim>
                                    <p:anim calcmode="lin" valueType="num">
                                      <p:cBhvr>
                                        <p:cTn id="35" dur="500" fill="hold"/>
                                        <p:tgtEl>
                                          <p:spTgt spid="56"/>
                                        </p:tgtEl>
                                        <p:attrNameLst>
                                          <p:attrName>ppt_y</p:attrName>
                                        </p:attrNameLst>
                                      </p:cBhvr>
                                      <p:tavLst>
                                        <p:tav tm="0">
                                          <p:val>
                                            <p:fltVal val="0.5"/>
                                          </p:val>
                                        </p:tav>
                                        <p:tav tm="100000">
                                          <p:val>
                                            <p:strVal val="#ppt_y"/>
                                          </p:val>
                                        </p:tav>
                                      </p:tavLst>
                                    </p:anim>
                                  </p:childTnLst>
                                </p:cTn>
                              </p:par>
                              <p:par>
                                <p:cTn id="36" presetID="53" presetClass="entr" presetSubtype="528" fill="hold" nodeType="withEffect">
                                  <p:stCondLst>
                                    <p:cond delay="500"/>
                                  </p:stCondLst>
                                  <p:childTnLst>
                                    <p:set>
                                      <p:cBhvr>
                                        <p:cTn id="37" dur="1" fill="hold">
                                          <p:stCondLst>
                                            <p:cond delay="0"/>
                                          </p:stCondLst>
                                        </p:cTn>
                                        <p:tgtEl>
                                          <p:spTgt spid="62"/>
                                        </p:tgtEl>
                                        <p:attrNameLst>
                                          <p:attrName>style.visibility</p:attrName>
                                        </p:attrNameLst>
                                      </p:cBhvr>
                                      <p:to>
                                        <p:strVal val="visible"/>
                                      </p:to>
                                    </p:set>
                                    <p:anim calcmode="lin" valueType="num">
                                      <p:cBhvr>
                                        <p:cTn id="38" dur="500" fill="hold"/>
                                        <p:tgtEl>
                                          <p:spTgt spid="62"/>
                                        </p:tgtEl>
                                        <p:attrNameLst>
                                          <p:attrName>ppt_w</p:attrName>
                                        </p:attrNameLst>
                                      </p:cBhvr>
                                      <p:tavLst>
                                        <p:tav tm="0">
                                          <p:val>
                                            <p:fltVal val="0"/>
                                          </p:val>
                                        </p:tav>
                                        <p:tav tm="100000">
                                          <p:val>
                                            <p:strVal val="#ppt_w"/>
                                          </p:val>
                                        </p:tav>
                                      </p:tavLst>
                                    </p:anim>
                                    <p:anim calcmode="lin" valueType="num">
                                      <p:cBhvr>
                                        <p:cTn id="39" dur="500" fill="hold"/>
                                        <p:tgtEl>
                                          <p:spTgt spid="62"/>
                                        </p:tgtEl>
                                        <p:attrNameLst>
                                          <p:attrName>ppt_h</p:attrName>
                                        </p:attrNameLst>
                                      </p:cBhvr>
                                      <p:tavLst>
                                        <p:tav tm="0">
                                          <p:val>
                                            <p:fltVal val="0"/>
                                          </p:val>
                                        </p:tav>
                                        <p:tav tm="100000">
                                          <p:val>
                                            <p:strVal val="#ppt_h"/>
                                          </p:val>
                                        </p:tav>
                                      </p:tavLst>
                                    </p:anim>
                                    <p:animEffect transition="in" filter="fade">
                                      <p:cBhvr>
                                        <p:cTn id="40" dur="500"/>
                                        <p:tgtEl>
                                          <p:spTgt spid="62"/>
                                        </p:tgtEl>
                                      </p:cBhvr>
                                    </p:animEffect>
                                    <p:anim calcmode="lin" valueType="num">
                                      <p:cBhvr>
                                        <p:cTn id="41" dur="500" fill="hold"/>
                                        <p:tgtEl>
                                          <p:spTgt spid="62"/>
                                        </p:tgtEl>
                                        <p:attrNameLst>
                                          <p:attrName>ppt_x</p:attrName>
                                        </p:attrNameLst>
                                      </p:cBhvr>
                                      <p:tavLst>
                                        <p:tav tm="0">
                                          <p:val>
                                            <p:fltVal val="0.5"/>
                                          </p:val>
                                        </p:tav>
                                        <p:tav tm="100000">
                                          <p:val>
                                            <p:strVal val="#ppt_x"/>
                                          </p:val>
                                        </p:tav>
                                      </p:tavLst>
                                    </p:anim>
                                    <p:anim calcmode="lin" valueType="num">
                                      <p:cBhvr>
                                        <p:cTn id="42" dur="500" fill="hold"/>
                                        <p:tgtEl>
                                          <p:spTgt spid="62"/>
                                        </p:tgtEl>
                                        <p:attrNameLst>
                                          <p:attrName>ppt_y</p:attrName>
                                        </p:attrNameLst>
                                      </p:cBhvr>
                                      <p:tavLst>
                                        <p:tav tm="0">
                                          <p:val>
                                            <p:fltVal val="0.5"/>
                                          </p:val>
                                        </p:tav>
                                        <p:tav tm="100000">
                                          <p:val>
                                            <p:strVal val="#ppt_y"/>
                                          </p:val>
                                        </p:tav>
                                      </p:tavLst>
                                    </p:anim>
                                  </p:childTnLst>
                                </p:cTn>
                              </p:par>
                              <p:par>
                                <p:cTn id="43" presetID="53" presetClass="entr" presetSubtype="528" fill="hold" nodeType="withEffect">
                                  <p:stCondLst>
                                    <p:cond delay="750"/>
                                  </p:stCondLst>
                                  <p:childTnLst>
                                    <p:set>
                                      <p:cBhvr>
                                        <p:cTn id="44" dur="1" fill="hold">
                                          <p:stCondLst>
                                            <p:cond delay="0"/>
                                          </p:stCondLst>
                                        </p:cTn>
                                        <p:tgtEl>
                                          <p:spTgt spid="59"/>
                                        </p:tgtEl>
                                        <p:attrNameLst>
                                          <p:attrName>style.visibility</p:attrName>
                                        </p:attrNameLst>
                                      </p:cBhvr>
                                      <p:to>
                                        <p:strVal val="visible"/>
                                      </p:to>
                                    </p:set>
                                    <p:anim calcmode="lin" valueType="num">
                                      <p:cBhvr>
                                        <p:cTn id="45" dur="500" fill="hold"/>
                                        <p:tgtEl>
                                          <p:spTgt spid="59"/>
                                        </p:tgtEl>
                                        <p:attrNameLst>
                                          <p:attrName>ppt_w</p:attrName>
                                        </p:attrNameLst>
                                      </p:cBhvr>
                                      <p:tavLst>
                                        <p:tav tm="0">
                                          <p:val>
                                            <p:fltVal val="0"/>
                                          </p:val>
                                        </p:tav>
                                        <p:tav tm="100000">
                                          <p:val>
                                            <p:strVal val="#ppt_w"/>
                                          </p:val>
                                        </p:tav>
                                      </p:tavLst>
                                    </p:anim>
                                    <p:anim calcmode="lin" valueType="num">
                                      <p:cBhvr>
                                        <p:cTn id="46" dur="500" fill="hold"/>
                                        <p:tgtEl>
                                          <p:spTgt spid="59"/>
                                        </p:tgtEl>
                                        <p:attrNameLst>
                                          <p:attrName>ppt_h</p:attrName>
                                        </p:attrNameLst>
                                      </p:cBhvr>
                                      <p:tavLst>
                                        <p:tav tm="0">
                                          <p:val>
                                            <p:fltVal val="0"/>
                                          </p:val>
                                        </p:tav>
                                        <p:tav tm="100000">
                                          <p:val>
                                            <p:strVal val="#ppt_h"/>
                                          </p:val>
                                        </p:tav>
                                      </p:tavLst>
                                    </p:anim>
                                    <p:animEffect transition="in" filter="fade">
                                      <p:cBhvr>
                                        <p:cTn id="47" dur="500"/>
                                        <p:tgtEl>
                                          <p:spTgt spid="59"/>
                                        </p:tgtEl>
                                      </p:cBhvr>
                                    </p:animEffect>
                                    <p:anim calcmode="lin" valueType="num">
                                      <p:cBhvr>
                                        <p:cTn id="48" dur="500" fill="hold"/>
                                        <p:tgtEl>
                                          <p:spTgt spid="59"/>
                                        </p:tgtEl>
                                        <p:attrNameLst>
                                          <p:attrName>ppt_x</p:attrName>
                                        </p:attrNameLst>
                                      </p:cBhvr>
                                      <p:tavLst>
                                        <p:tav tm="0">
                                          <p:val>
                                            <p:fltVal val="0.5"/>
                                          </p:val>
                                        </p:tav>
                                        <p:tav tm="100000">
                                          <p:val>
                                            <p:strVal val="#ppt_x"/>
                                          </p:val>
                                        </p:tav>
                                      </p:tavLst>
                                    </p:anim>
                                    <p:anim calcmode="lin" valueType="num">
                                      <p:cBhvr>
                                        <p:cTn id="49" dur="500" fill="hold"/>
                                        <p:tgtEl>
                                          <p:spTgt spid="59"/>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标题 1"/>
          <p:cNvSpPr>
            <a:spLocks noGrp="1"/>
          </p:cNvSpPr>
          <p:nvPr>
            <p:ph type="title"/>
          </p:nvPr>
        </p:nvSpPr>
        <p:spPr>
          <a:xfrm>
            <a:off x="628651" y="184787"/>
            <a:ext cx="7886700" cy="1325563"/>
          </a:xfrm>
        </p:spPr>
        <p:txBody>
          <a:bodyPr/>
          <a:lstStyle/>
          <a:p>
            <a:pPr algn="r"/>
            <a:r>
              <a:rPr lang="zh-CN" altLang="en-US" dirty="0">
                <a:latin typeface="楷体" panose="02010609060101010101" charset="-122"/>
                <a:ea typeface="楷体" panose="02010609060101010101" charset="-122"/>
              </a:rPr>
              <a:t>方案研究意义</a:t>
            </a:r>
            <a:endParaRPr lang="zh-CN" altLang="en-US" dirty="0">
              <a:latin typeface="楷体" panose="02010609060101010101" charset="-122"/>
              <a:ea typeface="楷体" panose="02010609060101010101" charset="-122"/>
            </a:endParaRPr>
          </a:p>
        </p:txBody>
      </p:sp>
      <p:sp>
        <p:nvSpPr>
          <p:cNvPr id="3" name="内容占位符 2"/>
          <p:cNvSpPr>
            <a:spLocks noGrp="1"/>
          </p:cNvSpPr>
          <p:nvPr>
            <p:ph idx="1"/>
          </p:nvPr>
        </p:nvSpPr>
        <p:spPr>
          <a:xfrm>
            <a:off x="628650" y="1510665"/>
            <a:ext cx="7886700" cy="4666615"/>
          </a:xfrm>
        </p:spPr>
        <p:txBody>
          <a:bodyPr>
            <a:normAutofit fontScale="90000" lnSpcReduction="10000"/>
          </a:bodyPr>
          <a:lstStyle/>
          <a:p>
            <a:pPr marL="0" indent="0">
              <a:buFont typeface="Wingdings" panose="05000000000000000000" charset="0"/>
              <a:buNone/>
            </a:pPr>
            <a:r>
              <a:rPr lang="zh-CN" dirty="0">
                <a:solidFill>
                  <a:schemeClr val="tx1"/>
                </a:solidFill>
                <a:effectLst/>
                <a:latin typeface="+mn-ea"/>
                <a:sym typeface="+mn-ea"/>
              </a:rPr>
              <a:t>内存空间隔离</a:t>
            </a:r>
            <a:endParaRPr lang="zh-CN" dirty="0">
              <a:solidFill>
                <a:schemeClr val="tx1"/>
              </a:solidFill>
              <a:effectLst/>
              <a:latin typeface="+mn-ea"/>
              <a:sym typeface="+mn-ea"/>
            </a:endParaRPr>
          </a:p>
          <a:p>
            <a:pPr marL="0" indent="0">
              <a:buFont typeface="Wingdings" panose="05000000000000000000" charset="0"/>
              <a:buNone/>
            </a:pPr>
            <a:endParaRPr lang="zh-CN" b="1" dirty="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sym typeface="+mn-ea"/>
            </a:endParaRPr>
          </a:p>
          <a:p>
            <a:pPr>
              <a:buFont typeface="Wingdings" panose="05000000000000000000" charset="0"/>
              <a:buChar char=""/>
            </a:pPr>
            <a:r>
              <a:rPr lang="zh-CN" dirty="0"/>
              <a:t>以前方案</a:t>
            </a:r>
            <a:endParaRPr lang="zh-CN" dirty="0"/>
          </a:p>
          <a:p>
            <a:pPr lvl="1">
              <a:buFont typeface="Wingdings" panose="05000000000000000000" charset="0"/>
              <a:buChar char=""/>
            </a:pPr>
            <a:r>
              <a:rPr lang="zh-CN" dirty="0"/>
              <a:t>对内核监视和保护广泛依赖于更高级的特权系统组件</a:t>
            </a:r>
            <a:endParaRPr lang="zh-CN" dirty="0"/>
          </a:p>
          <a:p>
            <a:pPr lvl="1">
              <a:buFont typeface="Wingdings" panose="05000000000000000000" charset="0"/>
              <a:buChar char=""/>
            </a:pPr>
            <a:r>
              <a:rPr lang="zh-CN" dirty="0"/>
              <a:t>缺点</a:t>
            </a:r>
            <a:endParaRPr lang="zh-CN" dirty="0"/>
          </a:p>
          <a:p>
            <a:pPr lvl="2">
              <a:buFont typeface="Wingdings" panose="05000000000000000000" charset="0"/>
              <a:buChar char=""/>
            </a:pPr>
            <a:r>
              <a:rPr lang="zh-CN" dirty="0"/>
              <a:t>增加了系统组件的维护工作量和代码库大小，从而增加了存在安全漏洞的风险。</a:t>
            </a:r>
            <a:endParaRPr lang="zh-CN" dirty="0"/>
          </a:p>
          <a:p>
            <a:pPr lvl="2">
              <a:buFont typeface="Wingdings" panose="05000000000000000000" charset="0"/>
              <a:buChar char=""/>
            </a:pPr>
            <a:endParaRPr lang="zh-CN" dirty="0"/>
          </a:p>
          <a:p>
            <a:pPr>
              <a:buFont typeface="Wingdings" panose="05000000000000000000" charset="0"/>
              <a:buChar char=""/>
            </a:pPr>
            <a:r>
              <a:rPr lang="zh-CN" dirty="0"/>
              <a:t>当前方案</a:t>
            </a:r>
            <a:endParaRPr lang="zh-CN" dirty="0"/>
          </a:p>
          <a:p>
            <a:pPr lvl="1">
              <a:buFont typeface="Wingdings" panose="05000000000000000000" charset="0"/>
              <a:buChar char=""/>
            </a:pPr>
            <a:r>
              <a:rPr lang="zh-CN" dirty="0"/>
              <a:t>优点</a:t>
            </a:r>
            <a:endParaRPr lang="zh-CN" dirty="0"/>
          </a:p>
          <a:p>
            <a:pPr lvl="2" fontAlgn="auto">
              <a:lnSpc>
                <a:spcPct val="150000"/>
              </a:lnSpc>
              <a:spcBef>
                <a:spcPts val="400"/>
              </a:spcBef>
              <a:buFont typeface="Wingdings" panose="05000000000000000000" charset="0"/>
              <a:buChar char=""/>
            </a:pPr>
            <a:r>
              <a:rPr lang="zh-CN" sz="2000" dirty="0"/>
              <a:t>安全内存空间隔离方案是轻量级的，并没有使用更高级别的系统组件来实现安全保护的功能，所以避免了增大TCB的代码量，同时使得性能开销降低。</a:t>
            </a:r>
            <a:endParaRPr lang="zh-CN" sz="20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标题 1"/>
          <p:cNvSpPr>
            <a:spLocks noGrp="1"/>
          </p:cNvSpPr>
          <p:nvPr>
            <p:ph type="title"/>
          </p:nvPr>
        </p:nvSpPr>
        <p:spPr>
          <a:xfrm>
            <a:off x="628651" y="245112"/>
            <a:ext cx="7886700" cy="1325563"/>
          </a:xfrm>
        </p:spPr>
        <p:txBody>
          <a:bodyPr/>
          <a:lstStyle/>
          <a:p>
            <a:pPr algn="r"/>
            <a:r>
              <a:rPr lang="zh-CN" altLang="en-US" dirty="0">
                <a:latin typeface="楷体" panose="02010609060101010101" charset="-122"/>
                <a:ea typeface="楷体" panose="02010609060101010101" charset="-122"/>
                <a:sym typeface="+mn-ea"/>
              </a:rPr>
              <a:t>方案研究意义</a:t>
            </a:r>
            <a:endParaRPr lang="zh-CN" altLang="en-US" dirty="0"/>
          </a:p>
        </p:txBody>
      </p:sp>
      <p:sp>
        <p:nvSpPr>
          <p:cNvPr id="3" name="内容占位符 2"/>
          <p:cNvSpPr>
            <a:spLocks noGrp="1"/>
          </p:cNvSpPr>
          <p:nvPr>
            <p:ph idx="1"/>
          </p:nvPr>
        </p:nvSpPr>
        <p:spPr>
          <a:xfrm>
            <a:off x="628650" y="1464945"/>
            <a:ext cx="7886700" cy="4712335"/>
          </a:xfrm>
        </p:spPr>
        <p:txBody>
          <a:bodyPr>
            <a:normAutofit lnSpcReduction="10000"/>
          </a:bodyPr>
          <a:lstStyle/>
          <a:p>
            <a:pPr marL="0" indent="0">
              <a:buFont typeface="Wingdings" panose="05000000000000000000" pitchFamily="2" charset="2"/>
              <a:buNone/>
            </a:pPr>
            <a:r>
              <a:rPr lang="zh-CN" dirty="0"/>
              <a:t>虚拟机监控</a:t>
            </a:r>
            <a:endParaRPr lang="zh-CN" dirty="0"/>
          </a:p>
          <a:p>
            <a:pPr marL="0" indent="0">
              <a:buFont typeface="Wingdings" panose="05000000000000000000" pitchFamily="2" charset="2"/>
              <a:buNone/>
            </a:pPr>
            <a:endParaRPr lang="zh-CN" sz="2000" dirty="0"/>
          </a:p>
          <a:p>
            <a:pPr>
              <a:buFont typeface="Wingdings" panose="05000000000000000000" charset="0"/>
              <a:buChar char=""/>
            </a:pPr>
            <a:r>
              <a:rPr lang="zh-CN" dirty="0">
                <a:sym typeface="+mn-ea"/>
              </a:rPr>
              <a:t>虚拟机entry-exit</a:t>
            </a:r>
            <a:endParaRPr lang="zh-CN" dirty="0"/>
          </a:p>
          <a:p>
            <a:pPr marL="457200" lvl="1" indent="0" fontAlgn="auto">
              <a:lnSpc>
                <a:spcPct val="150000"/>
              </a:lnSpc>
              <a:spcBef>
                <a:spcPts val="400"/>
              </a:spcBef>
              <a:buFont typeface="Wingdings" panose="05000000000000000000" pitchFamily="2" charset="2"/>
              <a:buNone/>
            </a:pPr>
            <a:r>
              <a:rPr lang="zh-CN" sz="1800" dirty="0"/>
              <a:t>在虚拟机进行entry-exit的时候，会切换客户机和宿主机的状态，将当时对应的系统的状态和数据加载到CPU中。</a:t>
            </a:r>
            <a:endParaRPr lang="zh-CN" sz="1800" dirty="0"/>
          </a:p>
          <a:p>
            <a:pPr marL="457200" lvl="1" indent="0" fontAlgn="auto">
              <a:lnSpc>
                <a:spcPct val="150000"/>
              </a:lnSpc>
              <a:spcBef>
                <a:spcPts val="400"/>
              </a:spcBef>
              <a:buFont typeface="Wingdings" panose="05000000000000000000" pitchFamily="2" charset="2"/>
              <a:buNone/>
            </a:pPr>
            <a:endParaRPr lang="zh-CN" sz="1800" dirty="0"/>
          </a:p>
          <a:p>
            <a:pPr>
              <a:buFont typeface="Wingdings" panose="05000000000000000000" charset="0"/>
              <a:buChar char=""/>
            </a:pPr>
            <a:r>
              <a:rPr lang="zh-CN" dirty="0"/>
              <a:t>意义</a:t>
            </a:r>
            <a:endParaRPr lang="zh-CN" dirty="0"/>
          </a:p>
          <a:p>
            <a:pPr marL="457200" lvl="1" indent="0" fontAlgn="auto">
              <a:lnSpc>
                <a:spcPct val="150000"/>
              </a:lnSpc>
              <a:spcBef>
                <a:spcPts val="400"/>
              </a:spcBef>
              <a:buFont typeface="Wingdings" panose="05000000000000000000" pitchFamily="2" charset="2"/>
              <a:buNone/>
            </a:pPr>
            <a:r>
              <a:rPr lang="zh-CN" sz="2000" dirty="0"/>
              <a:t>对虚拟机entry-exit进行监控，可以防止虚拟机的数据泄露，防止虚拟机的数据被篡改，防止加载伪造的页表和控制流劫持等等</a:t>
            </a:r>
            <a:endParaRPr lang="zh-CN" sz="20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 name="TextBox 42"/>
          <p:cNvSpPr txBox="1"/>
          <p:nvPr/>
        </p:nvSpPr>
        <p:spPr>
          <a:xfrm>
            <a:off x="4511863" y="2565271"/>
            <a:ext cx="3672408" cy="1245235"/>
          </a:xfrm>
          <a:prstGeom prst="rect">
            <a:avLst/>
          </a:prstGeom>
          <a:noFill/>
        </p:spPr>
        <p:txBody>
          <a:bodyPr wrap="square" rtlCol="0">
            <a:spAutoFit/>
          </a:bodyPr>
          <a:lstStyle/>
          <a:p>
            <a:pPr marL="342900" indent="-342900">
              <a:lnSpc>
                <a:spcPct val="150000"/>
              </a:lnSpc>
              <a:buFont typeface="Wingdings" panose="05000000000000000000" pitchFamily="2" charset="2"/>
              <a:buChar char="n"/>
            </a:pPr>
            <a:r>
              <a:rPr lang="en-US" altLang="zh-CN" sz="2500" b="1" dirty="0" smtClean="0">
                <a:latin typeface="微软雅黑" panose="020B0503020204020204" charset="-122"/>
                <a:ea typeface="微软雅黑" panose="020B0503020204020204" charset="-122"/>
              </a:rPr>
              <a:t> </a:t>
            </a:r>
            <a:r>
              <a:rPr lang="zh-CN" altLang="zh-CN" sz="2500" b="1" dirty="0" smtClean="0">
                <a:latin typeface="微软雅黑" panose="020B0503020204020204" charset="-122"/>
                <a:ea typeface="微软雅黑" panose="020B0503020204020204" charset="-122"/>
              </a:rPr>
              <a:t>安全隔离空间</a:t>
            </a:r>
            <a:endParaRPr lang="zh-CN" altLang="zh-CN" sz="2500" b="1" dirty="0">
              <a:latin typeface="微软雅黑" panose="020B0503020204020204" charset="-122"/>
              <a:ea typeface="微软雅黑" panose="020B0503020204020204" charset="-122"/>
            </a:endParaRPr>
          </a:p>
          <a:p>
            <a:pPr marL="342900" indent="-342900">
              <a:lnSpc>
                <a:spcPct val="150000"/>
              </a:lnSpc>
              <a:buFont typeface="Wingdings" panose="05000000000000000000" pitchFamily="2" charset="2"/>
              <a:buChar char="n"/>
            </a:pPr>
            <a:r>
              <a:rPr lang="en-US" altLang="zh-CN" sz="2500" b="1" dirty="0">
                <a:latin typeface="微软雅黑" panose="020B0503020204020204" charset="-122"/>
                <a:ea typeface="微软雅黑" panose="020B0503020204020204" charset="-122"/>
              </a:rPr>
              <a:t> </a:t>
            </a:r>
            <a:r>
              <a:rPr lang="zh-CN" altLang="en-US" sz="2500" b="1" dirty="0">
                <a:latin typeface="微软雅黑" panose="020B0503020204020204" charset="-122"/>
                <a:ea typeface="微软雅黑" panose="020B0503020204020204" charset="-122"/>
              </a:rPr>
              <a:t>虚拟机监控</a:t>
            </a:r>
            <a:endParaRPr lang="zh-CN" altLang="en-US" sz="2500" b="1" dirty="0">
              <a:latin typeface="微软雅黑" panose="020B0503020204020204" charset="-122"/>
              <a:ea typeface="微软雅黑" panose="020B0503020204020204" charset="-122"/>
              <a:sym typeface="+mn-ea"/>
            </a:endParaRPr>
          </a:p>
        </p:txBody>
      </p:sp>
      <p:grpSp>
        <p:nvGrpSpPr>
          <p:cNvPr id="44" name="组合 24"/>
          <p:cNvGrpSpPr/>
          <p:nvPr/>
        </p:nvGrpSpPr>
        <p:grpSpPr bwMode="auto">
          <a:xfrm>
            <a:off x="1105591" y="2181280"/>
            <a:ext cx="2518237" cy="2520280"/>
            <a:chOff x="2848131" y="1860029"/>
            <a:chExt cx="3807502" cy="3807502"/>
          </a:xfrm>
        </p:grpSpPr>
        <p:sp>
          <p:nvSpPr>
            <p:cNvPr id="45" name="椭圆 44"/>
            <p:cNvSpPr/>
            <p:nvPr/>
          </p:nvSpPr>
          <p:spPr>
            <a:xfrm>
              <a:off x="2848131" y="1860029"/>
              <a:ext cx="3807502" cy="3807502"/>
            </a:xfrm>
            <a:prstGeom prst="ellipse">
              <a:avLst/>
            </a:prstGeom>
            <a:gradFill flip="none" rotWithShape="1">
              <a:gsLst>
                <a:gs pos="0">
                  <a:schemeClr val="bg1"/>
                </a:gs>
                <a:gs pos="100000">
                  <a:srgbClr val="E0E0E0"/>
                </a:gs>
              </a:gsLst>
              <a:lin ang="5400000" scaled="1"/>
              <a:tileRect/>
            </a:gradFill>
            <a:ln>
              <a:noFill/>
            </a:ln>
            <a:effectLst>
              <a:outerShdw blurRad="279400" dist="2540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46" name="椭圆 45"/>
            <p:cNvSpPr/>
            <p:nvPr/>
          </p:nvSpPr>
          <p:spPr>
            <a:xfrm>
              <a:off x="2937682" y="1968815"/>
              <a:ext cx="3628400" cy="3628544"/>
            </a:xfrm>
            <a:prstGeom prst="ellipse">
              <a:avLst/>
            </a:prstGeom>
            <a:gradFill flip="none" rotWithShape="1">
              <a:gsLst>
                <a:gs pos="0">
                  <a:schemeClr val="bg1"/>
                </a:gs>
                <a:gs pos="100000">
                  <a:srgbClr val="DDDEDD"/>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sp>
        <p:nvSpPr>
          <p:cNvPr id="47" name="文本框 29"/>
          <p:cNvSpPr txBox="1">
            <a:spLocks noChangeArrowheads="1"/>
          </p:cNvSpPr>
          <p:nvPr/>
        </p:nvSpPr>
        <p:spPr bwMode="auto">
          <a:xfrm>
            <a:off x="1630864" y="2390914"/>
            <a:ext cx="1340485" cy="1445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8800" dirty="0" smtClean="0">
                <a:solidFill>
                  <a:srgbClr val="0066CC"/>
                </a:solidFill>
                <a:latin typeface="Impact" panose="020B0806030902050204" pitchFamily="34" charset="0"/>
                <a:ea typeface="微软雅黑" panose="020B0503020204020204" charset="-122"/>
              </a:rPr>
              <a:t>04</a:t>
            </a:r>
            <a:endParaRPr lang="zh-CN" altLang="en-US" sz="8800" dirty="0">
              <a:solidFill>
                <a:srgbClr val="0066CC"/>
              </a:solidFill>
              <a:latin typeface="Impact" panose="020B0806030902050204" pitchFamily="34" charset="0"/>
              <a:ea typeface="微软雅黑" panose="020B0503020204020204" charset="-122"/>
            </a:endParaRPr>
          </a:p>
        </p:txBody>
      </p:sp>
      <p:sp>
        <p:nvSpPr>
          <p:cNvPr id="48" name="文本框 33"/>
          <p:cNvSpPr txBox="1"/>
          <p:nvPr/>
        </p:nvSpPr>
        <p:spPr>
          <a:xfrm>
            <a:off x="1042677" y="3633053"/>
            <a:ext cx="2605090" cy="491490"/>
          </a:xfrm>
          <a:prstGeom prst="rect">
            <a:avLst/>
          </a:prstGeom>
          <a:noFill/>
        </p:spPr>
        <p:txBody>
          <a:bodyPr wrap="square" rtlCol="0">
            <a:spAutoFit/>
          </a:bodyPr>
          <a:lstStyle/>
          <a:p>
            <a:pPr indent="0" algn="ctr">
              <a:buFont typeface="Wingdings" panose="05000000000000000000" pitchFamily="2" charset="2"/>
              <a:buNone/>
            </a:pPr>
            <a:r>
              <a:rPr lang="zh-CN" sz="2600" b="1" dirty="0">
                <a:solidFill>
                  <a:schemeClr val="accent5"/>
                </a:solidFill>
                <a:latin typeface="微软雅黑" panose="020B0503020204020204" charset="-122"/>
                <a:ea typeface="微软雅黑" panose="020B0503020204020204" charset="-122"/>
                <a:sym typeface="+mn-ea"/>
              </a:rPr>
              <a:t>方案设计</a:t>
            </a:r>
            <a:endParaRPr lang="zh-CN" sz="2600" b="1" dirty="0">
              <a:solidFill>
                <a:schemeClr val="accent5"/>
              </a:solidFill>
              <a:latin typeface="微软雅黑" panose="020B0503020204020204" charset="-122"/>
              <a:ea typeface="微软雅黑" panose="020B0503020204020204" charset="-122"/>
              <a:sym typeface="+mn-ea"/>
            </a:endParaRPr>
          </a:p>
        </p:txBody>
      </p:sp>
      <p:cxnSp>
        <p:nvCxnSpPr>
          <p:cNvPr id="50" name="直接连接符 49"/>
          <p:cNvCxnSpPr/>
          <p:nvPr/>
        </p:nvCxnSpPr>
        <p:spPr>
          <a:xfrm>
            <a:off x="4079815" y="2037264"/>
            <a:ext cx="0" cy="2808312"/>
          </a:xfrm>
          <a:prstGeom prst="line">
            <a:avLst/>
          </a:prstGeom>
          <a:ln w="19050">
            <a:solidFill>
              <a:srgbClr val="0066CC"/>
            </a:solidFill>
            <a:prstDash val="dash"/>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4"/>
                                        </p:tgtEl>
                                        <p:attrNameLst>
                                          <p:attrName>style.visibility</p:attrName>
                                        </p:attrNameLst>
                                      </p:cBhvr>
                                      <p:to>
                                        <p:strVal val="visible"/>
                                      </p:to>
                                    </p:set>
                                    <p:anim calcmode="lin" valueType="num">
                                      <p:cBhvr>
                                        <p:cTn id="7" dur="500" fill="hold"/>
                                        <p:tgtEl>
                                          <p:spTgt spid="44"/>
                                        </p:tgtEl>
                                        <p:attrNameLst>
                                          <p:attrName>ppt_w</p:attrName>
                                        </p:attrNameLst>
                                      </p:cBhvr>
                                      <p:tavLst>
                                        <p:tav tm="0">
                                          <p:val>
                                            <p:fltVal val="0"/>
                                          </p:val>
                                        </p:tav>
                                        <p:tav tm="100000">
                                          <p:val>
                                            <p:strVal val="#ppt_w"/>
                                          </p:val>
                                        </p:tav>
                                      </p:tavLst>
                                    </p:anim>
                                    <p:anim calcmode="lin" valueType="num">
                                      <p:cBhvr>
                                        <p:cTn id="8" dur="500" fill="hold"/>
                                        <p:tgtEl>
                                          <p:spTgt spid="44"/>
                                        </p:tgtEl>
                                        <p:attrNameLst>
                                          <p:attrName>ppt_h</p:attrName>
                                        </p:attrNameLst>
                                      </p:cBhvr>
                                      <p:tavLst>
                                        <p:tav tm="0">
                                          <p:val>
                                            <p:fltVal val="0"/>
                                          </p:val>
                                        </p:tav>
                                        <p:tav tm="100000">
                                          <p:val>
                                            <p:strVal val="#ppt_h"/>
                                          </p:val>
                                        </p:tav>
                                      </p:tavLst>
                                    </p:anim>
                                    <p:animEffect transition="in" filter="fade">
                                      <p:cBhvr>
                                        <p:cTn id="9" dur="500"/>
                                        <p:tgtEl>
                                          <p:spTgt spid="44"/>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47"/>
                                        </p:tgtEl>
                                        <p:attrNameLst>
                                          <p:attrName>style.visibility</p:attrName>
                                        </p:attrNameLst>
                                      </p:cBhvr>
                                      <p:to>
                                        <p:strVal val="visible"/>
                                      </p:to>
                                    </p:set>
                                    <p:animEffect transition="in" filter="wipe(left)">
                                      <p:cBhvr>
                                        <p:cTn id="13" dur="500"/>
                                        <p:tgtEl>
                                          <p:spTgt spid="47"/>
                                        </p:tgtEl>
                                      </p:cBhvr>
                                    </p:animEffect>
                                  </p:childTnLst>
                                </p:cTn>
                              </p:par>
                            </p:childTnLst>
                          </p:cTn>
                        </p:par>
                        <p:par>
                          <p:cTn id="14" fill="hold">
                            <p:stCondLst>
                              <p:cond delay="1000"/>
                            </p:stCondLst>
                            <p:childTnLst>
                              <p:par>
                                <p:cTn id="15" presetID="26" presetClass="emph" presetSubtype="0" fill="hold" grpId="1" nodeType="afterEffect">
                                  <p:stCondLst>
                                    <p:cond delay="0"/>
                                  </p:stCondLst>
                                  <p:childTnLst>
                                    <p:animEffect transition="out" filter="fade">
                                      <p:cBhvr>
                                        <p:cTn id="16" dur="500" tmFilter="0, 0; .2, .5; .8, .5; 1, 0"/>
                                        <p:tgtEl>
                                          <p:spTgt spid="47"/>
                                        </p:tgtEl>
                                      </p:cBhvr>
                                    </p:animEffect>
                                    <p:animScale>
                                      <p:cBhvr>
                                        <p:cTn id="17" dur="250" autoRev="1" fill="hold"/>
                                        <p:tgtEl>
                                          <p:spTgt spid="47"/>
                                        </p:tgtEl>
                                      </p:cBhvr>
                                      <p:by x="105000" y="105000"/>
                                    </p:animScale>
                                  </p:childTnLst>
                                </p:cTn>
                              </p:par>
                            </p:childTnLst>
                          </p:cTn>
                        </p:par>
                        <p:par>
                          <p:cTn id="18" fill="hold">
                            <p:stCondLst>
                              <p:cond delay="1500"/>
                            </p:stCondLst>
                            <p:childTnLst>
                              <p:par>
                                <p:cTn id="19" presetID="56" presetClass="entr" presetSubtype="0" fill="hold" grpId="0" nodeType="afterEffect">
                                  <p:stCondLst>
                                    <p:cond delay="0"/>
                                  </p:stCondLst>
                                  <p:iterate type="lt">
                                    <p:tmPct val="10000"/>
                                  </p:iterate>
                                  <p:childTnLst>
                                    <p:set>
                                      <p:cBhvr>
                                        <p:cTn id="20" dur="1" fill="hold">
                                          <p:stCondLst>
                                            <p:cond delay="0"/>
                                          </p:stCondLst>
                                        </p:cTn>
                                        <p:tgtEl>
                                          <p:spTgt spid="48"/>
                                        </p:tgtEl>
                                        <p:attrNameLst>
                                          <p:attrName>style.visibility</p:attrName>
                                        </p:attrNameLst>
                                      </p:cBhvr>
                                      <p:to>
                                        <p:strVal val="visible"/>
                                      </p:to>
                                    </p:set>
                                    <p:anim by="(-#ppt_w*2)" calcmode="lin" valueType="num">
                                      <p:cBhvr rctx="PPT">
                                        <p:cTn id="21" dur="250" autoRev="1" fill="hold">
                                          <p:stCondLst>
                                            <p:cond delay="0"/>
                                          </p:stCondLst>
                                        </p:cTn>
                                        <p:tgtEl>
                                          <p:spTgt spid="48"/>
                                        </p:tgtEl>
                                        <p:attrNameLst>
                                          <p:attrName>ppt_w</p:attrName>
                                        </p:attrNameLst>
                                      </p:cBhvr>
                                    </p:anim>
                                    <p:anim by="(#ppt_w*0.50)" calcmode="lin" valueType="num">
                                      <p:cBhvr>
                                        <p:cTn id="22" dur="250" decel="50000" autoRev="1" fill="hold">
                                          <p:stCondLst>
                                            <p:cond delay="0"/>
                                          </p:stCondLst>
                                        </p:cTn>
                                        <p:tgtEl>
                                          <p:spTgt spid="48"/>
                                        </p:tgtEl>
                                        <p:attrNameLst>
                                          <p:attrName>ppt_x</p:attrName>
                                        </p:attrNameLst>
                                      </p:cBhvr>
                                    </p:anim>
                                    <p:anim from="(-#ppt_h/2)" to="(#ppt_y)" calcmode="lin" valueType="num">
                                      <p:cBhvr>
                                        <p:cTn id="23" dur="500" fill="hold">
                                          <p:stCondLst>
                                            <p:cond delay="0"/>
                                          </p:stCondLst>
                                        </p:cTn>
                                        <p:tgtEl>
                                          <p:spTgt spid="48"/>
                                        </p:tgtEl>
                                        <p:attrNameLst>
                                          <p:attrName>ppt_y</p:attrName>
                                        </p:attrNameLst>
                                      </p:cBhvr>
                                    </p:anim>
                                    <p:animRot by="21600000">
                                      <p:cBhvr>
                                        <p:cTn id="24" dur="500" fill="hold">
                                          <p:stCondLst>
                                            <p:cond delay="0"/>
                                          </p:stCondLst>
                                        </p:cTn>
                                        <p:tgtEl>
                                          <p:spTgt spid="48"/>
                                        </p:tgtEl>
                                        <p:attrNameLst>
                                          <p:attrName>r</p:attrName>
                                        </p:attrNameLst>
                                      </p:cBhvr>
                                    </p:animRot>
                                  </p:childTnLst>
                                </p:cTn>
                              </p:par>
                            </p:childTnLst>
                          </p:cTn>
                        </p:par>
                        <p:par>
                          <p:cTn id="25" fill="hold">
                            <p:stCondLst>
                              <p:cond delay="2150"/>
                            </p:stCondLst>
                            <p:childTnLst>
                              <p:par>
                                <p:cTn id="26" presetID="22" presetClass="entr" presetSubtype="1" fill="hold" nodeType="afterEffect">
                                  <p:stCondLst>
                                    <p:cond delay="0"/>
                                  </p:stCondLst>
                                  <p:childTnLst>
                                    <p:set>
                                      <p:cBhvr>
                                        <p:cTn id="27" dur="1" fill="hold">
                                          <p:stCondLst>
                                            <p:cond delay="0"/>
                                          </p:stCondLst>
                                        </p:cTn>
                                        <p:tgtEl>
                                          <p:spTgt spid="50"/>
                                        </p:tgtEl>
                                        <p:attrNameLst>
                                          <p:attrName>style.visibility</p:attrName>
                                        </p:attrNameLst>
                                      </p:cBhvr>
                                      <p:to>
                                        <p:strVal val="visible"/>
                                      </p:to>
                                    </p:set>
                                    <p:animEffect transition="in" filter="wipe(up)">
                                      <p:cBhvr>
                                        <p:cTn id="28" dur="500"/>
                                        <p:tgtEl>
                                          <p:spTgt spid="50"/>
                                        </p:tgtEl>
                                      </p:cBhvr>
                                    </p:animEffect>
                                  </p:childTnLst>
                                </p:cTn>
                              </p:par>
                            </p:childTnLst>
                          </p:cTn>
                        </p:par>
                        <p:par>
                          <p:cTn id="29" fill="hold">
                            <p:stCondLst>
                              <p:cond delay="2650"/>
                            </p:stCondLst>
                            <p:childTnLst>
                              <p:par>
                                <p:cTn id="30" presetID="41" presetClass="entr" presetSubtype="0" fill="hold" grpId="0" nodeType="afterEffect">
                                  <p:stCondLst>
                                    <p:cond delay="0"/>
                                  </p:stCondLst>
                                  <p:iterate type="lt">
                                    <p:tmPct val="10000"/>
                                  </p:iterate>
                                  <p:childTnLst>
                                    <p:set>
                                      <p:cBhvr>
                                        <p:cTn id="31" dur="1" fill="hold">
                                          <p:stCondLst>
                                            <p:cond delay="0"/>
                                          </p:stCondLst>
                                        </p:cTn>
                                        <p:tgtEl>
                                          <p:spTgt spid="43"/>
                                        </p:tgtEl>
                                        <p:attrNameLst>
                                          <p:attrName>style.visibility</p:attrName>
                                        </p:attrNameLst>
                                      </p:cBhvr>
                                      <p:to>
                                        <p:strVal val="visible"/>
                                      </p:to>
                                    </p:set>
                                    <p:anim calcmode="lin" valueType="num">
                                      <p:cBhvr>
                                        <p:cTn id="32" dur="500" fill="hold"/>
                                        <p:tgtEl>
                                          <p:spTgt spid="43"/>
                                        </p:tgtEl>
                                        <p:attrNameLst>
                                          <p:attrName>ppt_x</p:attrName>
                                        </p:attrNameLst>
                                      </p:cBhvr>
                                      <p:tavLst>
                                        <p:tav tm="0">
                                          <p:val>
                                            <p:strVal val="#ppt_x"/>
                                          </p:val>
                                        </p:tav>
                                        <p:tav tm="50000">
                                          <p:val>
                                            <p:strVal val="#ppt_x+.1"/>
                                          </p:val>
                                        </p:tav>
                                        <p:tav tm="100000">
                                          <p:val>
                                            <p:strVal val="#ppt_x"/>
                                          </p:val>
                                        </p:tav>
                                      </p:tavLst>
                                    </p:anim>
                                    <p:anim calcmode="lin" valueType="num">
                                      <p:cBhvr>
                                        <p:cTn id="33" dur="500" fill="hold"/>
                                        <p:tgtEl>
                                          <p:spTgt spid="43"/>
                                        </p:tgtEl>
                                        <p:attrNameLst>
                                          <p:attrName>ppt_y</p:attrName>
                                        </p:attrNameLst>
                                      </p:cBhvr>
                                      <p:tavLst>
                                        <p:tav tm="0">
                                          <p:val>
                                            <p:strVal val="#ppt_y"/>
                                          </p:val>
                                        </p:tav>
                                        <p:tav tm="100000">
                                          <p:val>
                                            <p:strVal val="#ppt_y"/>
                                          </p:val>
                                        </p:tav>
                                      </p:tavLst>
                                    </p:anim>
                                    <p:anim calcmode="lin" valueType="num">
                                      <p:cBhvr>
                                        <p:cTn id="34" dur="500" fill="hold"/>
                                        <p:tgtEl>
                                          <p:spTgt spid="43"/>
                                        </p:tgtEl>
                                        <p:attrNameLst>
                                          <p:attrName>ppt_h</p:attrName>
                                        </p:attrNameLst>
                                      </p:cBhvr>
                                      <p:tavLst>
                                        <p:tav tm="0">
                                          <p:val>
                                            <p:strVal val="#ppt_h/10"/>
                                          </p:val>
                                        </p:tav>
                                        <p:tav tm="50000">
                                          <p:val>
                                            <p:strVal val="#ppt_h+.01"/>
                                          </p:val>
                                        </p:tav>
                                        <p:tav tm="100000">
                                          <p:val>
                                            <p:strVal val="#ppt_h"/>
                                          </p:val>
                                        </p:tav>
                                      </p:tavLst>
                                    </p:anim>
                                    <p:anim calcmode="lin" valueType="num">
                                      <p:cBhvr>
                                        <p:cTn id="35" dur="500" fill="hold"/>
                                        <p:tgtEl>
                                          <p:spTgt spid="43"/>
                                        </p:tgtEl>
                                        <p:attrNameLst>
                                          <p:attrName>ppt_w</p:attrName>
                                        </p:attrNameLst>
                                      </p:cBhvr>
                                      <p:tavLst>
                                        <p:tav tm="0">
                                          <p:val>
                                            <p:strVal val="#ppt_w/10"/>
                                          </p:val>
                                        </p:tav>
                                        <p:tav tm="50000">
                                          <p:val>
                                            <p:strVal val="#ppt_w+.01"/>
                                          </p:val>
                                        </p:tav>
                                        <p:tav tm="100000">
                                          <p:val>
                                            <p:strVal val="#ppt_w"/>
                                          </p:val>
                                        </p:tav>
                                      </p:tavLst>
                                    </p:anim>
                                    <p:animEffect transition="in" filter="fade">
                                      <p:cBhvr>
                                        <p:cTn id="36" dur="500" tmFilter="0,0; .5, 1; 1, 1"/>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P spid="47" grpId="0"/>
      <p:bldP spid="47" grpId="1"/>
      <p:bldP spid="4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标题 1"/>
          <p:cNvSpPr>
            <a:spLocks noGrp="1"/>
          </p:cNvSpPr>
          <p:nvPr>
            <p:ph type="title"/>
          </p:nvPr>
        </p:nvSpPr>
        <p:spPr>
          <a:xfrm>
            <a:off x="628651" y="281942"/>
            <a:ext cx="7886700" cy="1325563"/>
          </a:xfrm>
        </p:spPr>
        <p:txBody>
          <a:bodyPr/>
          <a:lstStyle/>
          <a:p>
            <a:pPr algn="r"/>
            <a:r>
              <a:rPr lang="en-US" altLang="zh-CN" dirty="0" smtClean="0">
                <a:latin typeface="楷体" panose="02010609060101010101" charset="-122"/>
                <a:ea typeface="楷体" panose="02010609060101010101" charset="-122"/>
                <a:sym typeface="+mn-ea"/>
              </a:rPr>
              <a:t>安全隔离空间</a:t>
            </a:r>
            <a:endParaRPr lang="zh-CN" altLang="en-US" dirty="0"/>
          </a:p>
        </p:txBody>
      </p:sp>
      <p:pic>
        <p:nvPicPr>
          <p:cNvPr id="7" name="内容占位符 6"/>
          <p:cNvPicPr>
            <a:picLocks noChangeAspect="1"/>
          </p:cNvPicPr>
          <p:nvPr>
            <p:ph idx="1"/>
          </p:nvPr>
        </p:nvPicPr>
        <p:blipFill>
          <a:blip r:embed="rId2"/>
          <a:stretch>
            <a:fillRect/>
          </a:stretch>
        </p:blipFill>
        <p:spPr>
          <a:xfrm>
            <a:off x="215265" y="1270635"/>
            <a:ext cx="8663940" cy="557911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标题 1"/>
          <p:cNvSpPr>
            <a:spLocks noGrp="1"/>
          </p:cNvSpPr>
          <p:nvPr>
            <p:ph type="title"/>
          </p:nvPr>
        </p:nvSpPr>
        <p:spPr>
          <a:xfrm>
            <a:off x="628651" y="272417"/>
            <a:ext cx="7886700" cy="1325563"/>
          </a:xfrm>
        </p:spPr>
        <p:txBody>
          <a:bodyPr/>
          <a:lstStyle/>
          <a:p>
            <a:pPr algn="r"/>
            <a:r>
              <a:rPr lang="zh-CN" altLang="en-US" dirty="0" smtClean="0">
                <a:latin typeface="楷体" panose="02010609060101010101" charset="-122"/>
                <a:ea typeface="楷体" panose="02010609060101010101" charset="-122"/>
              </a:rPr>
              <a:t>方案</a:t>
            </a:r>
            <a:r>
              <a:rPr lang="en-US" altLang="zh-CN" dirty="0" smtClean="0">
                <a:latin typeface="楷体" panose="02010609060101010101" charset="-122"/>
                <a:ea typeface="楷体" panose="02010609060101010101" charset="-122"/>
              </a:rPr>
              <a:t>——安全</a:t>
            </a:r>
            <a:r>
              <a:rPr lang="en-US" altLang="zh-CN" dirty="0" smtClean="0">
                <a:latin typeface="楷体" panose="02010609060101010101" charset="-122"/>
                <a:ea typeface="楷体" panose="02010609060101010101" charset="-122"/>
                <a:sym typeface="+mn-ea"/>
              </a:rPr>
              <a:t>隔离</a:t>
            </a:r>
            <a:r>
              <a:rPr lang="en-US" altLang="zh-CN" dirty="0" smtClean="0">
                <a:latin typeface="楷体" panose="02010609060101010101" charset="-122"/>
                <a:ea typeface="楷体" panose="02010609060101010101" charset="-122"/>
              </a:rPr>
              <a:t>空间</a:t>
            </a:r>
            <a:endParaRPr lang="en-US" altLang="zh-CN" dirty="0" smtClean="0">
              <a:latin typeface="楷体" panose="02010609060101010101" charset="-122"/>
              <a:ea typeface="楷体" panose="02010609060101010101" charset="-122"/>
            </a:endParaRPr>
          </a:p>
        </p:txBody>
      </p:sp>
      <p:sp>
        <p:nvSpPr>
          <p:cNvPr id="3" name="内容占位符 2"/>
          <p:cNvSpPr>
            <a:spLocks noGrp="1"/>
          </p:cNvSpPr>
          <p:nvPr>
            <p:ph idx="1"/>
          </p:nvPr>
        </p:nvSpPr>
        <p:spPr>
          <a:xfrm>
            <a:off x="628650" y="1344295"/>
            <a:ext cx="7886700" cy="4944110"/>
          </a:xfrm>
        </p:spPr>
        <p:txBody>
          <a:bodyPr>
            <a:normAutofit fontScale="70000"/>
          </a:bodyPr>
          <a:lstStyle/>
          <a:p>
            <a:pPr>
              <a:buFont typeface="Wingdings" panose="05000000000000000000" charset="0"/>
              <a:buChar char=""/>
            </a:pPr>
            <a:r>
              <a:rPr lang="zh-CN" sz="3200" dirty="0">
                <a:sym typeface="+mn-ea"/>
              </a:rPr>
              <a:t>两份页表--创建隔离空间</a:t>
            </a:r>
            <a:endParaRPr lang="zh-CN" sz="3200" dirty="0">
              <a:sym typeface="+mn-ea"/>
            </a:endParaRPr>
          </a:p>
          <a:p>
            <a:pPr lvl="1">
              <a:buFont typeface="Wingdings" panose="05000000000000000000" charset="0"/>
              <a:buChar char=""/>
            </a:pPr>
            <a:r>
              <a:rPr lang="zh-CN" sz="2800" dirty="0">
                <a:sym typeface="+mn-ea"/>
              </a:rPr>
              <a:t>新页表</a:t>
            </a:r>
            <a:endParaRPr lang="zh-CN" sz="2800" dirty="0">
              <a:sym typeface="+mn-ea"/>
            </a:endParaRPr>
          </a:p>
          <a:p>
            <a:pPr marL="436245" lvl="1" indent="0">
              <a:buFont typeface="Wingdings" panose="05000000000000000000" charset="0"/>
              <a:buNone/>
            </a:pPr>
            <a:r>
              <a:rPr lang="en-US" altLang="zh-CN" dirty="0">
                <a:sym typeface="+mn-ea"/>
              </a:rPr>
              <a:t>	</a:t>
            </a:r>
            <a:r>
              <a:rPr lang="zh-CN" dirty="0">
                <a:sym typeface="+mn-ea"/>
              </a:rPr>
              <a:t>存放安全空间相关进程地址</a:t>
            </a:r>
            <a:endParaRPr lang="en-US" altLang="zh-CN" dirty="0">
              <a:sym typeface="+mn-ea"/>
            </a:endParaRPr>
          </a:p>
          <a:p>
            <a:pPr lvl="1">
              <a:buFont typeface="Wingdings" panose="05000000000000000000" charset="0"/>
              <a:buChar char=""/>
            </a:pPr>
            <a:r>
              <a:rPr lang="zh-CN" sz="2800" dirty="0">
                <a:sym typeface="+mn-ea"/>
              </a:rPr>
              <a:t>技术实现</a:t>
            </a:r>
            <a:endParaRPr lang="zh-CN" sz="2800" dirty="0">
              <a:sym typeface="+mn-ea"/>
            </a:endParaRPr>
          </a:p>
          <a:p>
            <a:pPr marL="457200" lvl="1" indent="0">
              <a:buFont typeface="Wingdings" panose="05000000000000000000" pitchFamily="2" charset="2"/>
              <a:buNone/>
            </a:pPr>
            <a:r>
              <a:rPr lang="en-US" altLang="zh-CN" dirty="0">
                <a:sym typeface="+mn-ea"/>
              </a:rPr>
              <a:t>	</a:t>
            </a:r>
            <a:r>
              <a:rPr lang="zh-CN" dirty="0">
                <a:sym typeface="+mn-ea"/>
              </a:rPr>
              <a:t>申请空间，创建页表，同时删除该页表相关的地址，以防泄露安全空间地址。</a:t>
            </a:r>
            <a:endParaRPr lang="zh-CN" dirty="0">
              <a:sym typeface="+mn-ea"/>
            </a:endParaRPr>
          </a:p>
          <a:p>
            <a:pPr marL="457200" lvl="1" indent="0">
              <a:buFont typeface="Wingdings" panose="05000000000000000000" pitchFamily="2" charset="2"/>
              <a:buNone/>
            </a:pPr>
            <a:endParaRPr lang="zh-CN" dirty="0">
              <a:sym typeface="+mn-ea"/>
            </a:endParaRPr>
          </a:p>
          <a:p>
            <a:pPr>
              <a:buFont typeface="Wingdings" panose="05000000000000000000" charset="0"/>
              <a:buChar char=""/>
            </a:pPr>
            <a:r>
              <a:rPr lang="zh-CN" sz="3200" dirty="0">
                <a:sym typeface="+mn-ea"/>
              </a:rPr>
              <a:t>禁止对MMU的相关操作</a:t>
            </a:r>
            <a:endParaRPr lang="zh-CN" sz="3200" dirty="0">
              <a:sym typeface="+mn-ea"/>
            </a:endParaRPr>
          </a:p>
          <a:p>
            <a:pPr lvl="1">
              <a:buFont typeface="Wingdings" panose="05000000000000000000" charset="0"/>
              <a:buChar char=""/>
            </a:pPr>
            <a:r>
              <a:rPr lang="zh-CN" sz="2800" dirty="0">
                <a:sym typeface="+mn-ea"/>
              </a:rPr>
              <a:t>目的</a:t>
            </a:r>
            <a:endParaRPr lang="zh-CN" sz="2800" dirty="0">
              <a:sym typeface="+mn-ea"/>
            </a:endParaRPr>
          </a:p>
          <a:p>
            <a:pPr marL="0" indent="0">
              <a:buFont typeface="Wingdings" panose="05000000000000000000" pitchFamily="2" charset="2"/>
              <a:buNone/>
            </a:pPr>
            <a:r>
              <a:rPr lang="en-US" altLang="zh-CN" dirty="0">
                <a:sym typeface="+mn-ea"/>
              </a:rPr>
              <a:t>	</a:t>
            </a:r>
            <a:r>
              <a:rPr lang="zh-CN" sz="2400" dirty="0">
                <a:sym typeface="+mn-ea"/>
              </a:rPr>
              <a:t>防止绕过安全执行空间（加载其余恶意页表）</a:t>
            </a:r>
            <a:endParaRPr lang="zh-CN" sz="2400" dirty="0">
              <a:sym typeface="+mn-ea"/>
            </a:endParaRPr>
          </a:p>
          <a:p>
            <a:pPr marL="0" indent="0">
              <a:buFont typeface="Wingdings" panose="05000000000000000000" pitchFamily="2" charset="2"/>
              <a:buNone/>
            </a:pPr>
            <a:r>
              <a:rPr lang="en-US" altLang="zh-CN" sz="2400" dirty="0">
                <a:sym typeface="+mn-ea"/>
              </a:rPr>
              <a:t>	</a:t>
            </a:r>
            <a:r>
              <a:rPr lang="zh-CN" sz="2400" dirty="0">
                <a:sym typeface="+mn-ea"/>
              </a:rPr>
              <a:t>更改页表项的属性（可以随意更改代码段数据段）</a:t>
            </a:r>
            <a:endParaRPr lang="zh-CN" sz="2400" dirty="0">
              <a:sym typeface="+mn-ea"/>
            </a:endParaRPr>
          </a:p>
          <a:p>
            <a:pPr marL="0" indent="0">
              <a:buFont typeface="Wingdings" panose="05000000000000000000" pitchFamily="2" charset="2"/>
              <a:buNone/>
            </a:pPr>
            <a:r>
              <a:rPr lang="en-US" altLang="zh-CN" sz="2400" dirty="0">
                <a:sym typeface="+mn-ea"/>
              </a:rPr>
              <a:t>	</a:t>
            </a:r>
            <a:r>
              <a:rPr lang="zh-CN" sz="2400" dirty="0">
                <a:sym typeface="+mn-ea"/>
              </a:rPr>
              <a:t>对页表进行恶意更改（写地址映射，导致随意访问其余空间）</a:t>
            </a:r>
            <a:endParaRPr lang="zh-CN" sz="2400" dirty="0">
              <a:sym typeface="+mn-ea"/>
            </a:endParaRPr>
          </a:p>
          <a:p>
            <a:pPr marL="0" indent="0">
              <a:buFont typeface="Wingdings" panose="05000000000000000000" pitchFamily="2" charset="2"/>
              <a:buNone/>
            </a:pPr>
            <a:r>
              <a:rPr lang="en-US" altLang="zh-CN" sz="2400" dirty="0">
                <a:sym typeface="+mn-ea"/>
              </a:rPr>
              <a:t>	</a:t>
            </a:r>
            <a:r>
              <a:rPr lang="zh-CN" sz="2400" dirty="0">
                <a:sym typeface="+mn-ea"/>
              </a:rPr>
              <a:t>需要把有关MMU的操作的函数放到安全区域执行。</a:t>
            </a:r>
            <a:endParaRPr lang="zh-CN" sz="2400" dirty="0">
              <a:sym typeface="+mn-ea"/>
            </a:endParaRPr>
          </a:p>
          <a:p>
            <a:pPr lvl="1">
              <a:buFont typeface="Wingdings" panose="05000000000000000000" charset="0"/>
              <a:buChar char=""/>
            </a:pPr>
            <a:r>
              <a:rPr lang="zh-CN" sz="2800" dirty="0">
                <a:sym typeface="+mn-ea"/>
              </a:rPr>
              <a:t>技术实现</a:t>
            </a:r>
            <a:endParaRPr lang="zh-CN" sz="2800" dirty="0">
              <a:sym typeface="+mn-ea"/>
            </a:endParaRPr>
          </a:p>
          <a:p>
            <a:pPr lvl="2">
              <a:buFont typeface="Wingdings" panose="05000000000000000000" charset="0"/>
              <a:buChar char=""/>
            </a:pPr>
            <a:r>
              <a:rPr lang="zh-CN" sz="2400" dirty="0">
                <a:sym typeface="+mn-ea"/>
              </a:rPr>
              <a:t>hook这些函数到安全空间中执行。同时对hook的函数进行写禁止操作。</a:t>
            </a:r>
            <a:endParaRPr lang="zh-CN" sz="2400" dirty="0">
              <a:sym typeface="+mn-ea"/>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标题 1"/>
          <p:cNvSpPr>
            <a:spLocks noGrp="1"/>
          </p:cNvSpPr>
          <p:nvPr>
            <p:ph type="title"/>
          </p:nvPr>
        </p:nvSpPr>
        <p:spPr/>
        <p:txBody>
          <a:bodyPr/>
          <a:lstStyle/>
          <a:p>
            <a:pPr algn="r"/>
            <a:endParaRPr lang="zh-CN" altLang="en-US" dirty="0"/>
          </a:p>
        </p:txBody>
      </p:sp>
      <p:sp>
        <p:nvSpPr>
          <p:cNvPr id="6" name="内容占位符 2"/>
          <p:cNvSpPr>
            <a:spLocks noGrp="1"/>
          </p:cNvSpPr>
          <p:nvPr/>
        </p:nvSpPr>
        <p:spPr>
          <a:xfrm>
            <a:off x="628651" y="1525905"/>
            <a:ext cx="7886700" cy="4351338"/>
          </a:xfrm>
          <a:prstGeom prst="rect">
            <a:avLst/>
          </a:prstGeom>
        </p:spPr>
        <p:txBody>
          <a:bodyPr vert="horz" lIns="87275" tIns="43638" rIns="87275" bIns="43638" rtlCol="0">
            <a:normAutofit/>
          </a:bodyPr>
          <a:lstStyle>
            <a:lvl1pPr marL="218440" indent="-218440" algn="l" defTabSz="872490" rtl="0" eaLnBrk="1" latinLnBrk="0" hangingPunct="1">
              <a:lnSpc>
                <a:spcPct val="90000"/>
              </a:lnSpc>
              <a:spcBef>
                <a:spcPts val="955"/>
              </a:spcBef>
              <a:buFont typeface="Arial" panose="020B0604020202020204" pitchFamily="34" charset="0"/>
              <a:buChar char="•"/>
              <a:defRPr sz="2700" kern="1200">
                <a:solidFill>
                  <a:schemeClr val="tx1"/>
                </a:solidFill>
                <a:latin typeface="+mn-lt"/>
                <a:ea typeface="+mn-ea"/>
                <a:cs typeface="+mn-cs"/>
              </a:defRPr>
            </a:lvl1pPr>
            <a:lvl2pPr marL="654685" indent="-218440" algn="l" defTabSz="872490" rtl="0" eaLnBrk="1" latinLnBrk="0" hangingPunct="1">
              <a:lnSpc>
                <a:spcPct val="90000"/>
              </a:lnSpc>
              <a:spcBef>
                <a:spcPts val="475"/>
              </a:spcBef>
              <a:buFont typeface="Arial" panose="020B0604020202020204" pitchFamily="34" charset="0"/>
              <a:buChar char="•"/>
              <a:defRPr sz="2300" kern="1200">
                <a:solidFill>
                  <a:schemeClr val="tx1"/>
                </a:solidFill>
                <a:latin typeface="+mn-lt"/>
                <a:ea typeface="+mn-ea"/>
                <a:cs typeface="+mn-cs"/>
              </a:defRPr>
            </a:lvl2pPr>
            <a:lvl3pPr marL="1090930" indent="-218440" algn="l" defTabSz="872490" rtl="0" eaLnBrk="1" latinLnBrk="0" hangingPunct="1">
              <a:lnSpc>
                <a:spcPct val="90000"/>
              </a:lnSpc>
              <a:spcBef>
                <a:spcPts val="475"/>
              </a:spcBef>
              <a:buFont typeface="Arial" panose="020B0604020202020204" pitchFamily="34" charset="0"/>
              <a:buChar char="•"/>
              <a:defRPr sz="1900" kern="1200">
                <a:solidFill>
                  <a:schemeClr val="tx1"/>
                </a:solidFill>
                <a:latin typeface="+mn-lt"/>
                <a:ea typeface="+mn-ea"/>
                <a:cs typeface="+mn-cs"/>
              </a:defRPr>
            </a:lvl3pPr>
            <a:lvl4pPr marL="1527175" indent="-218440" algn="l" defTabSz="872490" rtl="0" eaLnBrk="1" latinLnBrk="0" hangingPunct="1">
              <a:lnSpc>
                <a:spcPct val="90000"/>
              </a:lnSpc>
              <a:spcBef>
                <a:spcPts val="475"/>
              </a:spcBef>
              <a:buFont typeface="Arial" panose="020B0604020202020204" pitchFamily="34" charset="0"/>
              <a:buChar char="•"/>
              <a:defRPr sz="1700" kern="1200">
                <a:solidFill>
                  <a:schemeClr val="tx1"/>
                </a:solidFill>
                <a:latin typeface="+mn-lt"/>
                <a:ea typeface="+mn-ea"/>
                <a:cs typeface="+mn-cs"/>
              </a:defRPr>
            </a:lvl4pPr>
            <a:lvl5pPr marL="1963420" indent="-218440" algn="l" defTabSz="872490" rtl="0" eaLnBrk="1" latinLnBrk="0" hangingPunct="1">
              <a:lnSpc>
                <a:spcPct val="90000"/>
              </a:lnSpc>
              <a:spcBef>
                <a:spcPts val="475"/>
              </a:spcBef>
              <a:buFont typeface="Arial" panose="020B0604020202020204" pitchFamily="34" charset="0"/>
              <a:buChar char="•"/>
              <a:defRPr sz="1700" kern="1200">
                <a:solidFill>
                  <a:schemeClr val="tx1"/>
                </a:solidFill>
                <a:latin typeface="+mn-lt"/>
                <a:ea typeface="+mn-ea"/>
                <a:cs typeface="+mn-cs"/>
              </a:defRPr>
            </a:lvl5pPr>
            <a:lvl6pPr marL="2400300" indent="-218440" algn="l" defTabSz="872490" rtl="0" eaLnBrk="1" latinLnBrk="0" hangingPunct="1">
              <a:lnSpc>
                <a:spcPct val="90000"/>
              </a:lnSpc>
              <a:spcBef>
                <a:spcPts val="475"/>
              </a:spcBef>
              <a:buFont typeface="Arial" panose="020B0604020202020204" pitchFamily="34" charset="0"/>
              <a:buChar char="•"/>
              <a:defRPr sz="1700" kern="1200">
                <a:solidFill>
                  <a:schemeClr val="tx1"/>
                </a:solidFill>
                <a:latin typeface="+mn-lt"/>
                <a:ea typeface="+mn-ea"/>
                <a:cs typeface="+mn-cs"/>
              </a:defRPr>
            </a:lvl6pPr>
            <a:lvl7pPr marL="2836545" indent="-218440" algn="l" defTabSz="872490" rtl="0" eaLnBrk="1" latinLnBrk="0" hangingPunct="1">
              <a:lnSpc>
                <a:spcPct val="90000"/>
              </a:lnSpc>
              <a:spcBef>
                <a:spcPts val="475"/>
              </a:spcBef>
              <a:buFont typeface="Arial" panose="020B0604020202020204" pitchFamily="34" charset="0"/>
              <a:buChar char="•"/>
              <a:defRPr sz="1700" kern="1200">
                <a:solidFill>
                  <a:schemeClr val="tx1"/>
                </a:solidFill>
                <a:latin typeface="+mn-lt"/>
                <a:ea typeface="+mn-ea"/>
                <a:cs typeface="+mn-cs"/>
              </a:defRPr>
            </a:lvl7pPr>
            <a:lvl8pPr marL="3272790" indent="-218440" algn="l" defTabSz="872490" rtl="0" eaLnBrk="1" latinLnBrk="0" hangingPunct="1">
              <a:lnSpc>
                <a:spcPct val="90000"/>
              </a:lnSpc>
              <a:spcBef>
                <a:spcPts val="475"/>
              </a:spcBef>
              <a:buFont typeface="Arial" panose="020B0604020202020204" pitchFamily="34" charset="0"/>
              <a:buChar char="•"/>
              <a:defRPr sz="1700" kern="1200">
                <a:solidFill>
                  <a:schemeClr val="tx1"/>
                </a:solidFill>
                <a:latin typeface="+mn-lt"/>
                <a:ea typeface="+mn-ea"/>
                <a:cs typeface="+mn-cs"/>
              </a:defRPr>
            </a:lvl8pPr>
            <a:lvl9pPr marL="3709035" indent="-218440" algn="l" defTabSz="872490" rtl="0" eaLnBrk="1" latinLnBrk="0" hangingPunct="1">
              <a:lnSpc>
                <a:spcPct val="90000"/>
              </a:lnSpc>
              <a:spcBef>
                <a:spcPts val="475"/>
              </a:spcBef>
              <a:buFont typeface="Arial" panose="020B0604020202020204" pitchFamily="34" charset="0"/>
              <a:buChar char="•"/>
              <a:defRPr sz="1700" kern="1200">
                <a:solidFill>
                  <a:schemeClr val="tx1"/>
                </a:solidFill>
                <a:latin typeface="+mn-lt"/>
                <a:ea typeface="+mn-ea"/>
                <a:cs typeface="+mn-cs"/>
              </a:defRPr>
            </a:lvl9pPr>
          </a:lstStyle>
          <a:p>
            <a:pPr>
              <a:buFont typeface="Wingdings" panose="05000000000000000000" charset="0"/>
              <a:buChar char=""/>
            </a:pPr>
            <a:r>
              <a:rPr lang="zh-CN" altLang="en-US" dirty="0">
                <a:latin typeface="+mn-ea"/>
                <a:sym typeface="+mn-ea"/>
              </a:rPr>
              <a:t>内存访问</a:t>
            </a:r>
            <a:r>
              <a:rPr lang="zh-CN" altLang="en-US" dirty="0" smtClean="0">
                <a:latin typeface="+mn-ea"/>
                <a:sym typeface="+mn-ea"/>
              </a:rPr>
              <a:t>安全性</a:t>
            </a:r>
            <a:endParaRPr lang="zh-CN" altLang="en-US" dirty="0">
              <a:latin typeface="+mn-ea"/>
              <a:ea typeface="+mn-ea"/>
            </a:endParaRPr>
          </a:p>
          <a:p>
            <a:pPr lvl="1"/>
            <a:r>
              <a:rPr lang="zh-CN" altLang="zh-CN" dirty="0"/>
              <a:t>问题描述</a:t>
            </a:r>
            <a:endParaRPr lang="zh-CN" altLang="zh-CN" dirty="0"/>
          </a:p>
          <a:p>
            <a:pPr lvl="2">
              <a:buFont typeface="Wingdings" panose="05000000000000000000" pitchFamily="2" charset="2"/>
              <a:buChar char="Ø"/>
            </a:pPr>
            <a:r>
              <a:rPr lang="zh-CN" altLang="zh-CN" dirty="0"/>
              <a:t>安全环境中内核代码是不允许执行的，否则会导致恶意的内核代码对系统进行</a:t>
            </a:r>
            <a:r>
              <a:rPr lang="zh-CN" altLang="zh-CN" dirty="0" smtClean="0"/>
              <a:t>破坏</a:t>
            </a:r>
            <a:endParaRPr lang="en-US" altLang="zh-CN" dirty="0" smtClean="0"/>
          </a:p>
          <a:p>
            <a:pPr lvl="1"/>
            <a:r>
              <a:rPr lang="zh-CN" altLang="zh-CN" dirty="0"/>
              <a:t>突破途径</a:t>
            </a:r>
            <a:endParaRPr lang="zh-CN" altLang="zh-CN" dirty="0"/>
          </a:p>
          <a:p>
            <a:pPr lvl="2">
              <a:buFont typeface="Wingdings" panose="05000000000000000000" charset="0"/>
              <a:buChar char=""/>
            </a:pPr>
            <a:r>
              <a:rPr lang="zh-CN" altLang="zh-CN" dirty="0" smtClean="0"/>
              <a:t>对</a:t>
            </a:r>
            <a:r>
              <a:rPr lang="en-US" altLang="zh-CN" dirty="0" smtClean="0"/>
              <a:t>2</a:t>
            </a:r>
            <a:r>
              <a:rPr lang="zh-CN" altLang="en-US" dirty="0" smtClean="0"/>
              <a:t>种环境中</a:t>
            </a:r>
            <a:r>
              <a:rPr lang="zh-CN" altLang="zh-CN" dirty="0" smtClean="0"/>
              <a:t>数据</a:t>
            </a:r>
            <a:r>
              <a:rPr lang="zh-CN" altLang="en-US" dirty="0" smtClean="0"/>
              <a:t>段和</a:t>
            </a:r>
            <a:r>
              <a:rPr lang="zh-CN" altLang="zh-CN" dirty="0" smtClean="0"/>
              <a:t>代码</a:t>
            </a:r>
            <a:r>
              <a:rPr lang="zh-CN" altLang="zh-CN" dirty="0"/>
              <a:t>段进行访问权限设置</a:t>
            </a:r>
            <a:endParaRPr lang="zh-CN" altLang="zh-CN" dirty="0"/>
          </a:p>
          <a:p>
            <a:pPr lvl="2">
              <a:buFont typeface="Wingdings" panose="05000000000000000000" charset="0"/>
              <a:buChar char=""/>
            </a:pPr>
            <a:endParaRPr lang="zh-CN" altLang="en-US" dirty="0"/>
          </a:p>
          <a:p>
            <a:endParaRPr lang="zh-CN" alt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endParaRPr lang="en-US" altLang="zh-CN" dirty="0" smtClean="0"/>
          </a:p>
          <a:p>
            <a:endParaRPr lang="zh-CN" altLang="en-US" dirty="0"/>
          </a:p>
        </p:txBody>
      </p:sp>
      <p:sp>
        <p:nvSpPr>
          <p:cNvPr id="4" name="Rectangle 2"/>
          <p:cNvSpPr>
            <a:spLocks noChangeArrowheads="1"/>
          </p:cNvSpPr>
          <p:nvPr/>
        </p:nvSpPr>
        <p:spPr bwMode="auto">
          <a:xfrm>
            <a:off x="0" y="567200"/>
            <a:ext cx="271780" cy="2800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72567" tIns="36283" rIns="72567" bIns="36283" numCol="1" anchor="ctr" anchorCtr="0" compatLnSpc="1">
            <a:spAutoFit/>
          </a:bodyPr>
          <a:lstStyle/>
          <a:p>
            <a:endParaRPr lang="zh-CN" altLang="en-US" sz="1350"/>
          </a:p>
        </p:txBody>
      </p:sp>
      <p:graphicFrame>
        <p:nvGraphicFramePr>
          <p:cNvPr id="5" name="对象 4"/>
          <p:cNvGraphicFramePr>
            <a:graphicFrameLocks noChangeAspect="1"/>
          </p:cNvGraphicFramePr>
          <p:nvPr/>
        </p:nvGraphicFramePr>
        <p:xfrm>
          <a:off x="2286157" y="724206"/>
          <a:ext cx="6857843" cy="5444110"/>
        </p:xfrm>
        <a:graphic>
          <a:graphicData uri="http://schemas.openxmlformats.org/presentationml/2006/ole">
            <mc:AlternateContent xmlns:mc="http://schemas.openxmlformats.org/markup-compatibility/2006">
              <mc:Choice xmlns:v="urn:schemas-microsoft-com:vml" Requires="v">
                <p:oleObj spid="_x0000_s1029" name="Visio" r:id="rId1" imgW="8920480" imgH="7071995" progId="Visio.Drawing.15">
                  <p:embed/>
                </p:oleObj>
              </mc:Choice>
              <mc:Fallback>
                <p:oleObj name="Visio" r:id="rId1" imgW="8920480" imgH="7071995" progId="Visio.Drawing.15">
                  <p:embed/>
                  <p:pic>
                    <p:nvPicPr>
                      <p:cNvPr id="0" name="Object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157" y="724206"/>
                        <a:ext cx="6857843" cy="5444110"/>
                      </a:xfrm>
                      <a:prstGeom prst="rect">
                        <a:avLst/>
                      </a:prstGeom>
                      <a:noFill/>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spd="slow" p14:dur="2000" advClick="0" advTm="0"/>
    </mc:Choice>
    <mc:Fallback>
      <p:transition spd="slow" advClick="0" advTm="0"/>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内容占位符 2"/>
          <p:cNvSpPr>
            <a:spLocks noGrp="1"/>
          </p:cNvSpPr>
          <p:nvPr/>
        </p:nvSpPr>
        <p:spPr>
          <a:xfrm>
            <a:off x="628651" y="1525905"/>
            <a:ext cx="7886700" cy="4351338"/>
          </a:xfrm>
          <a:prstGeom prst="rect">
            <a:avLst/>
          </a:prstGeom>
        </p:spPr>
        <p:txBody>
          <a:bodyPr vert="horz" lIns="87275" tIns="43638" rIns="87275" bIns="43638" rtlCol="0">
            <a:normAutofit/>
          </a:bodyPr>
          <a:lstStyle>
            <a:lvl1pPr marL="218440" indent="-218440" algn="l" defTabSz="872490" rtl="0" eaLnBrk="1" latinLnBrk="0" hangingPunct="1">
              <a:lnSpc>
                <a:spcPct val="90000"/>
              </a:lnSpc>
              <a:spcBef>
                <a:spcPts val="955"/>
              </a:spcBef>
              <a:buFont typeface="Arial" panose="020B0604020202020204" pitchFamily="34" charset="0"/>
              <a:buChar char="•"/>
              <a:defRPr sz="2700" kern="1200">
                <a:solidFill>
                  <a:schemeClr val="tx1"/>
                </a:solidFill>
                <a:latin typeface="+mn-lt"/>
                <a:ea typeface="+mn-ea"/>
                <a:cs typeface="+mn-cs"/>
              </a:defRPr>
            </a:lvl1pPr>
            <a:lvl2pPr marL="654685" indent="-218440" algn="l" defTabSz="872490" rtl="0" eaLnBrk="1" latinLnBrk="0" hangingPunct="1">
              <a:lnSpc>
                <a:spcPct val="90000"/>
              </a:lnSpc>
              <a:spcBef>
                <a:spcPts val="475"/>
              </a:spcBef>
              <a:buFont typeface="Arial" panose="020B0604020202020204" pitchFamily="34" charset="0"/>
              <a:buChar char="•"/>
              <a:defRPr sz="2300" kern="1200">
                <a:solidFill>
                  <a:schemeClr val="tx1"/>
                </a:solidFill>
                <a:latin typeface="+mn-lt"/>
                <a:ea typeface="+mn-ea"/>
                <a:cs typeface="+mn-cs"/>
              </a:defRPr>
            </a:lvl2pPr>
            <a:lvl3pPr marL="1090930" indent="-218440" algn="l" defTabSz="872490" rtl="0" eaLnBrk="1" latinLnBrk="0" hangingPunct="1">
              <a:lnSpc>
                <a:spcPct val="90000"/>
              </a:lnSpc>
              <a:spcBef>
                <a:spcPts val="475"/>
              </a:spcBef>
              <a:buFont typeface="Arial" panose="020B0604020202020204" pitchFamily="34" charset="0"/>
              <a:buChar char="•"/>
              <a:defRPr sz="1900" kern="1200">
                <a:solidFill>
                  <a:schemeClr val="tx1"/>
                </a:solidFill>
                <a:latin typeface="+mn-lt"/>
                <a:ea typeface="+mn-ea"/>
                <a:cs typeface="+mn-cs"/>
              </a:defRPr>
            </a:lvl3pPr>
            <a:lvl4pPr marL="1527175" indent="-218440" algn="l" defTabSz="872490" rtl="0" eaLnBrk="1" latinLnBrk="0" hangingPunct="1">
              <a:lnSpc>
                <a:spcPct val="90000"/>
              </a:lnSpc>
              <a:spcBef>
                <a:spcPts val="475"/>
              </a:spcBef>
              <a:buFont typeface="Arial" panose="020B0604020202020204" pitchFamily="34" charset="0"/>
              <a:buChar char="•"/>
              <a:defRPr sz="1700" kern="1200">
                <a:solidFill>
                  <a:schemeClr val="tx1"/>
                </a:solidFill>
                <a:latin typeface="+mn-lt"/>
                <a:ea typeface="+mn-ea"/>
                <a:cs typeface="+mn-cs"/>
              </a:defRPr>
            </a:lvl4pPr>
            <a:lvl5pPr marL="1963420" indent="-218440" algn="l" defTabSz="872490" rtl="0" eaLnBrk="1" latinLnBrk="0" hangingPunct="1">
              <a:lnSpc>
                <a:spcPct val="90000"/>
              </a:lnSpc>
              <a:spcBef>
                <a:spcPts val="475"/>
              </a:spcBef>
              <a:buFont typeface="Arial" panose="020B0604020202020204" pitchFamily="34" charset="0"/>
              <a:buChar char="•"/>
              <a:defRPr sz="1700" kern="1200">
                <a:solidFill>
                  <a:schemeClr val="tx1"/>
                </a:solidFill>
                <a:latin typeface="+mn-lt"/>
                <a:ea typeface="+mn-ea"/>
                <a:cs typeface="+mn-cs"/>
              </a:defRPr>
            </a:lvl5pPr>
            <a:lvl6pPr marL="2400300" indent="-218440" algn="l" defTabSz="872490" rtl="0" eaLnBrk="1" latinLnBrk="0" hangingPunct="1">
              <a:lnSpc>
                <a:spcPct val="90000"/>
              </a:lnSpc>
              <a:spcBef>
                <a:spcPts val="475"/>
              </a:spcBef>
              <a:buFont typeface="Arial" panose="020B0604020202020204" pitchFamily="34" charset="0"/>
              <a:buChar char="•"/>
              <a:defRPr sz="1700" kern="1200">
                <a:solidFill>
                  <a:schemeClr val="tx1"/>
                </a:solidFill>
                <a:latin typeface="+mn-lt"/>
                <a:ea typeface="+mn-ea"/>
                <a:cs typeface="+mn-cs"/>
              </a:defRPr>
            </a:lvl6pPr>
            <a:lvl7pPr marL="2836545" indent="-218440" algn="l" defTabSz="872490" rtl="0" eaLnBrk="1" latinLnBrk="0" hangingPunct="1">
              <a:lnSpc>
                <a:spcPct val="90000"/>
              </a:lnSpc>
              <a:spcBef>
                <a:spcPts val="475"/>
              </a:spcBef>
              <a:buFont typeface="Arial" panose="020B0604020202020204" pitchFamily="34" charset="0"/>
              <a:buChar char="•"/>
              <a:defRPr sz="1700" kern="1200">
                <a:solidFill>
                  <a:schemeClr val="tx1"/>
                </a:solidFill>
                <a:latin typeface="+mn-lt"/>
                <a:ea typeface="+mn-ea"/>
                <a:cs typeface="+mn-cs"/>
              </a:defRPr>
            </a:lvl7pPr>
            <a:lvl8pPr marL="3272790" indent="-218440" algn="l" defTabSz="872490" rtl="0" eaLnBrk="1" latinLnBrk="0" hangingPunct="1">
              <a:lnSpc>
                <a:spcPct val="90000"/>
              </a:lnSpc>
              <a:spcBef>
                <a:spcPts val="475"/>
              </a:spcBef>
              <a:buFont typeface="Arial" panose="020B0604020202020204" pitchFamily="34" charset="0"/>
              <a:buChar char="•"/>
              <a:defRPr sz="1700" kern="1200">
                <a:solidFill>
                  <a:schemeClr val="tx1"/>
                </a:solidFill>
                <a:latin typeface="+mn-lt"/>
                <a:ea typeface="+mn-ea"/>
                <a:cs typeface="+mn-cs"/>
              </a:defRPr>
            </a:lvl8pPr>
            <a:lvl9pPr marL="3709035" indent="-218440" algn="l" defTabSz="872490" rtl="0" eaLnBrk="1" latinLnBrk="0" hangingPunct="1">
              <a:lnSpc>
                <a:spcPct val="90000"/>
              </a:lnSpc>
              <a:spcBef>
                <a:spcPts val="475"/>
              </a:spcBef>
              <a:buFont typeface="Arial" panose="020B0604020202020204" pitchFamily="34" charset="0"/>
              <a:buChar char="•"/>
              <a:defRPr sz="1700" kern="1200">
                <a:solidFill>
                  <a:schemeClr val="tx1"/>
                </a:solidFill>
                <a:latin typeface="+mn-lt"/>
                <a:ea typeface="+mn-ea"/>
                <a:cs typeface="+mn-cs"/>
              </a:defRPr>
            </a:lvl9pPr>
          </a:lstStyle>
          <a:p>
            <a:pPr>
              <a:buFont typeface="Wingdings" panose="05000000000000000000" charset="0"/>
              <a:buChar char=""/>
            </a:pPr>
            <a:r>
              <a:rPr lang="zh-CN" altLang="en-US" dirty="0" smtClean="0">
                <a:sym typeface="+mn-ea"/>
              </a:rPr>
              <a:t>外部攻击（</a:t>
            </a:r>
            <a:r>
              <a:rPr lang="en-US" altLang="zh-CN" dirty="0" smtClean="0">
                <a:sym typeface="+mn-ea"/>
              </a:rPr>
              <a:t>DMA</a:t>
            </a:r>
            <a:r>
              <a:rPr lang="zh-CN" altLang="en-US" dirty="0" smtClean="0">
                <a:sym typeface="+mn-ea"/>
              </a:rPr>
              <a:t>攻击等）</a:t>
            </a:r>
            <a:endParaRPr lang="zh-CN" altLang="en-US"/>
          </a:p>
          <a:p>
            <a:pPr lvl="1"/>
            <a:r>
              <a:rPr lang="zh-CN" altLang="en-US" sz="2300" dirty="0" smtClean="0">
                <a:sym typeface="+mn-ea"/>
              </a:rPr>
              <a:t>突破途径</a:t>
            </a:r>
            <a:endParaRPr lang="en-US" altLang="zh-CN" sz="2300" dirty="0" smtClean="0"/>
          </a:p>
          <a:p>
            <a:pPr lvl="2">
              <a:buFont typeface="Wingdings" panose="05000000000000000000" pitchFamily="2" charset="2"/>
              <a:buChar char="Ø"/>
            </a:pPr>
            <a:r>
              <a:rPr lang="zh-CN" altLang="zh-CN" sz="2230" dirty="0" smtClean="0">
                <a:sym typeface="+mn-ea"/>
              </a:rPr>
              <a:t>使用</a:t>
            </a:r>
            <a:r>
              <a:rPr lang="en-US" altLang="zh-CN" sz="2230" dirty="0">
                <a:sym typeface="+mn-ea"/>
              </a:rPr>
              <a:t>IOMMU</a:t>
            </a:r>
            <a:endParaRPr lang="en-US" altLang="zh-CN" sz="2230" dirty="0" smtClean="0"/>
          </a:p>
          <a:p>
            <a:pPr lvl="2">
              <a:buFont typeface="Wingdings" panose="05000000000000000000" pitchFamily="2" charset="2"/>
              <a:buChar char="Ø"/>
            </a:pPr>
            <a:r>
              <a:rPr lang="zh-CN" altLang="zh-CN" sz="2230" dirty="0" smtClean="0">
                <a:sym typeface="+mn-ea"/>
              </a:rPr>
              <a:t>共同</a:t>
            </a:r>
            <a:r>
              <a:rPr lang="zh-CN" altLang="zh-CN" sz="2230" dirty="0">
                <a:sym typeface="+mn-ea"/>
              </a:rPr>
              <a:t>的目的是防止非法访问安全区域地址空间</a:t>
            </a:r>
            <a:endParaRPr lang="zh-CN" altLang="en-US" dirty="0"/>
          </a:p>
          <a:p>
            <a:endParaRPr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28651" y="1381125"/>
            <a:ext cx="7886700" cy="4351338"/>
          </a:xfrm>
        </p:spPr>
        <p:txBody>
          <a:bodyPr/>
          <a:lstStyle/>
          <a:p>
            <a:pPr marL="0" indent="0">
              <a:buFont typeface="Wingdings" panose="05000000000000000000" pitchFamily="2" charset="2"/>
              <a:buNone/>
            </a:pPr>
            <a:endParaRPr lang="zh-CN" dirty="0">
              <a:sym typeface="+mn-ea"/>
            </a:endParaRPr>
          </a:p>
          <a:p>
            <a:pPr marL="0" indent="0">
              <a:buFont typeface="Wingdings" panose="05000000000000000000" pitchFamily="2" charset="2"/>
              <a:buNone/>
            </a:pPr>
            <a:endParaRPr lang="zh-CN" dirty="0"/>
          </a:p>
        </p:txBody>
      </p:sp>
      <p:sp>
        <p:nvSpPr>
          <p:cNvPr id="52" name="椭圆 51"/>
          <p:cNvSpPr/>
          <p:nvPr/>
        </p:nvSpPr>
        <p:spPr>
          <a:xfrm>
            <a:off x="498586" y="3006801"/>
            <a:ext cx="725700" cy="725700"/>
          </a:xfrm>
          <a:prstGeom prst="ellipse">
            <a:avLst/>
          </a:prstGeom>
          <a:gradFill flip="none" rotWithShape="1">
            <a:gsLst>
              <a:gs pos="0">
                <a:schemeClr val="bg1">
                  <a:lumMod val="85000"/>
                </a:schemeClr>
              </a:gs>
              <a:gs pos="100000">
                <a:schemeClr val="bg1"/>
              </a:gs>
            </a:gsLst>
            <a:lin ang="2700000" scaled="1"/>
            <a:tileRect/>
          </a:gradFill>
          <a:ln w="38100">
            <a:gradFill flip="none" rotWithShape="1">
              <a:gsLst>
                <a:gs pos="0">
                  <a:schemeClr val="bg1"/>
                </a:gs>
                <a:gs pos="100000">
                  <a:schemeClr val="bg1">
                    <a:lumMod val="85000"/>
                  </a:schemeClr>
                </a:gs>
              </a:gsLst>
              <a:lin ang="2700000" scaled="1"/>
              <a:tileRect/>
            </a:gradFill>
          </a:ln>
          <a:effectLst>
            <a:outerShdw blurRad="88900" dist="1016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114" name="椭圆 113"/>
          <p:cNvSpPr/>
          <p:nvPr/>
        </p:nvSpPr>
        <p:spPr>
          <a:xfrm>
            <a:off x="861432" y="1041078"/>
            <a:ext cx="1558125" cy="1558125"/>
          </a:xfrm>
          <a:prstGeom prst="ellipse">
            <a:avLst/>
          </a:prstGeom>
          <a:gradFill flip="none" rotWithShape="1">
            <a:gsLst>
              <a:gs pos="0">
                <a:schemeClr val="bg1">
                  <a:lumMod val="85000"/>
                </a:schemeClr>
              </a:gs>
              <a:gs pos="100000">
                <a:schemeClr val="bg1"/>
              </a:gs>
            </a:gsLst>
            <a:lin ang="2700000" scaled="1"/>
            <a:tileRect/>
          </a:gradFill>
          <a:ln w="38100">
            <a:gradFill flip="none" rotWithShape="1">
              <a:gsLst>
                <a:gs pos="0">
                  <a:schemeClr val="bg1"/>
                </a:gs>
                <a:gs pos="100000">
                  <a:schemeClr val="bg1">
                    <a:lumMod val="85000"/>
                  </a:schemeClr>
                </a:gs>
              </a:gsLst>
              <a:lin ang="2700000" scaled="1"/>
              <a:tileRect/>
            </a:gradFill>
          </a:ln>
          <a:effectLst>
            <a:outerShdw blurRad="88900" dist="1016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grpSp>
        <p:nvGrpSpPr>
          <p:cNvPr id="5" name="组合 4"/>
          <p:cNvGrpSpPr/>
          <p:nvPr/>
        </p:nvGrpSpPr>
        <p:grpSpPr>
          <a:xfrm>
            <a:off x="805468" y="1385073"/>
            <a:ext cx="1787217" cy="914619"/>
            <a:chOff x="736517" y="2781721"/>
            <a:chExt cx="1787217" cy="914619"/>
          </a:xfrm>
        </p:grpSpPr>
        <p:sp>
          <p:nvSpPr>
            <p:cNvPr id="115" name="文本框 5"/>
            <p:cNvSpPr txBox="1"/>
            <p:nvPr/>
          </p:nvSpPr>
          <p:spPr>
            <a:xfrm>
              <a:off x="736517" y="2781721"/>
              <a:ext cx="1787217" cy="707886"/>
            </a:xfrm>
            <a:prstGeom prst="rect">
              <a:avLst/>
            </a:prstGeom>
            <a:noFill/>
          </p:spPr>
          <p:txBody>
            <a:bodyPr wrap="square" rtlCol="0">
              <a:spAutoFit/>
            </a:bodyPr>
            <a:lstStyle/>
            <a:p>
              <a:pPr algn="ctr"/>
              <a:r>
                <a:rPr lang="zh-CN" altLang="en-US" sz="4000" dirty="0" smtClean="0">
                  <a:solidFill>
                    <a:srgbClr val="0066CC"/>
                  </a:solidFill>
                  <a:effectLst>
                    <a:innerShdw blurRad="63500" dist="38100" dir="13500000">
                      <a:prstClr val="black">
                        <a:alpha val="50000"/>
                      </a:prstClr>
                    </a:innerShdw>
                  </a:effectLst>
                  <a:latin typeface="微软雅黑" panose="020B0503020204020204" charset="-122"/>
                  <a:ea typeface="微软雅黑" panose="020B0503020204020204" charset="-122"/>
                </a:rPr>
                <a:t>目录</a:t>
              </a:r>
              <a:endParaRPr lang="zh-CN" altLang="en-US" sz="4000" dirty="0">
                <a:solidFill>
                  <a:srgbClr val="0066CC"/>
                </a:solidFill>
                <a:effectLst>
                  <a:innerShdw blurRad="63500" dist="38100" dir="13500000">
                    <a:prstClr val="black">
                      <a:alpha val="50000"/>
                    </a:prstClr>
                  </a:innerShdw>
                </a:effectLst>
                <a:latin typeface="微软雅黑" panose="020B0503020204020204" charset="-122"/>
                <a:ea typeface="微软雅黑" panose="020B0503020204020204" charset="-122"/>
              </a:endParaRPr>
            </a:p>
          </p:txBody>
        </p:sp>
        <p:sp>
          <p:nvSpPr>
            <p:cNvPr id="141" name="矩形 140"/>
            <p:cNvSpPr/>
            <p:nvPr/>
          </p:nvSpPr>
          <p:spPr>
            <a:xfrm>
              <a:off x="936501" y="3357786"/>
              <a:ext cx="1381356" cy="338554"/>
            </a:xfrm>
            <a:prstGeom prst="rect">
              <a:avLst/>
            </a:prstGeom>
          </p:spPr>
          <p:txBody>
            <a:bodyPr wrap="square">
              <a:spAutoFit/>
            </a:bodyPr>
            <a:lstStyle/>
            <a:p>
              <a:pPr algn="ctr" fontAlgn="auto">
                <a:spcBef>
                  <a:spcPts val="0"/>
                </a:spcBef>
                <a:spcAft>
                  <a:spcPts val="0"/>
                </a:spcAft>
                <a:defRPr/>
              </a:pPr>
              <a:r>
                <a:rPr lang="en-US" altLang="zh-CN" sz="1600" dirty="0">
                  <a:solidFill>
                    <a:srgbClr val="0066CC"/>
                  </a:solidFill>
                </a:rPr>
                <a:t>CONTENTS</a:t>
              </a:r>
              <a:endParaRPr lang="zh-CN" altLang="en-US" sz="1600" dirty="0">
                <a:solidFill>
                  <a:srgbClr val="0066CC"/>
                </a:solidFill>
              </a:endParaRPr>
            </a:p>
          </p:txBody>
        </p:sp>
      </p:grpSp>
      <p:sp>
        <p:nvSpPr>
          <p:cNvPr id="6" name="弧形 5"/>
          <p:cNvSpPr/>
          <p:nvPr/>
        </p:nvSpPr>
        <p:spPr>
          <a:xfrm rot="847703">
            <a:off x="-1675848" y="762786"/>
            <a:ext cx="5551461" cy="5551461"/>
          </a:xfrm>
          <a:prstGeom prst="arc">
            <a:avLst>
              <a:gd name="adj1" fmla="val 16684310"/>
              <a:gd name="adj2" fmla="val 3342787"/>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116" name="组合 115"/>
          <p:cNvGrpSpPr/>
          <p:nvPr/>
        </p:nvGrpSpPr>
        <p:grpSpPr>
          <a:xfrm>
            <a:off x="3205668" y="1120234"/>
            <a:ext cx="802098" cy="802096"/>
            <a:chOff x="7414667" y="3750265"/>
            <a:chExt cx="871129" cy="871129"/>
          </a:xfrm>
        </p:grpSpPr>
        <p:sp>
          <p:nvSpPr>
            <p:cNvPr id="117" name="椭圆 116"/>
            <p:cNvSpPr/>
            <p:nvPr/>
          </p:nvSpPr>
          <p:spPr>
            <a:xfrm>
              <a:off x="7414667" y="3750265"/>
              <a:ext cx="871129" cy="871129"/>
            </a:xfrm>
            <a:prstGeom prst="ellipse">
              <a:avLst/>
            </a:prstGeom>
            <a:gradFill flip="none" rotWithShape="1">
              <a:gsLst>
                <a:gs pos="0">
                  <a:schemeClr val="bg1">
                    <a:lumMod val="85000"/>
                  </a:schemeClr>
                </a:gs>
                <a:gs pos="100000">
                  <a:schemeClr val="bg1"/>
                </a:gs>
              </a:gsLst>
              <a:lin ang="2700000" scaled="1"/>
              <a:tileRect/>
            </a:gradFill>
            <a:ln w="25400">
              <a:gradFill flip="none" rotWithShape="1">
                <a:gsLst>
                  <a:gs pos="0">
                    <a:schemeClr val="bg1"/>
                  </a:gs>
                  <a:gs pos="100000">
                    <a:schemeClr val="bg1">
                      <a:lumMod val="85000"/>
                    </a:schemeClr>
                  </a:gs>
                </a:gsLst>
                <a:lin ang="2700000" scaled="1"/>
                <a:tileRect/>
              </a:gradFill>
            </a:ln>
            <a:effectLst>
              <a:outerShdw blurRad="88900" dist="635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118" name="文本框 20"/>
            <p:cNvSpPr txBox="1"/>
            <p:nvPr/>
          </p:nvSpPr>
          <p:spPr>
            <a:xfrm>
              <a:off x="7468849" y="3843910"/>
              <a:ext cx="792991" cy="701958"/>
            </a:xfrm>
            <a:prstGeom prst="rect">
              <a:avLst/>
            </a:prstGeom>
            <a:noFill/>
          </p:spPr>
          <p:txBody>
            <a:bodyPr wrap="square" rtlCol="0">
              <a:spAutoFit/>
            </a:bodyPr>
            <a:lstStyle/>
            <a:p>
              <a:pPr algn="ctr"/>
              <a:r>
                <a:rPr lang="en-US" altLang="zh-CN" sz="3600" dirty="0" smtClean="0">
                  <a:solidFill>
                    <a:srgbClr val="0066CC"/>
                  </a:solidFill>
                  <a:effectLst>
                    <a:innerShdw blurRad="63500" dist="38100" dir="13500000">
                      <a:prstClr val="black">
                        <a:alpha val="50000"/>
                      </a:prstClr>
                    </a:innerShdw>
                  </a:effectLst>
                  <a:latin typeface="微软雅黑" panose="020B0503020204020204" charset="-122"/>
                  <a:ea typeface="微软雅黑" panose="020B0503020204020204" charset="-122"/>
                </a:rPr>
                <a:t>01</a:t>
              </a:r>
              <a:endParaRPr lang="zh-CN" altLang="en-US" sz="3600" dirty="0">
                <a:solidFill>
                  <a:srgbClr val="0066CC"/>
                </a:solidFill>
                <a:effectLst>
                  <a:innerShdw blurRad="63500" dist="38100" dir="13500000">
                    <a:prstClr val="black">
                      <a:alpha val="50000"/>
                    </a:prstClr>
                  </a:innerShdw>
                </a:effectLst>
                <a:latin typeface="微软雅黑" panose="020B0503020204020204" charset="-122"/>
                <a:ea typeface="微软雅黑" panose="020B0503020204020204" charset="-122"/>
              </a:endParaRPr>
            </a:p>
          </p:txBody>
        </p:sp>
      </p:grpSp>
      <p:grpSp>
        <p:nvGrpSpPr>
          <p:cNvPr id="119" name="组合 118"/>
          <p:cNvGrpSpPr/>
          <p:nvPr/>
        </p:nvGrpSpPr>
        <p:grpSpPr>
          <a:xfrm>
            <a:off x="3925748" y="3155508"/>
            <a:ext cx="802098" cy="802096"/>
            <a:chOff x="7414667" y="3750264"/>
            <a:chExt cx="871129" cy="871129"/>
          </a:xfrm>
        </p:grpSpPr>
        <p:sp>
          <p:nvSpPr>
            <p:cNvPr id="120" name="椭圆 119"/>
            <p:cNvSpPr/>
            <p:nvPr/>
          </p:nvSpPr>
          <p:spPr>
            <a:xfrm>
              <a:off x="7414667" y="3750264"/>
              <a:ext cx="871129" cy="871129"/>
            </a:xfrm>
            <a:prstGeom prst="ellipse">
              <a:avLst/>
            </a:prstGeom>
            <a:gradFill flip="none" rotWithShape="1">
              <a:gsLst>
                <a:gs pos="0">
                  <a:schemeClr val="bg1">
                    <a:lumMod val="85000"/>
                  </a:schemeClr>
                </a:gs>
                <a:gs pos="100000">
                  <a:schemeClr val="bg1"/>
                </a:gs>
              </a:gsLst>
              <a:lin ang="2700000" scaled="1"/>
              <a:tileRect/>
            </a:gradFill>
            <a:ln w="25400">
              <a:gradFill flip="none" rotWithShape="1">
                <a:gsLst>
                  <a:gs pos="0">
                    <a:schemeClr val="bg1"/>
                  </a:gs>
                  <a:gs pos="100000">
                    <a:schemeClr val="bg1">
                      <a:lumMod val="85000"/>
                    </a:schemeClr>
                  </a:gs>
                </a:gsLst>
                <a:lin ang="2700000" scaled="1"/>
                <a:tileRect/>
              </a:gradFill>
            </a:ln>
            <a:effectLst>
              <a:outerShdw blurRad="88900" dist="635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121" name="文本框 23"/>
            <p:cNvSpPr txBox="1"/>
            <p:nvPr/>
          </p:nvSpPr>
          <p:spPr>
            <a:xfrm>
              <a:off x="7451426" y="3843910"/>
              <a:ext cx="792991" cy="701958"/>
            </a:xfrm>
            <a:prstGeom prst="rect">
              <a:avLst/>
            </a:prstGeom>
            <a:noFill/>
          </p:spPr>
          <p:txBody>
            <a:bodyPr wrap="square" rtlCol="0">
              <a:spAutoFit/>
            </a:bodyPr>
            <a:lstStyle>
              <a:defPPr>
                <a:defRPr lang="zh-CN"/>
              </a:defPPr>
              <a:lvl1pPr algn="ctr">
                <a:defRPr sz="3600">
                  <a:solidFill>
                    <a:srgbClr val="0066CC"/>
                  </a:solidFill>
                  <a:effectLst>
                    <a:innerShdw blurRad="63500" dist="38100" dir="13500000">
                      <a:prstClr val="black">
                        <a:alpha val="50000"/>
                      </a:prstClr>
                    </a:innerShdw>
                  </a:effectLst>
                  <a:latin typeface="微软雅黑" panose="020B0503020204020204" charset="-122"/>
                  <a:ea typeface="微软雅黑" panose="020B0503020204020204" charset="-122"/>
                </a:defRPr>
              </a:lvl1pPr>
            </a:lstStyle>
            <a:p>
              <a:r>
                <a:rPr lang="en-US" altLang="zh-CN" dirty="0"/>
                <a:t>03</a:t>
              </a:r>
              <a:endParaRPr lang="zh-CN" altLang="en-US" dirty="0"/>
            </a:p>
          </p:txBody>
        </p:sp>
      </p:grpSp>
      <p:grpSp>
        <p:nvGrpSpPr>
          <p:cNvPr id="122" name="组合 121"/>
          <p:cNvGrpSpPr/>
          <p:nvPr/>
        </p:nvGrpSpPr>
        <p:grpSpPr>
          <a:xfrm>
            <a:off x="3781732" y="4225621"/>
            <a:ext cx="802098" cy="802096"/>
            <a:chOff x="7414667" y="3750264"/>
            <a:chExt cx="871129" cy="871129"/>
          </a:xfrm>
        </p:grpSpPr>
        <p:sp>
          <p:nvSpPr>
            <p:cNvPr id="123" name="椭圆 122"/>
            <p:cNvSpPr/>
            <p:nvPr/>
          </p:nvSpPr>
          <p:spPr>
            <a:xfrm>
              <a:off x="7414667" y="3750264"/>
              <a:ext cx="871129" cy="871129"/>
            </a:xfrm>
            <a:prstGeom prst="ellipse">
              <a:avLst/>
            </a:prstGeom>
            <a:gradFill flip="none" rotWithShape="1">
              <a:gsLst>
                <a:gs pos="0">
                  <a:schemeClr val="bg1">
                    <a:lumMod val="85000"/>
                  </a:schemeClr>
                </a:gs>
                <a:gs pos="100000">
                  <a:schemeClr val="bg1"/>
                </a:gs>
              </a:gsLst>
              <a:lin ang="2700000" scaled="1"/>
              <a:tileRect/>
            </a:gradFill>
            <a:ln w="25400">
              <a:gradFill flip="none" rotWithShape="1">
                <a:gsLst>
                  <a:gs pos="0">
                    <a:schemeClr val="bg1"/>
                  </a:gs>
                  <a:gs pos="100000">
                    <a:schemeClr val="bg1">
                      <a:lumMod val="85000"/>
                    </a:schemeClr>
                  </a:gs>
                </a:gsLst>
                <a:lin ang="2700000" scaled="1"/>
                <a:tileRect/>
              </a:gradFill>
            </a:ln>
            <a:effectLst>
              <a:outerShdw blurRad="88900" dist="635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124" name="文本框 29"/>
            <p:cNvSpPr txBox="1"/>
            <p:nvPr/>
          </p:nvSpPr>
          <p:spPr>
            <a:xfrm>
              <a:off x="7451426" y="3818460"/>
              <a:ext cx="792991" cy="701958"/>
            </a:xfrm>
            <a:prstGeom prst="rect">
              <a:avLst/>
            </a:prstGeom>
            <a:noFill/>
          </p:spPr>
          <p:txBody>
            <a:bodyPr wrap="square" rtlCol="0">
              <a:spAutoFit/>
            </a:bodyPr>
            <a:lstStyle>
              <a:defPPr>
                <a:defRPr lang="zh-CN"/>
              </a:defPPr>
              <a:lvl1pPr algn="ctr">
                <a:defRPr sz="3600">
                  <a:solidFill>
                    <a:srgbClr val="0066CC"/>
                  </a:solidFill>
                  <a:effectLst>
                    <a:innerShdw blurRad="63500" dist="38100" dir="13500000">
                      <a:prstClr val="black">
                        <a:alpha val="50000"/>
                      </a:prstClr>
                    </a:innerShdw>
                  </a:effectLst>
                  <a:latin typeface="微软雅黑" panose="020B0503020204020204" charset="-122"/>
                  <a:ea typeface="微软雅黑" panose="020B0503020204020204" charset="-122"/>
                </a:defRPr>
              </a:lvl1pPr>
            </a:lstStyle>
            <a:p>
              <a:r>
                <a:rPr lang="en-US" altLang="zh-CN" dirty="0"/>
                <a:t>04</a:t>
              </a:r>
              <a:endParaRPr lang="zh-CN" altLang="en-US" dirty="0"/>
            </a:p>
          </p:txBody>
        </p:sp>
      </p:grpSp>
      <p:grpSp>
        <p:nvGrpSpPr>
          <p:cNvPr id="125" name="组合 124"/>
          <p:cNvGrpSpPr/>
          <p:nvPr/>
        </p:nvGrpSpPr>
        <p:grpSpPr>
          <a:xfrm>
            <a:off x="3781732" y="2085395"/>
            <a:ext cx="802098" cy="802096"/>
            <a:chOff x="7414667" y="3750264"/>
            <a:chExt cx="871129" cy="871129"/>
          </a:xfrm>
        </p:grpSpPr>
        <p:sp>
          <p:nvSpPr>
            <p:cNvPr id="126" name="椭圆 125"/>
            <p:cNvSpPr/>
            <p:nvPr/>
          </p:nvSpPr>
          <p:spPr>
            <a:xfrm>
              <a:off x="7414667" y="3750264"/>
              <a:ext cx="871129" cy="871129"/>
            </a:xfrm>
            <a:prstGeom prst="ellipse">
              <a:avLst/>
            </a:prstGeom>
            <a:gradFill flip="none" rotWithShape="1">
              <a:gsLst>
                <a:gs pos="0">
                  <a:schemeClr val="bg1">
                    <a:lumMod val="85000"/>
                  </a:schemeClr>
                </a:gs>
                <a:gs pos="100000">
                  <a:schemeClr val="bg1"/>
                </a:gs>
              </a:gsLst>
              <a:lin ang="2700000" scaled="1"/>
              <a:tileRect/>
            </a:gradFill>
            <a:ln w="25400">
              <a:gradFill flip="none" rotWithShape="1">
                <a:gsLst>
                  <a:gs pos="0">
                    <a:schemeClr val="bg1"/>
                  </a:gs>
                  <a:gs pos="100000">
                    <a:schemeClr val="bg1">
                      <a:lumMod val="85000"/>
                    </a:schemeClr>
                  </a:gs>
                </a:gsLst>
                <a:lin ang="2700000" scaled="1"/>
                <a:tileRect/>
              </a:gradFill>
            </a:ln>
            <a:effectLst>
              <a:outerShdw blurRad="88900" dist="635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127" name="文本框 32"/>
            <p:cNvSpPr txBox="1"/>
            <p:nvPr/>
          </p:nvSpPr>
          <p:spPr>
            <a:xfrm>
              <a:off x="7451426" y="3820353"/>
              <a:ext cx="792991" cy="701958"/>
            </a:xfrm>
            <a:prstGeom prst="rect">
              <a:avLst/>
            </a:prstGeom>
            <a:noFill/>
          </p:spPr>
          <p:txBody>
            <a:bodyPr wrap="square" rtlCol="0">
              <a:spAutoFit/>
            </a:bodyPr>
            <a:lstStyle>
              <a:defPPr>
                <a:defRPr lang="zh-CN"/>
              </a:defPPr>
              <a:lvl1pPr algn="ctr">
                <a:defRPr sz="3600">
                  <a:solidFill>
                    <a:srgbClr val="0066CC"/>
                  </a:solidFill>
                  <a:effectLst>
                    <a:innerShdw blurRad="63500" dist="38100" dir="13500000">
                      <a:prstClr val="black">
                        <a:alpha val="50000"/>
                      </a:prstClr>
                    </a:innerShdw>
                  </a:effectLst>
                  <a:latin typeface="微软雅黑" panose="020B0503020204020204" charset="-122"/>
                  <a:ea typeface="微软雅黑" panose="020B0503020204020204" charset="-122"/>
                </a:defRPr>
              </a:lvl1pPr>
            </a:lstStyle>
            <a:p>
              <a:r>
                <a:rPr lang="en-US" altLang="zh-CN" dirty="0"/>
                <a:t>02</a:t>
              </a:r>
              <a:endParaRPr lang="zh-CN" altLang="en-US" dirty="0"/>
            </a:p>
          </p:txBody>
        </p:sp>
      </p:grpSp>
      <p:grpSp>
        <p:nvGrpSpPr>
          <p:cNvPr id="7" name="组合 6"/>
          <p:cNvGrpSpPr/>
          <p:nvPr/>
        </p:nvGrpSpPr>
        <p:grpSpPr>
          <a:xfrm>
            <a:off x="3133660" y="5181739"/>
            <a:ext cx="802098" cy="802095"/>
            <a:chOff x="9136697" y="1907619"/>
            <a:chExt cx="802098" cy="802095"/>
          </a:xfrm>
        </p:grpSpPr>
        <p:sp>
          <p:nvSpPr>
            <p:cNvPr id="136" name="椭圆 135"/>
            <p:cNvSpPr/>
            <p:nvPr/>
          </p:nvSpPr>
          <p:spPr>
            <a:xfrm>
              <a:off x="9136697" y="1907619"/>
              <a:ext cx="802098" cy="802095"/>
            </a:xfrm>
            <a:prstGeom prst="ellipse">
              <a:avLst/>
            </a:prstGeom>
            <a:gradFill flip="none" rotWithShape="1">
              <a:gsLst>
                <a:gs pos="0">
                  <a:schemeClr val="bg1">
                    <a:lumMod val="85000"/>
                  </a:schemeClr>
                </a:gs>
                <a:gs pos="100000">
                  <a:schemeClr val="bg1"/>
                </a:gs>
              </a:gsLst>
              <a:lin ang="2700000" scaled="1"/>
              <a:tileRect/>
            </a:gradFill>
            <a:ln w="25400">
              <a:gradFill flip="none" rotWithShape="1">
                <a:gsLst>
                  <a:gs pos="0">
                    <a:schemeClr val="bg1"/>
                  </a:gs>
                  <a:gs pos="100000">
                    <a:schemeClr val="bg1">
                      <a:lumMod val="85000"/>
                    </a:schemeClr>
                  </a:gs>
                </a:gsLst>
                <a:lin ang="2700000" scaled="1"/>
                <a:tileRect/>
              </a:gradFill>
            </a:ln>
            <a:effectLst>
              <a:outerShdw blurRad="88900" dist="635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p>
          </p:txBody>
        </p:sp>
        <p:sp>
          <p:nvSpPr>
            <p:cNvPr id="137" name="文本框 29"/>
            <p:cNvSpPr txBox="1"/>
            <p:nvPr/>
          </p:nvSpPr>
          <p:spPr>
            <a:xfrm>
              <a:off x="9174285" y="1991375"/>
              <a:ext cx="730152" cy="646331"/>
            </a:xfrm>
            <a:prstGeom prst="rect">
              <a:avLst/>
            </a:prstGeom>
            <a:noFill/>
          </p:spPr>
          <p:txBody>
            <a:bodyPr wrap="square" rtlCol="0">
              <a:spAutoFit/>
            </a:bodyPr>
            <a:lstStyle>
              <a:defPPr>
                <a:defRPr lang="zh-CN"/>
              </a:defPPr>
              <a:lvl1pPr algn="ctr">
                <a:defRPr sz="3600">
                  <a:solidFill>
                    <a:srgbClr val="0066CC"/>
                  </a:solidFill>
                  <a:effectLst>
                    <a:innerShdw blurRad="63500" dist="38100" dir="13500000">
                      <a:prstClr val="black">
                        <a:alpha val="50000"/>
                      </a:prstClr>
                    </a:innerShdw>
                  </a:effectLst>
                  <a:latin typeface="微软雅黑" panose="020B0503020204020204" charset="-122"/>
                  <a:ea typeface="微软雅黑" panose="020B0503020204020204" charset="-122"/>
                </a:defRPr>
              </a:lvl1pPr>
            </a:lstStyle>
            <a:p>
              <a:r>
                <a:rPr lang="en-US" altLang="zh-CN" dirty="0"/>
                <a:t>05</a:t>
              </a:r>
              <a:endParaRPr lang="zh-CN" altLang="en-US" dirty="0"/>
            </a:p>
          </p:txBody>
        </p:sp>
      </p:grpSp>
      <p:sp>
        <p:nvSpPr>
          <p:cNvPr id="128" name="文本框 33"/>
          <p:cNvSpPr txBox="1"/>
          <p:nvPr/>
        </p:nvSpPr>
        <p:spPr>
          <a:xfrm>
            <a:off x="4102189" y="1253683"/>
            <a:ext cx="2424885" cy="429895"/>
          </a:xfrm>
          <a:prstGeom prst="rect">
            <a:avLst/>
          </a:prstGeom>
          <a:noFill/>
        </p:spPr>
        <p:txBody>
          <a:bodyPr wrap="square" rtlCol="0">
            <a:spAutoFit/>
          </a:bodyPr>
          <a:lstStyle/>
          <a:p>
            <a:pPr algn="ctr"/>
            <a:r>
              <a:rPr lang="zh-CN" altLang="en-US" sz="2200" dirty="0">
                <a:solidFill>
                  <a:schemeClr val="tx1"/>
                </a:solidFill>
                <a:latin typeface="微软雅黑" panose="020B0503020204020204" charset="-122"/>
                <a:ea typeface="微软雅黑" panose="020B0503020204020204" charset="-122"/>
              </a:rPr>
              <a:t>背景</a:t>
            </a:r>
            <a:endParaRPr lang="zh-CN" altLang="en-US" sz="2200" dirty="0">
              <a:solidFill>
                <a:schemeClr val="tx1"/>
              </a:solidFill>
              <a:latin typeface="微软雅黑" panose="020B0503020204020204" charset="-122"/>
              <a:ea typeface="微软雅黑" panose="020B0503020204020204" charset="-122"/>
            </a:endParaRPr>
          </a:p>
        </p:txBody>
      </p:sp>
      <p:sp>
        <p:nvSpPr>
          <p:cNvPr id="142" name="TextBox 141"/>
          <p:cNvSpPr txBox="1"/>
          <p:nvPr/>
        </p:nvSpPr>
        <p:spPr>
          <a:xfrm>
            <a:off x="4390221" y="1677456"/>
            <a:ext cx="2016224" cy="253916"/>
          </a:xfrm>
          <a:prstGeom prst="rect">
            <a:avLst/>
          </a:prstGeom>
          <a:noFill/>
        </p:spPr>
        <p:txBody>
          <a:bodyPr wrap="square" rtlCol="0">
            <a:spAutoFit/>
          </a:bodyPr>
          <a:lstStyle/>
          <a:p>
            <a:r>
              <a:rPr lang="zh-CN" altLang="zh-CN" sz="1050" dirty="0">
                <a:solidFill>
                  <a:schemeClr val="tx1">
                    <a:lumMod val="65000"/>
                    <a:lumOff val="35000"/>
                  </a:schemeClr>
                </a:solidFill>
                <a:latin typeface="微软雅黑" panose="020B0503020204020204" charset="-122"/>
                <a:ea typeface="微软雅黑" panose="020B0503020204020204" charset="-122"/>
              </a:rPr>
              <a:t>本季度工作叙述 整体工作总结</a:t>
            </a:r>
            <a:endParaRPr lang="zh-CN" altLang="en-US" sz="1050" dirty="0">
              <a:solidFill>
                <a:schemeClr val="tx1">
                  <a:lumMod val="65000"/>
                  <a:lumOff val="35000"/>
                </a:schemeClr>
              </a:solidFill>
              <a:latin typeface="微软雅黑" panose="020B0503020204020204" charset="-122"/>
              <a:ea typeface="微软雅黑" panose="020B0503020204020204" charset="-122"/>
            </a:endParaRPr>
          </a:p>
        </p:txBody>
      </p:sp>
      <p:sp>
        <p:nvSpPr>
          <p:cNvPr id="129" name="文本框 34"/>
          <p:cNvSpPr txBox="1"/>
          <p:nvPr/>
        </p:nvSpPr>
        <p:spPr>
          <a:xfrm>
            <a:off x="4501812" y="2216837"/>
            <a:ext cx="2696969" cy="429895"/>
          </a:xfrm>
          <a:prstGeom prst="rect">
            <a:avLst/>
          </a:prstGeom>
          <a:noFill/>
        </p:spPr>
        <p:txBody>
          <a:bodyPr wrap="square" rtlCol="0">
            <a:spAutoFit/>
          </a:bodyPr>
          <a:lstStyle>
            <a:defPPr>
              <a:defRPr lang="zh-CN"/>
            </a:defPPr>
            <a:lvl1pPr algn="ctr">
              <a:defRPr sz="2200">
                <a:solidFill>
                  <a:schemeClr val="bg1"/>
                </a:solidFill>
                <a:latin typeface="微软雅黑" panose="020B0503020204020204" charset="-122"/>
                <a:ea typeface="微软雅黑" panose="020B0503020204020204" charset="-122"/>
              </a:defRPr>
            </a:lvl1pPr>
          </a:lstStyle>
          <a:p>
            <a:r>
              <a:rPr lang="zh-CN" dirty="0">
                <a:solidFill>
                  <a:schemeClr val="tx1"/>
                </a:solidFill>
                <a:sym typeface="+mn-ea"/>
              </a:rPr>
              <a:t>国内外研究现状</a:t>
            </a:r>
            <a:endParaRPr lang="zh-CN" altLang="en-US" dirty="0">
              <a:solidFill>
                <a:schemeClr val="tx1"/>
              </a:solidFill>
              <a:sym typeface="+mn-ea"/>
            </a:endParaRPr>
          </a:p>
        </p:txBody>
      </p:sp>
      <p:sp>
        <p:nvSpPr>
          <p:cNvPr id="143" name="TextBox 142"/>
          <p:cNvSpPr txBox="1"/>
          <p:nvPr/>
        </p:nvSpPr>
        <p:spPr>
          <a:xfrm>
            <a:off x="4861852" y="2619857"/>
            <a:ext cx="2430231" cy="253916"/>
          </a:xfrm>
          <a:prstGeom prst="rect">
            <a:avLst/>
          </a:prstGeom>
          <a:noFill/>
        </p:spPr>
        <p:txBody>
          <a:bodyPr wrap="square" rtlCol="0">
            <a:spAutoFit/>
          </a:bodyPr>
          <a:lstStyle>
            <a:defPPr>
              <a:defRPr lang="zh-CN"/>
            </a:defPPr>
            <a:lvl1pPr>
              <a:defRPr sz="1050">
                <a:solidFill>
                  <a:schemeClr val="bg1"/>
                </a:solidFill>
                <a:latin typeface="微软雅黑" panose="020B0503020204020204" charset="-122"/>
                <a:ea typeface="微软雅黑" panose="020B0503020204020204" charset="-122"/>
              </a:defRPr>
            </a:lvl1pPr>
          </a:lstStyle>
          <a:p>
            <a:r>
              <a:rPr lang="zh-CN" altLang="zh-CN" dirty="0">
                <a:solidFill>
                  <a:schemeClr val="tx1">
                    <a:lumMod val="65000"/>
                    <a:lumOff val="35000"/>
                  </a:schemeClr>
                </a:solidFill>
              </a:rPr>
              <a:t>完成的项目 存在的问题 改进方法措施</a:t>
            </a:r>
            <a:endParaRPr lang="zh-CN" altLang="en-US" dirty="0">
              <a:solidFill>
                <a:schemeClr val="tx1">
                  <a:lumMod val="65000"/>
                  <a:lumOff val="35000"/>
                </a:schemeClr>
              </a:solidFill>
            </a:endParaRPr>
          </a:p>
        </p:txBody>
      </p:sp>
      <p:sp>
        <p:nvSpPr>
          <p:cNvPr id="144" name="文本框 33"/>
          <p:cNvSpPr txBox="1"/>
          <p:nvPr/>
        </p:nvSpPr>
        <p:spPr>
          <a:xfrm>
            <a:off x="4439814" y="3309531"/>
            <a:ext cx="3144592" cy="429895"/>
          </a:xfrm>
          <a:prstGeom prst="rect">
            <a:avLst/>
          </a:prstGeom>
          <a:noFill/>
        </p:spPr>
        <p:txBody>
          <a:bodyPr wrap="square" rtlCol="0">
            <a:spAutoFit/>
          </a:bodyPr>
          <a:lstStyle>
            <a:defPPr>
              <a:defRPr lang="zh-CN"/>
            </a:defPPr>
            <a:lvl1pPr algn="ctr">
              <a:defRPr sz="2200">
                <a:solidFill>
                  <a:schemeClr val="bg1"/>
                </a:solidFill>
                <a:latin typeface="微软雅黑" panose="020B0503020204020204" charset="-122"/>
                <a:ea typeface="微软雅黑" panose="020B0503020204020204" charset="-122"/>
              </a:defRPr>
            </a:lvl1pPr>
          </a:lstStyle>
          <a:p>
            <a:r>
              <a:rPr lang="zh-CN" dirty="0">
                <a:solidFill>
                  <a:schemeClr val="tx1"/>
                </a:solidFill>
                <a:sym typeface="+mn-ea"/>
              </a:rPr>
              <a:t>研究内容</a:t>
            </a:r>
            <a:endParaRPr lang="zh-CN" altLang="en-US" dirty="0">
              <a:solidFill>
                <a:schemeClr val="tx1"/>
              </a:solidFill>
              <a:sym typeface="+mn-ea"/>
            </a:endParaRPr>
          </a:p>
        </p:txBody>
      </p:sp>
      <p:sp>
        <p:nvSpPr>
          <p:cNvPr id="145" name="文本框 33"/>
          <p:cNvSpPr txBox="1"/>
          <p:nvPr/>
        </p:nvSpPr>
        <p:spPr>
          <a:xfrm>
            <a:off x="5087886" y="3713113"/>
            <a:ext cx="2388199" cy="253916"/>
          </a:xfrm>
          <a:prstGeom prst="rect">
            <a:avLst/>
          </a:prstGeom>
          <a:noFill/>
        </p:spPr>
        <p:txBody>
          <a:bodyPr wrap="square" rtlCol="0">
            <a:spAutoFit/>
          </a:bodyPr>
          <a:lstStyle>
            <a:defPPr>
              <a:defRPr lang="zh-CN"/>
            </a:defPPr>
            <a:lvl1pPr>
              <a:defRPr sz="1050">
                <a:solidFill>
                  <a:schemeClr val="bg1"/>
                </a:solidFill>
                <a:latin typeface="微软雅黑" panose="020B0503020204020204" charset="-122"/>
                <a:ea typeface="微软雅黑" panose="020B0503020204020204" charset="-122"/>
              </a:defRPr>
            </a:lvl1pPr>
          </a:lstStyle>
          <a:p>
            <a:r>
              <a:rPr lang="zh-CN" altLang="zh-CN" dirty="0">
                <a:solidFill>
                  <a:schemeClr val="tx1">
                    <a:lumMod val="65000"/>
                    <a:lumOff val="35000"/>
                  </a:schemeClr>
                </a:solidFill>
              </a:rPr>
              <a:t>项目展示一 项目展示二</a:t>
            </a:r>
            <a:r>
              <a:rPr lang="en-US" altLang="zh-CN" dirty="0">
                <a:solidFill>
                  <a:schemeClr val="tx1">
                    <a:lumMod val="65000"/>
                    <a:lumOff val="35000"/>
                  </a:schemeClr>
                </a:solidFill>
              </a:rPr>
              <a:t>  </a:t>
            </a:r>
            <a:r>
              <a:rPr lang="zh-CN" altLang="zh-CN" dirty="0">
                <a:solidFill>
                  <a:schemeClr val="tx1">
                    <a:lumMod val="65000"/>
                    <a:lumOff val="35000"/>
                  </a:schemeClr>
                </a:solidFill>
              </a:rPr>
              <a:t>项目展示三</a:t>
            </a:r>
            <a:endParaRPr lang="zh-CN" altLang="en-US" dirty="0">
              <a:solidFill>
                <a:schemeClr val="tx1">
                  <a:lumMod val="65000"/>
                  <a:lumOff val="35000"/>
                </a:schemeClr>
              </a:solidFill>
            </a:endParaRPr>
          </a:p>
        </p:txBody>
      </p:sp>
      <p:sp>
        <p:nvSpPr>
          <p:cNvPr id="146" name="文本框 33"/>
          <p:cNvSpPr txBox="1"/>
          <p:nvPr/>
        </p:nvSpPr>
        <p:spPr>
          <a:xfrm>
            <a:off x="4660201" y="4379644"/>
            <a:ext cx="2875957" cy="429895"/>
          </a:xfrm>
          <a:prstGeom prst="rect">
            <a:avLst/>
          </a:prstGeom>
          <a:noFill/>
        </p:spPr>
        <p:txBody>
          <a:bodyPr wrap="square" rtlCol="0">
            <a:spAutoFit/>
          </a:bodyPr>
          <a:lstStyle>
            <a:defPPr>
              <a:defRPr lang="zh-CN"/>
            </a:defPPr>
            <a:lvl1pPr algn="ctr">
              <a:defRPr sz="2200">
                <a:solidFill>
                  <a:schemeClr val="bg1"/>
                </a:solidFill>
                <a:latin typeface="微软雅黑" panose="020B0503020204020204" charset="-122"/>
                <a:ea typeface="微软雅黑" panose="020B0503020204020204" charset="-122"/>
              </a:defRPr>
            </a:lvl1pPr>
          </a:lstStyle>
          <a:p>
            <a:r>
              <a:rPr lang="zh-CN" altLang="zh-CN" dirty="0">
                <a:solidFill>
                  <a:schemeClr val="tx1">
                    <a:lumMod val="65000"/>
                    <a:lumOff val="35000"/>
                  </a:schemeClr>
                </a:solidFill>
              </a:rPr>
              <a:t>方案</a:t>
            </a:r>
            <a:endParaRPr lang="zh-CN" altLang="en-US" dirty="0">
              <a:solidFill>
                <a:schemeClr val="tx1">
                  <a:lumMod val="65000"/>
                  <a:lumOff val="35000"/>
                </a:schemeClr>
              </a:solidFill>
            </a:endParaRPr>
          </a:p>
        </p:txBody>
      </p:sp>
      <p:sp>
        <p:nvSpPr>
          <p:cNvPr id="147" name="文本框 33"/>
          <p:cNvSpPr txBox="1"/>
          <p:nvPr/>
        </p:nvSpPr>
        <p:spPr>
          <a:xfrm>
            <a:off x="4871862" y="4772639"/>
            <a:ext cx="2424512" cy="253916"/>
          </a:xfrm>
          <a:prstGeom prst="rect">
            <a:avLst/>
          </a:prstGeom>
          <a:noFill/>
        </p:spPr>
        <p:txBody>
          <a:bodyPr wrap="square" rtlCol="0">
            <a:spAutoFit/>
          </a:bodyPr>
          <a:lstStyle>
            <a:defPPr>
              <a:defRPr lang="zh-CN"/>
            </a:defPPr>
            <a:lvl1pPr>
              <a:defRPr sz="1050">
                <a:solidFill>
                  <a:schemeClr val="bg1"/>
                </a:solidFill>
                <a:latin typeface="微软雅黑" panose="020B0503020204020204" charset="-122"/>
                <a:ea typeface="微软雅黑" panose="020B0503020204020204" charset="-122"/>
              </a:defRPr>
            </a:lvl1pPr>
          </a:lstStyle>
          <a:p>
            <a:r>
              <a:rPr lang="zh-CN" altLang="zh-CN" dirty="0">
                <a:solidFill>
                  <a:schemeClr val="tx1">
                    <a:lumMod val="65000"/>
                    <a:lumOff val="35000"/>
                  </a:schemeClr>
                </a:solidFill>
              </a:rPr>
              <a:t>项目展示一 项目展示二</a:t>
            </a:r>
            <a:r>
              <a:rPr lang="en-US" altLang="zh-CN" dirty="0">
                <a:solidFill>
                  <a:schemeClr val="tx1">
                    <a:lumMod val="65000"/>
                    <a:lumOff val="35000"/>
                  </a:schemeClr>
                </a:solidFill>
              </a:rPr>
              <a:t>  </a:t>
            </a:r>
            <a:r>
              <a:rPr lang="zh-CN" altLang="zh-CN" dirty="0">
                <a:solidFill>
                  <a:schemeClr val="tx1">
                    <a:lumMod val="65000"/>
                    <a:lumOff val="35000"/>
                  </a:schemeClr>
                </a:solidFill>
              </a:rPr>
              <a:t>项目展示三</a:t>
            </a:r>
            <a:endParaRPr lang="zh-CN" altLang="en-US" dirty="0">
              <a:solidFill>
                <a:schemeClr val="tx1">
                  <a:lumMod val="65000"/>
                  <a:lumOff val="35000"/>
                </a:schemeClr>
              </a:solidFill>
            </a:endParaRPr>
          </a:p>
        </p:txBody>
      </p:sp>
      <p:sp>
        <p:nvSpPr>
          <p:cNvPr id="148" name="文本框 33"/>
          <p:cNvSpPr txBox="1"/>
          <p:nvPr/>
        </p:nvSpPr>
        <p:spPr>
          <a:xfrm>
            <a:off x="3791742" y="5325755"/>
            <a:ext cx="3144592" cy="429895"/>
          </a:xfrm>
          <a:prstGeom prst="rect">
            <a:avLst/>
          </a:prstGeom>
          <a:noFill/>
        </p:spPr>
        <p:txBody>
          <a:bodyPr wrap="square" rtlCol="0">
            <a:spAutoFit/>
          </a:bodyPr>
          <a:lstStyle>
            <a:defPPr>
              <a:defRPr lang="zh-CN"/>
            </a:defPPr>
            <a:lvl1pPr algn="ctr">
              <a:defRPr sz="2200">
                <a:solidFill>
                  <a:schemeClr val="bg1"/>
                </a:solidFill>
                <a:latin typeface="微软雅黑" panose="020B0503020204020204" charset="-122"/>
                <a:ea typeface="微软雅黑" panose="020B0503020204020204" charset="-122"/>
              </a:defRPr>
            </a:lvl1pPr>
          </a:lstStyle>
          <a:p>
            <a:r>
              <a:rPr lang="zh-CN" dirty="0">
                <a:solidFill>
                  <a:schemeClr val="tx1"/>
                </a:solidFill>
                <a:sym typeface="+mn-ea"/>
              </a:rPr>
              <a:t>进展和计划</a:t>
            </a:r>
            <a:endParaRPr lang="zh-CN" altLang="en-US" dirty="0">
              <a:solidFill>
                <a:schemeClr val="tx1"/>
              </a:solidFill>
              <a:sym typeface="+mn-ea"/>
            </a:endParaRPr>
          </a:p>
        </p:txBody>
      </p:sp>
      <p:sp>
        <p:nvSpPr>
          <p:cNvPr id="149" name="文本框 33"/>
          <p:cNvSpPr txBox="1"/>
          <p:nvPr/>
        </p:nvSpPr>
        <p:spPr>
          <a:xfrm>
            <a:off x="4247550" y="5728820"/>
            <a:ext cx="2136480" cy="253916"/>
          </a:xfrm>
          <a:prstGeom prst="rect">
            <a:avLst/>
          </a:prstGeom>
          <a:noFill/>
        </p:spPr>
        <p:txBody>
          <a:bodyPr wrap="square" rtlCol="0">
            <a:spAutoFit/>
          </a:bodyPr>
          <a:lstStyle>
            <a:defPPr>
              <a:defRPr lang="zh-CN"/>
            </a:defPPr>
            <a:lvl1pPr>
              <a:defRPr sz="1050">
                <a:solidFill>
                  <a:schemeClr val="bg1"/>
                </a:solidFill>
                <a:latin typeface="微软雅黑" panose="020B0503020204020204" charset="-122"/>
                <a:ea typeface="微软雅黑" panose="020B0503020204020204" charset="-122"/>
              </a:defRPr>
            </a:lvl1pPr>
          </a:lstStyle>
          <a:p>
            <a:r>
              <a:rPr lang="en-US" altLang="zh-CN" dirty="0">
                <a:solidFill>
                  <a:schemeClr val="tx1">
                    <a:lumMod val="65000"/>
                    <a:lumOff val="35000"/>
                  </a:schemeClr>
                </a:solidFill>
              </a:rPr>
              <a:t>2016</a:t>
            </a:r>
            <a:r>
              <a:rPr lang="zh-CN" altLang="zh-CN" dirty="0">
                <a:solidFill>
                  <a:schemeClr val="tx1">
                    <a:lumMod val="65000"/>
                    <a:lumOff val="35000"/>
                  </a:schemeClr>
                </a:solidFill>
              </a:rPr>
              <a:t>年工作计划 工作目标 其他</a:t>
            </a:r>
            <a:endParaRPr lang="zh-CN" altLang="en-US" dirty="0">
              <a:solidFill>
                <a:schemeClr val="tx1">
                  <a:lumMod val="65000"/>
                  <a:lumOff val="35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14"/>
                                        </p:tgtEl>
                                        <p:attrNameLst>
                                          <p:attrName>style.visibility</p:attrName>
                                        </p:attrNameLst>
                                      </p:cBhvr>
                                      <p:to>
                                        <p:strVal val="visible"/>
                                      </p:to>
                                    </p:set>
                                    <p:animEffect transition="in" filter="fade">
                                      <p:cBhvr>
                                        <p:cTn id="7" dur="500"/>
                                        <p:tgtEl>
                                          <p:spTgt spid="114"/>
                                        </p:tgtEl>
                                      </p:cBhvr>
                                    </p:animEffect>
                                    <p:anim calcmode="lin" valueType="num">
                                      <p:cBhvr>
                                        <p:cTn id="8" dur="500" fill="hold"/>
                                        <p:tgtEl>
                                          <p:spTgt spid="114"/>
                                        </p:tgtEl>
                                        <p:attrNameLst>
                                          <p:attrName>ppt_x</p:attrName>
                                        </p:attrNameLst>
                                      </p:cBhvr>
                                      <p:tavLst>
                                        <p:tav tm="0">
                                          <p:val>
                                            <p:strVal val="#ppt_x"/>
                                          </p:val>
                                        </p:tav>
                                        <p:tav tm="100000">
                                          <p:val>
                                            <p:strVal val="#ppt_x"/>
                                          </p:val>
                                        </p:tav>
                                      </p:tavLst>
                                    </p:anim>
                                    <p:anim calcmode="lin" valueType="num">
                                      <p:cBhvr>
                                        <p:cTn id="9" dur="500" fill="hold"/>
                                        <p:tgtEl>
                                          <p:spTgt spid="11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6" presetClass="entr" presetSubtype="21" fill="hold" nodeType="after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barn(inVertical)">
                                      <p:cBhvr>
                                        <p:cTn id="13" dur="500"/>
                                        <p:tgtEl>
                                          <p:spTgt spid="5"/>
                                        </p:tgtEl>
                                      </p:cBhvr>
                                    </p:animEffect>
                                  </p:childTnLst>
                                </p:cTn>
                              </p:par>
                            </p:childTnLst>
                          </p:cTn>
                        </p:par>
                        <p:par>
                          <p:cTn id="14" fill="hold">
                            <p:stCondLst>
                              <p:cond delay="1000"/>
                            </p:stCondLst>
                            <p:childTnLst>
                              <p:par>
                                <p:cTn id="15" presetID="42" presetClass="entr" presetSubtype="0" fill="hold" grpId="0" nodeType="afterEffect">
                                  <p:stCondLst>
                                    <p:cond delay="0"/>
                                  </p:stCondLst>
                                  <p:childTnLst>
                                    <p:set>
                                      <p:cBhvr>
                                        <p:cTn id="16" dur="1" fill="hold">
                                          <p:stCondLst>
                                            <p:cond delay="0"/>
                                          </p:stCondLst>
                                        </p:cTn>
                                        <p:tgtEl>
                                          <p:spTgt spid="52"/>
                                        </p:tgtEl>
                                        <p:attrNameLst>
                                          <p:attrName>style.visibility</p:attrName>
                                        </p:attrNameLst>
                                      </p:cBhvr>
                                      <p:to>
                                        <p:strVal val="visible"/>
                                      </p:to>
                                    </p:set>
                                    <p:animEffect transition="in" filter="fade">
                                      <p:cBhvr>
                                        <p:cTn id="17" dur="500"/>
                                        <p:tgtEl>
                                          <p:spTgt spid="52"/>
                                        </p:tgtEl>
                                      </p:cBhvr>
                                    </p:animEffect>
                                    <p:anim calcmode="lin" valueType="num">
                                      <p:cBhvr>
                                        <p:cTn id="18" dur="500" fill="hold"/>
                                        <p:tgtEl>
                                          <p:spTgt spid="52"/>
                                        </p:tgtEl>
                                        <p:attrNameLst>
                                          <p:attrName>ppt_x</p:attrName>
                                        </p:attrNameLst>
                                      </p:cBhvr>
                                      <p:tavLst>
                                        <p:tav tm="0">
                                          <p:val>
                                            <p:strVal val="#ppt_x"/>
                                          </p:val>
                                        </p:tav>
                                        <p:tav tm="100000">
                                          <p:val>
                                            <p:strVal val="#ppt_x"/>
                                          </p:val>
                                        </p:tav>
                                      </p:tavLst>
                                    </p:anim>
                                    <p:anim calcmode="lin" valueType="num">
                                      <p:cBhvr>
                                        <p:cTn id="19" dur="500" fill="hold"/>
                                        <p:tgtEl>
                                          <p:spTgt spid="52"/>
                                        </p:tgtEl>
                                        <p:attrNameLst>
                                          <p:attrName>ppt_y</p:attrName>
                                        </p:attrNameLst>
                                      </p:cBhvr>
                                      <p:tavLst>
                                        <p:tav tm="0">
                                          <p:val>
                                            <p:strVal val="#ppt_y+.1"/>
                                          </p:val>
                                        </p:tav>
                                        <p:tav tm="100000">
                                          <p:val>
                                            <p:strVal val="#ppt_y"/>
                                          </p:val>
                                        </p:tav>
                                      </p:tavLst>
                                    </p:anim>
                                  </p:childTnLst>
                                </p:cTn>
                              </p:par>
                            </p:childTnLst>
                          </p:cTn>
                        </p:par>
                        <p:par>
                          <p:cTn id="20" fill="hold">
                            <p:stCondLst>
                              <p:cond delay="1500"/>
                            </p:stCondLst>
                            <p:childTnLst>
                              <p:par>
                                <p:cTn id="21" presetID="22" presetClass="entr" presetSubtype="1" fill="hold" grpId="0" nodeType="after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wipe(up)">
                                      <p:cBhvr>
                                        <p:cTn id="23" dur="500"/>
                                        <p:tgtEl>
                                          <p:spTgt spid="6"/>
                                        </p:tgtEl>
                                      </p:cBhvr>
                                    </p:animEffect>
                                  </p:childTnLst>
                                </p:cTn>
                              </p:par>
                            </p:childTnLst>
                          </p:cTn>
                        </p:par>
                        <p:par>
                          <p:cTn id="24" fill="hold">
                            <p:stCondLst>
                              <p:cond delay="2000"/>
                            </p:stCondLst>
                            <p:childTnLst>
                              <p:par>
                                <p:cTn id="25" presetID="31" presetClass="entr" presetSubtype="0" fill="hold" nodeType="afterEffect">
                                  <p:stCondLst>
                                    <p:cond delay="0"/>
                                  </p:stCondLst>
                                  <p:childTnLst>
                                    <p:set>
                                      <p:cBhvr>
                                        <p:cTn id="26" dur="1" fill="hold">
                                          <p:stCondLst>
                                            <p:cond delay="0"/>
                                          </p:stCondLst>
                                        </p:cTn>
                                        <p:tgtEl>
                                          <p:spTgt spid="116"/>
                                        </p:tgtEl>
                                        <p:attrNameLst>
                                          <p:attrName>style.visibility</p:attrName>
                                        </p:attrNameLst>
                                      </p:cBhvr>
                                      <p:to>
                                        <p:strVal val="visible"/>
                                      </p:to>
                                    </p:set>
                                    <p:anim calcmode="lin" valueType="num">
                                      <p:cBhvr>
                                        <p:cTn id="27" dur="500" fill="hold"/>
                                        <p:tgtEl>
                                          <p:spTgt spid="116"/>
                                        </p:tgtEl>
                                        <p:attrNameLst>
                                          <p:attrName>ppt_w</p:attrName>
                                        </p:attrNameLst>
                                      </p:cBhvr>
                                      <p:tavLst>
                                        <p:tav tm="0">
                                          <p:val>
                                            <p:fltVal val="0"/>
                                          </p:val>
                                        </p:tav>
                                        <p:tav tm="100000">
                                          <p:val>
                                            <p:strVal val="#ppt_w"/>
                                          </p:val>
                                        </p:tav>
                                      </p:tavLst>
                                    </p:anim>
                                    <p:anim calcmode="lin" valueType="num">
                                      <p:cBhvr>
                                        <p:cTn id="28" dur="500" fill="hold"/>
                                        <p:tgtEl>
                                          <p:spTgt spid="116"/>
                                        </p:tgtEl>
                                        <p:attrNameLst>
                                          <p:attrName>ppt_h</p:attrName>
                                        </p:attrNameLst>
                                      </p:cBhvr>
                                      <p:tavLst>
                                        <p:tav tm="0">
                                          <p:val>
                                            <p:fltVal val="0"/>
                                          </p:val>
                                        </p:tav>
                                        <p:tav tm="100000">
                                          <p:val>
                                            <p:strVal val="#ppt_h"/>
                                          </p:val>
                                        </p:tav>
                                      </p:tavLst>
                                    </p:anim>
                                    <p:anim calcmode="lin" valueType="num">
                                      <p:cBhvr>
                                        <p:cTn id="29" dur="500" fill="hold"/>
                                        <p:tgtEl>
                                          <p:spTgt spid="116"/>
                                        </p:tgtEl>
                                        <p:attrNameLst>
                                          <p:attrName>style.rotation</p:attrName>
                                        </p:attrNameLst>
                                      </p:cBhvr>
                                      <p:tavLst>
                                        <p:tav tm="0">
                                          <p:val>
                                            <p:fltVal val="90"/>
                                          </p:val>
                                        </p:tav>
                                        <p:tav tm="100000">
                                          <p:val>
                                            <p:fltVal val="0"/>
                                          </p:val>
                                        </p:tav>
                                      </p:tavLst>
                                    </p:anim>
                                    <p:animEffect transition="in" filter="fade">
                                      <p:cBhvr>
                                        <p:cTn id="30" dur="500"/>
                                        <p:tgtEl>
                                          <p:spTgt spid="116"/>
                                        </p:tgtEl>
                                      </p:cBhvr>
                                    </p:animEffect>
                                  </p:childTnLst>
                                </p:cTn>
                              </p:par>
                            </p:childTnLst>
                          </p:cTn>
                        </p:par>
                        <p:par>
                          <p:cTn id="31" fill="hold">
                            <p:stCondLst>
                              <p:cond delay="2500"/>
                            </p:stCondLst>
                            <p:childTnLst>
                              <p:par>
                                <p:cTn id="32" presetID="41" presetClass="entr" presetSubtype="0" fill="hold" grpId="0" nodeType="afterEffect">
                                  <p:stCondLst>
                                    <p:cond delay="0"/>
                                  </p:stCondLst>
                                  <p:iterate type="lt">
                                    <p:tmPct val="8000"/>
                                  </p:iterate>
                                  <p:childTnLst>
                                    <p:set>
                                      <p:cBhvr>
                                        <p:cTn id="33" dur="1" fill="hold">
                                          <p:stCondLst>
                                            <p:cond delay="0"/>
                                          </p:stCondLst>
                                        </p:cTn>
                                        <p:tgtEl>
                                          <p:spTgt spid="128"/>
                                        </p:tgtEl>
                                        <p:attrNameLst>
                                          <p:attrName>style.visibility</p:attrName>
                                        </p:attrNameLst>
                                      </p:cBhvr>
                                      <p:to>
                                        <p:strVal val="visible"/>
                                      </p:to>
                                    </p:set>
                                    <p:anim calcmode="lin" valueType="num">
                                      <p:cBhvr>
                                        <p:cTn id="34" dur="400" fill="hold"/>
                                        <p:tgtEl>
                                          <p:spTgt spid="128"/>
                                        </p:tgtEl>
                                        <p:attrNameLst>
                                          <p:attrName>ppt_x</p:attrName>
                                        </p:attrNameLst>
                                      </p:cBhvr>
                                      <p:tavLst>
                                        <p:tav tm="0">
                                          <p:val>
                                            <p:strVal val="#ppt_x"/>
                                          </p:val>
                                        </p:tav>
                                        <p:tav tm="50000">
                                          <p:val>
                                            <p:strVal val="#ppt_x+.1"/>
                                          </p:val>
                                        </p:tav>
                                        <p:tav tm="100000">
                                          <p:val>
                                            <p:strVal val="#ppt_x"/>
                                          </p:val>
                                        </p:tav>
                                      </p:tavLst>
                                    </p:anim>
                                    <p:anim calcmode="lin" valueType="num">
                                      <p:cBhvr>
                                        <p:cTn id="35" dur="400" fill="hold"/>
                                        <p:tgtEl>
                                          <p:spTgt spid="128"/>
                                        </p:tgtEl>
                                        <p:attrNameLst>
                                          <p:attrName>ppt_y</p:attrName>
                                        </p:attrNameLst>
                                      </p:cBhvr>
                                      <p:tavLst>
                                        <p:tav tm="0">
                                          <p:val>
                                            <p:strVal val="#ppt_y"/>
                                          </p:val>
                                        </p:tav>
                                        <p:tav tm="100000">
                                          <p:val>
                                            <p:strVal val="#ppt_y"/>
                                          </p:val>
                                        </p:tav>
                                      </p:tavLst>
                                    </p:anim>
                                    <p:anim calcmode="lin" valueType="num">
                                      <p:cBhvr>
                                        <p:cTn id="36" dur="400" fill="hold"/>
                                        <p:tgtEl>
                                          <p:spTgt spid="128"/>
                                        </p:tgtEl>
                                        <p:attrNameLst>
                                          <p:attrName>ppt_h</p:attrName>
                                        </p:attrNameLst>
                                      </p:cBhvr>
                                      <p:tavLst>
                                        <p:tav tm="0">
                                          <p:val>
                                            <p:strVal val="#ppt_h/10"/>
                                          </p:val>
                                        </p:tav>
                                        <p:tav tm="50000">
                                          <p:val>
                                            <p:strVal val="#ppt_h+.01"/>
                                          </p:val>
                                        </p:tav>
                                        <p:tav tm="100000">
                                          <p:val>
                                            <p:strVal val="#ppt_h"/>
                                          </p:val>
                                        </p:tav>
                                      </p:tavLst>
                                    </p:anim>
                                    <p:anim calcmode="lin" valueType="num">
                                      <p:cBhvr>
                                        <p:cTn id="37" dur="400" fill="hold"/>
                                        <p:tgtEl>
                                          <p:spTgt spid="128"/>
                                        </p:tgtEl>
                                        <p:attrNameLst>
                                          <p:attrName>ppt_w</p:attrName>
                                        </p:attrNameLst>
                                      </p:cBhvr>
                                      <p:tavLst>
                                        <p:tav tm="0">
                                          <p:val>
                                            <p:strVal val="#ppt_w/10"/>
                                          </p:val>
                                        </p:tav>
                                        <p:tav tm="50000">
                                          <p:val>
                                            <p:strVal val="#ppt_w+.01"/>
                                          </p:val>
                                        </p:tav>
                                        <p:tav tm="100000">
                                          <p:val>
                                            <p:strVal val="#ppt_w"/>
                                          </p:val>
                                        </p:tav>
                                      </p:tavLst>
                                    </p:anim>
                                    <p:animEffect transition="in" filter="fade">
                                      <p:cBhvr>
                                        <p:cTn id="38" dur="400" tmFilter="0,0; .5, 1; 1, 1"/>
                                        <p:tgtEl>
                                          <p:spTgt spid="128"/>
                                        </p:tgtEl>
                                      </p:cBhvr>
                                    </p:animEffect>
                                  </p:childTnLst>
                                </p:cTn>
                              </p:par>
                            </p:childTnLst>
                          </p:cTn>
                        </p:par>
                        <p:par>
                          <p:cTn id="39" fill="hold">
                            <p:stCondLst>
                              <p:cond delay="2932"/>
                            </p:stCondLst>
                            <p:childTnLst>
                              <p:par>
                                <p:cTn id="40" presetID="41" presetClass="entr" presetSubtype="0" fill="hold" grpId="0" nodeType="afterEffect">
                                  <p:stCondLst>
                                    <p:cond delay="0"/>
                                  </p:stCondLst>
                                  <p:iterate type="lt">
                                    <p:tmPct val="8000"/>
                                  </p:iterate>
                                  <p:childTnLst>
                                    <p:set>
                                      <p:cBhvr>
                                        <p:cTn id="41" dur="1" fill="hold">
                                          <p:stCondLst>
                                            <p:cond delay="0"/>
                                          </p:stCondLst>
                                        </p:cTn>
                                        <p:tgtEl>
                                          <p:spTgt spid="142"/>
                                        </p:tgtEl>
                                        <p:attrNameLst>
                                          <p:attrName>style.visibility</p:attrName>
                                        </p:attrNameLst>
                                      </p:cBhvr>
                                      <p:to>
                                        <p:strVal val="visible"/>
                                      </p:to>
                                    </p:set>
                                    <p:anim calcmode="lin" valueType="num">
                                      <p:cBhvr>
                                        <p:cTn id="42" dur="400" fill="hold"/>
                                        <p:tgtEl>
                                          <p:spTgt spid="142"/>
                                        </p:tgtEl>
                                        <p:attrNameLst>
                                          <p:attrName>ppt_x</p:attrName>
                                        </p:attrNameLst>
                                      </p:cBhvr>
                                      <p:tavLst>
                                        <p:tav tm="0">
                                          <p:val>
                                            <p:strVal val="#ppt_x"/>
                                          </p:val>
                                        </p:tav>
                                        <p:tav tm="50000">
                                          <p:val>
                                            <p:strVal val="#ppt_x+.1"/>
                                          </p:val>
                                        </p:tav>
                                        <p:tav tm="100000">
                                          <p:val>
                                            <p:strVal val="#ppt_x"/>
                                          </p:val>
                                        </p:tav>
                                      </p:tavLst>
                                    </p:anim>
                                    <p:anim calcmode="lin" valueType="num">
                                      <p:cBhvr>
                                        <p:cTn id="43" dur="400" fill="hold"/>
                                        <p:tgtEl>
                                          <p:spTgt spid="142"/>
                                        </p:tgtEl>
                                        <p:attrNameLst>
                                          <p:attrName>ppt_y</p:attrName>
                                        </p:attrNameLst>
                                      </p:cBhvr>
                                      <p:tavLst>
                                        <p:tav tm="0">
                                          <p:val>
                                            <p:strVal val="#ppt_y"/>
                                          </p:val>
                                        </p:tav>
                                        <p:tav tm="100000">
                                          <p:val>
                                            <p:strVal val="#ppt_y"/>
                                          </p:val>
                                        </p:tav>
                                      </p:tavLst>
                                    </p:anim>
                                    <p:anim calcmode="lin" valueType="num">
                                      <p:cBhvr>
                                        <p:cTn id="44" dur="400" fill="hold"/>
                                        <p:tgtEl>
                                          <p:spTgt spid="142"/>
                                        </p:tgtEl>
                                        <p:attrNameLst>
                                          <p:attrName>ppt_h</p:attrName>
                                        </p:attrNameLst>
                                      </p:cBhvr>
                                      <p:tavLst>
                                        <p:tav tm="0">
                                          <p:val>
                                            <p:strVal val="#ppt_h/10"/>
                                          </p:val>
                                        </p:tav>
                                        <p:tav tm="50000">
                                          <p:val>
                                            <p:strVal val="#ppt_h+.01"/>
                                          </p:val>
                                        </p:tav>
                                        <p:tav tm="100000">
                                          <p:val>
                                            <p:strVal val="#ppt_h"/>
                                          </p:val>
                                        </p:tav>
                                      </p:tavLst>
                                    </p:anim>
                                    <p:anim calcmode="lin" valueType="num">
                                      <p:cBhvr>
                                        <p:cTn id="45" dur="400" fill="hold"/>
                                        <p:tgtEl>
                                          <p:spTgt spid="142"/>
                                        </p:tgtEl>
                                        <p:attrNameLst>
                                          <p:attrName>ppt_w</p:attrName>
                                        </p:attrNameLst>
                                      </p:cBhvr>
                                      <p:tavLst>
                                        <p:tav tm="0">
                                          <p:val>
                                            <p:strVal val="#ppt_w/10"/>
                                          </p:val>
                                        </p:tav>
                                        <p:tav tm="50000">
                                          <p:val>
                                            <p:strVal val="#ppt_w+.01"/>
                                          </p:val>
                                        </p:tav>
                                        <p:tav tm="100000">
                                          <p:val>
                                            <p:strVal val="#ppt_w"/>
                                          </p:val>
                                        </p:tav>
                                      </p:tavLst>
                                    </p:anim>
                                    <p:animEffect transition="in" filter="fade">
                                      <p:cBhvr>
                                        <p:cTn id="46" dur="400" tmFilter="0,0; .5, 1; 1, 1"/>
                                        <p:tgtEl>
                                          <p:spTgt spid="142"/>
                                        </p:tgtEl>
                                      </p:cBhvr>
                                    </p:animEffect>
                                  </p:childTnLst>
                                </p:cTn>
                              </p:par>
                            </p:childTnLst>
                          </p:cTn>
                        </p:par>
                        <p:par>
                          <p:cTn id="47" fill="hold">
                            <p:stCondLst>
                              <p:cond delay="3748"/>
                            </p:stCondLst>
                            <p:childTnLst>
                              <p:par>
                                <p:cTn id="48" presetID="31" presetClass="entr" presetSubtype="0" fill="hold" nodeType="afterEffect">
                                  <p:stCondLst>
                                    <p:cond delay="0"/>
                                  </p:stCondLst>
                                  <p:childTnLst>
                                    <p:set>
                                      <p:cBhvr>
                                        <p:cTn id="49" dur="1" fill="hold">
                                          <p:stCondLst>
                                            <p:cond delay="0"/>
                                          </p:stCondLst>
                                        </p:cTn>
                                        <p:tgtEl>
                                          <p:spTgt spid="125"/>
                                        </p:tgtEl>
                                        <p:attrNameLst>
                                          <p:attrName>style.visibility</p:attrName>
                                        </p:attrNameLst>
                                      </p:cBhvr>
                                      <p:to>
                                        <p:strVal val="visible"/>
                                      </p:to>
                                    </p:set>
                                    <p:anim calcmode="lin" valueType="num">
                                      <p:cBhvr>
                                        <p:cTn id="50" dur="500" fill="hold"/>
                                        <p:tgtEl>
                                          <p:spTgt spid="125"/>
                                        </p:tgtEl>
                                        <p:attrNameLst>
                                          <p:attrName>ppt_w</p:attrName>
                                        </p:attrNameLst>
                                      </p:cBhvr>
                                      <p:tavLst>
                                        <p:tav tm="0">
                                          <p:val>
                                            <p:fltVal val="0"/>
                                          </p:val>
                                        </p:tav>
                                        <p:tav tm="100000">
                                          <p:val>
                                            <p:strVal val="#ppt_w"/>
                                          </p:val>
                                        </p:tav>
                                      </p:tavLst>
                                    </p:anim>
                                    <p:anim calcmode="lin" valueType="num">
                                      <p:cBhvr>
                                        <p:cTn id="51" dur="500" fill="hold"/>
                                        <p:tgtEl>
                                          <p:spTgt spid="125"/>
                                        </p:tgtEl>
                                        <p:attrNameLst>
                                          <p:attrName>ppt_h</p:attrName>
                                        </p:attrNameLst>
                                      </p:cBhvr>
                                      <p:tavLst>
                                        <p:tav tm="0">
                                          <p:val>
                                            <p:fltVal val="0"/>
                                          </p:val>
                                        </p:tav>
                                        <p:tav tm="100000">
                                          <p:val>
                                            <p:strVal val="#ppt_h"/>
                                          </p:val>
                                        </p:tav>
                                      </p:tavLst>
                                    </p:anim>
                                    <p:anim calcmode="lin" valueType="num">
                                      <p:cBhvr>
                                        <p:cTn id="52" dur="500" fill="hold"/>
                                        <p:tgtEl>
                                          <p:spTgt spid="125"/>
                                        </p:tgtEl>
                                        <p:attrNameLst>
                                          <p:attrName>style.rotation</p:attrName>
                                        </p:attrNameLst>
                                      </p:cBhvr>
                                      <p:tavLst>
                                        <p:tav tm="0">
                                          <p:val>
                                            <p:fltVal val="90"/>
                                          </p:val>
                                        </p:tav>
                                        <p:tav tm="100000">
                                          <p:val>
                                            <p:fltVal val="0"/>
                                          </p:val>
                                        </p:tav>
                                      </p:tavLst>
                                    </p:anim>
                                    <p:animEffect transition="in" filter="fade">
                                      <p:cBhvr>
                                        <p:cTn id="53" dur="500"/>
                                        <p:tgtEl>
                                          <p:spTgt spid="125"/>
                                        </p:tgtEl>
                                      </p:cBhvr>
                                    </p:animEffect>
                                  </p:childTnLst>
                                </p:cTn>
                              </p:par>
                            </p:childTnLst>
                          </p:cTn>
                        </p:par>
                        <p:par>
                          <p:cTn id="54" fill="hold">
                            <p:stCondLst>
                              <p:cond delay="4248"/>
                            </p:stCondLst>
                            <p:childTnLst>
                              <p:par>
                                <p:cTn id="55" presetID="41" presetClass="entr" presetSubtype="0" fill="hold" grpId="0" nodeType="afterEffect">
                                  <p:stCondLst>
                                    <p:cond delay="0"/>
                                  </p:stCondLst>
                                  <p:iterate type="lt">
                                    <p:tmPct val="8000"/>
                                  </p:iterate>
                                  <p:childTnLst>
                                    <p:set>
                                      <p:cBhvr>
                                        <p:cTn id="56" dur="1" fill="hold">
                                          <p:stCondLst>
                                            <p:cond delay="0"/>
                                          </p:stCondLst>
                                        </p:cTn>
                                        <p:tgtEl>
                                          <p:spTgt spid="129"/>
                                        </p:tgtEl>
                                        <p:attrNameLst>
                                          <p:attrName>style.visibility</p:attrName>
                                        </p:attrNameLst>
                                      </p:cBhvr>
                                      <p:to>
                                        <p:strVal val="visible"/>
                                      </p:to>
                                    </p:set>
                                    <p:anim calcmode="lin" valueType="num">
                                      <p:cBhvr>
                                        <p:cTn id="57" dur="400" fill="hold"/>
                                        <p:tgtEl>
                                          <p:spTgt spid="129"/>
                                        </p:tgtEl>
                                        <p:attrNameLst>
                                          <p:attrName>ppt_x</p:attrName>
                                        </p:attrNameLst>
                                      </p:cBhvr>
                                      <p:tavLst>
                                        <p:tav tm="0">
                                          <p:val>
                                            <p:strVal val="#ppt_x"/>
                                          </p:val>
                                        </p:tav>
                                        <p:tav tm="50000">
                                          <p:val>
                                            <p:strVal val="#ppt_x+.1"/>
                                          </p:val>
                                        </p:tav>
                                        <p:tav tm="100000">
                                          <p:val>
                                            <p:strVal val="#ppt_x"/>
                                          </p:val>
                                        </p:tav>
                                      </p:tavLst>
                                    </p:anim>
                                    <p:anim calcmode="lin" valueType="num">
                                      <p:cBhvr>
                                        <p:cTn id="58" dur="400" fill="hold"/>
                                        <p:tgtEl>
                                          <p:spTgt spid="129"/>
                                        </p:tgtEl>
                                        <p:attrNameLst>
                                          <p:attrName>ppt_y</p:attrName>
                                        </p:attrNameLst>
                                      </p:cBhvr>
                                      <p:tavLst>
                                        <p:tav tm="0">
                                          <p:val>
                                            <p:strVal val="#ppt_y"/>
                                          </p:val>
                                        </p:tav>
                                        <p:tav tm="100000">
                                          <p:val>
                                            <p:strVal val="#ppt_y"/>
                                          </p:val>
                                        </p:tav>
                                      </p:tavLst>
                                    </p:anim>
                                    <p:anim calcmode="lin" valueType="num">
                                      <p:cBhvr>
                                        <p:cTn id="59" dur="400" fill="hold"/>
                                        <p:tgtEl>
                                          <p:spTgt spid="129"/>
                                        </p:tgtEl>
                                        <p:attrNameLst>
                                          <p:attrName>ppt_h</p:attrName>
                                        </p:attrNameLst>
                                      </p:cBhvr>
                                      <p:tavLst>
                                        <p:tav tm="0">
                                          <p:val>
                                            <p:strVal val="#ppt_h/10"/>
                                          </p:val>
                                        </p:tav>
                                        <p:tav tm="50000">
                                          <p:val>
                                            <p:strVal val="#ppt_h+.01"/>
                                          </p:val>
                                        </p:tav>
                                        <p:tav tm="100000">
                                          <p:val>
                                            <p:strVal val="#ppt_h"/>
                                          </p:val>
                                        </p:tav>
                                      </p:tavLst>
                                    </p:anim>
                                    <p:anim calcmode="lin" valueType="num">
                                      <p:cBhvr>
                                        <p:cTn id="60" dur="400" fill="hold"/>
                                        <p:tgtEl>
                                          <p:spTgt spid="129"/>
                                        </p:tgtEl>
                                        <p:attrNameLst>
                                          <p:attrName>ppt_w</p:attrName>
                                        </p:attrNameLst>
                                      </p:cBhvr>
                                      <p:tavLst>
                                        <p:tav tm="0">
                                          <p:val>
                                            <p:strVal val="#ppt_w/10"/>
                                          </p:val>
                                        </p:tav>
                                        <p:tav tm="50000">
                                          <p:val>
                                            <p:strVal val="#ppt_w+.01"/>
                                          </p:val>
                                        </p:tav>
                                        <p:tav tm="100000">
                                          <p:val>
                                            <p:strVal val="#ppt_w"/>
                                          </p:val>
                                        </p:tav>
                                      </p:tavLst>
                                    </p:anim>
                                    <p:animEffect transition="in" filter="fade">
                                      <p:cBhvr>
                                        <p:cTn id="61" dur="400" tmFilter="0,0; .5, 1; 1, 1"/>
                                        <p:tgtEl>
                                          <p:spTgt spid="129"/>
                                        </p:tgtEl>
                                      </p:cBhvr>
                                    </p:animEffect>
                                  </p:childTnLst>
                                </p:cTn>
                              </p:par>
                            </p:childTnLst>
                          </p:cTn>
                        </p:par>
                        <p:par>
                          <p:cTn id="62" fill="hold">
                            <p:stCondLst>
                              <p:cond delay="4840"/>
                            </p:stCondLst>
                            <p:childTnLst>
                              <p:par>
                                <p:cTn id="63" presetID="41" presetClass="entr" presetSubtype="0" fill="hold" grpId="0" nodeType="afterEffect">
                                  <p:stCondLst>
                                    <p:cond delay="0"/>
                                  </p:stCondLst>
                                  <p:iterate type="lt">
                                    <p:tmPct val="8000"/>
                                  </p:iterate>
                                  <p:childTnLst>
                                    <p:set>
                                      <p:cBhvr>
                                        <p:cTn id="64" dur="1" fill="hold">
                                          <p:stCondLst>
                                            <p:cond delay="0"/>
                                          </p:stCondLst>
                                        </p:cTn>
                                        <p:tgtEl>
                                          <p:spTgt spid="143"/>
                                        </p:tgtEl>
                                        <p:attrNameLst>
                                          <p:attrName>style.visibility</p:attrName>
                                        </p:attrNameLst>
                                      </p:cBhvr>
                                      <p:to>
                                        <p:strVal val="visible"/>
                                      </p:to>
                                    </p:set>
                                    <p:anim calcmode="lin" valueType="num">
                                      <p:cBhvr>
                                        <p:cTn id="65" dur="400" fill="hold"/>
                                        <p:tgtEl>
                                          <p:spTgt spid="143"/>
                                        </p:tgtEl>
                                        <p:attrNameLst>
                                          <p:attrName>ppt_x</p:attrName>
                                        </p:attrNameLst>
                                      </p:cBhvr>
                                      <p:tavLst>
                                        <p:tav tm="0">
                                          <p:val>
                                            <p:strVal val="#ppt_x"/>
                                          </p:val>
                                        </p:tav>
                                        <p:tav tm="50000">
                                          <p:val>
                                            <p:strVal val="#ppt_x+.1"/>
                                          </p:val>
                                        </p:tav>
                                        <p:tav tm="100000">
                                          <p:val>
                                            <p:strVal val="#ppt_x"/>
                                          </p:val>
                                        </p:tav>
                                      </p:tavLst>
                                    </p:anim>
                                    <p:anim calcmode="lin" valueType="num">
                                      <p:cBhvr>
                                        <p:cTn id="66" dur="400" fill="hold"/>
                                        <p:tgtEl>
                                          <p:spTgt spid="143"/>
                                        </p:tgtEl>
                                        <p:attrNameLst>
                                          <p:attrName>ppt_y</p:attrName>
                                        </p:attrNameLst>
                                      </p:cBhvr>
                                      <p:tavLst>
                                        <p:tav tm="0">
                                          <p:val>
                                            <p:strVal val="#ppt_y"/>
                                          </p:val>
                                        </p:tav>
                                        <p:tav tm="100000">
                                          <p:val>
                                            <p:strVal val="#ppt_y"/>
                                          </p:val>
                                        </p:tav>
                                      </p:tavLst>
                                    </p:anim>
                                    <p:anim calcmode="lin" valueType="num">
                                      <p:cBhvr>
                                        <p:cTn id="67" dur="400" fill="hold"/>
                                        <p:tgtEl>
                                          <p:spTgt spid="143"/>
                                        </p:tgtEl>
                                        <p:attrNameLst>
                                          <p:attrName>ppt_h</p:attrName>
                                        </p:attrNameLst>
                                      </p:cBhvr>
                                      <p:tavLst>
                                        <p:tav tm="0">
                                          <p:val>
                                            <p:strVal val="#ppt_h/10"/>
                                          </p:val>
                                        </p:tav>
                                        <p:tav tm="50000">
                                          <p:val>
                                            <p:strVal val="#ppt_h+.01"/>
                                          </p:val>
                                        </p:tav>
                                        <p:tav tm="100000">
                                          <p:val>
                                            <p:strVal val="#ppt_h"/>
                                          </p:val>
                                        </p:tav>
                                      </p:tavLst>
                                    </p:anim>
                                    <p:anim calcmode="lin" valueType="num">
                                      <p:cBhvr>
                                        <p:cTn id="68" dur="400" fill="hold"/>
                                        <p:tgtEl>
                                          <p:spTgt spid="143"/>
                                        </p:tgtEl>
                                        <p:attrNameLst>
                                          <p:attrName>ppt_w</p:attrName>
                                        </p:attrNameLst>
                                      </p:cBhvr>
                                      <p:tavLst>
                                        <p:tav tm="0">
                                          <p:val>
                                            <p:strVal val="#ppt_w/10"/>
                                          </p:val>
                                        </p:tav>
                                        <p:tav tm="50000">
                                          <p:val>
                                            <p:strVal val="#ppt_w+.01"/>
                                          </p:val>
                                        </p:tav>
                                        <p:tav tm="100000">
                                          <p:val>
                                            <p:strVal val="#ppt_w"/>
                                          </p:val>
                                        </p:tav>
                                      </p:tavLst>
                                    </p:anim>
                                    <p:animEffect transition="in" filter="fade">
                                      <p:cBhvr>
                                        <p:cTn id="69" dur="400" tmFilter="0,0; .5, 1; 1, 1"/>
                                        <p:tgtEl>
                                          <p:spTgt spid="143"/>
                                        </p:tgtEl>
                                      </p:cBhvr>
                                    </p:animEffect>
                                  </p:childTnLst>
                                </p:cTn>
                              </p:par>
                            </p:childTnLst>
                          </p:cTn>
                        </p:par>
                        <p:par>
                          <p:cTn id="70" fill="hold">
                            <p:stCondLst>
                              <p:cond delay="5783"/>
                            </p:stCondLst>
                            <p:childTnLst>
                              <p:par>
                                <p:cTn id="71" presetID="31" presetClass="entr" presetSubtype="0" fill="hold" nodeType="afterEffect">
                                  <p:stCondLst>
                                    <p:cond delay="0"/>
                                  </p:stCondLst>
                                  <p:childTnLst>
                                    <p:set>
                                      <p:cBhvr>
                                        <p:cTn id="72" dur="1" fill="hold">
                                          <p:stCondLst>
                                            <p:cond delay="0"/>
                                          </p:stCondLst>
                                        </p:cTn>
                                        <p:tgtEl>
                                          <p:spTgt spid="119"/>
                                        </p:tgtEl>
                                        <p:attrNameLst>
                                          <p:attrName>style.visibility</p:attrName>
                                        </p:attrNameLst>
                                      </p:cBhvr>
                                      <p:to>
                                        <p:strVal val="visible"/>
                                      </p:to>
                                    </p:set>
                                    <p:anim calcmode="lin" valueType="num">
                                      <p:cBhvr>
                                        <p:cTn id="73" dur="500" fill="hold"/>
                                        <p:tgtEl>
                                          <p:spTgt spid="119"/>
                                        </p:tgtEl>
                                        <p:attrNameLst>
                                          <p:attrName>ppt_w</p:attrName>
                                        </p:attrNameLst>
                                      </p:cBhvr>
                                      <p:tavLst>
                                        <p:tav tm="0">
                                          <p:val>
                                            <p:fltVal val="0"/>
                                          </p:val>
                                        </p:tav>
                                        <p:tav tm="100000">
                                          <p:val>
                                            <p:strVal val="#ppt_w"/>
                                          </p:val>
                                        </p:tav>
                                      </p:tavLst>
                                    </p:anim>
                                    <p:anim calcmode="lin" valueType="num">
                                      <p:cBhvr>
                                        <p:cTn id="74" dur="500" fill="hold"/>
                                        <p:tgtEl>
                                          <p:spTgt spid="119"/>
                                        </p:tgtEl>
                                        <p:attrNameLst>
                                          <p:attrName>ppt_h</p:attrName>
                                        </p:attrNameLst>
                                      </p:cBhvr>
                                      <p:tavLst>
                                        <p:tav tm="0">
                                          <p:val>
                                            <p:fltVal val="0"/>
                                          </p:val>
                                        </p:tav>
                                        <p:tav tm="100000">
                                          <p:val>
                                            <p:strVal val="#ppt_h"/>
                                          </p:val>
                                        </p:tav>
                                      </p:tavLst>
                                    </p:anim>
                                    <p:anim calcmode="lin" valueType="num">
                                      <p:cBhvr>
                                        <p:cTn id="75" dur="500" fill="hold"/>
                                        <p:tgtEl>
                                          <p:spTgt spid="119"/>
                                        </p:tgtEl>
                                        <p:attrNameLst>
                                          <p:attrName>style.rotation</p:attrName>
                                        </p:attrNameLst>
                                      </p:cBhvr>
                                      <p:tavLst>
                                        <p:tav tm="0">
                                          <p:val>
                                            <p:fltVal val="90"/>
                                          </p:val>
                                        </p:tav>
                                        <p:tav tm="100000">
                                          <p:val>
                                            <p:fltVal val="0"/>
                                          </p:val>
                                        </p:tav>
                                      </p:tavLst>
                                    </p:anim>
                                    <p:animEffect transition="in" filter="fade">
                                      <p:cBhvr>
                                        <p:cTn id="76" dur="500"/>
                                        <p:tgtEl>
                                          <p:spTgt spid="119"/>
                                        </p:tgtEl>
                                      </p:cBhvr>
                                    </p:animEffect>
                                  </p:childTnLst>
                                </p:cTn>
                              </p:par>
                            </p:childTnLst>
                          </p:cTn>
                        </p:par>
                        <p:par>
                          <p:cTn id="77" fill="hold">
                            <p:stCondLst>
                              <p:cond delay="6283"/>
                            </p:stCondLst>
                            <p:childTnLst>
                              <p:par>
                                <p:cTn id="78" presetID="41" presetClass="entr" presetSubtype="0" fill="hold" grpId="0" nodeType="afterEffect">
                                  <p:stCondLst>
                                    <p:cond delay="0"/>
                                  </p:stCondLst>
                                  <p:iterate type="lt">
                                    <p:tmPct val="8000"/>
                                  </p:iterate>
                                  <p:childTnLst>
                                    <p:set>
                                      <p:cBhvr>
                                        <p:cTn id="79" dur="1" fill="hold">
                                          <p:stCondLst>
                                            <p:cond delay="0"/>
                                          </p:stCondLst>
                                        </p:cTn>
                                        <p:tgtEl>
                                          <p:spTgt spid="144"/>
                                        </p:tgtEl>
                                        <p:attrNameLst>
                                          <p:attrName>style.visibility</p:attrName>
                                        </p:attrNameLst>
                                      </p:cBhvr>
                                      <p:to>
                                        <p:strVal val="visible"/>
                                      </p:to>
                                    </p:set>
                                    <p:anim calcmode="lin" valueType="num">
                                      <p:cBhvr>
                                        <p:cTn id="80" dur="400" fill="hold"/>
                                        <p:tgtEl>
                                          <p:spTgt spid="144"/>
                                        </p:tgtEl>
                                        <p:attrNameLst>
                                          <p:attrName>ppt_x</p:attrName>
                                        </p:attrNameLst>
                                      </p:cBhvr>
                                      <p:tavLst>
                                        <p:tav tm="0">
                                          <p:val>
                                            <p:strVal val="#ppt_x"/>
                                          </p:val>
                                        </p:tav>
                                        <p:tav tm="50000">
                                          <p:val>
                                            <p:strVal val="#ppt_x+.1"/>
                                          </p:val>
                                        </p:tav>
                                        <p:tav tm="100000">
                                          <p:val>
                                            <p:strVal val="#ppt_x"/>
                                          </p:val>
                                        </p:tav>
                                      </p:tavLst>
                                    </p:anim>
                                    <p:anim calcmode="lin" valueType="num">
                                      <p:cBhvr>
                                        <p:cTn id="81" dur="400" fill="hold"/>
                                        <p:tgtEl>
                                          <p:spTgt spid="144"/>
                                        </p:tgtEl>
                                        <p:attrNameLst>
                                          <p:attrName>ppt_y</p:attrName>
                                        </p:attrNameLst>
                                      </p:cBhvr>
                                      <p:tavLst>
                                        <p:tav tm="0">
                                          <p:val>
                                            <p:strVal val="#ppt_y"/>
                                          </p:val>
                                        </p:tav>
                                        <p:tav tm="100000">
                                          <p:val>
                                            <p:strVal val="#ppt_y"/>
                                          </p:val>
                                        </p:tav>
                                      </p:tavLst>
                                    </p:anim>
                                    <p:anim calcmode="lin" valueType="num">
                                      <p:cBhvr>
                                        <p:cTn id="82" dur="400" fill="hold"/>
                                        <p:tgtEl>
                                          <p:spTgt spid="144"/>
                                        </p:tgtEl>
                                        <p:attrNameLst>
                                          <p:attrName>ppt_h</p:attrName>
                                        </p:attrNameLst>
                                      </p:cBhvr>
                                      <p:tavLst>
                                        <p:tav tm="0">
                                          <p:val>
                                            <p:strVal val="#ppt_h/10"/>
                                          </p:val>
                                        </p:tav>
                                        <p:tav tm="50000">
                                          <p:val>
                                            <p:strVal val="#ppt_h+.01"/>
                                          </p:val>
                                        </p:tav>
                                        <p:tav tm="100000">
                                          <p:val>
                                            <p:strVal val="#ppt_h"/>
                                          </p:val>
                                        </p:tav>
                                      </p:tavLst>
                                    </p:anim>
                                    <p:anim calcmode="lin" valueType="num">
                                      <p:cBhvr>
                                        <p:cTn id="83" dur="400" fill="hold"/>
                                        <p:tgtEl>
                                          <p:spTgt spid="144"/>
                                        </p:tgtEl>
                                        <p:attrNameLst>
                                          <p:attrName>ppt_w</p:attrName>
                                        </p:attrNameLst>
                                      </p:cBhvr>
                                      <p:tavLst>
                                        <p:tav tm="0">
                                          <p:val>
                                            <p:strVal val="#ppt_w/10"/>
                                          </p:val>
                                        </p:tav>
                                        <p:tav tm="50000">
                                          <p:val>
                                            <p:strVal val="#ppt_w+.01"/>
                                          </p:val>
                                        </p:tav>
                                        <p:tav tm="100000">
                                          <p:val>
                                            <p:strVal val="#ppt_w"/>
                                          </p:val>
                                        </p:tav>
                                      </p:tavLst>
                                    </p:anim>
                                    <p:animEffect transition="in" filter="fade">
                                      <p:cBhvr>
                                        <p:cTn id="84" dur="400" tmFilter="0,0; .5, 1; 1, 1"/>
                                        <p:tgtEl>
                                          <p:spTgt spid="144"/>
                                        </p:tgtEl>
                                      </p:cBhvr>
                                    </p:animEffect>
                                  </p:childTnLst>
                                </p:cTn>
                              </p:par>
                            </p:childTnLst>
                          </p:cTn>
                        </p:par>
                        <p:par>
                          <p:cTn id="85" fill="hold">
                            <p:stCondLst>
                              <p:cond delay="6780"/>
                            </p:stCondLst>
                            <p:childTnLst>
                              <p:par>
                                <p:cTn id="86" presetID="41" presetClass="entr" presetSubtype="0" fill="hold" grpId="0" nodeType="afterEffect">
                                  <p:stCondLst>
                                    <p:cond delay="0"/>
                                  </p:stCondLst>
                                  <p:iterate type="lt">
                                    <p:tmPct val="8000"/>
                                  </p:iterate>
                                  <p:childTnLst>
                                    <p:set>
                                      <p:cBhvr>
                                        <p:cTn id="87" dur="1" fill="hold">
                                          <p:stCondLst>
                                            <p:cond delay="0"/>
                                          </p:stCondLst>
                                        </p:cTn>
                                        <p:tgtEl>
                                          <p:spTgt spid="145"/>
                                        </p:tgtEl>
                                        <p:attrNameLst>
                                          <p:attrName>style.visibility</p:attrName>
                                        </p:attrNameLst>
                                      </p:cBhvr>
                                      <p:to>
                                        <p:strVal val="visible"/>
                                      </p:to>
                                    </p:set>
                                    <p:anim calcmode="lin" valueType="num">
                                      <p:cBhvr>
                                        <p:cTn id="88" dur="400" fill="hold"/>
                                        <p:tgtEl>
                                          <p:spTgt spid="145"/>
                                        </p:tgtEl>
                                        <p:attrNameLst>
                                          <p:attrName>ppt_x</p:attrName>
                                        </p:attrNameLst>
                                      </p:cBhvr>
                                      <p:tavLst>
                                        <p:tav tm="0">
                                          <p:val>
                                            <p:strVal val="#ppt_x"/>
                                          </p:val>
                                        </p:tav>
                                        <p:tav tm="50000">
                                          <p:val>
                                            <p:strVal val="#ppt_x+.1"/>
                                          </p:val>
                                        </p:tav>
                                        <p:tav tm="100000">
                                          <p:val>
                                            <p:strVal val="#ppt_x"/>
                                          </p:val>
                                        </p:tav>
                                      </p:tavLst>
                                    </p:anim>
                                    <p:anim calcmode="lin" valueType="num">
                                      <p:cBhvr>
                                        <p:cTn id="89" dur="400" fill="hold"/>
                                        <p:tgtEl>
                                          <p:spTgt spid="145"/>
                                        </p:tgtEl>
                                        <p:attrNameLst>
                                          <p:attrName>ppt_y</p:attrName>
                                        </p:attrNameLst>
                                      </p:cBhvr>
                                      <p:tavLst>
                                        <p:tav tm="0">
                                          <p:val>
                                            <p:strVal val="#ppt_y"/>
                                          </p:val>
                                        </p:tav>
                                        <p:tav tm="100000">
                                          <p:val>
                                            <p:strVal val="#ppt_y"/>
                                          </p:val>
                                        </p:tav>
                                      </p:tavLst>
                                    </p:anim>
                                    <p:anim calcmode="lin" valueType="num">
                                      <p:cBhvr>
                                        <p:cTn id="90" dur="400" fill="hold"/>
                                        <p:tgtEl>
                                          <p:spTgt spid="145"/>
                                        </p:tgtEl>
                                        <p:attrNameLst>
                                          <p:attrName>ppt_h</p:attrName>
                                        </p:attrNameLst>
                                      </p:cBhvr>
                                      <p:tavLst>
                                        <p:tav tm="0">
                                          <p:val>
                                            <p:strVal val="#ppt_h/10"/>
                                          </p:val>
                                        </p:tav>
                                        <p:tav tm="50000">
                                          <p:val>
                                            <p:strVal val="#ppt_h+.01"/>
                                          </p:val>
                                        </p:tav>
                                        <p:tav tm="100000">
                                          <p:val>
                                            <p:strVal val="#ppt_h"/>
                                          </p:val>
                                        </p:tav>
                                      </p:tavLst>
                                    </p:anim>
                                    <p:anim calcmode="lin" valueType="num">
                                      <p:cBhvr>
                                        <p:cTn id="91" dur="400" fill="hold"/>
                                        <p:tgtEl>
                                          <p:spTgt spid="145"/>
                                        </p:tgtEl>
                                        <p:attrNameLst>
                                          <p:attrName>ppt_w</p:attrName>
                                        </p:attrNameLst>
                                      </p:cBhvr>
                                      <p:tavLst>
                                        <p:tav tm="0">
                                          <p:val>
                                            <p:strVal val="#ppt_w/10"/>
                                          </p:val>
                                        </p:tav>
                                        <p:tav tm="50000">
                                          <p:val>
                                            <p:strVal val="#ppt_w+.01"/>
                                          </p:val>
                                        </p:tav>
                                        <p:tav tm="100000">
                                          <p:val>
                                            <p:strVal val="#ppt_w"/>
                                          </p:val>
                                        </p:tav>
                                      </p:tavLst>
                                    </p:anim>
                                    <p:animEffect transition="in" filter="fade">
                                      <p:cBhvr>
                                        <p:cTn id="92" dur="400" tmFilter="0,0; .5, 1; 1, 1"/>
                                        <p:tgtEl>
                                          <p:spTgt spid="145"/>
                                        </p:tgtEl>
                                      </p:cBhvr>
                                    </p:animEffect>
                                  </p:childTnLst>
                                </p:cTn>
                              </p:par>
                            </p:childTnLst>
                          </p:cTn>
                        </p:par>
                        <p:par>
                          <p:cTn id="93" fill="hold">
                            <p:stCondLst>
                              <p:cond delay="7723"/>
                            </p:stCondLst>
                            <p:childTnLst>
                              <p:par>
                                <p:cTn id="94" presetID="31" presetClass="entr" presetSubtype="0" fill="hold" nodeType="afterEffect">
                                  <p:stCondLst>
                                    <p:cond delay="0"/>
                                  </p:stCondLst>
                                  <p:childTnLst>
                                    <p:set>
                                      <p:cBhvr>
                                        <p:cTn id="95" dur="1" fill="hold">
                                          <p:stCondLst>
                                            <p:cond delay="0"/>
                                          </p:stCondLst>
                                        </p:cTn>
                                        <p:tgtEl>
                                          <p:spTgt spid="122"/>
                                        </p:tgtEl>
                                        <p:attrNameLst>
                                          <p:attrName>style.visibility</p:attrName>
                                        </p:attrNameLst>
                                      </p:cBhvr>
                                      <p:to>
                                        <p:strVal val="visible"/>
                                      </p:to>
                                    </p:set>
                                    <p:anim calcmode="lin" valueType="num">
                                      <p:cBhvr>
                                        <p:cTn id="96" dur="500" fill="hold"/>
                                        <p:tgtEl>
                                          <p:spTgt spid="122"/>
                                        </p:tgtEl>
                                        <p:attrNameLst>
                                          <p:attrName>ppt_w</p:attrName>
                                        </p:attrNameLst>
                                      </p:cBhvr>
                                      <p:tavLst>
                                        <p:tav tm="0">
                                          <p:val>
                                            <p:fltVal val="0"/>
                                          </p:val>
                                        </p:tav>
                                        <p:tav tm="100000">
                                          <p:val>
                                            <p:strVal val="#ppt_w"/>
                                          </p:val>
                                        </p:tav>
                                      </p:tavLst>
                                    </p:anim>
                                    <p:anim calcmode="lin" valueType="num">
                                      <p:cBhvr>
                                        <p:cTn id="97" dur="500" fill="hold"/>
                                        <p:tgtEl>
                                          <p:spTgt spid="122"/>
                                        </p:tgtEl>
                                        <p:attrNameLst>
                                          <p:attrName>ppt_h</p:attrName>
                                        </p:attrNameLst>
                                      </p:cBhvr>
                                      <p:tavLst>
                                        <p:tav tm="0">
                                          <p:val>
                                            <p:fltVal val="0"/>
                                          </p:val>
                                        </p:tav>
                                        <p:tav tm="100000">
                                          <p:val>
                                            <p:strVal val="#ppt_h"/>
                                          </p:val>
                                        </p:tav>
                                      </p:tavLst>
                                    </p:anim>
                                    <p:anim calcmode="lin" valueType="num">
                                      <p:cBhvr>
                                        <p:cTn id="98" dur="500" fill="hold"/>
                                        <p:tgtEl>
                                          <p:spTgt spid="122"/>
                                        </p:tgtEl>
                                        <p:attrNameLst>
                                          <p:attrName>style.rotation</p:attrName>
                                        </p:attrNameLst>
                                      </p:cBhvr>
                                      <p:tavLst>
                                        <p:tav tm="0">
                                          <p:val>
                                            <p:fltVal val="90"/>
                                          </p:val>
                                        </p:tav>
                                        <p:tav tm="100000">
                                          <p:val>
                                            <p:fltVal val="0"/>
                                          </p:val>
                                        </p:tav>
                                      </p:tavLst>
                                    </p:anim>
                                    <p:animEffect transition="in" filter="fade">
                                      <p:cBhvr>
                                        <p:cTn id="99" dur="500"/>
                                        <p:tgtEl>
                                          <p:spTgt spid="122"/>
                                        </p:tgtEl>
                                      </p:cBhvr>
                                    </p:animEffect>
                                  </p:childTnLst>
                                </p:cTn>
                              </p:par>
                            </p:childTnLst>
                          </p:cTn>
                        </p:par>
                        <p:par>
                          <p:cTn id="100" fill="hold">
                            <p:stCondLst>
                              <p:cond delay="8223"/>
                            </p:stCondLst>
                            <p:childTnLst>
                              <p:par>
                                <p:cTn id="101" presetID="41" presetClass="entr" presetSubtype="0" fill="hold" grpId="0" nodeType="afterEffect">
                                  <p:stCondLst>
                                    <p:cond delay="0"/>
                                  </p:stCondLst>
                                  <p:iterate type="lt">
                                    <p:tmPct val="8000"/>
                                  </p:iterate>
                                  <p:childTnLst>
                                    <p:set>
                                      <p:cBhvr>
                                        <p:cTn id="102" dur="1" fill="hold">
                                          <p:stCondLst>
                                            <p:cond delay="0"/>
                                          </p:stCondLst>
                                        </p:cTn>
                                        <p:tgtEl>
                                          <p:spTgt spid="146"/>
                                        </p:tgtEl>
                                        <p:attrNameLst>
                                          <p:attrName>style.visibility</p:attrName>
                                        </p:attrNameLst>
                                      </p:cBhvr>
                                      <p:to>
                                        <p:strVal val="visible"/>
                                      </p:to>
                                    </p:set>
                                    <p:anim calcmode="lin" valueType="num">
                                      <p:cBhvr>
                                        <p:cTn id="103" dur="400" fill="hold"/>
                                        <p:tgtEl>
                                          <p:spTgt spid="146"/>
                                        </p:tgtEl>
                                        <p:attrNameLst>
                                          <p:attrName>ppt_x</p:attrName>
                                        </p:attrNameLst>
                                      </p:cBhvr>
                                      <p:tavLst>
                                        <p:tav tm="0">
                                          <p:val>
                                            <p:strVal val="#ppt_x"/>
                                          </p:val>
                                        </p:tav>
                                        <p:tav tm="50000">
                                          <p:val>
                                            <p:strVal val="#ppt_x+.1"/>
                                          </p:val>
                                        </p:tav>
                                        <p:tav tm="100000">
                                          <p:val>
                                            <p:strVal val="#ppt_x"/>
                                          </p:val>
                                        </p:tav>
                                      </p:tavLst>
                                    </p:anim>
                                    <p:anim calcmode="lin" valueType="num">
                                      <p:cBhvr>
                                        <p:cTn id="104" dur="400" fill="hold"/>
                                        <p:tgtEl>
                                          <p:spTgt spid="146"/>
                                        </p:tgtEl>
                                        <p:attrNameLst>
                                          <p:attrName>ppt_y</p:attrName>
                                        </p:attrNameLst>
                                      </p:cBhvr>
                                      <p:tavLst>
                                        <p:tav tm="0">
                                          <p:val>
                                            <p:strVal val="#ppt_y"/>
                                          </p:val>
                                        </p:tav>
                                        <p:tav tm="100000">
                                          <p:val>
                                            <p:strVal val="#ppt_y"/>
                                          </p:val>
                                        </p:tav>
                                      </p:tavLst>
                                    </p:anim>
                                    <p:anim calcmode="lin" valueType="num">
                                      <p:cBhvr>
                                        <p:cTn id="105" dur="400" fill="hold"/>
                                        <p:tgtEl>
                                          <p:spTgt spid="146"/>
                                        </p:tgtEl>
                                        <p:attrNameLst>
                                          <p:attrName>ppt_h</p:attrName>
                                        </p:attrNameLst>
                                      </p:cBhvr>
                                      <p:tavLst>
                                        <p:tav tm="0">
                                          <p:val>
                                            <p:strVal val="#ppt_h/10"/>
                                          </p:val>
                                        </p:tav>
                                        <p:tav tm="50000">
                                          <p:val>
                                            <p:strVal val="#ppt_h+.01"/>
                                          </p:val>
                                        </p:tav>
                                        <p:tav tm="100000">
                                          <p:val>
                                            <p:strVal val="#ppt_h"/>
                                          </p:val>
                                        </p:tav>
                                      </p:tavLst>
                                    </p:anim>
                                    <p:anim calcmode="lin" valueType="num">
                                      <p:cBhvr>
                                        <p:cTn id="106" dur="400" fill="hold"/>
                                        <p:tgtEl>
                                          <p:spTgt spid="146"/>
                                        </p:tgtEl>
                                        <p:attrNameLst>
                                          <p:attrName>ppt_w</p:attrName>
                                        </p:attrNameLst>
                                      </p:cBhvr>
                                      <p:tavLst>
                                        <p:tav tm="0">
                                          <p:val>
                                            <p:strVal val="#ppt_w/10"/>
                                          </p:val>
                                        </p:tav>
                                        <p:tav tm="50000">
                                          <p:val>
                                            <p:strVal val="#ppt_w+.01"/>
                                          </p:val>
                                        </p:tav>
                                        <p:tav tm="100000">
                                          <p:val>
                                            <p:strVal val="#ppt_w"/>
                                          </p:val>
                                        </p:tav>
                                      </p:tavLst>
                                    </p:anim>
                                    <p:animEffect transition="in" filter="fade">
                                      <p:cBhvr>
                                        <p:cTn id="107" dur="400" tmFilter="0,0; .5, 1; 1, 1"/>
                                        <p:tgtEl>
                                          <p:spTgt spid="146"/>
                                        </p:tgtEl>
                                      </p:cBhvr>
                                    </p:animEffect>
                                  </p:childTnLst>
                                </p:cTn>
                              </p:par>
                            </p:childTnLst>
                          </p:cTn>
                        </p:par>
                        <p:par>
                          <p:cTn id="108" fill="hold">
                            <p:stCondLst>
                              <p:cond delay="8656"/>
                            </p:stCondLst>
                            <p:childTnLst>
                              <p:par>
                                <p:cTn id="109" presetID="41" presetClass="entr" presetSubtype="0" fill="hold" grpId="0" nodeType="afterEffect">
                                  <p:stCondLst>
                                    <p:cond delay="0"/>
                                  </p:stCondLst>
                                  <p:iterate type="lt">
                                    <p:tmPct val="8000"/>
                                  </p:iterate>
                                  <p:childTnLst>
                                    <p:set>
                                      <p:cBhvr>
                                        <p:cTn id="110" dur="1" fill="hold">
                                          <p:stCondLst>
                                            <p:cond delay="0"/>
                                          </p:stCondLst>
                                        </p:cTn>
                                        <p:tgtEl>
                                          <p:spTgt spid="147"/>
                                        </p:tgtEl>
                                        <p:attrNameLst>
                                          <p:attrName>style.visibility</p:attrName>
                                        </p:attrNameLst>
                                      </p:cBhvr>
                                      <p:to>
                                        <p:strVal val="visible"/>
                                      </p:to>
                                    </p:set>
                                    <p:anim calcmode="lin" valueType="num">
                                      <p:cBhvr>
                                        <p:cTn id="111" dur="400" fill="hold"/>
                                        <p:tgtEl>
                                          <p:spTgt spid="147"/>
                                        </p:tgtEl>
                                        <p:attrNameLst>
                                          <p:attrName>ppt_x</p:attrName>
                                        </p:attrNameLst>
                                      </p:cBhvr>
                                      <p:tavLst>
                                        <p:tav tm="0">
                                          <p:val>
                                            <p:strVal val="#ppt_x"/>
                                          </p:val>
                                        </p:tav>
                                        <p:tav tm="50000">
                                          <p:val>
                                            <p:strVal val="#ppt_x+.1"/>
                                          </p:val>
                                        </p:tav>
                                        <p:tav tm="100000">
                                          <p:val>
                                            <p:strVal val="#ppt_x"/>
                                          </p:val>
                                        </p:tav>
                                      </p:tavLst>
                                    </p:anim>
                                    <p:anim calcmode="lin" valueType="num">
                                      <p:cBhvr>
                                        <p:cTn id="112" dur="400" fill="hold"/>
                                        <p:tgtEl>
                                          <p:spTgt spid="147"/>
                                        </p:tgtEl>
                                        <p:attrNameLst>
                                          <p:attrName>ppt_y</p:attrName>
                                        </p:attrNameLst>
                                      </p:cBhvr>
                                      <p:tavLst>
                                        <p:tav tm="0">
                                          <p:val>
                                            <p:strVal val="#ppt_y"/>
                                          </p:val>
                                        </p:tav>
                                        <p:tav tm="100000">
                                          <p:val>
                                            <p:strVal val="#ppt_y"/>
                                          </p:val>
                                        </p:tav>
                                      </p:tavLst>
                                    </p:anim>
                                    <p:anim calcmode="lin" valueType="num">
                                      <p:cBhvr>
                                        <p:cTn id="113" dur="400" fill="hold"/>
                                        <p:tgtEl>
                                          <p:spTgt spid="147"/>
                                        </p:tgtEl>
                                        <p:attrNameLst>
                                          <p:attrName>ppt_h</p:attrName>
                                        </p:attrNameLst>
                                      </p:cBhvr>
                                      <p:tavLst>
                                        <p:tav tm="0">
                                          <p:val>
                                            <p:strVal val="#ppt_h/10"/>
                                          </p:val>
                                        </p:tav>
                                        <p:tav tm="50000">
                                          <p:val>
                                            <p:strVal val="#ppt_h+.01"/>
                                          </p:val>
                                        </p:tav>
                                        <p:tav tm="100000">
                                          <p:val>
                                            <p:strVal val="#ppt_h"/>
                                          </p:val>
                                        </p:tav>
                                      </p:tavLst>
                                    </p:anim>
                                    <p:anim calcmode="lin" valueType="num">
                                      <p:cBhvr>
                                        <p:cTn id="114" dur="400" fill="hold"/>
                                        <p:tgtEl>
                                          <p:spTgt spid="147"/>
                                        </p:tgtEl>
                                        <p:attrNameLst>
                                          <p:attrName>ppt_w</p:attrName>
                                        </p:attrNameLst>
                                      </p:cBhvr>
                                      <p:tavLst>
                                        <p:tav tm="0">
                                          <p:val>
                                            <p:strVal val="#ppt_w/10"/>
                                          </p:val>
                                        </p:tav>
                                        <p:tav tm="50000">
                                          <p:val>
                                            <p:strVal val="#ppt_w+.01"/>
                                          </p:val>
                                        </p:tav>
                                        <p:tav tm="100000">
                                          <p:val>
                                            <p:strVal val="#ppt_w"/>
                                          </p:val>
                                        </p:tav>
                                      </p:tavLst>
                                    </p:anim>
                                    <p:animEffect transition="in" filter="fade">
                                      <p:cBhvr>
                                        <p:cTn id="115" dur="400" tmFilter="0,0; .5, 1; 1, 1"/>
                                        <p:tgtEl>
                                          <p:spTgt spid="147"/>
                                        </p:tgtEl>
                                      </p:cBhvr>
                                    </p:animEffect>
                                  </p:childTnLst>
                                </p:cTn>
                              </p:par>
                            </p:childTnLst>
                          </p:cTn>
                        </p:par>
                        <p:par>
                          <p:cTn id="116" fill="hold">
                            <p:stCondLst>
                              <p:cond delay="9600"/>
                            </p:stCondLst>
                            <p:childTnLst>
                              <p:par>
                                <p:cTn id="117" presetID="31" presetClass="entr" presetSubtype="0" fill="hold" nodeType="afterEffect">
                                  <p:stCondLst>
                                    <p:cond delay="0"/>
                                  </p:stCondLst>
                                  <p:childTnLst>
                                    <p:set>
                                      <p:cBhvr>
                                        <p:cTn id="118" dur="1" fill="hold">
                                          <p:stCondLst>
                                            <p:cond delay="0"/>
                                          </p:stCondLst>
                                        </p:cTn>
                                        <p:tgtEl>
                                          <p:spTgt spid="7"/>
                                        </p:tgtEl>
                                        <p:attrNameLst>
                                          <p:attrName>style.visibility</p:attrName>
                                        </p:attrNameLst>
                                      </p:cBhvr>
                                      <p:to>
                                        <p:strVal val="visible"/>
                                      </p:to>
                                    </p:set>
                                    <p:anim calcmode="lin" valueType="num">
                                      <p:cBhvr>
                                        <p:cTn id="119" dur="500" fill="hold"/>
                                        <p:tgtEl>
                                          <p:spTgt spid="7"/>
                                        </p:tgtEl>
                                        <p:attrNameLst>
                                          <p:attrName>ppt_w</p:attrName>
                                        </p:attrNameLst>
                                      </p:cBhvr>
                                      <p:tavLst>
                                        <p:tav tm="0">
                                          <p:val>
                                            <p:fltVal val="0"/>
                                          </p:val>
                                        </p:tav>
                                        <p:tav tm="100000">
                                          <p:val>
                                            <p:strVal val="#ppt_w"/>
                                          </p:val>
                                        </p:tav>
                                      </p:tavLst>
                                    </p:anim>
                                    <p:anim calcmode="lin" valueType="num">
                                      <p:cBhvr>
                                        <p:cTn id="120" dur="500" fill="hold"/>
                                        <p:tgtEl>
                                          <p:spTgt spid="7"/>
                                        </p:tgtEl>
                                        <p:attrNameLst>
                                          <p:attrName>ppt_h</p:attrName>
                                        </p:attrNameLst>
                                      </p:cBhvr>
                                      <p:tavLst>
                                        <p:tav tm="0">
                                          <p:val>
                                            <p:fltVal val="0"/>
                                          </p:val>
                                        </p:tav>
                                        <p:tav tm="100000">
                                          <p:val>
                                            <p:strVal val="#ppt_h"/>
                                          </p:val>
                                        </p:tav>
                                      </p:tavLst>
                                    </p:anim>
                                    <p:anim calcmode="lin" valueType="num">
                                      <p:cBhvr>
                                        <p:cTn id="121" dur="500" fill="hold"/>
                                        <p:tgtEl>
                                          <p:spTgt spid="7"/>
                                        </p:tgtEl>
                                        <p:attrNameLst>
                                          <p:attrName>style.rotation</p:attrName>
                                        </p:attrNameLst>
                                      </p:cBhvr>
                                      <p:tavLst>
                                        <p:tav tm="0">
                                          <p:val>
                                            <p:fltVal val="90"/>
                                          </p:val>
                                        </p:tav>
                                        <p:tav tm="100000">
                                          <p:val>
                                            <p:fltVal val="0"/>
                                          </p:val>
                                        </p:tav>
                                      </p:tavLst>
                                    </p:anim>
                                    <p:animEffect transition="in" filter="fade">
                                      <p:cBhvr>
                                        <p:cTn id="122" dur="500"/>
                                        <p:tgtEl>
                                          <p:spTgt spid="7"/>
                                        </p:tgtEl>
                                      </p:cBhvr>
                                    </p:animEffect>
                                  </p:childTnLst>
                                </p:cTn>
                              </p:par>
                            </p:childTnLst>
                          </p:cTn>
                        </p:par>
                        <p:par>
                          <p:cTn id="123" fill="hold">
                            <p:stCondLst>
                              <p:cond delay="10100"/>
                            </p:stCondLst>
                            <p:childTnLst>
                              <p:par>
                                <p:cTn id="124" presetID="41" presetClass="entr" presetSubtype="0" fill="hold" grpId="0" nodeType="afterEffect">
                                  <p:stCondLst>
                                    <p:cond delay="0"/>
                                  </p:stCondLst>
                                  <p:iterate type="lt">
                                    <p:tmPct val="8000"/>
                                  </p:iterate>
                                  <p:childTnLst>
                                    <p:set>
                                      <p:cBhvr>
                                        <p:cTn id="125" dur="1" fill="hold">
                                          <p:stCondLst>
                                            <p:cond delay="0"/>
                                          </p:stCondLst>
                                        </p:cTn>
                                        <p:tgtEl>
                                          <p:spTgt spid="148"/>
                                        </p:tgtEl>
                                        <p:attrNameLst>
                                          <p:attrName>style.visibility</p:attrName>
                                        </p:attrNameLst>
                                      </p:cBhvr>
                                      <p:to>
                                        <p:strVal val="visible"/>
                                      </p:to>
                                    </p:set>
                                    <p:anim calcmode="lin" valueType="num">
                                      <p:cBhvr>
                                        <p:cTn id="126" dur="400" fill="hold"/>
                                        <p:tgtEl>
                                          <p:spTgt spid="148"/>
                                        </p:tgtEl>
                                        <p:attrNameLst>
                                          <p:attrName>ppt_x</p:attrName>
                                        </p:attrNameLst>
                                      </p:cBhvr>
                                      <p:tavLst>
                                        <p:tav tm="0">
                                          <p:val>
                                            <p:strVal val="#ppt_x"/>
                                          </p:val>
                                        </p:tav>
                                        <p:tav tm="50000">
                                          <p:val>
                                            <p:strVal val="#ppt_x+.1"/>
                                          </p:val>
                                        </p:tav>
                                        <p:tav tm="100000">
                                          <p:val>
                                            <p:strVal val="#ppt_x"/>
                                          </p:val>
                                        </p:tav>
                                      </p:tavLst>
                                    </p:anim>
                                    <p:anim calcmode="lin" valueType="num">
                                      <p:cBhvr>
                                        <p:cTn id="127" dur="400" fill="hold"/>
                                        <p:tgtEl>
                                          <p:spTgt spid="148"/>
                                        </p:tgtEl>
                                        <p:attrNameLst>
                                          <p:attrName>ppt_y</p:attrName>
                                        </p:attrNameLst>
                                      </p:cBhvr>
                                      <p:tavLst>
                                        <p:tav tm="0">
                                          <p:val>
                                            <p:strVal val="#ppt_y"/>
                                          </p:val>
                                        </p:tav>
                                        <p:tav tm="100000">
                                          <p:val>
                                            <p:strVal val="#ppt_y"/>
                                          </p:val>
                                        </p:tav>
                                      </p:tavLst>
                                    </p:anim>
                                    <p:anim calcmode="lin" valueType="num">
                                      <p:cBhvr>
                                        <p:cTn id="128" dur="400" fill="hold"/>
                                        <p:tgtEl>
                                          <p:spTgt spid="148"/>
                                        </p:tgtEl>
                                        <p:attrNameLst>
                                          <p:attrName>ppt_h</p:attrName>
                                        </p:attrNameLst>
                                      </p:cBhvr>
                                      <p:tavLst>
                                        <p:tav tm="0">
                                          <p:val>
                                            <p:strVal val="#ppt_h/10"/>
                                          </p:val>
                                        </p:tav>
                                        <p:tav tm="50000">
                                          <p:val>
                                            <p:strVal val="#ppt_h+.01"/>
                                          </p:val>
                                        </p:tav>
                                        <p:tav tm="100000">
                                          <p:val>
                                            <p:strVal val="#ppt_h"/>
                                          </p:val>
                                        </p:tav>
                                      </p:tavLst>
                                    </p:anim>
                                    <p:anim calcmode="lin" valueType="num">
                                      <p:cBhvr>
                                        <p:cTn id="129" dur="400" fill="hold"/>
                                        <p:tgtEl>
                                          <p:spTgt spid="148"/>
                                        </p:tgtEl>
                                        <p:attrNameLst>
                                          <p:attrName>ppt_w</p:attrName>
                                        </p:attrNameLst>
                                      </p:cBhvr>
                                      <p:tavLst>
                                        <p:tav tm="0">
                                          <p:val>
                                            <p:strVal val="#ppt_w/10"/>
                                          </p:val>
                                        </p:tav>
                                        <p:tav tm="50000">
                                          <p:val>
                                            <p:strVal val="#ppt_w+.01"/>
                                          </p:val>
                                        </p:tav>
                                        <p:tav tm="100000">
                                          <p:val>
                                            <p:strVal val="#ppt_w"/>
                                          </p:val>
                                        </p:tav>
                                      </p:tavLst>
                                    </p:anim>
                                    <p:animEffect transition="in" filter="fade">
                                      <p:cBhvr>
                                        <p:cTn id="130" dur="400" tmFilter="0,0; .5, 1; 1, 1"/>
                                        <p:tgtEl>
                                          <p:spTgt spid="148"/>
                                        </p:tgtEl>
                                      </p:cBhvr>
                                    </p:animEffect>
                                  </p:childTnLst>
                                </p:cTn>
                              </p:par>
                            </p:childTnLst>
                          </p:cTn>
                        </p:par>
                        <p:par>
                          <p:cTn id="131" fill="hold">
                            <p:stCondLst>
                              <p:cond delay="10628"/>
                            </p:stCondLst>
                            <p:childTnLst>
                              <p:par>
                                <p:cTn id="132" presetID="41" presetClass="entr" presetSubtype="0" fill="hold" grpId="0" nodeType="afterEffect">
                                  <p:stCondLst>
                                    <p:cond delay="0"/>
                                  </p:stCondLst>
                                  <p:iterate type="lt">
                                    <p:tmPct val="8000"/>
                                  </p:iterate>
                                  <p:childTnLst>
                                    <p:set>
                                      <p:cBhvr>
                                        <p:cTn id="133" dur="1" fill="hold">
                                          <p:stCondLst>
                                            <p:cond delay="0"/>
                                          </p:stCondLst>
                                        </p:cTn>
                                        <p:tgtEl>
                                          <p:spTgt spid="149"/>
                                        </p:tgtEl>
                                        <p:attrNameLst>
                                          <p:attrName>style.visibility</p:attrName>
                                        </p:attrNameLst>
                                      </p:cBhvr>
                                      <p:to>
                                        <p:strVal val="visible"/>
                                      </p:to>
                                    </p:set>
                                    <p:anim calcmode="lin" valueType="num">
                                      <p:cBhvr>
                                        <p:cTn id="134" dur="400" fill="hold"/>
                                        <p:tgtEl>
                                          <p:spTgt spid="149"/>
                                        </p:tgtEl>
                                        <p:attrNameLst>
                                          <p:attrName>ppt_x</p:attrName>
                                        </p:attrNameLst>
                                      </p:cBhvr>
                                      <p:tavLst>
                                        <p:tav tm="0">
                                          <p:val>
                                            <p:strVal val="#ppt_x"/>
                                          </p:val>
                                        </p:tav>
                                        <p:tav tm="50000">
                                          <p:val>
                                            <p:strVal val="#ppt_x+.1"/>
                                          </p:val>
                                        </p:tav>
                                        <p:tav tm="100000">
                                          <p:val>
                                            <p:strVal val="#ppt_x"/>
                                          </p:val>
                                        </p:tav>
                                      </p:tavLst>
                                    </p:anim>
                                    <p:anim calcmode="lin" valueType="num">
                                      <p:cBhvr>
                                        <p:cTn id="135" dur="400" fill="hold"/>
                                        <p:tgtEl>
                                          <p:spTgt spid="149"/>
                                        </p:tgtEl>
                                        <p:attrNameLst>
                                          <p:attrName>ppt_y</p:attrName>
                                        </p:attrNameLst>
                                      </p:cBhvr>
                                      <p:tavLst>
                                        <p:tav tm="0">
                                          <p:val>
                                            <p:strVal val="#ppt_y"/>
                                          </p:val>
                                        </p:tav>
                                        <p:tav tm="100000">
                                          <p:val>
                                            <p:strVal val="#ppt_y"/>
                                          </p:val>
                                        </p:tav>
                                      </p:tavLst>
                                    </p:anim>
                                    <p:anim calcmode="lin" valueType="num">
                                      <p:cBhvr>
                                        <p:cTn id="136" dur="400" fill="hold"/>
                                        <p:tgtEl>
                                          <p:spTgt spid="149"/>
                                        </p:tgtEl>
                                        <p:attrNameLst>
                                          <p:attrName>ppt_h</p:attrName>
                                        </p:attrNameLst>
                                      </p:cBhvr>
                                      <p:tavLst>
                                        <p:tav tm="0">
                                          <p:val>
                                            <p:strVal val="#ppt_h/10"/>
                                          </p:val>
                                        </p:tav>
                                        <p:tav tm="50000">
                                          <p:val>
                                            <p:strVal val="#ppt_h+.01"/>
                                          </p:val>
                                        </p:tav>
                                        <p:tav tm="100000">
                                          <p:val>
                                            <p:strVal val="#ppt_h"/>
                                          </p:val>
                                        </p:tav>
                                      </p:tavLst>
                                    </p:anim>
                                    <p:anim calcmode="lin" valueType="num">
                                      <p:cBhvr>
                                        <p:cTn id="137" dur="400" fill="hold"/>
                                        <p:tgtEl>
                                          <p:spTgt spid="149"/>
                                        </p:tgtEl>
                                        <p:attrNameLst>
                                          <p:attrName>ppt_w</p:attrName>
                                        </p:attrNameLst>
                                      </p:cBhvr>
                                      <p:tavLst>
                                        <p:tav tm="0">
                                          <p:val>
                                            <p:strVal val="#ppt_w/10"/>
                                          </p:val>
                                        </p:tav>
                                        <p:tav tm="50000">
                                          <p:val>
                                            <p:strVal val="#ppt_w+.01"/>
                                          </p:val>
                                        </p:tav>
                                        <p:tav tm="100000">
                                          <p:val>
                                            <p:strVal val="#ppt_w"/>
                                          </p:val>
                                        </p:tav>
                                      </p:tavLst>
                                    </p:anim>
                                    <p:animEffect transition="in" filter="fade">
                                      <p:cBhvr>
                                        <p:cTn id="138" dur="400" tmFilter="0,0; .5, 1; 1, 1"/>
                                        <p:tgtEl>
                                          <p:spTgt spid="1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bldLvl="0" animBg="1"/>
      <p:bldP spid="114" grpId="0" bldLvl="0" animBg="1"/>
      <p:bldP spid="6" grpId="0" bldLvl="0" animBg="1"/>
      <p:bldP spid="128" grpId="0"/>
      <p:bldP spid="142" grpId="0"/>
      <p:bldP spid="129" grpId="0"/>
      <p:bldP spid="143" grpId="0"/>
      <p:bldP spid="144" grpId="0"/>
      <p:bldP spid="145" grpId="0"/>
      <p:bldP spid="146" grpId="0"/>
      <p:bldP spid="147" grpId="0"/>
      <p:bldP spid="148" grpId="0"/>
      <p:bldP spid="14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标题 1"/>
          <p:cNvSpPr>
            <a:spLocks noGrp="1"/>
          </p:cNvSpPr>
          <p:nvPr>
            <p:ph type="title"/>
          </p:nvPr>
        </p:nvSpPr>
        <p:spPr>
          <a:xfrm>
            <a:off x="628651" y="226062"/>
            <a:ext cx="7886700" cy="1325563"/>
          </a:xfrm>
        </p:spPr>
        <p:txBody>
          <a:bodyPr/>
          <a:lstStyle/>
          <a:p>
            <a:pPr algn="r"/>
            <a:r>
              <a:rPr lang="zh-CN" altLang="en-US" dirty="0" smtClean="0">
                <a:latin typeface="楷体" panose="02010609060101010101" charset="-122"/>
                <a:ea typeface="楷体" panose="02010609060101010101" charset="-122"/>
                <a:sym typeface="+mn-ea"/>
              </a:rPr>
              <a:t>方案</a:t>
            </a:r>
            <a:r>
              <a:rPr lang="en-US" altLang="zh-CN" dirty="0" smtClean="0">
                <a:latin typeface="楷体" panose="02010609060101010101" charset="-122"/>
                <a:ea typeface="楷体" panose="02010609060101010101" charset="-122"/>
                <a:sym typeface="+mn-ea"/>
              </a:rPr>
              <a:t>——</a:t>
            </a:r>
            <a:r>
              <a:rPr lang="zh-CN" dirty="0">
                <a:latin typeface="楷体" panose="02010609060101010101" charset="-122"/>
                <a:ea typeface="楷体" panose="02010609060101010101" charset="-122"/>
                <a:sym typeface="+mn-ea"/>
              </a:rPr>
              <a:t>虚拟机监控</a:t>
            </a:r>
            <a:endParaRPr lang="zh-CN" altLang="en-US" dirty="0">
              <a:latin typeface="楷体" panose="02010609060101010101" charset="-122"/>
              <a:ea typeface="楷体" panose="02010609060101010101" charset="-122"/>
            </a:endParaRPr>
          </a:p>
        </p:txBody>
      </p:sp>
      <p:sp>
        <p:nvSpPr>
          <p:cNvPr id="3" name="内容占位符 2"/>
          <p:cNvSpPr>
            <a:spLocks noGrp="1"/>
          </p:cNvSpPr>
          <p:nvPr>
            <p:ph idx="1"/>
          </p:nvPr>
        </p:nvSpPr>
        <p:spPr/>
        <p:txBody>
          <a:bodyPr>
            <a:normAutofit lnSpcReduction="10000"/>
          </a:bodyPr>
          <a:lstStyle/>
          <a:p>
            <a:pPr>
              <a:buFont typeface="Wingdings" panose="05000000000000000000" charset="0"/>
              <a:buChar char=""/>
            </a:pPr>
            <a:r>
              <a:rPr lang="en-US" altLang="zh-CN" dirty="0"/>
              <a:t>EPT</a:t>
            </a:r>
            <a:endParaRPr lang="en-US" altLang="zh-CN" dirty="0"/>
          </a:p>
          <a:p>
            <a:pPr marL="457200" lvl="1" indent="0" fontAlgn="auto">
              <a:lnSpc>
                <a:spcPct val="150000"/>
              </a:lnSpc>
              <a:spcBef>
                <a:spcPts val="400"/>
              </a:spcBef>
              <a:buFont typeface="Wingdings" panose="05000000000000000000" pitchFamily="2" charset="2"/>
              <a:buNone/>
            </a:pPr>
            <a:r>
              <a:rPr lang="zh-CN" sz="2000" dirty="0">
                <a:sym typeface="+mn-ea"/>
              </a:rPr>
              <a:t>将</a:t>
            </a:r>
            <a:r>
              <a:rPr lang="en-US" altLang="zh-CN" sz="2000" dirty="0">
                <a:sym typeface="+mn-ea"/>
              </a:rPr>
              <a:t>EPT</a:t>
            </a:r>
            <a:r>
              <a:rPr lang="zh-CN" sz="2000" dirty="0">
                <a:sym typeface="+mn-ea"/>
              </a:rPr>
              <a:t>与vm绑定。</a:t>
            </a:r>
            <a:r>
              <a:rPr lang="zh-CN" sz="2000" dirty="0"/>
              <a:t>根据虚拟机退出的原因，对ept进行对应的更新，同时是在安全区域进行更新。</a:t>
            </a:r>
            <a:endParaRPr lang="zh-CN" sz="2000" dirty="0"/>
          </a:p>
          <a:p>
            <a:pPr marL="457200" lvl="1" indent="0" fontAlgn="auto">
              <a:lnSpc>
                <a:spcPct val="150000"/>
              </a:lnSpc>
              <a:spcBef>
                <a:spcPts val="400"/>
              </a:spcBef>
              <a:buFont typeface="Wingdings" panose="05000000000000000000" pitchFamily="2" charset="2"/>
              <a:buNone/>
            </a:pPr>
            <a:r>
              <a:rPr lang="zh-CN" altLang="en-US" sz="2000" dirty="0"/>
              <a:t>防止攻击者恶意篡改其余</a:t>
            </a:r>
            <a:r>
              <a:rPr lang="en-US" altLang="zh-CN" sz="2000" dirty="0"/>
              <a:t>VM</a:t>
            </a:r>
            <a:r>
              <a:rPr lang="zh-CN" altLang="en-US" sz="2000" dirty="0"/>
              <a:t>的</a:t>
            </a:r>
            <a:r>
              <a:rPr lang="en-US" altLang="zh-CN" sz="2000" dirty="0"/>
              <a:t>EPT</a:t>
            </a:r>
            <a:r>
              <a:rPr lang="zh-CN" altLang="en-US" sz="2000" dirty="0"/>
              <a:t>，从而达到其攻击目的。</a:t>
            </a:r>
            <a:endParaRPr lang="zh-CN" altLang="en-US" sz="2000" dirty="0"/>
          </a:p>
          <a:p>
            <a:pPr marL="457200" lvl="1" indent="0">
              <a:buFont typeface="Wingdings" panose="05000000000000000000" pitchFamily="2" charset="2"/>
              <a:buNone/>
            </a:pPr>
            <a:endParaRPr lang="zh-CN" dirty="0"/>
          </a:p>
          <a:p>
            <a:pPr>
              <a:buFont typeface="Wingdings" panose="05000000000000000000" charset="0"/>
              <a:buChar char=""/>
            </a:pPr>
            <a:r>
              <a:rPr lang="en-US" altLang="zh-CN" dirty="0"/>
              <a:t>E</a:t>
            </a:r>
            <a:r>
              <a:rPr lang="zh-CN" dirty="0"/>
              <a:t>ntry-</a:t>
            </a:r>
            <a:r>
              <a:rPr lang="en-US" altLang="zh-CN" dirty="0"/>
              <a:t>E</a:t>
            </a:r>
            <a:r>
              <a:rPr lang="zh-CN" dirty="0"/>
              <a:t>xit</a:t>
            </a:r>
            <a:endParaRPr lang="zh-CN" dirty="0"/>
          </a:p>
          <a:p>
            <a:pPr marL="457200" lvl="1" indent="0" fontAlgn="auto">
              <a:lnSpc>
                <a:spcPct val="150000"/>
              </a:lnSpc>
              <a:spcBef>
                <a:spcPts val="400"/>
              </a:spcBef>
              <a:buFont typeface="Wingdings" panose="05000000000000000000" pitchFamily="2" charset="2"/>
              <a:buNone/>
            </a:pPr>
            <a:r>
              <a:rPr lang="zh-CN" sz="2000" dirty="0"/>
              <a:t>为了防止虚拟机的状态和数据被泄露，需要对虚拟机</a:t>
            </a:r>
            <a:r>
              <a:rPr lang="en-US" altLang="zh-CN" sz="2000" dirty="0">
                <a:sym typeface="+mn-ea"/>
              </a:rPr>
              <a:t>E</a:t>
            </a:r>
            <a:r>
              <a:rPr lang="zh-CN" sz="2000" dirty="0">
                <a:sym typeface="+mn-ea"/>
              </a:rPr>
              <a:t>ntry-</a:t>
            </a:r>
            <a:r>
              <a:rPr lang="en-US" altLang="zh-CN" sz="2000" dirty="0">
                <a:sym typeface="+mn-ea"/>
              </a:rPr>
              <a:t>E</a:t>
            </a:r>
            <a:r>
              <a:rPr lang="zh-CN" sz="2000" dirty="0">
                <a:sym typeface="+mn-ea"/>
              </a:rPr>
              <a:t>xit</a:t>
            </a:r>
            <a:endParaRPr lang="zh-CN" sz="2000" dirty="0"/>
          </a:p>
          <a:p>
            <a:pPr marL="457200" lvl="1" indent="0" fontAlgn="auto">
              <a:lnSpc>
                <a:spcPct val="150000"/>
              </a:lnSpc>
              <a:spcBef>
                <a:spcPts val="400"/>
              </a:spcBef>
              <a:buFont typeface="Wingdings" panose="05000000000000000000" pitchFamily="2" charset="2"/>
              <a:buNone/>
            </a:pPr>
            <a:r>
              <a:rPr lang="zh-CN" sz="2000" dirty="0"/>
              <a:t>过程进行监控，那么较好的办法就是将该过程放在安全空间执行。</a:t>
            </a:r>
            <a:endParaRPr lang="zh-CN" sz="20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标题 1"/>
          <p:cNvSpPr>
            <a:spLocks noGrp="1"/>
          </p:cNvSpPr>
          <p:nvPr>
            <p:ph type="title"/>
          </p:nvPr>
        </p:nvSpPr>
        <p:spPr/>
        <p:txBody>
          <a:bodyPr/>
          <a:lstStyle/>
          <a:p>
            <a:pPr algn="r"/>
            <a:r>
              <a:rPr lang="zh-CN" altLang="en-US" dirty="0">
                <a:latin typeface="楷体" panose="02010609060101010101" charset="-122"/>
                <a:ea typeface="楷体" panose="02010609060101010101" charset="-122"/>
              </a:rPr>
              <a:t>技术难点</a:t>
            </a:r>
            <a:endParaRPr lang="zh-CN" altLang="en-US" dirty="0">
              <a:latin typeface="楷体" panose="02010609060101010101" charset="-122"/>
              <a:ea typeface="楷体" panose="02010609060101010101" charset="-122"/>
            </a:endParaRPr>
          </a:p>
        </p:txBody>
      </p:sp>
      <p:sp>
        <p:nvSpPr>
          <p:cNvPr id="3" name="内容占位符 2"/>
          <p:cNvSpPr>
            <a:spLocks noGrp="1"/>
          </p:cNvSpPr>
          <p:nvPr>
            <p:ph idx="1"/>
          </p:nvPr>
        </p:nvSpPr>
        <p:spPr/>
        <p:txBody>
          <a:bodyPr/>
          <a:lstStyle/>
          <a:p>
            <a:pPr>
              <a:buFont typeface="Arial" panose="020B0604020202020204" pitchFamily="34" charset="0"/>
              <a:buChar char="•"/>
            </a:pPr>
            <a:r>
              <a:rPr lang="zh-CN" dirty="0">
                <a:sym typeface="+mn-ea"/>
              </a:rPr>
              <a:t>刷新TLB，导致性能开销过大</a:t>
            </a:r>
            <a:endParaRPr lang="zh-CN" dirty="0">
              <a:sym typeface="+mn-ea"/>
            </a:endParaRPr>
          </a:p>
          <a:p>
            <a:pPr>
              <a:buFont typeface="Arial" panose="020B0604020202020204" pitchFamily="34" charset="0"/>
              <a:buChar char="•"/>
            </a:pPr>
            <a:r>
              <a:rPr lang="en-US" altLang="zh-CN" dirty="0">
                <a:sym typeface="+mn-ea"/>
              </a:rPr>
              <a:t>E</a:t>
            </a:r>
            <a:r>
              <a:rPr lang="zh-CN" dirty="0">
                <a:sym typeface="+mn-ea"/>
              </a:rPr>
              <a:t>ntry-</a:t>
            </a:r>
            <a:r>
              <a:rPr lang="en-US" altLang="zh-CN" dirty="0">
                <a:sym typeface="+mn-ea"/>
              </a:rPr>
              <a:t>E</a:t>
            </a:r>
            <a:r>
              <a:rPr lang="zh-CN" dirty="0">
                <a:sym typeface="+mn-ea"/>
              </a:rPr>
              <a:t>xit涉及到的</a:t>
            </a:r>
            <a:r>
              <a:rPr lang="en-US" altLang="zh-CN" dirty="0">
                <a:sym typeface="+mn-ea"/>
              </a:rPr>
              <a:t>VMCS</a:t>
            </a:r>
            <a:r>
              <a:rPr lang="zh-CN" altLang="en-US" dirty="0">
                <a:sym typeface="+mn-ea"/>
              </a:rPr>
              <a:t>域的变量的实现（赋值）分布在多个函数中，将多个函数进行</a:t>
            </a:r>
            <a:r>
              <a:rPr lang="en-US" altLang="zh-CN" dirty="0">
                <a:sym typeface="+mn-ea"/>
              </a:rPr>
              <a:t>hook</a:t>
            </a:r>
            <a:r>
              <a:rPr lang="zh-CN" altLang="en-US" dirty="0">
                <a:sym typeface="+mn-ea"/>
              </a:rPr>
              <a:t>实现相对来说比较繁琐</a:t>
            </a:r>
            <a:endParaRPr lang="zh-CN" altLang="en-US" dirty="0">
              <a:sym typeface="+mn-ea"/>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 name="TextBox 42"/>
          <p:cNvSpPr txBox="1"/>
          <p:nvPr/>
        </p:nvSpPr>
        <p:spPr>
          <a:xfrm>
            <a:off x="4511863" y="2565271"/>
            <a:ext cx="3672408" cy="1245235"/>
          </a:xfrm>
          <a:prstGeom prst="rect">
            <a:avLst/>
          </a:prstGeom>
          <a:noFill/>
        </p:spPr>
        <p:txBody>
          <a:bodyPr wrap="square" rtlCol="0">
            <a:spAutoFit/>
          </a:bodyPr>
          <a:lstStyle/>
          <a:p>
            <a:pPr marL="342900" indent="-342900">
              <a:lnSpc>
                <a:spcPct val="150000"/>
              </a:lnSpc>
              <a:buFont typeface="Wingdings" panose="05000000000000000000" pitchFamily="2" charset="2"/>
              <a:buChar char="n"/>
            </a:pPr>
            <a:r>
              <a:rPr lang="en-US" altLang="zh-CN" sz="2500" b="1" dirty="0" smtClean="0">
                <a:latin typeface="微软雅黑" panose="020B0503020204020204" charset="-122"/>
                <a:ea typeface="微软雅黑" panose="020B0503020204020204" charset="-122"/>
              </a:rPr>
              <a:t>  </a:t>
            </a:r>
            <a:r>
              <a:rPr lang="zh-CN" altLang="en-US" sz="2500" b="1" dirty="0" smtClean="0">
                <a:latin typeface="微软雅黑" panose="020B0503020204020204" charset="-122"/>
                <a:ea typeface="微软雅黑" panose="020B0503020204020204" charset="-122"/>
              </a:rPr>
              <a:t>进展</a:t>
            </a:r>
            <a:endParaRPr lang="zh-CN" altLang="en-US" sz="2500" b="1" dirty="0" smtClean="0">
              <a:latin typeface="微软雅黑" panose="020B0503020204020204" charset="-122"/>
              <a:ea typeface="微软雅黑" panose="020B0503020204020204" charset="-122"/>
            </a:endParaRPr>
          </a:p>
          <a:p>
            <a:pPr marL="342900" indent="-342900">
              <a:lnSpc>
                <a:spcPct val="150000"/>
              </a:lnSpc>
              <a:buFont typeface="Wingdings" panose="05000000000000000000" pitchFamily="2" charset="2"/>
              <a:buChar char="n"/>
            </a:pPr>
            <a:r>
              <a:rPr lang="en-US" altLang="zh-CN" sz="2500" b="1" dirty="0">
                <a:latin typeface="微软雅黑" panose="020B0503020204020204" charset="-122"/>
                <a:ea typeface="微软雅黑" panose="020B0503020204020204" charset="-122"/>
              </a:rPr>
              <a:t>  </a:t>
            </a:r>
            <a:r>
              <a:rPr lang="zh-CN" altLang="en-US" sz="2500" b="1" dirty="0">
                <a:latin typeface="微软雅黑" panose="020B0503020204020204" charset="-122"/>
                <a:ea typeface="微软雅黑" panose="020B0503020204020204" charset="-122"/>
              </a:rPr>
              <a:t>计划</a:t>
            </a:r>
            <a:endParaRPr lang="zh-CN" altLang="en-US" sz="2500" b="1" dirty="0">
              <a:latin typeface="微软雅黑" panose="020B0503020204020204" charset="-122"/>
              <a:ea typeface="微软雅黑" panose="020B0503020204020204" charset="-122"/>
              <a:sym typeface="+mn-ea"/>
            </a:endParaRPr>
          </a:p>
        </p:txBody>
      </p:sp>
      <p:grpSp>
        <p:nvGrpSpPr>
          <p:cNvPr id="44" name="组合 24"/>
          <p:cNvGrpSpPr/>
          <p:nvPr/>
        </p:nvGrpSpPr>
        <p:grpSpPr bwMode="auto">
          <a:xfrm>
            <a:off x="1105591" y="2181280"/>
            <a:ext cx="2518237" cy="2520280"/>
            <a:chOff x="2848131" y="1860029"/>
            <a:chExt cx="3807502" cy="3807502"/>
          </a:xfrm>
        </p:grpSpPr>
        <p:sp>
          <p:nvSpPr>
            <p:cNvPr id="45" name="椭圆 44"/>
            <p:cNvSpPr/>
            <p:nvPr/>
          </p:nvSpPr>
          <p:spPr>
            <a:xfrm>
              <a:off x="2848131" y="1860029"/>
              <a:ext cx="3807502" cy="3807502"/>
            </a:xfrm>
            <a:prstGeom prst="ellipse">
              <a:avLst/>
            </a:prstGeom>
            <a:gradFill flip="none" rotWithShape="1">
              <a:gsLst>
                <a:gs pos="0">
                  <a:schemeClr val="bg1"/>
                </a:gs>
                <a:gs pos="100000">
                  <a:srgbClr val="E0E0E0"/>
                </a:gs>
              </a:gsLst>
              <a:lin ang="5400000" scaled="1"/>
              <a:tileRect/>
            </a:gradFill>
            <a:ln>
              <a:noFill/>
            </a:ln>
            <a:effectLst>
              <a:outerShdw blurRad="279400" dist="2540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46" name="椭圆 45"/>
            <p:cNvSpPr/>
            <p:nvPr/>
          </p:nvSpPr>
          <p:spPr>
            <a:xfrm>
              <a:off x="2937682" y="1968815"/>
              <a:ext cx="3628400" cy="3628544"/>
            </a:xfrm>
            <a:prstGeom prst="ellipse">
              <a:avLst/>
            </a:prstGeom>
            <a:gradFill flip="none" rotWithShape="1">
              <a:gsLst>
                <a:gs pos="0">
                  <a:schemeClr val="bg1"/>
                </a:gs>
                <a:gs pos="100000">
                  <a:srgbClr val="DDDEDD"/>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sp>
        <p:nvSpPr>
          <p:cNvPr id="47" name="文本框 29"/>
          <p:cNvSpPr txBox="1">
            <a:spLocks noChangeArrowheads="1"/>
          </p:cNvSpPr>
          <p:nvPr/>
        </p:nvSpPr>
        <p:spPr bwMode="auto">
          <a:xfrm>
            <a:off x="1610227" y="2390914"/>
            <a:ext cx="1381760" cy="1445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8800" dirty="0" smtClean="0">
                <a:solidFill>
                  <a:srgbClr val="0066CC"/>
                </a:solidFill>
                <a:latin typeface="Impact" panose="020B0806030902050204" pitchFamily="34" charset="0"/>
                <a:ea typeface="微软雅黑" panose="020B0503020204020204" charset="-122"/>
              </a:rPr>
              <a:t>05</a:t>
            </a:r>
            <a:endParaRPr lang="zh-CN" altLang="en-US" sz="8800" dirty="0">
              <a:solidFill>
                <a:srgbClr val="0066CC"/>
              </a:solidFill>
              <a:latin typeface="Impact" panose="020B0806030902050204" pitchFamily="34" charset="0"/>
              <a:ea typeface="微软雅黑" panose="020B0503020204020204" charset="-122"/>
            </a:endParaRPr>
          </a:p>
        </p:txBody>
      </p:sp>
      <p:sp>
        <p:nvSpPr>
          <p:cNvPr id="48" name="文本框 33"/>
          <p:cNvSpPr txBox="1"/>
          <p:nvPr/>
        </p:nvSpPr>
        <p:spPr>
          <a:xfrm>
            <a:off x="1042677" y="3633053"/>
            <a:ext cx="2605090" cy="491490"/>
          </a:xfrm>
          <a:prstGeom prst="rect">
            <a:avLst/>
          </a:prstGeom>
          <a:noFill/>
        </p:spPr>
        <p:txBody>
          <a:bodyPr wrap="square" rtlCol="0">
            <a:spAutoFit/>
          </a:bodyPr>
          <a:lstStyle/>
          <a:p>
            <a:pPr indent="0" algn="ctr">
              <a:buFont typeface="Wingdings" panose="05000000000000000000" pitchFamily="2" charset="2"/>
              <a:buNone/>
            </a:pPr>
            <a:r>
              <a:rPr lang="zh-CN" sz="2600" b="1" dirty="0">
                <a:solidFill>
                  <a:schemeClr val="accent5"/>
                </a:solidFill>
                <a:latin typeface="微软雅黑" panose="020B0503020204020204" charset="-122"/>
                <a:ea typeface="微软雅黑" panose="020B0503020204020204" charset="-122"/>
                <a:sym typeface="+mn-ea"/>
              </a:rPr>
              <a:t>进展 计划</a:t>
            </a:r>
            <a:endParaRPr lang="zh-CN" sz="2600" b="1" dirty="0">
              <a:solidFill>
                <a:schemeClr val="accent5"/>
              </a:solidFill>
              <a:latin typeface="微软雅黑" panose="020B0503020204020204" charset="-122"/>
              <a:ea typeface="微软雅黑" panose="020B0503020204020204" charset="-122"/>
              <a:sym typeface="+mn-ea"/>
            </a:endParaRPr>
          </a:p>
        </p:txBody>
      </p:sp>
      <p:cxnSp>
        <p:nvCxnSpPr>
          <p:cNvPr id="50" name="直接连接符 49"/>
          <p:cNvCxnSpPr/>
          <p:nvPr/>
        </p:nvCxnSpPr>
        <p:spPr>
          <a:xfrm>
            <a:off x="4079815" y="2037264"/>
            <a:ext cx="0" cy="2808312"/>
          </a:xfrm>
          <a:prstGeom prst="line">
            <a:avLst/>
          </a:prstGeom>
          <a:ln w="19050">
            <a:solidFill>
              <a:srgbClr val="0066CC"/>
            </a:solidFill>
            <a:prstDash val="dash"/>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4"/>
                                        </p:tgtEl>
                                        <p:attrNameLst>
                                          <p:attrName>style.visibility</p:attrName>
                                        </p:attrNameLst>
                                      </p:cBhvr>
                                      <p:to>
                                        <p:strVal val="visible"/>
                                      </p:to>
                                    </p:set>
                                    <p:anim calcmode="lin" valueType="num">
                                      <p:cBhvr>
                                        <p:cTn id="7" dur="500" fill="hold"/>
                                        <p:tgtEl>
                                          <p:spTgt spid="44"/>
                                        </p:tgtEl>
                                        <p:attrNameLst>
                                          <p:attrName>ppt_w</p:attrName>
                                        </p:attrNameLst>
                                      </p:cBhvr>
                                      <p:tavLst>
                                        <p:tav tm="0">
                                          <p:val>
                                            <p:fltVal val="0"/>
                                          </p:val>
                                        </p:tav>
                                        <p:tav tm="100000">
                                          <p:val>
                                            <p:strVal val="#ppt_w"/>
                                          </p:val>
                                        </p:tav>
                                      </p:tavLst>
                                    </p:anim>
                                    <p:anim calcmode="lin" valueType="num">
                                      <p:cBhvr>
                                        <p:cTn id="8" dur="500" fill="hold"/>
                                        <p:tgtEl>
                                          <p:spTgt spid="44"/>
                                        </p:tgtEl>
                                        <p:attrNameLst>
                                          <p:attrName>ppt_h</p:attrName>
                                        </p:attrNameLst>
                                      </p:cBhvr>
                                      <p:tavLst>
                                        <p:tav tm="0">
                                          <p:val>
                                            <p:fltVal val="0"/>
                                          </p:val>
                                        </p:tav>
                                        <p:tav tm="100000">
                                          <p:val>
                                            <p:strVal val="#ppt_h"/>
                                          </p:val>
                                        </p:tav>
                                      </p:tavLst>
                                    </p:anim>
                                    <p:animEffect transition="in" filter="fade">
                                      <p:cBhvr>
                                        <p:cTn id="9" dur="500"/>
                                        <p:tgtEl>
                                          <p:spTgt spid="44"/>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47"/>
                                        </p:tgtEl>
                                        <p:attrNameLst>
                                          <p:attrName>style.visibility</p:attrName>
                                        </p:attrNameLst>
                                      </p:cBhvr>
                                      <p:to>
                                        <p:strVal val="visible"/>
                                      </p:to>
                                    </p:set>
                                    <p:animEffect transition="in" filter="wipe(left)">
                                      <p:cBhvr>
                                        <p:cTn id="13" dur="500"/>
                                        <p:tgtEl>
                                          <p:spTgt spid="47"/>
                                        </p:tgtEl>
                                      </p:cBhvr>
                                    </p:animEffect>
                                  </p:childTnLst>
                                </p:cTn>
                              </p:par>
                            </p:childTnLst>
                          </p:cTn>
                        </p:par>
                        <p:par>
                          <p:cTn id="14" fill="hold">
                            <p:stCondLst>
                              <p:cond delay="1000"/>
                            </p:stCondLst>
                            <p:childTnLst>
                              <p:par>
                                <p:cTn id="15" presetID="26" presetClass="emph" presetSubtype="0" fill="hold" grpId="1" nodeType="afterEffect">
                                  <p:stCondLst>
                                    <p:cond delay="0"/>
                                  </p:stCondLst>
                                  <p:childTnLst>
                                    <p:animEffect transition="out" filter="fade">
                                      <p:cBhvr>
                                        <p:cTn id="16" dur="500" tmFilter="0, 0; .2, .5; .8, .5; 1, 0"/>
                                        <p:tgtEl>
                                          <p:spTgt spid="47"/>
                                        </p:tgtEl>
                                      </p:cBhvr>
                                    </p:animEffect>
                                    <p:animScale>
                                      <p:cBhvr>
                                        <p:cTn id="17" dur="250" autoRev="1" fill="hold"/>
                                        <p:tgtEl>
                                          <p:spTgt spid="47"/>
                                        </p:tgtEl>
                                      </p:cBhvr>
                                      <p:by x="105000" y="105000"/>
                                    </p:animScale>
                                  </p:childTnLst>
                                </p:cTn>
                              </p:par>
                            </p:childTnLst>
                          </p:cTn>
                        </p:par>
                        <p:par>
                          <p:cTn id="18" fill="hold">
                            <p:stCondLst>
                              <p:cond delay="1500"/>
                            </p:stCondLst>
                            <p:childTnLst>
                              <p:par>
                                <p:cTn id="19" presetID="56" presetClass="entr" presetSubtype="0" fill="hold" grpId="0" nodeType="afterEffect">
                                  <p:stCondLst>
                                    <p:cond delay="0"/>
                                  </p:stCondLst>
                                  <p:iterate type="lt">
                                    <p:tmPct val="10000"/>
                                  </p:iterate>
                                  <p:childTnLst>
                                    <p:set>
                                      <p:cBhvr>
                                        <p:cTn id="20" dur="1" fill="hold">
                                          <p:stCondLst>
                                            <p:cond delay="0"/>
                                          </p:stCondLst>
                                        </p:cTn>
                                        <p:tgtEl>
                                          <p:spTgt spid="48"/>
                                        </p:tgtEl>
                                        <p:attrNameLst>
                                          <p:attrName>style.visibility</p:attrName>
                                        </p:attrNameLst>
                                      </p:cBhvr>
                                      <p:to>
                                        <p:strVal val="visible"/>
                                      </p:to>
                                    </p:set>
                                    <p:anim by="(-#ppt_w*2)" calcmode="lin" valueType="num">
                                      <p:cBhvr rctx="PPT">
                                        <p:cTn id="21" dur="250" autoRev="1" fill="hold">
                                          <p:stCondLst>
                                            <p:cond delay="0"/>
                                          </p:stCondLst>
                                        </p:cTn>
                                        <p:tgtEl>
                                          <p:spTgt spid="48"/>
                                        </p:tgtEl>
                                        <p:attrNameLst>
                                          <p:attrName>ppt_w</p:attrName>
                                        </p:attrNameLst>
                                      </p:cBhvr>
                                    </p:anim>
                                    <p:anim by="(#ppt_w*0.50)" calcmode="lin" valueType="num">
                                      <p:cBhvr>
                                        <p:cTn id="22" dur="250" decel="50000" autoRev="1" fill="hold">
                                          <p:stCondLst>
                                            <p:cond delay="0"/>
                                          </p:stCondLst>
                                        </p:cTn>
                                        <p:tgtEl>
                                          <p:spTgt spid="48"/>
                                        </p:tgtEl>
                                        <p:attrNameLst>
                                          <p:attrName>ppt_x</p:attrName>
                                        </p:attrNameLst>
                                      </p:cBhvr>
                                    </p:anim>
                                    <p:anim from="(-#ppt_h/2)" to="(#ppt_y)" calcmode="lin" valueType="num">
                                      <p:cBhvr>
                                        <p:cTn id="23" dur="500" fill="hold">
                                          <p:stCondLst>
                                            <p:cond delay="0"/>
                                          </p:stCondLst>
                                        </p:cTn>
                                        <p:tgtEl>
                                          <p:spTgt spid="48"/>
                                        </p:tgtEl>
                                        <p:attrNameLst>
                                          <p:attrName>ppt_y</p:attrName>
                                        </p:attrNameLst>
                                      </p:cBhvr>
                                    </p:anim>
                                    <p:animRot by="21600000">
                                      <p:cBhvr>
                                        <p:cTn id="24" dur="500" fill="hold">
                                          <p:stCondLst>
                                            <p:cond delay="0"/>
                                          </p:stCondLst>
                                        </p:cTn>
                                        <p:tgtEl>
                                          <p:spTgt spid="48"/>
                                        </p:tgtEl>
                                        <p:attrNameLst>
                                          <p:attrName>r</p:attrName>
                                        </p:attrNameLst>
                                      </p:cBhvr>
                                    </p:animRot>
                                  </p:childTnLst>
                                </p:cTn>
                              </p:par>
                            </p:childTnLst>
                          </p:cTn>
                        </p:par>
                        <p:par>
                          <p:cTn id="25" fill="hold">
                            <p:stCondLst>
                              <p:cond delay="2200"/>
                            </p:stCondLst>
                            <p:childTnLst>
                              <p:par>
                                <p:cTn id="26" presetID="22" presetClass="entr" presetSubtype="1" fill="hold" nodeType="afterEffect">
                                  <p:stCondLst>
                                    <p:cond delay="0"/>
                                  </p:stCondLst>
                                  <p:childTnLst>
                                    <p:set>
                                      <p:cBhvr>
                                        <p:cTn id="27" dur="1" fill="hold">
                                          <p:stCondLst>
                                            <p:cond delay="0"/>
                                          </p:stCondLst>
                                        </p:cTn>
                                        <p:tgtEl>
                                          <p:spTgt spid="50"/>
                                        </p:tgtEl>
                                        <p:attrNameLst>
                                          <p:attrName>style.visibility</p:attrName>
                                        </p:attrNameLst>
                                      </p:cBhvr>
                                      <p:to>
                                        <p:strVal val="visible"/>
                                      </p:to>
                                    </p:set>
                                    <p:animEffect transition="in" filter="wipe(up)">
                                      <p:cBhvr>
                                        <p:cTn id="28" dur="500"/>
                                        <p:tgtEl>
                                          <p:spTgt spid="50"/>
                                        </p:tgtEl>
                                      </p:cBhvr>
                                    </p:animEffect>
                                  </p:childTnLst>
                                </p:cTn>
                              </p:par>
                            </p:childTnLst>
                          </p:cTn>
                        </p:par>
                        <p:par>
                          <p:cTn id="29" fill="hold">
                            <p:stCondLst>
                              <p:cond delay="2700"/>
                            </p:stCondLst>
                            <p:childTnLst>
                              <p:par>
                                <p:cTn id="30" presetID="41" presetClass="entr" presetSubtype="0" fill="hold" grpId="0" nodeType="afterEffect">
                                  <p:stCondLst>
                                    <p:cond delay="0"/>
                                  </p:stCondLst>
                                  <p:iterate type="lt">
                                    <p:tmPct val="10000"/>
                                  </p:iterate>
                                  <p:childTnLst>
                                    <p:set>
                                      <p:cBhvr>
                                        <p:cTn id="31" dur="1" fill="hold">
                                          <p:stCondLst>
                                            <p:cond delay="0"/>
                                          </p:stCondLst>
                                        </p:cTn>
                                        <p:tgtEl>
                                          <p:spTgt spid="43"/>
                                        </p:tgtEl>
                                        <p:attrNameLst>
                                          <p:attrName>style.visibility</p:attrName>
                                        </p:attrNameLst>
                                      </p:cBhvr>
                                      <p:to>
                                        <p:strVal val="visible"/>
                                      </p:to>
                                    </p:set>
                                    <p:anim calcmode="lin" valueType="num">
                                      <p:cBhvr>
                                        <p:cTn id="32" dur="500" fill="hold"/>
                                        <p:tgtEl>
                                          <p:spTgt spid="43"/>
                                        </p:tgtEl>
                                        <p:attrNameLst>
                                          <p:attrName>ppt_x</p:attrName>
                                        </p:attrNameLst>
                                      </p:cBhvr>
                                      <p:tavLst>
                                        <p:tav tm="0">
                                          <p:val>
                                            <p:strVal val="#ppt_x"/>
                                          </p:val>
                                        </p:tav>
                                        <p:tav tm="50000">
                                          <p:val>
                                            <p:strVal val="#ppt_x+.1"/>
                                          </p:val>
                                        </p:tav>
                                        <p:tav tm="100000">
                                          <p:val>
                                            <p:strVal val="#ppt_x"/>
                                          </p:val>
                                        </p:tav>
                                      </p:tavLst>
                                    </p:anim>
                                    <p:anim calcmode="lin" valueType="num">
                                      <p:cBhvr>
                                        <p:cTn id="33" dur="500" fill="hold"/>
                                        <p:tgtEl>
                                          <p:spTgt spid="43"/>
                                        </p:tgtEl>
                                        <p:attrNameLst>
                                          <p:attrName>ppt_y</p:attrName>
                                        </p:attrNameLst>
                                      </p:cBhvr>
                                      <p:tavLst>
                                        <p:tav tm="0">
                                          <p:val>
                                            <p:strVal val="#ppt_y"/>
                                          </p:val>
                                        </p:tav>
                                        <p:tav tm="100000">
                                          <p:val>
                                            <p:strVal val="#ppt_y"/>
                                          </p:val>
                                        </p:tav>
                                      </p:tavLst>
                                    </p:anim>
                                    <p:anim calcmode="lin" valueType="num">
                                      <p:cBhvr>
                                        <p:cTn id="34" dur="500" fill="hold"/>
                                        <p:tgtEl>
                                          <p:spTgt spid="43"/>
                                        </p:tgtEl>
                                        <p:attrNameLst>
                                          <p:attrName>ppt_h</p:attrName>
                                        </p:attrNameLst>
                                      </p:cBhvr>
                                      <p:tavLst>
                                        <p:tav tm="0">
                                          <p:val>
                                            <p:strVal val="#ppt_h/10"/>
                                          </p:val>
                                        </p:tav>
                                        <p:tav tm="50000">
                                          <p:val>
                                            <p:strVal val="#ppt_h+.01"/>
                                          </p:val>
                                        </p:tav>
                                        <p:tav tm="100000">
                                          <p:val>
                                            <p:strVal val="#ppt_h"/>
                                          </p:val>
                                        </p:tav>
                                      </p:tavLst>
                                    </p:anim>
                                    <p:anim calcmode="lin" valueType="num">
                                      <p:cBhvr>
                                        <p:cTn id="35" dur="500" fill="hold"/>
                                        <p:tgtEl>
                                          <p:spTgt spid="43"/>
                                        </p:tgtEl>
                                        <p:attrNameLst>
                                          <p:attrName>ppt_w</p:attrName>
                                        </p:attrNameLst>
                                      </p:cBhvr>
                                      <p:tavLst>
                                        <p:tav tm="0">
                                          <p:val>
                                            <p:strVal val="#ppt_w/10"/>
                                          </p:val>
                                        </p:tav>
                                        <p:tav tm="50000">
                                          <p:val>
                                            <p:strVal val="#ppt_w+.01"/>
                                          </p:val>
                                        </p:tav>
                                        <p:tav tm="100000">
                                          <p:val>
                                            <p:strVal val="#ppt_w"/>
                                          </p:val>
                                        </p:tav>
                                      </p:tavLst>
                                    </p:anim>
                                    <p:animEffect transition="in" filter="fade">
                                      <p:cBhvr>
                                        <p:cTn id="36" dur="500" tmFilter="0,0; .5, 1; 1, 1"/>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P spid="47" grpId="0"/>
      <p:bldP spid="47" grpId="1"/>
      <p:bldP spid="4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0" y="75565"/>
            <a:ext cx="9144000" cy="6858000"/>
          </a:xfrm>
          <a:prstGeom prst="rect">
            <a:avLst/>
          </a:prstGeom>
        </p:spPr>
      </p:pic>
      <p:sp>
        <p:nvSpPr>
          <p:cNvPr id="2" name="标题 1"/>
          <p:cNvSpPr>
            <a:spLocks noGrp="1"/>
          </p:cNvSpPr>
          <p:nvPr>
            <p:ph type="title"/>
          </p:nvPr>
        </p:nvSpPr>
        <p:spPr/>
        <p:txBody>
          <a:bodyPr/>
          <a:lstStyle/>
          <a:p>
            <a:pPr algn="r"/>
            <a:r>
              <a:rPr lang="zh-CN" altLang="en-US" dirty="0" smtClean="0"/>
              <a:t>进展</a:t>
            </a:r>
            <a:endParaRPr lang="zh-CN" altLang="en-US" dirty="0" smtClean="0"/>
          </a:p>
        </p:txBody>
      </p:sp>
      <p:sp>
        <p:nvSpPr>
          <p:cNvPr id="3" name="内容占位符 2"/>
          <p:cNvSpPr>
            <a:spLocks noGrp="1"/>
          </p:cNvSpPr>
          <p:nvPr>
            <p:ph idx="1"/>
          </p:nvPr>
        </p:nvSpPr>
        <p:spPr/>
        <p:txBody>
          <a:bodyPr/>
          <a:lstStyle/>
          <a:p>
            <a:pPr>
              <a:buFont typeface="Arial" panose="020B0604020202020204" pitchFamily="34" charset="0"/>
              <a:buChar char="•"/>
            </a:pPr>
            <a:r>
              <a:rPr lang="zh-CN" dirty="0"/>
              <a:t>了解了系统内存布局，KVM的基本工作原理。</a:t>
            </a:r>
            <a:endParaRPr lang="zh-CN" dirty="0"/>
          </a:p>
          <a:p>
            <a:pPr>
              <a:buFont typeface="Arial" panose="020B0604020202020204" pitchFamily="34" charset="0"/>
              <a:buChar char="•"/>
            </a:pPr>
            <a:r>
              <a:rPr lang="zh-CN" dirty="0">
                <a:sym typeface="+mn-ea"/>
              </a:rPr>
              <a:t>安全空间的隔离基本完成，目前正在完成虚拟机监控部分。</a:t>
            </a:r>
            <a:endParaRPr lang="zh-CN" dirty="0">
              <a:sym typeface="+mn-ea"/>
            </a:endParaRPr>
          </a:p>
          <a:p>
            <a:pPr>
              <a:buFont typeface="Arial" panose="020B0604020202020204" pitchFamily="34" charset="0"/>
              <a:buChar char="•"/>
            </a:pPr>
            <a:r>
              <a:rPr lang="en-US" altLang="zh-CN" dirty="0">
                <a:sym typeface="+mn-ea"/>
              </a:rPr>
              <a:t>DMA</a:t>
            </a:r>
            <a:r>
              <a:rPr lang="zh-CN" altLang="en-US" dirty="0">
                <a:sym typeface="+mn-ea"/>
              </a:rPr>
              <a:t>攻击防御未完成</a:t>
            </a:r>
            <a:endParaRPr lang="zh-CN" altLang="en-US" dirty="0">
              <a:sym typeface="+mn-ea"/>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标题 1"/>
          <p:cNvSpPr>
            <a:spLocks noGrp="1"/>
          </p:cNvSpPr>
          <p:nvPr>
            <p:ph type="title"/>
          </p:nvPr>
        </p:nvSpPr>
        <p:spPr/>
        <p:txBody>
          <a:bodyPr/>
          <a:lstStyle/>
          <a:p>
            <a:pPr algn="r"/>
            <a:r>
              <a:rPr lang="zh-CN" dirty="0">
                <a:sym typeface="+mn-ea"/>
              </a:rPr>
              <a:t>计划</a:t>
            </a:r>
            <a:endParaRPr lang="zh-CN" altLang="en-US" dirty="0"/>
          </a:p>
        </p:txBody>
      </p:sp>
      <p:sp>
        <p:nvSpPr>
          <p:cNvPr id="3" name="内容占位符 2"/>
          <p:cNvSpPr>
            <a:spLocks noGrp="1"/>
          </p:cNvSpPr>
          <p:nvPr>
            <p:ph idx="1"/>
          </p:nvPr>
        </p:nvSpPr>
        <p:spPr/>
        <p:txBody>
          <a:bodyPr/>
          <a:lstStyle/>
          <a:p>
            <a:pPr>
              <a:buFont typeface="Arial" panose="020B0604020202020204" pitchFamily="34" charset="0"/>
              <a:buChar char="•"/>
            </a:pPr>
            <a:r>
              <a:rPr lang="zh-CN" dirty="0"/>
              <a:t>尽快将虚拟机监控部分完成。</a:t>
            </a:r>
            <a:endParaRPr lang="zh-C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 name="TextBox 42"/>
          <p:cNvSpPr txBox="1"/>
          <p:nvPr/>
        </p:nvSpPr>
        <p:spPr>
          <a:xfrm>
            <a:off x="4511863" y="2565271"/>
            <a:ext cx="3672408" cy="1245235"/>
          </a:xfrm>
          <a:prstGeom prst="rect">
            <a:avLst/>
          </a:prstGeom>
          <a:noFill/>
        </p:spPr>
        <p:txBody>
          <a:bodyPr wrap="square" rtlCol="0">
            <a:spAutoFit/>
          </a:bodyPr>
          <a:lstStyle/>
          <a:p>
            <a:pPr marL="342900" indent="-342900">
              <a:lnSpc>
                <a:spcPct val="150000"/>
              </a:lnSpc>
              <a:buFont typeface="Wingdings" panose="05000000000000000000" pitchFamily="2" charset="2"/>
              <a:buChar char="n"/>
            </a:pPr>
            <a:r>
              <a:rPr lang="en-US" altLang="zh-CN" sz="2500" b="1" dirty="0" smtClean="0">
                <a:latin typeface="微软雅黑" panose="020B0503020204020204" charset="-122"/>
                <a:ea typeface="微软雅黑" panose="020B0503020204020204" charset="-122"/>
              </a:rPr>
              <a:t>  </a:t>
            </a:r>
            <a:r>
              <a:rPr lang="zh-CN" altLang="zh-CN" sz="2500" b="1" dirty="0" smtClean="0">
                <a:latin typeface="微软雅黑" panose="020B0503020204020204" charset="-122"/>
                <a:ea typeface="微软雅黑" panose="020B0503020204020204" charset="-122"/>
              </a:rPr>
              <a:t>安全隔离空间</a:t>
            </a:r>
            <a:endParaRPr lang="zh-CN" altLang="zh-CN" sz="2500" b="1" dirty="0">
              <a:latin typeface="微软雅黑" panose="020B0503020204020204" charset="-122"/>
              <a:ea typeface="微软雅黑" panose="020B0503020204020204" charset="-122"/>
            </a:endParaRPr>
          </a:p>
          <a:p>
            <a:pPr marL="342900" indent="-342900">
              <a:lnSpc>
                <a:spcPct val="150000"/>
              </a:lnSpc>
              <a:buFont typeface="Wingdings" panose="05000000000000000000" pitchFamily="2" charset="2"/>
              <a:buChar char="n"/>
            </a:pPr>
            <a:r>
              <a:rPr lang="en-US" altLang="zh-CN" sz="2500" b="1" dirty="0">
                <a:latin typeface="微软雅黑" panose="020B0503020204020204" charset="-122"/>
                <a:ea typeface="微软雅黑" panose="020B0503020204020204" charset="-122"/>
              </a:rPr>
              <a:t>  </a:t>
            </a:r>
            <a:r>
              <a:rPr lang="zh-CN" altLang="zh-CN" sz="2500" b="1" dirty="0">
                <a:latin typeface="微软雅黑" panose="020B0503020204020204" charset="-122"/>
                <a:ea typeface="微软雅黑" panose="020B0503020204020204" charset="-122"/>
              </a:rPr>
              <a:t>虚拟机</a:t>
            </a:r>
            <a:r>
              <a:rPr lang="zh-CN" altLang="zh-CN" sz="2500" b="1" dirty="0">
                <a:latin typeface="微软雅黑" panose="020B0503020204020204" charset="-122"/>
                <a:ea typeface="微软雅黑" panose="020B0503020204020204" charset="-122"/>
                <a:sym typeface="+mn-ea"/>
              </a:rPr>
              <a:t>监控</a:t>
            </a:r>
            <a:endParaRPr lang="zh-CN" altLang="zh-CN" sz="2500" b="1" dirty="0">
              <a:latin typeface="微软雅黑" panose="020B0503020204020204" charset="-122"/>
              <a:ea typeface="微软雅黑" panose="020B0503020204020204" charset="-122"/>
              <a:sym typeface="+mn-ea"/>
            </a:endParaRPr>
          </a:p>
        </p:txBody>
      </p:sp>
      <p:grpSp>
        <p:nvGrpSpPr>
          <p:cNvPr id="44" name="组合 24"/>
          <p:cNvGrpSpPr/>
          <p:nvPr/>
        </p:nvGrpSpPr>
        <p:grpSpPr bwMode="auto">
          <a:xfrm>
            <a:off x="1105591" y="2181280"/>
            <a:ext cx="2518237" cy="2520280"/>
            <a:chOff x="2848131" y="1860029"/>
            <a:chExt cx="3807502" cy="3807502"/>
          </a:xfrm>
        </p:grpSpPr>
        <p:sp>
          <p:nvSpPr>
            <p:cNvPr id="45" name="椭圆 44"/>
            <p:cNvSpPr/>
            <p:nvPr/>
          </p:nvSpPr>
          <p:spPr>
            <a:xfrm>
              <a:off x="2848131" y="1860029"/>
              <a:ext cx="3807502" cy="3807502"/>
            </a:xfrm>
            <a:prstGeom prst="ellipse">
              <a:avLst/>
            </a:prstGeom>
            <a:gradFill flip="none" rotWithShape="1">
              <a:gsLst>
                <a:gs pos="0">
                  <a:schemeClr val="bg1"/>
                </a:gs>
                <a:gs pos="100000">
                  <a:srgbClr val="E0E0E0"/>
                </a:gs>
              </a:gsLst>
              <a:lin ang="5400000" scaled="1"/>
              <a:tileRect/>
            </a:gradFill>
            <a:ln>
              <a:noFill/>
            </a:ln>
            <a:effectLst>
              <a:outerShdw blurRad="279400" dist="2540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46" name="椭圆 45"/>
            <p:cNvSpPr/>
            <p:nvPr/>
          </p:nvSpPr>
          <p:spPr>
            <a:xfrm>
              <a:off x="2937682" y="1968815"/>
              <a:ext cx="3628400" cy="3628544"/>
            </a:xfrm>
            <a:prstGeom prst="ellipse">
              <a:avLst/>
            </a:prstGeom>
            <a:gradFill flip="none" rotWithShape="1">
              <a:gsLst>
                <a:gs pos="0">
                  <a:schemeClr val="bg1"/>
                </a:gs>
                <a:gs pos="100000">
                  <a:srgbClr val="DDDEDD"/>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sp>
        <p:nvSpPr>
          <p:cNvPr id="47" name="文本框 29"/>
          <p:cNvSpPr txBox="1">
            <a:spLocks noChangeArrowheads="1"/>
          </p:cNvSpPr>
          <p:nvPr/>
        </p:nvSpPr>
        <p:spPr bwMode="auto">
          <a:xfrm>
            <a:off x="1691805" y="2390914"/>
            <a:ext cx="1218602"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8800" dirty="0" smtClean="0">
                <a:solidFill>
                  <a:srgbClr val="0066CC"/>
                </a:solidFill>
                <a:latin typeface="Impact" panose="020B0806030902050204" pitchFamily="34" charset="0"/>
                <a:ea typeface="微软雅黑" panose="020B0503020204020204" charset="-122"/>
              </a:rPr>
              <a:t>01</a:t>
            </a:r>
            <a:endParaRPr lang="zh-CN" altLang="en-US" sz="8800" dirty="0">
              <a:solidFill>
                <a:srgbClr val="0066CC"/>
              </a:solidFill>
              <a:latin typeface="Impact" panose="020B0806030902050204" pitchFamily="34" charset="0"/>
              <a:ea typeface="微软雅黑" panose="020B0503020204020204" charset="-122"/>
            </a:endParaRPr>
          </a:p>
        </p:txBody>
      </p:sp>
      <p:sp>
        <p:nvSpPr>
          <p:cNvPr id="48" name="文本框 33"/>
          <p:cNvSpPr txBox="1"/>
          <p:nvPr/>
        </p:nvSpPr>
        <p:spPr>
          <a:xfrm>
            <a:off x="1042677" y="3633053"/>
            <a:ext cx="2605090" cy="491490"/>
          </a:xfrm>
          <a:prstGeom prst="rect">
            <a:avLst/>
          </a:prstGeom>
          <a:noFill/>
        </p:spPr>
        <p:txBody>
          <a:bodyPr wrap="square" rtlCol="0">
            <a:spAutoFit/>
          </a:bodyPr>
          <a:lstStyle/>
          <a:p>
            <a:pPr indent="0">
              <a:buFont typeface="Wingdings" panose="05000000000000000000" pitchFamily="2" charset="2"/>
              <a:buNone/>
            </a:pPr>
            <a:r>
              <a:rPr lang="en-US" altLang="zh-CN" sz="2600" dirty="0">
                <a:sym typeface="+mn-ea"/>
              </a:rPr>
              <a:t>	</a:t>
            </a:r>
            <a:r>
              <a:rPr lang="zh-CN" altLang="en-US" sz="2600" b="1" dirty="0">
                <a:solidFill>
                  <a:schemeClr val="accent5"/>
                </a:solidFill>
                <a:latin typeface="微软雅黑" panose="020B0503020204020204" charset="-122"/>
                <a:ea typeface="微软雅黑" panose="020B0503020204020204" charset="-122"/>
                <a:sym typeface="+mn-ea"/>
              </a:rPr>
              <a:t>背景</a:t>
            </a:r>
            <a:endParaRPr lang="zh-CN" altLang="en-US" sz="2600" b="1" dirty="0">
              <a:solidFill>
                <a:schemeClr val="accent5"/>
              </a:solidFill>
              <a:latin typeface="微软雅黑" panose="020B0503020204020204" charset="-122"/>
              <a:ea typeface="微软雅黑" panose="020B0503020204020204" charset="-122"/>
              <a:sym typeface="+mn-ea"/>
            </a:endParaRPr>
          </a:p>
        </p:txBody>
      </p:sp>
      <p:cxnSp>
        <p:nvCxnSpPr>
          <p:cNvPr id="50" name="直接连接符 49"/>
          <p:cNvCxnSpPr/>
          <p:nvPr/>
        </p:nvCxnSpPr>
        <p:spPr>
          <a:xfrm>
            <a:off x="4079815" y="2037264"/>
            <a:ext cx="0" cy="2808312"/>
          </a:xfrm>
          <a:prstGeom prst="line">
            <a:avLst/>
          </a:prstGeom>
          <a:ln w="19050">
            <a:solidFill>
              <a:srgbClr val="0066CC"/>
            </a:solidFill>
            <a:prstDash val="dash"/>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4"/>
                                        </p:tgtEl>
                                        <p:attrNameLst>
                                          <p:attrName>style.visibility</p:attrName>
                                        </p:attrNameLst>
                                      </p:cBhvr>
                                      <p:to>
                                        <p:strVal val="visible"/>
                                      </p:to>
                                    </p:set>
                                    <p:anim calcmode="lin" valueType="num">
                                      <p:cBhvr>
                                        <p:cTn id="7" dur="500" fill="hold"/>
                                        <p:tgtEl>
                                          <p:spTgt spid="44"/>
                                        </p:tgtEl>
                                        <p:attrNameLst>
                                          <p:attrName>ppt_w</p:attrName>
                                        </p:attrNameLst>
                                      </p:cBhvr>
                                      <p:tavLst>
                                        <p:tav tm="0">
                                          <p:val>
                                            <p:fltVal val="0"/>
                                          </p:val>
                                        </p:tav>
                                        <p:tav tm="100000">
                                          <p:val>
                                            <p:strVal val="#ppt_w"/>
                                          </p:val>
                                        </p:tav>
                                      </p:tavLst>
                                    </p:anim>
                                    <p:anim calcmode="lin" valueType="num">
                                      <p:cBhvr>
                                        <p:cTn id="8" dur="500" fill="hold"/>
                                        <p:tgtEl>
                                          <p:spTgt spid="44"/>
                                        </p:tgtEl>
                                        <p:attrNameLst>
                                          <p:attrName>ppt_h</p:attrName>
                                        </p:attrNameLst>
                                      </p:cBhvr>
                                      <p:tavLst>
                                        <p:tav tm="0">
                                          <p:val>
                                            <p:fltVal val="0"/>
                                          </p:val>
                                        </p:tav>
                                        <p:tav tm="100000">
                                          <p:val>
                                            <p:strVal val="#ppt_h"/>
                                          </p:val>
                                        </p:tav>
                                      </p:tavLst>
                                    </p:anim>
                                    <p:animEffect transition="in" filter="fade">
                                      <p:cBhvr>
                                        <p:cTn id="9" dur="500"/>
                                        <p:tgtEl>
                                          <p:spTgt spid="44"/>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47"/>
                                        </p:tgtEl>
                                        <p:attrNameLst>
                                          <p:attrName>style.visibility</p:attrName>
                                        </p:attrNameLst>
                                      </p:cBhvr>
                                      <p:to>
                                        <p:strVal val="visible"/>
                                      </p:to>
                                    </p:set>
                                    <p:animEffect transition="in" filter="wipe(left)">
                                      <p:cBhvr>
                                        <p:cTn id="13" dur="500"/>
                                        <p:tgtEl>
                                          <p:spTgt spid="47"/>
                                        </p:tgtEl>
                                      </p:cBhvr>
                                    </p:animEffect>
                                  </p:childTnLst>
                                </p:cTn>
                              </p:par>
                            </p:childTnLst>
                          </p:cTn>
                        </p:par>
                        <p:par>
                          <p:cTn id="14" fill="hold">
                            <p:stCondLst>
                              <p:cond delay="1000"/>
                            </p:stCondLst>
                            <p:childTnLst>
                              <p:par>
                                <p:cTn id="15" presetID="26" presetClass="emph" presetSubtype="0" fill="hold" grpId="1" nodeType="afterEffect">
                                  <p:stCondLst>
                                    <p:cond delay="0"/>
                                  </p:stCondLst>
                                  <p:childTnLst>
                                    <p:animEffect transition="out" filter="fade">
                                      <p:cBhvr>
                                        <p:cTn id="16" dur="500" tmFilter="0, 0; .2, .5; .8, .5; 1, 0"/>
                                        <p:tgtEl>
                                          <p:spTgt spid="47"/>
                                        </p:tgtEl>
                                      </p:cBhvr>
                                    </p:animEffect>
                                    <p:animScale>
                                      <p:cBhvr>
                                        <p:cTn id="17" dur="250" autoRev="1" fill="hold"/>
                                        <p:tgtEl>
                                          <p:spTgt spid="47"/>
                                        </p:tgtEl>
                                      </p:cBhvr>
                                      <p:by x="105000" y="105000"/>
                                    </p:animScale>
                                  </p:childTnLst>
                                </p:cTn>
                              </p:par>
                            </p:childTnLst>
                          </p:cTn>
                        </p:par>
                        <p:par>
                          <p:cTn id="18" fill="hold">
                            <p:stCondLst>
                              <p:cond delay="1500"/>
                            </p:stCondLst>
                            <p:childTnLst>
                              <p:par>
                                <p:cTn id="19" presetID="56" presetClass="entr" presetSubtype="0" fill="hold" grpId="0" nodeType="afterEffect">
                                  <p:stCondLst>
                                    <p:cond delay="0"/>
                                  </p:stCondLst>
                                  <p:iterate type="lt">
                                    <p:tmPct val="10000"/>
                                  </p:iterate>
                                  <p:childTnLst>
                                    <p:set>
                                      <p:cBhvr>
                                        <p:cTn id="20" dur="1" fill="hold">
                                          <p:stCondLst>
                                            <p:cond delay="0"/>
                                          </p:stCondLst>
                                        </p:cTn>
                                        <p:tgtEl>
                                          <p:spTgt spid="48"/>
                                        </p:tgtEl>
                                        <p:attrNameLst>
                                          <p:attrName>style.visibility</p:attrName>
                                        </p:attrNameLst>
                                      </p:cBhvr>
                                      <p:to>
                                        <p:strVal val="visible"/>
                                      </p:to>
                                    </p:set>
                                    <p:anim by="(-#ppt_w*2)" calcmode="lin" valueType="num">
                                      <p:cBhvr rctx="PPT">
                                        <p:cTn id="21" dur="250" autoRev="1" fill="hold">
                                          <p:stCondLst>
                                            <p:cond delay="0"/>
                                          </p:stCondLst>
                                        </p:cTn>
                                        <p:tgtEl>
                                          <p:spTgt spid="48"/>
                                        </p:tgtEl>
                                        <p:attrNameLst>
                                          <p:attrName>ppt_w</p:attrName>
                                        </p:attrNameLst>
                                      </p:cBhvr>
                                    </p:anim>
                                    <p:anim by="(#ppt_w*0.50)" calcmode="lin" valueType="num">
                                      <p:cBhvr>
                                        <p:cTn id="22" dur="250" decel="50000" autoRev="1" fill="hold">
                                          <p:stCondLst>
                                            <p:cond delay="0"/>
                                          </p:stCondLst>
                                        </p:cTn>
                                        <p:tgtEl>
                                          <p:spTgt spid="48"/>
                                        </p:tgtEl>
                                        <p:attrNameLst>
                                          <p:attrName>ppt_x</p:attrName>
                                        </p:attrNameLst>
                                      </p:cBhvr>
                                    </p:anim>
                                    <p:anim from="(-#ppt_h/2)" to="(#ppt_y)" calcmode="lin" valueType="num">
                                      <p:cBhvr>
                                        <p:cTn id="23" dur="500" fill="hold">
                                          <p:stCondLst>
                                            <p:cond delay="0"/>
                                          </p:stCondLst>
                                        </p:cTn>
                                        <p:tgtEl>
                                          <p:spTgt spid="48"/>
                                        </p:tgtEl>
                                        <p:attrNameLst>
                                          <p:attrName>ppt_y</p:attrName>
                                        </p:attrNameLst>
                                      </p:cBhvr>
                                    </p:anim>
                                    <p:animRot by="21600000">
                                      <p:cBhvr>
                                        <p:cTn id="24" dur="500" fill="hold">
                                          <p:stCondLst>
                                            <p:cond delay="0"/>
                                          </p:stCondLst>
                                        </p:cTn>
                                        <p:tgtEl>
                                          <p:spTgt spid="48"/>
                                        </p:tgtEl>
                                        <p:attrNameLst>
                                          <p:attrName>r</p:attrName>
                                        </p:attrNameLst>
                                      </p:cBhvr>
                                    </p:animRot>
                                  </p:childTnLst>
                                </p:cTn>
                              </p:par>
                            </p:childTnLst>
                          </p:cTn>
                        </p:par>
                        <p:par>
                          <p:cTn id="25" fill="hold">
                            <p:stCondLst>
                              <p:cond delay="2099"/>
                            </p:stCondLst>
                            <p:childTnLst>
                              <p:par>
                                <p:cTn id="26" presetID="22" presetClass="entr" presetSubtype="1" fill="hold" nodeType="afterEffect">
                                  <p:stCondLst>
                                    <p:cond delay="0"/>
                                  </p:stCondLst>
                                  <p:childTnLst>
                                    <p:set>
                                      <p:cBhvr>
                                        <p:cTn id="27" dur="1" fill="hold">
                                          <p:stCondLst>
                                            <p:cond delay="0"/>
                                          </p:stCondLst>
                                        </p:cTn>
                                        <p:tgtEl>
                                          <p:spTgt spid="50"/>
                                        </p:tgtEl>
                                        <p:attrNameLst>
                                          <p:attrName>style.visibility</p:attrName>
                                        </p:attrNameLst>
                                      </p:cBhvr>
                                      <p:to>
                                        <p:strVal val="visible"/>
                                      </p:to>
                                    </p:set>
                                    <p:animEffect transition="in" filter="wipe(up)">
                                      <p:cBhvr>
                                        <p:cTn id="28" dur="500"/>
                                        <p:tgtEl>
                                          <p:spTgt spid="50"/>
                                        </p:tgtEl>
                                      </p:cBhvr>
                                    </p:animEffect>
                                  </p:childTnLst>
                                </p:cTn>
                              </p:par>
                            </p:childTnLst>
                          </p:cTn>
                        </p:par>
                        <p:par>
                          <p:cTn id="29" fill="hold">
                            <p:stCondLst>
                              <p:cond delay="2599"/>
                            </p:stCondLst>
                            <p:childTnLst>
                              <p:par>
                                <p:cTn id="30" presetID="41" presetClass="entr" presetSubtype="0" fill="hold" grpId="0" nodeType="afterEffect">
                                  <p:stCondLst>
                                    <p:cond delay="0"/>
                                  </p:stCondLst>
                                  <p:iterate type="lt">
                                    <p:tmPct val="10000"/>
                                  </p:iterate>
                                  <p:childTnLst>
                                    <p:set>
                                      <p:cBhvr>
                                        <p:cTn id="31" dur="1" fill="hold">
                                          <p:stCondLst>
                                            <p:cond delay="0"/>
                                          </p:stCondLst>
                                        </p:cTn>
                                        <p:tgtEl>
                                          <p:spTgt spid="43"/>
                                        </p:tgtEl>
                                        <p:attrNameLst>
                                          <p:attrName>style.visibility</p:attrName>
                                        </p:attrNameLst>
                                      </p:cBhvr>
                                      <p:to>
                                        <p:strVal val="visible"/>
                                      </p:to>
                                    </p:set>
                                    <p:anim calcmode="lin" valueType="num">
                                      <p:cBhvr>
                                        <p:cTn id="32" dur="500" fill="hold"/>
                                        <p:tgtEl>
                                          <p:spTgt spid="43"/>
                                        </p:tgtEl>
                                        <p:attrNameLst>
                                          <p:attrName>ppt_x</p:attrName>
                                        </p:attrNameLst>
                                      </p:cBhvr>
                                      <p:tavLst>
                                        <p:tav tm="0">
                                          <p:val>
                                            <p:strVal val="#ppt_x"/>
                                          </p:val>
                                        </p:tav>
                                        <p:tav tm="50000">
                                          <p:val>
                                            <p:strVal val="#ppt_x+.1"/>
                                          </p:val>
                                        </p:tav>
                                        <p:tav tm="100000">
                                          <p:val>
                                            <p:strVal val="#ppt_x"/>
                                          </p:val>
                                        </p:tav>
                                      </p:tavLst>
                                    </p:anim>
                                    <p:anim calcmode="lin" valueType="num">
                                      <p:cBhvr>
                                        <p:cTn id="33" dur="500" fill="hold"/>
                                        <p:tgtEl>
                                          <p:spTgt spid="43"/>
                                        </p:tgtEl>
                                        <p:attrNameLst>
                                          <p:attrName>ppt_y</p:attrName>
                                        </p:attrNameLst>
                                      </p:cBhvr>
                                      <p:tavLst>
                                        <p:tav tm="0">
                                          <p:val>
                                            <p:strVal val="#ppt_y"/>
                                          </p:val>
                                        </p:tav>
                                        <p:tav tm="100000">
                                          <p:val>
                                            <p:strVal val="#ppt_y"/>
                                          </p:val>
                                        </p:tav>
                                      </p:tavLst>
                                    </p:anim>
                                    <p:anim calcmode="lin" valueType="num">
                                      <p:cBhvr>
                                        <p:cTn id="34" dur="500" fill="hold"/>
                                        <p:tgtEl>
                                          <p:spTgt spid="43"/>
                                        </p:tgtEl>
                                        <p:attrNameLst>
                                          <p:attrName>ppt_h</p:attrName>
                                        </p:attrNameLst>
                                      </p:cBhvr>
                                      <p:tavLst>
                                        <p:tav tm="0">
                                          <p:val>
                                            <p:strVal val="#ppt_h/10"/>
                                          </p:val>
                                        </p:tav>
                                        <p:tav tm="50000">
                                          <p:val>
                                            <p:strVal val="#ppt_h+.01"/>
                                          </p:val>
                                        </p:tav>
                                        <p:tav tm="100000">
                                          <p:val>
                                            <p:strVal val="#ppt_h"/>
                                          </p:val>
                                        </p:tav>
                                      </p:tavLst>
                                    </p:anim>
                                    <p:anim calcmode="lin" valueType="num">
                                      <p:cBhvr>
                                        <p:cTn id="35" dur="500" fill="hold"/>
                                        <p:tgtEl>
                                          <p:spTgt spid="43"/>
                                        </p:tgtEl>
                                        <p:attrNameLst>
                                          <p:attrName>ppt_w</p:attrName>
                                        </p:attrNameLst>
                                      </p:cBhvr>
                                      <p:tavLst>
                                        <p:tav tm="0">
                                          <p:val>
                                            <p:strVal val="#ppt_w/10"/>
                                          </p:val>
                                        </p:tav>
                                        <p:tav tm="50000">
                                          <p:val>
                                            <p:strVal val="#ppt_w+.01"/>
                                          </p:val>
                                        </p:tav>
                                        <p:tav tm="100000">
                                          <p:val>
                                            <p:strVal val="#ppt_w"/>
                                          </p:val>
                                        </p:tav>
                                      </p:tavLst>
                                    </p:anim>
                                    <p:animEffect transition="in" filter="fade">
                                      <p:cBhvr>
                                        <p:cTn id="36" dur="500" tmFilter="0,0; .5, 1; 1, 1"/>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P spid="47" grpId="0"/>
      <p:bldP spid="47" grpId="1"/>
      <p:bldP spid="4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标题 1"/>
          <p:cNvSpPr>
            <a:spLocks noGrp="1"/>
          </p:cNvSpPr>
          <p:nvPr>
            <p:ph type="title"/>
          </p:nvPr>
        </p:nvSpPr>
        <p:spPr>
          <a:xfrm>
            <a:off x="628651" y="255907"/>
            <a:ext cx="7886700" cy="1325563"/>
          </a:xfrm>
        </p:spPr>
        <p:txBody>
          <a:bodyPr/>
          <a:lstStyle/>
          <a:p>
            <a:pPr algn="r"/>
            <a:r>
              <a:rPr lang="zh-CN" altLang="en-US" dirty="0">
                <a:latin typeface="楷体" panose="02010609060101010101" charset="-122"/>
                <a:ea typeface="楷体" panose="02010609060101010101" charset="-122"/>
                <a:sym typeface="+mn-ea"/>
              </a:rPr>
              <a:t>背景与意义</a:t>
            </a:r>
            <a:endParaRPr lang="zh-CN" altLang="en-US" dirty="0">
              <a:latin typeface="楷体" panose="02010609060101010101" charset="-122"/>
              <a:ea typeface="楷体" panose="02010609060101010101" charset="-122"/>
              <a:sym typeface="+mn-ea"/>
            </a:endParaRPr>
          </a:p>
        </p:txBody>
      </p:sp>
      <p:sp>
        <p:nvSpPr>
          <p:cNvPr id="3" name="内容占位符 2"/>
          <p:cNvSpPr>
            <a:spLocks noGrp="1"/>
          </p:cNvSpPr>
          <p:nvPr>
            <p:ph idx="1"/>
          </p:nvPr>
        </p:nvSpPr>
        <p:spPr/>
        <p:txBody>
          <a:bodyPr>
            <a:normAutofit/>
          </a:bodyPr>
          <a:lstStyle/>
          <a:p>
            <a:pPr>
              <a:buFont typeface="Wingdings" panose="05000000000000000000" pitchFamily="2" charset="2"/>
              <a:buChar char="p"/>
            </a:pPr>
            <a:r>
              <a:rPr lang="zh-CN" altLang="en-US" sz="2000" dirty="0"/>
              <a:t>2017年数据泄露，网络攻击，随着物联网设备的激增，网络攻击目标泛化，并成指数级增加。</a:t>
            </a:r>
            <a:endParaRPr lang="zh-CN" altLang="en-US" sz="2000" dirty="0"/>
          </a:p>
          <a:p>
            <a:pPr>
              <a:buFont typeface="Wingdings" panose="05000000000000000000" pitchFamily="2" charset="2"/>
              <a:buChar char="p"/>
            </a:pPr>
            <a:r>
              <a:rPr lang="zh-CN" altLang="en-US" sz="2000" dirty="0"/>
              <a:t>系统安全</a:t>
            </a:r>
            <a:endParaRPr lang="zh-CN" altLang="en-US" sz="2000" dirty="0"/>
          </a:p>
          <a:p>
            <a:pPr marL="457200" lvl="1" indent="0">
              <a:buFont typeface="Wingdings" panose="05000000000000000000" pitchFamily="2" charset="2"/>
              <a:buNone/>
            </a:pPr>
            <a:r>
              <a:rPr lang="zh-CN" altLang="en-US" sz="1700" dirty="0"/>
              <a:t>当前许多产业化的操作系统，如Linux，Windows和FreeBSD的内核将安全和访问控制策略存储在可访问的内存区域中。 因此，整个系统的安全性依赖于一个大型的可信计算库（TCB）</a:t>
            </a:r>
            <a:r>
              <a:rPr lang="en-US" altLang="zh-CN" sz="1700" dirty="0"/>
              <a:t>——</a:t>
            </a:r>
            <a:r>
              <a:rPr lang="zh-CN" altLang="en-US" sz="1700" dirty="0"/>
              <a:t>内核。</a:t>
            </a:r>
            <a:endParaRPr lang="zh-CN" altLang="en-US" sz="1700" dirty="0"/>
          </a:p>
          <a:p>
            <a:pPr>
              <a:buFont typeface="Wingdings" panose="05000000000000000000" charset="0"/>
              <a:buChar char=""/>
            </a:pPr>
            <a:r>
              <a:rPr lang="zh-CN" altLang="en-US" sz="2000">
                <a:sym typeface="+mn-ea"/>
              </a:rPr>
              <a:t>虚拟化技术</a:t>
            </a:r>
            <a:endParaRPr lang="zh-CN" altLang="en-US" sz="2000">
              <a:sym typeface="+mn-ea"/>
            </a:endParaRPr>
          </a:p>
          <a:p>
            <a:pPr marL="457200" lvl="1" indent="0">
              <a:buFont typeface="Wingdings" panose="05000000000000000000" charset="0"/>
              <a:buNone/>
            </a:pPr>
            <a:r>
              <a:rPr lang="zh-CN" altLang="en-US" sz="1700">
                <a:sym typeface="+mn-ea"/>
              </a:rPr>
              <a:t>虚拟机（VM）技术已经产生了巨大的影响，并在云计算中扮演着至关重要的角色。其他云计算平台。由于VMM被授予最高权限，攻击者危害VMM可能会危及整个云计算基础设施，并危及云中的任何数据和计算。</a:t>
            </a:r>
            <a:endParaRPr lang="zh-CN" altLang="en-US" sz="1700">
              <a:sym typeface="+mn-ea"/>
            </a:endParaRPr>
          </a:p>
          <a:p>
            <a:pPr>
              <a:buFont typeface="Wingdings" panose="05000000000000000000" charset="0"/>
              <a:buChar char=""/>
            </a:pPr>
            <a:r>
              <a:rPr lang="zh-CN" altLang="en-US" sz="2000">
                <a:sym typeface="+mn-ea"/>
              </a:rPr>
              <a:t>意义</a:t>
            </a:r>
            <a:endParaRPr lang="zh-CN" altLang="en-US" sz="2000">
              <a:sym typeface="+mn-ea"/>
            </a:endParaRPr>
          </a:p>
          <a:p>
            <a:pPr marL="457200" lvl="1" indent="0">
              <a:buFont typeface="Wingdings" panose="05000000000000000000" charset="0"/>
              <a:buNone/>
            </a:pPr>
            <a:r>
              <a:rPr lang="zh-CN" altLang="en-US" sz="1700">
                <a:sym typeface="+mn-ea"/>
              </a:rPr>
              <a:t>保护系统的安全，创建安全隔离空间，监控</a:t>
            </a:r>
            <a:endParaRPr lang="zh-CN" altLang="en-US" sz="1700">
              <a:sym typeface="+mn-ea"/>
            </a:endParaRPr>
          </a:p>
          <a:p>
            <a:pPr marL="457200" lvl="1" indent="0">
              <a:buFont typeface="Wingdings" panose="05000000000000000000" charset="0"/>
              <a:buNone/>
            </a:pPr>
            <a:r>
              <a:rPr lang="zh-CN" altLang="en-US" sz="1700">
                <a:sym typeface="+mn-ea"/>
              </a:rPr>
              <a:t>虚拟机对系统的正常运行提供重要的安全保障。</a:t>
            </a:r>
            <a:endParaRPr lang="zh-CN" altLang="en-US" sz="1700" dirty="0"/>
          </a:p>
        </p:txBody>
      </p:sp>
      <p:pic>
        <p:nvPicPr>
          <p:cNvPr id="5" name="图片 4"/>
          <p:cNvPicPr>
            <a:picLocks noChangeAspect="1"/>
          </p:cNvPicPr>
          <p:nvPr/>
        </p:nvPicPr>
        <p:blipFill>
          <a:blip r:embed="rId2"/>
          <a:stretch>
            <a:fillRect/>
          </a:stretch>
        </p:blipFill>
        <p:spPr>
          <a:xfrm>
            <a:off x="5753735" y="4758690"/>
            <a:ext cx="3390265" cy="209931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255" y="0"/>
            <a:ext cx="9144000" cy="6858000"/>
          </a:xfrm>
          <a:prstGeom prst="rect">
            <a:avLst/>
          </a:prstGeom>
        </p:spPr>
      </p:pic>
      <p:sp>
        <p:nvSpPr>
          <p:cNvPr id="2" name="标题 1"/>
          <p:cNvSpPr>
            <a:spLocks noGrp="1"/>
          </p:cNvSpPr>
          <p:nvPr>
            <p:ph type="title"/>
          </p:nvPr>
        </p:nvSpPr>
        <p:spPr>
          <a:xfrm>
            <a:off x="620396" y="289562"/>
            <a:ext cx="7886700" cy="1325563"/>
          </a:xfrm>
        </p:spPr>
        <p:txBody>
          <a:bodyPr/>
          <a:lstStyle/>
          <a:p>
            <a:pPr algn="r"/>
            <a:r>
              <a:rPr lang="zh-CN" altLang="en-US">
                <a:latin typeface="楷体" panose="02010609060101010101" charset="-122"/>
                <a:ea typeface="楷体" panose="02010609060101010101" charset="-122"/>
                <a:sym typeface="+mn-ea"/>
              </a:rPr>
              <a:t>基本方案</a:t>
            </a:r>
            <a:endParaRPr lang="zh-CN" altLang="en-US" dirty="0">
              <a:latin typeface="楷体" panose="02010609060101010101" charset="-122"/>
              <a:ea typeface="楷体" panose="02010609060101010101" charset="-122"/>
            </a:endParaRPr>
          </a:p>
        </p:txBody>
      </p:sp>
      <p:sp>
        <p:nvSpPr>
          <p:cNvPr id="40" name="矩形 47"/>
          <p:cNvSpPr>
            <a:spLocks noChangeArrowheads="1"/>
          </p:cNvSpPr>
          <p:nvPr/>
        </p:nvSpPr>
        <p:spPr bwMode="auto">
          <a:xfrm>
            <a:off x="781050" y="1615440"/>
            <a:ext cx="7247890" cy="1175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6404" tIns="43203" rIns="86404" bIns="43203">
            <a:spAutoFit/>
          </a:bodyPr>
          <a:lstStyle>
            <a:lvl1pPr>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sym typeface="Calibri" panose="020F050202020403020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sym typeface="Calibri" panose="020F050202020403020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sym typeface="Calibri" panose="020F050202020403020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9pPr>
          </a:lstStyle>
          <a:p>
            <a:pPr>
              <a:lnSpc>
                <a:spcPct val="120000"/>
              </a:lnSpc>
              <a:spcBef>
                <a:spcPct val="0"/>
              </a:spcBef>
              <a:buFont typeface="Wingdings" panose="05000000000000000000" charset="0"/>
              <a:buChar char=""/>
            </a:pPr>
            <a:r>
              <a:rPr lang="zh-CN" altLang="en-US" sz="2400">
                <a:latin typeface="+mn-ea"/>
                <a:ea typeface="+mn-ea"/>
                <a:sym typeface="+mn-ea"/>
              </a:rPr>
              <a:t>内存空间隔离</a:t>
            </a:r>
            <a:endParaRPr lang="zh-CN" altLang="en-US" sz="2400">
              <a:latin typeface="+mn-ea"/>
              <a:ea typeface="+mn-ea"/>
              <a:sym typeface="+mn-ea"/>
            </a:endParaRPr>
          </a:p>
          <a:p>
            <a:pPr lvl="1">
              <a:lnSpc>
                <a:spcPct val="120000"/>
              </a:lnSpc>
              <a:spcBef>
                <a:spcPct val="0"/>
              </a:spcBef>
              <a:buFont typeface="Wingdings" panose="05000000000000000000" charset="0"/>
              <a:buChar char=""/>
            </a:pPr>
            <a:r>
              <a:rPr lang="zh-CN" altLang="en-US" sz="1750">
                <a:latin typeface="+mn-ea"/>
                <a:ea typeface="+mn-ea"/>
                <a:sym typeface="+mn-ea"/>
              </a:rPr>
              <a:t>基于软件的解决方案，轻量级的，与Hyper-v同层，能减小性能开销。创建一个安全的内存空空间。</a:t>
            </a:r>
            <a:endParaRPr lang="zh-CN" altLang="en-US" sz="1750" dirty="0">
              <a:latin typeface="+mn-ea"/>
              <a:ea typeface="+mn-ea"/>
              <a:sym typeface="+mn-ea"/>
            </a:endParaRPr>
          </a:p>
        </p:txBody>
      </p:sp>
      <p:sp>
        <p:nvSpPr>
          <p:cNvPr id="44" name="矩形 47"/>
          <p:cNvSpPr>
            <a:spLocks noChangeArrowheads="1"/>
          </p:cNvSpPr>
          <p:nvPr/>
        </p:nvSpPr>
        <p:spPr bwMode="auto">
          <a:xfrm>
            <a:off x="680720" y="3255010"/>
            <a:ext cx="7448550" cy="1868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6404" tIns="43203" rIns="86404" bIns="43203">
            <a:spAutoFit/>
          </a:bodyPr>
          <a:lstStyle>
            <a:lvl1pPr>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sym typeface="Calibri" panose="020F050202020403020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sym typeface="Calibri" panose="020F050202020403020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sym typeface="Calibri" panose="020F050202020403020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9pPr>
          </a:lstStyle>
          <a:p>
            <a:pPr>
              <a:lnSpc>
                <a:spcPct val="120000"/>
              </a:lnSpc>
              <a:spcBef>
                <a:spcPct val="0"/>
              </a:spcBef>
              <a:buFont typeface="Wingdings" panose="05000000000000000000" charset="0"/>
              <a:buChar char=""/>
            </a:pPr>
            <a:r>
              <a:rPr lang="zh-CN" altLang="en-US" sz="2400">
                <a:latin typeface="+mn-ea"/>
                <a:ea typeface="+mn-ea"/>
                <a:sym typeface="+mn-ea"/>
              </a:rPr>
              <a:t>虚拟机监控</a:t>
            </a:r>
            <a:endParaRPr lang="zh-CN" altLang="en-US" sz="2400">
              <a:latin typeface="+mn-ea"/>
              <a:ea typeface="+mn-ea"/>
              <a:sym typeface="+mn-ea"/>
            </a:endParaRPr>
          </a:p>
          <a:p>
            <a:pPr lvl="1">
              <a:lnSpc>
                <a:spcPct val="120000"/>
              </a:lnSpc>
              <a:spcBef>
                <a:spcPct val="0"/>
              </a:spcBef>
              <a:buFont typeface="Wingdings" panose="05000000000000000000" charset="0"/>
              <a:buChar char=""/>
            </a:pPr>
            <a:r>
              <a:rPr lang="zh-CN" altLang="en-US" sz="1750">
                <a:latin typeface="+mn-ea"/>
                <a:ea typeface="+mn-ea"/>
                <a:sym typeface="+mn-ea"/>
              </a:rPr>
              <a:t>基于事件驱动的，非硬件，非轮询的，将虚拟机监控的相关函数放在隔离出来的安全空间中，减小性能开销，持续向该安全空间中存放其它系统相关组件。</a:t>
            </a:r>
            <a:endParaRPr lang="zh-CN" altLang="en-US" sz="1750">
              <a:latin typeface="+mn-ea"/>
              <a:ea typeface="+mn-ea"/>
              <a:sym typeface="+mn-ea"/>
            </a:endParaRPr>
          </a:p>
          <a:p>
            <a:pPr>
              <a:lnSpc>
                <a:spcPct val="120000"/>
              </a:lnSpc>
              <a:spcBef>
                <a:spcPct val="0"/>
              </a:spcBef>
              <a:buNone/>
            </a:pPr>
            <a:endParaRPr lang="zh-CN" altLang="en-US" sz="2000" dirty="0">
              <a:latin typeface="+mn-ea"/>
              <a:ea typeface="+mn-ea"/>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fade">
                                      <p:cBhvr>
                                        <p:cTn id="7" dur="500"/>
                                        <p:tgtEl>
                                          <p:spTgt spid="40"/>
                                        </p:tgtEl>
                                      </p:cBhvr>
                                    </p:animEffect>
                                  </p:childTnLst>
                                </p:cTn>
                              </p:par>
                              <p:par>
                                <p:cTn id="8" presetID="10" presetClass="entr" presetSubtype="0" fill="hold" grpId="0" nodeType="withEffect">
                                  <p:stCondLst>
                                    <p:cond delay="500"/>
                                  </p:stCondLst>
                                  <p:childTnLst>
                                    <p:set>
                                      <p:cBhvr>
                                        <p:cTn id="9" dur="1" fill="hold">
                                          <p:stCondLst>
                                            <p:cond delay="0"/>
                                          </p:stCondLst>
                                        </p:cTn>
                                        <p:tgtEl>
                                          <p:spTgt spid="44"/>
                                        </p:tgtEl>
                                        <p:attrNameLst>
                                          <p:attrName>style.visibility</p:attrName>
                                        </p:attrNameLst>
                                      </p:cBhvr>
                                      <p:to>
                                        <p:strVal val="visible"/>
                                      </p:to>
                                    </p:set>
                                    <p:animEffect transition="in" filter="fade">
                                      <p:cBhvr>
                                        <p:cTn id="10"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4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 name="TextBox 42"/>
          <p:cNvSpPr txBox="1"/>
          <p:nvPr/>
        </p:nvSpPr>
        <p:spPr>
          <a:xfrm>
            <a:off x="4511863" y="2565271"/>
            <a:ext cx="3672408" cy="1245235"/>
          </a:xfrm>
          <a:prstGeom prst="rect">
            <a:avLst/>
          </a:prstGeom>
          <a:noFill/>
        </p:spPr>
        <p:txBody>
          <a:bodyPr wrap="square" rtlCol="0">
            <a:spAutoFit/>
          </a:bodyPr>
          <a:lstStyle/>
          <a:p>
            <a:pPr marL="342900" indent="-342900">
              <a:lnSpc>
                <a:spcPct val="150000"/>
              </a:lnSpc>
              <a:buFont typeface="Wingdings" panose="05000000000000000000" pitchFamily="2" charset="2"/>
              <a:buChar char="n"/>
            </a:pPr>
            <a:r>
              <a:rPr lang="en-US" altLang="zh-CN" sz="2500" b="1" dirty="0" smtClean="0">
                <a:latin typeface="微软雅黑" panose="020B0503020204020204" charset="-122"/>
                <a:ea typeface="微软雅黑" panose="020B0503020204020204" charset="-122"/>
              </a:rPr>
              <a:t>  </a:t>
            </a:r>
            <a:r>
              <a:rPr lang="zh-CN" altLang="zh-CN" sz="2500" b="1" dirty="0" smtClean="0">
                <a:latin typeface="微软雅黑" panose="020B0503020204020204" charset="-122"/>
                <a:ea typeface="微软雅黑" panose="020B0503020204020204" charset="-122"/>
              </a:rPr>
              <a:t>安全隔离空间</a:t>
            </a:r>
            <a:endParaRPr lang="zh-CN" altLang="zh-CN" sz="2500" b="1" dirty="0">
              <a:latin typeface="微软雅黑" panose="020B0503020204020204" charset="-122"/>
              <a:ea typeface="微软雅黑" panose="020B0503020204020204" charset="-122"/>
            </a:endParaRPr>
          </a:p>
          <a:p>
            <a:pPr marL="342900" indent="-342900">
              <a:lnSpc>
                <a:spcPct val="150000"/>
              </a:lnSpc>
              <a:buFont typeface="Wingdings" panose="05000000000000000000" pitchFamily="2" charset="2"/>
              <a:buChar char="n"/>
            </a:pPr>
            <a:r>
              <a:rPr lang="en-US" altLang="zh-CN" sz="2500" b="1" dirty="0">
                <a:latin typeface="微软雅黑" panose="020B0503020204020204" charset="-122"/>
                <a:ea typeface="微软雅黑" panose="020B0503020204020204" charset="-122"/>
              </a:rPr>
              <a:t>  </a:t>
            </a:r>
            <a:r>
              <a:rPr lang="zh-CN" altLang="zh-CN" sz="2500" b="1" dirty="0">
                <a:latin typeface="微软雅黑" panose="020B0503020204020204" charset="-122"/>
                <a:ea typeface="微软雅黑" panose="020B0503020204020204" charset="-122"/>
              </a:rPr>
              <a:t>虚拟机</a:t>
            </a:r>
            <a:r>
              <a:rPr lang="zh-CN" altLang="zh-CN" sz="2500" b="1" dirty="0">
                <a:latin typeface="微软雅黑" panose="020B0503020204020204" charset="-122"/>
                <a:ea typeface="微软雅黑" panose="020B0503020204020204" charset="-122"/>
                <a:sym typeface="+mn-ea"/>
              </a:rPr>
              <a:t>监控</a:t>
            </a:r>
            <a:endParaRPr lang="zh-CN" altLang="zh-CN" sz="2500" b="1" dirty="0">
              <a:latin typeface="微软雅黑" panose="020B0503020204020204" charset="-122"/>
              <a:ea typeface="微软雅黑" panose="020B0503020204020204" charset="-122"/>
              <a:sym typeface="+mn-ea"/>
            </a:endParaRPr>
          </a:p>
        </p:txBody>
      </p:sp>
      <p:grpSp>
        <p:nvGrpSpPr>
          <p:cNvPr id="44" name="组合 24"/>
          <p:cNvGrpSpPr/>
          <p:nvPr/>
        </p:nvGrpSpPr>
        <p:grpSpPr bwMode="auto">
          <a:xfrm>
            <a:off x="1105591" y="2181280"/>
            <a:ext cx="2518237" cy="2520280"/>
            <a:chOff x="2848131" y="1860029"/>
            <a:chExt cx="3807502" cy="3807502"/>
          </a:xfrm>
        </p:grpSpPr>
        <p:sp>
          <p:nvSpPr>
            <p:cNvPr id="45" name="椭圆 44"/>
            <p:cNvSpPr/>
            <p:nvPr/>
          </p:nvSpPr>
          <p:spPr>
            <a:xfrm>
              <a:off x="2848131" y="1860029"/>
              <a:ext cx="3807502" cy="3807502"/>
            </a:xfrm>
            <a:prstGeom prst="ellipse">
              <a:avLst/>
            </a:prstGeom>
            <a:gradFill flip="none" rotWithShape="1">
              <a:gsLst>
                <a:gs pos="0">
                  <a:schemeClr val="bg1"/>
                </a:gs>
                <a:gs pos="100000">
                  <a:srgbClr val="E0E0E0"/>
                </a:gs>
              </a:gsLst>
              <a:lin ang="5400000" scaled="1"/>
              <a:tileRect/>
            </a:gradFill>
            <a:ln>
              <a:noFill/>
            </a:ln>
            <a:effectLst>
              <a:outerShdw blurRad="279400" dist="2540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46" name="椭圆 45"/>
            <p:cNvSpPr/>
            <p:nvPr/>
          </p:nvSpPr>
          <p:spPr>
            <a:xfrm>
              <a:off x="2937682" y="1968815"/>
              <a:ext cx="3628400" cy="3628544"/>
            </a:xfrm>
            <a:prstGeom prst="ellipse">
              <a:avLst/>
            </a:prstGeom>
            <a:gradFill flip="none" rotWithShape="1">
              <a:gsLst>
                <a:gs pos="0">
                  <a:schemeClr val="bg1"/>
                </a:gs>
                <a:gs pos="100000">
                  <a:srgbClr val="DDDEDD"/>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sp>
        <p:nvSpPr>
          <p:cNvPr id="47" name="文本框 29"/>
          <p:cNvSpPr txBox="1">
            <a:spLocks noChangeArrowheads="1"/>
          </p:cNvSpPr>
          <p:nvPr/>
        </p:nvSpPr>
        <p:spPr bwMode="auto">
          <a:xfrm>
            <a:off x="1629594" y="2390914"/>
            <a:ext cx="1343025" cy="1445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8800" dirty="0" smtClean="0">
                <a:solidFill>
                  <a:srgbClr val="0066CC"/>
                </a:solidFill>
                <a:latin typeface="Impact" panose="020B0806030902050204" pitchFamily="34" charset="0"/>
                <a:ea typeface="微软雅黑" panose="020B0503020204020204" charset="-122"/>
              </a:rPr>
              <a:t>02</a:t>
            </a:r>
            <a:endParaRPr lang="zh-CN" altLang="en-US" sz="8800" dirty="0">
              <a:solidFill>
                <a:srgbClr val="0066CC"/>
              </a:solidFill>
              <a:latin typeface="Impact" panose="020B0806030902050204" pitchFamily="34" charset="0"/>
              <a:ea typeface="微软雅黑" panose="020B0503020204020204" charset="-122"/>
            </a:endParaRPr>
          </a:p>
        </p:txBody>
      </p:sp>
      <p:sp>
        <p:nvSpPr>
          <p:cNvPr id="48" name="文本框 33"/>
          <p:cNvSpPr txBox="1"/>
          <p:nvPr/>
        </p:nvSpPr>
        <p:spPr>
          <a:xfrm>
            <a:off x="1042677" y="3633053"/>
            <a:ext cx="2605090" cy="398780"/>
          </a:xfrm>
          <a:prstGeom prst="rect">
            <a:avLst/>
          </a:prstGeom>
          <a:noFill/>
        </p:spPr>
        <p:txBody>
          <a:bodyPr wrap="square" rtlCol="0">
            <a:spAutoFit/>
          </a:bodyPr>
          <a:lstStyle/>
          <a:p>
            <a:pPr indent="0" algn="ctr">
              <a:buFont typeface="Wingdings" panose="05000000000000000000" pitchFamily="2" charset="2"/>
              <a:buNone/>
            </a:pPr>
            <a:r>
              <a:rPr lang="zh-CN" altLang="en-US" sz="2000" b="1" dirty="0">
                <a:solidFill>
                  <a:schemeClr val="accent5"/>
                </a:solidFill>
                <a:latin typeface="微软雅黑" panose="020B0503020204020204" charset="-122"/>
                <a:ea typeface="微软雅黑" panose="020B0503020204020204" charset="-122"/>
                <a:sym typeface="+mn-ea"/>
              </a:rPr>
              <a:t>国内外相关研究</a:t>
            </a:r>
            <a:endParaRPr lang="zh-CN" altLang="en-US" sz="2000" b="1" dirty="0">
              <a:solidFill>
                <a:schemeClr val="accent5"/>
              </a:solidFill>
              <a:latin typeface="微软雅黑" panose="020B0503020204020204" charset="-122"/>
              <a:ea typeface="微软雅黑" panose="020B0503020204020204" charset="-122"/>
              <a:sym typeface="+mn-ea"/>
            </a:endParaRPr>
          </a:p>
        </p:txBody>
      </p:sp>
      <p:cxnSp>
        <p:nvCxnSpPr>
          <p:cNvPr id="50" name="直接连接符 49"/>
          <p:cNvCxnSpPr/>
          <p:nvPr/>
        </p:nvCxnSpPr>
        <p:spPr>
          <a:xfrm>
            <a:off x="4079815" y="2037264"/>
            <a:ext cx="0" cy="2808312"/>
          </a:xfrm>
          <a:prstGeom prst="line">
            <a:avLst/>
          </a:prstGeom>
          <a:ln w="19050">
            <a:solidFill>
              <a:srgbClr val="0066CC"/>
            </a:solidFill>
            <a:prstDash val="dash"/>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4"/>
                                        </p:tgtEl>
                                        <p:attrNameLst>
                                          <p:attrName>style.visibility</p:attrName>
                                        </p:attrNameLst>
                                      </p:cBhvr>
                                      <p:to>
                                        <p:strVal val="visible"/>
                                      </p:to>
                                    </p:set>
                                    <p:anim calcmode="lin" valueType="num">
                                      <p:cBhvr>
                                        <p:cTn id="7" dur="500" fill="hold"/>
                                        <p:tgtEl>
                                          <p:spTgt spid="44"/>
                                        </p:tgtEl>
                                        <p:attrNameLst>
                                          <p:attrName>ppt_w</p:attrName>
                                        </p:attrNameLst>
                                      </p:cBhvr>
                                      <p:tavLst>
                                        <p:tav tm="0">
                                          <p:val>
                                            <p:fltVal val="0"/>
                                          </p:val>
                                        </p:tav>
                                        <p:tav tm="100000">
                                          <p:val>
                                            <p:strVal val="#ppt_w"/>
                                          </p:val>
                                        </p:tav>
                                      </p:tavLst>
                                    </p:anim>
                                    <p:anim calcmode="lin" valueType="num">
                                      <p:cBhvr>
                                        <p:cTn id="8" dur="500" fill="hold"/>
                                        <p:tgtEl>
                                          <p:spTgt spid="44"/>
                                        </p:tgtEl>
                                        <p:attrNameLst>
                                          <p:attrName>ppt_h</p:attrName>
                                        </p:attrNameLst>
                                      </p:cBhvr>
                                      <p:tavLst>
                                        <p:tav tm="0">
                                          <p:val>
                                            <p:fltVal val="0"/>
                                          </p:val>
                                        </p:tav>
                                        <p:tav tm="100000">
                                          <p:val>
                                            <p:strVal val="#ppt_h"/>
                                          </p:val>
                                        </p:tav>
                                      </p:tavLst>
                                    </p:anim>
                                    <p:animEffect transition="in" filter="fade">
                                      <p:cBhvr>
                                        <p:cTn id="9" dur="500"/>
                                        <p:tgtEl>
                                          <p:spTgt spid="44"/>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47"/>
                                        </p:tgtEl>
                                        <p:attrNameLst>
                                          <p:attrName>style.visibility</p:attrName>
                                        </p:attrNameLst>
                                      </p:cBhvr>
                                      <p:to>
                                        <p:strVal val="visible"/>
                                      </p:to>
                                    </p:set>
                                    <p:animEffect transition="in" filter="wipe(left)">
                                      <p:cBhvr>
                                        <p:cTn id="13" dur="500"/>
                                        <p:tgtEl>
                                          <p:spTgt spid="47"/>
                                        </p:tgtEl>
                                      </p:cBhvr>
                                    </p:animEffect>
                                  </p:childTnLst>
                                </p:cTn>
                              </p:par>
                            </p:childTnLst>
                          </p:cTn>
                        </p:par>
                        <p:par>
                          <p:cTn id="14" fill="hold">
                            <p:stCondLst>
                              <p:cond delay="1000"/>
                            </p:stCondLst>
                            <p:childTnLst>
                              <p:par>
                                <p:cTn id="15" presetID="26" presetClass="emph" presetSubtype="0" fill="hold" grpId="1" nodeType="afterEffect">
                                  <p:stCondLst>
                                    <p:cond delay="0"/>
                                  </p:stCondLst>
                                  <p:childTnLst>
                                    <p:animEffect transition="out" filter="fade">
                                      <p:cBhvr>
                                        <p:cTn id="16" dur="500" tmFilter="0, 0; .2, .5; .8, .5; 1, 0"/>
                                        <p:tgtEl>
                                          <p:spTgt spid="47"/>
                                        </p:tgtEl>
                                      </p:cBhvr>
                                    </p:animEffect>
                                    <p:animScale>
                                      <p:cBhvr>
                                        <p:cTn id="17" dur="250" autoRev="1" fill="hold"/>
                                        <p:tgtEl>
                                          <p:spTgt spid="47"/>
                                        </p:tgtEl>
                                      </p:cBhvr>
                                      <p:by x="105000" y="105000"/>
                                    </p:animScale>
                                  </p:childTnLst>
                                </p:cTn>
                              </p:par>
                            </p:childTnLst>
                          </p:cTn>
                        </p:par>
                        <p:par>
                          <p:cTn id="18" fill="hold">
                            <p:stCondLst>
                              <p:cond delay="1500"/>
                            </p:stCondLst>
                            <p:childTnLst>
                              <p:par>
                                <p:cTn id="19" presetID="56" presetClass="entr" presetSubtype="0" fill="hold" grpId="0" nodeType="afterEffect">
                                  <p:stCondLst>
                                    <p:cond delay="0"/>
                                  </p:stCondLst>
                                  <p:iterate type="lt">
                                    <p:tmPct val="10000"/>
                                  </p:iterate>
                                  <p:childTnLst>
                                    <p:set>
                                      <p:cBhvr>
                                        <p:cTn id="20" dur="1" fill="hold">
                                          <p:stCondLst>
                                            <p:cond delay="0"/>
                                          </p:stCondLst>
                                        </p:cTn>
                                        <p:tgtEl>
                                          <p:spTgt spid="48"/>
                                        </p:tgtEl>
                                        <p:attrNameLst>
                                          <p:attrName>style.visibility</p:attrName>
                                        </p:attrNameLst>
                                      </p:cBhvr>
                                      <p:to>
                                        <p:strVal val="visible"/>
                                      </p:to>
                                    </p:set>
                                    <p:anim by="(-#ppt_w*2)" calcmode="lin" valueType="num">
                                      <p:cBhvr rctx="PPT">
                                        <p:cTn id="21" dur="250" autoRev="1" fill="hold">
                                          <p:stCondLst>
                                            <p:cond delay="0"/>
                                          </p:stCondLst>
                                        </p:cTn>
                                        <p:tgtEl>
                                          <p:spTgt spid="48"/>
                                        </p:tgtEl>
                                        <p:attrNameLst>
                                          <p:attrName>ppt_w</p:attrName>
                                        </p:attrNameLst>
                                      </p:cBhvr>
                                    </p:anim>
                                    <p:anim by="(#ppt_w*0.50)" calcmode="lin" valueType="num">
                                      <p:cBhvr>
                                        <p:cTn id="22" dur="250" decel="50000" autoRev="1" fill="hold">
                                          <p:stCondLst>
                                            <p:cond delay="0"/>
                                          </p:stCondLst>
                                        </p:cTn>
                                        <p:tgtEl>
                                          <p:spTgt spid="48"/>
                                        </p:tgtEl>
                                        <p:attrNameLst>
                                          <p:attrName>ppt_x</p:attrName>
                                        </p:attrNameLst>
                                      </p:cBhvr>
                                    </p:anim>
                                    <p:anim from="(-#ppt_h/2)" to="(#ppt_y)" calcmode="lin" valueType="num">
                                      <p:cBhvr>
                                        <p:cTn id="23" dur="500" fill="hold">
                                          <p:stCondLst>
                                            <p:cond delay="0"/>
                                          </p:stCondLst>
                                        </p:cTn>
                                        <p:tgtEl>
                                          <p:spTgt spid="48"/>
                                        </p:tgtEl>
                                        <p:attrNameLst>
                                          <p:attrName>ppt_y</p:attrName>
                                        </p:attrNameLst>
                                      </p:cBhvr>
                                    </p:anim>
                                    <p:animRot by="21600000">
                                      <p:cBhvr>
                                        <p:cTn id="24" dur="500" fill="hold">
                                          <p:stCondLst>
                                            <p:cond delay="0"/>
                                          </p:stCondLst>
                                        </p:cTn>
                                        <p:tgtEl>
                                          <p:spTgt spid="48"/>
                                        </p:tgtEl>
                                        <p:attrNameLst>
                                          <p:attrName>r</p:attrName>
                                        </p:attrNameLst>
                                      </p:cBhvr>
                                    </p:animRot>
                                  </p:childTnLst>
                                </p:cTn>
                              </p:par>
                            </p:childTnLst>
                          </p:cTn>
                        </p:par>
                        <p:par>
                          <p:cTn id="25" fill="hold">
                            <p:stCondLst>
                              <p:cond delay="2299"/>
                            </p:stCondLst>
                            <p:childTnLst>
                              <p:par>
                                <p:cTn id="26" presetID="22" presetClass="entr" presetSubtype="1" fill="hold" nodeType="afterEffect">
                                  <p:stCondLst>
                                    <p:cond delay="0"/>
                                  </p:stCondLst>
                                  <p:childTnLst>
                                    <p:set>
                                      <p:cBhvr>
                                        <p:cTn id="27" dur="1" fill="hold">
                                          <p:stCondLst>
                                            <p:cond delay="0"/>
                                          </p:stCondLst>
                                        </p:cTn>
                                        <p:tgtEl>
                                          <p:spTgt spid="50"/>
                                        </p:tgtEl>
                                        <p:attrNameLst>
                                          <p:attrName>style.visibility</p:attrName>
                                        </p:attrNameLst>
                                      </p:cBhvr>
                                      <p:to>
                                        <p:strVal val="visible"/>
                                      </p:to>
                                    </p:set>
                                    <p:animEffect transition="in" filter="wipe(up)">
                                      <p:cBhvr>
                                        <p:cTn id="28" dur="500"/>
                                        <p:tgtEl>
                                          <p:spTgt spid="50"/>
                                        </p:tgtEl>
                                      </p:cBhvr>
                                    </p:animEffect>
                                  </p:childTnLst>
                                </p:cTn>
                              </p:par>
                            </p:childTnLst>
                          </p:cTn>
                        </p:par>
                        <p:par>
                          <p:cTn id="29" fill="hold">
                            <p:stCondLst>
                              <p:cond delay="2799"/>
                            </p:stCondLst>
                            <p:childTnLst>
                              <p:par>
                                <p:cTn id="30" presetID="41" presetClass="entr" presetSubtype="0" fill="hold" grpId="0" nodeType="afterEffect">
                                  <p:stCondLst>
                                    <p:cond delay="0"/>
                                  </p:stCondLst>
                                  <p:iterate type="lt">
                                    <p:tmPct val="10000"/>
                                  </p:iterate>
                                  <p:childTnLst>
                                    <p:set>
                                      <p:cBhvr>
                                        <p:cTn id="31" dur="1" fill="hold">
                                          <p:stCondLst>
                                            <p:cond delay="0"/>
                                          </p:stCondLst>
                                        </p:cTn>
                                        <p:tgtEl>
                                          <p:spTgt spid="43"/>
                                        </p:tgtEl>
                                        <p:attrNameLst>
                                          <p:attrName>style.visibility</p:attrName>
                                        </p:attrNameLst>
                                      </p:cBhvr>
                                      <p:to>
                                        <p:strVal val="visible"/>
                                      </p:to>
                                    </p:set>
                                    <p:anim calcmode="lin" valueType="num">
                                      <p:cBhvr>
                                        <p:cTn id="32" dur="500" fill="hold"/>
                                        <p:tgtEl>
                                          <p:spTgt spid="43"/>
                                        </p:tgtEl>
                                        <p:attrNameLst>
                                          <p:attrName>ppt_x</p:attrName>
                                        </p:attrNameLst>
                                      </p:cBhvr>
                                      <p:tavLst>
                                        <p:tav tm="0">
                                          <p:val>
                                            <p:strVal val="#ppt_x"/>
                                          </p:val>
                                        </p:tav>
                                        <p:tav tm="50000">
                                          <p:val>
                                            <p:strVal val="#ppt_x+.1"/>
                                          </p:val>
                                        </p:tav>
                                        <p:tav tm="100000">
                                          <p:val>
                                            <p:strVal val="#ppt_x"/>
                                          </p:val>
                                        </p:tav>
                                      </p:tavLst>
                                    </p:anim>
                                    <p:anim calcmode="lin" valueType="num">
                                      <p:cBhvr>
                                        <p:cTn id="33" dur="500" fill="hold"/>
                                        <p:tgtEl>
                                          <p:spTgt spid="43"/>
                                        </p:tgtEl>
                                        <p:attrNameLst>
                                          <p:attrName>ppt_y</p:attrName>
                                        </p:attrNameLst>
                                      </p:cBhvr>
                                      <p:tavLst>
                                        <p:tav tm="0">
                                          <p:val>
                                            <p:strVal val="#ppt_y"/>
                                          </p:val>
                                        </p:tav>
                                        <p:tav tm="100000">
                                          <p:val>
                                            <p:strVal val="#ppt_y"/>
                                          </p:val>
                                        </p:tav>
                                      </p:tavLst>
                                    </p:anim>
                                    <p:anim calcmode="lin" valueType="num">
                                      <p:cBhvr>
                                        <p:cTn id="34" dur="500" fill="hold"/>
                                        <p:tgtEl>
                                          <p:spTgt spid="43"/>
                                        </p:tgtEl>
                                        <p:attrNameLst>
                                          <p:attrName>ppt_h</p:attrName>
                                        </p:attrNameLst>
                                      </p:cBhvr>
                                      <p:tavLst>
                                        <p:tav tm="0">
                                          <p:val>
                                            <p:strVal val="#ppt_h/10"/>
                                          </p:val>
                                        </p:tav>
                                        <p:tav tm="50000">
                                          <p:val>
                                            <p:strVal val="#ppt_h+.01"/>
                                          </p:val>
                                        </p:tav>
                                        <p:tav tm="100000">
                                          <p:val>
                                            <p:strVal val="#ppt_h"/>
                                          </p:val>
                                        </p:tav>
                                      </p:tavLst>
                                    </p:anim>
                                    <p:anim calcmode="lin" valueType="num">
                                      <p:cBhvr>
                                        <p:cTn id="35" dur="500" fill="hold"/>
                                        <p:tgtEl>
                                          <p:spTgt spid="43"/>
                                        </p:tgtEl>
                                        <p:attrNameLst>
                                          <p:attrName>ppt_w</p:attrName>
                                        </p:attrNameLst>
                                      </p:cBhvr>
                                      <p:tavLst>
                                        <p:tav tm="0">
                                          <p:val>
                                            <p:strVal val="#ppt_w/10"/>
                                          </p:val>
                                        </p:tav>
                                        <p:tav tm="50000">
                                          <p:val>
                                            <p:strVal val="#ppt_w+.01"/>
                                          </p:val>
                                        </p:tav>
                                        <p:tav tm="100000">
                                          <p:val>
                                            <p:strVal val="#ppt_w"/>
                                          </p:val>
                                        </p:tav>
                                      </p:tavLst>
                                    </p:anim>
                                    <p:animEffect transition="in" filter="fade">
                                      <p:cBhvr>
                                        <p:cTn id="36" dur="500" tmFilter="0,0; .5, 1; 1, 1"/>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P spid="47" grpId="0"/>
      <p:bldP spid="47" grpId="1"/>
      <p:bldP spid="4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标题 1"/>
          <p:cNvSpPr>
            <a:spLocks noGrp="1"/>
          </p:cNvSpPr>
          <p:nvPr>
            <p:ph type="title"/>
          </p:nvPr>
        </p:nvSpPr>
        <p:spPr>
          <a:xfrm>
            <a:off x="628651" y="239397"/>
            <a:ext cx="7886700" cy="1325563"/>
          </a:xfrm>
        </p:spPr>
        <p:txBody>
          <a:bodyPr/>
          <a:lstStyle/>
          <a:p>
            <a:pPr algn="r"/>
            <a:r>
              <a:rPr lang="zh-CN" altLang="en-US" dirty="0" smtClean="0">
                <a:latin typeface="楷体" panose="02010609060101010101" charset="-122"/>
                <a:ea typeface="楷体" panose="02010609060101010101" charset="-122"/>
              </a:rPr>
              <a:t>国内外相关研究</a:t>
            </a:r>
            <a:endParaRPr lang="zh-CN" altLang="en-US" dirty="0" smtClean="0">
              <a:latin typeface="楷体" panose="02010609060101010101" charset="-122"/>
              <a:ea typeface="楷体" panose="02010609060101010101" charset="-122"/>
            </a:endParaRPr>
          </a:p>
        </p:txBody>
      </p:sp>
      <p:sp>
        <p:nvSpPr>
          <p:cNvPr id="3" name="内容占位符 2"/>
          <p:cNvSpPr>
            <a:spLocks noGrp="1"/>
          </p:cNvSpPr>
          <p:nvPr>
            <p:ph idx="1"/>
          </p:nvPr>
        </p:nvSpPr>
        <p:spPr>
          <a:xfrm>
            <a:off x="628650" y="1497965"/>
            <a:ext cx="7886700" cy="4679315"/>
          </a:xfrm>
        </p:spPr>
        <p:txBody>
          <a:bodyPr/>
          <a:lstStyle/>
          <a:p>
            <a:pPr>
              <a:buFont typeface="Wingdings" panose="05000000000000000000" charset="0"/>
              <a:buChar char=""/>
            </a:pPr>
            <a:r>
              <a:rPr lang="zh-CN" sz="2400" dirty="0"/>
              <a:t>内存空间保护</a:t>
            </a:r>
            <a:endParaRPr lang="zh-CN" sz="2400" dirty="0"/>
          </a:p>
          <a:p>
            <a:pPr lvl="1">
              <a:buFont typeface="Wingdings" panose="05000000000000000000" charset="0"/>
              <a:buChar char=""/>
            </a:pPr>
            <a:r>
              <a:rPr lang="zh-CN" dirty="0">
                <a:sym typeface="+mn-ea"/>
              </a:rPr>
              <a:t>基本问题</a:t>
            </a:r>
            <a:endParaRPr lang="zh-CN" dirty="0">
              <a:sym typeface="+mn-ea"/>
            </a:endParaRPr>
          </a:p>
          <a:p>
            <a:pPr lvl="2">
              <a:buFont typeface="Wingdings" panose="05000000000000000000" charset="0"/>
              <a:buChar char=""/>
            </a:pPr>
            <a:r>
              <a:rPr lang="zh-CN" dirty="0">
                <a:sym typeface="+mn-ea"/>
              </a:rPr>
              <a:t>在hypervisor内托管安全工具会增加其TCB的大小，从而导致基本的安全问题</a:t>
            </a:r>
            <a:endParaRPr lang="zh-CN" dirty="0">
              <a:sym typeface="+mn-ea"/>
            </a:endParaRPr>
          </a:p>
          <a:p>
            <a:pPr lvl="1">
              <a:buFont typeface="Wingdings" panose="05000000000000000000" charset="0"/>
              <a:buChar char=""/>
            </a:pPr>
            <a:r>
              <a:rPr lang="zh-CN" dirty="0">
                <a:sym typeface="+mn-ea"/>
              </a:rPr>
              <a:t>基本解决方案</a:t>
            </a:r>
            <a:endParaRPr lang="zh-CN" dirty="0">
              <a:sym typeface="+mn-ea"/>
            </a:endParaRPr>
          </a:p>
          <a:p>
            <a:pPr marL="914400" lvl="4">
              <a:buFont typeface="Wingdings" panose="05000000000000000000" charset="0"/>
              <a:buChar char=""/>
            </a:pPr>
            <a:r>
              <a:rPr lang="zh-CN" sz="2055" dirty="0">
                <a:sym typeface="+mn-ea"/>
              </a:rPr>
              <a:t>mic-hypervisor 、沙箱方法、硬件保护方法（</a:t>
            </a:r>
            <a:r>
              <a:rPr lang="en-US" altLang="zh-CN" sz="2055" dirty="0">
                <a:sym typeface="+mn-ea"/>
              </a:rPr>
              <a:t>SGX</a:t>
            </a:r>
            <a:r>
              <a:rPr lang="zh-CN" sz="2055" dirty="0">
                <a:sym typeface="+mn-ea"/>
              </a:rPr>
              <a:t>）</a:t>
            </a:r>
            <a:endParaRPr lang="zh-CN" sz="2055" dirty="0">
              <a:sym typeface="+mn-ea"/>
            </a:endParaRPr>
          </a:p>
          <a:p>
            <a:pPr marL="914400" lvl="4">
              <a:buFont typeface="Wingdings" panose="05000000000000000000" charset="0"/>
              <a:buChar char=""/>
            </a:pPr>
            <a:endParaRPr lang="zh-CN" sz="2055" dirty="0">
              <a:sym typeface="+mn-ea"/>
            </a:endParaRPr>
          </a:p>
          <a:p>
            <a:pPr marL="342900" lvl="2" indent="-342900">
              <a:buFont typeface="Wingdings" panose="05000000000000000000" charset="0"/>
              <a:buChar char=""/>
            </a:pPr>
            <a:r>
              <a:rPr lang="zh-CN" sz="2300" dirty="0">
                <a:sym typeface="+mn-ea"/>
              </a:rPr>
              <a:t>虚拟机监控</a:t>
            </a:r>
            <a:endParaRPr lang="zh-CN" sz="2300" dirty="0">
              <a:sym typeface="+mn-ea"/>
            </a:endParaRPr>
          </a:p>
          <a:p>
            <a:pPr marL="800100" lvl="3" indent="-342900">
              <a:buFont typeface="Wingdings" panose="05000000000000000000" charset="0"/>
              <a:buChar char=""/>
            </a:pPr>
            <a:r>
              <a:rPr lang="zh-CN" sz="2055" dirty="0">
                <a:sym typeface="+mn-ea"/>
              </a:rPr>
              <a:t>基本解决方案</a:t>
            </a:r>
            <a:endParaRPr lang="zh-CN" sz="2055" dirty="0">
              <a:sym typeface="+mn-ea"/>
            </a:endParaRPr>
          </a:p>
          <a:p>
            <a:pPr marL="914400" lvl="4">
              <a:buFont typeface="Wingdings" panose="05000000000000000000" charset="0"/>
              <a:buChar char=""/>
            </a:pPr>
            <a:r>
              <a:rPr lang="zh-CN" sz="2055" dirty="0">
                <a:sym typeface="+mn-ea"/>
              </a:rPr>
              <a:t>轮询虚拟机监控</a:t>
            </a:r>
            <a:endParaRPr lang="zh-CN" sz="2055" dirty="0">
              <a:sym typeface="+mn-ea"/>
            </a:endParaRPr>
          </a:p>
          <a:p>
            <a:pPr marL="914400" lvl="4">
              <a:buFont typeface="Wingdings" panose="05000000000000000000" charset="0"/>
              <a:buChar char=""/>
            </a:pPr>
            <a:r>
              <a:rPr lang="zh-CN" sz="2055" dirty="0">
                <a:sym typeface="+mn-ea"/>
              </a:rPr>
              <a:t>基于硬件</a:t>
            </a:r>
            <a:endParaRPr lang="zh-CN" sz="2055" dirty="0">
              <a:sym typeface="+mn-ea"/>
            </a:endParaRPr>
          </a:p>
          <a:p>
            <a:pPr marL="914400" lvl="4">
              <a:buFont typeface="Wingdings" panose="05000000000000000000" charset="0"/>
              <a:buChar char=""/>
            </a:pPr>
            <a:r>
              <a:rPr lang="zh-CN" sz="2055" dirty="0">
                <a:sym typeface="+mn-ea"/>
              </a:rPr>
              <a:t>嵌套式虚拟化</a:t>
            </a:r>
            <a:endParaRPr lang="zh-CN" sz="2055" dirty="0">
              <a:sym typeface="+mn-ea"/>
            </a:endParaRPr>
          </a:p>
          <a:p>
            <a:pPr marL="0" lvl="2">
              <a:buFont typeface="Wingdings" panose="05000000000000000000" charset="0"/>
              <a:buChar char=""/>
            </a:pPr>
            <a:endParaRPr lang="zh-CN" sz="2300" dirty="0">
              <a:sym typeface="+mn-ea"/>
            </a:endParaRPr>
          </a:p>
          <a:p>
            <a:pPr marL="914400" lvl="2" indent="0">
              <a:buFont typeface="Wingdings" panose="05000000000000000000" pitchFamily="2" charset="2"/>
              <a:buNone/>
            </a:pPr>
            <a:endParaRPr lang="zh-CN" altLang="en-US" b="1" dirty="0">
              <a:latin typeface="微软雅黑" panose="020B0503020204020204" charset="-122"/>
              <a:ea typeface="微软雅黑" panose="020B0503020204020204" charset="-122"/>
            </a:endParaRPr>
          </a:p>
          <a:p>
            <a:pPr marL="0" indent="0">
              <a:buFont typeface="Wingdings" panose="05000000000000000000" pitchFamily="2" charset="2"/>
              <a:buNone/>
            </a:pPr>
            <a:endParaRPr lang="zh-C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标题 1"/>
          <p:cNvSpPr>
            <a:spLocks noGrp="1"/>
          </p:cNvSpPr>
          <p:nvPr>
            <p:ph type="title"/>
          </p:nvPr>
        </p:nvSpPr>
        <p:spPr>
          <a:xfrm>
            <a:off x="684531" y="254002"/>
            <a:ext cx="7886700" cy="1325563"/>
          </a:xfrm>
        </p:spPr>
        <p:txBody>
          <a:bodyPr/>
          <a:lstStyle/>
          <a:p>
            <a:pPr algn="r"/>
            <a:r>
              <a:rPr lang="zh-CN" dirty="0">
                <a:latin typeface="楷体" panose="02010609060101010101" charset="-122"/>
                <a:ea typeface="楷体" panose="02010609060101010101" charset="-122"/>
                <a:sym typeface="+mn-ea"/>
              </a:rPr>
              <a:t>内存空间保护</a:t>
            </a:r>
            <a:endParaRPr lang="zh-CN" altLang="en-US" dirty="0">
              <a:latin typeface="楷体" panose="02010609060101010101" charset="-122"/>
              <a:ea typeface="楷体" panose="02010609060101010101" charset="-122"/>
            </a:endParaRPr>
          </a:p>
        </p:txBody>
      </p:sp>
      <p:sp>
        <p:nvSpPr>
          <p:cNvPr id="3" name="内容占位符 2"/>
          <p:cNvSpPr>
            <a:spLocks noGrp="1"/>
          </p:cNvSpPr>
          <p:nvPr>
            <p:ph idx="1"/>
          </p:nvPr>
        </p:nvSpPr>
        <p:spPr>
          <a:xfrm>
            <a:off x="628650" y="1455420"/>
            <a:ext cx="7886700" cy="4721860"/>
          </a:xfrm>
        </p:spPr>
        <p:txBody>
          <a:bodyPr>
            <a:noAutofit/>
          </a:bodyPr>
          <a:lstStyle/>
          <a:p>
            <a:pPr>
              <a:buFont typeface="Wingdings" panose="05000000000000000000" charset="0"/>
              <a:buChar char=""/>
            </a:pPr>
            <a:r>
              <a:rPr lang="zh-CN" sz="2400" dirty="0"/>
              <a:t>mic-hypervisor </a:t>
            </a:r>
            <a:endParaRPr lang="zh-CN" sz="2400" dirty="0"/>
          </a:p>
          <a:p>
            <a:pPr marL="457200" lvl="1" indent="0">
              <a:buFont typeface="Wingdings" panose="05000000000000000000" pitchFamily="2" charset="2"/>
              <a:buNone/>
            </a:pPr>
            <a:r>
              <a:rPr lang="zh-CN" sz="1800" dirty="0"/>
              <a:t>只关注提供隔离</a:t>
            </a:r>
            <a:endParaRPr lang="zh-CN" sz="1800" dirty="0"/>
          </a:p>
          <a:p>
            <a:pPr marL="457200" lvl="1" indent="0">
              <a:buFont typeface="Wingdings" panose="05000000000000000000" pitchFamily="2" charset="2"/>
              <a:buNone/>
            </a:pPr>
            <a:r>
              <a:rPr lang="zh-CN" sz="1800" dirty="0"/>
              <a:t>将TCB最小化来存放需要保护的敏感代码</a:t>
            </a:r>
            <a:endParaRPr lang="zh-CN" sz="1800" dirty="0"/>
          </a:p>
          <a:p>
            <a:pPr marL="457200" lvl="1" indent="0">
              <a:buFont typeface="Wingdings" panose="05000000000000000000" pitchFamily="2" charset="2"/>
              <a:buNone/>
            </a:pPr>
            <a:r>
              <a:rPr lang="zh-CN" sz="1800" dirty="0"/>
              <a:t>无法适应需要较大代码库的安全工具的保护</a:t>
            </a:r>
            <a:endParaRPr lang="zh-CN" sz="1800" dirty="0"/>
          </a:p>
          <a:p>
            <a:pPr>
              <a:buFont typeface="Wingdings" panose="05000000000000000000" charset="0"/>
              <a:buChar char=""/>
            </a:pPr>
            <a:r>
              <a:rPr lang="zh-CN" sz="2400" dirty="0"/>
              <a:t>沙箱方法</a:t>
            </a:r>
            <a:endParaRPr lang="zh-CN" sz="2400" dirty="0"/>
          </a:p>
          <a:p>
            <a:pPr marL="457200" lvl="1" indent="0">
              <a:buFont typeface="Wingdings" panose="05000000000000000000" pitchFamily="2" charset="2"/>
              <a:buNone/>
            </a:pPr>
            <a:r>
              <a:rPr lang="zh-CN" sz="1800" dirty="0"/>
              <a:t>可用于托管内核监视和保护工具</a:t>
            </a:r>
            <a:endParaRPr lang="zh-CN" sz="1800" dirty="0"/>
          </a:p>
          <a:p>
            <a:pPr marL="457200" lvl="1" indent="0">
              <a:buFont typeface="Wingdings" panose="05000000000000000000" pitchFamily="2" charset="2"/>
              <a:buNone/>
            </a:pPr>
            <a:r>
              <a:rPr lang="zh-CN" sz="1800" dirty="0"/>
              <a:t>但需要虚拟化来提供隔离</a:t>
            </a:r>
            <a:r>
              <a:rPr lang="en-US" altLang="zh-CN" sz="1800" dirty="0"/>
              <a:t>,</a:t>
            </a:r>
            <a:r>
              <a:rPr lang="zh-CN" sz="1800" dirty="0"/>
              <a:t>使用</a:t>
            </a:r>
            <a:r>
              <a:rPr lang="en-US" altLang="zh-CN" sz="1800" dirty="0"/>
              <a:t>hyper-v</a:t>
            </a:r>
            <a:r>
              <a:rPr lang="zh-CN" sz="1800" dirty="0"/>
              <a:t>参与管理和调度沙箱，监视和管理某些内核操作。</a:t>
            </a:r>
            <a:endParaRPr lang="zh-CN" sz="1800" dirty="0"/>
          </a:p>
          <a:p>
            <a:pPr marL="457200" lvl="1" indent="0">
              <a:buFont typeface="Wingdings" panose="05000000000000000000" pitchFamily="2" charset="2"/>
              <a:buNone/>
            </a:pPr>
            <a:r>
              <a:rPr lang="zh-CN" sz="1800" dirty="0"/>
              <a:t>存在相同的虚拟化的基本问题，会增加</a:t>
            </a:r>
            <a:r>
              <a:rPr lang="en-US" altLang="zh-CN" sz="1800" dirty="0"/>
              <a:t>Hyper-v</a:t>
            </a:r>
            <a:r>
              <a:rPr lang="zh-CN" sz="1800" dirty="0"/>
              <a:t>的TCB大小。</a:t>
            </a:r>
            <a:endParaRPr lang="zh-CN" sz="1800" dirty="0"/>
          </a:p>
          <a:p>
            <a:pPr>
              <a:buFont typeface="Wingdings" panose="05000000000000000000" charset="0"/>
              <a:buChar char=""/>
            </a:pPr>
            <a:r>
              <a:rPr lang="zh-CN" sz="2400" dirty="0"/>
              <a:t>硬件保护方法</a:t>
            </a:r>
            <a:r>
              <a:rPr lang="en-US" altLang="zh-CN" sz="2400" dirty="0"/>
              <a:t>——</a:t>
            </a:r>
            <a:r>
              <a:rPr lang="zh-CN" sz="2400" dirty="0">
                <a:sym typeface="+mn-ea"/>
              </a:rPr>
              <a:t>软件防护扩展（SGX）</a:t>
            </a:r>
            <a:endParaRPr lang="zh-CN" altLang="zh-CN" sz="2400" dirty="0">
              <a:sym typeface="+mn-ea"/>
            </a:endParaRPr>
          </a:p>
          <a:p>
            <a:pPr marL="457200" lvl="1" indent="0">
              <a:buFont typeface="Wingdings" panose="05000000000000000000" pitchFamily="2" charset="2"/>
              <a:buNone/>
            </a:pPr>
            <a:r>
              <a:rPr lang="zh-CN" sz="1800" dirty="0"/>
              <a:t>但并不支持ARM</a:t>
            </a:r>
            <a:endParaRPr lang="zh-CN" sz="1800" dirty="0"/>
          </a:p>
          <a:p>
            <a:pPr>
              <a:buFont typeface="Wingdings" panose="05000000000000000000" charset="0"/>
              <a:buChar char=""/>
            </a:pPr>
            <a:r>
              <a:rPr lang="en-US" altLang="zh-CN" sz="2400" dirty="0"/>
              <a:t>SKEE</a:t>
            </a:r>
            <a:endParaRPr lang="en-US" altLang="zh-CN" sz="2400" dirty="0"/>
          </a:p>
          <a:p>
            <a:pPr marL="457200" lvl="1" indent="0">
              <a:buFont typeface="Wingdings" panose="05000000000000000000" pitchFamily="2" charset="2"/>
              <a:buNone/>
            </a:pPr>
            <a:r>
              <a:rPr lang="zh-CN" sz="1800" dirty="0"/>
              <a:t>SKEE关注于如何提供安全隔离空间的实现，并没有太多的介绍如何保护组件以及虚拟机监控。</a:t>
            </a:r>
            <a:endParaRPr lang="zh-CN" sz="1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标题 1"/>
          <p:cNvSpPr>
            <a:spLocks noGrp="1"/>
          </p:cNvSpPr>
          <p:nvPr>
            <p:ph type="title"/>
          </p:nvPr>
        </p:nvSpPr>
        <p:spPr>
          <a:xfrm>
            <a:off x="628651" y="254002"/>
            <a:ext cx="7886700" cy="1325563"/>
          </a:xfrm>
        </p:spPr>
        <p:txBody>
          <a:bodyPr/>
          <a:lstStyle/>
          <a:p>
            <a:pPr algn="r"/>
            <a:r>
              <a:rPr lang="zh-CN" dirty="0">
                <a:latin typeface="楷体" panose="02010609060101010101" charset="-122"/>
                <a:ea typeface="楷体" panose="02010609060101010101" charset="-122"/>
                <a:sym typeface="+mn-ea"/>
              </a:rPr>
              <a:t>虚拟机监控</a:t>
            </a:r>
            <a:endParaRPr lang="zh-CN" altLang="en-US" dirty="0">
              <a:latin typeface="楷体" panose="02010609060101010101" charset="-122"/>
              <a:ea typeface="楷体" panose="02010609060101010101" charset="-122"/>
            </a:endParaRPr>
          </a:p>
        </p:txBody>
      </p:sp>
      <p:sp>
        <p:nvSpPr>
          <p:cNvPr id="3" name="内容占位符 2"/>
          <p:cNvSpPr>
            <a:spLocks noGrp="1"/>
          </p:cNvSpPr>
          <p:nvPr>
            <p:ph idx="1"/>
          </p:nvPr>
        </p:nvSpPr>
        <p:spPr/>
        <p:txBody>
          <a:bodyPr>
            <a:normAutofit fontScale="80000"/>
          </a:bodyPr>
          <a:lstStyle/>
          <a:p>
            <a:pPr>
              <a:buFont typeface="Wingdings" panose="05000000000000000000" charset="0"/>
              <a:buChar char=""/>
            </a:pPr>
            <a:r>
              <a:rPr lang="en-US" altLang="zh-CN" dirty="0"/>
              <a:t> </a:t>
            </a:r>
            <a:r>
              <a:rPr lang="zh-CN" dirty="0"/>
              <a:t>轮询虚拟机监控（</a:t>
            </a:r>
            <a:r>
              <a:rPr lang="zh-CN" dirty="0">
                <a:sym typeface="+mn-ea"/>
              </a:rPr>
              <a:t>HyperCheck 和HyperSentry</a:t>
            </a:r>
            <a:r>
              <a:rPr lang="zh-CN" dirty="0"/>
              <a:t>）</a:t>
            </a:r>
            <a:endParaRPr lang="zh-CN" dirty="0"/>
          </a:p>
          <a:p>
            <a:pPr lvl="1">
              <a:buFont typeface="Wingdings" panose="05000000000000000000" charset="0"/>
              <a:buChar char=""/>
            </a:pPr>
            <a:r>
              <a:rPr lang="zh-CN" dirty="0">
                <a:sym typeface="+mn-ea"/>
              </a:rPr>
              <a:t>轮询</a:t>
            </a:r>
            <a:endParaRPr lang="zh-CN" dirty="0">
              <a:sym typeface="+mn-ea"/>
            </a:endParaRPr>
          </a:p>
          <a:p>
            <a:pPr marL="436245" lvl="1" indent="0">
              <a:buFont typeface="Wingdings" panose="05000000000000000000" charset="0"/>
              <a:buNone/>
            </a:pPr>
            <a:r>
              <a:rPr lang="en-US" altLang="zh-CN" dirty="0">
                <a:sym typeface="+mn-ea"/>
              </a:rPr>
              <a:t>	</a:t>
            </a:r>
            <a:r>
              <a:rPr lang="zh-CN" dirty="0">
                <a:sym typeface="+mn-ea"/>
              </a:rPr>
              <a:t>引入了运行在安全的环境中外部监视器，根据监视策略实时评估VMM的完整</a:t>
            </a:r>
            <a:r>
              <a:rPr lang="en-US" altLang="zh-CN" dirty="0">
                <a:sym typeface="+mn-ea"/>
              </a:rPr>
              <a:t>	</a:t>
            </a:r>
            <a:r>
              <a:rPr lang="zh-CN" dirty="0">
                <a:sym typeface="+mn-ea"/>
              </a:rPr>
              <a:t>性状态。</a:t>
            </a:r>
            <a:endParaRPr lang="zh-CN" dirty="0">
              <a:sym typeface="+mn-ea"/>
            </a:endParaRPr>
          </a:p>
          <a:p>
            <a:pPr lvl="1">
              <a:buFont typeface="Wingdings" panose="05000000000000000000" charset="0"/>
              <a:buChar char=""/>
            </a:pPr>
            <a:r>
              <a:rPr lang="zh-CN" dirty="0"/>
              <a:t>攻击方式</a:t>
            </a:r>
            <a:endParaRPr lang="zh-CN" dirty="0"/>
          </a:p>
          <a:p>
            <a:pPr marL="0" indent="0">
              <a:buFont typeface="Wingdings" panose="05000000000000000000" pitchFamily="2" charset="2"/>
              <a:buNone/>
            </a:pPr>
            <a:r>
              <a:rPr lang="en-US" altLang="zh-CN" dirty="0"/>
              <a:t>	</a:t>
            </a:r>
            <a:r>
              <a:rPr lang="zh-CN" dirty="0"/>
              <a:t>攻击者首先攻击系统，然后在轮询间隔期间隐藏踪迹。</a:t>
            </a:r>
            <a:endParaRPr lang="zh-CN" dirty="0"/>
          </a:p>
          <a:p>
            <a:pPr>
              <a:buFont typeface="Wingdings" panose="05000000000000000000" charset="0"/>
              <a:buChar char=""/>
            </a:pPr>
            <a:r>
              <a:rPr lang="zh-CN" dirty="0"/>
              <a:t> 基于硬件（</a:t>
            </a:r>
            <a:r>
              <a:rPr lang="zh-CN" dirty="0">
                <a:sym typeface="+mn-ea"/>
              </a:rPr>
              <a:t>MGuard ，Vigilare 和KI-Mon </a:t>
            </a:r>
            <a:r>
              <a:rPr lang="zh-CN" dirty="0"/>
              <a:t>）</a:t>
            </a:r>
            <a:endParaRPr lang="zh-CN" dirty="0"/>
          </a:p>
          <a:p>
            <a:pPr marL="0" indent="0">
              <a:buFont typeface="Wingdings" panose="05000000000000000000" pitchFamily="2" charset="2"/>
              <a:buNone/>
            </a:pPr>
            <a:r>
              <a:rPr lang="en-US" altLang="zh-CN" dirty="0">
                <a:sym typeface="+mn-ea"/>
              </a:rPr>
              <a:t>	</a:t>
            </a:r>
            <a:r>
              <a:rPr lang="zh-CN" dirty="0">
                <a:sym typeface="+mn-ea"/>
              </a:rPr>
              <a:t>硬件比软件级的实现更繁琐，对许多云提供商并不合适。</a:t>
            </a:r>
            <a:endParaRPr lang="zh-CN" dirty="0"/>
          </a:p>
          <a:p>
            <a:pPr>
              <a:buFont typeface="Wingdings" panose="05000000000000000000" charset="0"/>
              <a:buChar char=""/>
            </a:pPr>
            <a:r>
              <a:rPr lang="zh-CN" dirty="0"/>
              <a:t>嵌套式虚拟化</a:t>
            </a:r>
            <a:endParaRPr lang="zh-CN" dirty="0"/>
          </a:p>
          <a:p>
            <a:pPr marL="457200" lvl="1" indent="0">
              <a:buFont typeface="Wingdings" panose="05000000000000000000" pitchFamily="2" charset="2"/>
              <a:buNone/>
            </a:pPr>
            <a:r>
              <a:rPr lang="zh-CN" altLang="en-US" dirty="0"/>
              <a:t>在客户机中安装虚拟机，一种</a:t>
            </a:r>
            <a:r>
              <a:rPr lang="zh-CN" dirty="0"/>
              <a:t>用于事件驱动的VMM监控的候选方法。</a:t>
            </a:r>
            <a:endParaRPr lang="zh-CN" dirty="0"/>
          </a:p>
          <a:p>
            <a:pPr marL="457200" lvl="1" indent="0">
              <a:buFont typeface="Wingdings" panose="05000000000000000000" pitchFamily="2" charset="2"/>
              <a:buNone/>
            </a:pPr>
            <a:r>
              <a:rPr lang="zh-CN" dirty="0">
                <a:sym typeface="+mn-ea"/>
              </a:rPr>
              <a:t>开销过大</a:t>
            </a:r>
            <a:r>
              <a:rPr lang="en-US" altLang="zh-CN" dirty="0">
                <a:sym typeface="+mn-ea"/>
              </a:rPr>
              <a:t>——</a:t>
            </a:r>
            <a:r>
              <a:rPr lang="zh-CN" dirty="0">
                <a:sym typeface="+mn-ea"/>
              </a:rPr>
              <a:t>主机VMM和客户机</a:t>
            </a:r>
            <a:r>
              <a:rPr lang="en-US" altLang="zh-CN" dirty="0">
                <a:sym typeface="+mn-ea"/>
              </a:rPr>
              <a:t>VMM</a:t>
            </a:r>
            <a:r>
              <a:rPr lang="zh-CN" dirty="0">
                <a:sym typeface="+mn-ea"/>
              </a:rPr>
              <a:t>之间的权限间转换开销会过大。</a:t>
            </a:r>
            <a:endParaRPr lang="zh-CN" dirty="0"/>
          </a:p>
        </p:txBody>
      </p:sp>
    </p:spTree>
  </p:cSld>
  <p:clrMapOvr>
    <a:masterClrMapping/>
  </p:clrMapOvr>
</p:sld>
</file>

<file path=ppt/tags/tag1.xml><?xml version="1.0" encoding="utf-8"?>
<p:tagLst xmlns:p="http://schemas.openxmlformats.org/presentationml/2006/main">
  <p:tag name="KSO_WM_TEMPLATE_TOPIC_ID" val="2869567"/>
  <p:tag name="KSO_WM_TEMPLATE_OUTLINE_ID" val="14"/>
  <p:tag name="KSO_WM_TEMPLATE_SCENE_ID" val="1"/>
  <p:tag name="KSO_WM_TEMPLATE_JOB_ID" val="14"/>
  <p:tag name="KSO_WM_TEMPLATE_TOPIC_DEFAULT" val="0"/>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2408</Words>
  <Application>WPS 演示</Application>
  <PresentationFormat>全屏显示(4:3)</PresentationFormat>
  <Paragraphs>259</Paragraphs>
  <Slides>24</Slides>
  <Notes>0</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1</vt:i4>
      </vt:variant>
      <vt:variant>
        <vt:lpstr>幻灯片标题</vt:lpstr>
      </vt:variant>
      <vt:variant>
        <vt:i4>24</vt:i4>
      </vt:variant>
    </vt:vector>
  </HeadingPairs>
  <TitlesOfParts>
    <vt:vector size="36" baseType="lpstr">
      <vt:lpstr>Arial</vt:lpstr>
      <vt:lpstr>宋体</vt:lpstr>
      <vt:lpstr>Wingdings</vt:lpstr>
      <vt:lpstr>楷体</vt:lpstr>
      <vt:lpstr>微软雅黑</vt:lpstr>
      <vt:lpstr>Impact</vt:lpstr>
      <vt:lpstr>Wingdings</vt:lpstr>
      <vt:lpstr>Calibri</vt:lpstr>
      <vt:lpstr>Arial Unicode MS</vt:lpstr>
      <vt:lpstr>Calibri Light</vt:lpstr>
      <vt:lpstr>Office 主题</vt:lpstr>
      <vt:lpstr>Visio.Drawing.15</vt:lpstr>
      <vt:lpstr>内存空间隔离和虚拟机监控的系统实现</vt:lpstr>
      <vt:lpstr>PowerPoint 演示文稿</vt:lpstr>
      <vt:lpstr>PowerPoint 演示文稿</vt:lpstr>
      <vt:lpstr>背景与意义</vt:lpstr>
      <vt:lpstr>基本方案</vt:lpstr>
      <vt:lpstr>PowerPoint 演示文稿</vt:lpstr>
      <vt:lpstr>国内外相关研究</vt:lpstr>
      <vt:lpstr>内存空间保护</vt:lpstr>
      <vt:lpstr>虚拟机监控</vt:lpstr>
      <vt:lpstr>PowerPoint 演示文稿</vt:lpstr>
      <vt:lpstr>研究内容</vt:lpstr>
      <vt:lpstr>方案研究意义</vt:lpstr>
      <vt:lpstr>方案研究意义</vt:lpstr>
      <vt:lpstr>PowerPoint 演示文稿</vt:lpstr>
      <vt:lpstr>安全隔离空间</vt:lpstr>
      <vt:lpstr>方案——安全隔离空间</vt:lpstr>
      <vt:lpstr>PowerPoint 演示文稿</vt:lpstr>
      <vt:lpstr>PowerPoint 演示文稿</vt:lpstr>
      <vt:lpstr>PowerPoint 演示文稿</vt:lpstr>
      <vt:lpstr>方案——虚拟机监控</vt:lpstr>
      <vt:lpstr>技术难点</vt:lpstr>
      <vt:lpstr>PowerPoint 演示文稿</vt:lpstr>
      <vt:lpstr>进展</vt:lpstr>
      <vt:lpstr>计划</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VMI &amp;IDS/IPS解决方案</dc:title>
  <dc:creator>jialina</dc:creator>
  <cp:lastModifiedBy>1</cp:lastModifiedBy>
  <cp:revision>49</cp:revision>
  <dcterms:created xsi:type="dcterms:W3CDTF">2016-09-26T15:16:00Z</dcterms:created>
  <dcterms:modified xsi:type="dcterms:W3CDTF">2019-06-11T03:50:16Z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2052-10.1.0.6747</vt:lpwstr>
  </property>
  <property fmtid="{D5CDD505-2E9C-101B-9397-08002B2CF9AE}" pid="3" name="KSORubyTemplateID">
    <vt:lpwstr>2</vt:lpwstr>
  </property>
</Properties>
</file>