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35"/>
  </p:handoutMasterIdLst>
  <p:sldIdLst>
    <p:sldId id="535" r:id="rId4"/>
    <p:sldId id="788" r:id="rId6"/>
    <p:sldId id="789" r:id="rId7"/>
    <p:sldId id="924" r:id="rId8"/>
    <p:sldId id="926" r:id="rId9"/>
    <p:sldId id="927" r:id="rId10"/>
    <p:sldId id="928" r:id="rId11"/>
    <p:sldId id="929" r:id="rId12"/>
    <p:sldId id="930" r:id="rId13"/>
    <p:sldId id="931" r:id="rId14"/>
    <p:sldId id="932" r:id="rId15"/>
    <p:sldId id="1037" r:id="rId16"/>
    <p:sldId id="933" r:id="rId17"/>
    <p:sldId id="1038" r:id="rId18"/>
    <p:sldId id="945" r:id="rId19"/>
    <p:sldId id="934" r:id="rId20"/>
    <p:sldId id="935" r:id="rId21"/>
    <p:sldId id="991" r:id="rId22"/>
    <p:sldId id="936" r:id="rId23"/>
    <p:sldId id="942" r:id="rId24"/>
    <p:sldId id="937" r:id="rId25"/>
    <p:sldId id="938" r:id="rId26"/>
    <p:sldId id="939" r:id="rId27"/>
    <p:sldId id="992" r:id="rId28"/>
    <p:sldId id="940" r:id="rId29"/>
    <p:sldId id="993" r:id="rId30"/>
    <p:sldId id="941" r:id="rId31"/>
    <p:sldId id="943" r:id="rId32"/>
    <p:sldId id="944" r:id="rId33"/>
    <p:sldId id="56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4000BD-4AD9-4A65-8708-3CC7ECEE0157}">
          <p14:sldIdLst>
            <p14:sldId id="535"/>
            <p14:sldId id="788"/>
            <p14:sldId id="789"/>
            <p14:sldId id="924"/>
            <p14:sldId id="926"/>
            <p14:sldId id="927"/>
            <p14:sldId id="928"/>
            <p14:sldId id="929"/>
            <p14:sldId id="930"/>
            <p14:sldId id="931"/>
            <p14:sldId id="932"/>
            <p14:sldId id="1037"/>
            <p14:sldId id="933"/>
            <p14:sldId id="1038"/>
            <p14:sldId id="945"/>
            <p14:sldId id="934"/>
            <p14:sldId id="935"/>
            <p14:sldId id="991"/>
            <p14:sldId id="936"/>
            <p14:sldId id="942"/>
            <p14:sldId id="937"/>
            <p14:sldId id="938"/>
            <p14:sldId id="939"/>
            <p14:sldId id="992"/>
            <p14:sldId id="940"/>
            <p14:sldId id="993"/>
            <p14:sldId id="941"/>
            <p14:sldId id="943"/>
            <p14:sldId id="944"/>
            <p14:sldId id="56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ry" initials="C" lastIdx="1" clrIdx="0"/>
  <p:cmAuthor id="0" name="微软用户" initials="微软用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A"/>
    <a:srgbClr val="FBDCC3"/>
    <a:srgbClr val="C0C2CC"/>
    <a:srgbClr val="FDEBDE"/>
    <a:srgbClr val="3366CC"/>
    <a:srgbClr val="E89716"/>
    <a:srgbClr val="2CF52C"/>
    <a:srgbClr val="B9F38E"/>
    <a:srgbClr val="C8E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118" autoAdjust="0"/>
  </p:normalViewPr>
  <p:slideViewPr>
    <p:cSldViewPr snapToGrid="0">
      <p:cViewPr varScale="1">
        <p:scale>
          <a:sx n="62" d="100"/>
          <a:sy n="62" d="100"/>
        </p:scale>
        <p:origin x="90"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9543725-52A4-47A4-B404-D40B5E81B937}" type="doc">
      <dgm:prSet loTypeId="urn:microsoft.com/office/officeart/2005/8/layout/hList1" loCatId="list" qsTypeId="urn:microsoft.com/office/officeart/2005/8/quickstyle/simple1#1" qsCatId="simple" csTypeId="urn:microsoft.com/office/officeart/2005/8/colors/accent1_2#1" csCatId="accent1" phldr="1"/>
      <dgm:spPr/>
      <dgm:t>
        <a:bodyPr/>
        <a:lstStyle/>
        <a:p>
          <a:endParaRPr lang="zh-CN" altLang="en-US"/>
        </a:p>
      </dgm:t>
    </dgm:pt>
    <dgm:pt modelId="{98AECB26-159A-4D71-B63A-7F5A94AEBE6F}">
      <dgm:prSet phldrT="[文本]" phldr="0" custT="1">
        <dgm:style>
          <a:lnRef idx="2">
            <a:schemeClr val="accent3"/>
          </a:lnRef>
          <a:fillRef idx="1">
            <a:schemeClr val="lt1"/>
          </a:fillRef>
          <a:effectRef idx="0">
            <a:schemeClr val="accent3"/>
          </a:effectRef>
          <a:fontRef idx="minor">
            <a:schemeClr val="dk1"/>
          </a:fontRef>
        </dgm:style>
      </dgm:prSet>
      <dgm:spPr>
        <a:ln>
          <a:solidFill>
            <a:schemeClr val="bg1">
              <a:lumMod val="85000"/>
            </a:schemeClr>
          </a:solidFill>
        </a:ln>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400" dirty="0" smtClean="0">
              <a:solidFill>
                <a:schemeClr val="tx1"/>
              </a:solidFill>
              <a:latin typeface="楷体" panose="02010609060101010101" charset="-122"/>
              <a:ea typeface="楷体" panose="02010609060101010101" charset="-122"/>
            </a:rPr>
            <a:t>同层隔离的</a:t>
          </a:r>
          <a:endParaRPr lang="zh-CN" altLang="en-US" sz="2400" dirty="0" smtClean="0">
            <a:solidFill>
              <a:schemeClr val="tx1"/>
            </a:solidFill>
            <a:latin typeface="楷体" panose="02010609060101010101" charset="-122"/>
            <a:ea typeface="楷体" panose="02010609060101010101" charset="-122"/>
          </a:endParaRPr>
        </a:p>
        <a:p>
          <a:pPr>
            <a:lnSpc>
              <a:spcPct val="100000"/>
            </a:lnSpc>
            <a:spcBef>
              <a:spcPct val="0"/>
            </a:spcBef>
            <a:spcAft>
              <a:spcPct val="35000"/>
            </a:spcAft>
          </a:pPr>
          <a:r>
            <a:rPr lang="zh-CN" altLang="en-US" sz="2400" dirty="0" smtClean="0">
              <a:solidFill>
                <a:schemeClr val="tx1"/>
              </a:solidFill>
              <a:latin typeface="楷体" panose="02010609060101010101" charset="-122"/>
              <a:ea typeface="楷体" panose="02010609060101010101" charset="-122"/>
            </a:rPr>
            <a:t>地址空间</a:t>
          </a:r>
          <a:r>
            <a:rPr lang="en-US" altLang="zh-CN" sz="2400" dirty="0" smtClean="0">
              <a:solidFill>
                <a:schemeClr val="tx1"/>
              </a:solidFill>
              <a:latin typeface="楷体" panose="02010609060101010101" charset="-122"/>
              <a:ea typeface="楷体" panose="02010609060101010101" charset="-122"/>
            </a:rPr>
            <a:t/>
          </a:r>
          <a:endParaRPr lang="en-US" altLang="zh-CN" sz="2400" dirty="0" smtClean="0">
            <a:solidFill>
              <a:schemeClr val="tx1"/>
            </a:solidFill>
            <a:latin typeface="楷体" panose="02010609060101010101" charset="-122"/>
            <a:ea typeface="楷体" panose="02010609060101010101" charset="-122"/>
          </a:endParaRPr>
        </a:p>
      </dgm:t>
    </dgm:pt>
    <dgm:pt modelId="{DE87997C-EAC0-4092-ACB9-625CDC25A758}" cxnId="{CE9B4FF6-6AAF-4E11-9B26-C785F56E39F0}" type="parTrans">
      <dgm:prSet/>
      <dgm:spPr/>
      <dgm:t>
        <a:bodyPr/>
        <a:lstStyle/>
        <a:p>
          <a:endParaRPr lang="zh-CN" altLang="en-US"/>
        </a:p>
      </dgm:t>
    </dgm:pt>
    <dgm:pt modelId="{A9E1BF40-2FC3-4878-AAF7-1A8D169B7B22}" cxnId="{CE9B4FF6-6AAF-4E11-9B26-C785F56E39F0}" type="sibTrans">
      <dgm:prSet/>
      <dgm:spPr/>
      <dgm:t>
        <a:bodyPr/>
        <a:lstStyle/>
        <a:p>
          <a:endParaRPr lang="zh-CN" altLang="en-US"/>
        </a:p>
      </dgm:t>
    </dgm:pt>
    <dgm:pt modelId="{5578D079-02AE-4503-81B2-94C4F501887F}">
      <dgm:prSet phldrT="[文本]" custT="1"/>
      <dgm:spPr/>
      <dgm:t>
        <a:bodyPr/>
        <a:lstStyle/>
        <a:p>
          <a:r>
            <a:rPr lang="zh-CN" altLang="en-US" sz="2400" dirty="0" smtClean="0">
              <a:latin typeface="楷体" panose="02010609060101010101" charset="-122"/>
              <a:ea typeface="楷体" panose="02010609060101010101" charset="-122"/>
            </a:rPr>
            <a:t>空间的创建</a:t>
          </a:r>
          <a:endParaRPr lang="zh-CN" altLang="en-US" sz="2400" dirty="0">
            <a:latin typeface="楷体" panose="02010609060101010101" charset="-122"/>
            <a:ea typeface="楷体" panose="02010609060101010101" charset="-122"/>
          </a:endParaRPr>
        </a:p>
      </dgm:t>
    </dgm:pt>
    <dgm:pt modelId="{0A97534B-2C84-4A04-AEB0-F26A465FDA8F}" cxnId="{C2277029-6DFB-41C3-AC93-774996937BC9}" type="parTrans">
      <dgm:prSet/>
      <dgm:spPr/>
      <dgm:t>
        <a:bodyPr/>
        <a:lstStyle/>
        <a:p>
          <a:endParaRPr lang="zh-CN" altLang="en-US"/>
        </a:p>
      </dgm:t>
    </dgm:pt>
    <dgm:pt modelId="{5960C892-625B-423B-9466-1E92909D6EFF}" cxnId="{C2277029-6DFB-41C3-AC93-774996937BC9}" type="sibTrans">
      <dgm:prSet/>
      <dgm:spPr/>
      <dgm:t>
        <a:bodyPr/>
        <a:lstStyle/>
        <a:p>
          <a:endParaRPr lang="zh-CN" altLang="en-US"/>
        </a:p>
      </dgm:t>
    </dgm:pt>
    <dgm:pt modelId="{00BC01D6-5538-41DC-B154-0C4C4A791833}">
      <dgm:prSet phldrT="[文本]" custT="1"/>
      <dgm:spPr/>
      <dgm:t>
        <a:bodyPr/>
        <a:lstStyle/>
        <a:p>
          <a:r>
            <a:rPr lang="zh-CN" altLang="en-US" sz="2400" dirty="0" smtClean="0">
              <a:latin typeface="楷体" panose="02010609060101010101" charset="-122"/>
              <a:ea typeface="楷体" panose="02010609060101010101" charset="-122"/>
            </a:rPr>
            <a:t>安全切换门</a:t>
          </a:r>
          <a:endParaRPr lang="zh-CN" altLang="en-US" sz="2400" dirty="0">
            <a:latin typeface="楷体" panose="02010609060101010101" charset="-122"/>
            <a:ea typeface="楷体" panose="02010609060101010101" charset="-122"/>
          </a:endParaRPr>
        </a:p>
      </dgm:t>
    </dgm:pt>
    <dgm:pt modelId="{6006531E-7052-4927-9723-BD570A9028B8}" cxnId="{A5D6760A-7B59-499A-8787-AF397F65B28B}" type="parTrans">
      <dgm:prSet/>
      <dgm:spPr/>
      <dgm:t>
        <a:bodyPr/>
        <a:lstStyle/>
        <a:p>
          <a:endParaRPr lang="zh-CN" altLang="en-US"/>
        </a:p>
      </dgm:t>
    </dgm:pt>
    <dgm:pt modelId="{E29309CC-350E-420F-B2C7-D32ACEF14D75}" cxnId="{A5D6760A-7B59-499A-8787-AF397F65B28B}" type="sibTrans">
      <dgm:prSet/>
      <dgm:spPr/>
      <dgm:t>
        <a:bodyPr/>
        <a:lstStyle/>
        <a:p>
          <a:endParaRPr lang="zh-CN" altLang="en-US"/>
        </a:p>
      </dgm:t>
    </dgm:pt>
    <dgm:pt modelId="{3D6E108E-0761-4326-B3A0-1C68E4492CE3}">
      <dgm:prSet phldrT="[文本]" custT="1"/>
      <dgm:spPr/>
      <dgm:t>
        <a:bodyPr/>
        <a:lstStyle/>
        <a:p>
          <a:r>
            <a:rPr lang="zh-CN" altLang="en-US" sz="2400" dirty="0" smtClean="0">
              <a:latin typeface="楷体" panose="02010609060101010101" charset="-122"/>
              <a:ea typeface="楷体" panose="02010609060101010101" charset="-122"/>
            </a:rPr>
            <a:t>安全保护机制</a:t>
          </a:r>
          <a:endParaRPr lang="zh-CN" altLang="en-US" sz="2400" dirty="0">
            <a:latin typeface="楷体" panose="02010609060101010101" charset="-122"/>
            <a:ea typeface="楷体" panose="02010609060101010101" charset="-122"/>
          </a:endParaRPr>
        </a:p>
      </dgm:t>
    </dgm:pt>
    <dgm:pt modelId="{8AE5C561-4478-4027-BF21-1A20B2416FB5}" cxnId="{2366E77E-E363-4EE7-8F3A-A14097C8E2B2}" type="parTrans">
      <dgm:prSet/>
      <dgm:spPr/>
      <dgm:t>
        <a:bodyPr/>
        <a:lstStyle/>
        <a:p>
          <a:endParaRPr lang="zh-CN" altLang="en-US"/>
        </a:p>
      </dgm:t>
    </dgm:pt>
    <dgm:pt modelId="{B8EFF57B-AC43-42E2-AB8E-0F24E5156AC6}" cxnId="{2366E77E-E363-4EE7-8F3A-A14097C8E2B2}" type="sibTrans">
      <dgm:prSet/>
      <dgm:spPr/>
      <dgm:t>
        <a:bodyPr/>
        <a:lstStyle/>
        <a:p>
          <a:endParaRPr lang="zh-CN" altLang="en-US"/>
        </a:p>
      </dgm:t>
    </dgm:pt>
    <dgm:pt modelId="{4C2E7869-519E-4434-9496-215A6FABAE34}">
      <dgm:prSet phldrT="[文本]" custT="1">
        <dgm:style>
          <a:lnRef idx="2">
            <a:schemeClr val="accent3"/>
          </a:lnRef>
          <a:fillRef idx="1">
            <a:schemeClr val="lt1"/>
          </a:fillRef>
          <a:effectRef idx="0">
            <a:schemeClr val="accent3"/>
          </a:effectRef>
          <a:fontRef idx="minor">
            <a:schemeClr val="dk1"/>
          </a:fontRef>
        </dgm:style>
      </dgm:prSet>
      <dgm:spPr>
        <a:ln>
          <a:solidFill>
            <a:schemeClr val="bg1">
              <a:lumMod val="85000"/>
            </a:schemeClr>
          </a:solidFill>
        </a:ln>
      </dgm:spPr>
      <dgm:t>
        <a:bodyPr/>
        <a:lstStyle/>
        <a:p>
          <a:r>
            <a:rPr lang="zh-CN" altLang="en-US" sz="2400" dirty="0" smtClean="0">
              <a:solidFill>
                <a:schemeClr val="tx1"/>
              </a:solidFill>
              <a:latin typeface="楷体" panose="02010609060101010101" charset="-122"/>
              <a:ea typeface="楷体" panose="02010609060101010101" charset="-122"/>
            </a:rPr>
            <a:t>虚拟机安全</a:t>
          </a:r>
          <a:endParaRPr lang="en-US" altLang="zh-CN" sz="2400" dirty="0" smtClean="0">
            <a:solidFill>
              <a:schemeClr val="tx1"/>
            </a:solidFill>
            <a:latin typeface="楷体" panose="02010609060101010101" charset="-122"/>
            <a:ea typeface="楷体" panose="02010609060101010101" charset="-122"/>
          </a:endParaRPr>
        </a:p>
        <a:p>
          <a:r>
            <a:rPr lang="zh-CN" altLang="en-US" sz="2400" dirty="0" smtClean="0">
              <a:solidFill>
                <a:schemeClr val="tx1"/>
              </a:solidFill>
              <a:latin typeface="楷体" panose="02010609060101010101" charset="-122"/>
              <a:ea typeface="楷体" panose="02010609060101010101" charset="-122"/>
            </a:rPr>
            <a:t>监控</a:t>
          </a:r>
          <a:endParaRPr lang="zh-CN" altLang="en-US" sz="2400" dirty="0">
            <a:solidFill>
              <a:schemeClr val="tx1"/>
            </a:solidFill>
            <a:latin typeface="楷体" panose="02010609060101010101" charset="-122"/>
            <a:ea typeface="楷体" panose="02010609060101010101" charset="-122"/>
          </a:endParaRPr>
        </a:p>
      </dgm:t>
    </dgm:pt>
    <dgm:pt modelId="{69009E6E-B1BF-4785-B8FF-6ED0850CDEB3}" cxnId="{1C7EFF91-80F5-43C1-AFC1-3314BE87EFA8}" type="parTrans">
      <dgm:prSet/>
      <dgm:spPr/>
      <dgm:t>
        <a:bodyPr/>
        <a:lstStyle/>
        <a:p>
          <a:endParaRPr lang="zh-CN" altLang="en-US"/>
        </a:p>
      </dgm:t>
    </dgm:pt>
    <dgm:pt modelId="{462F4F5D-030E-4527-A062-A2275E797C7F}" cxnId="{1C7EFF91-80F5-43C1-AFC1-3314BE87EFA8}" type="sibTrans">
      <dgm:prSet/>
      <dgm:spPr/>
      <dgm:t>
        <a:bodyPr/>
        <a:lstStyle/>
        <a:p>
          <a:endParaRPr lang="zh-CN" altLang="en-US"/>
        </a:p>
      </dgm:t>
    </dgm:pt>
    <dgm:pt modelId="{26C4D55C-A72E-4506-BB2B-635B25F291FB}">
      <dgm:prSet phldrT="[文本]" custT="1"/>
      <dgm:spPr/>
      <dgm:t>
        <a:bodyPr/>
        <a:lstStyle/>
        <a:p>
          <a:r>
            <a:rPr lang="zh-CN" altLang="en-US" sz="2400" dirty="0" smtClean="0">
              <a:latin typeface="楷体" panose="02010609060101010101" charset="-122"/>
              <a:ea typeface="楷体" panose="02010609060101010101" charset="-122"/>
            </a:rPr>
            <a:t>上下文安全切换</a:t>
          </a:r>
          <a:endParaRPr lang="zh-CN" altLang="en-US" sz="2400" dirty="0">
            <a:latin typeface="楷体" panose="02010609060101010101" charset="-122"/>
            <a:ea typeface="楷体" panose="02010609060101010101" charset="-122"/>
          </a:endParaRPr>
        </a:p>
      </dgm:t>
    </dgm:pt>
    <dgm:pt modelId="{0061E586-675F-4CFF-967D-1DF486099A99}" cxnId="{3E208BD7-AF60-4489-9207-C28B74233BAF}" type="parTrans">
      <dgm:prSet/>
      <dgm:spPr/>
      <dgm:t>
        <a:bodyPr/>
        <a:lstStyle/>
        <a:p>
          <a:endParaRPr lang="zh-CN" altLang="en-US"/>
        </a:p>
      </dgm:t>
    </dgm:pt>
    <dgm:pt modelId="{55F675AB-A3A7-48B2-90F4-0FF4DFEB66C7}" cxnId="{3E208BD7-AF60-4489-9207-C28B74233BAF}" type="sibTrans">
      <dgm:prSet/>
      <dgm:spPr/>
      <dgm:t>
        <a:bodyPr/>
        <a:lstStyle/>
        <a:p>
          <a:endParaRPr lang="zh-CN" altLang="en-US"/>
        </a:p>
      </dgm:t>
    </dgm:pt>
    <dgm:pt modelId="{820C9BF5-1F14-4D8E-8FDA-D97DD2C3C79D}">
      <dgm:prSet phldrT="[文本]" custT="1"/>
      <dgm:spPr/>
      <dgm:t>
        <a:bodyPr/>
        <a:lstStyle/>
        <a:p>
          <a:r>
            <a:rPr lang="zh-CN" altLang="en-US" sz="2400" dirty="0" smtClean="0">
              <a:latin typeface="楷体" panose="02010609060101010101" charset="-122"/>
              <a:ea typeface="楷体" panose="02010609060101010101" charset="-122"/>
            </a:rPr>
            <a:t>退出重定向</a:t>
          </a:r>
          <a:endParaRPr lang="zh-CN" altLang="en-US" sz="2400" dirty="0">
            <a:latin typeface="楷体" panose="02010609060101010101" charset="-122"/>
            <a:ea typeface="楷体" panose="02010609060101010101" charset="-122"/>
          </a:endParaRPr>
        </a:p>
      </dgm:t>
    </dgm:pt>
    <dgm:pt modelId="{22436AF3-92DC-40C5-856B-42BC1F4C7FF5}" cxnId="{30EA36DE-8602-4104-8837-C1DAD4C9A722}" type="parTrans">
      <dgm:prSet/>
      <dgm:spPr/>
      <dgm:t>
        <a:bodyPr/>
        <a:lstStyle/>
        <a:p>
          <a:endParaRPr lang="zh-CN" altLang="en-US"/>
        </a:p>
      </dgm:t>
    </dgm:pt>
    <dgm:pt modelId="{5CA99404-0E9C-4C40-9D6B-6D984B2412DD}" cxnId="{30EA36DE-8602-4104-8837-C1DAD4C9A722}" type="sibTrans">
      <dgm:prSet/>
      <dgm:spPr/>
      <dgm:t>
        <a:bodyPr/>
        <a:lstStyle/>
        <a:p>
          <a:endParaRPr lang="zh-CN" altLang="en-US"/>
        </a:p>
      </dgm:t>
    </dgm:pt>
    <dgm:pt modelId="{DADDB76B-D68A-4DFA-8CE2-9F5ABBF340CB}">
      <dgm:prSet phldrT="[文本]" custT="1">
        <dgm:style>
          <a:lnRef idx="2">
            <a:schemeClr val="accent3"/>
          </a:lnRef>
          <a:fillRef idx="1">
            <a:schemeClr val="lt1"/>
          </a:fillRef>
          <a:effectRef idx="0">
            <a:schemeClr val="accent3"/>
          </a:effectRef>
          <a:fontRef idx="minor">
            <a:schemeClr val="dk1"/>
          </a:fontRef>
        </dgm:style>
      </dgm:prSet>
      <dgm:spPr>
        <a:ln>
          <a:solidFill>
            <a:schemeClr val="bg1">
              <a:lumMod val="85000"/>
            </a:schemeClr>
          </a:solidFill>
        </a:ln>
      </dgm:spPr>
      <dgm:t>
        <a:bodyPr/>
        <a:lstStyle/>
        <a:p>
          <a:r>
            <a:rPr lang="zh-CN" altLang="en-US" sz="2400" dirty="0" smtClean="0">
              <a:solidFill>
                <a:schemeClr val="tx1"/>
              </a:solidFill>
              <a:latin typeface="楷体" panose="02010609060101010101" charset="-122"/>
              <a:ea typeface="楷体" panose="02010609060101010101" charset="-122"/>
            </a:rPr>
            <a:t>虚拟机安全</a:t>
          </a:r>
          <a:endParaRPr lang="en-US" altLang="zh-CN" sz="2400" dirty="0" smtClean="0">
            <a:solidFill>
              <a:schemeClr val="tx1"/>
            </a:solidFill>
            <a:latin typeface="楷体" panose="02010609060101010101" charset="-122"/>
            <a:ea typeface="楷体" panose="02010609060101010101" charset="-122"/>
          </a:endParaRPr>
        </a:p>
        <a:p>
          <a:r>
            <a:rPr lang="zh-CN" altLang="en-US" sz="2400" dirty="0" smtClean="0">
              <a:solidFill>
                <a:schemeClr val="tx1"/>
              </a:solidFill>
              <a:latin typeface="楷体" panose="02010609060101010101" charset="-122"/>
              <a:ea typeface="楷体" panose="02010609060101010101" charset="-122"/>
            </a:rPr>
            <a:t>隔离</a:t>
          </a:r>
          <a:endParaRPr lang="zh-CN" altLang="en-US" sz="2400" dirty="0">
            <a:solidFill>
              <a:schemeClr val="tx1"/>
            </a:solidFill>
            <a:latin typeface="楷体" panose="02010609060101010101" charset="-122"/>
            <a:ea typeface="楷体" panose="02010609060101010101" charset="-122"/>
          </a:endParaRPr>
        </a:p>
      </dgm:t>
    </dgm:pt>
    <dgm:pt modelId="{E3F58316-64BD-4F15-8458-E2DB0E950D73}" cxnId="{F402A0B0-A710-4023-940C-F8D022ABD333}" type="parTrans">
      <dgm:prSet/>
      <dgm:spPr/>
      <dgm:t>
        <a:bodyPr/>
        <a:lstStyle/>
        <a:p>
          <a:endParaRPr lang="zh-CN" altLang="en-US"/>
        </a:p>
      </dgm:t>
    </dgm:pt>
    <dgm:pt modelId="{29335DD3-FCB3-420D-A156-59DD91D16655}" cxnId="{F402A0B0-A710-4023-940C-F8D022ABD333}" type="sibTrans">
      <dgm:prSet/>
      <dgm:spPr/>
      <dgm:t>
        <a:bodyPr/>
        <a:lstStyle/>
        <a:p>
          <a:endParaRPr lang="zh-CN" altLang="en-US"/>
        </a:p>
      </dgm:t>
    </dgm:pt>
    <dgm:pt modelId="{272B45CA-7B5E-4DD5-AE1B-93AF921EF6EC}">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2400" dirty="0" smtClean="0">
              <a:latin typeface="楷体" panose="02010609060101010101" charset="-122"/>
              <a:ea typeface="楷体" panose="02010609060101010101" charset="-122"/>
            </a:rPr>
            <a:t>虚拟机映射监控</a:t>
          </a:r>
          <a:r>
            <a:rPr lang="zh-CN" altLang="en-US" sz="2400" dirty="0">
              <a:latin typeface="楷体" panose="02010609060101010101" charset="-122"/>
              <a:ea typeface="楷体" panose="02010609060101010101" charset="-122"/>
            </a:rPr>
            <a:t/>
          </a:r>
          <a:endParaRPr lang="zh-CN" altLang="en-US" sz="2400" dirty="0">
            <a:latin typeface="楷体" panose="02010609060101010101" charset="-122"/>
            <a:ea typeface="楷体" panose="02010609060101010101" charset="-122"/>
          </a:endParaRPr>
        </a:p>
      </dgm:t>
    </dgm:pt>
    <dgm:pt modelId="{88135EAD-1079-4065-A6AC-6C3E6FC157BC}" cxnId="{A723734B-B5E5-4068-BE3E-B708A6A3A1EC}" type="parTrans">
      <dgm:prSet/>
      <dgm:spPr/>
      <dgm:t>
        <a:bodyPr/>
        <a:lstStyle/>
        <a:p>
          <a:endParaRPr lang="zh-CN" altLang="en-US"/>
        </a:p>
      </dgm:t>
    </dgm:pt>
    <dgm:pt modelId="{F39BAC64-DAE6-48DD-9F6F-82460E15876D}" cxnId="{A723734B-B5E5-4068-BE3E-B708A6A3A1EC}" type="sibTrans">
      <dgm:prSet/>
      <dgm:spPr/>
      <dgm:t>
        <a:bodyPr/>
        <a:lstStyle/>
        <a:p>
          <a:endParaRPr lang="zh-CN" altLang="en-US"/>
        </a:p>
      </dgm:t>
    </dgm:pt>
    <dgm:pt modelId="{6ED9FA6E-ECAB-4245-8B8F-2DF0BA55A03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2400" dirty="0" smtClean="0">
              <a:latin typeface="楷体" panose="02010609060101010101" charset="-122"/>
              <a:ea typeface="楷体" panose="02010609060101010101" charset="-122"/>
            </a:rPr>
            <a:t>物理页标记跟踪</a:t>
          </a:r>
          <a:endParaRPr lang="zh-CN" altLang="en-US" sz="2400" dirty="0" smtClean="0">
            <a:latin typeface="楷体" panose="02010609060101010101" charset="-122"/>
            <a:ea typeface="楷体" panose="02010609060101010101" charset="-122"/>
          </a:endParaRPr>
        </a:p>
      </dgm:t>
    </dgm:pt>
    <dgm:pt modelId="{F59890E4-CC23-4604-A7A4-085FA0524FDB}" cxnId="{571BA3BA-162F-43DB-AE31-29177D4FC479}" type="parTrans">
      <dgm:prSet/>
      <dgm:spPr/>
    </dgm:pt>
    <dgm:pt modelId="{CF10C247-C7D0-4841-B76A-D314B5B8FED7}" cxnId="{571BA3BA-162F-43DB-AE31-29177D4FC479}" type="sibTrans">
      <dgm:prSet/>
      <dgm:spPr/>
    </dgm:pt>
    <dgm:pt modelId="{874809C9-9874-46CD-AE14-3D9681BE9D16}">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2400" dirty="0">
              <a:latin typeface="楷体" panose="02010609060101010101" charset="-122"/>
              <a:ea typeface="楷体" panose="02010609060101010101" charset="-122"/>
            </a:rPr>
            <a:t>共享页接口设定</a:t>
          </a:r>
          <a:endParaRPr lang="zh-CN" altLang="en-US" sz="2400" dirty="0">
            <a:latin typeface="楷体" panose="02010609060101010101" charset="-122"/>
            <a:ea typeface="楷体" panose="02010609060101010101" charset="-122"/>
          </a:endParaRPr>
        </a:p>
      </dgm:t>
    </dgm:pt>
    <dgm:pt modelId="{D929D440-B2A3-4D60-AE29-754E2E972242}" cxnId="{EE830756-C271-43EA-B7B7-9446BAF03B21}" type="parTrans">
      <dgm:prSet/>
      <dgm:spPr/>
    </dgm:pt>
    <dgm:pt modelId="{756F54C2-4783-4C80-8316-CAAA752BAE41}" cxnId="{EE830756-C271-43EA-B7B7-9446BAF03B21}" type="sibTrans">
      <dgm:prSet/>
      <dgm:spPr/>
    </dgm:pt>
    <dgm:pt modelId="{58664B6F-95E9-4769-82F4-96DB9AC53A6C}">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2400" dirty="0">
              <a:latin typeface="楷体" panose="02010609060101010101" charset="-122"/>
              <a:ea typeface="楷体" panose="02010609060101010101" charset="-122"/>
            </a:rPr>
            <a:t>应对</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sym typeface="+mn-ea"/>
            </a:rPr>
            <a:t>气球</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机制</a:t>
          </a:r>
          <a:r>
            <a:rPr lang="zh-CN" altLang="en-US" sz="2400" dirty="0">
              <a:latin typeface="楷体" panose="02010609060101010101" charset="-122"/>
              <a:ea typeface="楷体" panose="02010609060101010101" charset="-122"/>
            </a:rPr>
            <a:t/>
          </a:r>
          <a:endParaRPr lang="zh-CN" altLang="en-US" sz="2400" dirty="0">
            <a:latin typeface="楷体" panose="02010609060101010101" charset="-122"/>
            <a:ea typeface="楷体" panose="02010609060101010101" charset="-122"/>
          </a:endParaRPr>
        </a:p>
      </dgm:t>
    </dgm:pt>
    <dgm:pt modelId="{56BA945F-D4CF-492B-BA78-993BA2F8BBE0}" cxnId="{C8D56AF3-E99F-44B0-B11E-2624EEF1A6BB}" type="parTrans">
      <dgm:prSet/>
      <dgm:spPr/>
    </dgm:pt>
    <dgm:pt modelId="{81917997-DAC4-4DE3-B361-F109D81E9FB2}" cxnId="{C8D56AF3-E99F-44B0-B11E-2624EEF1A6BB}" type="sibTrans">
      <dgm:prSet/>
      <dgm:spPr/>
    </dgm:pt>
    <dgm:pt modelId="{0F76110A-FA89-4824-A2C2-2BF9B4BE4573}" type="pres">
      <dgm:prSet presAssocID="{99543725-52A4-47A4-B404-D40B5E81B937}" presName="Name0" presStyleCnt="0">
        <dgm:presLayoutVars>
          <dgm:dir/>
          <dgm:animLvl val="lvl"/>
          <dgm:resizeHandles val="exact"/>
        </dgm:presLayoutVars>
      </dgm:prSet>
      <dgm:spPr/>
      <dgm:t>
        <a:bodyPr/>
        <a:lstStyle/>
        <a:p>
          <a:endParaRPr lang="zh-CN" altLang="en-US"/>
        </a:p>
      </dgm:t>
    </dgm:pt>
    <dgm:pt modelId="{ABD4862E-56C0-4851-A033-585A2716A020}" type="pres">
      <dgm:prSet presAssocID="{98AECB26-159A-4D71-B63A-7F5A94AEBE6F}" presName="composite" presStyleCnt="0"/>
      <dgm:spPr/>
    </dgm:pt>
    <dgm:pt modelId="{988FAF11-3743-4412-81AD-1D10167FABDA}" type="pres">
      <dgm:prSet presAssocID="{98AECB26-159A-4D71-B63A-7F5A94AEBE6F}" presName="parTx" presStyleLbl="alignNode1" presStyleIdx="0" presStyleCnt="3">
        <dgm:presLayoutVars>
          <dgm:chMax val="0"/>
          <dgm:chPref val="0"/>
          <dgm:bulletEnabled val="1"/>
        </dgm:presLayoutVars>
      </dgm:prSet>
      <dgm:spPr/>
      <dgm:t>
        <a:bodyPr/>
        <a:lstStyle/>
        <a:p>
          <a:endParaRPr lang="zh-CN" altLang="en-US"/>
        </a:p>
      </dgm:t>
    </dgm:pt>
    <dgm:pt modelId="{097A1E06-89C4-4028-B152-4789DE4326D9}" type="pres">
      <dgm:prSet presAssocID="{98AECB26-159A-4D71-B63A-7F5A94AEBE6F}" presName="desTx" presStyleLbl="alignAccFollowNode1" presStyleIdx="0" presStyleCnt="3">
        <dgm:presLayoutVars>
          <dgm:bulletEnabled val="1"/>
        </dgm:presLayoutVars>
      </dgm:prSet>
      <dgm:spPr/>
      <dgm:t>
        <a:bodyPr/>
        <a:lstStyle/>
        <a:p>
          <a:endParaRPr lang="zh-CN" altLang="en-US"/>
        </a:p>
      </dgm:t>
    </dgm:pt>
    <dgm:pt modelId="{B26B76BB-EB09-4BE1-82CD-03B6D5356CA5}" type="pres">
      <dgm:prSet presAssocID="{A9E1BF40-2FC3-4878-AAF7-1A8D169B7B22}" presName="space" presStyleCnt="0"/>
      <dgm:spPr/>
    </dgm:pt>
    <dgm:pt modelId="{48EBF0C0-7EEA-4B7A-B2F6-E33B20739B1F}" type="pres">
      <dgm:prSet presAssocID="{4C2E7869-519E-4434-9496-215A6FABAE34}" presName="composite" presStyleCnt="0"/>
      <dgm:spPr/>
    </dgm:pt>
    <dgm:pt modelId="{C6A40BCC-0483-4A28-9AFC-155D2E1767AB}" type="pres">
      <dgm:prSet presAssocID="{4C2E7869-519E-4434-9496-215A6FABAE34}" presName="parTx" presStyleLbl="alignNode1" presStyleIdx="1" presStyleCnt="3">
        <dgm:presLayoutVars>
          <dgm:chMax val="0"/>
          <dgm:chPref val="0"/>
          <dgm:bulletEnabled val="1"/>
        </dgm:presLayoutVars>
      </dgm:prSet>
      <dgm:spPr/>
      <dgm:t>
        <a:bodyPr/>
        <a:lstStyle/>
        <a:p>
          <a:endParaRPr lang="zh-CN" altLang="en-US"/>
        </a:p>
      </dgm:t>
    </dgm:pt>
    <dgm:pt modelId="{51E79377-8556-4A35-AA5F-C0B53DD51860}" type="pres">
      <dgm:prSet presAssocID="{4C2E7869-519E-4434-9496-215A6FABAE34}" presName="desTx" presStyleLbl="alignAccFollowNode1" presStyleIdx="1" presStyleCnt="3">
        <dgm:presLayoutVars>
          <dgm:bulletEnabled val="1"/>
        </dgm:presLayoutVars>
      </dgm:prSet>
      <dgm:spPr/>
      <dgm:t>
        <a:bodyPr/>
        <a:lstStyle/>
        <a:p>
          <a:endParaRPr lang="zh-CN" altLang="en-US"/>
        </a:p>
      </dgm:t>
    </dgm:pt>
    <dgm:pt modelId="{1D8D4582-6C39-4272-B487-F6D87F2F5069}" type="pres">
      <dgm:prSet presAssocID="{462F4F5D-030E-4527-A062-A2275E797C7F}" presName="space" presStyleCnt="0"/>
      <dgm:spPr/>
    </dgm:pt>
    <dgm:pt modelId="{F849EBE8-195E-43D6-A6F8-6CB947064C56}" type="pres">
      <dgm:prSet presAssocID="{DADDB76B-D68A-4DFA-8CE2-9F5ABBF340CB}" presName="composite" presStyleCnt="0"/>
      <dgm:spPr/>
    </dgm:pt>
    <dgm:pt modelId="{2EE3C15C-4C76-4C45-8C20-90D01B0E89EC}" type="pres">
      <dgm:prSet presAssocID="{DADDB76B-D68A-4DFA-8CE2-9F5ABBF340CB}" presName="parTx" presStyleLbl="alignNode1" presStyleIdx="2" presStyleCnt="3">
        <dgm:presLayoutVars>
          <dgm:chMax val="0"/>
          <dgm:chPref val="0"/>
          <dgm:bulletEnabled val="1"/>
        </dgm:presLayoutVars>
      </dgm:prSet>
      <dgm:spPr/>
      <dgm:t>
        <a:bodyPr/>
        <a:lstStyle/>
        <a:p>
          <a:endParaRPr lang="zh-CN" altLang="en-US"/>
        </a:p>
      </dgm:t>
    </dgm:pt>
    <dgm:pt modelId="{429CC5F5-996A-45EF-BBBF-9B5A25BC7B54}" type="pres">
      <dgm:prSet presAssocID="{DADDB76B-D68A-4DFA-8CE2-9F5ABBF340CB}" presName="desTx" presStyleLbl="alignAccFollowNode1" presStyleIdx="2" presStyleCnt="3">
        <dgm:presLayoutVars>
          <dgm:bulletEnabled val="1"/>
        </dgm:presLayoutVars>
      </dgm:prSet>
      <dgm:spPr/>
      <dgm:t>
        <a:bodyPr/>
        <a:lstStyle/>
        <a:p>
          <a:endParaRPr lang="zh-CN" altLang="en-US"/>
        </a:p>
      </dgm:t>
    </dgm:pt>
  </dgm:ptLst>
  <dgm:cxnLst>
    <dgm:cxn modelId="{CE9B4FF6-6AAF-4E11-9B26-C785F56E39F0}" srcId="{99543725-52A4-47A4-B404-D40B5E81B937}" destId="{98AECB26-159A-4D71-B63A-7F5A94AEBE6F}" srcOrd="0" destOrd="0" parTransId="{DE87997C-EAC0-4092-ACB9-625CDC25A758}" sibTransId="{A9E1BF40-2FC3-4878-AAF7-1A8D169B7B22}"/>
    <dgm:cxn modelId="{C2277029-6DFB-41C3-AC93-774996937BC9}" srcId="{98AECB26-159A-4D71-B63A-7F5A94AEBE6F}" destId="{5578D079-02AE-4503-81B2-94C4F501887F}" srcOrd="0" destOrd="0" parTransId="{0A97534B-2C84-4A04-AEB0-F26A465FDA8F}" sibTransId="{5960C892-625B-423B-9466-1E92909D6EFF}"/>
    <dgm:cxn modelId="{A5D6760A-7B59-499A-8787-AF397F65B28B}" srcId="{98AECB26-159A-4D71-B63A-7F5A94AEBE6F}" destId="{00BC01D6-5538-41DC-B154-0C4C4A791833}" srcOrd="1" destOrd="0" parTransId="{6006531E-7052-4927-9723-BD570A9028B8}" sibTransId="{E29309CC-350E-420F-B2C7-D32ACEF14D75}"/>
    <dgm:cxn modelId="{2366E77E-E363-4EE7-8F3A-A14097C8E2B2}" srcId="{98AECB26-159A-4D71-B63A-7F5A94AEBE6F}" destId="{3D6E108E-0761-4326-B3A0-1C68E4492CE3}" srcOrd="2" destOrd="0" parTransId="{8AE5C561-4478-4027-BF21-1A20B2416FB5}" sibTransId="{B8EFF57B-AC43-42E2-AB8E-0F24E5156AC6}"/>
    <dgm:cxn modelId="{1C7EFF91-80F5-43C1-AFC1-3314BE87EFA8}" srcId="{99543725-52A4-47A4-B404-D40B5E81B937}" destId="{4C2E7869-519E-4434-9496-215A6FABAE34}" srcOrd="1" destOrd="0" parTransId="{69009E6E-B1BF-4785-B8FF-6ED0850CDEB3}" sibTransId="{462F4F5D-030E-4527-A062-A2275E797C7F}"/>
    <dgm:cxn modelId="{3E208BD7-AF60-4489-9207-C28B74233BAF}" srcId="{4C2E7869-519E-4434-9496-215A6FABAE34}" destId="{26C4D55C-A72E-4506-BB2B-635B25F291FB}" srcOrd="0" destOrd="1" parTransId="{0061E586-675F-4CFF-967D-1DF486099A99}" sibTransId="{55F675AB-A3A7-48B2-90F4-0FF4DFEB66C7}"/>
    <dgm:cxn modelId="{30EA36DE-8602-4104-8837-C1DAD4C9A722}" srcId="{4C2E7869-519E-4434-9496-215A6FABAE34}" destId="{820C9BF5-1F14-4D8E-8FDA-D97DD2C3C79D}" srcOrd="1" destOrd="1" parTransId="{22436AF3-92DC-40C5-856B-42BC1F4C7FF5}" sibTransId="{5CA99404-0E9C-4C40-9D6B-6D984B2412DD}"/>
    <dgm:cxn modelId="{F402A0B0-A710-4023-940C-F8D022ABD333}" srcId="{99543725-52A4-47A4-B404-D40B5E81B937}" destId="{DADDB76B-D68A-4DFA-8CE2-9F5ABBF340CB}" srcOrd="2" destOrd="0" parTransId="{E3F58316-64BD-4F15-8458-E2DB0E950D73}" sibTransId="{29335DD3-FCB3-420D-A156-59DD91D16655}"/>
    <dgm:cxn modelId="{A723734B-B5E5-4068-BE3E-B708A6A3A1EC}" srcId="{DADDB76B-D68A-4DFA-8CE2-9F5ABBF340CB}" destId="{272B45CA-7B5E-4DD5-AE1B-93AF921EF6EC}" srcOrd="0" destOrd="2" parTransId="{88135EAD-1079-4065-A6AC-6C3E6FC157BC}" sibTransId="{F39BAC64-DAE6-48DD-9F6F-82460E15876D}"/>
    <dgm:cxn modelId="{571BA3BA-162F-43DB-AE31-29177D4FC479}" srcId="{DADDB76B-D68A-4DFA-8CE2-9F5ABBF340CB}" destId="{6ED9FA6E-ECAB-4245-8B8F-2DF0BA55A035}" srcOrd="1" destOrd="2" parTransId="{F59890E4-CC23-4604-A7A4-085FA0524FDB}" sibTransId="{CF10C247-C7D0-4841-B76A-D314B5B8FED7}"/>
    <dgm:cxn modelId="{EE830756-C271-43EA-B7B7-9446BAF03B21}" srcId="{DADDB76B-D68A-4DFA-8CE2-9F5ABBF340CB}" destId="{874809C9-9874-46CD-AE14-3D9681BE9D16}" srcOrd="2" destOrd="2" parTransId="{D929D440-B2A3-4D60-AE29-754E2E972242}" sibTransId="{756F54C2-4783-4C80-8316-CAAA752BAE41}"/>
    <dgm:cxn modelId="{C8D56AF3-E99F-44B0-B11E-2624EEF1A6BB}" srcId="{DADDB76B-D68A-4DFA-8CE2-9F5ABBF340CB}" destId="{58664B6F-95E9-4769-82F4-96DB9AC53A6C}" srcOrd="3" destOrd="2" parTransId="{56BA945F-D4CF-492B-BA78-993BA2F8BBE0}" sibTransId="{81917997-DAC4-4DE3-B361-F109D81E9FB2}"/>
    <dgm:cxn modelId="{BB45F861-F1F3-4E3D-BCC0-A4D4E8B8B4F2}" type="presOf" srcId="{99543725-52A4-47A4-B404-D40B5E81B937}" destId="{0F76110A-FA89-4824-A2C2-2BF9B4BE4573}" srcOrd="0" destOrd="0" presId="urn:microsoft.com/office/officeart/2005/8/layout/hList1"/>
    <dgm:cxn modelId="{E56A4CD7-A4C7-411F-B17D-9F1011AD8854}" type="presParOf" srcId="{0F76110A-FA89-4824-A2C2-2BF9B4BE4573}" destId="{ABD4862E-56C0-4851-A033-585A2716A020}" srcOrd="0" destOrd="0" presId="urn:microsoft.com/office/officeart/2005/8/layout/hList1"/>
    <dgm:cxn modelId="{4AC08B11-41B4-4546-B790-2FB1D59E0EBD}" type="presParOf" srcId="{ABD4862E-56C0-4851-A033-585A2716A020}" destId="{988FAF11-3743-4412-81AD-1D10167FABDA}" srcOrd="0" destOrd="0" presId="urn:microsoft.com/office/officeart/2005/8/layout/hList1"/>
    <dgm:cxn modelId="{17987DC1-EBF3-443F-B397-CA52A48B9A1E}" type="presOf" srcId="{98AECB26-159A-4D71-B63A-7F5A94AEBE6F}" destId="{988FAF11-3743-4412-81AD-1D10167FABDA}" srcOrd="0" destOrd="0" presId="urn:microsoft.com/office/officeart/2005/8/layout/hList1"/>
    <dgm:cxn modelId="{B463CA63-65FE-4A9C-95D0-A05488F7829B}" type="presParOf" srcId="{ABD4862E-56C0-4851-A033-585A2716A020}" destId="{097A1E06-89C4-4028-B152-4789DE4326D9}" srcOrd="1" destOrd="0" presId="urn:microsoft.com/office/officeart/2005/8/layout/hList1"/>
    <dgm:cxn modelId="{3453D8BA-D863-4D77-A5B2-EFB77980810E}" type="presOf" srcId="{5578D079-02AE-4503-81B2-94C4F501887F}" destId="{097A1E06-89C4-4028-B152-4789DE4326D9}" srcOrd="0" destOrd="0" presId="urn:microsoft.com/office/officeart/2005/8/layout/hList1"/>
    <dgm:cxn modelId="{F15F7D87-5E3A-4892-92DE-FCFFA1CD0587}" type="presOf" srcId="{00BC01D6-5538-41DC-B154-0C4C4A791833}" destId="{097A1E06-89C4-4028-B152-4789DE4326D9}" srcOrd="0" destOrd="1" presId="urn:microsoft.com/office/officeart/2005/8/layout/hList1"/>
    <dgm:cxn modelId="{D0386758-EAB7-4F45-AB30-D8BD6104CEE8}" type="presOf" srcId="{3D6E108E-0761-4326-B3A0-1C68E4492CE3}" destId="{097A1E06-89C4-4028-B152-4789DE4326D9}" srcOrd="0" destOrd="2" presId="urn:microsoft.com/office/officeart/2005/8/layout/hList1"/>
    <dgm:cxn modelId="{98F1E36F-802D-454A-B61F-482F793F4593}" type="presParOf" srcId="{0F76110A-FA89-4824-A2C2-2BF9B4BE4573}" destId="{B26B76BB-EB09-4BE1-82CD-03B6D5356CA5}" srcOrd="1" destOrd="0" presId="urn:microsoft.com/office/officeart/2005/8/layout/hList1"/>
    <dgm:cxn modelId="{B0FECA36-7CAE-4120-AAF8-2CD4C2BD87E9}" type="presParOf" srcId="{0F76110A-FA89-4824-A2C2-2BF9B4BE4573}" destId="{48EBF0C0-7EEA-4B7A-B2F6-E33B20739B1F}" srcOrd="2" destOrd="0" presId="urn:microsoft.com/office/officeart/2005/8/layout/hList1"/>
    <dgm:cxn modelId="{BE8B5840-D921-41CC-B91D-F26CC7E80F15}" type="presParOf" srcId="{48EBF0C0-7EEA-4B7A-B2F6-E33B20739B1F}" destId="{C6A40BCC-0483-4A28-9AFC-155D2E1767AB}" srcOrd="0" destOrd="2" presId="urn:microsoft.com/office/officeart/2005/8/layout/hList1"/>
    <dgm:cxn modelId="{1AF5FD66-AE17-4AF4-978B-5ACF8BC276E7}" type="presOf" srcId="{4C2E7869-519E-4434-9496-215A6FABAE34}" destId="{C6A40BCC-0483-4A28-9AFC-155D2E1767AB}" srcOrd="0" destOrd="0" presId="urn:microsoft.com/office/officeart/2005/8/layout/hList1"/>
    <dgm:cxn modelId="{209FA17D-06D6-415F-9624-1DA0A265D8CD}" type="presParOf" srcId="{48EBF0C0-7EEA-4B7A-B2F6-E33B20739B1F}" destId="{51E79377-8556-4A35-AA5F-C0B53DD51860}" srcOrd="1" destOrd="2" presId="urn:microsoft.com/office/officeart/2005/8/layout/hList1"/>
    <dgm:cxn modelId="{F030FC28-9BBA-4F48-9F2C-065F98C917FC}" type="presOf" srcId="{26C4D55C-A72E-4506-BB2B-635B25F291FB}" destId="{51E79377-8556-4A35-AA5F-C0B53DD51860}" srcOrd="0" destOrd="0" presId="urn:microsoft.com/office/officeart/2005/8/layout/hList1"/>
    <dgm:cxn modelId="{BD01314C-7DD6-4E10-98AB-5A9AB25E7261}" type="presOf" srcId="{820C9BF5-1F14-4D8E-8FDA-D97DD2C3C79D}" destId="{51E79377-8556-4A35-AA5F-C0B53DD51860}" srcOrd="0" destOrd="1" presId="urn:microsoft.com/office/officeart/2005/8/layout/hList1"/>
    <dgm:cxn modelId="{873CE7A7-0660-47CC-9BFB-156A2E90F701}" type="presParOf" srcId="{0F76110A-FA89-4824-A2C2-2BF9B4BE4573}" destId="{1D8D4582-6C39-4272-B487-F6D87F2F5069}" srcOrd="3" destOrd="0" presId="urn:microsoft.com/office/officeart/2005/8/layout/hList1"/>
    <dgm:cxn modelId="{D783BA67-3417-41AF-90CF-EEA1F3CD5C5F}" type="presParOf" srcId="{0F76110A-FA89-4824-A2C2-2BF9B4BE4573}" destId="{F849EBE8-195E-43D6-A6F8-6CB947064C56}" srcOrd="4" destOrd="0" presId="urn:microsoft.com/office/officeart/2005/8/layout/hList1"/>
    <dgm:cxn modelId="{5C811C88-F7B3-4736-A025-7CCE34942030}" type="presParOf" srcId="{F849EBE8-195E-43D6-A6F8-6CB947064C56}" destId="{2EE3C15C-4C76-4C45-8C20-90D01B0E89EC}" srcOrd="0" destOrd="4" presId="urn:microsoft.com/office/officeart/2005/8/layout/hList1"/>
    <dgm:cxn modelId="{B8EAEF9E-00A6-48E0-AFF9-EE18F2CE7D3C}" type="presOf" srcId="{DADDB76B-D68A-4DFA-8CE2-9F5ABBF340CB}" destId="{2EE3C15C-4C76-4C45-8C20-90D01B0E89EC}" srcOrd="0" destOrd="0" presId="urn:microsoft.com/office/officeart/2005/8/layout/hList1"/>
    <dgm:cxn modelId="{DD5D626B-4835-45C9-9991-22D239BACACF}" type="presParOf" srcId="{F849EBE8-195E-43D6-A6F8-6CB947064C56}" destId="{429CC5F5-996A-45EF-BBBF-9B5A25BC7B54}" srcOrd="1" destOrd="4" presId="urn:microsoft.com/office/officeart/2005/8/layout/hList1"/>
    <dgm:cxn modelId="{60395CD1-BB4B-4814-8C4C-9B6F45BDA458}" type="presOf" srcId="{272B45CA-7B5E-4DD5-AE1B-93AF921EF6EC}" destId="{429CC5F5-996A-45EF-BBBF-9B5A25BC7B54}" srcOrd="0" destOrd="0" presId="urn:microsoft.com/office/officeart/2005/8/layout/hList1"/>
    <dgm:cxn modelId="{43500467-6483-4B83-BF07-156D566FCA43}" type="presOf" srcId="{6ED9FA6E-ECAB-4245-8B8F-2DF0BA55A035}" destId="{429CC5F5-996A-45EF-BBBF-9B5A25BC7B54}" srcOrd="0" destOrd="1" presId="urn:microsoft.com/office/officeart/2005/8/layout/hList1"/>
    <dgm:cxn modelId="{5DA90F87-1498-4E0B-9863-D820B10871E1}" type="presOf" srcId="{874809C9-9874-46CD-AE14-3D9681BE9D16}" destId="{429CC5F5-996A-45EF-BBBF-9B5A25BC7B54}" srcOrd="0" destOrd="2" presId="urn:microsoft.com/office/officeart/2005/8/layout/hList1"/>
    <dgm:cxn modelId="{7BDAD83B-5751-402B-8F68-28AA02AA3FD2}" type="presOf" srcId="{58664B6F-95E9-4769-82F4-96DB9AC53A6C}" destId="{429CC5F5-996A-45EF-BBBF-9B5A25BC7B54}" srcOrd="0" destOrd="3"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FAF11-3743-4412-81AD-1D10167FABDA}">
      <dsp:nvSpPr>
        <dsp:cNvPr id="0" name=""/>
        <dsp:cNvSpPr/>
      </dsp:nvSpPr>
      <dsp:spPr>
        <a:xfrm>
          <a:off x="2400" y="468311"/>
          <a:ext cx="2340812" cy="9363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1"/>
              </a:solidFill>
              <a:latin typeface="楷体" panose="02010609060101010101" charset="-122"/>
              <a:ea typeface="楷体" panose="02010609060101010101" charset="-122"/>
            </a:rPr>
            <a:t>同层隔离空间</a:t>
          </a:r>
          <a:endParaRPr lang="zh-CN" altLang="en-US" sz="2400" kern="1200" dirty="0">
            <a:solidFill>
              <a:schemeClr val="tx1"/>
            </a:solidFill>
            <a:latin typeface="楷体" panose="02010609060101010101" charset="-122"/>
            <a:ea typeface="楷体" panose="02010609060101010101" charset="-122"/>
          </a:endParaRPr>
        </a:p>
      </dsp:txBody>
      <dsp:txXfrm>
        <a:off x="2400" y="468311"/>
        <a:ext cx="2340812" cy="936325"/>
      </dsp:txXfrm>
    </dsp:sp>
    <dsp:sp modelId="{097A1E06-89C4-4028-B152-4789DE4326D9}">
      <dsp:nvSpPr>
        <dsp:cNvPr id="0" name=""/>
        <dsp:cNvSpPr/>
      </dsp:nvSpPr>
      <dsp:spPr>
        <a:xfrm>
          <a:off x="2400" y="1404637"/>
          <a:ext cx="2340812"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空间的创建</a:t>
          </a:r>
          <a:endParaRPr lang="zh-CN" altLang="en-US" sz="2400" kern="1200" dirty="0">
            <a:latin typeface="楷体" panose="02010609060101010101" charset="-122"/>
            <a:ea typeface="楷体" panose="02010609060101010101"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安全切换门</a:t>
          </a:r>
          <a:endParaRPr lang="zh-CN" altLang="en-US" sz="2400" kern="1200" dirty="0">
            <a:latin typeface="楷体" panose="02010609060101010101" charset="-122"/>
            <a:ea typeface="楷体" panose="02010609060101010101"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安全保护机制</a:t>
          </a:r>
          <a:endParaRPr lang="zh-CN" altLang="en-US" sz="2400" kern="1200" dirty="0">
            <a:latin typeface="楷体" panose="02010609060101010101" charset="-122"/>
            <a:ea typeface="楷体" panose="02010609060101010101" charset="-122"/>
          </a:endParaRPr>
        </a:p>
      </dsp:txBody>
      <dsp:txXfrm>
        <a:off x="2400" y="1404637"/>
        <a:ext cx="2340812" cy="2810880"/>
      </dsp:txXfrm>
    </dsp:sp>
    <dsp:sp modelId="{C6A40BCC-0483-4A28-9AFC-155D2E1767AB}">
      <dsp:nvSpPr>
        <dsp:cNvPr id="0" name=""/>
        <dsp:cNvSpPr/>
      </dsp:nvSpPr>
      <dsp:spPr>
        <a:xfrm>
          <a:off x="2670927" y="468311"/>
          <a:ext cx="2340812" cy="9363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1"/>
              </a:solidFill>
              <a:latin typeface="楷体" panose="02010609060101010101" charset="-122"/>
              <a:ea typeface="楷体" panose="02010609060101010101" charset="-122"/>
            </a:rPr>
            <a:t>虚拟机安全</a:t>
          </a:r>
          <a:endParaRPr lang="en-US" altLang="zh-CN" sz="2400" kern="1200" dirty="0" smtClean="0">
            <a:solidFill>
              <a:schemeClr val="tx1"/>
            </a:solidFill>
            <a:latin typeface="楷体" panose="02010609060101010101" charset="-122"/>
            <a:ea typeface="楷体" panose="02010609060101010101" charset="-122"/>
          </a:endParaRPr>
        </a:p>
        <a:p>
          <a:pPr lvl="0" algn="ctr" defTabSz="1066800">
            <a:lnSpc>
              <a:spcPct val="90000"/>
            </a:lnSpc>
            <a:spcBef>
              <a:spcPct val="0"/>
            </a:spcBef>
            <a:spcAft>
              <a:spcPct val="35000"/>
            </a:spcAft>
          </a:pPr>
          <a:r>
            <a:rPr lang="zh-CN" altLang="en-US" sz="2400" kern="1200" dirty="0" smtClean="0">
              <a:solidFill>
                <a:schemeClr val="tx1"/>
              </a:solidFill>
              <a:latin typeface="楷体" panose="02010609060101010101" charset="-122"/>
              <a:ea typeface="楷体" panose="02010609060101010101" charset="-122"/>
            </a:rPr>
            <a:t>监控</a:t>
          </a:r>
          <a:endParaRPr lang="zh-CN" altLang="en-US" sz="2400" kern="1200" dirty="0">
            <a:solidFill>
              <a:schemeClr val="tx1"/>
            </a:solidFill>
            <a:latin typeface="楷体" panose="02010609060101010101" charset="-122"/>
            <a:ea typeface="楷体" panose="02010609060101010101" charset="-122"/>
          </a:endParaRPr>
        </a:p>
      </dsp:txBody>
      <dsp:txXfrm>
        <a:off x="2670927" y="468311"/>
        <a:ext cx="2340812" cy="936325"/>
      </dsp:txXfrm>
    </dsp:sp>
    <dsp:sp modelId="{51E79377-8556-4A35-AA5F-C0B53DD51860}">
      <dsp:nvSpPr>
        <dsp:cNvPr id="0" name=""/>
        <dsp:cNvSpPr/>
      </dsp:nvSpPr>
      <dsp:spPr>
        <a:xfrm>
          <a:off x="2670927" y="1404637"/>
          <a:ext cx="2340812"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上下文安全切换</a:t>
          </a:r>
          <a:endParaRPr lang="zh-CN" altLang="en-US" sz="2400" kern="1200" dirty="0">
            <a:latin typeface="楷体" panose="02010609060101010101" charset="-122"/>
            <a:ea typeface="楷体" panose="02010609060101010101"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退出重定向</a:t>
          </a:r>
          <a:endParaRPr lang="zh-CN" altLang="en-US" sz="2400" kern="1200" dirty="0">
            <a:latin typeface="楷体" panose="02010609060101010101" charset="-122"/>
            <a:ea typeface="楷体" panose="02010609060101010101" charset="-122"/>
          </a:endParaRPr>
        </a:p>
      </dsp:txBody>
      <dsp:txXfrm>
        <a:off x="2670927" y="1404637"/>
        <a:ext cx="2340812" cy="2810880"/>
      </dsp:txXfrm>
    </dsp:sp>
    <dsp:sp modelId="{2EE3C15C-4C76-4C45-8C20-90D01B0E89EC}">
      <dsp:nvSpPr>
        <dsp:cNvPr id="0" name=""/>
        <dsp:cNvSpPr/>
      </dsp:nvSpPr>
      <dsp:spPr>
        <a:xfrm>
          <a:off x="5339454" y="468311"/>
          <a:ext cx="2340812" cy="9363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1"/>
              </a:solidFill>
              <a:latin typeface="楷体" panose="02010609060101010101" charset="-122"/>
              <a:ea typeface="楷体" panose="02010609060101010101" charset="-122"/>
            </a:rPr>
            <a:t>虚拟机安全</a:t>
          </a:r>
          <a:endParaRPr lang="en-US" altLang="zh-CN" sz="2400" kern="1200" dirty="0" smtClean="0">
            <a:solidFill>
              <a:schemeClr val="tx1"/>
            </a:solidFill>
            <a:latin typeface="楷体" panose="02010609060101010101" charset="-122"/>
            <a:ea typeface="楷体" panose="02010609060101010101" charset="-122"/>
          </a:endParaRPr>
        </a:p>
        <a:p>
          <a:pPr lvl="0" algn="ctr" defTabSz="1066800">
            <a:lnSpc>
              <a:spcPct val="90000"/>
            </a:lnSpc>
            <a:spcBef>
              <a:spcPct val="0"/>
            </a:spcBef>
            <a:spcAft>
              <a:spcPct val="35000"/>
            </a:spcAft>
          </a:pPr>
          <a:r>
            <a:rPr lang="zh-CN" altLang="en-US" sz="2400" kern="1200" dirty="0" smtClean="0">
              <a:solidFill>
                <a:schemeClr val="tx1"/>
              </a:solidFill>
              <a:latin typeface="楷体" panose="02010609060101010101" charset="-122"/>
              <a:ea typeface="楷体" panose="02010609060101010101" charset="-122"/>
            </a:rPr>
            <a:t>隔离</a:t>
          </a:r>
          <a:endParaRPr lang="zh-CN" altLang="en-US" sz="2400" kern="1200" dirty="0">
            <a:solidFill>
              <a:schemeClr val="tx1"/>
            </a:solidFill>
            <a:latin typeface="楷体" panose="02010609060101010101" charset="-122"/>
            <a:ea typeface="楷体" panose="02010609060101010101" charset="-122"/>
          </a:endParaRPr>
        </a:p>
      </dsp:txBody>
      <dsp:txXfrm>
        <a:off x="5339454" y="468311"/>
        <a:ext cx="2340812" cy="936325"/>
      </dsp:txXfrm>
    </dsp:sp>
    <dsp:sp modelId="{429CC5F5-996A-45EF-BBBF-9B5A25BC7B54}">
      <dsp:nvSpPr>
        <dsp:cNvPr id="0" name=""/>
        <dsp:cNvSpPr/>
      </dsp:nvSpPr>
      <dsp:spPr>
        <a:xfrm>
          <a:off x="5339454" y="1404637"/>
          <a:ext cx="2340812"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虚拟机映射监控</a:t>
          </a:r>
          <a:endParaRPr lang="zh-CN" altLang="en-US" sz="2400" kern="1200" dirty="0">
            <a:latin typeface="楷体" panose="02010609060101010101" charset="-122"/>
            <a:ea typeface="楷体" panose="02010609060101010101"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charset="-122"/>
              <a:ea typeface="楷体" panose="02010609060101010101" charset="-122"/>
            </a:rPr>
            <a:t>物理页标记和跟踪</a:t>
          </a:r>
          <a:endParaRPr lang="zh-CN" altLang="en-US" sz="2400" kern="1200" dirty="0">
            <a:latin typeface="楷体" panose="02010609060101010101" charset="-122"/>
            <a:ea typeface="楷体" panose="02010609060101010101" charset="-122"/>
          </a:endParaRPr>
        </a:p>
      </dsp:txBody>
      <dsp:txXfrm>
        <a:off x="5339454" y="1404637"/>
        <a:ext cx="2340812"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E0363-5322-4BBA-9D2D-C215C434C9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1"/>
            <a:ext cx="5486400" cy="3600451"/>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EC3FF-1BDD-4154-9301-BD8091654E5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55EC3FF-1BDD-4154-9301-BD8091654E5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55EC3FF-1BDD-4154-9301-BD8091654E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55EC3FF-1BDD-4154-9301-BD8091654E5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隔离空间：</a:t>
            </a:r>
            <a:r>
              <a:rPr lang="zh-CN" altLang="en-US" sz="1200" kern="1200" dirty="0" smtClean="0">
                <a:solidFill>
                  <a:schemeClr val="tx1"/>
                </a:solidFill>
                <a:effectLst/>
                <a:latin typeface="+mn-lt"/>
                <a:ea typeface="+mn-ea"/>
                <a:cs typeface="+mn-cs"/>
              </a:rPr>
              <a:t>当然，当这些系统组件运行的环境并没有足够的安全保障时，其对应的功能也很难发挥它的作用，系统安全很难得到相应的保障，那么一个安全的可执行环境是系统必不可少的。当系统组件运行在安全的环境中，并且该安全环境能够达到一定的要求，能够防御一定的外部攻击，同时系统组件能够发挥其功能，更全面地服务于整个系统。</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a:buFont typeface="Wingdings" panose="05000000000000000000" pitchFamily="2" charset="2"/>
              <a:buChar char="l"/>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研究内容：与</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Hypervisor</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同层的安全隔离环境</a:t>
            </a:r>
            <a:endParaRPr lang="en-US" altLang="zh-CN" sz="2400" dirty="0" smtClean="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特点</a:t>
            </a:r>
            <a:endParaRPr lang="en-US" altLang="zh-CN" sz="2400" dirty="0" smtClean="0">
              <a:latin typeface="Times New Roman" panose="02020603050405020304" pitchFamily="18" charset="0"/>
              <a:ea typeface="楷体" panose="02010609060101010101" charset="-122"/>
              <a:cs typeface="Times New Roman" panose="02020603050405020304" pitchFamily="18" charset="0"/>
            </a:endParaRPr>
          </a:p>
          <a:p>
            <a:pPr lvl="1"/>
            <a:r>
              <a:rPr lang="zh-CN" altLang="en-US" sz="2000" dirty="0" smtClean="0">
                <a:latin typeface="Times New Roman" panose="02020603050405020304" pitchFamily="18" charset="0"/>
                <a:ea typeface="楷体" panose="02010609060101010101" charset="-122"/>
                <a:cs typeface="Times New Roman" panose="02020603050405020304" pitchFamily="18" charset="0"/>
              </a:rPr>
              <a:t>不增加</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TCB</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大小</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smtClean="0">
                <a:latin typeface="Times New Roman" panose="02020603050405020304" pitchFamily="18" charset="0"/>
                <a:ea typeface="楷体" panose="02010609060101010101" charset="-122"/>
                <a:cs typeface="Times New Roman" panose="02020603050405020304" pitchFamily="18" charset="0"/>
              </a:rPr>
              <a:t>与</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同层级别，不扩大</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的代码量</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1"/>
            <a:r>
              <a:rPr lang="zh-CN" altLang="en-US" sz="2000" dirty="0" smtClean="0">
                <a:latin typeface="Times New Roman" panose="02020603050405020304" pitchFamily="18" charset="0"/>
                <a:ea typeface="楷体" panose="02010609060101010101" charset="-122"/>
                <a:cs typeface="Times New Roman" panose="02020603050405020304" pitchFamily="18" charset="0"/>
              </a:rPr>
              <a:t>性能开销低 </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smtClean="0">
                <a:latin typeface="Times New Roman" panose="02020603050405020304" pitchFamily="18" charset="0"/>
                <a:ea typeface="楷体" panose="02010609060101010101" charset="-122"/>
                <a:cs typeface="Times New Roman" panose="02020603050405020304" pitchFamily="18" charset="0"/>
              </a:rPr>
              <a:t>实现相对简单，没有嵌套虚拟化和微内核复杂</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smtClean="0">
                <a:latin typeface="Times New Roman" panose="02020603050405020304" pitchFamily="18" charset="0"/>
                <a:ea typeface="楷体" panose="02010609060101010101" charset="-122"/>
                <a:cs typeface="Times New Roman" panose="02020603050405020304" pitchFamily="18" charset="0"/>
              </a:rPr>
              <a:t>无特权级别切换，无大量特权寄存器访问</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1"/>
            <a:r>
              <a:rPr lang="zh-CN" altLang="en-US" sz="2000" dirty="0" smtClean="0">
                <a:latin typeface="Times New Roman" panose="02020603050405020304" pitchFamily="18" charset="0"/>
                <a:ea typeface="楷体" panose="02010609060101010101" charset="-122"/>
                <a:cs typeface="Times New Roman" panose="02020603050405020304" pitchFamily="18" charset="0"/>
              </a:rPr>
              <a:t>隔离环境不可绕过</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smtClean="0">
                <a:latin typeface="Times New Roman" panose="02020603050405020304" pitchFamily="18" charset="0"/>
                <a:ea typeface="楷体" panose="02010609060101010101" charset="-122"/>
                <a:cs typeface="Times New Roman" panose="02020603050405020304" pitchFamily="18" charset="0"/>
              </a:rPr>
              <a:t>实现安全保护机制来达到对隔离环境保护的目的</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预期目标</a:t>
            </a:r>
            <a:endParaRPr lang="zh-CN" altLang="en-US" sz="2400" dirty="0" smtClean="0">
              <a:latin typeface="Times New Roman" panose="02020603050405020304" pitchFamily="18" charset="0"/>
              <a:ea typeface="楷体" panose="02010609060101010101" charset="-122"/>
              <a:cs typeface="Times New Roman" panose="02020603050405020304" pitchFamily="18" charset="0"/>
            </a:endParaRPr>
          </a:p>
          <a:p>
            <a:pPr lvl="1"/>
            <a:r>
              <a:rPr lang="zh-CN" altLang="en-US" sz="2000" dirty="0" smtClean="0">
                <a:latin typeface="Times New Roman" panose="02020603050405020304" pitchFamily="18" charset="0"/>
                <a:ea typeface="楷体" panose="02010609060101010101" charset="-122"/>
                <a:cs typeface="Times New Roman" panose="02020603050405020304" pitchFamily="18" charset="0"/>
              </a:rPr>
              <a:t>性能开销小、安全隔离空间不可绕过、安全隔离空间的完整性得到保障</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zh-CN" altLang="en-US">
                <a:sym typeface="+mn-ea"/>
              </a:rPr>
              <a:t>2个空间需要切换的接口，通过写CR3寄存器进行切换</a:t>
            </a:r>
            <a:endParaRPr lang="zh-CN" altLang="en-US"/>
          </a:p>
          <a:p>
            <a:endParaRPr lang="zh-CN" altLang="en-US"/>
          </a:p>
        </p:txBody>
      </p:sp>
      <p:sp>
        <p:nvSpPr>
          <p:cNvPr id="4" name="灯片编号占位符 3"/>
          <p:cNvSpPr>
            <a:spLocks noGrp="1"/>
          </p:cNvSpPr>
          <p:nvPr>
            <p:ph type="sldNum" sz="quarter" idx="5"/>
          </p:nvPr>
        </p:nvSpPr>
        <p:spPr/>
        <p:txBody>
          <a:bodyPr/>
          <a:p>
            <a:fld id="{355EC3FF-1BDD-4154-9301-BD8091654E5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Hypervisor（即KVM）发送请求到客户机操作系统让其归还一定数量的内存给hypervisor。 </a:t>
            </a:r>
            <a:endParaRPr lang="zh-CN" altLang="en-US"/>
          </a:p>
          <a:p>
            <a:r>
              <a:rPr lang="zh-CN" altLang="en-US"/>
              <a:t>（2）客户机操作系统中的virtio_balloon驱动接收到hypervisor的请求。 </a:t>
            </a:r>
            <a:endParaRPr lang="zh-CN" altLang="en-US"/>
          </a:p>
          <a:p>
            <a:r>
              <a:rPr lang="zh-CN" altLang="en-US"/>
              <a:t>（3）virtio_balloon驱动使客户机的内存气球膨胀，气球中的内存就不能被客户机访问。</a:t>
            </a:r>
            <a:endParaRPr lang="zh-CN" altLang="en-US"/>
          </a:p>
        </p:txBody>
      </p:sp>
      <p:sp>
        <p:nvSpPr>
          <p:cNvPr id="4" name="灯片编号占位符 3"/>
          <p:cNvSpPr>
            <a:spLocks noGrp="1"/>
          </p:cNvSpPr>
          <p:nvPr>
            <p:ph type="sldNum" sz="quarter" idx="5"/>
          </p:nvPr>
        </p:nvSpPr>
        <p:spPr/>
        <p:txBody>
          <a:bodyPr/>
          <a:p>
            <a:fld id="{355EC3FF-1BDD-4154-9301-BD8091654E5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9"/>
          <p:cNvGrpSpPr/>
          <p:nvPr/>
        </p:nvGrpSpPr>
        <p:grpSpPr bwMode="auto">
          <a:xfrm>
            <a:off x="1524001" y="628650"/>
            <a:ext cx="10682817" cy="2571750"/>
            <a:chOff x="720" y="396"/>
            <a:chExt cx="5047" cy="1620"/>
          </a:xfrm>
        </p:grpSpPr>
        <p:sp>
          <p:nvSpPr>
            <p:cNvPr id="5" name="Rectangle 18"/>
            <p:cNvSpPr>
              <a:spLocks noChangeArrowheads="1"/>
            </p:cNvSpPr>
            <p:nvPr userDrawn="1"/>
          </p:nvSpPr>
          <p:spPr bwMode="gray">
            <a:xfrm>
              <a:off x="1081" y="396"/>
              <a:ext cx="4686" cy="1596"/>
            </a:xfrm>
            <a:prstGeom prst="rect">
              <a:avLst/>
            </a:prstGeom>
            <a:solidFill>
              <a:schemeClr val="fo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6" name="Rectangle 28"/>
            <p:cNvSpPr>
              <a:spLocks noChangeArrowheads="1"/>
            </p:cNvSpPr>
            <p:nvPr userDrawn="1"/>
          </p:nvSpPr>
          <p:spPr bwMode="gray">
            <a:xfrm>
              <a:off x="720" y="1440"/>
              <a:ext cx="576" cy="576"/>
            </a:xfrm>
            <a:prstGeom prst="rect">
              <a:avLst/>
            </a:prstGeom>
            <a:solidFill>
              <a:schemeClr val="folHlink"/>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grpSp>
      <p:sp>
        <p:nvSpPr>
          <p:cNvPr id="7" name="Rectangle 17"/>
          <p:cNvSpPr>
            <a:spLocks noChangeArrowheads="1"/>
          </p:cNvSpPr>
          <p:nvPr/>
        </p:nvSpPr>
        <p:spPr bwMode="gray">
          <a:xfrm>
            <a:off x="1507067" y="3141664"/>
            <a:ext cx="10684933" cy="574675"/>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8" name="Rectangle 19"/>
          <p:cNvSpPr>
            <a:spLocks noChangeArrowheads="1"/>
          </p:cNvSpPr>
          <p:nvPr/>
        </p:nvSpPr>
        <p:spPr bwMode="gray">
          <a:xfrm>
            <a:off x="764118" y="2520950"/>
            <a:ext cx="768349" cy="641350"/>
          </a:xfrm>
          <a:prstGeom prst="rect">
            <a:avLst/>
          </a:prstGeom>
          <a:solidFill>
            <a:schemeClr val="accent2"/>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9" name="Rectangle 20"/>
          <p:cNvSpPr>
            <a:spLocks noChangeArrowheads="1"/>
          </p:cNvSpPr>
          <p:nvPr/>
        </p:nvSpPr>
        <p:spPr bwMode="gray">
          <a:xfrm>
            <a:off x="2288118" y="628650"/>
            <a:ext cx="755649" cy="636588"/>
          </a:xfrm>
          <a:prstGeom prst="rect">
            <a:avLst/>
          </a:prstGeom>
          <a:solidFill>
            <a:schemeClr va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 name="Rectangle 21"/>
          <p:cNvSpPr>
            <a:spLocks noChangeArrowheads="1"/>
          </p:cNvSpPr>
          <p:nvPr/>
        </p:nvSpPr>
        <p:spPr bwMode="gray">
          <a:xfrm>
            <a:off x="3037418" y="0"/>
            <a:ext cx="781049" cy="635000"/>
          </a:xfrm>
          <a:prstGeom prst="rect">
            <a:avLst/>
          </a:prstGeom>
          <a:solidFill>
            <a:schemeClr va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1" name="Rectangle 22"/>
          <p:cNvSpPr>
            <a:spLocks noChangeArrowheads="1"/>
          </p:cNvSpPr>
          <p:nvPr/>
        </p:nvSpPr>
        <p:spPr bwMode="gray">
          <a:xfrm>
            <a:off x="3041652" y="628651"/>
            <a:ext cx="781049" cy="631825"/>
          </a:xfrm>
          <a:prstGeom prst="rect">
            <a:avLst/>
          </a:prstGeom>
          <a:solidFill>
            <a:schemeClr val="accent2"/>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2" name="Rectangle 23"/>
          <p:cNvSpPr>
            <a:spLocks noChangeArrowheads="1"/>
          </p:cNvSpPr>
          <p:nvPr/>
        </p:nvSpPr>
        <p:spPr bwMode="gray">
          <a:xfrm>
            <a:off x="1521885" y="1262064"/>
            <a:ext cx="766233" cy="625475"/>
          </a:xfrm>
          <a:prstGeom prst="rect">
            <a:avLst/>
          </a:prstGeom>
          <a:solidFill>
            <a:schemeClr va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3" name="Rectangle 24"/>
          <p:cNvSpPr>
            <a:spLocks noChangeArrowheads="1"/>
          </p:cNvSpPr>
          <p:nvPr/>
        </p:nvSpPr>
        <p:spPr bwMode="gray">
          <a:xfrm>
            <a:off x="2288118" y="1263650"/>
            <a:ext cx="755649" cy="622300"/>
          </a:xfrm>
          <a:prstGeom prst="rect">
            <a:avLst/>
          </a:prstGeom>
          <a:solidFill>
            <a:schemeClr val="accent2"/>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4" name="Rectangle 25"/>
          <p:cNvSpPr>
            <a:spLocks noChangeArrowheads="1"/>
          </p:cNvSpPr>
          <p:nvPr/>
        </p:nvSpPr>
        <p:spPr bwMode="gray">
          <a:xfrm>
            <a:off x="764118" y="1885951"/>
            <a:ext cx="768349" cy="644525"/>
          </a:xfrm>
          <a:prstGeom prst="rect">
            <a:avLst/>
          </a:prstGeom>
          <a:solidFill>
            <a:schemeClr va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5" name="Rectangle 26"/>
          <p:cNvSpPr>
            <a:spLocks noChangeArrowheads="1"/>
          </p:cNvSpPr>
          <p:nvPr/>
        </p:nvSpPr>
        <p:spPr bwMode="gray">
          <a:xfrm>
            <a:off x="1521884" y="1885951"/>
            <a:ext cx="768349" cy="644525"/>
          </a:xfrm>
          <a:prstGeom prst="rect">
            <a:avLst/>
          </a:prstGeom>
          <a:solidFill>
            <a:schemeClr val="accent2"/>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6" name="Rectangle 27"/>
          <p:cNvSpPr>
            <a:spLocks noChangeArrowheads="1"/>
          </p:cNvSpPr>
          <p:nvPr/>
        </p:nvSpPr>
        <p:spPr bwMode="gray">
          <a:xfrm>
            <a:off x="1" y="2528888"/>
            <a:ext cx="766233" cy="633412"/>
          </a:xfrm>
          <a:prstGeom prst="rect">
            <a:avLst/>
          </a:prstGeom>
          <a:solidFill>
            <a:schemeClr va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grpSp>
        <p:nvGrpSpPr>
          <p:cNvPr id="17" name="Group 16"/>
          <p:cNvGrpSpPr/>
          <p:nvPr/>
        </p:nvGrpSpPr>
        <p:grpSpPr bwMode="auto">
          <a:xfrm>
            <a:off x="5588000" y="5410201"/>
            <a:ext cx="1727200" cy="695325"/>
            <a:chOff x="2680" y="3678"/>
            <a:chExt cx="680" cy="438"/>
          </a:xfrm>
        </p:grpSpPr>
        <p:sp>
          <p:nvSpPr>
            <p:cNvPr id="18" name="Text Box 14"/>
            <p:cNvSpPr txBox="1">
              <a:spLocks noChangeArrowheads="1"/>
            </p:cNvSpPr>
            <p:nvPr userDrawn="1"/>
          </p:nvSpPr>
          <p:spPr bwMode="gray">
            <a:xfrm>
              <a:off x="2680" y="3789"/>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fontAlgn="base">
                <a:spcBef>
                  <a:spcPct val="0"/>
                </a:spcBef>
                <a:spcAft>
                  <a:spcPct val="0"/>
                </a:spcAft>
                <a:defRPr/>
              </a:pPr>
              <a:r>
                <a:rPr lang="en-US" altLang="zh-CN" sz="2800" b="1" smtClean="0">
                  <a:solidFill>
                    <a:srgbClr val="000798"/>
                  </a:solidFill>
                  <a:ea typeface="宋体" panose="02010600030101010101" pitchFamily="2" charset="-122"/>
                </a:rPr>
                <a:t>LOGO</a:t>
              </a:r>
              <a:endParaRPr lang="en-US" altLang="zh-CN" sz="2800" b="1" smtClean="0">
                <a:solidFill>
                  <a:srgbClr val="000798"/>
                </a:solidFill>
                <a:ea typeface="宋体" panose="02010600030101010101" pitchFamily="2" charset="-122"/>
              </a:endParaRPr>
            </a:p>
          </p:txBody>
        </p:sp>
        <p:sp>
          <p:nvSpPr>
            <p:cNvPr id="19" name="AutoShape 15"/>
            <p:cNvSpPr>
              <a:spLocks noChangeArrowheads="1"/>
            </p:cNvSpPr>
            <p:nvPr userDrawn="1"/>
          </p:nvSpPr>
          <p:spPr bwMode="gray">
            <a:xfrm rot="5400000">
              <a:off x="2928" y="3493"/>
              <a:ext cx="172" cy="542"/>
            </a:xfrm>
            <a:prstGeom prst="moon">
              <a:avLst>
                <a:gd name="adj" fmla="val 21208"/>
              </a:avLst>
            </a:prstGeom>
            <a:solidFill>
              <a:schemeClr val="accent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grpSp>
      <p:sp>
        <p:nvSpPr>
          <p:cNvPr id="3074" name="Rectangle 2"/>
          <p:cNvSpPr>
            <a:spLocks noGrp="1" noChangeArrowheads="1"/>
          </p:cNvSpPr>
          <p:nvPr>
            <p:ph type="ctrTitle" hasCustomPrompt="1"/>
          </p:nvPr>
        </p:nvSpPr>
        <p:spPr bwMode="gray">
          <a:xfrm>
            <a:off x="2336800" y="1800226"/>
            <a:ext cx="8839200" cy="1012825"/>
          </a:xfrm>
        </p:spPr>
        <p:txBody>
          <a:bodyPr/>
          <a:lstStyle>
            <a:lvl1pPr algn="ctr">
              <a:defRPr sz="3600" i="1">
                <a:latin typeface="Verdana" panose="020B0604030504040204" pitchFamily="34" charset="0"/>
              </a:defRPr>
            </a:lvl1pPr>
          </a:lstStyle>
          <a:p>
            <a:r>
              <a:rPr lang="en-US" altLang="zh-CN"/>
              <a:t>Click to edit Master </a:t>
            </a:r>
            <a:br>
              <a:rPr lang="en-US" altLang="zh-CN"/>
            </a:br>
            <a:r>
              <a:rPr lang="en-US" altLang="zh-CN"/>
              <a:t>title style</a:t>
            </a:r>
            <a:endParaRPr lang="en-US" altLang="zh-CN"/>
          </a:p>
        </p:txBody>
      </p:sp>
      <p:sp>
        <p:nvSpPr>
          <p:cNvPr id="3075" name="Rectangle 3"/>
          <p:cNvSpPr>
            <a:spLocks noGrp="1" noChangeArrowheads="1"/>
          </p:cNvSpPr>
          <p:nvPr>
            <p:ph type="subTitle" idx="1"/>
          </p:nvPr>
        </p:nvSpPr>
        <p:spPr bwMode="gray">
          <a:xfrm>
            <a:off x="2133600" y="3276600"/>
            <a:ext cx="8432800" cy="381000"/>
          </a:xfrm>
        </p:spPr>
        <p:txBody>
          <a:bodyPr/>
          <a:lstStyle>
            <a:lvl1pPr marL="0" indent="0" algn="ctr">
              <a:buFont typeface="Wingdings" panose="05000000000000000000" pitchFamily="2" charset="2"/>
              <a:buNone/>
              <a:defRPr sz="1800" b="1">
                <a:solidFill>
                  <a:schemeClr val="bg1"/>
                </a:solidFill>
              </a:defRPr>
            </a:lvl1pPr>
          </a:lstStyle>
          <a:p>
            <a:r>
              <a:rPr lang="en-US" altLang="zh-CN"/>
              <a:t>Click to edit Master subtitle style</a:t>
            </a:r>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D5E53D16-A524-4274-97E7-1B975F8B214A}" type="slidenum">
              <a:rPr lang="en-US" altLang="zh-CN">
                <a:solidFill>
                  <a:srgbClr val="000000"/>
                </a:solidFill>
              </a:rPr>
            </a:fld>
            <a:endParaRPr lang="en-US" altLang="zh-CN">
              <a:solidFill>
                <a:srgbClr val="000000"/>
              </a:solidFill>
            </a:endParaRPr>
          </a:p>
        </p:txBody>
      </p:sp>
      <p:sp>
        <p:nvSpPr>
          <p:cNvPr id="6"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457200"/>
            <a:ext cx="8026400" cy="6019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F74A2B70-22CB-45F6-BD39-6BE0C7CFEAAA}" type="slidenum">
              <a:rPr lang="en-US" altLang="zh-CN">
                <a:solidFill>
                  <a:srgbClr val="000000"/>
                </a:solidFill>
              </a:rPr>
            </a:fld>
            <a:endParaRPr lang="en-US" altLang="zh-CN">
              <a:solidFill>
                <a:srgbClr val="000000"/>
              </a:solidFill>
            </a:endParaRPr>
          </a:p>
        </p:txBody>
      </p:sp>
      <p:sp>
        <p:nvSpPr>
          <p:cNvPr id="6"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457201"/>
            <a:ext cx="98552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28726"/>
            <a:ext cx="10972800" cy="5248275"/>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989939E3-8079-49B4-BC9B-4B82EEA3CBE4}" type="slidenum">
              <a:rPr lang="en-US" altLang="zh-CN">
                <a:solidFill>
                  <a:srgbClr val="000000"/>
                </a:solidFill>
              </a:rPr>
            </a:fld>
            <a:endParaRPr lang="en-US" altLang="zh-CN">
              <a:solidFill>
                <a:srgbClr val="000000"/>
              </a:solidFill>
            </a:endParaRPr>
          </a:p>
        </p:txBody>
      </p:sp>
      <p:sp>
        <p:nvSpPr>
          <p:cNvPr id="6"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DC1B7DA0-5138-4138-8B4F-EE162F6A4D9E}" type="slidenum">
              <a:rPr lang="en-US" altLang="zh-CN">
                <a:solidFill>
                  <a:srgbClr val="000000"/>
                </a:solidFill>
              </a:rPr>
            </a:fld>
            <a:endParaRPr lang="en-US" altLang="zh-CN">
              <a:solidFill>
                <a:srgbClr val="000000"/>
              </a:solidFill>
            </a:endParaRPr>
          </a:p>
        </p:txBody>
      </p:sp>
      <p:pic>
        <p:nvPicPr>
          <p:cNvPr id="7" name="Picture 69" descr="C:\Users\Administrator\Desktop\背景\logo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68273" y="304800"/>
            <a:ext cx="8461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tint val="75000"/>
                  </a:prstClr>
                </a:solidFill>
              </a:rPr>
              <a:t>/28</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71E209F3-991A-4A96-A630-DF78623C2169}" type="slidenum">
              <a:rPr lang="en-US" altLang="zh-CN">
                <a:solidFill>
                  <a:srgbClr val="000000"/>
                </a:solidFill>
              </a:rPr>
            </a:fld>
            <a:endParaRPr lang="en-US" altLang="zh-CN">
              <a:solidFill>
                <a:srgbClr val="000000"/>
              </a:solidFill>
            </a:endParaRPr>
          </a:p>
        </p:txBody>
      </p:sp>
      <p:sp>
        <p:nvSpPr>
          <p:cNvPr id="6"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28726"/>
            <a:ext cx="53848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228726"/>
            <a:ext cx="53848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311F67B9-2E3B-4E5D-BAA2-9C402E79887E}" type="slidenum">
              <a:rPr lang="en-US" altLang="zh-CN">
                <a:solidFill>
                  <a:srgbClr val="000000"/>
                </a:solidFill>
              </a:rPr>
            </a:fld>
            <a:endParaRPr lang="en-US" altLang="zh-CN">
              <a:solidFill>
                <a:srgbClr val="000000"/>
              </a:solidFill>
            </a:endParaRPr>
          </a:p>
        </p:txBody>
      </p:sp>
      <p:sp>
        <p:nvSpPr>
          <p:cNvPr id="7"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CA487EBC-434D-4C4C-A1B4-D43524E9031D}" type="slidenum">
              <a:rPr lang="en-US" altLang="zh-CN">
                <a:solidFill>
                  <a:srgbClr val="000000"/>
                </a:solidFill>
              </a:rPr>
            </a:fld>
            <a:endParaRPr lang="en-US" altLang="zh-CN">
              <a:solidFill>
                <a:srgbClr val="000000"/>
              </a:solidFill>
            </a:endParaRPr>
          </a:p>
        </p:txBody>
      </p:sp>
      <p:sp>
        <p:nvSpPr>
          <p:cNvPr id="9"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C5E0CB55-DCC8-4E95-B0ED-E995289EB26C}" type="slidenum">
              <a:rPr lang="en-US" altLang="zh-CN">
                <a:solidFill>
                  <a:srgbClr val="000000"/>
                </a:solidFill>
              </a:rPr>
            </a:fld>
            <a:endParaRPr lang="en-US" altLang="zh-CN">
              <a:solidFill>
                <a:srgbClr val="000000"/>
              </a:solidFill>
            </a:endParaRPr>
          </a:p>
        </p:txBody>
      </p:sp>
      <p:sp>
        <p:nvSpPr>
          <p:cNvPr id="5"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1440C52B-0D74-46EC-B804-895AEE28C139}" type="slidenum">
              <a:rPr lang="en-US" altLang="zh-CN">
                <a:solidFill>
                  <a:srgbClr val="000000"/>
                </a:solidFill>
              </a:rPr>
            </a:fld>
            <a:endParaRPr lang="en-US" altLang="zh-CN">
              <a:solidFill>
                <a:srgbClr val="000000"/>
              </a:solidFill>
            </a:endParaRPr>
          </a:p>
        </p:txBody>
      </p:sp>
      <p:sp>
        <p:nvSpPr>
          <p:cNvPr id="4"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503834AE-55F2-478D-9015-4FA70172623C}" type="slidenum">
              <a:rPr lang="en-US" altLang="zh-CN">
                <a:solidFill>
                  <a:srgbClr val="000000"/>
                </a:solidFill>
              </a:rPr>
            </a:fld>
            <a:endParaRPr lang="en-US" altLang="zh-CN">
              <a:solidFill>
                <a:srgbClr val="000000"/>
              </a:solidFill>
            </a:endParaRPr>
          </a:p>
        </p:txBody>
      </p:sp>
      <p:sp>
        <p:nvSpPr>
          <p:cNvPr id="7"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r>
              <a:rPr lang="en-US" altLang="zh-CN">
                <a:solidFill>
                  <a:srgbClr val="000000"/>
                </a:solidFill>
              </a:rPr>
              <a:t>/28</a:t>
            </a: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C9DCE98B-8D31-481D-8793-18FA996ECBD8}" type="slidenum">
              <a:rPr lang="en-US" altLang="zh-CN">
                <a:solidFill>
                  <a:srgbClr val="000000"/>
                </a:solidFill>
              </a:rPr>
            </a:fld>
            <a:endParaRPr lang="en-US" altLang="zh-CN">
              <a:solidFill>
                <a:srgbClr val="000000"/>
              </a:solidFill>
            </a:endParaRPr>
          </a:p>
        </p:txBody>
      </p:sp>
      <p:sp>
        <p:nvSpPr>
          <p:cNvPr id="7" name="Rectangle 30"/>
          <p:cNvSpPr>
            <a:spLocks noGrp="1" noChangeArrowheads="1"/>
          </p:cNvSpPr>
          <p:nvPr>
            <p:ph type="dt" sz="half" idx="12"/>
          </p:nvPr>
        </p:nvSpPr>
        <p:spPr/>
        <p:txBody>
          <a:bodyPr/>
          <a:lstStyle>
            <a:lvl1pPr>
              <a:defRPr/>
            </a:lvl1pPr>
          </a:lstStyle>
          <a:p>
            <a:pPr>
              <a:defRPr/>
            </a:pPr>
            <a:r>
              <a:rPr lang="en-US" altLang="zh-CN">
                <a:solidFill>
                  <a:srgbClr val="000000"/>
                </a:solidFill>
              </a:rPr>
              <a:t>www.themegallery.com</a:t>
            </a:r>
            <a:endParaRPr lang="en-US" altLang="zh-CN">
              <a:solidFill>
                <a:srgbClr val="000000"/>
              </a:solidFill>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image" Target="../media/image5.png"/><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874185" y="360364"/>
            <a:ext cx="11330516" cy="719137"/>
          </a:xfrm>
          <a:prstGeom prst="rect">
            <a:avLst/>
          </a:prstGeom>
          <a:solidFill>
            <a:schemeClr val="folHlink"/>
          </a:solidFill>
          <a:ln w="9525">
            <a:no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27" name="Rectangle 3"/>
          <p:cNvSpPr>
            <a:spLocks noGrp="1" noChangeArrowheads="1"/>
          </p:cNvSpPr>
          <p:nvPr>
            <p:ph type="body" idx="1"/>
          </p:nvPr>
        </p:nvSpPr>
        <p:spPr bwMode="auto">
          <a:xfrm>
            <a:off x="609600" y="1228726"/>
            <a:ext cx="10972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9" name="Rectangle 5"/>
          <p:cNvSpPr>
            <a:spLocks noGrp="1" noChangeArrowheads="1"/>
          </p:cNvSpPr>
          <p:nvPr>
            <p:ph type="ftr" sz="quarter" idx="3"/>
          </p:nvPr>
        </p:nvSpPr>
        <p:spPr bwMode="auto">
          <a:xfrm>
            <a:off x="7924800" y="6537326"/>
            <a:ext cx="38608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atin typeface="+mn-lt"/>
                <a:ea typeface="宋体" panose="02010600030101010101" pitchFamily="2" charset="-122"/>
              </a:defRPr>
            </a:lvl1pPr>
          </a:lstStyle>
          <a:p>
            <a:pPr fontAlgn="base">
              <a:spcBef>
                <a:spcPct val="0"/>
              </a:spcBef>
              <a:spcAft>
                <a:spcPct val="0"/>
              </a:spcAft>
              <a:defRPr/>
            </a:pPr>
            <a:r>
              <a:rPr lang="en-US" altLang="zh-CN">
                <a:solidFill>
                  <a:srgbClr val="000000"/>
                </a:solidFill>
              </a:rPr>
              <a:t>/28</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3962400" y="6537326"/>
            <a:ext cx="28448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ea typeface="宋体" panose="02010600030101010101" pitchFamily="2" charset="-122"/>
              </a:defRPr>
            </a:lvl1pPr>
          </a:lstStyle>
          <a:p>
            <a:pPr fontAlgn="base">
              <a:spcBef>
                <a:spcPct val="0"/>
              </a:spcBef>
              <a:spcAft>
                <a:spcPct val="0"/>
              </a:spcAft>
              <a:defRPr/>
            </a:pPr>
            <a:fld id="{F9B93202-3E0C-4E59-9ADB-0CDA4F43C724}" type="slidenum">
              <a:rPr lang="en-US" altLang="zh-CN">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2" name="Rectangle 2"/>
          <p:cNvSpPr>
            <a:spLocks noGrp="1" noChangeArrowheads="1"/>
          </p:cNvSpPr>
          <p:nvPr>
            <p:ph type="title"/>
          </p:nvPr>
        </p:nvSpPr>
        <p:spPr bwMode="white">
          <a:xfrm>
            <a:off x="1524000" y="457201"/>
            <a:ext cx="9855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48" name="Rectangle 24"/>
          <p:cNvSpPr>
            <a:spLocks noChangeArrowheads="1"/>
          </p:cNvSpPr>
          <p:nvPr/>
        </p:nvSpPr>
        <p:spPr bwMode="gray">
          <a:xfrm>
            <a:off x="1" y="719138"/>
            <a:ext cx="438151" cy="361950"/>
          </a:xfrm>
          <a:prstGeom prst="rect">
            <a:avLst/>
          </a:prstGeom>
          <a:solidFill>
            <a:schemeClr val="hlink"/>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49" name="Rectangle 25"/>
          <p:cNvSpPr>
            <a:spLocks noChangeArrowheads="1"/>
          </p:cNvSpPr>
          <p:nvPr/>
        </p:nvSpPr>
        <p:spPr bwMode="gray">
          <a:xfrm>
            <a:off x="438151" y="357188"/>
            <a:ext cx="438149" cy="361950"/>
          </a:xfrm>
          <a:prstGeom prst="rect">
            <a:avLst/>
          </a:prstGeom>
          <a:solidFill>
            <a:schemeClr val="hlink"/>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50" name="Rectangle 26"/>
          <p:cNvSpPr>
            <a:spLocks noChangeArrowheads="1"/>
          </p:cNvSpPr>
          <p:nvPr/>
        </p:nvSpPr>
        <p:spPr bwMode="gray">
          <a:xfrm>
            <a:off x="876301" y="0"/>
            <a:ext cx="438151" cy="361950"/>
          </a:xfrm>
          <a:prstGeom prst="rect">
            <a:avLst/>
          </a:prstGeom>
          <a:solidFill>
            <a:schemeClr val="hlink"/>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52" name="Rectangle 28"/>
          <p:cNvSpPr>
            <a:spLocks noChangeArrowheads="1"/>
          </p:cNvSpPr>
          <p:nvPr/>
        </p:nvSpPr>
        <p:spPr bwMode="gray">
          <a:xfrm>
            <a:off x="876301" y="361950"/>
            <a:ext cx="438151" cy="361950"/>
          </a:xfrm>
          <a:prstGeom prst="rect">
            <a:avLst/>
          </a:prstGeom>
          <a:solidFill>
            <a:schemeClr val="accent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53" name="Rectangle 29"/>
          <p:cNvSpPr>
            <a:spLocks noChangeArrowheads="1"/>
          </p:cNvSpPr>
          <p:nvPr/>
        </p:nvSpPr>
        <p:spPr bwMode="gray">
          <a:xfrm>
            <a:off x="438151" y="719138"/>
            <a:ext cx="438149" cy="361950"/>
          </a:xfrm>
          <a:prstGeom prst="rect">
            <a:avLst/>
          </a:prstGeom>
          <a:solidFill>
            <a:schemeClr val="accent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defRPr/>
            </a:pPr>
            <a:endParaRPr lang="zh-CN" altLang="en-US" sz="1800" smtClean="0">
              <a:solidFill>
                <a:srgbClr val="000000"/>
              </a:solidFill>
              <a:ea typeface="宋体" panose="02010600030101010101" pitchFamily="2" charset="-122"/>
            </a:endParaRPr>
          </a:p>
        </p:txBody>
      </p:sp>
      <p:sp>
        <p:nvSpPr>
          <p:cNvPr id="1054" name="Rectangle 30"/>
          <p:cNvSpPr>
            <a:spLocks noGrp="1" noChangeArrowheads="1"/>
          </p:cNvSpPr>
          <p:nvPr>
            <p:ph type="dt" sz="half" idx="2"/>
          </p:nvPr>
        </p:nvSpPr>
        <p:spPr bwMode="auto">
          <a:xfrm>
            <a:off x="7924800" y="68264"/>
            <a:ext cx="3454400" cy="236537"/>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n-lt"/>
                <a:ea typeface="宋体" panose="02010600030101010101" pitchFamily="2" charset="-122"/>
              </a:defRPr>
            </a:lvl1pPr>
          </a:lstStyle>
          <a:p>
            <a:pPr fontAlgn="base">
              <a:spcBef>
                <a:spcPct val="0"/>
              </a:spcBef>
              <a:spcAft>
                <a:spcPct val="0"/>
              </a:spcAft>
              <a:defRPr/>
            </a:pPr>
            <a:r>
              <a:rPr lang="en-US" altLang="zh-CN">
                <a:solidFill>
                  <a:srgbClr val="000000"/>
                </a:solidFill>
              </a:rPr>
              <a:t>www.themegallery.com</a:t>
            </a:r>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defRPr>
      </a:lvl2pPr>
      <a:lvl3pPr algn="l" rtl="0" eaLnBrk="0" fontAlgn="base" hangingPunct="0">
        <a:spcBef>
          <a:spcPct val="0"/>
        </a:spcBef>
        <a:spcAft>
          <a:spcPct val="0"/>
        </a:spcAft>
        <a:defRPr sz="2800" b="1">
          <a:solidFill>
            <a:schemeClr val="bg1"/>
          </a:solidFill>
          <a:latin typeface="Arial" panose="020B0604020202020204" pitchFamily="34" charset="0"/>
        </a:defRPr>
      </a:lvl3pPr>
      <a:lvl4pPr algn="l" rtl="0" eaLnBrk="0" fontAlgn="base" hangingPunct="0">
        <a:spcBef>
          <a:spcPct val="0"/>
        </a:spcBef>
        <a:spcAft>
          <a:spcPct val="0"/>
        </a:spcAft>
        <a:defRPr sz="2800" b="1">
          <a:solidFill>
            <a:schemeClr val="bg1"/>
          </a:solidFill>
          <a:latin typeface="Arial" panose="020B0604020202020204" pitchFamily="34" charset="0"/>
        </a:defRPr>
      </a:lvl4pPr>
      <a:lvl5pPr algn="l" rtl="0" eaLnBrk="0" fontAlgn="base" hangingPunct="0">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anose="020B0604020202020204" pitchFamily="34" charset="0"/>
                <a:ea typeface="黑体" panose="02010609060101010101" charset="-122"/>
                <a:cs typeface="Arial" panose="020B0604020202020204" pitchFamily="34" charset="0"/>
              </a:defRPr>
            </a:lvl1p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anose="020B0604020202020204" pitchFamily="34" charset="0"/>
                <a:ea typeface="黑体" panose="02010609060101010101" charset="-122"/>
                <a:cs typeface="Arial" panose="020B0604020202020204" pitchFamily="34" charset="0"/>
              </a:defRPr>
            </a:lvl1pPr>
          </a:lstStyle>
          <a:p>
            <a:r>
              <a:rPr lang="zh-CN" altLang="en-US">
                <a:solidFill>
                  <a:prstClr val="black">
                    <a:tint val="75000"/>
                  </a:prstClr>
                </a:solidFill>
              </a:rPr>
              <a:t>/28</a:t>
            </a:r>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anose="020B0604020202020204" pitchFamily="34" charset="0"/>
                <a:ea typeface="黑体" panose="02010609060101010101" charset="-122"/>
                <a:cs typeface="Arial" panose="020B0604020202020204" pitchFamily="34" charset="0"/>
              </a:defRPr>
            </a:lvl1p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anose="02010609060101010101" charset="-122"/>
          <a:cs typeface="Arial" panose="020B0604020202020204" pitchFamily="34" charset="0"/>
        </a:defRPr>
      </a:lvl1pPr>
    </p:titleStyle>
    <p:bodyStyle>
      <a:lvl1pPr marL="228600" indent="-228600" algn="just" defTabSz="914400" rtl="0" eaLnBrk="1" latinLnBrk="0" hangingPunct="1">
        <a:lnSpc>
          <a:spcPct val="150000"/>
        </a:lnSpc>
        <a:spcBef>
          <a:spcPts val="600"/>
        </a:spcBef>
        <a:spcAft>
          <a:spcPts val="600"/>
        </a:spcAft>
        <a:buFont typeface="Arial" panose="020B0604020202020204" pitchFamily="34" charset="0"/>
        <a:buChar char="•"/>
        <a:defRPr sz="2400" kern="1200">
          <a:solidFill>
            <a:schemeClr val="tx1"/>
          </a:solidFill>
          <a:latin typeface="Arial" panose="020B0604020202020204" pitchFamily="34" charset="0"/>
          <a:ea typeface="黑体" panose="02010609060101010101" charset="-122"/>
          <a:cs typeface="Arial" panose="020B0604020202020204" pitchFamily="34" charset="0"/>
        </a:defRPr>
      </a:lvl1pPr>
      <a:lvl2pPr marL="685800" indent="-228600" algn="just" defTabSz="914400" rtl="0" eaLnBrk="1" latinLnBrk="0" hangingPunct="1">
        <a:lnSpc>
          <a:spcPct val="150000"/>
        </a:lnSpc>
        <a:spcBef>
          <a:spcPts val="600"/>
        </a:spcBef>
        <a:spcAft>
          <a:spcPts val="600"/>
        </a:spcAft>
        <a:buFont typeface="Arial" panose="020B0604020202020204" pitchFamily="34" charset="0"/>
        <a:buChar char="•"/>
        <a:defRPr sz="2000" kern="1200">
          <a:solidFill>
            <a:schemeClr val="tx1"/>
          </a:solidFill>
          <a:latin typeface="Arial" panose="020B0604020202020204" pitchFamily="34" charset="0"/>
          <a:ea typeface="黑体" panose="02010609060101010101" charset="-122"/>
          <a:cs typeface="Arial" panose="020B0604020202020204" pitchFamily="34" charset="0"/>
        </a:defRPr>
      </a:lvl2pPr>
      <a:lvl3pPr marL="11430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charset="-122"/>
          <a:cs typeface="Arial" panose="020B0604020202020204" pitchFamily="34" charset="0"/>
        </a:defRPr>
      </a:lvl3pPr>
      <a:lvl4pPr marL="16002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charset="-122"/>
          <a:cs typeface="Arial" panose="020B0604020202020204" pitchFamily="34" charset="0"/>
        </a:defRPr>
      </a:lvl4pPr>
      <a:lvl5pPr marL="20574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tags" Target="../tags/tag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B-1"/>
          <p:cNvPicPr>
            <a:picLocks noChangeAspect="1" noChangeArrowheads="1"/>
          </p:cNvPicPr>
          <p:nvPr/>
        </p:nvPicPr>
        <p:blipFill>
          <a:blip r:embed="rId1" cstate="print"/>
          <a:srcRect/>
          <a:stretch>
            <a:fillRect/>
          </a:stretch>
        </p:blipFill>
        <p:spPr bwMode="auto">
          <a:xfrm>
            <a:off x="19050" y="635"/>
            <a:ext cx="12192000" cy="6856412"/>
          </a:xfrm>
          <a:prstGeom prst="rect">
            <a:avLst/>
          </a:prstGeom>
          <a:noFill/>
          <a:ln w="9525">
            <a:noFill/>
            <a:miter lim="800000"/>
            <a:headEnd/>
            <a:tailEnd/>
          </a:ln>
        </p:spPr>
      </p:pic>
      <p:sp>
        <p:nvSpPr>
          <p:cNvPr id="5122" name="Rectangle 2"/>
          <p:cNvSpPr>
            <a:spLocks noGrp="1" noChangeArrowheads="1"/>
          </p:cNvSpPr>
          <p:nvPr>
            <p:ph type="ctrTitle"/>
          </p:nvPr>
        </p:nvSpPr>
        <p:spPr>
          <a:xfrm>
            <a:off x="3280409" y="4505929"/>
            <a:ext cx="8432800" cy="2238233"/>
          </a:xfrm>
        </p:spPr>
        <p:txBody>
          <a:bodyPr/>
          <a:lstStyle/>
          <a:p>
            <a:pPr>
              <a:lnSpc>
                <a:spcPct val="200000"/>
              </a:lnSpc>
            </a:pPr>
            <a:r>
              <a:rPr lang="zh-CN" altLang="zh-CN" sz="4000" i="0" dirty="0">
                <a:latin typeface="Adobe 宋体 Std L" panose="02020300000000000000" pitchFamily="18" charset="-122"/>
                <a:ea typeface="Adobe 宋体 Std L" panose="02020300000000000000" pitchFamily="18" charset="-122"/>
              </a:rPr>
              <a:t> 周·工作总结</a:t>
            </a:r>
            <a:endParaRPr lang="en-US" altLang="zh-CN" sz="4000" i="0" dirty="0">
              <a:latin typeface="Adobe 宋体 Std L" panose="02020300000000000000" pitchFamily="18" charset="-122"/>
              <a:ea typeface="Adobe 宋体 Std L" panose="02020300000000000000" pitchFamily="18" charset="-122"/>
            </a:endParaRPr>
          </a:p>
        </p:txBody>
      </p:sp>
      <p:pic>
        <p:nvPicPr>
          <p:cNvPr id="8" name="Picture 6" descr="B-1"/>
          <p:cNvPicPr>
            <a:picLocks noChangeAspect="1" noChangeArrowheads="1"/>
          </p:cNvPicPr>
          <p:nvPr/>
        </p:nvPicPr>
        <p:blipFill>
          <a:blip r:embed="rId2" cstate="print"/>
          <a:srcRect l="8194" t="52522" r="40851" b="32153"/>
          <a:stretch>
            <a:fillRect/>
          </a:stretch>
        </p:blipFill>
        <p:spPr bwMode="auto">
          <a:xfrm>
            <a:off x="675640" y="3721100"/>
            <a:ext cx="6167755" cy="1391285"/>
          </a:xfrm>
          <a:prstGeom prst="rect">
            <a:avLst/>
          </a:prstGeom>
          <a:noFill/>
          <a:ln w="9525">
            <a:noFill/>
            <a:miter lim="800000"/>
            <a:headEnd/>
            <a:tailEnd/>
          </a:ln>
        </p:spPr>
      </p:pic>
      <p:sp>
        <p:nvSpPr>
          <p:cNvPr id="4" name="文本框 3"/>
          <p:cNvSpPr txBox="1"/>
          <p:nvPr/>
        </p:nvSpPr>
        <p:spPr>
          <a:xfrm>
            <a:off x="1374775" y="1062990"/>
            <a:ext cx="10130790" cy="1568450"/>
          </a:xfrm>
          <a:prstGeom prst="rect">
            <a:avLst/>
          </a:prstGeom>
          <a:noFill/>
        </p:spPr>
        <p:txBody>
          <a:bodyPr wrap="square" rtlCol="0">
            <a:spAutoFit/>
          </a:bodyPr>
          <a:p>
            <a:pPr algn="ctr"/>
            <a:r>
              <a:rPr 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基于同层地址空间隔离</a:t>
            </a:r>
            <a:r>
              <a:rPr 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机制</a:t>
            </a:r>
            <a:r>
              <a:rPr 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的</a:t>
            </a:r>
            <a:r>
              <a:rPr lang="en-US" alt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VM</a:t>
            </a:r>
            <a:r>
              <a:rPr lang="zh-CN" altLang="en-US"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内存保护技术</a:t>
            </a:r>
            <a:r>
              <a:rPr 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研究</a:t>
            </a:r>
            <a:endParaRPr lang="zh-CN" sz="4800" b="1">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9" name="文本框 8"/>
          <p:cNvSpPr txBox="1"/>
          <p:nvPr/>
        </p:nvSpPr>
        <p:spPr>
          <a:xfrm>
            <a:off x="7973060" y="3916045"/>
            <a:ext cx="3966845" cy="521970"/>
          </a:xfrm>
          <a:prstGeom prst="rect">
            <a:avLst/>
          </a:prstGeom>
          <a:noFill/>
        </p:spPr>
        <p:txBody>
          <a:bodyPr wrap="square" rtlCol="0">
            <a:spAutoFit/>
          </a:bodyPr>
          <a:p>
            <a:pPr>
              <a:lnSpc>
                <a:spcPct val="140000"/>
              </a:lnSpc>
            </a:pPr>
            <a:endParaRPr lang="zh-CN" altLang="en-US" sz="2000">
              <a:solidFill>
                <a:schemeClr val="tx1"/>
              </a:solidFill>
              <a:latin typeface="微软雅黑" panose="020B0503020204020204" charset="-122"/>
              <a:ea typeface="微软雅黑" panose="020B0503020204020204" charset="-122"/>
            </a:endParaRPr>
          </a:p>
        </p:txBody>
      </p:sp>
    </p:spTree>
    <p:custDataLst>
      <p:tags r:id="rId3"/>
    </p:custDataLst>
  </p:cSld>
  <p:clrMapOvr>
    <a:masterClrMapping/>
  </p:clrMapOvr>
  <p:transition advTm="829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latin typeface="Times New Roman" panose="02020603050405020304" pitchFamily="18" charset="0"/>
                <a:cs typeface="Times New Roman" panose="02020603050405020304" pitchFamily="18" charset="0"/>
              </a:rPr>
              <a:t>重</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构</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Hypervisor</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a:p>
            <a:pPr lvl="1"/>
            <a:r>
              <a:rPr lang="zh-CN" altLang="en-US">
                <a:latin typeface="Times New Roman" panose="02020603050405020304" pitchFamily="18" charset="0"/>
                <a:cs typeface="Times New Roman" panose="02020603050405020304" pitchFamily="18" charset="0"/>
              </a:rPr>
              <a:t>轮询查询</a:t>
            </a:r>
            <a:endParaRPr lang="zh-CN" altLang="en-US">
              <a:latin typeface="Times New Roman" panose="02020603050405020304" pitchFamily="18" charset="0"/>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利用</a:t>
            </a:r>
            <a:r>
              <a:rPr lang="en-US" altLang="zh-CN">
                <a:latin typeface="Times New Roman" panose="02020603050405020304" pitchFamily="18" charset="0"/>
                <a:ea typeface="宋体" panose="02010600030101010101" pitchFamily="2" charset="-122"/>
                <a:cs typeface="Times New Roman" panose="02020603050405020304" pitchFamily="18" charset="0"/>
              </a:rPr>
              <a:t>SMM</a:t>
            </a:r>
            <a:r>
              <a:rPr lang="zh-CN" altLang="en-US">
                <a:latin typeface="Times New Roman" panose="02020603050405020304" pitchFamily="18" charset="0"/>
                <a:cs typeface="Times New Roman" panose="02020603050405020304" pitchFamily="18" charset="0"/>
              </a:rPr>
              <a:t>轮询方式对</a:t>
            </a:r>
            <a:r>
              <a:rPr lang="en-US" altLang="zh-CN">
                <a:latin typeface="Times New Roman" panose="02020603050405020304" pitchFamily="18" charset="0"/>
                <a:cs typeface="Times New Roman" panose="02020603050405020304" pitchFamily="18" charset="0"/>
              </a:rPr>
              <a:t>Hypervisor</a:t>
            </a:r>
            <a:r>
              <a:rPr lang="zh-CN" altLang="en-US">
                <a:latin typeface="Times New Roman" panose="02020603050405020304" pitchFamily="18" charset="0"/>
                <a:ea typeface="宋体" panose="02010600030101010101" pitchFamily="2" charset="-122"/>
                <a:cs typeface="Times New Roman" panose="02020603050405020304" pitchFamily="18" charset="0"/>
              </a:rPr>
              <a:t>的完整性验证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内存锁机制</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对内存页的访问设置锁</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解锁、访问、上锁 </a:t>
            </a: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步骤（</a:t>
            </a:r>
            <a:r>
              <a:rPr lang="en-US" altLang="zh-CN">
                <a:latin typeface="Times New Roman" panose="02020603050405020304" pitchFamily="18" charset="0"/>
                <a:ea typeface="宋体" panose="02010600030101010101" pitchFamily="2" charset="-122"/>
                <a:cs typeface="Times New Roman" panose="02020603050405020304" pitchFamily="18" charset="0"/>
              </a:rPr>
              <a:t>HyperSafe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同层隔离</a:t>
            </a:r>
            <a:endParaRPr lang="zh-CN" altLang="en-US">
              <a:latin typeface="Times New Roman" panose="02020603050405020304" pitchFamily="18" charset="0"/>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同层隔离的地址空间，对敏感操作进行监控 </a:t>
            </a:r>
            <a:r>
              <a:rPr lang="en-US" altLang="zh-CN">
                <a:latin typeface="Times New Roman" panose="02020603050405020304" pitchFamily="18" charset="0"/>
                <a:ea typeface="宋体" panose="02010600030101010101" pitchFamily="2" charset="-122"/>
                <a:cs typeface="Times New Roman" panose="02020603050405020304" pitchFamily="18" charset="0"/>
              </a:rPr>
              <a:t>(Hilps SKEE Equalvisor)</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a:xfrm>
            <a:off x="609600" y="1289051"/>
            <a:ext cx="10972800" cy="5248275"/>
          </a:xfrm>
        </p:spPr>
        <p:txBody>
          <a:bodyPr/>
          <a:p>
            <a:r>
              <a:rPr lang="zh-CN" altLang="en-US">
                <a:latin typeface="Times New Roman" panose="02020603050405020304" pitchFamily="18" charset="0"/>
                <a:ea typeface="宋体" panose="02010600030101010101" pitchFamily="2" charset="-122"/>
                <a:cs typeface="Times New Roman" panose="02020603050405020304" pitchFamily="18" charset="0"/>
              </a:rPr>
              <a:t>虚拟机间隔离</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通过将资源管理和访问控制隔离，剔除</a:t>
            </a:r>
            <a:r>
              <a:rPr lang="en-US" altLang="zh-CN">
                <a:latin typeface="Times New Roman" panose="02020603050405020304" pitchFamily="18" charset="0"/>
                <a:ea typeface="宋体" panose="02010600030101010101" pitchFamily="2" charset="-122"/>
                <a:cs typeface="Times New Roman" panose="02020603050405020304" pitchFamily="18" charset="0"/>
              </a:rPr>
              <a:t>Hypervisor</a:t>
            </a:r>
            <a:r>
              <a:rPr lang="zh-CN" altLang="en-US">
                <a:latin typeface="Times New Roman" panose="02020603050405020304" pitchFamily="18" charset="0"/>
                <a:ea typeface="宋体" panose="02010600030101010101" pitchFamily="2" charset="-122"/>
                <a:cs typeface="Times New Roman" panose="02020603050405020304" pitchFamily="18" charset="0"/>
              </a:rPr>
              <a:t>中有关安全的操作，保证虚拟机的安全不依赖</a:t>
            </a:r>
            <a:r>
              <a:rPr lang="en-US" altLang="zh-CN">
                <a:latin typeface="Times New Roman" panose="02020603050405020304" pitchFamily="18" charset="0"/>
                <a:ea typeface="宋体" panose="02010600030101010101" pitchFamily="2" charset="-122"/>
                <a:cs typeface="Times New Roman" panose="02020603050405020304" pitchFamily="18" charset="0"/>
              </a:rPr>
              <a:t>Hypervisor</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方式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更改内存访问微代码，更改 </a:t>
            </a:r>
            <a:r>
              <a:rPr lang="en-US" altLang="zh-CN">
                <a:latin typeface="Times New Roman" panose="02020603050405020304" pitchFamily="18" charset="0"/>
                <a:ea typeface="宋体" panose="02010600030101010101" pitchFamily="2" charset="-122"/>
                <a:cs typeface="Times New Roman" panose="02020603050405020304" pitchFamily="18" charset="0"/>
              </a:rPr>
              <a:t>map </a:t>
            </a:r>
            <a:r>
              <a:rPr lang="zh-CN" altLang="en-US">
                <a:latin typeface="Times New Roman" panose="02020603050405020304" pitchFamily="18" charset="0"/>
                <a:ea typeface="宋体" panose="02010600030101010101" pitchFamily="2" charset="-122"/>
                <a:cs typeface="Times New Roman" panose="02020603050405020304" pitchFamily="18" charset="0"/>
              </a:rPr>
              <a:t>函数的映射范围</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对内存页标注标志</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3 </a:t>
            </a:r>
            <a:r>
              <a:rPr lang="zh-CN" altLang="en-US">
                <a:ea typeface="宋体" panose="02010600030101010101" pitchFamily="2" charset="-122"/>
              </a:rPr>
              <a:t>研究内容</a:t>
            </a:r>
            <a:endParaRPr lang="zh-CN" altLang="en-US">
              <a:ea typeface="宋体" panose="02010600030101010101" pitchFamily="2" charset="-122"/>
            </a:endParaRPr>
          </a:p>
        </p:txBody>
      </p:sp>
      <p:sp>
        <p:nvSpPr>
          <p:cNvPr id="4" name="内容占位符 3"/>
          <p:cNvSpPr>
            <a:spLocks noGrp="1"/>
          </p:cNvSpPr>
          <p:nvPr>
            <p:ph idx="1"/>
          </p:nvPr>
        </p:nvSpPr>
        <p:spPr/>
        <p:txBody>
          <a:bodyPr/>
          <a:p>
            <a:pPr algn="l"/>
            <a:r>
              <a:rPr lang="zh-CN" altLang="en-US">
                <a:latin typeface="Times New Roman" panose="02020603050405020304" pitchFamily="18" charset="0"/>
                <a:ea typeface="宋体" panose="02010600030101010101" pitchFamily="2" charset="-122"/>
                <a:cs typeface="Times New Roman" panose="02020603050405020304" pitchFamily="18" charset="0"/>
              </a:rPr>
              <a:t>威胁模型</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lgn="l"/>
            <a:r>
              <a:rPr lang="zh-CN" altLang="en-US">
                <a:latin typeface="Times New Roman" panose="02020603050405020304" pitchFamily="18" charset="0"/>
                <a:ea typeface="宋体" panose="02010600030101010101" pitchFamily="2" charset="-122"/>
                <a:cs typeface="Times New Roman" panose="02020603050405020304" pitchFamily="18" charset="0"/>
              </a:rPr>
              <a:t>虚拟机逃逸攻击</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r>
              <a:rPr lang="zh-CN" altLang="en-US">
                <a:latin typeface="Times New Roman" panose="02020603050405020304" pitchFamily="18" charset="0"/>
                <a:ea typeface="宋体" panose="02010600030101010101" pitchFamily="2" charset="-122"/>
                <a:cs typeface="Times New Roman" panose="02020603050405020304" pitchFamily="18" charset="0"/>
              </a:rPr>
              <a:t>虚拟机逃逸是指利用虚拟机软件或者虚拟机中运行的软件的漏洞进行攻击，以达到攻击或控制虚拟机宿主操作系统的目的。</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lgn="l"/>
            <a:r>
              <a:rPr lang="zh-CN" altLang="en-US">
                <a:latin typeface="Times New Roman" panose="02020603050405020304" pitchFamily="18" charset="0"/>
                <a:ea typeface="宋体" panose="02010600030101010101" pitchFamily="2" charset="-122"/>
                <a:cs typeface="Times New Roman" panose="02020603050405020304" pitchFamily="18" charset="0"/>
              </a:rPr>
              <a:t>虚拟机跨域访问</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lgn="l"/>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某客户机非法访问位于</a:t>
            </a:r>
            <a:r>
              <a:rPr lang="zh-CN" altLang="en-US">
                <a:latin typeface="Times New Roman" panose="02020603050405020304" pitchFamily="18" charset="0"/>
                <a:ea typeface="宋体" panose="02010600030101010101" pitchFamily="2" charset="-122"/>
                <a:cs typeface="Times New Roman" panose="02020603050405020304" pitchFamily="18" charset="0"/>
              </a:rPr>
              <a:t>同一服务器上的另一客户机内存</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lgn="l"/>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graphicFrame>
        <p:nvGraphicFramePr>
          <p:cNvPr id="5" name="表格 4"/>
          <p:cNvGraphicFramePr/>
          <p:nvPr/>
        </p:nvGraphicFramePr>
        <p:xfrm>
          <a:off x="1942465" y="3093085"/>
          <a:ext cx="9222740" cy="1518920"/>
        </p:xfrm>
        <a:graphic>
          <a:graphicData uri="http://schemas.openxmlformats.org/drawingml/2006/table">
            <a:tbl>
              <a:tblPr firstRow="1" bandRow="1">
                <a:tableStyleId>{5C22544A-7EE6-4342-B048-85BDC9FD1C3A}</a:tableStyleId>
              </a:tblPr>
              <a:tblGrid>
                <a:gridCol w="4611370"/>
                <a:gridCol w="4611370"/>
              </a:tblGrid>
              <a:tr h="381000">
                <a:tc>
                  <a:txBody>
                    <a:bodyPr/>
                    <a:p>
                      <a:pPr algn="ctr">
                        <a:buNone/>
                      </a:pPr>
                      <a:r>
                        <a:rPr lang="en-US" altLang="zh-CN"/>
                        <a:t>CVE</a:t>
                      </a:r>
                      <a:endParaRPr lang="en-US" altLang="zh-CN"/>
                    </a:p>
                  </a:txBody>
                  <a:tcPr/>
                </a:tc>
                <a:tc>
                  <a:txBody>
                    <a:bodyPr/>
                    <a:p>
                      <a:pPr algn="ctr">
                        <a:buNone/>
                      </a:pPr>
                      <a:r>
                        <a:rPr lang="zh-CN" altLang="en-US"/>
                        <a:t>漏洞</a:t>
                      </a:r>
                      <a:endParaRPr lang="zh-CN" altLang="en-US"/>
                    </a:p>
                  </a:txBody>
                  <a:tcPr/>
                </a:tc>
              </a:tr>
              <a:tr h="375920">
                <a:tc>
                  <a:txBody>
                    <a:bodyPr/>
                    <a:p>
                      <a:pPr algn="ctr">
                        <a:buNone/>
                      </a:pPr>
                      <a:r>
                        <a:rPr lang="en-US" altLang="zh-CN"/>
                        <a:t>CVE-2008-0923</a:t>
                      </a:r>
                      <a:endParaRPr lang="en-US" altLang="zh-CN"/>
                    </a:p>
                  </a:txBody>
                  <a:tcPr/>
                </a:tc>
                <a:tc>
                  <a:txBody>
                    <a:bodyPr/>
                    <a:p>
                      <a:pPr>
                        <a:buNone/>
                      </a:pPr>
                      <a:r>
                        <a:rPr lang="en-US" altLang="zh-CN"/>
                        <a:t>VMWare</a:t>
                      </a:r>
                      <a:r>
                        <a:rPr lang="zh-CN" altLang="en-US">
                          <a:ea typeface="宋体" panose="02010600030101010101" pitchFamily="2" charset="-122"/>
                        </a:rPr>
                        <a:t>（</a:t>
                      </a:r>
                      <a:r>
                        <a:rPr lang="en-US" altLang="zh-CN">
                          <a:ea typeface="宋体" panose="02010600030101010101" pitchFamily="2" charset="-122"/>
                        </a:rPr>
                        <a:t>6.0.2</a:t>
                      </a:r>
                      <a:r>
                        <a:rPr lang="zh-CN" altLang="en-US">
                          <a:ea typeface="宋体" panose="02010600030101010101" pitchFamily="2" charset="-122"/>
                        </a:rPr>
                        <a:t>和</a:t>
                      </a:r>
                      <a:r>
                        <a:rPr lang="en-US" altLang="zh-CN">
                          <a:ea typeface="宋体" panose="02010600030101010101" pitchFamily="2" charset="-122"/>
                        </a:rPr>
                        <a:t>5.5.4</a:t>
                      </a:r>
                      <a:r>
                        <a:rPr lang="zh-CN" altLang="en-US">
                          <a:ea typeface="宋体" panose="02010600030101010101" pitchFamily="2" charset="-122"/>
                        </a:rPr>
                        <a:t>）</a:t>
                      </a:r>
                      <a:r>
                        <a:rPr lang="zh-CN" altLang="en-US">
                          <a:ea typeface="宋体" panose="02010600030101010101" pitchFamily="2" charset="-122"/>
                        </a:rPr>
                        <a:t>虚拟机逃逸漏洞</a:t>
                      </a:r>
                      <a:endParaRPr lang="zh-CN" altLang="en-US">
                        <a:ea typeface="宋体" panose="02010600030101010101" pitchFamily="2" charset="-122"/>
                      </a:endParaRPr>
                    </a:p>
                  </a:txBody>
                  <a:tcPr/>
                </a:tc>
              </a:tr>
              <a:tr h="381000">
                <a:tc>
                  <a:txBody>
                    <a:bodyPr/>
                    <a:p>
                      <a:pPr algn="ctr">
                        <a:buNone/>
                      </a:pPr>
                      <a:r>
                        <a:rPr lang="en-US" altLang="zh-CN"/>
                        <a:t>CVE-2012-0217</a:t>
                      </a:r>
                      <a:endParaRPr lang="en-US" altLang="zh-CN"/>
                    </a:p>
                  </a:txBody>
                  <a:tcPr/>
                </a:tc>
                <a:tc>
                  <a:txBody>
                    <a:bodyPr/>
                    <a:p>
                      <a:pPr>
                        <a:buNone/>
                      </a:pPr>
                      <a:r>
                        <a:rPr lang="en-US" altLang="zh-CN"/>
                        <a:t>Xen</a:t>
                      </a:r>
                      <a:r>
                        <a:rPr lang="zh-CN" altLang="en-US">
                          <a:ea typeface="宋体" panose="02010600030101010101" pitchFamily="2" charset="-122"/>
                        </a:rPr>
                        <a:t>虚拟机逃逸</a:t>
                      </a:r>
                      <a:r>
                        <a:rPr lang="zh-CN" altLang="en-US" sz="1800">
                          <a:ea typeface="宋体" panose="02010600030101010101" pitchFamily="2" charset="-122"/>
                          <a:sym typeface="+mn-ea"/>
                        </a:rPr>
                        <a:t>漏洞</a:t>
                      </a:r>
                      <a:endParaRPr lang="zh-CN" altLang="en-US">
                        <a:ea typeface="宋体" panose="02010600030101010101" pitchFamily="2" charset="-122"/>
                      </a:endParaRPr>
                    </a:p>
                  </a:txBody>
                  <a:tcPr/>
                </a:tc>
              </a:tr>
              <a:tr h="381000">
                <a:tc>
                  <a:txBody>
                    <a:bodyPr/>
                    <a:p>
                      <a:pPr algn="ctr">
                        <a:buNone/>
                      </a:pPr>
                      <a:r>
                        <a:rPr lang="en-US" altLang="zh-CN"/>
                        <a:t>CVE-2014-0983</a:t>
                      </a:r>
                      <a:endParaRPr lang="en-US" altLang="zh-CN"/>
                    </a:p>
                  </a:txBody>
                  <a:tcPr/>
                </a:tc>
                <a:tc>
                  <a:txBody>
                    <a:bodyPr/>
                    <a:p>
                      <a:pPr>
                        <a:buNone/>
                      </a:pPr>
                      <a:r>
                        <a:rPr lang="en-US" altLang="zh-CN"/>
                        <a:t>VirtualBox </a:t>
                      </a:r>
                      <a:r>
                        <a:rPr lang="zh-CN" altLang="en-US">
                          <a:ea typeface="宋体" panose="02010600030101010101" pitchFamily="2" charset="-122"/>
                        </a:rPr>
                        <a:t>虚拟机逃逸</a:t>
                      </a:r>
                      <a:r>
                        <a:rPr lang="zh-CN" altLang="en-US" sz="1800">
                          <a:ea typeface="宋体" panose="02010600030101010101" pitchFamily="2" charset="-122"/>
                          <a:sym typeface="+mn-ea"/>
                        </a:rPr>
                        <a:t>漏洞</a:t>
                      </a:r>
                      <a:endParaRPr lang="zh-CN" altLang="en-US">
                        <a:ea typeface="宋体" panose="02010600030101010101" pitchFamily="2" charset="-122"/>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3 </a:t>
            </a:r>
            <a:r>
              <a:rPr lang="zh-CN" altLang="en-US">
                <a:ea typeface="宋体" panose="02010600030101010101" pitchFamily="2" charset="-122"/>
              </a:rPr>
              <a:t>研究内容</a:t>
            </a:r>
            <a:endParaRPr lang="zh-CN" altLang="en-US">
              <a:ea typeface="宋体" panose="02010600030101010101" pitchFamily="2" charset="-122"/>
            </a:endParaRPr>
          </a:p>
        </p:txBody>
      </p:sp>
      <p:sp>
        <p:nvSpPr>
          <p:cNvPr id="4" name="内容占位符 3"/>
          <p:cNvSpPr>
            <a:spLocks noGrp="1"/>
          </p:cNvSpPr>
          <p:nvPr>
            <p:ph idx="1"/>
          </p:nvPr>
        </p:nvSpPr>
        <p:spPr/>
        <p:txBody>
          <a:bodyPr/>
          <a:p>
            <a:pPr algn="l"/>
            <a:r>
              <a:rPr lang="zh-CN" altLang="en-US">
                <a:latin typeface="Times New Roman" panose="02020603050405020304" pitchFamily="18" charset="0"/>
                <a:ea typeface="宋体" panose="02010600030101010101" pitchFamily="2" charset="-122"/>
                <a:cs typeface="Times New Roman" panose="02020603050405020304" pitchFamily="18" charset="0"/>
              </a:rPr>
              <a:t>减小针对Hypervisor的攻击面</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lgn="l"/>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控制Hypervisor</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代码量</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lgn="l"/>
            <a:r>
              <a:rPr lang="zh-CN" altLang="en-US">
                <a:latin typeface="Times New Roman" panose="02020603050405020304" pitchFamily="18" charset="0"/>
                <a:ea typeface="宋体" panose="02010600030101010101" pitchFamily="2" charset="-122"/>
                <a:cs typeface="Times New Roman" panose="02020603050405020304" pitchFamily="18" charset="0"/>
              </a:rPr>
              <a:t>控制</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Hypervisor</a:t>
            </a:r>
            <a:r>
              <a:rPr lang="zh-CN" altLang="en-US">
                <a:latin typeface="Times New Roman" panose="02020603050405020304" pitchFamily="18" charset="0"/>
                <a:ea typeface="宋体" panose="02010600030101010101" pitchFamily="2" charset="-122"/>
                <a:cs typeface="Times New Roman" panose="02020603050405020304" pitchFamily="18" charset="0"/>
              </a:rPr>
              <a:t>与VM交互过程</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虚拟机间内存隔离</a:t>
            </a:r>
            <a:endParaRPr lang="zh-CN" altLang="en-US">
              <a:latin typeface="Times New Roman" panose="02020603050405020304" pitchFamily="18" charset="0"/>
              <a:ea typeface="宋体" panose="02010600030101010101" pitchFamily="2" charset="-122"/>
              <a:cs typeface="Times New Roman" panose="02020603050405020304" pitchFamily="18" charset="0"/>
              <a:sym typeface="+mn-ea"/>
            </a:endParaRPr>
          </a:p>
          <a:p>
            <a:pPr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0" indent="0" algn="l">
              <a:buNone/>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l"/>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研究内容组成</a:t>
            </a:r>
            <a:endParaRPr lang="zh-CN" altLang="en-US"/>
          </a:p>
        </p:txBody>
      </p:sp>
      <p:sp>
        <p:nvSpPr>
          <p:cNvPr id="4" name="内容占位符 3"/>
          <p:cNvSpPr>
            <a:spLocks noGrp="1"/>
          </p:cNvSpPr>
          <p:nvPr>
            <p:ph idx="1"/>
          </p:nvPr>
        </p:nvSpPr>
        <p:spPr/>
        <p:txBody>
          <a:bodyPr/>
          <a:p>
            <a:r>
              <a:rPr lang="zh-CN" altLang="en-US"/>
              <a:t>安全隔离执行空间</a:t>
            </a:r>
            <a:endParaRPr lang="zh-CN" altLang="en-US"/>
          </a:p>
          <a:p>
            <a:pPr lvl="1"/>
            <a:r>
              <a:rPr lang="zh-CN" altLang="en-US"/>
              <a:t>当</a:t>
            </a:r>
            <a:r>
              <a:rPr lang="en-US" altLang="zh-CN">
                <a:solidFill>
                  <a:srgbClr val="C00000"/>
                </a:solidFill>
              </a:rPr>
              <a:t>Hypervisor</a:t>
            </a:r>
            <a:r>
              <a:rPr lang="zh-CN" altLang="en-US">
                <a:solidFill>
                  <a:srgbClr val="C00000"/>
                </a:solidFill>
                <a:ea typeface="宋体" panose="02010600030101010101" pitchFamily="2" charset="-122"/>
              </a:rPr>
              <a:t>不再可信</a:t>
            </a:r>
            <a:r>
              <a:rPr lang="zh-CN" altLang="en-US">
                <a:ea typeface="宋体" panose="02010600030101010101" pitchFamily="2" charset="-122"/>
              </a:rPr>
              <a:t>时，</a:t>
            </a:r>
            <a:r>
              <a:rPr lang="zh-CN" altLang="en-US">
                <a:solidFill>
                  <a:srgbClr val="C00000"/>
                </a:solidFill>
                <a:ea typeface="宋体" panose="02010600030101010101" pitchFamily="2" charset="-122"/>
              </a:rPr>
              <a:t>关键事件</a:t>
            </a:r>
            <a:r>
              <a:rPr lang="zh-CN" altLang="en-US">
                <a:solidFill>
                  <a:schemeClr val="tx1"/>
                </a:solidFill>
                <a:ea typeface="宋体" panose="02010600030101010101" pitchFamily="2" charset="-122"/>
              </a:rPr>
              <a:t>在该空间</a:t>
            </a:r>
            <a:r>
              <a:rPr lang="zh-CN" altLang="en-US">
                <a:solidFill>
                  <a:srgbClr val="C00000"/>
                </a:solidFill>
                <a:ea typeface="宋体" panose="02010600030101010101" pitchFamily="2" charset="-122"/>
              </a:rPr>
              <a:t>正常运行</a:t>
            </a:r>
            <a:r>
              <a:rPr lang="zh-CN" altLang="en-US">
                <a:ea typeface="宋体" panose="02010600030101010101" pitchFamily="2" charset="-122"/>
              </a:rPr>
              <a:t>，避免逃逸攻击和跨域攻击</a:t>
            </a:r>
            <a:endParaRPr lang="zh-CN" altLang="en-US"/>
          </a:p>
          <a:p>
            <a:r>
              <a:rPr lang="en-US" altLang="zh-CN"/>
              <a:t>VM</a:t>
            </a:r>
            <a:r>
              <a:rPr lang="zh-CN" altLang="en-US"/>
              <a:t>监控</a:t>
            </a:r>
            <a:endParaRPr lang="zh-CN" altLang="en-US"/>
          </a:p>
          <a:p>
            <a:pPr lvl="1"/>
            <a:r>
              <a:rPr lang="zh-CN" altLang="en-US"/>
              <a:t>监控</a:t>
            </a:r>
            <a:r>
              <a:rPr lang="en-US" altLang="zh-CN">
                <a:solidFill>
                  <a:srgbClr val="C00000"/>
                </a:solidFill>
              </a:rPr>
              <a:t>VM</a:t>
            </a:r>
            <a:r>
              <a:rPr lang="zh-CN" altLang="en-US">
                <a:solidFill>
                  <a:srgbClr val="C00000"/>
                </a:solidFill>
              </a:rPr>
              <a:t>与</a:t>
            </a:r>
            <a:r>
              <a:rPr lang="en-US" altLang="zh-CN">
                <a:solidFill>
                  <a:srgbClr val="C00000"/>
                </a:solidFill>
              </a:rPr>
              <a:t>Hyprevisor</a:t>
            </a:r>
            <a:r>
              <a:rPr lang="zh-CN" altLang="en-US">
                <a:ea typeface="宋体" panose="02010600030101010101" pitchFamily="2" charset="-122"/>
              </a:rPr>
              <a:t>的</a:t>
            </a:r>
            <a:r>
              <a:rPr lang="zh-CN" altLang="en-US">
                <a:solidFill>
                  <a:srgbClr val="C00000"/>
                </a:solidFill>
                <a:ea typeface="宋体" panose="02010600030101010101" pitchFamily="2" charset="-122"/>
              </a:rPr>
              <a:t>交互</a:t>
            </a:r>
            <a:endParaRPr lang="zh-CN" altLang="en-US"/>
          </a:p>
          <a:p>
            <a:r>
              <a:rPr lang="en-US" altLang="zh-CN"/>
              <a:t>VM</a:t>
            </a:r>
            <a:r>
              <a:rPr lang="zh-CN" altLang="en-US"/>
              <a:t>内存隔离</a:t>
            </a:r>
            <a:endParaRPr lang="zh-CN" altLang="en-US"/>
          </a:p>
          <a:p>
            <a:pPr lvl="1"/>
            <a:r>
              <a:rPr lang="zh-CN" altLang="en-US"/>
              <a:t>将</a:t>
            </a:r>
            <a:r>
              <a:rPr lang="en-US" altLang="zh-CN">
                <a:solidFill>
                  <a:srgbClr val="C00000"/>
                </a:solidFill>
              </a:rPr>
              <a:t>VM</a:t>
            </a:r>
            <a:r>
              <a:rPr lang="zh-CN" altLang="en-US">
                <a:solidFill>
                  <a:srgbClr val="C00000"/>
                </a:solidFill>
                <a:ea typeface="宋体" panose="02010600030101010101" pitchFamily="2" charset="-122"/>
              </a:rPr>
              <a:t>间</a:t>
            </a:r>
            <a:r>
              <a:rPr lang="zh-CN" altLang="en-US">
                <a:ea typeface="宋体" panose="02010600030101010101" pitchFamily="2" charset="-122"/>
              </a:rPr>
              <a:t>，</a:t>
            </a:r>
            <a:r>
              <a:rPr lang="en-US" altLang="zh-CN">
                <a:solidFill>
                  <a:srgbClr val="C00000"/>
                </a:solidFill>
                <a:ea typeface="宋体" panose="02010600030101010101" pitchFamily="2" charset="-122"/>
              </a:rPr>
              <a:t>VM</a:t>
            </a:r>
            <a:r>
              <a:rPr lang="zh-CN" altLang="en-US">
                <a:solidFill>
                  <a:srgbClr val="C00000"/>
                </a:solidFill>
                <a:ea typeface="宋体" panose="02010600030101010101" pitchFamily="2" charset="-122"/>
              </a:rPr>
              <a:t>与</a:t>
            </a:r>
            <a:r>
              <a:rPr lang="en-US" altLang="zh-CN">
                <a:solidFill>
                  <a:srgbClr val="C00000"/>
                </a:solidFill>
                <a:ea typeface="宋体" panose="02010600030101010101" pitchFamily="2" charset="-122"/>
              </a:rPr>
              <a:t>Hypervisor</a:t>
            </a:r>
            <a:r>
              <a:rPr lang="zh-CN" altLang="en-US">
                <a:solidFill>
                  <a:srgbClr val="C00000"/>
                </a:solidFill>
                <a:ea typeface="宋体" panose="02010600030101010101" pitchFamily="2" charset="-122"/>
              </a:rPr>
              <a:t>间</a:t>
            </a:r>
            <a:r>
              <a:rPr lang="zh-CN" altLang="en-US">
                <a:ea typeface="宋体" panose="02010600030101010101" pitchFamily="2" charset="-122"/>
              </a:rPr>
              <a:t>的</a:t>
            </a:r>
            <a:r>
              <a:rPr lang="zh-CN" altLang="en-US">
                <a:solidFill>
                  <a:srgbClr val="C00000"/>
                </a:solidFill>
                <a:ea typeface="宋体" panose="02010600030101010101" pitchFamily="2" charset="-122"/>
              </a:rPr>
              <a:t>内存</a:t>
            </a:r>
            <a:r>
              <a:rPr lang="zh-CN" altLang="en-US">
                <a:ea typeface="宋体" panose="02010600030101010101" pitchFamily="2" charset="-122"/>
              </a:rPr>
              <a:t>隔离</a:t>
            </a:r>
            <a:endParaRPr lang="zh-CN" altLang="en-US"/>
          </a:p>
          <a:p>
            <a:endParaRPr lang="zh-CN" altLang="en-US"/>
          </a:p>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04595" y="1205865"/>
          <a:ext cx="9968865" cy="5381625"/>
        </p:xfrm>
        <a:graphic>
          <a:graphicData uri="http://schemas.openxmlformats.org/drawingml/2006/table">
            <a:tbl>
              <a:tblPr firstRow="1" bandRow="1">
                <a:tableStyleId>{5C22544A-7EE6-4342-B048-85BDC9FD1C3A}</a:tableStyleId>
              </a:tblPr>
              <a:tblGrid>
                <a:gridCol w="1852930"/>
                <a:gridCol w="2781300"/>
                <a:gridCol w="2761615"/>
                <a:gridCol w="2573020"/>
              </a:tblGrid>
              <a:tr h="793115">
                <a:tc>
                  <a:txBody>
                    <a:bodyPr/>
                    <a:lstStyle/>
                    <a:p>
                      <a:endParaRPr lang="zh-CN" altLang="en-US" sz="2000" dirty="0"/>
                    </a:p>
                  </a:txBody>
                  <a:tcPr>
                    <a:solidFill>
                      <a:schemeClr val="bg1">
                        <a:lumMod val="85000"/>
                      </a:schemeClr>
                    </a:solidFill>
                  </a:tcPr>
                </a:tc>
                <a:tc>
                  <a:txBody>
                    <a:bodyPr/>
                    <a:lstStyle/>
                    <a:p>
                      <a:pPr algn="ctr"/>
                      <a:r>
                        <a:rPr lang="zh-CN" altLang="en-US" sz="2000" dirty="0" smtClean="0">
                          <a:solidFill>
                            <a:schemeClr val="tx1"/>
                          </a:solidFill>
                          <a:latin typeface="楷体" panose="02010609060101010101" charset="-122"/>
                          <a:ea typeface="楷体" panose="02010609060101010101" charset="-122"/>
                        </a:rPr>
                        <a:t>安全隔离的</a:t>
                      </a:r>
                      <a:endParaRPr lang="zh-CN" altLang="en-US" sz="2000" dirty="0" smtClean="0">
                        <a:solidFill>
                          <a:schemeClr val="tx1"/>
                        </a:solidFill>
                        <a:latin typeface="楷体" panose="02010609060101010101" charset="-122"/>
                        <a:ea typeface="楷体" panose="02010609060101010101" charset="-122"/>
                      </a:endParaRPr>
                    </a:p>
                    <a:p>
                      <a:pPr algn="ctr"/>
                      <a:r>
                        <a:rPr lang="zh-CN" altLang="en-US" sz="2000" dirty="0" smtClean="0">
                          <a:solidFill>
                            <a:schemeClr val="tx1"/>
                          </a:solidFill>
                          <a:latin typeface="楷体" panose="02010609060101010101" charset="-122"/>
                          <a:ea typeface="楷体" panose="02010609060101010101" charset="-122"/>
                        </a:rPr>
                        <a:t>执行环境</a:t>
                      </a:r>
                      <a:endParaRPr lang="zh-CN" altLang="en-US" sz="2000" dirty="0" smtClean="0">
                        <a:solidFill>
                          <a:schemeClr val="tx1"/>
                        </a:solidFill>
                        <a:latin typeface="楷体" panose="02010609060101010101" charset="-122"/>
                        <a:ea typeface="楷体" panose="02010609060101010101" charset="-122"/>
                      </a:endParaRPr>
                    </a:p>
                  </a:txBody>
                  <a:tcPr>
                    <a:solidFill>
                      <a:schemeClr val="bg1">
                        <a:lumMod val="85000"/>
                      </a:schemeClr>
                    </a:solidFill>
                  </a:tcPr>
                </a:tc>
                <a:tc>
                  <a:txBody>
                    <a:bodyPr/>
                    <a:lstStyle/>
                    <a:p>
                      <a:pPr algn="ctr"/>
                      <a:r>
                        <a:rPr lang="zh-CN" altLang="en-US" sz="2000" dirty="0" smtClean="0">
                          <a:solidFill>
                            <a:schemeClr val="tx1"/>
                          </a:solidFill>
                          <a:latin typeface="楷体" panose="02010609060101010101" charset="-122"/>
                          <a:ea typeface="楷体" panose="02010609060101010101" charset="-122"/>
                          <a:sym typeface="+mn-ea"/>
                        </a:rPr>
                        <a:t>虚拟机监控</a:t>
                      </a:r>
                      <a:endParaRPr lang="zh-CN" altLang="en-US" sz="2000" dirty="0">
                        <a:solidFill>
                          <a:schemeClr val="tx1"/>
                        </a:solidFill>
                      </a:endParaRPr>
                    </a:p>
                  </a:txBody>
                  <a:tcPr>
                    <a:solidFill>
                      <a:schemeClr val="bg1">
                        <a:lumMod val="85000"/>
                      </a:schemeClr>
                    </a:solidFill>
                  </a:tcPr>
                </a:tc>
                <a:tc>
                  <a:txBody>
                    <a:bodyPr/>
                    <a:lstStyle/>
                    <a:p>
                      <a:r>
                        <a:rPr lang="zh-CN" altLang="en-US" sz="2000" dirty="0" smtClean="0">
                          <a:solidFill>
                            <a:schemeClr val="tx1"/>
                          </a:solidFill>
                          <a:latin typeface="楷体" panose="02010609060101010101" charset="-122"/>
                          <a:ea typeface="楷体" panose="02010609060101010101" charset="-122"/>
                          <a:sym typeface="+mn-ea"/>
                        </a:rPr>
                        <a:t>虚拟机内存隔离</a:t>
                      </a:r>
                      <a:endParaRPr lang="zh-CN" altLang="en-US" sz="2000" dirty="0">
                        <a:solidFill>
                          <a:schemeClr val="tx1"/>
                        </a:solidFill>
                      </a:endParaRPr>
                    </a:p>
                  </a:txBody>
                  <a:tcPr>
                    <a:solidFill>
                      <a:schemeClr val="bg1">
                        <a:lumMod val="85000"/>
                      </a:schemeClr>
                    </a:solidFill>
                  </a:tcPr>
                </a:tc>
              </a:tr>
              <a:tr h="793115">
                <a:tc>
                  <a:txBody>
                    <a:bodyPr/>
                    <a:lstStyle/>
                    <a:p>
                      <a:pPr algn="ctr"/>
                      <a:r>
                        <a:rPr lang="zh-CN" altLang="en-US" sz="2400" dirty="0" smtClean="0">
                          <a:latin typeface="楷体" panose="02010609060101010101" charset="-122"/>
                          <a:ea typeface="楷体" panose="02010609060101010101" charset="-122"/>
                        </a:rPr>
                        <a:t>研究内容</a:t>
                      </a:r>
                      <a:endParaRPr lang="zh-CN" altLang="en-US" sz="2400" dirty="0">
                        <a:latin typeface="楷体" panose="02010609060101010101" charset="-122"/>
                        <a:ea typeface="楷体" panose="02010609060101010101" charset="-122"/>
                      </a:endParaRPr>
                    </a:p>
                  </a:txBody>
                  <a:tcPr/>
                </a:tc>
                <a:tc>
                  <a:txBody>
                    <a:bodyPr/>
                    <a:lstStyle/>
                    <a:p>
                      <a:pPr lvl="0">
                        <a:lnSpc>
                          <a:spcPct val="100000"/>
                        </a:lnSpc>
                        <a:spcBef>
                          <a:spcPct val="0"/>
                        </a:spcBef>
                        <a:spcAft>
                          <a:spcPct val="35000"/>
                        </a:spcAft>
                      </a:pPr>
                      <a:r>
                        <a:rPr lang="zh-CN" altLang="en-US" sz="2000" dirty="0" smtClean="0">
                          <a:solidFill>
                            <a:schemeClr val="tx1"/>
                          </a:solidFill>
                          <a:latin typeface="楷体" panose="02010609060101010101" charset="-122"/>
                          <a:ea typeface="楷体" panose="02010609060101010101" charset="-122"/>
                        </a:rPr>
                        <a:t>与</a:t>
                      </a:r>
                      <a:r>
                        <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smtClean="0">
                          <a:solidFill>
                            <a:srgbClr val="FF0000"/>
                          </a:solidFill>
                          <a:latin typeface="楷体" panose="02010609060101010101" charset="-122"/>
                          <a:ea typeface="楷体" panose="02010609060101010101" charset="-122"/>
                        </a:rPr>
                        <a:t>同层</a:t>
                      </a:r>
                      <a:r>
                        <a:rPr lang="zh-CN" altLang="en-US" sz="2000" dirty="0" smtClean="0">
                          <a:solidFill>
                            <a:srgbClr val="FF0000"/>
                          </a:solidFill>
                          <a:latin typeface="楷体" panose="02010609060101010101" charset="-122"/>
                          <a:ea typeface="楷体" panose="02010609060101010101" charset="-122"/>
                          <a:sym typeface="+mn-ea"/>
                        </a:rPr>
                        <a:t>隔离</a:t>
                      </a:r>
                      <a:r>
                        <a:rPr lang="zh-CN" altLang="en-US" sz="2000" dirty="0" smtClean="0">
                          <a:solidFill>
                            <a:schemeClr val="tx1"/>
                          </a:solidFill>
                          <a:latin typeface="楷体" panose="02010609060101010101" charset="-122"/>
                          <a:ea typeface="楷体" panose="02010609060101010101" charset="-122"/>
                          <a:sym typeface="+mn-ea"/>
                        </a:rPr>
                        <a:t>的地址空间</a:t>
                      </a:r>
                      <a:endParaRPr lang="zh-CN" altLang="en-US" sz="2000" dirty="0" smtClean="0">
                        <a:solidFill>
                          <a:schemeClr val="tx1"/>
                        </a:solidFill>
                        <a:latin typeface="楷体" panose="02010609060101010101" charset="-122"/>
                        <a:ea typeface="楷体" panose="02010609060101010101" charset="-122"/>
                      </a:endParaRPr>
                    </a:p>
                  </a:txBody>
                  <a:tcPr/>
                </a:tc>
                <a:tc>
                  <a:txBody>
                    <a:bodyPr/>
                    <a:lstStyle/>
                    <a:p>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主动</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监控</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与</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之间的</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交互</a:t>
                      </a:r>
                      <a:endPar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tc>
                <a:tc>
                  <a:txBody>
                    <a:bodyPr/>
                    <a:lstStyle/>
                    <a:p>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各个虚拟机的</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物理内存进行隔离</a:t>
                      </a:r>
                      <a:endPar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tc>
              </a:tr>
              <a:tr h="1178560">
                <a:tc>
                  <a:txBody>
                    <a:bodyPr/>
                    <a:lstStyle/>
                    <a:p>
                      <a:pPr algn="ctr"/>
                      <a:r>
                        <a:rPr lang="zh-CN" altLang="en-US" sz="2400" dirty="0" smtClean="0">
                          <a:latin typeface="楷体" panose="02010609060101010101" charset="-122"/>
                          <a:ea typeface="楷体" panose="02010609060101010101" charset="-122"/>
                        </a:rPr>
                        <a:t>研究意义</a:t>
                      </a:r>
                      <a:endParaRPr lang="zh-CN" altLang="en-US" sz="2400" dirty="0">
                        <a:latin typeface="楷体" panose="02010609060101010101" charset="-122"/>
                        <a:ea typeface="楷体" panose="02010609060101010101" charset="-122"/>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当</a:t>
                      </a:r>
                      <a:r>
                        <a:rPr lang="en-US" alt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Hypervisor不再可信</a:t>
                      </a:r>
                      <a:r>
                        <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时，</a:t>
                      </a:r>
                      <a:r>
                        <a:rPr lang="en-US" alt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关键事件</a:t>
                      </a:r>
                      <a:r>
                        <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在该空间</a:t>
                      </a:r>
                      <a:r>
                        <a:rPr lang="en-US" alt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正常运行</a:t>
                      </a:r>
                      <a:r>
                        <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，避免逃逸攻击和跨域攻击</a:t>
                      </a:r>
                      <a:endParaRPr lang="en-US" altLang="zh-CN" sz="20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监控</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与</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交互中的</a:t>
                      </a: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重要系统信息</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（特权寄存器等）</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各</a:t>
                      </a:r>
                      <a:r>
                        <a:rPr lang="en-US" alt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和监控器间</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的内存完全隔离</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防御跨域访问</a:t>
                      </a:r>
                      <a:endPar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tc>
              </a:tr>
              <a:tr h="1356995">
                <a:tc>
                  <a:txBody>
                    <a:bodyPr/>
                    <a:lstStyle/>
                    <a:p>
                      <a:pPr algn="ctr"/>
                      <a:r>
                        <a:rPr lang="zh-CN" altLang="en-US" sz="2400" dirty="0" smtClean="0">
                          <a:latin typeface="楷体" panose="02010609060101010101" charset="-122"/>
                          <a:ea typeface="楷体" panose="02010609060101010101" charset="-122"/>
                        </a:rPr>
                        <a:t>预期目标</a:t>
                      </a:r>
                      <a:endParaRPr lang="zh-CN" altLang="en-US" sz="2400" dirty="0">
                        <a:latin typeface="楷体" panose="02010609060101010101" charset="-122"/>
                        <a:ea typeface="楷体" panose="02010609060101010101" charset="-122"/>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执行环境</a:t>
                      </a: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rPr>
                        <a:t>不可绕过</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保障隔离地址空间的</a:t>
                      </a: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rPr>
                        <a:t>安全性</a:t>
                      </a:r>
                      <a:endPar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sz="2000" dirty="0" smtClean="0">
                          <a:latin typeface="Times New Roman" panose="02020603050405020304" pitchFamily="18" charset="0"/>
                          <a:ea typeface="楷体" panose="02010609060101010101" charset="-122"/>
                          <a:cs typeface="Times New Roman" panose="02020603050405020304" pitchFamily="18" charset="0"/>
                          <a:sym typeface="+mn-ea"/>
                        </a:rPr>
                        <a:t>切换性能</a:t>
                      </a:r>
                      <a:r>
                        <a:rPr 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开销小</a:t>
                      </a:r>
                      <a:endPar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实时</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全面的监控</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不可绕过</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监控过程     </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txBody>
                  <a:tcPr/>
                </a:tc>
                <a:tc>
                  <a:txBody>
                    <a:bodyPr/>
                    <a:lstStyle/>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实现</a:t>
                      </a:r>
                      <a:r>
                        <a:rPr lang="zh-CN" altLang="en-US"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复杂度低</a:t>
                      </a:r>
                      <a:endParaRPr lang="en-US" alt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保证各</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之间的内存隔离性</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endParaRPr>
                    </a:p>
                  </a:txBody>
                  <a:tcPr/>
                </a:tc>
              </a:tr>
              <a:tr h="770255">
                <a:tc>
                  <a:txBody>
                    <a:bodyPr/>
                    <a:p>
                      <a:pPr algn="ctr">
                        <a:buNone/>
                      </a:pPr>
                      <a:r>
                        <a:rPr lang="zh-CN" altLang="en-US" sz="2400" dirty="0">
                          <a:latin typeface="楷体" panose="02010609060101010101" charset="-122"/>
                          <a:ea typeface="楷体" panose="02010609060101010101" charset="-122"/>
                        </a:rPr>
                        <a:t>系统总体</a:t>
                      </a:r>
                      <a:endParaRPr lang="zh-CN" altLang="en-US" sz="2400" dirty="0">
                        <a:latin typeface="楷体" panose="02010609060101010101" charset="-122"/>
                        <a:ea typeface="楷体" panose="02010609060101010101" charset="-122"/>
                      </a:endParaRPr>
                    </a:p>
                    <a:p>
                      <a:pPr algn="ctr">
                        <a:buNone/>
                      </a:pPr>
                      <a:r>
                        <a:rPr lang="zh-CN" altLang="en-US" sz="2400" dirty="0">
                          <a:latin typeface="楷体" panose="02010609060101010101" charset="-122"/>
                          <a:ea typeface="楷体" panose="02010609060101010101" charset="-122"/>
                        </a:rPr>
                        <a:t>目标</a:t>
                      </a:r>
                      <a:endParaRPr lang="zh-CN" altLang="en-US" sz="2400" dirty="0">
                        <a:latin typeface="楷体" panose="02010609060101010101" charset="-122"/>
                        <a:ea typeface="楷体" panose="02010609060101010101" charset="-122"/>
                      </a:endParaRPr>
                    </a:p>
                  </a:txBody>
                  <a:tcPr/>
                </a:tc>
                <a:tc gridSpan="3">
                  <a:txBody>
                    <a:bodyPr/>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sz="2000" dirty="0" smtClean="0">
                          <a:latin typeface="Times New Roman" panose="02020603050405020304" pitchFamily="18" charset="0"/>
                          <a:ea typeface="楷体" panose="02010609060101010101" charset="-122"/>
                          <a:cs typeface="Times New Roman" panose="02020603050405020304" pitchFamily="18" charset="0"/>
                          <a:sym typeface="+mn-ea"/>
                        </a:rPr>
                        <a:t>对</a:t>
                      </a:r>
                      <a:r>
                        <a:rPr 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rPr>
                        <a:t>系统更改较少</a:t>
                      </a:r>
                      <a:endParaRPr lang="zh-CN" sz="2000" dirty="0" smtClean="0">
                        <a:solidFill>
                          <a:srgbClr val="C00000"/>
                        </a:solidFill>
                        <a:latin typeface="Times New Roman" panose="02020603050405020304" pitchFamily="18" charset="0"/>
                        <a:ea typeface="楷体" panose="02010609060101010101" charset="-122"/>
                        <a:cs typeface="Times New Roman" panose="02020603050405020304" pitchFamily="18" charset="0"/>
                        <a:sym typeface="+mn-ea"/>
                      </a:endParaRPr>
                    </a:p>
                    <a:p>
                      <a:pPr marL="342900" marR="0" lvl="1" indent="-342900" algn="l" defTabSz="87249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兼容</a:t>
                      </a:r>
                      <a:r>
                        <a:rPr lang="en-US" altLang="zh-CN" sz="2000" dirty="0" smtClean="0">
                          <a:latin typeface="Times New Roman" panose="02020603050405020304" pitchFamily="18" charset="0"/>
                          <a:ea typeface="楷体" panose="02010609060101010101" charset="-122"/>
                          <a:cs typeface="Times New Roman" panose="02020603050405020304" pitchFamily="18" charset="0"/>
                          <a:sym typeface="+mn-ea"/>
                        </a:rPr>
                        <a:t>CPU</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平台多</a:t>
                      </a:r>
                      <a:endPar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endParaRPr>
                    </a:p>
                  </a:txBody>
                  <a:tcPr/>
                </a:tc>
                <a:tc hMerge="1">
                  <a:tcPr/>
                </a:tc>
                <a:tc hMerge="1">
                  <a:tcPr/>
                </a:tc>
              </a:tr>
            </a:tbl>
          </a:graphicData>
        </a:graphic>
      </p:graphicFrame>
      <p:sp>
        <p:nvSpPr>
          <p:cNvPr id="3" name="标题 2"/>
          <p:cNvSpPr/>
          <p:nvPr>
            <p:ph type="title"/>
          </p:nvPr>
        </p:nvSpPr>
        <p:spPr>
          <a:xfrm>
            <a:off x="1524000" y="446406"/>
            <a:ext cx="9855200" cy="487363"/>
          </a:xfrm>
        </p:spPr>
        <p:txBody>
          <a:bodyPr/>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pic>
        <p:nvPicPr>
          <p:cNvPr id="5" name="内容占位符 4"/>
          <p:cNvPicPr>
            <a:picLocks noChangeAspect="1"/>
          </p:cNvPicPr>
          <p:nvPr>
            <p:ph idx="1"/>
          </p:nvPr>
        </p:nvPicPr>
        <p:blipFill>
          <a:blip r:embed="rId1"/>
          <a:stretch>
            <a:fillRect/>
          </a:stretch>
        </p:blipFill>
        <p:spPr>
          <a:xfrm>
            <a:off x="866775" y="2102485"/>
            <a:ext cx="10512425" cy="3958590"/>
          </a:xfrm>
          <a:prstGeom prst="rect">
            <a:avLst/>
          </a:prstGeom>
        </p:spPr>
      </p:pic>
      <p:sp>
        <p:nvSpPr>
          <p:cNvPr id="7" name="文本框 6"/>
          <p:cNvSpPr txBox="1"/>
          <p:nvPr/>
        </p:nvSpPr>
        <p:spPr>
          <a:xfrm>
            <a:off x="1085215" y="1322705"/>
            <a:ext cx="492950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系统架构图</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方案设计与实现</a:t>
            </a:r>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graphicFrame>
        <p:nvGraphicFramePr>
          <p:cNvPr id="5" name="图示 4"/>
          <p:cNvGraphicFramePr/>
          <p:nvPr/>
        </p:nvGraphicFramePr>
        <p:xfrm>
          <a:off x="1645920" y="1793240"/>
          <a:ext cx="9325610" cy="4683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系统架构图</a:t>
            </a:r>
            <a:endParaRPr lang="zh-CN" altLang="en-US"/>
          </a:p>
        </p:txBody>
      </p:sp>
      <p:sp>
        <p:nvSpPr>
          <p:cNvPr id="4" name="内容占位符 3"/>
          <p:cNvSpPr>
            <a:spLocks noGrp="1"/>
          </p:cNvSpPr>
          <p:nvPr>
            <p:ph idx="1"/>
          </p:nvPr>
        </p:nvSpPr>
        <p:spPr>
          <a:xfrm>
            <a:off x="171450" y="1228726"/>
            <a:ext cx="10972800" cy="5248275"/>
          </a:xfrm>
        </p:spPr>
        <p:txBody>
          <a:bodyPr/>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graphicFrame>
        <p:nvGraphicFramePr>
          <p:cNvPr id="9" name="对象 8"/>
          <p:cNvGraphicFramePr/>
          <p:nvPr/>
        </p:nvGraphicFramePr>
        <p:xfrm>
          <a:off x="1913890" y="1084580"/>
          <a:ext cx="10257790" cy="5774055"/>
        </p:xfrm>
        <a:graphic>
          <a:graphicData uri="http://schemas.openxmlformats.org/presentationml/2006/ole">
            <mc:AlternateContent xmlns:mc="http://schemas.openxmlformats.org/markup-compatibility/2006">
              <mc:Choice xmlns:v="urn:schemas-microsoft-com:vml" Requires="v">
                <p:oleObj spid="_x0000_s10" name="" r:id="rId1" imgW="7276465" imgH="3910330" progId="Visio.Drawing.15">
                  <p:embed/>
                </p:oleObj>
              </mc:Choice>
              <mc:Fallback>
                <p:oleObj name="" r:id="rId1" imgW="7276465" imgH="3910330" progId="Visio.Drawing.15">
                  <p:embed/>
                  <p:pic>
                    <p:nvPicPr>
                      <p:cNvPr id="0" name="图片 9"/>
                      <p:cNvPicPr/>
                      <p:nvPr/>
                    </p:nvPicPr>
                    <p:blipFill>
                      <a:blip r:embed="rId2"/>
                      <a:stretch>
                        <a:fillRect/>
                      </a:stretch>
                    </p:blipFill>
                    <p:spPr>
                      <a:xfrm>
                        <a:off x="1913890" y="1084580"/>
                        <a:ext cx="10257790" cy="577405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地址空间隔离</a:t>
            </a:r>
            <a:endParaRPr lang="zh-CN" altLang="en-US"/>
          </a:p>
        </p:txBody>
      </p:sp>
      <p:sp>
        <p:nvSpPr>
          <p:cNvPr id="4" name="内容占位符 3"/>
          <p:cNvSpPr>
            <a:spLocks noGrp="1"/>
          </p:cNvSpPr>
          <p:nvPr>
            <p:ph idx="1"/>
          </p:nvPr>
        </p:nvSpPr>
        <p:spPr/>
        <p:txBody>
          <a:bodyPr/>
          <a:p>
            <a:r>
              <a:rPr lang="zh-CN" altLang="en-US"/>
              <a:t>隔离地址空间的创建</a:t>
            </a:r>
            <a:endParaRPr lang="zh-CN" altLang="en-US"/>
          </a:p>
          <a:p>
            <a:pPr lvl="1"/>
            <a:r>
              <a:rPr lang="zh-CN" altLang="en-US"/>
              <a:t>2套页表表示2个不同的地址空间</a:t>
            </a:r>
            <a:endParaRPr lang="zh-CN" altLang="en-US"/>
          </a:p>
          <a:p>
            <a:pPr lvl="1"/>
            <a:r>
              <a:rPr lang="zh-CN" altLang="en-US"/>
              <a:t>新页表：包含隔离地址空间的</a:t>
            </a:r>
            <a:r>
              <a:rPr lang="zh-CN" altLang="en-US">
                <a:solidFill>
                  <a:srgbClr val="C00000"/>
                </a:solidFill>
              </a:rPr>
              <a:t>代码段和数据段</a:t>
            </a:r>
            <a:endParaRPr lang="zh-CN" altLang="en-US">
              <a:solidFill>
                <a:srgbClr val="C00000"/>
              </a:solidFill>
            </a:endParaRPr>
          </a:p>
          <a:p>
            <a:r>
              <a:rPr lang="zh-CN" altLang="en-US"/>
              <a:t>安全切换门</a:t>
            </a:r>
            <a:endParaRPr lang="zh-CN" altLang="en-US"/>
          </a:p>
          <a:p>
            <a:pPr lvl="1"/>
            <a:r>
              <a:rPr lang="zh-CN" altLang="en-US"/>
              <a:t>实现两个地址空间的切换</a:t>
            </a:r>
            <a:endParaRPr lang="zh-CN" altLang="en-US"/>
          </a:p>
          <a:p>
            <a:pPr lvl="1"/>
            <a:r>
              <a:rPr lang="zh-CN" altLang="en-US"/>
              <a:t>唯一性：唯一的切换门，保证切换不可绕过</a:t>
            </a:r>
            <a:endParaRPr lang="zh-CN" altLang="en-US"/>
          </a:p>
          <a:p>
            <a:pPr lvl="1"/>
            <a:r>
              <a:rPr lang="zh-CN" altLang="en-US"/>
              <a:t>原子性：切换过程不可被外界随意中断</a:t>
            </a:r>
            <a:endParaRPr lang="zh-CN" altLang="en-US"/>
          </a:p>
          <a:p>
            <a:pPr lvl="1"/>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smtClean="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ea typeface="宋体" panose="02010600030101010101" pitchFamily="2" charset="-122"/>
                <a:cs typeface="Times New Roman" panose="02020603050405020304" pitchFamily="18" charset="0"/>
              </a:rPr>
              <a:t>报告提纲</a:t>
            </a:r>
            <a:br>
              <a:rPr lang="en-US" altLang="zh-CN" dirty="0">
                <a:latin typeface="Times New Roman" panose="02020603050405020304" pitchFamily="18" charset="0"/>
                <a:cs typeface="Times New Roman" panose="02020603050405020304" pitchFamily="18" charset="0"/>
              </a:rPr>
            </a:br>
            <a:endParaRPr lang="zh-CN" altLang="en-US" dirty="0"/>
          </a:p>
        </p:txBody>
      </p:sp>
      <p:sp>
        <p:nvSpPr>
          <p:cNvPr id="3" name="内容占位符 2"/>
          <p:cNvSpPr>
            <a:spLocks noGrp="1"/>
          </p:cNvSpPr>
          <p:nvPr>
            <p:ph idx="1"/>
          </p:nvPr>
        </p:nvSpPr>
        <p:spPr>
          <a:xfrm>
            <a:off x="609600" y="1228725"/>
            <a:ext cx="10873105" cy="5248275"/>
          </a:xfrm>
        </p:spPr>
        <p:txBody>
          <a:bodyPr/>
          <a:lstStyle/>
          <a:p>
            <a:pPr algn="l">
              <a:lnSpc>
                <a:spcPct val="120000"/>
              </a:lnSpc>
            </a:pPr>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研究背景</a:t>
            </a:r>
            <a:endPar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gn="l">
              <a:lnSpc>
                <a:spcPct val="120000"/>
              </a:lnSpc>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相关工作</a:t>
            </a:r>
            <a:endPar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endParaRPr>
          </a:p>
          <a:p>
            <a:pPr algn="l">
              <a:lnSpc>
                <a:spcPct val="120000"/>
              </a:lnSpc>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研究内容</a:t>
            </a:r>
            <a:endPar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endParaRPr>
          </a:p>
          <a:p>
            <a:pPr algn="l">
              <a:lnSpc>
                <a:spcPct val="120000"/>
              </a:lnSpc>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方案设计与实现</a:t>
            </a:r>
            <a:endParaRPr lang="en-US" altLang="zh-CN" b="1" dirty="0">
              <a:latin typeface="楷体" panose="02010609060101010101" charset="-122"/>
              <a:ea typeface="楷体" panose="02010609060101010101" charset="-122"/>
            </a:endParaRPr>
          </a:p>
          <a:p>
            <a:pPr algn="l">
              <a:lnSpc>
                <a:spcPct val="120000"/>
              </a:lnSpc>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总结与未来工作</a:t>
            </a:r>
            <a:endPar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endParaRPr>
          </a:p>
          <a:p>
            <a:pPr algn="l">
              <a:lnSpc>
                <a:spcPct val="120000"/>
              </a:lnSpc>
            </a:pPr>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参考文献</a:t>
            </a:r>
            <a:endParaRPr lang="zh-CN" altLang="en-US" sz="24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endPar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endPar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灯片编号占位符 4"/>
          <p:cNvSpPr>
            <a:spLocks noGrp="1"/>
          </p:cNvSpPr>
          <p:nvPr>
            <p:ph type="sldNum" sz="quarter" idx="11"/>
          </p:nvPr>
        </p:nvSpPr>
        <p:spPr/>
        <p:txBody>
          <a:bodyPr/>
          <a:p>
            <a:pPr>
              <a:defRPr/>
            </a:pPr>
            <a:fld id="{DC1B7DA0-5138-4138-8B4F-EE162F6A4D9E}" type="slidenum">
              <a:rPr lang="en-US" altLang="zh-CN">
                <a:solidFill>
                  <a:srgbClr val="000000"/>
                </a:solidFill>
              </a:rPr>
            </a:fld>
            <a:endParaRPr lang="en-US" altLang="zh-CN">
              <a:solidFill>
                <a:srgbClr val="000000"/>
              </a:solidFill>
            </a:endParaRPr>
          </a:p>
        </p:txBody>
      </p:sp>
    </p:spTree>
  </p:cSld>
  <p:clrMapOvr>
    <a:masterClrMapping/>
  </p:clrMapOvr>
  <p:transition advTm="2681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地址空间隔离</a:t>
            </a:r>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graphicFrame>
        <p:nvGraphicFramePr>
          <p:cNvPr id="8" name="内容占位符 7"/>
          <p:cNvGraphicFramePr>
            <a:graphicFrameLocks noChangeAspect="1"/>
          </p:cNvGraphicFramePr>
          <p:nvPr>
            <p:ph idx="1"/>
          </p:nvPr>
        </p:nvGraphicFramePr>
        <p:xfrm>
          <a:off x="4396105" y="1085850"/>
          <a:ext cx="7727315" cy="5708650"/>
        </p:xfrm>
        <a:graphic>
          <a:graphicData uri="http://schemas.openxmlformats.org/presentationml/2006/ole">
            <mc:AlternateContent xmlns:mc="http://schemas.openxmlformats.org/markup-compatibility/2006">
              <mc:Choice xmlns:v="urn:schemas-microsoft-com:vml" Requires="v">
                <p:oleObj spid="_x0000_s9" name="" r:id="rId1" imgW="4367530" imgH="3355975" progId="Visio.Drawing.15">
                  <p:embed/>
                </p:oleObj>
              </mc:Choice>
              <mc:Fallback>
                <p:oleObj name="" r:id="rId1" imgW="4367530" imgH="3355975" progId="Visio.Drawing.15">
                  <p:embed/>
                  <p:pic>
                    <p:nvPicPr>
                      <p:cNvPr id="0" name="图片 8"/>
                      <p:cNvPicPr/>
                      <p:nvPr/>
                    </p:nvPicPr>
                    <p:blipFill>
                      <a:blip r:embed="rId2"/>
                      <a:stretch>
                        <a:fillRect/>
                      </a:stretch>
                    </p:blipFill>
                    <p:spPr>
                      <a:xfrm>
                        <a:off x="4396105" y="1085850"/>
                        <a:ext cx="7727315" cy="5708650"/>
                      </a:xfrm>
                      <a:prstGeom prst="rect">
                        <a:avLst/>
                      </a:prstGeom>
                    </p:spPr>
                  </p:pic>
                </p:oleObj>
              </mc:Fallback>
            </mc:AlternateContent>
          </a:graphicData>
        </a:graphic>
      </p:graphicFrame>
      <p:sp>
        <p:nvSpPr>
          <p:cNvPr id="10" name="文本框 9"/>
          <p:cNvSpPr txBox="1"/>
          <p:nvPr/>
        </p:nvSpPr>
        <p:spPr>
          <a:xfrm>
            <a:off x="752475" y="1381760"/>
            <a:ext cx="3506470" cy="267652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流程</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保存现场</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关中断</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写CR3</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刷新TLB</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关中断</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跳到安全区</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地址空间隔离</a:t>
            </a:r>
            <a:endParaRPr lang="zh-CN" altLang="en-US"/>
          </a:p>
        </p:txBody>
      </p:sp>
      <p:sp>
        <p:nvSpPr>
          <p:cNvPr id="4" name="内容占位符 3"/>
          <p:cNvSpPr>
            <a:spLocks noGrp="1"/>
          </p:cNvSpPr>
          <p:nvPr>
            <p:ph idx="1"/>
          </p:nvPr>
        </p:nvSpPr>
        <p:spPr>
          <a:xfrm>
            <a:off x="609600" y="1228725"/>
            <a:ext cx="11472545" cy="5248275"/>
          </a:xfrm>
        </p:spPr>
        <p:txBody>
          <a:bodyPr/>
          <a:p>
            <a:r>
              <a:rPr lang="zh-CN" altLang="en-US"/>
              <a:t>安全保护机制</a:t>
            </a:r>
            <a:endParaRPr lang="zh-CN" altLang="en-US"/>
          </a:p>
          <a:p>
            <a:pPr lvl="1"/>
            <a:r>
              <a:rPr lang="zh-CN" altLang="en-US"/>
              <a:t>特权寄存器</a:t>
            </a:r>
            <a:endParaRPr lang="zh-CN" altLang="en-US"/>
          </a:p>
          <a:p>
            <a:pPr lvl="2"/>
            <a:r>
              <a:rPr lang="zh-CN" altLang="en-US">
                <a:sym typeface="+mn-ea"/>
              </a:rPr>
              <a:t>攻击（CR3: 加载恶意页表 CR0: 关闭DEP机制 CR4:关闭SMEP机制）</a:t>
            </a:r>
            <a:endParaRPr lang="zh-CN" altLang="en-US">
              <a:sym typeface="+mn-ea"/>
            </a:endParaRPr>
          </a:p>
          <a:p>
            <a:pPr lvl="2"/>
            <a:r>
              <a:rPr lang="zh-CN" altLang="en-US"/>
              <a:t>监控对特权寄存器的操作</a:t>
            </a:r>
            <a:endParaRPr lang="zh-CN" altLang="en-US"/>
          </a:p>
          <a:p>
            <a:pPr lvl="1"/>
            <a:r>
              <a:rPr lang="zh-CN" altLang="en-US"/>
              <a:t>MMU</a:t>
            </a:r>
            <a:endParaRPr lang="zh-CN" altLang="en-US"/>
          </a:p>
          <a:p>
            <a:pPr lvl="2"/>
            <a:r>
              <a:rPr lang="zh-CN" altLang="en-US"/>
              <a:t>攻击：</a:t>
            </a:r>
            <a:r>
              <a:rPr lang="zh-CN" altLang="en-US">
                <a:solidFill>
                  <a:srgbClr val="FF0000"/>
                </a:solidFill>
              </a:rPr>
              <a:t>随意映射</a:t>
            </a:r>
            <a:r>
              <a:rPr lang="zh-CN" altLang="en-US"/>
              <a:t>安全区地址，恶意访问、篡改、泄露信息。</a:t>
            </a:r>
            <a:endParaRPr lang="zh-CN" altLang="en-US"/>
          </a:p>
          <a:p>
            <a:pPr lvl="2"/>
            <a:r>
              <a:rPr lang="zh-CN" altLang="en-US"/>
              <a:t>控制对页表的写权限，保护空间完整性</a:t>
            </a:r>
            <a:endParaRPr lang="zh-CN" altLang="en-US"/>
          </a:p>
          <a:p>
            <a:pPr lvl="2"/>
            <a:r>
              <a:rPr lang="zh-CN" altLang="en-US"/>
              <a:t>隐藏安全区域地址</a:t>
            </a:r>
            <a:endParaRPr lang="zh-CN" altLang="en-US"/>
          </a:p>
          <a:p>
            <a:pPr lvl="1"/>
            <a:r>
              <a:rPr lang="zh-CN" altLang="en-US"/>
              <a:t>DMA攻击</a:t>
            </a:r>
            <a:endParaRPr lang="zh-CN" altLang="en-US"/>
          </a:p>
          <a:p>
            <a:pPr lvl="2"/>
            <a:r>
              <a:rPr lang="zh-CN" altLang="en-US"/>
              <a:t>攻击：通过</a:t>
            </a:r>
            <a:r>
              <a:rPr lang="zh-CN" altLang="en-US">
                <a:solidFill>
                  <a:srgbClr val="FF0000"/>
                </a:solidFill>
              </a:rPr>
              <a:t>DMA方式直接访问</a:t>
            </a:r>
            <a:r>
              <a:rPr lang="zh-CN" altLang="en-US"/>
              <a:t>隔离空间</a:t>
            </a:r>
            <a:endParaRPr lang="zh-CN" altLang="en-US"/>
          </a:p>
          <a:p>
            <a:pPr lvl="2"/>
            <a:r>
              <a:rPr lang="zh-CN" altLang="en-US"/>
              <a:t>使用IOMMU控制DMA访问的地址空间范围</a:t>
            </a:r>
            <a:endParaRPr lang="zh-CN" altLang="en-US"/>
          </a:p>
          <a:p>
            <a:pPr lvl="2"/>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宿主机与虚拟机切换</a:t>
            </a:r>
            <a:endParaRPr lang="zh-CN" altLang="en-US"/>
          </a:p>
        </p:txBody>
      </p:sp>
      <p:sp>
        <p:nvSpPr>
          <p:cNvPr id="4" name="内容占位符 3"/>
          <p:cNvSpPr>
            <a:spLocks noGrp="1"/>
          </p:cNvSpPr>
          <p:nvPr>
            <p:ph idx="1"/>
          </p:nvPr>
        </p:nvSpPr>
        <p:spPr/>
        <p:txBody>
          <a:bodyPr/>
          <a:p>
            <a:r>
              <a:rPr lang="zh-CN" altLang="en-US"/>
              <a:t>上下文切换</a:t>
            </a:r>
            <a:endParaRPr lang="zh-CN" altLang="en-US"/>
          </a:p>
          <a:p>
            <a:pPr lvl="1"/>
            <a:r>
              <a:rPr lang="zh-CN" altLang="en-US">
                <a:sym typeface="+mn-ea"/>
              </a:rPr>
              <a:t>即宿主机与虚拟机切换</a:t>
            </a:r>
            <a:endParaRPr lang="en-US" altLang="zh-CN"/>
          </a:p>
          <a:p>
            <a:pPr lvl="1"/>
            <a:r>
              <a:rPr lang="en-US" altLang="zh-CN"/>
              <a:t>VMCS</a:t>
            </a:r>
            <a:r>
              <a:rPr lang="zh-CN" altLang="en-US">
                <a:ea typeface="宋体" panose="02010600030101010101" pitchFamily="2" charset="-122"/>
              </a:rPr>
              <a:t>结构体记录特权寄存器、宿主机和虚拟机的状态</a:t>
            </a:r>
            <a:endParaRPr lang="zh-CN" altLang="en-US">
              <a:ea typeface="宋体" panose="02010600030101010101" pitchFamily="2" charset="-122"/>
            </a:endParaRPr>
          </a:p>
          <a:p>
            <a:pPr lvl="1"/>
            <a:endParaRPr lang="zh-CN" altLang="en-US">
              <a:ea typeface="宋体" panose="02010600030101010101" pitchFamily="2" charset="-122"/>
            </a:endParaRPr>
          </a:p>
          <a:p>
            <a:r>
              <a:rPr lang="zh-CN" altLang="en-US">
                <a:sym typeface="+mn-ea"/>
              </a:rPr>
              <a:t>虚拟机退出流程</a:t>
            </a:r>
            <a:endParaRPr lang="zh-CN" altLang="en-US"/>
          </a:p>
          <a:p>
            <a:pPr lvl="1"/>
            <a:r>
              <a:rPr lang="zh-CN" altLang="en-US">
                <a:sym typeface="+mn-ea"/>
              </a:rPr>
              <a:t>进行上下文切换</a:t>
            </a:r>
            <a:endParaRPr lang="zh-CN" altLang="en-US">
              <a:sym typeface="+mn-ea"/>
            </a:endParaRPr>
          </a:p>
          <a:p>
            <a:pPr lvl="1"/>
            <a:r>
              <a:rPr lang="zh-CN" altLang="en-US">
                <a:sym typeface="+mn-ea"/>
              </a:rPr>
              <a:t>然后分析虚拟机退出的原因</a:t>
            </a:r>
            <a:endParaRPr lang="zh-CN" altLang="en-US">
              <a:sym typeface="+mn-ea"/>
            </a:endParaRPr>
          </a:p>
          <a:p>
            <a:pPr lvl="1"/>
            <a:r>
              <a:rPr lang="zh-CN" altLang="en-US">
                <a:sym typeface="+mn-ea"/>
              </a:rPr>
              <a:t>对不同的事件进行不同的退出处理</a:t>
            </a:r>
            <a:endParaRPr lang="zh-CN" altLang="en-US"/>
          </a:p>
          <a:p>
            <a:endParaRPr lang="zh-CN" altLang="en-US">
              <a:ea typeface="宋体" panose="02010600030101010101" pitchFamily="2" charset="-122"/>
            </a:endParaRPr>
          </a:p>
          <a:p>
            <a:pPr lvl="1"/>
            <a:endParaRPr lang="zh-CN" altLang="en-US">
              <a:ea typeface="宋体" panose="02010600030101010101" pitchFamily="2" charset="-122"/>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宿主机与虚拟机切换</a:t>
            </a:r>
            <a:endParaRPr lang="zh-CN" altLang="en-US"/>
          </a:p>
        </p:txBody>
      </p:sp>
      <p:sp>
        <p:nvSpPr>
          <p:cNvPr id="4" name="内容占位符 3"/>
          <p:cNvSpPr>
            <a:spLocks noGrp="1"/>
          </p:cNvSpPr>
          <p:nvPr>
            <p:ph idx="1"/>
          </p:nvPr>
        </p:nvSpPr>
        <p:spPr/>
        <p:txBody>
          <a:bodyPr/>
          <a:p>
            <a:r>
              <a:rPr lang="zh-CN" altLang="en-US"/>
              <a:t>上下文安全切换</a:t>
            </a:r>
            <a:endParaRPr lang="zh-CN" altLang="en-US"/>
          </a:p>
          <a:p>
            <a:pPr lvl="1"/>
            <a:r>
              <a:rPr lang="zh-CN" altLang="en-US"/>
              <a:t>隐藏上下文切换相关数据结构（</a:t>
            </a:r>
            <a:r>
              <a:rPr lang="en-US" altLang="zh-CN"/>
              <a:t>VMCS</a:t>
            </a:r>
            <a:r>
              <a:rPr lang="zh-CN" altLang="en-US"/>
              <a:t>），放到安全区域中</a:t>
            </a:r>
            <a:endParaRPr lang="zh-CN" altLang="en-US"/>
          </a:p>
          <a:p>
            <a:r>
              <a:rPr lang="zh-CN" altLang="en-US"/>
              <a:t>退出重定向</a:t>
            </a:r>
            <a:endParaRPr lang="zh-CN" altLang="en-US"/>
          </a:p>
          <a:p>
            <a:pPr lvl="1"/>
            <a:r>
              <a:rPr lang="zh-CN" altLang="en-US"/>
              <a:t>拦截虚拟机退出事件到安全区域</a:t>
            </a:r>
            <a:endParaRPr lang="zh-CN" altLang="en-US"/>
          </a:p>
          <a:p>
            <a:pPr lvl="1"/>
            <a:r>
              <a:rPr lang="zh-CN" altLang="en-US"/>
              <a:t>准确地把握上下文切换</a:t>
            </a:r>
            <a:endParaRPr lang="zh-CN" altLang="en-US"/>
          </a:p>
          <a:p>
            <a:pPr lvl="1"/>
            <a:r>
              <a:rPr lang="zh-CN" altLang="en-US"/>
              <a:t>将退出处理事件转交给普通</a:t>
            </a:r>
            <a:endParaRPr lang="zh-CN" altLang="en-US"/>
          </a:p>
          <a:p>
            <a:pPr marL="457200" lvl="1" indent="0">
              <a:buNone/>
            </a:pPr>
            <a:r>
              <a:rPr lang="zh-CN" altLang="en-US"/>
              <a:t>   区域处理</a:t>
            </a:r>
            <a:endParaRPr lang="zh-CN" altLang="en-US"/>
          </a:p>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pic>
        <p:nvPicPr>
          <p:cNvPr id="5" name="图片 4"/>
          <p:cNvPicPr>
            <a:picLocks noChangeAspect="1"/>
          </p:cNvPicPr>
          <p:nvPr/>
        </p:nvPicPr>
        <p:blipFill>
          <a:blip r:embed="rId1"/>
          <a:stretch>
            <a:fillRect/>
          </a:stretch>
        </p:blipFill>
        <p:spPr>
          <a:xfrm>
            <a:off x="5937250" y="3394075"/>
            <a:ext cx="6243955" cy="34778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虚拟机隔离</a:t>
            </a:r>
            <a:endParaRPr lang="zh-CN" altLang="en-US"/>
          </a:p>
        </p:txBody>
      </p:sp>
      <p:sp>
        <p:nvSpPr>
          <p:cNvPr id="4" name="内容占位符 3"/>
          <p:cNvSpPr>
            <a:spLocks noGrp="1"/>
          </p:cNvSpPr>
          <p:nvPr>
            <p:ph idx="1"/>
          </p:nvPr>
        </p:nvSpPr>
        <p:spPr/>
        <p:txBody>
          <a:bodyPr/>
          <a:p>
            <a:r>
              <a:rPr lang="zh-CN" altLang="en-US">
                <a:latin typeface="Times New Roman" panose="02020603050405020304" pitchFamily="18" charset="0"/>
                <a:ea typeface="宋体" panose="02010600030101010101" pitchFamily="2" charset="-122"/>
                <a:cs typeface="Times New Roman" panose="02020603050405020304" pitchFamily="18" charset="0"/>
              </a:rPr>
              <a:t>问题描述</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a:latin typeface="Times New Roman" panose="02020603050405020304" pitchFamily="18" charset="0"/>
                <a:ea typeface="宋体" panose="02010600030101010101" pitchFamily="2" charset="-122"/>
                <a:cs typeface="Times New Roman" panose="02020603050405020304" pitchFamily="18" charset="0"/>
              </a:rPr>
              <a:t>VM</a:t>
            </a:r>
            <a:r>
              <a:rPr lang="zh-CN" altLang="en-US">
                <a:latin typeface="Times New Roman" panose="02020603050405020304" pitchFamily="18" charset="0"/>
                <a:ea typeface="宋体" panose="02010600030101010101" pitchFamily="2" charset="-122"/>
                <a:cs typeface="Times New Roman" panose="02020603050405020304" pitchFamily="18" charset="0"/>
              </a:rPr>
              <a:t>与</a:t>
            </a:r>
            <a:r>
              <a:rPr lang="en-US" altLang="zh-CN">
                <a:latin typeface="Times New Roman" panose="02020603050405020304" pitchFamily="18" charset="0"/>
                <a:ea typeface="宋体" panose="02010600030101010101" pitchFamily="2" charset="-122"/>
                <a:cs typeface="Times New Roman" panose="02020603050405020304" pitchFamily="18" charset="0"/>
              </a:rPr>
              <a:t>Hypervisor</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共享物理资源</a:t>
            </a:r>
            <a:r>
              <a:rPr lang="zh-CN" altLang="en-US">
                <a:latin typeface="Times New Roman" panose="02020603050405020304" pitchFamily="18" charset="0"/>
                <a:ea typeface="宋体" panose="02010600030101010101" pitchFamily="2" charset="-122"/>
                <a:cs typeface="Times New Roman" panose="02020603050405020304" pitchFamily="18" charset="0"/>
              </a:rPr>
              <a:t>，可能导致</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跨域攻击</a:t>
            </a:r>
            <a:endPar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目标</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sym typeface="+mn-ea"/>
              </a:rPr>
              <a:t>保证各个</a:t>
            </a:r>
            <a:r>
              <a:rPr lang="en-US" altLang="zh-CN">
                <a:latin typeface="Times New Roman" panose="02020603050405020304" pitchFamily="18" charset="0"/>
                <a:cs typeface="Times New Roman" panose="02020603050405020304" pitchFamily="18" charset="0"/>
                <a:sym typeface="+mn-ea"/>
              </a:rPr>
              <a:t>VM</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Hypervisor</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之间隔离</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物理内存动态标记与跟踪</a:t>
            </a:r>
            <a:endParaRPr lang="zh-CN" altLang="en-US">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pic>
        <p:nvPicPr>
          <p:cNvPr id="5" name="图片 4"/>
          <p:cNvPicPr>
            <a:picLocks noChangeAspect="1"/>
          </p:cNvPicPr>
          <p:nvPr/>
        </p:nvPicPr>
        <p:blipFill>
          <a:blip r:embed="rId1"/>
          <a:stretch>
            <a:fillRect/>
          </a:stretch>
        </p:blipFill>
        <p:spPr>
          <a:xfrm>
            <a:off x="6263005" y="3235960"/>
            <a:ext cx="5871845" cy="32410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虚拟机隔离</a:t>
            </a:r>
            <a:endParaRPr lang="zh-CN" altLang="en-US"/>
          </a:p>
        </p:txBody>
      </p:sp>
      <p:sp>
        <p:nvSpPr>
          <p:cNvPr id="4" name="内容占位符 3"/>
          <p:cNvSpPr>
            <a:spLocks noGrp="1"/>
          </p:cNvSpPr>
          <p:nvPr>
            <p:ph idx="1"/>
          </p:nvPr>
        </p:nvSpPr>
        <p:spPr/>
        <p:txBody>
          <a:bodyPr/>
          <a:p>
            <a:r>
              <a:rPr lang="zh-CN" altLang="en-US" dirty="0" smtClean="0">
                <a:latin typeface="宋体" panose="02010600030101010101" pitchFamily="2" charset="-122"/>
                <a:ea typeface="宋体" panose="02010600030101010101" pitchFamily="2" charset="-122"/>
                <a:cs typeface="Times New Roman" panose="02020603050405020304" pitchFamily="18" charset="0"/>
                <a:sym typeface="+mn-ea"/>
              </a:rPr>
              <a:t>物理</a:t>
            </a:r>
            <a:r>
              <a:rPr lang="zh-CN" altLang="en-US" dirty="0">
                <a:latin typeface="宋体" panose="02010600030101010101" pitchFamily="2" charset="-122"/>
                <a:ea typeface="宋体" panose="02010600030101010101" pitchFamily="2" charset="-122"/>
                <a:cs typeface="Times New Roman" panose="02020603050405020304" pitchFamily="18" charset="0"/>
                <a:sym typeface="+mn-ea"/>
              </a:rPr>
              <a:t>页动态标记与跟踪</a:t>
            </a:r>
            <a:endParaRPr lang="zh-CN" altLang="en-US" dirty="0">
              <a:latin typeface="宋体" panose="02010600030101010101" pitchFamily="2" charset="-122"/>
              <a:ea typeface="宋体" panose="02010600030101010101" pitchFamily="2" charset="-122"/>
              <a:cs typeface="Times New Roman" panose="02020603050405020304" pitchFamily="18" charset="0"/>
              <a:sym typeface="+mn-ea"/>
            </a:endParaRPr>
          </a:p>
          <a:p>
            <a:endParaRPr lang="zh-CN" altLang="en-US"/>
          </a:p>
          <a:p>
            <a:endParaRPr lang="zh-CN" altLang="en-US"/>
          </a:p>
          <a:p>
            <a:pPr>
              <a:buFont typeface="Wingdings" panose="05000000000000000000" pitchFamily="2" charset="2"/>
              <a:buChar char="l"/>
            </a:pPr>
            <a:endParaRPr lang="zh-CN" altLang="en-US" dirty="0">
              <a:latin typeface="Times New Roman" panose="02020603050405020304" pitchFamily="18" charset="0"/>
              <a:ea typeface="楷体" panose="02010609060101010101" charset="-122"/>
              <a:cs typeface="Times New Roman" panose="02020603050405020304" pitchFamily="18" charset="0"/>
              <a:sym typeface="+mn-ea"/>
            </a:endParaRPr>
          </a:p>
          <a:p>
            <a:pPr>
              <a:buFont typeface="Wingdings" panose="05000000000000000000" pitchFamily="2" charset="2"/>
              <a:buChar char="l"/>
            </a:pPr>
            <a:endParaRPr lang="zh-CN" altLang="en-US" dirty="0">
              <a:latin typeface="Times New Roman" panose="02020603050405020304" pitchFamily="18" charset="0"/>
              <a:ea typeface="楷体" panose="02010609060101010101" charset="-122"/>
              <a:cs typeface="Times New Roman" panose="02020603050405020304" pitchFamily="18" charset="0"/>
              <a:sym typeface="+mn-ea"/>
            </a:endParaRPr>
          </a:p>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graphicFrame>
        <p:nvGraphicFramePr>
          <p:cNvPr id="5" name="表格 4"/>
          <p:cNvGraphicFramePr/>
          <p:nvPr/>
        </p:nvGraphicFramePr>
        <p:xfrm>
          <a:off x="1249680" y="1870710"/>
          <a:ext cx="9648825" cy="3185795"/>
        </p:xfrm>
        <a:graphic>
          <a:graphicData uri="http://schemas.openxmlformats.org/drawingml/2006/table">
            <a:tbl>
              <a:tblPr firstRow="1" bandRow="1">
                <a:tableStyleId>{5C22544A-7EE6-4342-B048-85BDC9FD1C3A}</a:tableStyleId>
              </a:tblPr>
              <a:tblGrid>
                <a:gridCol w="2252345"/>
                <a:gridCol w="3284898"/>
                <a:gridCol w="2055791"/>
                <a:gridCol w="2055791"/>
              </a:tblGrid>
              <a:tr h="875030">
                <a:tc gridSpan="4">
                  <a:txBody>
                    <a:bodyPr/>
                    <a:p>
                      <a:pPr algn="ctr">
                        <a:buNone/>
                      </a:pPr>
                      <a:r>
                        <a:rPr lang="zh-CN" altLang="en-US" sz="2800" dirty="0">
                          <a:solidFill>
                            <a:schemeClr val="tx1"/>
                          </a:solidFill>
                          <a:latin typeface="宋体" panose="02010600030101010101" pitchFamily="2" charset="-122"/>
                          <a:ea typeface="宋体" panose="02010600030101010101" pitchFamily="2" charset="-122"/>
                          <a:cs typeface="Times New Roman" panose="02020603050405020304" pitchFamily="18" charset="0"/>
                        </a:rPr>
                        <a:t>内存页标记</a:t>
                      </a:r>
                      <a:endParaRPr lang="zh-CN" altLang="en-US" sz="28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a:solidFill>
                      <a:schemeClr val="bg1">
                        <a:lumMod val="85000"/>
                      </a:schemeClr>
                    </a:solidFill>
                  </a:tcPr>
                </a:tc>
                <a:tc hMerge="1">
                  <a:tcPr/>
                </a:tc>
                <a:tc hMerge="1">
                  <a:tcPr/>
                </a:tc>
                <a:tc hMerge="1">
                  <a:tcPr>
                    <a:solidFill>
                      <a:schemeClr val="bg1">
                        <a:lumMod val="85000"/>
                      </a:schemeClr>
                    </a:solidFill>
                  </a:tcPr>
                </a:tc>
              </a:tr>
              <a:tr h="833755">
                <a:tc>
                  <a:txBody>
                    <a:bodyPr/>
                    <a:p>
                      <a:pPr algn="ctr">
                        <a:buNone/>
                      </a:pPr>
                      <a:r>
                        <a:rPr lang="zh-CN" altLang="en-US" sz="2800">
                          <a:latin typeface="宋体" panose="02010600030101010101" pitchFamily="2" charset="-122"/>
                          <a:ea typeface="宋体" panose="02010600030101010101" pitchFamily="2" charset="-122"/>
                          <a:cs typeface="Times New Roman" panose="02020603050405020304" pitchFamily="18" charset="0"/>
                        </a:rPr>
                        <a:t>标记</a:t>
                      </a:r>
                      <a:endParaRPr lang="zh-CN" altLang="en-US" sz="2800">
                        <a:latin typeface="宋体" panose="02010600030101010101" pitchFamily="2" charset="-122"/>
                        <a:ea typeface="宋体" panose="02010600030101010101" pitchFamily="2" charset="-122"/>
                        <a:cs typeface="Times New Roman" panose="02020603050405020304" pitchFamily="18" charset="0"/>
                      </a:endParaRPr>
                    </a:p>
                  </a:txBody>
                  <a:tcPr/>
                </a:tc>
                <a:tc>
                  <a:txBody>
                    <a:bodyPr/>
                    <a:p>
                      <a:pPr algn="ctr">
                        <a:buNone/>
                      </a:pPr>
                      <a:r>
                        <a:rPr lang="en-US" altLang="zh-CN" sz="2800">
                          <a:latin typeface="宋体" panose="02010600030101010101" pitchFamily="2" charset="-122"/>
                          <a:ea typeface="宋体" panose="02010600030101010101" pitchFamily="2" charset="-122"/>
                          <a:cs typeface="Times New Roman" panose="02020603050405020304" pitchFamily="18" charset="0"/>
                        </a:rPr>
                        <a:t>ownerID</a:t>
                      </a:r>
                      <a:endParaRPr lang="en-US" altLang="zh-CN" sz="2800">
                        <a:latin typeface="宋体" panose="02010600030101010101" pitchFamily="2" charset="-122"/>
                        <a:ea typeface="宋体" panose="02010600030101010101" pitchFamily="2" charset="-122"/>
                        <a:cs typeface="Times New Roman" panose="02020603050405020304" pitchFamily="18" charset="0"/>
                      </a:endParaRPr>
                    </a:p>
                  </a:txBody>
                  <a:tcPr/>
                </a:tc>
                <a:tc>
                  <a:txBody>
                    <a:bodyPr/>
                    <a:p>
                      <a:pPr algn="ctr">
                        <a:buNone/>
                      </a:pPr>
                      <a:r>
                        <a:rPr lang="en-US" altLang="zh-CN" sz="2800">
                          <a:latin typeface="宋体" panose="02010600030101010101" pitchFamily="2" charset="-122"/>
                          <a:ea typeface="宋体" panose="02010600030101010101" pitchFamily="2" charset="-122"/>
                          <a:cs typeface="Times New Roman" panose="02020603050405020304" pitchFamily="18" charset="0"/>
                        </a:rPr>
                        <a:t>usedID</a:t>
                      </a:r>
                      <a:endParaRPr lang="en-US" altLang="zh-CN" sz="2800">
                        <a:latin typeface="宋体" panose="02010600030101010101" pitchFamily="2" charset="-122"/>
                        <a:ea typeface="宋体" panose="02010600030101010101" pitchFamily="2" charset="-122"/>
                        <a:cs typeface="Times New Roman" panose="02020603050405020304" pitchFamily="18" charset="0"/>
                      </a:endParaRPr>
                    </a:p>
                  </a:txBody>
                  <a:tcPr/>
                </a:tc>
                <a:tc>
                  <a:txBody>
                    <a:bodyPr/>
                    <a:p>
                      <a:pPr algn="ctr">
                        <a:buNone/>
                      </a:pPr>
                      <a:r>
                        <a:rPr lang="en-US" altLang="zh-CN" sz="2800">
                          <a:latin typeface="宋体" panose="02010600030101010101" pitchFamily="2" charset="-122"/>
                          <a:ea typeface="宋体" panose="02010600030101010101" pitchFamily="2" charset="-122"/>
                          <a:cs typeface="Times New Roman" panose="02020603050405020304" pitchFamily="18" charset="0"/>
                        </a:rPr>
                        <a:t>SharedID</a:t>
                      </a:r>
                      <a:endParaRPr lang="en-US" altLang="zh-CN" sz="2800">
                        <a:latin typeface="宋体" panose="02010600030101010101" pitchFamily="2" charset="-122"/>
                        <a:ea typeface="宋体" panose="02010600030101010101" pitchFamily="2" charset="-122"/>
                        <a:cs typeface="Times New Roman" panose="02020603050405020304" pitchFamily="18" charset="0"/>
                      </a:endParaRPr>
                    </a:p>
                  </a:txBody>
                  <a:tcPr/>
                </a:tc>
              </a:tr>
              <a:tr h="1477010">
                <a:tc>
                  <a:txBody>
                    <a:bodyPr/>
                    <a:p>
                      <a:pPr algn="ctr">
                        <a:buNone/>
                      </a:pPr>
                      <a:r>
                        <a:rPr lang="zh-CN" altLang="en-US" sz="2800" dirty="0">
                          <a:latin typeface="宋体" panose="02010600030101010101" pitchFamily="2" charset="-122"/>
                          <a:ea typeface="宋体" panose="02010600030101010101" pitchFamily="2" charset="-122"/>
                          <a:cs typeface="Times New Roman" panose="02020603050405020304" pitchFamily="18" charset="0"/>
                        </a:rPr>
                        <a:t>描述</a:t>
                      </a:r>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p>
                      <a:pPr algn="ctr">
                        <a:buNone/>
                      </a:pPr>
                      <a:r>
                        <a:rPr lang="zh-CN" altLang="en-US" sz="2800" dirty="0">
                          <a:latin typeface="宋体" panose="02010600030101010101" pitchFamily="2" charset="-122"/>
                          <a:ea typeface="宋体" panose="02010600030101010101" pitchFamily="2" charset="-122"/>
                          <a:cs typeface="宋体" panose="02010600030101010101" pitchFamily="2" charset="-122"/>
                        </a:rPr>
                        <a:t>属主</a:t>
                      </a:r>
                      <a:r>
                        <a:rPr lang="en-US" altLang="zh-CN" sz="2800" dirty="0">
                          <a:latin typeface="宋体" panose="02010600030101010101" pitchFamily="2" charset="-122"/>
                          <a:ea typeface="宋体" panose="02010600030101010101" pitchFamily="2" charset="-122"/>
                          <a:cs typeface="宋体" panose="02010600030101010101" pitchFamily="2" charset="-122"/>
                        </a:rPr>
                        <a:t>VM</a:t>
                      </a:r>
                      <a:r>
                        <a:rPr lang="zh-CN" altLang="en-US" sz="2800" dirty="0" smtClean="0">
                          <a:latin typeface="宋体" panose="02010600030101010101" pitchFamily="2" charset="-122"/>
                          <a:ea typeface="宋体" panose="02010600030101010101" pitchFamily="2" charset="-122"/>
                          <a:cs typeface="宋体" panose="02010600030101010101" pitchFamily="2" charset="-122"/>
                        </a:rPr>
                        <a:t>或</a:t>
                      </a:r>
                      <a:r>
                        <a:rPr lang="en-US" altLang="zh-CN" sz="2800" dirty="0" smtClean="0">
                          <a:latin typeface="宋体" panose="02010600030101010101" pitchFamily="2" charset="-122"/>
                          <a:ea typeface="宋体" panose="02010600030101010101" pitchFamily="2" charset="-122"/>
                          <a:cs typeface="宋体" panose="02010600030101010101" pitchFamily="2" charset="-122"/>
                        </a:rPr>
                        <a:t>Hypervisor</a:t>
                      </a:r>
                      <a:r>
                        <a:rPr lang="zh-CN" altLang="en-US" sz="2800" dirty="0" smtClean="0">
                          <a:latin typeface="宋体" panose="02010600030101010101" pitchFamily="2" charset="-122"/>
                          <a:ea typeface="宋体" panose="02010600030101010101" pitchFamily="2" charset="-122"/>
                          <a:cs typeface="宋体" panose="02010600030101010101" pitchFamily="2" charset="-122"/>
                        </a:rPr>
                        <a:t>的</a:t>
                      </a:r>
                      <a:r>
                        <a:rPr lang="en-US" altLang="zh-CN" sz="2800" dirty="0">
                          <a:latin typeface="宋体" panose="02010600030101010101" pitchFamily="2" charset="-122"/>
                          <a:ea typeface="宋体" panose="02010600030101010101" pitchFamily="2" charset="-122"/>
                          <a:cs typeface="宋体" panose="02010600030101010101" pitchFamily="2" charset="-122"/>
                        </a:rPr>
                        <a:t>ID</a:t>
                      </a:r>
                      <a:r>
                        <a:rPr lang="zh-CN" altLang="en-US" sz="2800" dirty="0">
                          <a:latin typeface="宋体" panose="02010600030101010101" pitchFamily="2" charset="-122"/>
                          <a:ea typeface="宋体" panose="02010600030101010101" pitchFamily="2" charset="-122"/>
                          <a:cs typeface="宋体" panose="02010600030101010101" pitchFamily="2" charset="-122"/>
                        </a:rPr>
                        <a:t>号</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txBody>
                  <a:tcPr/>
                </a:tc>
                <a:tc>
                  <a:txBody>
                    <a:bodyPr/>
                    <a:p>
                      <a:pPr algn="ctr">
                        <a:buNone/>
                      </a:pPr>
                      <a:r>
                        <a:rPr lang="zh-CN" altLang="en-US" sz="2800" dirty="0">
                          <a:latin typeface="宋体" panose="02010600030101010101" pitchFamily="2" charset="-122"/>
                          <a:ea typeface="宋体" panose="02010600030101010101" pitchFamily="2" charset="-122"/>
                          <a:cs typeface="Times New Roman" panose="02020603050405020304" pitchFamily="18" charset="0"/>
                        </a:rPr>
                        <a:t>该物理内存页是否使用</a:t>
                      </a:r>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p>
                      <a:pPr algn="ctr">
                        <a:buNone/>
                      </a:pPr>
                      <a:r>
                        <a:rPr lang="zh-CN" altLang="en-US" sz="2800" dirty="0">
                          <a:latin typeface="宋体" panose="02010600030101010101" pitchFamily="2" charset="-122"/>
                          <a:ea typeface="宋体" panose="02010600030101010101" pitchFamily="2" charset="-122"/>
                          <a:cs typeface="Times New Roman" panose="02020603050405020304" pitchFamily="18" charset="0"/>
                        </a:rPr>
                        <a:t>该页是否是共享页</a:t>
                      </a:r>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t>内存页标记时间点？</a:t>
            </a:r>
            <a:endParaRPr lang="zh-CN" altLang="en-US"/>
          </a:p>
          <a:p>
            <a:endParaRPr lang="zh-CN" altLang="en-US"/>
          </a:p>
          <a:p>
            <a:r>
              <a:rPr lang="zh-CN" altLang="en-US"/>
              <a:t>物理页分配时刻</a:t>
            </a:r>
            <a:endParaRPr lang="zh-CN" altLang="en-US"/>
          </a:p>
          <a:p>
            <a:endParaRPr lang="zh-CN" altLang="en-US"/>
          </a:p>
          <a:p>
            <a:r>
              <a:rPr lang="en-US" altLang="zh-CN"/>
              <a:t>EPT</a:t>
            </a:r>
            <a:r>
              <a:rPr lang="zh-CN" altLang="en-US">
                <a:ea typeface="宋体" panose="02010600030101010101" pitchFamily="2" charset="-122"/>
              </a:rPr>
              <a:t>更新的时刻</a:t>
            </a:r>
            <a:endParaRPr lang="zh-CN" altLang="en-US"/>
          </a:p>
          <a:p>
            <a:endParaRPr lang="zh-CN" altLang="en-US"/>
          </a:p>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虚拟机映射监控</a:t>
            </a:r>
            <a:endParaRPr lang="zh-CN" altLang="en-US"/>
          </a:p>
        </p:txBody>
      </p:sp>
      <p:sp>
        <p:nvSpPr>
          <p:cNvPr id="4" name="内容占位符 3"/>
          <p:cNvSpPr>
            <a:spLocks noGrp="1"/>
          </p:cNvSpPr>
          <p:nvPr>
            <p:ph idx="1"/>
          </p:nvPr>
        </p:nvSpPr>
        <p:spPr>
          <a:xfrm>
            <a:off x="609600" y="1228725"/>
            <a:ext cx="11192510" cy="5248275"/>
          </a:xfrm>
        </p:spPr>
        <p:txBody>
          <a:bodyPr/>
          <a:p>
            <a:r>
              <a:rPr lang="zh-CN" altLang="en-US"/>
              <a:t>EPT更新监控</a:t>
            </a:r>
            <a:endParaRPr lang="zh-CN" altLang="en-US"/>
          </a:p>
          <a:p>
            <a:pPr lvl="1"/>
            <a:r>
              <a:rPr lang="zh-CN" altLang="en-US"/>
              <a:t>EPT含VM的地址映射</a:t>
            </a:r>
            <a:endParaRPr lang="zh-CN" altLang="en-US"/>
          </a:p>
          <a:p>
            <a:pPr lvl="1"/>
            <a:r>
              <a:rPr lang="zh-CN" altLang="en-US"/>
              <a:t>更新中可访问所有物理页</a:t>
            </a:r>
            <a:endParaRPr lang="zh-CN" altLang="en-US"/>
          </a:p>
          <a:p>
            <a:r>
              <a:rPr lang="zh-CN" altLang="en-US"/>
              <a:t>方法</a:t>
            </a:r>
            <a:endParaRPr lang="zh-CN" altLang="en-US"/>
          </a:p>
          <a:p>
            <a:pPr lvl="1"/>
            <a:r>
              <a:rPr lang="zh-CN" altLang="en-US"/>
              <a:t>映射中验证内存页属主</a:t>
            </a:r>
            <a:endParaRPr lang="zh-CN" altLang="en-US"/>
          </a:p>
          <a:p>
            <a:r>
              <a:rPr lang="zh-CN" altLang="en-US"/>
              <a:t>目的</a:t>
            </a:r>
            <a:endParaRPr lang="zh-CN" altLang="en-US"/>
          </a:p>
          <a:p>
            <a:pPr lvl="1"/>
            <a:r>
              <a:rPr lang="zh-CN" altLang="en-US"/>
              <a:t>阻止多、重映射</a:t>
            </a:r>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ea typeface="宋体" panose="02010600030101010101" pitchFamily="2" charset="-122"/>
              </a:rPr>
              <a:t>内存共享接口设定</a:t>
            </a:r>
            <a:endParaRPr lang="zh-CN" altLang="en-US">
              <a:ea typeface="宋体" panose="02010600030101010101" pitchFamily="2" charset="-122"/>
            </a:endParaRPr>
          </a:p>
          <a:p>
            <a:pPr lvl="1"/>
            <a:r>
              <a:rPr lang="zh-CN" altLang="en-US">
                <a:ea typeface="宋体" panose="02010600030101010101" pitchFamily="2" charset="-122"/>
              </a:rPr>
              <a:t>基本描述</a:t>
            </a:r>
            <a:endParaRPr lang="zh-CN" altLang="en-US">
              <a:ea typeface="宋体" panose="02010600030101010101" pitchFamily="2" charset="-122"/>
            </a:endParaRPr>
          </a:p>
          <a:p>
            <a:pPr lvl="2"/>
            <a:r>
              <a:rPr lang="en-US" altLang="zh-CN">
                <a:sym typeface="+mn-ea"/>
              </a:rPr>
              <a:t>KSM</a:t>
            </a:r>
            <a:r>
              <a:rPr lang="zh-CN" altLang="en-US">
                <a:ea typeface="宋体" panose="02010600030101010101" pitchFamily="2" charset="-122"/>
                <a:sym typeface="+mn-ea"/>
              </a:rPr>
              <a:t>技术通过合并内存页面来增加并发虚拟机的数量，多</a:t>
            </a:r>
            <a:r>
              <a:rPr lang="en-US" altLang="zh-CN">
                <a:ea typeface="宋体" panose="02010600030101010101" pitchFamily="2" charset="-122"/>
                <a:sym typeface="+mn-ea"/>
              </a:rPr>
              <a:t>VM</a:t>
            </a:r>
            <a:r>
              <a:rPr lang="zh-CN" altLang="en-US">
                <a:ea typeface="宋体" panose="02010600030101010101" pitchFamily="2" charset="-122"/>
                <a:sym typeface="+mn-ea"/>
              </a:rPr>
              <a:t>共享同一页</a:t>
            </a:r>
            <a:endParaRPr lang="zh-CN" altLang="en-US">
              <a:ea typeface="宋体" panose="02010600030101010101" pitchFamily="2" charset="-122"/>
            </a:endParaRPr>
          </a:p>
          <a:p>
            <a:pPr lvl="1"/>
            <a:r>
              <a:rPr lang="zh-CN" altLang="en-US">
                <a:ea typeface="宋体" panose="02010600030101010101" pitchFamily="2" charset="-122"/>
              </a:rPr>
              <a:t>问题描述</a:t>
            </a:r>
            <a:endParaRPr lang="zh-CN" altLang="en-US">
              <a:ea typeface="宋体" panose="02010600030101010101" pitchFamily="2" charset="-122"/>
            </a:endParaRPr>
          </a:p>
          <a:p>
            <a:pPr lvl="2"/>
            <a:r>
              <a:rPr lang="zh-CN" altLang="en-US">
                <a:ea typeface="宋体" panose="02010600030101010101" pitchFamily="2" charset="-122"/>
              </a:rPr>
              <a:t>页表共享机制违背一张页对应一台</a:t>
            </a:r>
            <a:r>
              <a:rPr lang="en-US" altLang="zh-CN">
                <a:ea typeface="宋体" panose="02010600030101010101" pitchFamily="2" charset="-122"/>
              </a:rPr>
              <a:t>VM</a:t>
            </a:r>
            <a:r>
              <a:rPr lang="zh-CN" altLang="en-US">
                <a:ea typeface="宋体" panose="02010600030101010101" pitchFamily="2" charset="-122"/>
              </a:rPr>
              <a:t>机制</a:t>
            </a:r>
            <a:endParaRPr lang="zh-CN" altLang="en-US">
              <a:ea typeface="宋体" panose="02010600030101010101" pitchFamily="2" charset="-122"/>
              <a:sym typeface="+mn-ea"/>
            </a:endParaRPr>
          </a:p>
          <a:p>
            <a:pPr lvl="1"/>
            <a:r>
              <a:rPr lang="zh-CN" altLang="en-US">
                <a:ea typeface="宋体" panose="02010600030101010101" pitchFamily="2" charset="-122"/>
                <a:sym typeface="+mn-ea"/>
              </a:rPr>
              <a:t>突破方法</a:t>
            </a:r>
            <a:endParaRPr lang="zh-CN" altLang="en-US">
              <a:ea typeface="宋体" panose="02010600030101010101" pitchFamily="2" charset="-122"/>
              <a:sym typeface="+mn-ea"/>
            </a:endParaRPr>
          </a:p>
          <a:p>
            <a:pPr lvl="2"/>
            <a:r>
              <a:rPr lang="zh-CN" altLang="en-US">
                <a:ea typeface="宋体" panose="02010600030101010101" pitchFamily="2" charset="-122"/>
                <a:sym typeface="+mn-ea"/>
              </a:rPr>
              <a:t>对每张物理页设置共享标记，</a:t>
            </a:r>
            <a:endParaRPr lang="zh-CN" altLang="en-US">
              <a:ea typeface="宋体" panose="02010600030101010101" pitchFamily="2" charset="-122"/>
              <a:sym typeface="+mn-ea"/>
            </a:endParaRPr>
          </a:p>
          <a:p>
            <a:pPr lvl="2"/>
            <a:r>
              <a:rPr lang="en-US" altLang="zh-CN">
                <a:ea typeface="宋体" panose="02010600030101010101" pitchFamily="2" charset="-122"/>
                <a:sym typeface="+mn-ea"/>
              </a:rPr>
              <a:t>EPT</a:t>
            </a:r>
            <a:r>
              <a:rPr lang="zh-CN" altLang="en-US">
                <a:ea typeface="宋体" panose="02010600030101010101" pitchFamily="2" charset="-122"/>
                <a:sym typeface="+mn-ea"/>
              </a:rPr>
              <a:t>更新时，</a:t>
            </a:r>
            <a:r>
              <a:rPr lang="en-US" altLang="zh-CN">
                <a:ea typeface="宋体" panose="02010600030101010101" pitchFamily="2" charset="-122"/>
                <a:sym typeface="+mn-ea"/>
              </a:rPr>
              <a:t>KSM</a:t>
            </a:r>
            <a:r>
              <a:rPr lang="zh-CN" altLang="en-US">
                <a:ea typeface="宋体" panose="02010600030101010101" pitchFamily="2" charset="-122"/>
                <a:sym typeface="+mn-ea"/>
              </a:rPr>
              <a:t>合并时，判断页与安全区中的页内容是否相同</a:t>
            </a:r>
            <a:endParaRPr lang="zh-CN" altLang="en-US">
              <a:ea typeface="宋体" panose="02010600030101010101" pitchFamily="2" charset="-122"/>
              <a:sym typeface="+mn-ea"/>
            </a:endParaRPr>
          </a:p>
          <a:p>
            <a:pPr lvl="2"/>
            <a:r>
              <a:rPr lang="zh-CN" altLang="en-US">
                <a:ea typeface="宋体" panose="02010600030101010101" pitchFamily="2" charset="-122"/>
                <a:sym typeface="+mn-ea"/>
              </a:rPr>
              <a:t>相同，合并，设置</a:t>
            </a:r>
            <a:r>
              <a:rPr lang="en-US" altLang="zh-CN">
                <a:ea typeface="宋体" panose="02010600030101010101" pitchFamily="2" charset="-122"/>
                <a:sym typeface="+mn-ea"/>
              </a:rPr>
              <a:t>page-mark</a:t>
            </a:r>
            <a:r>
              <a:rPr lang="zh-CN" altLang="en-US">
                <a:ea typeface="宋体" panose="02010600030101010101" pitchFamily="2" charset="-122"/>
                <a:sym typeface="+mn-ea"/>
              </a:rPr>
              <a:t>共享</a:t>
            </a:r>
            <a:r>
              <a:rPr lang="zh-CN" altLang="en-US">
                <a:ea typeface="宋体" panose="02010600030101010101" pitchFamily="2" charset="-122"/>
                <a:sym typeface="+mn-ea"/>
              </a:rPr>
              <a:t>标志位   不相同，不合并</a:t>
            </a:r>
            <a:endParaRPr lang="zh-CN" altLang="en-US">
              <a:ea typeface="宋体" panose="02010600030101010101" pitchFamily="2" charset="-122"/>
            </a:endParaRPr>
          </a:p>
          <a:p>
            <a:endParaRPr lang="zh-CN" altLang="en-US">
              <a:ea typeface="宋体" panose="02010600030101010101" pitchFamily="2" charset="-122"/>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ea typeface="宋体" panose="02010600030101010101" pitchFamily="2" charset="-122"/>
                <a:sym typeface="+mn-ea"/>
              </a:rPr>
              <a:t>动</a:t>
            </a:r>
            <a:r>
              <a:rPr lang="zh-CN" altLang="en-US">
                <a:ea typeface="宋体" panose="02010600030101010101" pitchFamily="2" charset="-122"/>
                <a:sym typeface="+mn-ea"/>
              </a:rPr>
              <a:t>态内存隔离机制</a:t>
            </a:r>
            <a:endParaRPr lang="zh-CN" altLang="en-US">
              <a:ea typeface="宋体" panose="02010600030101010101" pitchFamily="2" charset="-122"/>
              <a:sym typeface="+mn-ea"/>
            </a:endParaRPr>
          </a:p>
          <a:p>
            <a:pPr lvl="1"/>
            <a:r>
              <a:rPr lang="zh-CN" altLang="en-US">
                <a:ea typeface="宋体" panose="02010600030101010101" pitchFamily="2" charset="-122"/>
              </a:rPr>
              <a:t>基本介绍</a:t>
            </a:r>
            <a:endParaRPr lang="en-US" altLang="zh-CN"/>
          </a:p>
          <a:p>
            <a:pPr lvl="2"/>
            <a:r>
              <a:rPr lang="en-US" altLang="zh-CN"/>
              <a:t>KVM“</a:t>
            </a:r>
            <a:r>
              <a:rPr lang="zh-CN" altLang="en-US">
                <a:ea typeface="宋体" panose="02010600030101010101" pitchFamily="2" charset="-122"/>
              </a:rPr>
              <a:t>气球</a:t>
            </a:r>
            <a:r>
              <a:rPr lang="en-US" altLang="zh-CN"/>
              <a:t>”</a:t>
            </a:r>
            <a:r>
              <a:rPr lang="zh-CN" altLang="en-US">
                <a:ea typeface="宋体" panose="02010600030101010101" pitchFamily="2" charset="-122"/>
                <a:sym typeface="+mn-ea"/>
              </a:rPr>
              <a:t>ballooning</a:t>
            </a:r>
            <a:r>
              <a:rPr lang="zh-CN" altLang="en-US">
                <a:ea typeface="宋体" panose="02010600030101010101" pitchFamily="2" charset="-122"/>
              </a:rPr>
              <a:t>管理机制</a:t>
            </a:r>
            <a:r>
              <a:rPr lang="en-US" altLang="zh-CN">
                <a:ea typeface="宋体" panose="02010600030101010101" pitchFamily="2" charset="-122"/>
              </a:rPr>
              <a:t>——资源动态均衡</a:t>
            </a:r>
            <a:endParaRPr lang="en-US" altLang="zh-CN">
              <a:ea typeface="宋体" panose="02010600030101010101" pitchFamily="2" charset="-122"/>
            </a:endParaRPr>
          </a:p>
          <a:p>
            <a:pPr lvl="2"/>
            <a:r>
              <a:rPr lang="zh-CN" altLang="en-US">
                <a:ea typeface="宋体" panose="02010600030101010101" pitchFamily="2" charset="-122"/>
              </a:rPr>
              <a:t>在</a:t>
            </a:r>
            <a:r>
              <a:rPr lang="zh-CN" altLang="en-US">
                <a:solidFill>
                  <a:srgbClr val="FF0000"/>
                </a:solidFill>
                <a:ea typeface="宋体" panose="02010600030101010101" pitchFamily="2" charset="-122"/>
              </a:rPr>
              <a:t>客户机</a:t>
            </a:r>
            <a:r>
              <a:rPr lang="zh-CN" altLang="en-US">
                <a:ea typeface="宋体" panose="02010600030101010101" pitchFamily="2" charset="-122"/>
              </a:rPr>
              <a:t>运行时</a:t>
            </a:r>
            <a:r>
              <a:rPr lang="zh-CN" altLang="en-US">
                <a:solidFill>
                  <a:srgbClr val="FF0000"/>
                </a:solidFill>
                <a:ea typeface="宋体" panose="02010600030101010101" pitchFamily="2" charset="-122"/>
              </a:rPr>
              <a:t>动态地调整</a:t>
            </a:r>
            <a:r>
              <a:rPr lang="zh-CN" altLang="en-US">
                <a:ea typeface="宋体" panose="02010600030101010101" pitchFamily="2" charset="-122"/>
              </a:rPr>
              <a:t>占用</a:t>
            </a:r>
            <a:r>
              <a:rPr lang="zh-CN" altLang="en-US">
                <a:solidFill>
                  <a:srgbClr val="FF0000"/>
                </a:solidFill>
                <a:ea typeface="宋体" panose="02010600030101010101" pitchFamily="2" charset="-122"/>
              </a:rPr>
              <a:t>内存资源</a:t>
            </a:r>
            <a:r>
              <a:rPr lang="zh-CN" altLang="en-US">
                <a:ea typeface="宋体" panose="02010600030101010101" pitchFamily="2" charset="-122"/>
              </a:rPr>
              <a:t>，而不需要关闭客户机，</a:t>
            </a:r>
            <a:r>
              <a:rPr lang="zh-CN" altLang="en-US">
                <a:solidFill>
                  <a:srgbClr val="FF0000"/>
                </a:solidFill>
                <a:ea typeface="宋体" panose="02010600030101010101" pitchFamily="2" charset="-122"/>
              </a:rPr>
              <a:t>内存资源较多的客户机</a:t>
            </a:r>
            <a:r>
              <a:rPr lang="zh-CN" altLang="en-US">
                <a:ea typeface="宋体" panose="02010600030101010101" pitchFamily="2" charset="-122"/>
              </a:rPr>
              <a:t>将内存释放给</a:t>
            </a:r>
            <a:r>
              <a:rPr lang="zh-CN" altLang="en-US">
                <a:solidFill>
                  <a:srgbClr val="FF0000"/>
                </a:solidFill>
                <a:ea typeface="宋体" panose="02010600030101010101" pitchFamily="2" charset="-122"/>
              </a:rPr>
              <a:t>资源较少的客户机</a:t>
            </a:r>
            <a:r>
              <a:rPr lang="zh-CN" altLang="en-US">
                <a:ea typeface="宋体" panose="02010600030101010101" pitchFamily="2" charset="-122"/>
              </a:rPr>
              <a:t>中。</a:t>
            </a:r>
            <a:endParaRPr lang="zh-CN" altLang="en-US">
              <a:ea typeface="宋体" panose="02010600030101010101" pitchFamily="2" charset="-122"/>
            </a:endParaRPr>
          </a:p>
          <a:p>
            <a:pPr lvl="1"/>
            <a:r>
              <a:rPr lang="zh-CN" altLang="en-US">
                <a:ea typeface="宋体" panose="02010600030101010101" pitchFamily="2" charset="-122"/>
              </a:rPr>
              <a:t>问题描述</a:t>
            </a:r>
            <a:endParaRPr lang="zh-CN" altLang="en-US">
              <a:ea typeface="宋体" panose="02010600030101010101" pitchFamily="2" charset="-122"/>
            </a:endParaRPr>
          </a:p>
          <a:p>
            <a:pPr lvl="2"/>
            <a:r>
              <a:rPr lang="zh-CN" altLang="en-US">
                <a:ea typeface="宋体" panose="02010600030101010101" pitchFamily="2" charset="-122"/>
              </a:rPr>
              <a:t>气球机制导致原先</a:t>
            </a:r>
            <a:r>
              <a:rPr lang="zh-CN" altLang="en-US">
                <a:ea typeface="宋体" panose="02010600030101010101" pitchFamily="2" charset="-122"/>
                <a:sym typeface="+mn-ea"/>
              </a:rPr>
              <a:t>分配</a:t>
            </a:r>
            <a:r>
              <a:rPr lang="zh-CN" altLang="en-US">
                <a:ea typeface="宋体" panose="02010600030101010101" pitchFamily="2" charset="-122"/>
              </a:rPr>
              <a:t>的物理页属主发生变化，违背一物理页对应一</a:t>
            </a:r>
            <a:r>
              <a:rPr lang="en-US" altLang="zh-CN">
                <a:ea typeface="宋体" panose="02010600030101010101" pitchFamily="2" charset="-122"/>
              </a:rPr>
              <a:t>VM</a:t>
            </a:r>
            <a:r>
              <a:rPr lang="zh-CN" altLang="en-US">
                <a:ea typeface="宋体" panose="02010600030101010101" pitchFamily="2" charset="-122"/>
              </a:rPr>
              <a:t>要求</a:t>
            </a:r>
            <a:endParaRPr lang="zh-CN" altLang="en-US">
              <a:ea typeface="宋体" panose="02010600030101010101" pitchFamily="2" charset="-122"/>
            </a:endParaRPr>
          </a:p>
          <a:p>
            <a:pPr lvl="1"/>
            <a:r>
              <a:rPr lang="zh-CN" altLang="en-US">
                <a:ea typeface="宋体" panose="02010600030101010101" pitchFamily="2" charset="-122"/>
              </a:rPr>
              <a:t>突破技术</a:t>
            </a:r>
            <a:endParaRPr lang="zh-CN" altLang="en-US">
              <a:ea typeface="宋体" panose="02010600030101010101" pitchFamily="2" charset="-122"/>
            </a:endParaRPr>
          </a:p>
          <a:p>
            <a:pPr lvl="2"/>
            <a:r>
              <a:rPr lang="zh-CN" altLang="en-US">
                <a:ea typeface="宋体" panose="02010600030101010101" pitchFamily="2" charset="-122"/>
              </a:rPr>
              <a:t>在动态分配内存的过程中更改物理页属主信息</a:t>
            </a:r>
            <a:endParaRPr lang="zh-CN" altLang="en-US">
              <a:ea typeface="宋体" panose="02010600030101010101" pitchFamily="2" charset="-122"/>
            </a:endParaRPr>
          </a:p>
          <a:p>
            <a:endParaRPr lang="zh-CN" altLang="en-US">
              <a:ea typeface="宋体" panose="02010600030101010101" pitchFamily="2" charset="-122"/>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smtClean="0">
                <a:latin typeface="Times New Roman" panose="02020603050405020304" pitchFamily="18" charset="0"/>
                <a:cs typeface="Times New Roman" panose="02020603050405020304" pitchFamily="18" charset="0"/>
              </a:rPr>
            </a:br>
            <a:r>
              <a:rPr lang="en-US" sz="3200" b="0" dirty="0" smtClean="0">
                <a:latin typeface="微软雅黑" panose="020B0503020204020204" charset="-122"/>
                <a:ea typeface="微软雅黑" panose="020B0503020204020204" charset="-122"/>
                <a:cs typeface="Times New Roman" panose="02020603050405020304" pitchFamily="18" charset="0"/>
              </a:rPr>
              <a:t>1 </a:t>
            </a:r>
            <a:r>
              <a:rPr lang="zh-CN" altLang="en-US" sz="3200" b="0" dirty="0" smtClean="0">
                <a:latin typeface="微软雅黑" panose="020B0503020204020204" charset="-122"/>
                <a:ea typeface="微软雅黑" panose="020B0503020204020204" charset="-122"/>
                <a:cs typeface="Times New Roman" panose="02020603050405020304" pitchFamily="18" charset="0"/>
              </a:rPr>
              <a:t>研究背景</a:t>
            </a:r>
            <a:br>
              <a:rPr lang="en-US" altLang="zh-CN" dirty="0">
                <a:latin typeface="Times New Roman" panose="02020603050405020304" pitchFamily="18" charset="0"/>
                <a:cs typeface="Times New Roman" panose="02020603050405020304" pitchFamily="18" charset="0"/>
              </a:rPr>
            </a:br>
            <a:endParaRPr lang="zh-CN" altLang="en-US" dirty="0"/>
          </a:p>
        </p:txBody>
      </p:sp>
      <p:sp>
        <p:nvSpPr>
          <p:cNvPr id="3" name="内容占位符 2"/>
          <p:cNvSpPr>
            <a:spLocks noGrp="1"/>
          </p:cNvSpPr>
          <p:nvPr>
            <p:ph idx="1"/>
          </p:nvPr>
        </p:nvSpPr>
        <p:spPr>
          <a:xfrm>
            <a:off x="609600" y="1228725"/>
            <a:ext cx="10873105" cy="5248275"/>
          </a:xfrm>
        </p:spPr>
        <p:txBody>
          <a:bodyPr/>
          <a:lstStyle/>
          <a:p>
            <a:pPr>
              <a:lnSpc>
                <a:spcPct val="120000"/>
              </a:lnSpc>
            </a:pPr>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用户信息泄露问题严重</a:t>
            </a:r>
            <a:endParaRPr lang="zh-CN" altLang="en-US" sz="24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pPr>
            <a:r>
              <a:rPr lang="zh-CN" altLang="en-US" sz="2400" dirty="0" smtClean="0">
                <a:latin typeface="楷体" panose="02010609060101010101" charset="-122"/>
                <a:ea typeface="楷体" panose="02010609060101010101" charset="-122"/>
                <a:sym typeface="+mn-ea"/>
              </a:rPr>
              <a:t>用户隐私数据泄露问题严峻</a:t>
            </a:r>
            <a:endParaRPr lang="zh-CN" altLang="en-US" sz="2400" dirty="0" smtClean="0">
              <a:latin typeface="楷体" panose="02010609060101010101" charset="-122"/>
              <a:ea typeface="楷体" panose="02010609060101010101" charset="-122"/>
            </a:endParaRPr>
          </a:p>
          <a:p>
            <a:pPr lvl="1" fontAlgn="auto">
              <a:lnSpc>
                <a:spcPct val="150000"/>
              </a:lnSpc>
            </a:pPr>
            <a:r>
              <a:rPr lang="zh-CN" altLang="en-US" sz="2400" dirty="0" smtClean="0">
                <a:latin typeface="楷体" panose="02010609060101010101" charset="-122"/>
                <a:ea typeface="楷体" panose="02010609060101010101" charset="-122"/>
                <a:sym typeface="+mn-ea"/>
              </a:rPr>
              <a:t>云平台上的</a:t>
            </a:r>
            <a:r>
              <a:rPr lang="zh-CN" altLang="en-US" sz="2400" dirty="0">
                <a:latin typeface="楷体" panose="02010609060101010101" charset="-122"/>
                <a:ea typeface="楷体" panose="02010609060101010101" charset="-122"/>
                <a:sym typeface="+mn-ea"/>
              </a:rPr>
              <a:t>用户的隐私数据泄露</a:t>
            </a:r>
            <a:r>
              <a:rPr lang="zh-CN" altLang="en-US" sz="2400" dirty="0" smtClean="0">
                <a:latin typeface="楷体" panose="02010609060101010101" charset="-122"/>
                <a:ea typeface="楷体" panose="02010609060101010101" charset="-122"/>
                <a:sym typeface="+mn-ea"/>
              </a:rPr>
              <a:t>问题</a:t>
            </a:r>
            <a:r>
              <a:rPr lang="zh-CN" altLang="en-US" sz="2400" dirty="0">
                <a:latin typeface="楷体" panose="02010609060101010101" charset="-122"/>
                <a:ea typeface="楷体" panose="02010609060101010101" charset="-122"/>
                <a:sym typeface="+mn-ea"/>
              </a:rPr>
              <a:t>越来越</a:t>
            </a:r>
            <a:r>
              <a:rPr lang="zh-CN" altLang="en-US" sz="2400" dirty="0" smtClean="0">
                <a:latin typeface="楷体" panose="02010609060101010101" charset="-122"/>
                <a:ea typeface="楷体" panose="02010609060101010101" charset="-122"/>
                <a:sym typeface="+mn-ea"/>
              </a:rPr>
              <a:t>严重</a:t>
            </a:r>
            <a:r>
              <a:rPr lang="zh-CN" altLang="en-US" sz="2400" dirty="0">
                <a:latin typeface="楷体" panose="02010609060101010101" charset="-122"/>
                <a:ea typeface="楷体" panose="02010609060101010101" charset="-122"/>
                <a:sym typeface="+mn-ea"/>
              </a:rPr>
              <a:t>的，数据安全问题已经发展成为一个全球性</a:t>
            </a:r>
            <a:r>
              <a:rPr lang="zh-CN" altLang="en-US" sz="2400" dirty="0" smtClean="0">
                <a:latin typeface="楷体" panose="02010609060101010101" charset="-122"/>
                <a:ea typeface="楷体" panose="02010609060101010101" charset="-122"/>
                <a:sym typeface="+mn-ea"/>
              </a:rPr>
              <a:t>问题</a:t>
            </a:r>
            <a:r>
              <a:rPr lang="en-US" altLang="zh-CN" sz="2400" dirty="0">
                <a:latin typeface="楷体" panose="02010609060101010101" charset="-122"/>
                <a:ea typeface="楷体" panose="02010609060101010101" charset="-122"/>
                <a:sym typeface="+mn-ea"/>
              </a:rPr>
              <a:t>……</a:t>
            </a:r>
            <a:endParaRPr lang="en-US" altLang="zh-CN" sz="2400" dirty="0">
              <a:latin typeface="楷体" panose="02010609060101010101" charset="-122"/>
              <a:ea typeface="楷体" panose="02010609060101010101" charset="-122"/>
              <a:sym typeface="+mn-ea"/>
            </a:endParaRPr>
          </a:p>
          <a:p>
            <a:pPr fontAlgn="auto">
              <a:lnSpc>
                <a:spcPct val="150000"/>
              </a:lnSpc>
            </a:pPr>
            <a:r>
              <a:rPr lang="zh-CN" altLang="en-US" sz="2400" dirty="0" smtClean="0">
                <a:latin typeface="楷体" panose="02010609060101010101" charset="-122"/>
                <a:ea typeface="楷体" panose="02010609060101010101" charset="-122"/>
                <a:sym typeface="+mn-ea"/>
              </a:rPr>
              <a:t>相关示例</a:t>
            </a:r>
            <a:endParaRPr lang="zh-CN" altLang="en-US" sz="2400" dirty="0" smtClean="0">
              <a:latin typeface="楷体" panose="02010609060101010101" charset="-122"/>
              <a:ea typeface="楷体" panose="02010609060101010101" charset="-122"/>
            </a:endParaRPr>
          </a:p>
          <a:p>
            <a:pPr lvl="1"/>
            <a:r>
              <a:rPr lang="en-US" altLang="zh-CN" sz="2400" dirty="0" err="1" smtClean="0">
                <a:latin typeface="Times New Roman" panose="02020603050405020304" pitchFamily="18" charset="0"/>
                <a:ea typeface="楷体" panose="02010609060101010101" charset="-122"/>
                <a:cs typeface="Times New Roman" panose="02020603050405020304" pitchFamily="18" charset="0"/>
                <a:sym typeface="+mn-ea"/>
              </a:rPr>
              <a:t>Uber</a:t>
            </a:r>
            <a:endParaRPr lang="en-US" altLang="zh-CN" sz="2400" dirty="0" err="1" smtClean="0">
              <a:latin typeface="Times New Roman" panose="02020603050405020304" pitchFamily="18" charset="0"/>
              <a:ea typeface="楷体" panose="02010609060101010101" charset="-122"/>
              <a:cs typeface="Times New Roman" panose="02020603050405020304" pitchFamily="18" charset="0"/>
            </a:endParaRPr>
          </a:p>
          <a:p>
            <a:pPr lvl="1"/>
            <a:r>
              <a:rPr lang="zh-CN" altLang="en-US" sz="2400" dirty="0" smtClean="0">
                <a:latin typeface="楷体" panose="02010609060101010101" charset="-122"/>
                <a:ea typeface="楷体" panose="02010609060101010101" charset="-122"/>
                <a:sym typeface="+mn-ea"/>
              </a:rPr>
              <a:t>埃森哲</a:t>
            </a:r>
            <a:endParaRPr lang="zh-CN" altLang="en-US" sz="2400" dirty="0" smtClean="0">
              <a:latin typeface="楷体" panose="02010609060101010101" charset="-122"/>
              <a:ea typeface="楷体" panose="02010609060101010101" charset="-122"/>
            </a:endParaRPr>
          </a:p>
          <a:p>
            <a:pPr marL="0" indent="0">
              <a:lnSpc>
                <a:spcPct val="120000"/>
              </a:lnSpc>
              <a:buNone/>
            </a:pPr>
            <a:endParaRPr lang="zh-CN" altLang="en-US" sz="24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0" indent="0">
              <a:lnSpc>
                <a:spcPct val="120000"/>
              </a:lnSpc>
              <a:buNone/>
            </a:pPr>
            <a:endParaRPr lang="zh-CN" altLang="en-US" sz="24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endPar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endPar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灯片编号占位符 4"/>
          <p:cNvSpPr>
            <a:spLocks noGrp="1"/>
          </p:cNvSpPr>
          <p:nvPr>
            <p:ph type="sldNum" sz="quarter" idx="11"/>
          </p:nvPr>
        </p:nvSpPr>
        <p:spPr/>
        <p:txBody>
          <a:bodyPr/>
          <a:p>
            <a:pPr>
              <a:defRPr/>
            </a:pPr>
            <a:fld id="{DC1B7DA0-5138-4138-8B4F-EE162F6A4D9E}" type="slidenum">
              <a:rPr lang="en-US" altLang="zh-CN">
                <a:solidFill>
                  <a:srgbClr val="000000"/>
                </a:solidFill>
              </a:rPr>
            </a:fld>
            <a:endParaRPr lang="en-US" altLang="zh-CN">
              <a:solidFill>
                <a:srgbClr val="000000"/>
              </a:solidFill>
            </a:endParaRPr>
          </a:p>
        </p:txBody>
      </p:sp>
      <p:pic>
        <p:nvPicPr>
          <p:cNvPr id="4" name="Picture 4" descr="https://img-blog.csdn.net/2017112409012659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70" y="5292725"/>
            <a:ext cx="2830830" cy="1184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img-blog.csdn.net/20171124090431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5292725"/>
            <a:ext cx="2559050" cy="1185545"/>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5970270" y="4738370"/>
            <a:ext cx="3225800" cy="1738630"/>
          </a:xfrm>
          <a:prstGeom prst="rect">
            <a:avLst/>
          </a:prstGeom>
        </p:spPr>
      </p:pic>
      <p:pic>
        <p:nvPicPr>
          <p:cNvPr id="11" name="图片 10"/>
          <p:cNvPicPr>
            <a:picLocks noChangeAspect="1"/>
          </p:cNvPicPr>
          <p:nvPr/>
        </p:nvPicPr>
        <p:blipFill>
          <a:blip r:embed="rId4"/>
          <a:stretch>
            <a:fillRect/>
          </a:stretch>
        </p:blipFill>
        <p:spPr>
          <a:xfrm>
            <a:off x="9352280" y="4723765"/>
            <a:ext cx="2748915" cy="1798955"/>
          </a:xfrm>
          <a:prstGeom prst="rect">
            <a:avLst/>
          </a:prstGeom>
        </p:spPr>
      </p:pic>
    </p:spTree>
  </p:cSld>
  <p:clrMapOvr>
    <a:masterClrMapping/>
  </p:clrMapOvr>
  <p:transition advTm="26813"/>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B-1"/>
          <p:cNvPicPr>
            <a:picLocks noChangeAspect="1" noChangeArrowheads="1"/>
          </p:cNvPicPr>
          <p:nvPr/>
        </p:nvPicPr>
        <p:blipFill>
          <a:blip r:embed="rId1" cstate="print"/>
          <a:srcRect l="52361" t="31111" r="3542" b="56296"/>
          <a:stretch>
            <a:fillRect/>
          </a:stretch>
        </p:blipFill>
        <p:spPr bwMode="auto">
          <a:xfrm>
            <a:off x="550545" y="377825"/>
            <a:ext cx="5277485" cy="1130300"/>
          </a:xfrm>
          <a:prstGeom prst="rect">
            <a:avLst/>
          </a:prstGeom>
          <a:noFill/>
          <a:ln w="9525">
            <a:noFill/>
            <a:miter lim="800000"/>
            <a:headEnd/>
            <a:tailEnd/>
          </a:ln>
        </p:spPr>
      </p:pic>
      <p:sp>
        <p:nvSpPr>
          <p:cNvPr id="2" name="标题 2"/>
          <p:cNvSpPr>
            <a:spLocks noGrp="1"/>
          </p:cNvSpPr>
          <p:nvPr/>
        </p:nvSpPr>
        <p:spPr>
          <a:xfrm>
            <a:off x="2105025" y="2704465"/>
            <a:ext cx="12188825" cy="1781810"/>
          </a:xfrm>
          <a:prstGeom prst="rect">
            <a:avLst/>
          </a:prstGeom>
          <a:noFill/>
          <a:ln w="9525">
            <a:noFill/>
            <a:miter lim="800000"/>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lang="en-US" altLang="zh-CN" sz="4800" b="1" smtClean="0">
                <a:solidFill>
                  <a:schemeClr val="bg1"/>
                </a:solidFill>
                <a:latin typeface="宋体" panose="02010600030101010101" pitchFamily="2" charset="-122"/>
                <a:ea typeface="宋体" panose="02010600030101010101" pitchFamily="2" charset="-122"/>
                <a:sym typeface="+mn-ea"/>
              </a:rPr>
              <a:t>Thanks</a:t>
            </a:r>
            <a:r>
              <a:rPr lang="zh-CN" altLang="en-US" sz="4800" b="1" smtClean="0">
                <a:solidFill>
                  <a:schemeClr val="bg1"/>
                </a:solidFill>
                <a:latin typeface="宋体" panose="02010600030101010101" pitchFamily="2" charset="-122"/>
                <a:ea typeface="宋体" panose="02010600030101010101" pitchFamily="2" charset="-122"/>
                <a:sym typeface="+mn-ea"/>
              </a:rPr>
              <a:t>！  </a:t>
            </a:r>
            <a:endParaRPr lang="zh-CN" altLang="en-US" sz="4800" b="1" smtClean="0">
              <a:solidFill>
                <a:schemeClr val="bg1"/>
              </a:solidFill>
              <a:latin typeface="宋体" panose="02010600030101010101" pitchFamily="2" charset="-122"/>
              <a:ea typeface="宋体" panose="02010600030101010101" pitchFamily="2" charset="-122"/>
              <a:sym typeface="+mn-ea"/>
            </a:endParaRPr>
          </a:p>
          <a:p>
            <a:pPr algn="ctr"/>
            <a:r>
              <a:rPr lang="en-US" altLang="zh-CN" sz="4800" b="1" smtClean="0">
                <a:solidFill>
                  <a:schemeClr val="bg1"/>
                </a:solidFill>
                <a:latin typeface="宋体" panose="02010600030101010101" pitchFamily="2" charset="-122"/>
                <a:ea typeface="宋体" panose="02010600030101010101" pitchFamily="2" charset="-122"/>
                <a:sym typeface="+mn-ea"/>
              </a:rPr>
              <a:t>Q&amp;A</a:t>
            </a:r>
            <a:endParaRPr lang="en-US" altLang="zh-CN" sz="4800" b="1" smtClean="0">
              <a:solidFill>
                <a:schemeClr val="bg1"/>
              </a:solidFill>
              <a:latin typeface="宋体" panose="02010600030101010101" pitchFamily="2" charset="-122"/>
              <a:ea typeface="宋体" panose="02010600030101010101" pitchFamily="2" charset="-122"/>
              <a:cs typeface="Microsoft Himalaya" panose="01010100010101010101" pitchFamily="2" charset="0"/>
              <a:sym typeface="+mn-ea"/>
            </a:endParaRPr>
          </a:p>
        </p:txBody>
      </p:sp>
      <p:sp>
        <p:nvSpPr>
          <p:cNvPr id="4" name="灯片编号占位符 3"/>
          <p:cNvSpPr>
            <a:spLocks noGrp="1"/>
          </p:cNvSpPr>
          <p:nvPr>
            <p:ph type="sldNum" sz="quarter" idx="12"/>
          </p:nvPr>
        </p:nvSpPr>
        <p:spPr/>
        <p:txBody>
          <a:bodyPr/>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ustDataLst>
      <p:tags r:id="rId2"/>
    </p:custDataLst>
  </p:cSld>
  <p:clrMapOvr>
    <a:masterClrMapping/>
  </p:clrMapOvr>
  <p:transition advTm="1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b="0" dirty="0" smtClean="0">
                <a:latin typeface="微软雅黑" panose="020B0503020204020204" charset="-122"/>
                <a:ea typeface="微软雅黑" panose="020B0503020204020204" charset="-122"/>
                <a:cs typeface="Times New Roman" panose="02020603050405020304" pitchFamily="18" charset="0"/>
                <a:sym typeface="+mn-ea"/>
              </a:rPr>
              <a:t>1 </a:t>
            </a:r>
            <a:r>
              <a:rPr lang="zh-CN" altLang="en-US" b="0" dirty="0" smtClean="0">
                <a:latin typeface="微软雅黑" panose="020B0503020204020204" charset="-122"/>
                <a:ea typeface="微软雅黑" panose="020B0503020204020204" charset="-122"/>
                <a:cs typeface="Times New Roman" panose="02020603050405020304" pitchFamily="18" charset="0"/>
                <a:sym typeface="+mn-ea"/>
              </a:rPr>
              <a:t>研究背景</a:t>
            </a:r>
            <a:endParaRPr lang="zh-CN" altLang="en-US"/>
          </a:p>
        </p:txBody>
      </p:sp>
      <p:sp>
        <p:nvSpPr>
          <p:cNvPr id="4" name="内容占位符 3"/>
          <p:cNvSpPr>
            <a:spLocks noGrp="1"/>
          </p:cNvSpPr>
          <p:nvPr>
            <p:ph idx="1"/>
          </p:nvPr>
        </p:nvSpPr>
        <p:spPr/>
        <p:txBody>
          <a:bodyPr/>
          <a:p>
            <a:r>
              <a:rPr lang="en-US" altLang="zh-CN" dirty="0" smtClean="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的重要性</a:t>
            </a:r>
            <a:endParaRPr lang="en-US" altLang="zh-CN" dirty="0" smtClean="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提供所有资源</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的</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分配和管理</a:t>
            </a:r>
            <a:endParaRPr lang="zh-CN" altLang="en-US" dirty="0" smtClean="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处于最底层并被</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授予最高</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权限</a:t>
            </a:r>
            <a:endParaRPr lang="zh-CN" altLang="en-US" dirty="0" smtClean="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en-US" altLang="zh-CN" dirty="0" smtClean="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被攻陷，上层云端</a:t>
            </a:r>
            <a:endParaRPr lang="zh-CN" altLang="en-US" dirty="0" smtClean="0">
              <a:latin typeface="Times New Roman" panose="02020603050405020304" pitchFamily="18" charset="0"/>
              <a:ea typeface="楷体" panose="02010609060101010101" charset="-122"/>
              <a:cs typeface="Times New Roman" panose="02020603050405020304" pitchFamily="18" charset="0"/>
              <a:sym typeface="+mn-ea"/>
            </a:endParaRPr>
          </a:p>
          <a:p>
            <a:pPr marL="457200" lvl="1" indent="0" fontAlgn="auto">
              <a:lnSpc>
                <a:spcPct val="150000"/>
              </a:lnSpc>
              <a:spcBef>
                <a:spcPts val="400"/>
              </a:spcBef>
              <a:buNone/>
            </a:pP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   用户数据受威胁</a:t>
            </a:r>
            <a:endParaRPr lang="zh-CN" altLang="en-US" dirty="0" smtClean="0">
              <a:latin typeface="Times New Roman" panose="02020603050405020304" pitchFamily="18" charset="0"/>
              <a:ea typeface="楷体" panose="02010609060101010101" charset="-122"/>
              <a:cs typeface="Times New Roman" panose="02020603050405020304" pitchFamily="18" charset="0"/>
            </a:endParaRPr>
          </a:p>
          <a:p>
            <a:endParaRPr lang="zh-CN" altLang="en-US"/>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pic>
        <p:nvPicPr>
          <p:cNvPr id="7" name="图片 6"/>
          <p:cNvPicPr>
            <a:picLocks noChangeAspect="1"/>
          </p:cNvPicPr>
          <p:nvPr/>
        </p:nvPicPr>
        <p:blipFill>
          <a:blip r:embed="rId1"/>
          <a:stretch>
            <a:fillRect/>
          </a:stretch>
        </p:blipFill>
        <p:spPr>
          <a:xfrm>
            <a:off x="6053455" y="2651125"/>
            <a:ext cx="6177915" cy="4206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b="0" dirty="0" smtClean="0">
                <a:latin typeface="微软雅黑" panose="020B0503020204020204" charset="-122"/>
                <a:ea typeface="微软雅黑" panose="020B0503020204020204" charset="-122"/>
                <a:cs typeface="Times New Roman" panose="02020603050405020304" pitchFamily="18" charset="0"/>
                <a:sym typeface="+mn-ea"/>
              </a:rPr>
              <a:t>1 </a:t>
            </a:r>
            <a:r>
              <a:rPr lang="zh-CN" altLang="en-US" b="0" dirty="0" smtClean="0">
                <a:latin typeface="微软雅黑" panose="020B0503020204020204" charset="-122"/>
                <a:ea typeface="微软雅黑" panose="020B0503020204020204" charset="-122"/>
                <a:cs typeface="Times New Roman" panose="02020603050405020304" pitchFamily="18" charset="0"/>
                <a:sym typeface="+mn-ea"/>
              </a:rPr>
              <a:t>研究背景</a:t>
            </a:r>
            <a:endParaRPr lang="zh-CN" altLang="en-US"/>
          </a:p>
        </p:txBody>
      </p:sp>
      <p:sp>
        <p:nvSpPr>
          <p:cNvPr id="4" name="内容占位符 3"/>
          <p:cNvSpPr>
            <a:spLocks noGrp="1"/>
          </p:cNvSpPr>
          <p:nvPr>
            <p:ph idx="1"/>
          </p:nvPr>
        </p:nvSpPr>
        <p:spPr>
          <a:xfrm>
            <a:off x="609600" y="1228725"/>
            <a:ext cx="11398250" cy="5248275"/>
          </a:xfrm>
        </p:spPr>
        <p:txBody>
          <a:bodyPr/>
          <a:p>
            <a:r>
              <a:rPr lang="zh-CN" altLang="en-US">
                <a:latin typeface="Times New Roman" panose="02020603050405020304" pitchFamily="18" charset="0"/>
                <a:cs typeface="Times New Roman" panose="02020603050405020304" pitchFamily="18" charset="0"/>
              </a:rPr>
              <a:t>研究意义</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在</a:t>
            </a:r>
            <a:r>
              <a:rPr lang="zh-CN" altLang="en-US">
                <a:solidFill>
                  <a:srgbClr val="FF0000"/>
                </a:solidFill>
                <a:latin typeface="Times New Roman" panose="02020603050405020304" pitchFamily="18" charset="0"/>
                <a:cs typeface="Times New Roman" panose="02020603050405020304" pitchFamily="18" charset="0"/>
              </a:rPr>
              <a:t>非可信虚拟化</a:t>
            </a:r>
            <a:r>
              <a:rPr lang="zh-CN" altLang="en-US">
                <a:latin typeface="Times New Roman" panose="02020603050405020304" pitchFamily="18" charset="0"/>
                <a:cs typeface="Times New Roman" panose="02020603050405020304" pitchFamily="18" charset="0"/>
              </a:rPr>
              <a:t>执行环境下对</a:t>
            </a:r>
            <a:r>
              <a:rPr lang="zh-CN" altLang="en-US">
                <a:solidFill>
                  <a:srgbClr val="FF0000"/>
                </a:solidFill>
                <a:latin typeface="Times New Roman" panose="02020603050405020304" pitchFamily="18" charset="0"/>
                <a:cs typeface="Times New Roman" panose="02020603050405020304" pitchFamily="18" charset="0"/>
              </a:rPr>
              <a:t>虚拟机内存保护</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mn-ea"/>
              </a:rPr>
              <a:t>当</a:t>
            </a:r>
            <a:r>
              <a:rPr lang="en-US" altLang="zh-CN" dirty="0">
                <a:latin typeface="Times New Roman" panose="02020603050405020304" pitchFamily="18" charset="0"/>
                <a:cs typeface="Times New Roman" panose="02020603050405020304" pitchFamily="18" charset="0"/>
                <a:sym typeface="+mn-ea"/>
              </a:rPr>
              <a:t>Hyperviosr</a:t>
            </a:r>
            <a:r>
              <a:rPr lang="zh-CN" altLang="en-US" dirty="0">
                <a:latin typeface="Times New Roman" panose="02020603050405020304" pitchFamily="18" charset="0"/>
                <a:cs typeface="Times New Roman" panose="02020603050405020304" pitchFamily="18" charset="0"/>
                <a:sym typeface="+mn-ea"/>
              </a:rPr>
              <a:t>层被攻击，保护</a:t>
            </a:r>
            <a:r>
              <a:rPr lang="en-US" altLang="zh-CN" dirty="0">
                <a:solidFill>
                  <a:srgbClr val="FF0000"/>
                </a:solidFill>
                <a:latin typeface="Times New Roman" panose="02020603050405020304" pitchFamily="18" charset="0"/>
                <a:cs typeface="Times New Roman" panose="02020603050405020304" pitchFamily="18" charset="0"/>
                <a:sym typeface="+mn-ea"/>
              </a:rPr>
              <a:t>VM</a:t>
            </a:r>
            <a:r>
              <a:rPr lang="zh-CN" altLang="en-US" dirty="0">
                <a:solidFill>
                  <a:srgbClr val="FF0000"/>
                </a:solidFill>
                <a:latin typeface="Times New Roman" panose="02020603050405020304" pitchFamily="18" charset="0"/>
                <a:cs typeface="Times New Roman" panose="02020603050405020304" pitchFamily="18" charset="0"/>
                <a:sym typeface="+mn-ea"/>
              </a:rPr>
              <a:t>运行时</a:t>
            </a:r>
            <a:r>
              <a:rPr lang="zh-CN" altLang="en-US" dirty="0">
                <a:solidFill>
                  <a:srgbClr val="FF0000"/>
                </a:solidFill>
                <a:latin typeface="Times New Roman" panose="02020603050405020304" pitchFamily="18" charset="0"/>
                <a:cs typeface="Times New Roman" panose="02020603050405020304" pitchFamily="18" charset="0"/>
                <a:sym typeface="+mn-ea"/>
              </a:rPr>
              <a:t>内存安全</a:t>
            </a:r>
            <a:r>
              <a:rPr lang="zh-CN" altLang="en-US" dirty="0">
                <a:latin typeface="Times New Roman" panose="02020603050405020304" pitchFamily="18" charset="0"/>
                <a:cs typeface="Times New Roman" panose="02020603050405020304" pitchFamily="18" charset="0"/>
                <a:sym typeface="+mn-ea"/>
              </a:rPr>
              <a:t>，抵御</a:t>
            </a:r>
            <a:r>
              <a:rPr lang="en-US" altLang="zh-CN" dirty="0">
                <a:solidFill>
                  <a:srgbClr val="FF0000"/>
                </a:solidFill>
                <a:latin typeface="Times New Roman" panose="02020603050405020304" pitchFamily="18" charset="0"/>
                <a:cs typeface="Times New Roman" panose="02020603050405020304" pitchFamily="18" charset="0"/>
                <a:sym typeface="+mn-ea"/>
              </a:rPr>
              <a:t>VM</a:t>
            </a:r>
            <a:r>
              <a:rPr lang="zh-CN" altLang="en-US" dirty="0">
                <a:solidFill>
                  <a:srgbClr val="FF0000"/>
                </a:solidFill>
                <a:latin typeface="Times New Roman" panose="02020603050405020304" pitchFamily="18" charset="0"/>
                <a:cs typeface="Times New Roman" panose="02020603050405020304" pitchFamily="18" charset="0"/>
                <a:sym typeface="+mn-ea"/>
              </a:rPr>
              <a:t>逃逸</a:t>
            </a:r>
            <a:r>
              <a:rPr lang="zh-CN" altLang="en-US" dirty="0">
                <a:solidFill>
                  <a:srgbClr val="FF0000"/>
                </a:solidFill>
                <a:latin typeface="Times New Roman" panose="02020603050405020304" pitchFamily="18" charset="0"/>
                <a:cs typeface="Times New Roman" panose="02020603050405020304" pitchFamily="18" charset="0"/>
                <a:sym typeface="+mn-ea"/>
              </a:rPr>
              <a:t>攻击</a:t>
            </a:r>
            <a:r>
              <a:rPr lang="zh-CN" altLang="en-US" dirty="0">
                <a:solidFill>
                  <a:schemeClr val="tx1"/>
                </a:solidFill>
                <a:latin typeface="Times New Roman" panose="02020603050405020304" pitchFamily="18" charset="0"/>
                <a:cs typeface="Times New Roman" panose="02020603050405020304" pitchFamily="18" charset="0"/>
                <a:sym typeface="+mn-ea"/>
              </a:rPr>
              <a:t>和</a:t>
            </a:r>
            <a:r>
              <a:rPr lang="en-US" altLang="zh-CN" dirty="0">
                <a:solidFill>
                  <a:srgbClr val="FF0000"/>
                </a:solidFill>
                <a:latin typeface="Times New Roman" panose="02020603050405020304" pitchFamily="18" charset="0"/>
                <a:cs typeface="Times New Roman" panose="02020603050405020304" pitchFamily="18" charset="0"/>
                <a:sym typeface="+mn-ea"/>
              </a:rPr>
              <a:t>VM</a:t>
            </a:r>
            <a:r>
              <a:rPr lang="zh-CN" altLang="en-US" dirty="0">
                <a:solidFill>
                  <a:srgbClr val="FF0000"/>
                </a:solidFill>
                <a:latin typeface="Times New Roman" panose="02020603050405020304" pitchFamily="18" charset="0"/>
                <a:cs typeface="Times New Roman" panose="02020603050405020304" pitchFamily="18" charset="0"/>
                <a:sym typeface="+mn-ea"/>
              </a:rPr>
              <a:t>跨域</a:t>
            </a:r>
            <a:r>
              <a:rPr lang="zh-CN" altLang="en-US" dirty="0">
                <a:solidFill>
                  <a:srgbClr val="FF0000"/>
                </a:solidFill>
                <a:latin typeface="Times New Roman" panose="02020603050405020304" pitchFamily="18" charset="0"/>
                <a:cs typeface="Times New Roman" panose="02020603050405020304" pitchFamily="18" charset="0"/>
                <a:sym typeface="+mn-ea"/>
              </a:rPr>
              <a:t>攻击</a:t>
            </a:r>
            <a:r>
              <a:rPr lang="zh-CN" altLang="en-US" dirty="0">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pPr marL="457200" lvl="1" indent="0">
              <a:buFont typeface="Wingdings" panose="05000000000000000000" charset="0"/>
              <a:buNone/>
            </a:pPr>
            <a:r>
              <a:rPr lang="zh-CN" altLang="en-US">
                <a:latin typeface="Times New Roman" panose="02020603050405020304" pitchFamily="18" charset="0"/>
                <a:cs typeface="Times New Roman" panose="02020603050405020304" pitchFamily="18" charset="0"/>
                <a:sym typeface="+mn-ea"/>
              </a:rPr>
              <a:t>保护系统的安全，创建安全隔离空间，监控虚拟机的运行，对系统的正常运行提供重要的安全保障。</a:t>
            </a:r>
            <a:endParaRPr lang="zh-CN" altLang="en-US">
              <a:latin typeface="Times New Roman" panose="02020603050405020304" pitchFamily="18" charset="0"/>
              <a:cs typeface="Times New Roman" panose="02020603050405020304" pitchFamily="18" charset="0"/>
              <a:sym typeface="+mn-ea"/>
            </a:endParaRPr>
          </a:p>
          <a:p>
            <a:pPr marL="457200" lvl="1" indent="0">
              <a:buFont typeface="Wingdings" panose="05000000000000000000" charset="0"/>
              <a:buNone/>
            </a:pPr>
            <a:endParaRPr lang="zh-CN" altLang="en-US">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2 </a:t>
            </a:r>
            <a:r>
              <a:rPr lang="zh-CN" altLang="en-US">
                <a:ea typeface="宋体" panose="02010600030101010101" pitchFamily="2" charset="-122"/>
              </a:rPr>
              <a:t>研究现状</a:t>
            </a:r>
            <a:endParaRPr lang="zh-CN" altLang="en-US">
              <a:ea typeface="宋体" panose="02010600030101010101" pitchFamily="2" charset="-122"/>
            </a:endParaRPr>
          </a:p>
        </p:txBody>
      </p:sp>
      <p:sp>
        <p:nvSpPr>
          <p:cNvPr id="4" name="内容占位符 3"/>
          <p:cNvSpPr>
            <a:spLocks noGrp="1"/>
          </p:cNvSpPr>
          <p:nvPr>
            <p:ph idx="1"/>
          </p:nvPr>
        </p:nvSpPr>
        <p:spPr>
          <a:xfrm>
            <a:off x="609600" y="1289051"/>
            <a:ext cx="10972800" cy="5248275"/>
          </a:xfrm>
        </p:spPr>
        <p:txBody>
          <a:bodyPr/>
          <a:p>
            <a:r>
              <a:rPr lang="zh-CN" altLang="en-US">
                <a:latin typeface="Times New Roman" panose="02020603050405020304" pitchFamily="18" charset="0"/>
                <a:cs typeface="Times New Roman" panose="02020603050405020304" pitchFamily="18" charset="0"/>
              </a:rPr>
              <a:t>对</a:t>
            </a:r>
            <a:r>
              <a:rPr lang="en-US" altLang="zh-CN">
                <a:latin typeface="Times New Roman" panose="02020603050405020304" pitchFamily="18" charset="0"/>
                <a:cs typeface="Times New Roman" panose="02020603050405020304" pitchFamily="18" charset="0"/>
              </a:rPr>
              <a:t>VM</a:t>
            </a:r>
            <a:r>
              <a:rPr lang="zh-CN" altLang="en-US">
                <a:latin typeface="Times New Roman" panose="02020603050405020304" pitchFamily="18" charset="0"/>
                <a:ea typeface="宋体" panose="02010600030101010101" pitchFamily="2" charset="-122"/>
                <a:cs typeface="Times New Roman" panose="02020603050405020304" pitchFamily="18" charset="0"/>
              </a:rPr>
              <a:t>的</a:t>
            </a:r>
            <a:r>
              <a:rPr lang="zh-CN" altLang="en-US">
                <a:latin typeface="Times New Roman" panose="02020603050405020304" pitchFamily="18" charset="0"/>
                <a:cs typeface="Times New Roman" panose="02020603050405020304" pitchFamily="18" charset="0"/>
              </a:rPr>
              <a:t>保护</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应用程序隔离</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客户机操作系统防护</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对</a:t>
            </a:r>
            <a:r>
              <a:rPr lang="en-US" altLang="zh-CN">
                <a:latin typeface="Times New Roman" panose="02020603050405020304" pitchFamily="18" charset="0"/>
                <a:cs typeface="Times New Roman" panose="02020603050405020304" pitchFamily="18" charset="0"/>
              </a:rPr>
              <a:t>H</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ypervisor</a:t>
            </a:r>
            <a:r>
              <a:rPr lang="zh-CN" altLang="en-US">
                <a:latin typeface="Times New Roman" panose="02020603050405020304" pitchFamily="18" charset="0"/>
                <a:cs typeface="Times New Roman" panose="02020603050405020304" pitchFamily="18" charset="0"/>
              </a:rPr>
              <a:t>的保护</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减小</a:t>
            </a:r>
            <a:r>
              <a:rPr lang="en-US" altLang="zh-CN">
                <a:latin typeface="Times New Roman" panose="02020603050405020304" pitchFamily="18" charset="0"/>
                <a:cs typeface="Times New Roman" panose="02020603050405020304" pitchFamily="18" charset="0"/>
              </a:rPr>
              <a:t>TCB</a:t>
            </a:r>
            <a:r>
              <a:rPr lang="zh-CN" altLang="en-US">
                <a:latin typeface="Times New Roman" panose="02020603050405020304" pitchFamily="18" charset="0"/>
                <a:ea typeface="宋体" panose="02010600030101010101" pitchFamily="2" charset="-122"/>
                <a:cs typeface="Times New Roman" panose="02020603050405020304" pitchFamily="18" charset="0"/>
              </a:rPr>
              <a:t>代码量大小</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重构</a:t>
            </a:r>
            <a:r>
              <a:rPr lang="en-US" altLang="zh-CN">
                <a:latin typeface="Times New Roman" panose="02020603050405020304" pitchFamily="18" charset="0"/>
                <a:ea typeface="宋体" panose="02010600030101010101" pitchFamily="2" charset="-122"/>
                <a:cs typeface="Times New Roman" panose="02020603050405020304" pitchFamily="18" charset="0"/>
              </a:rPr>
              <a:t>Hypervisor</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虚拟机相互隔离</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sym typeface="+mn-ea"/>
              </a:rPr>
              <a:t>应用程序隔离</a:t>
            </a:r>
            <a:endParaRPr lang="zh-CN" altLang="en-US">
              <a:sym typeface="+mn-ea"/>
            </a:endParaRPr>
          </a:p>
          <a:p>
            <a:pPr lvl="1"/>
            <a:r>
              <a:rPr lang="zh-CN" altLang="en-US">
                <a:ea typeface="宋体" panose="02010600030101010101" pitchFamily="2" charset="-122"/>
              </a:rPr>
              <a:t>硬件层面</a:t>
            </a:r>
            <a:endParaRPr lang="zh-CN" altLang="en-US">
              <a:ea typeface="宋体" panose="02010600030101010101" pitchFamily="2" charset="-122"/>
            </a:endParaRPr>
          </a:p>
          <a:p>
            <a:pPr lvl="2"/>
            <a:r>
              <a:rPr lang="zh-CN" altLang="en-US"/>
              <a:t>利用</a:t>
            </a:r>
            <a:r>
              <a:rPr lang="en-US" altLang="zh-CN"/>
              <a:t>SGX</a:t>
            </a:r>
            <a:r>
              <a:rPr lang="zh-CN" altLang="en-US">
                <a:ea typeface="宋体" panose="02010600030101010101" pitchFamily="2" charset="-122"/>
              </a:rPr>
              <a:t>将云服务与其它服务隔离，阻止跨域访问（</a:t>
            </a:r>
            <a:r>
              <a:rPr lang="en-US" altLang="zh-CN">
                <a:ea typeface="宋体" panose="02010600030101010101" pitchFamily="2" charset="-122"/>
              </a:rPr>
              <a:t>H</a:t>
            </a:r>
            <a:r>
              <a:rPr lang="en-US" altLang="zh-CN">
                <a:sym typeface="+mn-ea"/>
              </a:rPr>
              <a:t>aven</a:t>
            </a:r>
            <a:r>
              <a:rPr lang="zh-CN" altLang="en-US">
                <a:ea typeface="宋体" panose="02010600030101010101" pitchFamily="2" charset="-122"/>
                <a:sym typeface="+mn-ea"/>
              </a:rPr>
              <a:t>）</a:t>
            </a:r>
            <a:endParaRPr lang="zh-CN" altLang="en-US">
              <a:ea typeface="宋体" panose="02010600030101010101" pitchFamily="2" charset="-122"/>
            </a:endParaRPr>
          </a:p>
          <a:p>
            <a:pPr lvl="2"/>
            <a:r>
              <a:rPr lang="zh-CN" altLang="en-US">
                <a:ea typeface="宋体" panose="02010600030101010101" pitchFamily="2" charset="-122"/>
              </a:rPr>
              <a:t>利用</a:t>
            </a:r>
            <a:r>
              <a:rPr lang="en-US" altLang="zh-CN">
                <a:ea typeface="宋体" panose="02010600030101010101" pitchFamily="2" charset="-122"/>
              </a:rPr>
              <a:t>TrustZone</a:t>
            </a:r>
            <a:r>
              <a:rPr lang="zh-CN" altLang="en-US">
                <a:ea typeface="宋体" panose="02010600030101010101" pitchFamily="2" charset="-122"/>
              </a:rPr>
              <a:t>对进程关键部件进行隔离</a:t>
            </a:r>
            <a:endParaRPr lang="zh-CN" altLang="en-US">
              <a:ea typeface="宋体" panose="02010600030101010101" pitchFamily="2" charset="-122"/>
            </a:endParaRPr>
          </a:p>
          <a:p>
            <a:pPr lvl="1"/>
            <a:r>
              <a:rPr lang="zh-CN" altLang="en-US">
                <a:ea typeface="宋体" panose="02010600030101010101" pitchFamily="2" charset="-122"/>
              </a:rPr>
              <a:t>软件层面</a:t>
            </a:r>
            <a:endParaRPr lang="zh-CN" altLang="en-US">
              <a:ea typeface="宋体" panose="02010600030101010101" pitchFamily="2" charset="-122"/>
            </a:endParaRPr>
          </a:p>
          <a:p>
            <a:pPr lvl="2"/>
            <a:r>
              <a:rPr lang="zh-CN" altLang="en-US">
                <a:ea typeface="宋体" panose="02010600030101010101" pitchFamily="2" charset="-122"/>
              </a:rPr>
              <a:t>将敏感进程与</a:t>
            </a:r>
            <a:r>
              <a:rPr lang="en-US" altLang="zh-CN">
                <a:ea typeface="宋体" panose="02010600030101010101" pitchFamily="2" charset="-122"/>
              </a:rPr>
              <a:t>GOS</a:t>
            </a:r>
            <a:r>
              <a:rPr lang="zh-CN" altLang="en-US">
                <a:ea typeface="宋体" panose="02010600030101010101" pitchFamily="2" charset="-122"/>
              </a:rPr>
              <a:t>隔离（</a:t>
            </a:r>
            <a:r>
              <a:rPr lang="en-US" altLang="zh-CN">
                <a:ea typeface="宋体" panose="02010600030101010101" pitchFamily="2" charset="-122"/>
              </a:rPr>
              <a:t>OverShadow AppSec AppShield</a:t>
            </a:r>
            <a:r>
              <a:rPr lang="zh-CN" altLang="en-US">
                <a:ea typeface="宋体" panose="02010600030101010101" pitchFamily="2" charset="-122"/>
              </a:rPr>
              <a:t>）</a:t>
            </a:r>
            <a:endParaRPr lang="zh-CN" altLang="en-US">
              <a:ea typeface="宋体" panose="02010600030101010101" pitchFamily="2" charset="-122"/>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en-US" altLang="zh-CN">
                <a:latin typeface="Times New Roman" panose="02020603050405020304" pitchFamily="18" charset="0"/>
                <a:cs typeface="Times New Roman" panose="02020603050405020304" pitchFamily="18" charset="0"/>
              </a:rPr>
              <a:t>客户机操作系统防护</a:t>
            </a:r>
            <a:endParaRPr lang="en-US" altLang="zh-CN">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ea typeface="宋体" panose="02010600030101010101" pitchFamily="2" charset="-122"/>
                <a:cs typeface="Times New Roman" panose="02020603050405020304" pitchFamily="18" charset="0"/>
              </a:rPr>
              <a:t>      防护内核级</a:t>
            </a:r>
            <a:r>
              <a:rPr lang="en-US" altLang="zh-CN">
                <a:latin typeface="Times New Roman" panose="02020603050405020304" pitchFamily="18" charset="0"/>
                <a:ea typeface="宋体" panose="02010600030101010101" pitchFamily="2" charset="-122"/>
                <a:cs typeface="Times New Roman" panose="02020603050405020304" pitchFamily="18" charset="0"/>
              </a:rPr>
              <a:t>rootkit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静态代码</a:t>
            </a:r>
            <a:r>
              <a:rPr lang="en-US" altLang="zh-CN">
                <a:latin typeface="Times New Roman" panose="02020603050405020304" pitchFamily="18" charset="0"/>
                <a:ea typeface="宋体" panose="02010600030101010101" pitchFamily="2" charset="-122"/>
                <a:cs typeface="Times New Roman" panose="02020603050405020304" pitchFamily="18" charset="0"/>
              </a:rPr>
              <a:t>rootkit</a:t>
            </a:r>
            <a:r>
              <a:rPr lang="zh-CN" altLang="en-US">
                <a:latin typeface="Times New Roman" panose="02020603050405020304" pitchFamily="18" charset="0"/>
                <a:ea typeface="宋体" panose="02010600030101010101" pitchFamily="2" charset="-122"/>
                <a:cs typeface="Times New Roman" panose="02020603050405020304" pitchFamily="18" charset="0"/>
              </a:rPr>
              <a:t>分析</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内核代码完整性验证 （</a:t>
            </a:r>
            <a:r>
              <a:rPr lang="en-US" altLang="zh-CN">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ecVisor</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将当前代码和原备份代码比较，防止代码被更改（</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NICKLE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动态防护</a:t>
            </a:r>
            <a:r>
              <a:rPr lang="en-US" altLang="zh-CN">
                <a:latin typeface="Times New Roman" panose="02020603050405020304" pitchFamily="18" charset="0"/>
                <a:ea typeface="宋体" panose="02010600030101010101" pitchFamily="2" charset="-122"/>
                <a:cs typeface="Times New Roman" panose="02020603050405020304" pitchFamily="18" charset="0"/>
              </a:rPr>
              <a:t>rootkit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监控内存访问操作</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预定义保护对象，监控对保护对象的访问操作，防护</a:t>
            </a:r>
            <a:r>
              <a:rPr lang="en-US" altLang="zh-CN">
                <a:latin typeface="Times New Roman" panose="02020603050405020304" pitchFamily="18" charset="0"/>
                <a:ea typeface="宋体" panose="02010600030101010101" pitchFamily="2" charset="-122"/>
                <a:cs typeface="Times New Roman" panose="02020603050405020304" pitchFamily="18" charset="0"/>
              </a:rPr>
              <a:t>rootkit(OSCK)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r>
              <a:rPr lang="zh-CN" altLang="en-US">
                <a:latin typeface="Times New Roman" panose="02020603050405020304" pitchFamily="18" charset="0"/>
                <a:cs typeface="Times New Roman" panose="02020603050405020304" pitchFamily="18" charset="0"/>
              </a:rPr>
              <a:t>减小</a:t>
            </a:r>
            <a:r>
              <a:rPr lang="en-US" altLang="zh-CN">
                <a:latin typeface="Times New Roman" panose="02020603050405020304" pitchFamily="18" charset="0"/>
                <a:cs typeface="Times New Roman" panose="02020603050405020304" pitchFamily="18" charset="0"/>
              </a:rPr>
              <a:t>TCB</a:t>
            </a:r>
            <a:r>
              <a:rPr lang="zh-CN" altLang="en-US">
                <a:latin typeface="Times New Roman" panose="02020603050405020304" pitchFamily="18" charset="0"/>
                <a:ea typeface="宋体" panose="02010600030101010101" pitchFamily="2" charset="-122"/>
                <a:cs typeface="Times New Roman" panose="02020603050405020304" pitchFamily="18" charset="0"/>
              </a:rPr>
              <a:t>代码量大小</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a:latin typeface="Times New Roman" panose="02020603050405020304" pitchFamily="18" charset="0"/>
                <a:ea typeface="宋体" panose="02010600030101010101" pitchFamily="2" charset="-122"/>
                <a:cs typeface="Times New Roman" panose="02020603050405020304" pitchFamily="18" charset="0"/>
              </a:rPr>
              <a:t>减小</a:t>
            </a:r>
            <a:r>
              <a:rPr lang="en-US" altLang="zh-CN" sz="2400">
                <a:latin typeface="Times New Roman" panose="02020603050405020304" pitchFamily="18" charset="0"/>
                <a:ea typeface="宋体" panose="02010600030101010101" pitchFamily="2" charset="-122"/>
                <a:cs typeface="Times New Roman" panose="02020603050405020304" pitchFamily="18" charset="0"/>
              </a:rPr>
              <a:t>Hypervisor</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的代码量 监控</a:t>
            </a:r>
            <a:r>
              <a:rPr lang="en-US" altLang="zh-CN" sz="2400">
                <a:latin typeface="Times New Roman" panose="02020603050405020304" pitchFamily="18" charset="0"/>
                <a:ea typeface="宋体" panose="02010600030101010101" pitchFamily="2" charset="-122"/>
                <a:cs typeface="Times New Roman" panose="02020603050405020304" pitchFamily="18" charset="0"/>
              </a:rPr>
              <a:t>Hypervisor</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a:latin typeface="Times New Roman" panose="02020603050405020304" pitchFamily="18" charset="0"/>
                <a:ea typeface="宋体" panose="02010600030101010101" pitchFamily="2" charset="-122"/>
                <a:cs typeface="Times New Roman" panose="02020603050405020304" pitchFamily="18" charset="0"/>
              </a:rPr>
              <a:t>VM</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的交互过程</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预分配资源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各个</a:t>
            </a:r>
            <a:r>
              <a:rPr lang="en-US" altLang="zh-CN">
                <a:latin typeface="Times New Roman" panose="02020603050405020304" pitchFamily="18" charset="0"/>
                <a:ea typeface="宋体" panose="02010600030101010101" pitchFamily="2" charset="-122"/>
                <a:cs typeface="Times New Roman" panose="02020603050405020304" pitchFamily="18" charset="0"/>
              </a:rPr>
              <a:t>VM</a:t>
            </a:r>
            <a:r>
              <a:rPr lang="zh-CN" altLang="en-US">
                <a:latin typeface="Times New Roman" panose="02020603050405020304" pitchFamily="18" charset="0"/>
                <a:ea typeface="宋体" panose="02010600030101010101" pitchFamily="2" charset="-122"/>
                <a:cs typeface="Times New Roman" panose="02020603050405020304" pitchFamily="18" charset="0"/>
              </a:rPr>
              <a:t>的资源预分配，将</a:t>
            </a:r>
            <a:r>
              <a:rPr lang="en-US" altLang="zh-CN">
                <a:latin typeface="Times New Roman" panose="02020603050405020304" pitchFamily="18" charset="0"/>
                <a:ea typeface="宋体" panose="02010600030101010101" pitchFamily="2" charset="-122"/>
                <a:cs typeface="Times New Roman" panose="02020603050405020304" pitchFamily="18" charset="0"/>
              </a:rPr>
              <a:t>VM</a:t>
            </a:r>
            <a:r>
              <a:rPr lang="zh-CN" altLang="en-US">
                <a:latin typeface="Times New Roman" panose="02020603050405020304" pitchFamily="18" charset="0"/>
                <a:ea typeface="宋体" panose="02010600030101010101" pitchFamily="2" charset="-122"/>
                <a:cs typeface="Times New Roman" panose="02020603050405020304" pitchFamily="18" charset="0"/>
              </a:rPr>
              <a:t>进行隔离，减少资源共享</a:t>
            </a:r>
            <a:r>
              <a:rPr lang="en-US" altLang="zh-CN">
                <a:latin typeface="Times New Roman" panose="02020603050405020304" pitchFamily="18" charset="0"/>
                <a:ea typeface="宋体" panose="02010600030101010101" pitchFamily="2" charset="-122"/>
                <a:cs typeface="Times New Roman" panose="02020603050405020304" pitchFamily="18" charset="0"/>
              </a:rPr>
              <a:t>(NoHype TrustOSV )</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a:latin typeface="Times New Roman" panose="02020603050405020304" pitchFamily="18" charset="0"/>
                <a:ea typeface="宋体" panose="02010600030101010101" pitchFamily="2" charset="-122"/>
                <a:cs typeface="Times New Roman" panose="02020603050405020304" pitchFamily="18" charset="0"/>
              </a:rPr>
              <a:t>微内核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a:latin typeface="Times New Roman" panose="02020603050405020304" pitchFamily="18" charset="0"/>
                <a:ea typeface="宋体" panose="02010600030101010101" pitchFamily="2" charset="-122"/>
                <a:cs typeface="Times New Roman" panose="02020603050405020304" pitchFamily="18" charset="0"/>
              </a:rPr>
              <a:t>核心功能放在微型内核中，其余以进程形式运行在特权级 </a:t>
            </a:r>
            <a:r>
              <a:rPr lang="en-US" altLang="zh-CN">
                <a:latin typeface="Times New Roman" panose="02020603050405020304" pitchFamily="18" charset="0"/>
                <a:ea typeface="宋体" panose="02010600030101010101" pitchFamily="2" charset="-122"/>
                <a:cs typeface="Times New Roman" panose="02020603050405020304" pitchFamily="18" charset="0"/>
              </a:rPr>
              <a:t>(NOVA</a:t>
            </a: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HyperLock HyperLet)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1"/>
          </p:nvPr>
        </p:nvSpPr>
        <p:spPr/>
        <p:txBody>
          <a:bodyPr/>
          <a:p>
            <a:pPr>
              <a:defRPr/>
            </a:pPr>
            <a:fld id="{1440C52B-0D74-46EC-B804-895AEE28C139}" type="slidenum">
              <a:rPr lang="en-US" altLang="zh-CN">
                <a:solidFill>
                  <a:srgbClr val="000000"/>
                </a:solidFill>
              </a:rPr>
            </a:fld>
            <a:endParaRPr lang="en-US" altLang="zh-CN">
              <a:solidFill>
                <a:srgbClr val="000000"/>
              </a:solidFill>
            </a:endParaRPr>
          </a:p>
        </p:txBody>
      </p:sp>
    </p:spTree>
  </p:cSld>
  <p:clrMapOvr>
    <a:masterClrMapping/>
  </p:clrMapOvr>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CATEGORY" val="custom"/>
  <p:tag name="KSO_WM_TEMPLATE_INDEX" val="160162"/>
  <p:tag name="KSO_WM_TAG_VERSION" val="1.0"/>
  <p:tag name="KSO_WM_SLIDE_ID" val="custom160162_12"/>
  <p:tag name="KSO_WM_SLIDE_INDEX" val="12"/>
  <p:tag name="KSO_WM_SLIDE_ITEM_CNT" val="1"/>
  <p:tag name="KSO_WM_SLIDE_LAYOUT" val="a_e"/>
  <p:tag name="KSO_WM_SLIDE_LAYOUT_CNT" val="1_1"/>
  <p:tag name="KSO_WM_SLIDE_TYPE" val="sectionTitle"/>
  <p:tag name="KSO_WM_BEAUTIFY_FLAG" val="#wm#"/>
</p:tagLst>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Words>
  <Application>WPS 演示</Application>
  <PresentationFormat>宽屏</PresentationFormat>
  <Paragraphs>402</Paragraphs>
  <Slides>30</Slides>
  <Notes>1</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30</vt:i4>
      </vt:variant>
    </vt:vector>
  </HeadingPairs>
  <TitlesOfParts>
    <vt:vector size="48" baseType="lpstr">
      <vt:lpstr>Arial</vt:lpstr>
      <vt:lpstr>宋体</vt:lpstr>
      <vt:lpstr>Wingdings</vt:lpstr>
      <vt:lpstr>Verdana</vt:lpstr>
      <vt:lpstr>黑体</vt:lpstr>
      <vt:lpstr>Adobe 宋体 Std L</vt:lpstr>
      <vt:lpstr>Times New Roman</vt:lpstr>
      <vt:lpstr>微软雅黑</vt:lpstr>
      <vt:lpstr>楷体</vt:lpstr>
      <vt:lpstr>Wingdings</vt:lpstr>
      <vt:lpstr>Arial Unicode MS</vt:lpstr>
      <vt:lpstr>Calibri</vt:lpstr>
      <vt:lpstr>Calibri</vt:lpstr>
      <vt:lpstr>Microsoft Himalaya</vt:lpstr>
      <vt:lpstr>sample</vt:lpstr>
      <vt:lpstr>1_Office 主题</vt:lpstr>
      <vt:lpstr>Visio.Drawing.15</vt:lpstr>
      <vt:lpstr>Visio.Drawing.15</vt:lpstr>
      <vt:lpstr> 周·工作总结</vt:lpstr>
      <vt:lpstr> 报告提纲 </vt:lpstr>
      <vt:lpstr> 1 研究背景 </vt:lpstr>
      <vt:lpstr>1 研究背景</vt:lpstr>
      <vt:lpstr>1 研究背景</vt:lpstr>
      <vt:lpstr>2 研究现状</vt:lpstr>
      <vt:lpstr>PowerPoint 演示文稿</vt:lpstr>
      <vt:lpstr>PowerPoint 演示文稿</vt:lpstr>
      <vt:lpstr>PowerPoint 演示文稿</vt:lpstr>
      <vt:lpstr>PowerPoint 演示文稿</vt:lpstr>
      <vt:lpstr>PowerPoint 演示文稿</vt:lpstr>
      <vt:lpstr>3 研究内容</vt:lpstr>
      <vt:lpstr>3 研究内容</vt:lpstr>
      <vt:lpstr>研究内容组成</vt:lpstr>
      <vt:lpstr>PowerPoint 演示文稿</vt:lpstr>
      <vt:lpstr>PowerPoint 演示文稿</vt:lpstr>
      <vt:lpstr>方案设计与实现</vt:lpstr>
      <vt:lpstr>系统架构图</vt:lpstr>
      <vt:lpstr>地址空间隔离</vt:lpstr>
      <vt:lpstr>地址空间隔离</vt:lpstr>
      <vt:lpstr>地址空间隔离</vt:lpstr>
      <vt:lpstr>宿主机与虚拟机切换</vt:lpstr>
      <vt:lpstr>宿主机与虚拟机切换</vt:lpstr>
      <vt:lpstr>虚拟机隔离</vt:lpstr>
      <vt:lpstr>虚拟机隔离</vt:lpstr>
      <vt:lpstr>PowerPoint 演示文稿</vt:lpstr>
      <vt:lpstr>虚拟机映射监控</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Robust and Ubiquitous Security Support for Mobile Ad-Hoc Networks</dc:title>
  <dc:creator>USER</dc:creator>
  <cp:lastModifiedBy>1</cp:lastModifiedBy>
  <cp:revision>1439</cp:revision>
  <dcterms:created xsi:type="dcterms:W3CDTF">2014-04-12T13:48:00Z</dcterms:created>
  <dcterms:modified xsi:type="dcterms:W3CDTF">2019-06-11T03:53:29Z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y fmtid="{D5CDD505-2E9C-101B-9397-08002B2CF9AE}" pid="3" name="KSORubyTemplateID">
    <vt:lpwstr>2</vt:lpwstr>
  </property>
</Properties>
</file>