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386" r:id="rId3"/>
    <p:sldId id="387" r:id="rId4"/>
    <p:sldId id="307" r:id="rId5"/>
    <p:sldId id="471" r:id="rId6"/>
    <p:sldId id="473" r:id="rId7"/>
    <p:sldId id="475" r:id="rId8"/>
    <p:sldId id="600" r:id="rId9"/>
    <p:sldId id="608" r:id="rId10"/>
    <p:sldId id="592" r:id="rId11"/>
    <p:sldId id="606" r:id="rId12"/>
    <p:sldId id="607" r:id="rId13"/>
    <p:sldId id="601" r:id="rId14"/>
    <p:sldId id="547" r:id="rId15"/>
    <p:sldId id="602" r:id="rId16"/>
    <p:sldId id="477" r:id="rId17"/>
    <p:sldId id="605" r:id="rId18"/>
    <p:sldId id="504" r:id="rId19"/>
    <p:sldId id="509" r:id="rId20"/>
    <p:sldId id="505" r:id="rId21"/>
    <p:sldId id="506" r:id="rId22"/>
    <p:sldId id="510" r:id="rId23"/>
    <p:sldId id="593" r:id="rId24"/>
    <p:sldId id="595" r:id="rId25"/>
    <p:sldId id="508" r:id="rId26"/>
    <p:sldId id="599" r:id="rId27"/>
    <p:sldId id="603" r:id="rId28"/>
    <p:sldId id="512" r:id="rId29"/>
    <p:sldId id="609" r:id="rId30"/>
    <p:sldId id="604" r:id="rId31"/>
    <p:sldId id="513" r:id="rId32"/>
    <p:sldId id="514" r:id="rId33"/>
    <p:sldId id="515" r:id="rId34"/>
    <p:sldId id="257" r:id="rId35"/>
    <p:sldId id="476" r:id="rId36"/>
    <p:sldId id="511" r:id="rId37"/>
    <p:sldId id="596" r:id="rId38"/>
    <p:sldId id="598" r:id="rId39"/>
    <p:sldId id="517" r:id="rId40"/>
    <p:sldId id="597" r:id="rId41"/>
    <p:sldId id="518" r:id="rId42"/>
    <p:sldId id="519" r:id="rId43"/>
    <p:sldId id="520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B5C6E7"/>
    <a:srgbClr val="9D4EC0"/>
    <a:srgbClr val="077CC2"/>
    <a:srgbClr val="ABC7FA"/>
    <a:srgbClr val="A9D8FC"/>
    <a:srgbClr val="A5E3FF"/>
    <a:srgbClr val="5F5F5F"/>
    <a:srgbClr val="1C1C1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6" autoAdjust="0"/>
    <p:restoredTop sz="87183" autoAdjust="0"/>
  </p:normalViewPr>
  <p:slideViewPr>
    <p:cSldViewPr>
      <p:cViewPr varScale="1">
        <p:scale>
          <a:sx n="80" d="100"/>
          <a:sy n="80" d="100"/>
        </p:scale>
        <p:origin x="282" y="60"/>
      </p:cViewPr>
      <p:guideLst>
        <p:guide orient="horz" pos="21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0F3977-0D0A-4C3F-A40D-B8E12257FB1D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9CEE4ED-99BB-4201-A27C-48865B125663}">
      <dgm:prSet/>
      <dgm:spPr/>
      <dgm:t>
        <a:bodyPr/>
        <a:lstStyle/>
        <a:p>
          <a:pPr rtl="0"/>
          <a:r>
            <a:rPr lang="zh-CN" dirty="0" smtClean="0"/>
            <a:t>重构</a:t>
          </a:r>
          <a:r>
            <a:rPr lang="en-US" dirty="0" err="1" smtClean="0"/>
            <a:t>Xen</a:t>
          </a:r>
          <a:r>
            <a:rPr lang="zh-CN" altLang="en-US" dirty="0" smtClean="0"/>
            <a:t>，创建</a:t>
          </a:r>
          <a:r>
            <a:rPr lang="zh-CN" dirty="0" smtClean="0"/>
            <a:t>多个</a:t>
          </a:r>
          <a:r>
            <a:rPr lang="en-US" dirty="0" err="1" smtClean="0"/>
            <a:t>Xen</a:t>
          </a:r>
          <a:r>
            <a:rPr lang="en-US" dirty="0" smtClean="0"/>
            <a:t> </a:t>
          </a:r>
          <a:r>
            <a:rPr lang="zh-CN" dirty="0" smtClean="0"/>
            <a:t>片段和一个共享服务域</a:t>
          </a:r>
          <a:endParaRPr lang="zh-CN" dirty="0"/>
        </a:p>
      </dgm:t>
    </dgm:pt>
    <dgm:pt modelId="{6DD409CC-2276-4FEB-8910-66D37932F80E}" type="parTrans" cxnId="{C6229105-C189-4C9F-84EC-F927C7788824}">
      <dgm:prSet/>
      <dgm:spPr/>
      <dgm:t>
        <a:bodyPr/>
        <a:lstStyle/>
        <a:p>
          <a:endParaRPr lang="zh-CN" altLang="en-US"/>
        </a:p>
      </dgm:t>
    </dgm:pt>
    <dgm:pt modelId="{802A6B76-D3B2-48DB-9588-F14129BF6B24}" type="sibTrans" cxnId="{C6229105-C189-4C9F-84EC-F927C7788824}">
      <dgm:prSet/>
      <dgm:spPr/>
      <dgm:t>
        <a:bodyPr/>
        <a:lstStyle/>
        <a:p>
          <a:endParaRPr lang="zh-CN" altLang="en-US"/>
        </a:p>
      </dgm:t>
    </dgm:pt>
    <dgm:pt modelId="{55777A14-2C31-4233-8305-86F22AA9443E}">
      <dgm:prSet/>
      <dgm:spPr/>
      <dgm:t>
        <a:bodyPr/>
        <a:lstStyle/>
        <a:p>
          <a:pPr rtl="0"/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使用嵌套虚拟化技术保护</a:t>
          </a:r>
          <a:r>
            <a: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secure monitor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B303E0-98AB-4F01-8A09-C3479B04E109}" type="parTrans" cxnId="{E28E0B70-87F6-4CE1-A79C-AA35B57AD912}">
      <dgm:prSet/>
      <dgm:spPr/>
      <dgm:t>
        <a:bodyPr/>
        <a:lstStyle/>
        <a:p>
          <a:endParaRPr lang="zh-CN" altLang="en-US"/>
        </a:p>
      </dgm:t>
    </dgm:pt>
    <dgm:pt modelId="{2658225D-EC2A-4D41-BFA2-F64FCF16A09C}" type="sibTrans" cxnId="{E28E0B70-87F6-4CE1-A79C-AA35B57AD912}">
      <dgm:prSet/>
      <dgm:spPr/>
      <dgm:t>
        <a:bodyPr/>
        <a:lstStyle/>
        <a:p>
          <a:endParaRPr lang="zh-CN" altLang="en-US"/>
        </a:p>
      </dgm:t>
    </dgm:pt>
    <dgm:pt modelId="{97179C38-55C2-49E4-8DD0-DBCC97BEDF0F}" type="pres">
      <dgm:prSet presAssocID="{650F3977-0D0A-4C3F-A40D-B8E12257FB1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C03761-3A15-4624-931A-65CF40AD28F7}" type="pres">
      <dgm:prSet presAssocID="{79CEE4ED-99BB-4201-A27C-48865B125663}" presName="parentText" presStyleLbl="node1" presStyleIdx="0" presStyleCnt="2" custScaleX="99331" custScaleY="9726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41E77A-4471-4E84-87F8-321CDD976ECF}" type="pres">
      <dgm:prSet presAssocID="{802A6B76-D3B2-48DB-9588-F14129BF6B24}" presName="spacer" presStyleCnt="0"/>
      <dgm:spPr/>
    </dgm:pt>
    <dgm:pt modelId="{09FED2CC-AB8E-45DD-A6E9-EFE2D8985D2A}" type="pres">
      <dgm:prSet presAssocID="{55777A14-2C31-4233-8305-86F22AA9443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8E0B70-87F6-4CE1-A79C-AA35B57AD912}" srcId="{650F3977-0D0A-4C3F-A40D-B8E12257FB1D}" destId="{55777A14-2C31-4233-8305-86F22AA9443E}" srcOrd="1" destOrd="0" parTransId="{B5B303E0-98AB-4F01-8A09-C3479B04E109}" sibTransId="{2658225D-EC2A-4D41-BFA2-F64FCF16A09C}"/>
    <dgm:cxn modelId="{9E7F9AB8-3E60-447C-BC23-1BFA5BC3D8EC}" type="presOf" srcId="{650F3977-0D0A-4C3F-A40D-B8E12257FB1D}" destId="{97179C38-55C2-49E4-8DD0-DBCC97BEDF0F}" srcOrd="0" destOrd="0" presId="urn:microsoft.com/office/officeart/2005/8/layout/vList2"/>
    <dgm:cxn modelId="{C6229105-C189-4C9F-84EC-F927C7788824}" srcId="{650F3977-0D0A-4C3F-A40D-B8E12257FB1D}" destId="{79CEE4ED-99BB-4201-A27C-48865B125663}" srcOrd="0" destOrd="0" parTransId="{6DD409CC-2276-4FEB-8910-66D37932F80E}" sibTransId="{802A6B76-D3B2-48DB-9588-F14129BF6B24}"/>
    <dgm:cxn modelId="{706DFAC9-BC85-4651-877A-5BE2F21C9288}" type="presOf" srcId="{79CEE4ED-99BB-4201-A27C-48865B125663}" destId="{5FC03761-3A15-4624-931A-65CF40AD28F7}" srcOrd="0" destOrd="0" presId="urn:microsoft.com/office/officeart/2005/8/layout/vList2"/>
    <dgm:cxn modelId="{D0E7D0E9-F3F7-40D5-9FED-C9E408AE1DDD}" type="presOf" srcId="{55777A14-2C31-4233-8305-86F22AA9443E}" destId="{09FED2CC-AB8E-45DD-A6E9-EFE2D8985D2A}" srcOrd="0" destOrd="0" presId="urn:microsoft.com/office/officeart/2005/8/layout/vList2"/>
    <dgm:cxn modelId="{9CA9BBA6-ED8A-4D8D-A750-2AA8EB8EEA07}" type="presParOf" srcId="{97179C38-55C2-49E4-8DD0-DBCC97BEDF0F}" destId="{5FC03761-3A15-4624-931A-65CF40AD28F7}" srcOrd="0" destOrd="0" presId="urn:microsoft.com/office/officeart/2005/8/layout/vList2"/>
    <dgm:cxn modelId="{6F3630F8-1F25-463F-912B-D551045F12F9}" type="presParOf" srcId="{97179C38-55C2-49E4-8DD0-DBCC97BEDF0F}" destId="{0741E77A-4471-4E84-87F8-321CDD976ECF}" srcOrd="1" destOrd="0" presId="urn:microsoft.com/office/officeart/2005/8/layout/vList2"/>
    <dgm:cxn modelId="{DC736005-1CC7-40DE-9BE7-8F342E8ED910}" type="presParOf" srcId="{97179C38-55C2-49E4-8DD0-DBCC97BEDF0F}" destId="{09FED2CC-AB8E-45DD-A6E9-EFE2D8985D2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03761-3A15-4624-931A-65CF40AD28F7}">
      <dsp:nvSpPr>
        <dsp:cNvPr id="0" name=""/>
        <dsp:cNvSpPr/>
      </dsp:nvSpPr>
      <dsp:spPr>
        <a:xfrm>
          <a:off x="28697" y="532655"/>
          <a:ext cx="8521900" cy="7585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dirty="0" smtClean="0"/>
            <a:t>重构</a:t>
          </a:r>
          <a:r>
            <a:rPr lang="en-US" sz="3000" kern="1200" dirty="0" err="1" smtClean="0"/>
            <a:t>Xen</a:t>
          </a:r>
          <a:r>
            <a:rPr lang="zh-CN" altLang="en-US" sz="3000" kern="1200" dirty="0" smtClean="0"/>
            <a:t>，创建</a:t>
          </a:r>
          <a:r>
            <a:rPr lang="zh-CN" sz="3000" kern="1200" dirty="0" smtClean="0"/>
            <a:t>多个</a:t>
          </a:r>
          <a:r>
            <a:rPr lang="en-US" sz="3000" kern="1200" dirty="0" err="1" smtClean="0"/>
            <a:t>Xen</a:t>
          </a:r>
          <a:r>
            <a:rPr lang="en-US" sz="3000" kern="1200" dirty="0" smtClean="0"/>
            <a:t> </a:t>
          </a:r>
          <a:r>
            <a:rPr lang="zh-CN" sz="3000" kern="1200" dirty="0" smtClean="0"/>
            <a:t>片段和一个共享服务域</a:t>
          </a:r>
          <a:endParaRPr lang="zh-CN" sz="3000" kern="1200" dirty="0"/>
        </a:p>
      </dsp:txBody>
      <dsp:txXfrm>
        <a:off x="65724" y="569682"/>
        <a:ext cx="8447846" cy="684446"/>
      </dsp:txXfrm>
    </dsp:sp>
    <dsp:sp modelId="{09FED2CC-AB8E-45DD-A6E9-EFE2D8985D2A}">
      <dsp:nvSpPr>
        <dsp:cNvPr id="0" name=""/>
        <dsp:cNvSpPr/>
      </dsp:nvSpPr>
      <dsp:spPr>
        <a:xfrm>
          <a:off x="0" y="1380435"/>
          <a:ext cx="8579296" cy="779805"/>
        </a:xfrm>
        <a:prstGeom prst="roundRect">
          <a:avLst/>
        </a:prstGeom>
        <a:gradFill rotWithShape="0">
          <a:gsLst>
            <a:gs pos="0">
              <a:schemeClr val="accent4">
                <a:hueOff val="-12736800"/>
                <a:satOff val="58460"/>
                <a:lumOff val="54705"/>
                <a:alphaOff val="0"/>
                <a:tint val="50000"/>
                <a:satMod val="300000"/>
              </a:schemeClr>
            </a:gs>
            <a:gs pos="35000">
              <a:schemeClr val="accent4">
                <a:hueOff val="-12736800"/>
                <a:satOff val="58460"/>
                <a:lumOff val="54705"/>
                <a:alphaOff val="0"/>
                <a:tint val="37000"/>
                <a:satMod val="300000"/>
              </a:schemeClr>
            </a:gs>
            <a:gs pos="100000">
              <a:schemeClr val="accent4">
                <a:hueOff val="-12736800"/>
                <a:satOff val="58460"/>
                <a:lumOff val="5470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使用嵌套虚拟化技术保护</a:t>
          </a:r>
          <a:r>
            <a:rPr lang="en-US" altLang="zh-CN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secure monitor</a:t>
          </a:r>
          <a:endParaRPr lang="zh-CN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067" y="1418502"/>
        <a:ext cx="8503162" cy="703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7E765-477C-4641-98C5-EFAC4D180AF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7AAB-3653-4807-8640-C02AC27EA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05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攻击的</a:t>
            </a:r>
            <a:r>
              <a:rPr lang="en-US" altLang="zh-CN"/>
              <a:t>3</a:t>
            </a:r>
            <a:r>
              <a:rPr lang="zh-CN" altLang="en-US"/>
              <a:t>种方式，攻陷</a:t>
            </a:r>
            <a:r>
              <a:rPr lang="en-US" altLang="zh-CN"/>
              <a:t>VM</a:t>
            </a:r>
            <a:r>
              <a:rPr lang="zh-CN" altLang="en-US"/>
              <a:t>，再攻陷</a:t>
            </a:r>
            <a:r>
              <a:rPr lang="en-US" altLang="zh-CN"/>
              <a:t>hypervisor</a:t>
            </a:r>
            <a:r>
              <a:rPr lang="zh-CN" altLang="en-US"/>
              <a:t>，再</a:t>
            </a:r>
            <a:r>
              <a:rPr lang="en-US" altLang="zh-CN"/>
              <a:t>VM</a:t>
            </a:r>
          </a:p>
          <a:p>
            <a:r>
              <a:rPr lang="en-US" altLang="zh-CN"/>
              <a:t>hypervisor VM</a:t>
            </a:r>
          </a:p>
        </p:txBody>
      </p:sp>
    </p:spTree>
    <p:extLst>
      <p:ext uri="{BB962C8B-B14F-4D97-AF65-F5344CB8AC3E}">
        <p14:creationId xmlns:p14="http://schemas.microsoft.com/office/powerpoint/2010/main" val="2082930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内存区域在不同的内部域中的映射方式不同，因此一个内部域只能查看/修改它可以安全查看/修改的内容。 内部域中的映射在域构建期间初始化，并在以后使用监视器中的跟踪机制进行更新（如有必要）。 monitor控制所有MMU更新，以确保没有内部域可以破坏隔离并违反内存访问策略</a:t>
            </a:r>
          </a:p>
        </p:txBody>
      </p:sp>
    </p:spTree>
    <p:extLst>
      <p:ext uri="{BB962C8B-B14F-4D97-AF65-F5344CB8AC3E}">
        <p14:creationId xmlns:p14="http://schemas.microsoft.com/office/powerpoint/2010/main" val="1688842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AAB-3653-4807-8640-C02AC27EA91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614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每一个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Xen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slice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的操作函数不是完全独立的，共享服务域用来解决函数之间的交叉问题，即公共的功能，与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xen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slice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的交互保证最小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AAB-3653-4807-8640-C02AC27EA91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82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Iago</a:t>
            </a:r>
            <a:r>
              <a:rPr lang="zh-CN" altLang="en-US" dirty="0"/>
              <a:t>攻击</a:t>
            </a:r>
          </a:p>
          <a:p>
            <a:r>
              <a:rPr lang="zh-CN" altLang="en-US" dirty="0"/>
              <a:t>Iago攻击是近年来新提出的攻击方式.其主要思想是:由于应用程序仍然依赖于不可信内核来提供服务(系统调用),内核可返回一系列精心选择的系统调用返回值,从而间接实现修改应用程序数据的目的.例如,当应用程序调用 mmap()系统调用申请内存时,内核可以将该应用程序当前栈的地址作为返回值,造成 mmap内存与栈重叠.因而,当应用程序自己修改 mmap内存时,就会修改到栈上的数据(比如函数返回地址),造成应用程序控制流或者数据被破坏.</a:t>
            </a:r>
          </a:p>
        </p:txBody>
      </p:sp>
    </p:spTree>
    <p:extLst>
      <p:ext uri="{BB962C8B-B14F-4D97-AF65-F5344CB8AC3E}">
        <p14:creationId xmlns:p14="http://schemas.microsoft.com/office/powerpoint/2010/main" val="2718566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guest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攻击自己所属的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guest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AAB-3653-4807-8640-C02AC27EA91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9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smtClean="0"/>
              <a:t>Disaggregated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xen</a:t>
            </a:r>
            <a:r>
              <a:rPr lang="zh-CN" altLang="en-US" baseline="0" smtClean="0"/>
              <a:t>将，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354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smtClean="0"/>
              <a:t>Disaggregated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xen</a:t>
            </a:r>
            <a:r>
              <a:rPr lang="zh-CN" altLang="en-US" baseline="0" dirty="0" smtClean="0"/>
              <a:t>将，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133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smtClean="0"/>
              <a:t>Disaggregated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xen</a:t>
            </a:r>
            <a:r>
              <a:rPr lang="zh-CN" altLang="en-US" baseline="0" smtClean="0"/>
              <a:t>将，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216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smtClean="0"/>
              <a:t>Disaggregated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xen</a:t>
            </a:r>
            <a:r>
              <a:rPr lang="zh-CN" altLang="en-US" baseline="0" smtClean="0"/>
              <a:t>将，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367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NeXen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Nested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分解为安全监控器，共享服务域，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slice per VM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，当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DOS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攻击发生的时候，关闭当前的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VM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，隔离攻击带来的威胁。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4B4D4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基本思想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slice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重新设计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，针对每一个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VM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片段，以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最小特权的思想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隔离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VM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运行的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关键操作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，达到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隔离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VM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的目的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，实现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slice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共享服务域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每一个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slice 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的操作函数不是完全独立的，共享服务域用来解决函数之间的交叉问题，即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公共的功能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，与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slice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的交互保证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最小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安全监控器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监控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MMU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（内存隔离的基础）和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特权操作。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AAB-3653-4807-8640-C02AC27EA91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623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遗憾的是，将所有功能简单地分解为切片是站不住脚的，因为功能子集跨切片边界进行交互。 高频特权边界交叉导致高性能降级。 因此，我们创建了一个稍微更高权限的共享服务域，但仍然没有安全监视器那么特权。</a:t>
            </a:r>
          </a:p>
        </p:txBody>
      </p:sp>
    </p:spTree>
    <p:extLst>
      <p:ext uri="{BB962C8B-B14F-4D97-AF65-F5344CB8AC3E}">
        <p14:creationId xmlns:p14="http://schemas.microsoft.com/office/powerpoint/2010/main" val="2412437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即使攻击者成功利用导致权限提升的漏洞，她也只会在一个内部域（通常是Xen片段）内获得完全控制权。 要进行任何有意义的攻击，攻击者必须尝试通过调用门进入另一个域，这比初始攻击要困难得多。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7AAB-3653-4807-8640-C02AC27EA91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99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KSO_BT1"/>
          <p:cNvSpPr>
            <a:spLocks noGrp="1" noChangeArrowheads="1"/>
          </p:cNvSpPr>
          <p:nvPr>
            <p:ph type="ctrTitle"/>
          </p:nvPr>
        </p:nvSpPr>
        <p:spPr>
          <a:xfrm>
            <a:off x="539750" y="1844675"/>
            <a:ext cx="7618413" cy="795338"/>
          </a:xfrm>
        </p:spPr>
        <p:txBody>
          <a:bodyPr/>
          <a:lstStyle>
            <a:lvl1pPr algn="l">
              <a:defRPr sz="42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2051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5003800" y="4797425"/>
            <a:ext cx="3879850" cy="4699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>
                <a:sym typeface="Arial" panose="020B0604020202020204" pitchFamily="34" charset="0"/>
              </a:rPr>
              <a:t>单击此处编辑母版副标题样式</a:t>
            </a:r>
            <a:endParaRPr lang="zh-CN" noProof="0">
              <a:sym typeface="Arial" panose="020B0604020202020204" pitchFamily="34" charset="0"/>
            </a:endParaRP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mtClean="0">
                <a:solidFill>
                  <a:srgbClr val="969697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mtClean="0">
                <a:solidFill>
                  <a:srgbClr val="969697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mtClean="0">
                <a:solidFill>
                  <a:srgbClr val="969697"/>
                </a:solidFill>
              </a:defRPr>
            </a:lvl1pPr>
          </a:lstStyle>
          <a:p>
            <a:pPr>
              <a:defRPr/>
            </a:pPr>
            <a:fld id="{87AAB8DA-F31E-4394-B693-A556836286E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108CA-A007-4A90-B8BC-C4B64CE5ED9E}" type="slidenum">
              <a:rPr lang="zh-CN" altLang="zh-CN"/>
              <a:t>‹#›</a:t>
            </a:fld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33375"/>
            <a:ext cx="2057400" cy="57927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19800" cy="57927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2DB7-7D95-4047-8A35-BFE50494D6B5}" type="slidenum">
              <a:rPr lang="zh-CN" altLang="zh-CN"/>
              <a:t>‹#›</a:t>
            </a:fld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C139E-3280-4BE2-878A-F0B143DAF7B8}" type="slidenum">
              <a:rPr lang="zh-CN" altLang="zh-CN"/>
              <a:t>‹#›</a:t>
            </a:fld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36353-DD7C-484F-9F29-627F35B25CF8}" type="slidenum">
              <a:rPr lang="zh-CN" altLang="zh-CN"/>
              <a:t>‹#›</a:t>
            </a:fld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536CE-B524-4869-BD3C-9C6B7769E994}" type="slidenum">
              <a:rPr lang="zh-CN" altLang="zh-CN"/>
              <a:t>‹#›</a:t>
            </a:fld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B0EA0-CAED-4125-92F9-76F68E6CEF9E}" type="slidenum">
              <a:rPr lang="zh-CN" altLang="zh-CN"/>
              <a:t>‹#›</a:t>
            </a:fld>
            <a:endParaRPr lang="zh-CN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DC9D5-965A-41D0-B1ED-7A94EB992E9C}" type="slidenum">
              <a:rPr lang="zh-CN" altLang="zh-CN"/>
              <a:t>‹#›</a:t>
            </a:fld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09ECE-5CFF-402B-B8EF-6189A6353975}" type="slidenum">
              <a:rPr lang="zh-CN" altLang="zh-CN"/>
              <a:t>‹#›</a:t>
            </a:fld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5CED8-3ED0-4D8F-8C84-19CAC594963B}" type="slidenum">
              <a:rPr lang="zh-CN" altLang="zh-CN"/>
              <a:t>‹#›</a:t>
            </a:fld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>
                <a:sym typeface="Arial" panose="020B0604020202020204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DDEE5-317C-4EA0-9327-5F56ED570945}" type="slidenum">
              <a:rPr lang="zh-CN" altLang="zh-CN"/>
              <a:t>‹#›</a:t>
            </a:fld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KSO_BT1"/>
          <p:cNvSpPr>
            <a:spLocks noGrp="1" noChangeArrowheads="1"/>
          </p:cNvSpPr>
          <p:nvPr>
            <p:ph type="title"/>
          </p:nvPr>
        </p:nvSpPr>
        <p:spPr bwMode="auto">
          <a:xfrm>
            <a:off x="3708400" y="333375"/>
            <a:ext cx="481488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ACD2F71-EED8-4ED2-A826-B83120E97EC0}" type="slidenum">
              <a:rPr lang="zh-CN" altLang="zh-CN"/>
              <a:t>‹#›</a:t>
            </a:fld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>
                <a:sym typeface="Arial" panose="020B0604020202020204" pitchFamily="34" charset="0"/>
              </a:rPr>
              <a:t>1).</a:t>
            </a:r>
            <a:r>
              <a:rPr lang="zh-CN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>
                <a:sym typeface="Arial" panose="020B0604020202020204" pitchFamily="34" charset="0"/>
              </a:rPr>
              <a:t>(1).</a:t>
            </a:r>
            <a:r>
              <a:rPr lang="zh-CN">
                <a:sym typeface="Arial" panose="020B0604020202020204" pitchFamily="34" charset="0"/>
              </a:rPr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AutoNum type="arabicPeriod"/>
        <a:defRPr sz="24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AutoNum type="arabicParenBoth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6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defRPr sz="1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幼圆" panose="02010509060101010101" pitchFamily="49" charset="-122"/>
          <a:sym typeface="Arial" panose="020B0604020202020204" pitchFamily="34" charset="0"/>
        </a:defRPr>
      </a:lvl5pPr>
      <a:lvl6pPr marL="25146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幼圆" panose="02010509060101010101" pitchFamily="49" charset="-122"/>
          <a:sym typeface="Arial" panose="020B0604020202020204" pitchFamily="34" charset="0"/>
        </a:defRPr>
      </a:lvl6pPr>
      <a:lvl7pPr marL="2971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幼圆" panose="02010509060101010101" pitchFamily="49" charset="-122"/>
          <a:sym typeface="Arial" panose="020B0604020202020204" pitchFamily="34" charset="0"/>
        </a:defRPr>
      </a:lvl7pPr>
      <a:lvl8pPr marL="3429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幼圆" panose="02010509060101010101" pitchFamily="49" charset="-122"/>
          <a:sym typeface="Arial" panose="020B0604020202020204" pitchFamily="34" charset="0"/>
        </a:defRPr>
      </a:lvl8pPr>
      <a:lvl9pPr marL="3886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幼圆" panose="02010509060101010101" pitchFamily="49" charset="-122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785438" y="1340768"/>
            <a:ext cx="3661579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Deconstructing </a:t>
            </a:r>
            <a:r>
              <a:rPr lang="en-US" altLang="zh-CN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Xen</a:t>
            </a:r>
            <a:endParaRPr lang="en-US" altLang="zh-CN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</a:t>
            </a:r>
            <a:r>
              <a:rPr lang="en-US" altLang="zh-CN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Xen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NDSS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 SJTU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724128" y="4799013"/>
            <a:ext cx="3040460" cy="101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报  告  人：刘文清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报告时间：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2018-07-12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0024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针对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的保护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基本思想</a:t>
            </a: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基本采用错误域隔离的思想。将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的关键功能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关系进行分割，将危害局限在一定范围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缺点</a:t>
            </a:r>
          </a:p>
          <a:p>
            <a:pPr marL="457200" lvl="1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缺失针对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ost Dos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的防护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策略，主要针对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Dom0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6319640"/>
            <a:ext cx="3200400" cy="476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789040"/>
            <a:ext cx="8639175" cy="2457450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 bwMode="auto">
          <a:xfrm>
            <a:off x="3722096" y="2708919"/>
            <a:ext cx="4977528" cy="772369"/>
          </a:xfrm>
          <a:prstGeom prst="wedgeRoundRectCallout">
            <a:avLst>
              <a:gd name="adj1" fmla="val -48884"/>
              <a:gd name="adj2" fmla="val 10432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Dom0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分割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部分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Dom0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Domb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Domb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用于创建销毁上层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VM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，隔离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Domb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0024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针对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的保护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基本思想</a:t>
            </a: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基本采用错误域隔离的思想。将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的关键功能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关系进行分割，将危害局限在一定范围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缺点</a:t>
            </a:r>
          </a:p>
          <a:p>
            <a:pPr marL="457200" lvl="1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缺失针对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ost Dos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的防护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策略，主要针对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Dom0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6319640"/>
            <a:ext cx="3200400" cy="476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789040"/>
            <a:ext cx="8639175" cy="2457450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 bwMode="auto">
          <a:xfrm>
            <a:off x="3275855" y="2708920"/>
            <a:ext cx="5040561" cy="772369"/>
          </a:xfrm>
          <a:prstGeom prst="wedgeRoundRectCallout">
            <a:avLst>
              <a:gd name="adj1" fmla="val -3442"/>
              <a:gd name="adj2" fmla="val 10275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Dom0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分为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种，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种只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关注一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种功能</a:t>
            </a:r>
            <a:endParaRPr lang="en-US" altLang="zh-CN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实现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更好的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故障隔离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更小的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攻击面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543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0024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针对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的保护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基本思想</a:t>
            </a: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基本采用错误域隔离的思想。将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的关键功能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关系进行分割，将危害局限在一定范围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缺点</a:t>
            </a:r>
          </a:p>
          <a:p>
            <a:pPr marL="457200" lvl="1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缺失针对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ost Dos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的防护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策略，主要针对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Dom0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6319640"/>
            <a:ext cx="3200400" cy="476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36" y="3828888"/>
            <a:ext cx="8639175" cy="2457450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 bwMode="auto">
          <a:xfrm>
            <a:off x="2987824" y="2132856"/>
            <a:ext cx="5256584" cy="1315131"/>
          </a:xfrm>
          <a:prstGeom prst="wedgeRoundRectCallout">
            <a:avLst>
              <a:gd name="adj1" fmla="val 36698"/>
              <a:gd name="adj2" fmla="val 9525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利用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嵌套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虚拟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化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</a:t>
            </a:r>
            <a:r>
              <a:rPr lang="en-US" altLang="zh-CN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Xen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Dom0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置于非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root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模式</a:t>
            </a:r>
            <a:endParaRPr lang="en-US" altLang="zh-CN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CloudVisor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处理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特权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以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获得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安全性检查</a:t>
            </a:r>
            <a:endParaRPr lang="en-US" altLang="zh-CN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有效抵御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利用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Hypervisor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漏洞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攻击</a:t>
            </a: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VM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75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grpSp>
        <p:nvGrpSpPr>
          <p:cNvPr id="10" name="组合 24"/>
          <p:cNvGrpSpPr/>
          <p:nvPr/>
        </p:nvGrpSpPr>
        <p:grpSpPr bwMode="auto">
          <a:xfrm>
            <a:off x="3275856" y="2708920"/>
            <a:ext cx="2518237" cy="2520280"/>
            <a:chOff x="2848131" y="1860029"/>
            <a:chExt cx="3807502" cy="3807502"/>
          </a:xfrm>
        </p:grpSpPr>
        <p:sp>
          <p:nvSpPr>
            <p:cNvPr id="11" name="椭圆 10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3" name="文本框 29"/>
          <p:cNvSpPr txBox="1">
            <a:spLocks noChangeArrowheads="1"/>
          </p:cNvSpPr>
          <p:nvPr/>
        </p:nvSpPr>
        <p:spPr bwMode="auto">
          <a:xfrm>
            <a:off x="3777912" y="2918554"/>
            <a:ext cx="138691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8800" dirty="0" smtClean="0">
                <a:solidFill>
                  <a:srgbClr val="0066CC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8800" dirty="0">
              <a:solidFill>
                <a:srgbClr val="0066CC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文本框 33"/>
          <p:cNvSpPr txBox="1"/>
          <p:nvPr/>
        </p:nvSpPr>
        <p:spPr>
          <a:xfrm>
            <a:off x="3212942" y="4160693"/>
            <a:ext cx="26050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>
                <a:solidFill>
                  <a:srgbClr val="0066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Threat model</a:t>
            </a:r>
            <a:endParaRPr lang="zh-CN" altLang="en-US" sz="2600" dirty="0">
              <a:solidFill>
                <a:srgbClr val="0066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6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Threat </a:t>
            </a:r>
            <a:r>
              <a:rPr lang="en-US" altLang="zh-CN" dirty="0"/>
              <a:t>model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针对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DOS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攻击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方式</a:t>
            </a:r>
          </a:p>
          <a:p>
            <a:pPr marL="457200" lvl="1" indent="0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攻击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guest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，提权，攻击自身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OS</a:t>
            </a:r>
          </a:p>
          <a:p>
            <a:pPr marL="457200" lvl="1" indent="0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攻击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guest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，提权，攻击其余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VM</a:t>
            </a:r>
          </a:p>
          <a:p>
            <a:pPr marL="457200" lvl="1" indent="0"/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含有漏洞的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hypervisor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攻击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guest</a:t>
            </a:r>
          </a:p>
          <a:p>
            <a:pPr marL="457200" lvl="1" indent="0"/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CVE-2010-3699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使用后端驱动使得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uest OS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自己挂起，导致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uest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DOS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CVE-2010-4255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允许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Guest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OS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构造特殊的内存访问使得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ypervisor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崩溃，导致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ost DOS</a:t>
            </a:r>
          </a:p>
          <a:p>
            <a:pPr marL="0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资源耗尽 占用资源 页表访问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……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grpSp>
        <p:nvGrpSpPr>
          <p:cNvPr id="10" name="组合 24"/>
          <p:cNvGrpSpPr/>
          <p:nvPr/>
        </p:nvGrpSpPr>
        <p:grpSpPr bwMode="auto">
          <a:xfrm>
            <a:off x="3203848" y="2492896"/>
            <a:ext cx="2878277" cy="2880320"/>
            <a:chOff x="2848131" y="1860029"/>
            <a:chExt cx="3807502" cy="3807502"/>
          </a:xfrm>
        </p:grpSpPr>
        <p:sp>
          <p:nvSpPr>
            <p:cNvPr id="11" name="椭圆 10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3" name="文本框 29"/>
          <p:cNvSpPr txBox="1">
            <a:spLocks noChangeArrowheads="1"/>
          </p:cNvSpPr>
          <p:nvPr/>
        </p:nvSpPr>
        <p:spPr bwMode="auto">
          <a:xfrm>
            <a:off x="3794743" y="2918554"/>
            <a:ext cx="135325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8800" dirty="0" smtClean="0">
                <a:solidFill>
                  <a:srgbClr val="0066CC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8800" dirty="0">
              <a:solidFill>
                <a:srgbClr val="0066CC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文本框 33"/>
          <p:cNvSpPr txBox="1"/>
          <p:nvPr/>
        </p:nvSpPr>
        <p:spPr>
          <a:xfrm>
            <a:off x="2771800" y="4170291"/>
            <a:ext cx="3735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66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Design &amp; Implement</a:t>
            </a:r>
            <a:endParaRPr lang="zh-CN" altLang="en-US" sz="2400" dirty="0">
              <a:solidFill>
                <a:srgbClr val="0066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10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8400" y="333375"/>
            <a:ext cx="4814888" cy="698500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&amp; Implement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3970784" cy="49706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Hypervisor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存在漏洞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分解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Hypervisor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，将各个组件隔离开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部分功能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存在大量漏洞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将重要功能隔离在一个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中，阻止跨域攻击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攻击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攻击发生时，隔离在</a:t>
            </a:r>
            <a:r>
              <a:rPr 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某个范围中，终止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的运行，阻止</a:t>
            </a:r>
            <a:r>
              <a:rPr 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其攻击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556792"/>
            <a:ext cx="3533497" cy="44380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620" y="6145311"/>
            <a:ext cx="320040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NeXen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Nested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1556791"/>
            <a:ext cx="8784976" cy="5343531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 bwMode="auto">
          <a:xfrm>
            <a:off x="2483768" y="4005064"/>
            <a:ext cx="504056" cy="50405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6084168" y="3993240"/>
            <a:ext cx="648072" cy="50405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04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6520"/>
            <a:ext cx="8229600" cy="4525963"/>
          </a:xfrm>
        </p:spPr>
        <p:txBody>
          <a:bodyPr/>
          <a:lstStyle/>
          <a:p>
            <a:pPr>
              <a:buFont typeface="Wingdings" panose="05000000000000000000" charset="0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组成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security monitor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监控重要事件，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MMU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的操作、特权指令操作等</a:t>
            </a:r>
          </a:p>
          <a:p>
            <a:pPr marL="457200" lvl="1" indent="0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shared service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slice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提供调度、资源分配等服务</a:t>
            </a:r>
          </a:p>
          <a:p>
            <a:pPr marL="457200" lvl="1" indent="0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slice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对应一份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slice</a:t>
            </a:r>
          </a:p>
          <a:p>
            <a:pPr marL="457200" lvl="1" indent="0"/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67" y="3429000"/>
            <a:ext cx="8084568" cy="33674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3660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Security Monitor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位于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嵌套虚拟化层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功能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剥夺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MMU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虚拟化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特权指令的执行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能力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监控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guest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页表和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EPT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，提供接口和安全验证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monitor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外部只能对页表进行读访问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monitor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剥夺其余相关操作，页表更新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特权寄存器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CR0 CR3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的访问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4380781"/>
            <a:ext cx="5851634" cy="24346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499992" y="2636912"/>
            <a:ext cx="446147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&amp;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 Model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&amp; Implement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24"/>
          <p:cNvGrpSpPr/>
          <p:nvPr/>
        </p:nvGrpSpPr>
        <p:grpSpPr bwMode="auto">
          <a:xfrm>
            <a:off x="1532271" y="2395513"/>
            <a:ext cx="2518237" cy="2520280"/>
            <a:chOff x="2848131" y="1860029"/>
            <a:chExt cx="3807502" cy="3807502"/>
          </a:xfrm>
        </p:grpSpPr>
        <p:sp>
          <p:nvSpPr>
            <p:cNvPr id="11" name="椭圆 10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文本框 33"/>
          <p:cNvSpPr txBox="1"/>
          <p:nvPr/>
        </p:nvSpPr>
        <p:spPr>
          <a:xfrm>
            <a:off x="1445418" y="3422210"/>
            <a:ext cx="26050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4211960" y="2132856"/>
            <a:ext cx="0" cy="2808312"/>
          </a:xfrm>
          <a:prstGeom prst="line">
            <a:avLst/>
          </a:prstGeom>
          <a:ln w="19050">
            <a:solidFill>
              <a:srgbClr val="0066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49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480" y="3612470"/>
            <a:ext cx="7261860" cy="3056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0865" y="1268760"/>
            <a:ext cx="846563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 Slice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为每个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VM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提供一个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xen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slice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，包括了数据，处理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VM exit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隔离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xen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slice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共用代码段，每个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slice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中使用各自的数据段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遵循最小特权的原则，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指令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模拟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嵌套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虚拟化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页表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452596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Shared Service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domain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slice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中功能分割时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，功能之间的交叉性导致无法完全分割，所以创建共享服务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域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提供公共功能服务。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唯一的共享服务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，保证与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Slice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交互的最小调用接口，减小攻击面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调度、资源管理（创建、销毁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slice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、申请释放空间）</a:t>
            </a:r>
          </a:p>
          <a:p>
            <a:pPr marL="0" indent="0">
              <a:buNone/>
            </a:pP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4226342"/>
            <a:ext cx="7284550" cy="260538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61827" y="4293096"/>
            <a:ext cx="5483969" cy="22132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1560" y="1459230"/>
            <a:ext cx="791172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Call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Gate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为了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支持内部域之间的交互，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为域切换提供了安全切换门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用来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监控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slice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和共享服务域的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交互，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VM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en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slice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之间的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交互，保证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slice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之间的隔离性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4B4D4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不可伪造 不可中断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不可绕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过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9" y="4019064"/>
            <a:ext cx="3282315" cy="24872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3262646"/>
            <a:ext cx="6300192" cy="359535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控制内存访问权限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目的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为保证安全性，控制内存的访问权，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MMU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的控制在监控器中（最高层），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以确保没有内部域可以破坏隔离并违反内存访问策略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实现方法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基于页表</a:t>
            </a:r>
          </a:p>
          <a:p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关键功能处理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针对攻击侧重的虚拟化功能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虚拟机调度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共享服务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域处理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事件通道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绑定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VM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与通信端口，保证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VM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间的隔离性，由共享服务域处理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4B4D4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指令模拟和</a:t>
            </a:r>
            <a:r>
              <a:rPr lang="en-US" altLang="zh-CN" dirty="0" smtClean="0">
                <a:solidFill>
                  <a:srgbClr val="4B4D4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endParaRPr lang="zh-CN" altLang="en-US" dirty="0">
              <a:solidFill>
                <a:srgbClr val="4B4D4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滥用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硬件功能窃取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其他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VM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敏感数据，抛出异常，内存泄露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内存访问权限限制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防御 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信息泄露</a:t>
            </a:r>
            <a:endParaRPr lang="en-US" altLang="zh-CN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直接销毁本地</a:t>
            </a:r>
            <a:r>
              <a:rPr lang="en-US" altLang="zh-CN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VM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防御 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异常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抛出</a:t>
            </a:r>
            <a:endParaRPr lang="zh-CN" altLang="en-US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内存管理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内存分配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共享服务域 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映射更新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安全监控器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49425"/>
            <a:ext cx="8229600" cy="42271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1687" y="1349315"/>
            <a:ext cx="754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功能描述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51" y="2204864"/>
            <a:ext cx="7502425" cy="3849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1560" y="1418314"/>
            <a:ext cx="754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功能分割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001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grpSp>
        <p:nvGrpSpPr>
          <p:cNvPr id="10" name="组合 24"/>
          <p:cNvGrpSpPr/>
          <p:nvPr/>
        </p:nvGrpSpPr>
        <p:grpSpPr bwMode="auto">
          <a:xfrm>
            <a:off x="3275856" y="2708920"/>
            <a:ext cx="2518237" cy="2520280"/>
            <a:chOff x="2848131" y="1860029"/>
            <a:chExt cx="3807502" cy="3807502"/>
          </a:xfrm>
        </p:grpSpPr>
        <p:sp>
          <p:nvSpPr>
            <p:cNvPr id="11" name="椭圆 10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3" name="文本框 29"/>
          <p:cNvSpPr txBox="1">
            <a:spLocks noChangeArrowheads="1"/>
          </p:cNvSpPr>
          <p:nvPr/>
        </p:nvSpPr>
        <p:spPr bwMode="auto">
          <a:xfrm>
            <a:off x="3773904" y="2918554"/>
            <a:ext cx="139493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8800" dirty="0" smtClean="0">
                <a:solidFill>
                  <a:srgbClr val="0066CC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sz="8800" dirty="0">
              <a:solidFill>
                <a:srgbClr val="0066CC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文本框 33"/>
          <p:cNvSpPr txBox="1"/>
          <p:nvPr/>
        </p:nvSpPr>
        <p:spPr>
          <a:xfrm>
            <a:off x="3212942" y="4160693"/>
            <a:ext cx="26050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>
                <a:solidFill>
                  <a:srgbClr val="0066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Security </a:t>
            </a:r>
            <a:r>
              <a:rPr lang="en-US" altLang="zh-CN" sz="2600" dirty="0" smtClean="0">
                <a:solidFill>
                  <a:srgbClr val="0066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Analysis</a:t>
            </a:r>
            <a:endParaRPr lang="en-US" altLang="zh-CN" sz="2600" dirty="0">
              <a:solidFill>
                <a:srgbClr val="0066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Analysis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549" y="2740025"/>
            <a:ext cx="7810500" cy="3619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1560" y="1412776"/>
            <a:ext cx="75406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安全分析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107/144 (74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%) :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Defended</a:t>
            </a:r>
          </a:p>
          <a:p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  /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144 (7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%)   : attack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through interface, 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fail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27  /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144 (19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%) : target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shared service and can cause host failure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Analysis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2857" y="5157192"/>
            <a:ext cx="78092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无法抵御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Iago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攻击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Iago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攻击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：由于应用程序仍然依赖于不可信内核来提供服务(系统调用),内核可返回一系列精心选择的系统调用返回值,从而间接实现修改应用程序数据的目的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611560" y="5157191"/>
            <a:ext cx="7799070" cy="1323439"/>
          </a:xfrm>
          <a:prstGeom prst="rect">
            <a:avLst/>
          </a:prstGeom>
          <a:noFill/>
          <a:ln w="28575" cap="flat" cmpd="sng" algn="ctr">
            <a:solidFill>
              <a:schemeClr val="accent3">
                <a:lumMod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6750" y="1253529"/>
            <a:ext cx="78105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15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grpSp>
        <p:nvGrpSpPr>
          <p:cNvPr id="10" name="组合 24"/>
          <p:cNvGrpSpPr/>
          <p:nvPr/>
        </p:nvGrpSpPr>
        <p:grpSpPr bwMode="auto">
          <a:xfrm>
            <a:off x="3275856" y="2708920"/>
            <a:ext cx="2518237" cy="2520280"/>
            <a:chOff x="2848131" y="1860029"/>
            <a:chExt cx="3807502" cy="3807502"/>
          </a:xfrm>
        </p:grpSpPr>
        <p:sp>
          <p:nvSpPr>
            <p:cNvPr id="11" name="椭圆 10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3" name="文本框 29"/>
          <p:cNvSpPr txBox="1">
            <a:spLocks noChangeArrowheads="1"/>
          </p:cNvSpPr>
          <p:nvPr/>
        </p:nvSpPr>
        <p:spPr bwMode="auto">
          <a:xfrm>
            <a:off x="3862070" y="2918554"/>
            <a:ext cx="121860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8800" dirty="0">
                <a:solidFill>
                  <a:srgbClr val="0066CC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8800" dirty="0">
              <a:solidFill>
                <a:srgbClr val="0066CC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文本框 33"/>
          <p:cNvSpPr txBox="1"/>
          <p:nvPr/>
        </p:nvSpPr>
        <p:spPr>
          <a:xfrm>
            <a:off x="3212942" y="4160693"/>
            <a:ext cx="26050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600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grpSp>
        <p:nvGrpSpPr>
          <p:cNvPr id="10" name="组合 24"/>
          <p:cNvGrpSpPr/>
          <p:nvPr/>
        </p:nvGrpSpPr>
        <p:grpSpPr bwMode="auto">
          <a:xfrm>
            <a:off x="3275856" y="2708920"/>
            <a:ext cx="2518237" cy="2520280"/>
            <a:chOff x="2848131" y="1860029"/>
            <a:chExt cx="3807502" cy="3807502"/>
          </a:xfrm>
        </p:grpSpPr>
        <p:sp>
          <p:nvSpPr>
            <p:cNvPr id="11" name="椭圆 10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3" name="文本框 29"/>
          <p:cNvSpPr txBox="1">
            <a:spLocks noChangeArrowheads="1"/>
          </p:cNvSpPr>
          <p:nvPr/>
        </p:nvSpPr>
        <p:spPr bwMode="auto">
          <a:xfrm>
            <a:off x="3771500" y="2918554"/>
            <a:ext cx="139974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8800" dirty="0" smtClean="0">
                <a:solidFill>
                  <a:srgbClr val="0066CC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</a:t>
            </a:r>
            <a:endParaRPr lang="zh-CN" altLang="en-US" sz="8800" dirty="0">
              <a:solidFill>
                <a:srgbClr val="0066CC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文本框 33"/>
          <p:cNvSpPr txBox="1"/>
          <p:nvPr/>
        </p:nvSpPr>
        <p:spPr>
          <a:xfrm>
            <a:off x="3212942" y="4160693"/>
            <a:ext cx="26050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>
                <a:solidFill>
                  <a:srgbClr val="0066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Performance </a:t>
            </a:r>
            <a:r>
              <a:rPr lang="en-US" altLang="zh-CN" sz="2600" dirty="0" smtClean="0">
                <a:solidFill>
                  <a:srgbClr val="0066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Evaluation</a:t>
            </a:r>
            <a:endParaRPr lang="en-US" altLang="zh-CN" sz="2600" dirty="0">
              <a:solidFill>
                <a:srgbClr val="0066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65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Performance Evaluation</a:t>
            </a: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765" y="2264410"/>
            <a:ext cx="6720840" cy="4526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1560" y="1412776"/>
            <a:ext cx="754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性能开销低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Performance Evaluation</a:t>
            </a: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500" y="1969135"/>
            <a:ext cx="6981825" cy="45262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1560" y="1412776"/>
            <a:ext cx="754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性能开销低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844478"/>
              </p:ext>
            </p:extLst>
          </p:nvPr>
        </p:nvGraphicFramePr>
        <p:xfrm>
          <a:off x="385192" y="1772816"/>
          <a:ext cx="8579296" cy="2692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3"/>
          <p:cNvSpPr>
            <a:spLocks noChangeArrowheads="1"/>
          </p:cNvSpPr>
          <p:nvPr/>
        </p:nvSpPr>
        <p:spPr bwMode="auto">
          <a:xfrm>
            <a:off x="325438" y="1270000"/>
            <a:ext cx="5010150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</a:rPr>
              <a:t>Q &amp; 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820472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NeXen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Nested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分解为安全监控器，共享服务域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slice per VM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，当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DOS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攻击发生的时候，关闭当前的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VM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，隔离攻击带来的威胁。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4B4D4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基本</a:t>
            </a:r>
            <a:r>
              <a:rPr lang="zh-CN" altLang="en-US" sz="2400" dirty="0" smtClean="0">
                <a:solidFill>
                  <a:srgbClr val="4B4D4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思想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slice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重新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设计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，针对每一个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VM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片段，以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最小特权的思想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隔离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VM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运行的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关键操作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，达到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隔离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VM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的目的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，实现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slice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共享服务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域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每一个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slice 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的操作函数不是完全独立的，共享服务域用来解决函数之间的交叉问题，即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公共的功能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，与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slice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的交互保证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最小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安全监控器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监控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MMU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（内存隔离的基础）和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特权操作。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760078"/>
            <a:ext cx="822960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background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920" y="1600200"/>
            <a:ext cx="737552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Xen</a:t>
            </a:r>
            <a:r>
              <a:rPr lang="zh-CN" altLang="en-US"/>
              <a:t>的分解</a:t>
            </a:r>
          </a:p>
          <a:p>
            <a:pPr marL="0" indent="0">
              <a:buNone/>
            </a:pPr>
            <a:r>
              <a:rPr lang="en-US" altLang="zh-CN"/>
              <a:t>xen slice</a:t>
            </a:r>
            <a:r>
              <a:rPr lang="zh-CN" altLang="en-US"/>
              <a:t>存放的部件</a:t>
            </a:r>
          </a:p>
          <a:p>
            <a:pPr marL="0" indent="0">
              <a:buNone/>
            </a:pPr>
            <a:r>
              <a:rPr lang="zh-CN" altLang="en-US"/>
              <a:t>shared service存放的部件</a:t>
            </a:r>
          </a:p>
          <a:p>
            <a:pPr marL="0" indent="0">
              <a:buNone/>
            </a:pPr>
            <a:r>
              <a:rPr lang="zh-CN" altLang="en-US"/>
              <a:t>原则</a:t>
            </a:r>
          </a:p>
          <a:p>
            <a:pPr marL="0" indent="0">
              <a:buNone/>
            </a:pPr>
            <a:r>
              <a:rPr lang="en-US" altLang="zh-CN"/>
              <a:t>xen slice</a:t>
            </a:r>
            <a:r>
              <a:rPr lang="zh-CN" altLang="en-US"/>
              <a:t>最小特权</a:t>
            </a:r>
          </a:p>
          <a:p>
            <a:pPr marL="0" indent="0">
              <a:buNone/>
            </a:pPr>
            <a:r>
              <a:rPr lang="zh-CN" altLang="en-US"/>
              <a:t>最小化运行时交互</a:t>
            </a:r>
          </a:p>
          <a:p>
            <a:pPr marL="0" indent="0">
              <a:buNone/>
            </a:pPr>
            <a:r>
              <a:rPr lang="zh-CN" altLang="en-US"/>
              <a:t>隔离机制</a:t>
            </a:r>
          </a:p>
        </p:txBody>
      </p:sp>
    </p:spTree>
    <p:extLst>
      <p:ext uri="{BB962C8B-B14F-4D97-AF65-F5344CB8AC3E}">
        <p14:creationId xmlns:p14="http://schemas.microsoft.com/office/powerpoint/2010/main" val="21226584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190" y="1318895"/>
            <a:ext cx="8146415" cy="241554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底层虚拟化层为上层的虚拟机提供资源管理服务，一旦被攻击者攻击，上层虚拟机的安全性受到威胁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的代码量逐渐增大，从45K (v2.0) 到270K (v4.0)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，攻击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面增大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相关的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CVE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漏洞逐渐增多，达到了2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个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015" y="3192145"/>
            <a:ext cx="5133340" cy="323786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5130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Call Gate</a:t>
            </a:r>
          </a:p>
          <a:p>
            <a:pPr marL="0" indent="0">
              <a:buNone/>
            </a:pPr>
            <a:r>
              <a:rPr lang="zh-CN" altLang="en-US" dirty="0" smtClean="0"/>
              <a:t>不可</a:t>
            </a:r>
            <a:r>
              <a:rPr lang="zh-CN" altLang="en-US" dirty="0"/>
              <a:t>伪造 不可中断 不可绕过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目的：为了支持内部域之间的交互，Nexen为域切换提供了安全切换门</a:t>
            </a:r>
            <a:r>
              <a:rPr lang="zh-CN" altLang="en-US" dirty="0" smtClean="0"/>
              <a:t>，</a:t>
            </a:r>
            <a:r>
              <a:rPr lang="zh-CN" altLang="en-US" dirty="0" smtClean="0">
                <a:sym typeface="+mn-ea"/>
              </a:rPr>
              <a:t>保证</a:t>
            </a:r>
            <a:r>
              <a:rPr lang="en-US" altLang="zh-CN" dirty="0" err="1">
                <a:sym typeface="+mn-ea"/>
              </a:rPr>
              <a:t>xen</a:t>
            </a:r>
            <a:r>
              <a:rPr lang="en-US" altLang="zh-CN" dirty="0">
                <a:sym typeface="+mn-ea"/>
              </a:rPr>
              <a:t> slice</a:t>
            </a:r>
            <a:r>
              <a:rPr lang="zh-CN" altLang="en-US" dirty="0">
                <a:sym typeface="+mn-ea"/>
              </a:rPr>
              <a:t>之间的隔离性</a:t>
            </a:r>
          </a:p>
          <a:p>
            <a:pPr marL="0" indent="0">
              <a:buNone/>
            </a:pPr>
            <a:r>
              <a:rPr lang="zh-CN" altLang="en-US" dirty="0"/>
              <a:t>即使攻击者成功利用导致权限提升的漏洞，她也只会在一个内部域（通常是Xen片段）内获得完全控制权。 要进行任何有意义的攻击，攻击者必须尝试通过调用门进入另一个域，这比初始攻击要困难得多。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5150268"/>
            <a:ext cx="2026568" cy="153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98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Introduction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5656" y="3660010"/>
            <a:ext cx="7638504" cy="31499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1520" y="1273984"/>
            <a:ext cx="8862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虚拟化层漏洞分析</a:t>
            </a:r>
          </a:p>
          <a:p>
            <a:pPr lvl="1" algn="l"/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针对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191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漏洞分析，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75%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的漏洞（144个）与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Hypervisor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相关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主要攻击威胁</a:t>
            </a:r>
          </a:p>
          <a:p>
            <a:pPr lvl="1" algn="l"/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针对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宿主机的DOS攻击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权限提升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攻击方式</a:t>
            </a: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ypervisor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攻击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5560"/>
            <a:ext cx="8229600" cy="4525963"/>
          </a:xfrm>
        </p:spPr>
        <p:txBody>
          <a:bodyPr/>
          <a:lstStyle/>
          <a:p>
            <a:pPr>
              <a:buFont typeface="Wingdings" panose="05000000000000000000" charset="0"/>
              <a:buChar char="l"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漏洞分类</a:t>
            </a:r>
          </a:p>
          <a:p>
            <a:pPr marL="457200" lvl="1" indent="0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攻击目标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内存管理、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虚拟化、指令模拟</a:t>
            </a:r>
          </a:p>
          <a:p>
            <a:pPr marL="457200" lvl="1" indent="0"/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攻击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方式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内存泄露、硬件误使用</a:t>
            </a:r>
          </a:p>
          <a:p>
            <a:pPr marL="457200" lvl="1" indent="0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攻击结果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Host DOS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、权限提升、信息泄露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907704" y="6120606"/>
            <a:ext cx="2304256" cy="576064"/>
          </a:xfrm>
          <a:prstGeom prst="rect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 w="28575">
                <a:solidFill>
                  <a:srgbClr val="C00000"/>
                </a:solidFill>
              </a:ln>
              <a:noFill/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70" y="3590925"/>
            <a:ext cx="7410450" cy="3269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Hypervisor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存在漏洞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之前的研究专注于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Dom0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Host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OS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related work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介绍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Xen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部分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重要功能存在大量漏洞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内存管理，指令模拟等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DOS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攻击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DOS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占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70%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以上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，不可忽略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Host DOS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占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60%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以上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Guest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DOS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攻击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3268525"/>
            <a:ext cx="2648322" cy="33040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grpSp>
        <p:nvGrpSpPr>
          <p:cNvPr id="10" name="组合 24"/>
          <p:cNvGrpSpPr/>
          <p:nvPr/>
        </p:nvGrpSpPr>
        <p:grpSpPr bwMode="auto">
          <a:xfrm>
            <a:off x="3275856" y="2708920"/>
            <a:ext cx="2518237" cy="2520280"/>
            <a:chOff x="2848131" y="1860029"/>
            <a:chExt cx="3807502" cy="3807502"/>
          </a:xfrm>
        </p:grpSpPr>
        <p:sp>
          <p:nvSpPr>
            <p:cNvPr id="11" name="椭圆 10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3" name="文本框 29"/>
          <p:cNvSpPr txBox="1">
            <a:spLocks noChangeArrowheads="1"/>
          </p:cNvSpPr>
          <p:nvPr/>
        </p:nvSpPr>
        <p:spPr bwMode="auto">
          <a:xfrm>
            <a:off x="3793942" y="2918554"/>
            <a:ext cx="135485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8800" dirty="0" smtClean="0">
                <a:solidFill>
                  <a:srgbClr val="0066CC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8800" dirty="0">
              <a:solidFill>
                <a:srgbClr val="0066CC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文本框 33"/>
          <p:cNvSpPr txBox="1"/>
          <p:nvPr/>
        </p:nvSpPr>
        <p:spPr>
          <a:xfrm>
            <a:off x="3212942" y="4160693"/>
            <a:ext cx="26050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>
                <a:solidFill>
                  <a:srgbClr val="0066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Related work</a:t>
            </a:r>
            <a:endParaRPr lang="zh-CN" altLang="en-US" sz="2600" dirty="0">
              <a:solidFill>
                <a:srgbClr val="0066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36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0024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防护措施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基本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思想</a:t>
            </a: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基本采用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错误域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隔离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思想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Dom0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关键功能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关系进行分割，将危害局限在一定范围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缺点</a:t>
            </a:r>
          </a:p>
          <a:p>
            <a:pPr marL="457200" lvl="1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缺失针对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ost Dos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的防护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策略，主要针对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Dom0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6319640"/>
            <a:ext cx="3200400" cy="476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789040"/>
            <a:ext cx="86391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51947"/>
      </p:ext>
    </p:extLst>
  </p:cSld>
  <p:clrMapOvr>
    <a:masterClrMapping/>
  </p:clrMapOvr>
</p:sld>
</file>

<file path=ppt/theme/theme1.xml><?xml version="1.0" encoding="utf-8"?>
<a:theme xmlns:a="http://schemas.openxmlformats.org/drawingml/2006/main" name="zm">
  <a:themeElements>
    <a:clrScheme name="53cd864ee33d0 1">
      <a:dk1>
        <a:srgbClr val="4B4D4F"/>
      </a:dk1>
      <a:lt1>
        <a:srgbClr val="FFFFFF"/>
      </a:lt1>
      <a:dk2>
        <a:srgbClr val="3D3F41"/>
      </a:dk2>
      <a:lt2>
        <a:srgbClr val="EEECE1"/>
      </a:lt2>
      <a:accent1>
        <a:srgbClr val="DC5C31"/>
      </a:accent1>
      <a:accent2>
        <a:srgbClr val="EA9B26"/>
      </a:accent2>
      <a:accent3>
        <a:srgbClr val="FFFFFF"/>
      </a:accent3>
      <a:accent4>
        <a:srgbClr val="3F4042"/>
      </a:accent4>
      <a:accent5>
        <a:srgbClr val="EBB5AD"/>
      </a:accent5>
      <a:accent6>
        <a:srgbClr val="D48C21"/>
      </a:accent6>
      <a:hlink>
        <a:srgbClr val="00B0F0"/>
      </a:hlink>
      <a:folHlink>
        <a:srgbClr val="AFB2B4"/>
      </a:folHlink>
    </a:clrScheme>
    <a:fontScheme name="53cd864ee33d0">
      <a:majorFont>
        <a:latin typeface="Arial Black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3cd864ee33d0 1">
        <a:dk1>
          <a:srgbClr val="4B4D4F"/>
        </a:dk1>
        <a:lt1>
          <a:srgbClr val="FFFFFF"/>
        </a:lt1>
        <a:dk2>
          <a:srgbClr val="3D3F41"/>
        </a:dk2>
        <a:lt2>
          <a:srgbClr val="EEECE1"/>
        </a:lt2>
        <a:accent1>
          <a:srgbClr val="DC5C31"/>
        </a:accent1>
        <a:accent2>
          <a:srgbClr val="EA9B26"/>
        </a:accent2>
        <a:accent3>
          <a:srgbClr val="FFFFFF"/>
        </a:accent3>
        <a:accent4>
          <a:srgbClr val="3F4042"/>
        </a:accent4>
        <a:accent5>
          <a:srgbClr val="EBB5AD"/>
        </a:accent5>
        <a:accent6>
          <a:srgbClr val="D48C21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zm</Template>
  <TotalTime>636</TotalTime>
  <Words>1902</Words>
  <Application>Microsoft Office PowerPoint</Application>
  <PresentationFormat>全屏显示(4:3)</PresentationFormat>
  <Paragraphs>220</Paragraphs>
  <Slides>43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楷体</vt:lpstr>
      <vt:lpstr>宋体</vt:lpstr>
      <vt:lpstr>微软雅黑</vt:lpstr>
      <vt:lpstr>幼圆</vt:lpstr>
      <vt:lpstr>Arial</vt:lpstr>
      <vt:lpstr>Arial Black</vt:lpstr>
      <vt:lpstr>Calibri</vt:lpstr>
      <vt:lpstr>Impact</vt:lpstr>
      <vt:lpstr>Times New Roman</vt:lpstr>
      <vt:lpstr>Wingdings</vt:lpstr>
      <vt:lpstr>zm</vt:lpstr>
      <vt:lpstr>PowerPoint 演示文稿</vt:lpstr>
      <vt:lpstr>Outline</vt:lpstr>
      <vt:lpstr>Outline</vt:lpstr>
      <vt:lpstr>Introduction</vt:lpstr>
      <vt:lpstr>Introduction</vt:lpstr>
      <vt:lpstr>Introduction</vt:lpstr>
      <vt:lpstr>Introduction</vt:lpstr>
      <vt:lpstr>Outline</vt:lpstr>
      <vt:lpstr>Related work</vt:lpstr>
      <vt:lpstr>Related work</vt:lpstr>
      <vt:lpstr>Related work</vt:lpstr>
      <vt:lpstr>Related work</vt:lpstr>
      <vt:lpstr>Outline</vt:lpstr>
      <vt:lpstr>Threat model</vt:lpstr>
      <vt:lpstr>Outline</vt:lpstr>
      <vt:lpstr>Design &amp; Implement</vt:lpstr>
      <vt:lpstr>NeXen: Nested Xen</vt:lpstr>
      <vt:lpstr>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Security Analysis</vt:lpstr>
      <vt:lpstr>Security Analysis</vt:lpstr>
      <vt:lpstr>Outline</vt:lpstr>
      <vt:lpstr>Performance Evaluation</vt:lpstr>
      <vt:lpstr>Performance Evaluation</vt:lpstr>
      <vt:lpstr>总结</vt:lpstr>
      <vt:lpstr>PowerPoint 演示文稿</vt:lpstr>
      <vt:lpstr>PowerPoint 演示文稿</vt:lpstr>
      <vt:lpstr>Security Analysis</vt:lpstr>
      <vt:lpstr>background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zm</dc:creator>
  <cp:lastModifiedBy>1</cp:lastModifiedBy>
  <cp:revision>770</cp:revision>
  <dcterms:created xsi:type="dcterms:W3CDTF">2014-12-08T02:57:00Z</dcterms:created>
  <dcterms:modified xsi:type="dcterms:W3CDTF">2018-07-12T06:35:32Z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