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7" r:id="rId4"/>
    <p:sldId id="289" r:id="rId6"/>
    <p:sldId id="386" r:id="rId7"/>
    <p:sldId id="535" r:id="rId8"/>
    <p:sldId id="626" r:id="rId9"/>
    <p:sldId id="364" r:id="rId10"/>
    <p:sldId id="574" r:id="rId11"/>
    <p:sldId id="627" r:id="rId12"/>
    <p:sldId id="631" r:id="rId13"/>
    <p:sldId id="536" r:id="rId14"/>
    <p:sldId id="628" r:id="rId15"/>
    <p:sldId id="576" r:id="rId16"/>
    <p:sldId id="577" r:id="rId17"/>
    <p:sldId id="578" r:id="rId18"/>
    <p:sldId id="500" r:id="rId19"/>
    <p:sldId id="630" r:id="rId20"/>
    <p:sldId id="580" r:id="rId21"/>
    <p:sldId id="581" r:id="rId22"/>
    <p:sldId id="582" r:id="rId23"/>
    <p:sldId id="583" r:id="rId24"/>
    <p:sldId id="632" r:id="rId25"/>
    <p:sldId id="584" r:id="rId26"/>
    <p:sldId id="586" r:id="rId27"/>
    <p:sldId id="585" r:id="rId28"/>
    <p:sldId id="587" r:id="rId29"/>
    <p:sldId id="588" r:id="rId30"/>
    <p:sldId id="465" r:id="rId31"/>
  </p:sldIdLst>
  <p:sldSz cx="9144000" cy="6858000" type="screen4x3"/>
  <p:notesSz cx="6858000" cy="9144000"/>
  <p:defaultTextStyle>
    <a:defPPr>
      <a:defRPr lang="zh-CN"/>
    </a:defPPr>
    <a:lvl1pPr marL="0" algn="l" defTabSz="8724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6245" algn="l" defTabSz="8724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2490" algn="l" defTabSz="8724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9370" algn="l" defTabSz="8724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45615" algn="l" defTabSz="8724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81860" algn="l" defTabSz="8724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18105" algn="l" defTabSz="8724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54350" algn="l" defTabSz="8724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91230" algn="l" defTabSz="8724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微软用户" initials="微软用户" lastIdx="1" clrIdx="0"/>
  <p:cmAuthor id="1" name="juku" initials="j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153" autoAdjust="0"/>
  </p:normalViewPr>
  <p:slideViewPr>
    <p:cSldViewPr snapToGrid="0">
      <p:cViewPr varScale="1">
        <p:scale>
          <a:sx n="68" d="100"/>
          <a:sy n="68" d="100"/>
        </p:scale>
        <p:origin x="1166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lvl="1"/>
            <a:r>
              <a:rPr lang="zh-CN" altLang="en-US" dirty="0" smtClean="0"/>
              <a:t>控制对部分内存的访问要控制</a:t>
            </a:r>
            <a:r>
              <a:rPr lang="en-US" altLang="zh-CN" dirty="0" smtClean="0"/>
              <a:t>MMU</a:t>
            </a:r>
            <a:r>
              <a:rPr lang="zh-CN" altLang="en-US" dirty="0" smtClean="0"/>
              <a:t>中的管理该部分内存页的页表项，以至于控制对该部分内存的读写执行操作。</a:t>
            </a:r>
            <a:endParaRPr lang="zh-CN" altLang="en-US" dirty="0" smtClean="0"/>
          </a:p>
          <a:p>
            <a:pPr marL="0" lvl="1"/>
            <a:r>
              <a:rPr lang="en-US" altLang="zh-CN" dirty="0">
                <a:sym typeface="+mn-ea"/>
              </a:rPr>
              <a:t>intral</a:t>
            </a:r>
            <a:r>
              <a:rPr lang="zh-CN" altLang="en-US" dirty="0">
                <a:sym typeface="+mn-ea"/>
              </a:rPr>
              <a:t>域所在内存不被破坏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配置</a:t>
            </a:r>
            <a:r>
              <a:rPr lang="en-US" altLang="zh-CN" dirty="0">
                <a:sym typeface="+mn-ea"/>
              </a:rPr>
              <a:t>MMU</a:t>
            </a:r>
            <a:r>
              <a:rPr lang="zh-CN" altLang="en-US" dirty="0">
                <a:sym typeface="+mn-ea"/>
              </a:rPr>
              <a:t>可以使得部分页表页被恶意篡改</a:t>
            </a:r>
            <a:endParaRPr lang="zh-CN" altLang="en-US" dirty="0">
              <a:sym typeface="+mn-ea"/>
            </a:endParaRPr>
          </a:p>
          <a:p>
            <a:pPr marL="0" lvl="1"/>
            <a:r>
              <a:rPr lang="zh-CN" altLang="en-US" dirty="0">
                <a:sym typeface="+mn-ea"/>
              </a:rPr>
              <a:t>隔离控制对关键数据的访问、</a:t>
            </a:r>
            <a:r>
              <a:rPr lang="en-US" altLang="zh-CN" dirty="0">
                <a:sym typeface="+mn-ea"/>
              </a:rPr>
              <a:t>write-logging</a:t>
            </a:r>
            <a:r>
              <a:rPr lang="zh-CN" altLang="en-US" dirty="0">
                <a:sym typeface="+mn-ea"/>
              </a:rPr>
              <a:t>（实现对关键数据结构的访问记录）</a:t>
            </a:r>
            <a:endParaRPr lang="zh-CN" altLang="en-US" dirty="0">
              <a:sym typeface="+mn-ea"/>
            </a:endParaRPr>
          </a:p>
          <a:p>
            <a:pPr marL="0" lvl="1"/>
            <a:r>
              <a:rPr lang="zh-CN" altLang="en-US" dirty="0">
                <a:sym typeface="+mn-ea"/>
              </a:rPr>
              <a:t>一次性写 追加写 写日志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lvl="1"/>
            <a:r>
              <a:rPr lang="zh-CN" altLang="en-US" dirty="0" smtClean="0"/>
              <a:t>控制对部分内存的访问要控制</a:t>
            </a:r>
            <a:r>
              <a:rPr lang="en-US" altLang="zh-CN" dirty="0" smtClean="0"/>
              <a:t>MMU</a:t>
            </a:r>
            <a:r>
              <a:rPr lang="zh-CN" altLang="en-US" dirty="0" smtClean="0"/>
              <a:t>中的管理该部分内存页的页表项，以至于控制对该部分内存的读写执行操作。</a:t>
            </a:r>
            <a:endParaRPr lang="zh-CN" altLang="en-US" dirty="0" smtClean="0"/>
          </a:p>
          <a:p>
            <a:pPr marL="457200" lvl="2"/>
            <a:r>
              <a:rPr lang="zh-CN" altLang="en-US">
                <a:sym typeface="+mn-ea"/>
              </a:rPr>
              <a:t>基本贡献</a:t>
            </a:r>
            <a:endParaRPr lang="zh-CN" altLang="en-US"/>
          </a:p>
          <a:p>
            <a:pPr marL="457200" lvl="2"/>
            <a:r>
              <a:rPr lang="zh-CN" altLang="en-US">
                <a:sym typeface="+mn-ea"/>
              </a:rPr>
              <a:t>嵌套内核架构，通过写</a:t>
            </a:r>
            <a:r>
              <a:rPr lang="en-US" altLang="zh-CN">
                <a:sym typeface="+mn-ea"/>
              </a:rPr>
              <a:t>-mediation</a:t>
            </a:r>
            <a:r>
              <a:rPr lang="zh-CN" altLang="en-US">
                <a:sym typeface="+mn-ea"/>
              </a:rPr>
              <a:t>和写日志的方式实现</a:t>
            </a:r>
            <a:r>
              <a:rPr lang="en-US" altLang="zh-CN">
                <a:sym typeface="+mn-ea"/>
              </a:rPr>
              <a:t>intral</a:t>
            </a:r>
            <a:r>
              <a:rPr lang="zh-CN" altLang="en-US">
                <a:sym typeface="+mn-ea"/>
              </a:rPr>
              <a:t>内核的安全保护</a:t>
            </a:r>
            <a:endParaRPr lang="zh-CN" altLang="en-US"/>
          </a:p>
          <a:p>
            <a:pPr marL="457200" lvl="2"/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MMU</a:t>
            </a:r>
            <a:r>
              <a:rPr lang="zh-CN" altLang="en-US">
                <a:sym typeface="+mn-ea"/>
              </a:rPr>
              <a:t>和寄存器的访问控制实现对内存的保护，未使用</a:t>
            </a:r>
            <a:r>
              <a:rPr lang="en-US" altLang="zh-CN">
                <a:sym typeface="+mn-ea"/>
              </a:rPr>
              <a:t>VMM</a:t>
            </a:r>
            <a:r>
              <a:rPr lang="zh-CN" altLang="en-US">
                <a:sym typeface="+mn-ea"/>
              </a:rPr>
              <a:t>的帮助（编译器技术）</a:t>
            </a:r>
            <a:endParaRPr lang="zh-CN" altLang="en-US"/>
          </a:p>
          <a:p>
            <a:pPr marL="457200" lvl="2"/>
            <a:r>
              <a:rPr lang="zh-CN" altLang="en-US">
                <a:sym typeface="+mn-ea"/>
              </a:rPr>
              <a:t>对</a:t>
            </a:r>
            <a:r>
              <a:rPr lang="en-US" altLang="zh-CN">
                <a:sym typeface="+mn-ea"/>
              </a:rPr>
              <a:t>intral</a:t>
            </a:r>
            <a:r>
              <a:rPr lang="zh-CN" altLang="en-US">
                <a:sym typeface="+mn-ea"/>
              </a:rPr>
              <a:t>内存区域数据访问保护，</a:t>
            </a:r>
            <a:r>
              <a:rPr lang="en-US" altLang="zh-CN">
                <a:sym typeface="+mn-ea"/>
              </a:rPr>
              <a:t>write-once</a:t>
            </a:r>
            <a:r>
              <a:rPr lang="zh-CN" altLang="en-US">
                <a:sym typeface="+mn-ea"/>
              </a:rPr>
              <a:t>技术（系统调用表）</a:t>
            </a:r>
            <a:r>
              <a:rPr lang="en-US" altLang="zh-CN">
                <a:sym typeface="+mn-ea"/>
              </a:rPr>
              <a:t>write-logging</a:t>
            </a:r>
            <a:r>
              <a:rPr lang="zh-CN" altLang="en-US">
                <a:sym typeface="+mn-ea"/>
              </a:rPr>
              <a:t>（检测后门）</a:t>
            </a:r>
            <a:endParaRPr lang="zh-CN" altLang="en-US"/>
          </a:p>
          <a:p>
            <a:pPr marL="457200" lvl="2"/>
            <a:r>
              <a:rPr lang="zh-CN" altLang="en-US">
                <a:sym typeface="+mn-ea"/>
              </a:rPr>
              <a:t>对内核代码运行时的完整性保护</a:t>
            </a:r>
            <a:endParaRPr lang="zh-CN" altLang="en-US" b="1" dirty="0" smtClean="0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MMU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映射监控</a:t>
            </a:r>
            <a:endParaRPr lang="zh-CN" altLang="en-US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779145" lvl="1" indent="-34290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当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outer kernel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运行时被保护数据的映射是只读的</a:t>
            </a:r>
            <a:endParaRPr lang="zh-CN" altLang="en-US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779145" lvl="1" indent="-34290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写保护机制一直是运行的（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WP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位一直为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intral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域的写保护机制</a:t>
            </a:r>
            <a:endParaRPr lang="zh-CN" altLang="en-US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779145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intral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域内存区域是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nested kernel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代码分配和管理，为实现数据保护</a:t>
            </a:r>
            <a:endParaRPr lang="zh-CN" altLang="en-US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779145" lvl="1" indent="-34290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阻止关键数据和系统调用表指针在运行时被恶意篡改</a:t>
            </a:r>
            <a:endParaRPr lang="zh-CN" altLang="en-US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779145" lvl="1" indent="-34290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内存分配（静态和动态分配）、释放、写操作被监控</a:t>
            </a:r>
            <a:endParaRPr lang="zh-CN" altLang="en-US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监控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DMA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映射</a:t>
            </a:r>
            <a:endParaRPr lang="zh-CN" altLang="en-US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779145" lvl="1" indent="-34290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使用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IOMMU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表阻止映射到</a:t>
            </a:r>
            <a:r>
              <a:rPr lang="en-US" altLang="zh-CN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intral</a:t>
            </a:r>
            <a:r>
              <a:rPr lang="zh-CN" altLang="en-US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域中的保护的数据</a:t>
            </a:r>
            <a:endParaRPr lang="zh-CN" altLang="en-US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内核中的功能模块在代码实现的时候耦合度较高，或者功能实现代码中，模块之间的隔离性不高，攻击者实现控制流攻击等导致特权级的隔离性被破坏，当系统代码中的一项被破坏了，其余的功能部分也会被攻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内核本身会有许多保护机制，</a:t>
            </a:r>
            <a:r>
              <a:rPr lang="en-US" altLang="zh-CN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SMEP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、</a:t>
            </a:r>
            <a:r>
              <a:rPr lang="en-US" altLang="zh-CN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DEP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等等，但是当攻击者攻陷系统后，这些机制会被关闭，系统的安全防护就会收到影响。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Uber</a:t>
            </a:r>
            <a:r>
              <a:rPr lang="en-US" altLang="zh-CN" dirty="0" smtClean="0"/>
              <a:t> </a:t>
            </a:r>
            <a:r>
              <a:rPr lang="en-US" altLang="zh-CN" sz="1200" dirty="0" err="1" smtClean="0"/>
              <a:t>Uber</a:t>
            </a:r>
            <a:r>
              <a:rPr lang="zh-CN" altLang="en-US" sz="1200" dirty="0" smtClean="0"/>
              <a:t>主动公开了去年曾向黑客支付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万美元封口费以隐瞒</a:t>
            </a:r>
            <a:r>
              <a:rPr lang="en-US" altLang="zh-CN" sz="1200" dirty="0" smtClean="0"/>
              <a:t>5700</a:t>
            </a:r>
            <a:r>
              <a:rPr lang="zh-CN" altLang="en-US" sz="1200" dirty="0" smtClean="0"/>
              <a:t>万账户数据泄露事件。</a:t>
            </a:r>
            <a:endParaRPr lang="zh-CN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/>
              <a:t>7</a:t>
            </a:r>
            <a:r>
              <a:rPr lang="zh-CN" altLang="en-US" sz="1200" dirty="0" smtClean="0"/>
              <a:t>据了解，两名黑客通过外部代码托管网站</a:t>
            </a:r>
            <a:r>
              <a:rPr lang="en-US" altLang="zh-CN" sz="1200" dirty="0" err="1" smtClean="0"/>
              <a:t>GitHub</a:t>
            </a:r>
            <a:r>
              <a:rPr lang="zh-CN" altLang="en-US" sz="1200" dirty="0" smtClean="0"/>
              <a:t>获得了</a:t>
            </a:r>
            <a:r>
              <a:rPr lang="en-US" altLang="zh-CN" sz="1200" dirty="0" err="1" smtClean="0"/>
              <a:t>Uber</a:t>
            </a:r>
            <a:r>
              <a:rPr lang="zh-CN" altLang="en-US" sz="1200" dirty="0" smtClean="0"/>
              <a:t>工程师在</a:t>
            </a:r>
            <a:r>
              <a:rPr lang="en-US" altLang="zh-CN" sz="1200" dirty="0" smtClean="0"/>
              <a:t>AWS</a:t>
            </a:r>
            <a:r>
              <a:rPr lang="zh-CN" altLang="en-US" sz="1200" dirty="0" smtClean="0"/>
              <a:t>上的账号和密码，从而盗取了</a:t>
            </a:r>
            <a:r>
              <a:rPr lang="en-US" altLang="zh-CN" sz="1200" dirty="0" smtClean="0"/>
              <a:t>500</a:t>
            </a:r>
            <a:r>
              <a:rPr lang="zh-CN" altLang="en-US" sz="1200" dirty="0" smtClean="0"/>
              <a:t>万乘客的姓名、电子邮件和电话号码，以及约</a:t>
            </a:r>
            <a:r>
              <a:rPr lang="en-US" altLang="zh-CN" sz="1200" dirty="0" smtClean="0"/>
              <a:t>60</a:t>
            </a:r>
            <a:r>
              <a:rPr lang="zh-CN" altLang="en-US" sz="1200" dirty="0" smtClean="0"/>
              <a:t>万名美国司机的姓名和驾照号码。</a:t>
            </a:r>
            <a:endParaRPr lang="zh-CN" alt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 smtClean="0"/>
              <a:t>埃森哲公布，其不小心任由大量的秘密数据存放在四台未加保护的云服务器上，泄露了高度敏感的密码和解密密钥，从而有可能为公司及其客户造成严重破坏。</a:t>
            </a:r>
            <a:endParaRPr lang="zh-CN" altLang="en-US" sz="14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抛弃一体化设计，将关键的功能保护起来</a:t>
            </a:r>
            <a:endParaRPr lang="zh-CN" altLang="en-US" dirty="0" smtClean="0"/>
          </a:p>
          <a:p>
            <a:r>
              <a:rPr lang="zh-CN" altLang="en-US" dirty="0" smtClean="0"/>
              <a:t>软件隔离和页保护是通过对当前的商业操作系统进行剥离，形成许多的隔离保护域。</a:t>
            </a:r>
            <a:endParaRPr lang="zh-CN" altLang="en-US" dirty="0" smtClean="0"/>
          </a:p>
          <a:p>
            <a:r>
              <a:rPr lang="zh-CN" altLang="en-US" dirty="0" smtClean="0"/>
              <a:t>页保护是指通过对功能代码所在的物理页进行读写执行权限控制，阻止控制流攻击等等。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软件隔离和页保护是通过对当前的商业操作系统进行剥离，形成许多的隔离保护域。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控制对部分内存的访问要控制</a:t>
            </a:r>
            <a:r>
              <a:rPr lang="en-US" altLang="zh-CN" dirty="0" smtClean="0"/>
              <a:t>MMU</a:t>
            </a:r>
            <a:r>
              <a:rPr lang="zh-CN" altLang="en-US" dirty="0" smtClean="0"/>
              <a:t>中的管理该部分内存页的页表项，以至于控制对该部分内存的读写执行操作。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嵌套虚拟化（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Cloudvisor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Tinycheeker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）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基本概述</a:t>
            </a:r>
            <a:endParaRPr lang="zh-CN" altLang="en-US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在一个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Hypervisor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上运行另一个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Hypervisor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，将原来监控器的控制权的下降，限制了其对虚拟机资源的访问，从而提供隔离性。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缺点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切换开销较大（两个不同特权级别的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Hypervisor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切换 特权寄存器的访问 ）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使得代码更复杂</a:t>
            </a:r>
            <a:endParaRPr lang="zh-CN" altLang="en-US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17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1122363"/>
            <a:ext cx="6858000" cy="2387600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6858000" cy="1655762"/>
          </a:xfrm>
        </p:spPr>
        <p:txBody>
          <a:bodyPr/>
          <a:lstStyle>
            <a:lvl1pPr marL="0" indent="0" algn="ctr">
              <a:buNone/>
              <a:defRPr sz="2300"/>
            </a:lvl1pPr>
            <a:lvl2pPr marL="436245" indent="0" algn="ctr">
              <a:buNone/>
              <a:defRPr sz="1900"/>
            </a:lvl2pPr>
            <a:lvl3pPr marL="872490" indent="0" algn="ctr">
              <a:buNone/>
              <a:defRPr sz="1700"/>
            </a:lvl3pPr>
            <a:lvl4pPr marL="1309370" indent="0" algn="ctr">
              <a:buNone/>
              <a:defRPr sz="1500"/>
            </a:lvl4pPr>
            <a:lvl5pPr marL="1745615" indent="0" algn="ctr">
              <a:buNone/>
              <a:defRPr sz="1500"/>
            </a:lvl5pPr>
            <a:lvl6pPr marL="2181860" indent="0" algn="ctr">
              <a:buNone/>
              <a:defRPr sz="1500"/>
            </a:lvl6pPr>
            <a:lvl7pPr marL="2618105" indent="0" algn="ctr">
              <a:buNone/>
              <a:defRPr sz="1500"/>
            </a:lvl7pPr>
            <a:lvl8pPr marL="3054350" indent="0" algn="ctr">
              <a:buNone/>
              <a:defRPr sz="1500"/>
            </a:lvl8pPr>
            <a:lvl9pPr marL="3491230" indent="0" algn="ctr">
              <a:buNone/>
              <a:defRPr sz="15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0038-2B59-4347-8342-04797E33B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5839-DC4F-42D1-9006-F22CA36B3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0038-2B59-4347-8342-04797E33B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5839-DC4F-42D1-9006-F22CA36B3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0038-2B59-4347-8342-04797E33B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5839-DC4F-42D1-9006-F22CA36B3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0038-2B59-4347-8342-04797E33B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5839-DC4F-42D1-9006-F22CA36B3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589465"/>
            <a:ext cx="7886700" cy="1500187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3624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724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093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456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818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6181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543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912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0038-2B59-4347-8342-04797E33B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5839-DC4F-42D1-9006-F22CA36B3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0038-2B59-4347-8342-04797E33B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5839-DC4F-42D1-9006-F22CA36B3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245" indent="0">
              <a:buNone/>
              <a:defRPr sz="1900" b="1"/>
            </a:lvl2pPr>
            <a:lvl3pPr marL="872490" indent="0">
              <a:buNone/>
              <a:defRPr sz="1700" b="1"/>
            </a:lvl3pPr>
            <a:lvl4pPr marL="1309370" indent="0">
              <a:buNone/>
              <a:defRPr sz="1500" b="1"/>
            </a:lvl4pPr>
            <a:lvl5pPr marL="1745615" indent="0">
              <a:buNone/>
              <a:defRPr sz="1500" b="1"/>
            </a:lvl5pPr>
            <a:lvl6pPr marL="2181860" indent="0">
              <a:buNone/>
              <a:defRPr sz="1500" b="1"/>
            </a:lvl6pPr>
            <a:lvl7pPr marL="2618105" indent="0">
              <a:buNone/>
              <a:defRPr sz="1500" b="1"/>
            </a:lvl7pPr>
            <a:lvl8pPr marL="3054350" indent="0">
              <a:buNone/>
              <a:defRPr sz="1500" b="1"/>
            </a:lvl8pPr>
            <a:lvl9pPr marL="3491230" indent="0">
              <a:buNone/>
              <a:defRPr sz="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245" indent="0">
              <a:buNone/>
              <a:defRPr sz="1900" b="1"/>
            </a:lvl2pPr>
            <a:lvl3pPr marL="872490" indent="0">
              <a:buNone/>
              <a:defRPr sz="1700" b="1"/>
            </a:lvl3pPr>
            <a:lvl4pPr marL="1309370" indent="0">
              <a:buNone/>
              <a:defRPr sz="1500" b="1"/>
            </a:lvl4pPr>
            <a:lvl5pPr marL="1745615" indent="0">
              <a:buNone/>
              <a:defRPr sz="1500" b="1"/>
            </a:lvl5pPr>
            <a:lvl6pPr marL="2181860" indent="0">
              <a:buNone/>
              <a:defRPr sz="1500" b="1"/>
            </a:lvl6pPr>
            <a:lvl7pPr marL="2618105" indent="0">
              <a:buNone/>
              <a:defRPr sz="1500" b="1"/>
            </a:lvl7pPr>
            <a:lvl8pPr marL="3054350" indent="0">
              <a:buNone/>
              <a:defRPr sz="1500" b="1"/>
            </a:lvl8pPr>
            <a:lvl9pPr marL="3491230" indent="0">
              <a:buNone/>
              <a:defRPr sz="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0038-2B59-4347-8342-04797E33B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5839-DC4F-42D1-9006-F22CA36B3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0038-2B59-4347-8342-04797E33B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5839-DC4F-42D1-9006-F22CA36B3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0038-2B59-4347-8342-04797E33B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5839-DC4F-42D1-9006-F22CA36B3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78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1" cy="4873625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36245" indent="0">
              <a:buNone/>
              <a:defRPr sz="1400"/>
            </a:lvl2pPr>
            <a:lvl3pPr marL="872490" indent="0">
              <a:buNone/>
              <a:defRPr sz="1200"/>
            </a:lvl3pPr>
            <a:lvl4pPr marL="1309370" indent="0">
              <a:buNone/>
              <a:defRPr sz="900"/>
            </a:lvl4pPr>
            <a:lvl5pPr marL="1745615" indent="0">
              <a:buNone/>
              <a:defRPr sz="900"/>
            </a:lvl5pPr>
            <a:lvl6pPr marL="2181860" indent="0">
              <a:buNone/>
              <a:defRPr sz="900"/>
            </a:lvl6pPr>
            <a:lvl7pPr marL="2618105" indent="0">
              <a:buNone/>
              <a:defRPr sz="900"/>
            </a:lvl7pPr>
            <a:lvl8pPr marL="3054350" indent="0">
              <a:buNone/>
              <a:defRPr sz="900"/>
            </a:lvl8pPr>
            <a:lvl9pPr marL="349123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0038-2B59-4347-8342-04797E33B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5839-DC4F-42D1-9006-F22CA36B3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78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1" cy="4873625"/>
          </a:xfrm>
        </p:spPr>
        <p:txBody>
          <a:bodyPr/>
          <a:lstStyle>
            <a:lvl1pPr marL="0" indent="0">
              <a:buNone/>
              <a:defRPr sz="3000"/>
            </a:lvl1pPr>
            <a:lvl2pPr marL="436245" indent="0">
              <a:buNone/>
              <a:defRPr sz="2700"/>
            </a:lvl2pPr>
            <a:lvl3pPr marL="872490" indent="0">
              <a:buNone/>
              <a:defRPr sz="2300"/>
            </a:lvl3pPr>
            <a:lvl4pPr marL="1309370" indent="0">
              <a:buNone/>
              <a:defRPr sz="1900"/>
            </a:lvl4pPr>
            <a:lvl5pPr marL="1745615" indent="0">
              <a:buNone/>
              <a:defRPr sz="1900"/>
            </a:lvl5pPr>
            <a:lvl6pPr marL="2181860" indent="0">
              <a:buNone/>
              <a:defRPr sz="1900"/>
            </a:lvl6pPr>
            <a:lvl7pPr marL="2618105" indent="0">
              <a:buNone/>
              <a:defRPr sz="1900"/>
            </a:lvl7pPr>
            <a:lvl8pPr marL="3054350" indent="0">
              <a:buNone/>
              <a:defRPr sz="1900"/>
            </a:lvl8pPr>
            <a:lvl9pPr marL="3491230" indent="0">
              <a:buNone/>
              <a:defRPr sz="19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36245" indent="0">
              <a:buNone/>
              <a:defRPr sz="1400"/>
            </a:lvl2pPr>
            <a:lvl3pPr marL="872490" indent="0">
              <a:buNone/>
              <a:defRPr sz="1200"/>
            </a:lvl3pPr>
            <a:lvl4pPr marL="1309370" indent="0">
              <a:buNone/>
              <a:defRPr sz="900"/>
            </a:lvl4pPr>
            <a:lvl5pPr marL="1745615" indent="0">
              <a:buNone/>
              <a:defRPr sz="900"/>
            </a:lvl5pPr>
            <a:lvl6pPr marL="2181860" indent="0">
              <a:buNone/>
              <a:defRPr sz="900"/>
            </a:lvl6pPr>
            <a:lvl7pPr marL="2618105" indent="0">
              <a:buNone/>
              <a:defRPr sz="900"/>
            </a:lvl7pPr>
            <a:lvl8pPr marL="3054350" indent="0">
              <a:buNone/>
              <a:defRPr sz="900"/>
            </a:lvl8pPr>
            <a:lvl9pPr marL="349123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0038-2B59-4347-8342-04797E33B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5839-DC4F-42D1-9006-F22CA36B3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87275" tIns="43638" rIns="87275" bIns="4363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87275" tIns="43638" rIns="87275" bIns="4363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87275" tIns="43638" rIns="87275" bIns="4363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00038-2B59-4347-8342-04797E33B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vert="horz" lIns="87275" tIns="43638" rIns="87275" bIns="4363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1" y="6356351"/>
            <a:ext cx="2057400" cy="365125"/>
          </a:xfrm>
          <a:prstGeom prst="rect">
            <a:avLst/>
          </a:prstGeom>
        </p:spPr>
        <p:txBody>
          <a:bodyPr vert="horz" lIns="87275" tIns="43638" rIns="87275" bIns="4363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95839-DC4F-42D1-9006-F22CA36B37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7249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8440" indent="-218440" algn="l" defTabSz="872490" rtl="0" eaLnBrk="1" latinLnBrk="0" hangingPunct="1">
        <a:lnSpc>
          <a:spcPct val="90000"/>
        </a:lnSpc>
        <a:spcBef>
          <a:spcPts val="95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54685" indent="-218440" algn="l" defTabSz="87249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30" indent="-218440" algn="l" defTabSz="87249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175" indent="-218440" algn="l" defTabSz="87249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420" indent="-218440" algn="l" defTabSz="87249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18440" algn="l" defTabSz="87249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545" indent="-218440" algn="l" defTabSz="87249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90" indent="-218440" algn="l" defTabSz="87249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035" indent="-218440" algn="l" defTabSz="87249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724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245" algn="l" defTabSz="8724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490" algn="l" defTabSz="8724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370" algn="l" defTabSz="8724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615" algn="l" defTabSz="8724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60" algn="l" defTabSz="8724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05" algn="l" defTabSz="8724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350" algn="l" defTabSz="8724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1230" algn="l" defTabSz="8724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9144000" cy="68579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8770" y="522605"/>
            <a:ext cx="8496935" cy="2387600"/>
          </a:xfrm>
        </p:spPr>
        <p:txBody>
          <a:bodyPr>
            <a:normAutofit/>
          </a:bodyPr>
          <a:lstStyle/>
          <a:p>
            <a:r>
              <a:rPr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Nested Kernel: An Operating System</a:t>
            </a:r>
            <a:br>
              <a:rPr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</a:br>
            <a:r>
              <a:rPr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Architecture for Intra-Kernel Privilege Separation</a:t>
            </a:r>
            <a:br>
              <a:rPr sz="40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</a:br>
            <a:r>
              <a:rPr sz="28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ASPLOS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2015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09440" y="4935855"/>
            <a:ext cx="3908425" cy="909320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</a:rPr>
              <a:t>汇报人：刘文清</a:t>
            </a:r>
            <a:endParaRPr lang="zh-CN" altLang="en-US" sz="2800" b="1" dirty="0" smtClean="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威胁模型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650" y="1315720"/>
            <a:ext cx="7886065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威胁</a:t>
            </a:r>
            <a:endParaRPr lang="zh-CN" altLang="en-US" sz="28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内核不可信，攻击者可以篡改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outer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域的内核代码、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CPU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状态、控制流、内核安全机制等。</a:t>
            </a:r>
            <a:endParaRPr lang="zh-CN" altLang="en-US" sz="28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攻击方式</a:t>
            </a:r>
            <a:endParaRPr lang="zh-CN" altLang="en-US" sz="28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关闭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WP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，改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intral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域代码所在页表页属性；执行控制流攻击，改函数地址等；篡改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intral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域数据</a:t>
            </a:r>
            <a:endParaRPr lang="zh-CN" altLang="en-US" sz="28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假设</a:t>
            </a:r>
            <a:endParaRPr lang="zh-CN" altLang="en-US" sz="28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启动可信，硬件可信，安全机制不存在漏洞</a:t>
            </a:r>
            <a:endParaRPr lang="zh-CN" altLang="en-US" sz="28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endParaRPr lang="zh-CN" altLang="en-US" sz="28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/>
          <a:lstStyle/>
          <a:p>
            <a:pPr algn="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研究内容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817" y="1347009"/>
            <a:ext cx="78867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l"/>
            </a:pPr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方案</a:t>
            </a:r>
            <a:r>
              <a:rPr lang="en-US" altLang="zh-CN" sz="32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——intral域</a:t>
            </a:r>
            <a:endParaRPr lang="en-US" altLang="zh-CN" sz="32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457200" lvl="2"/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可信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区域</a:t>
            </a:r>
            <a:endParaRPr lang="zh-CN" altLang="en-US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457200" lvl="2"/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intral域不被破坏——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配置MMU使得部分页表页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（指向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intral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）为只读，阻止区域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被恶意篡改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457200" lvl="2"/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保护机制使能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——intral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域控制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WP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SMEP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等的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enable/disable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457200" lvl="2"/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关键数据保护——监控数据访问、并记录日志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0" lvl="1"/>
            <a:endParaRPr lang="zh-CN" altLang="en-US" sz="1800" dirty="0"/>
          </a:p>
          <a:p>
            <a:pPr lvl="1"/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6345045" y="5852235"/>
            <a:ext cx="1081668" cy="437368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/>
          <a:lstStyle/>
          <a:p>
            <a:pPr algn="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研究内容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817" y="1347009"/>
            <a:ext cx="78867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l"/>
            </a:pPr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基本贡献</a:t>
            </a:r>
            <a:endParaRPr lang="zh-CN" altLang="en-US" sz="36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457200" lvl="2"/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通过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MMU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和寄存器的访问控制实现对内存的保护，未使用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VMM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的帮助（编译器技术）</a:t>
            </a:r>
            <a:endParaRPr lang="zh-CN" altLang="en-US" sz="28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457200" lvl="2"/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对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intral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内存区域数据访问保护，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write-once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技术（系统调用表）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write-logging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（检测后门）</a:t>
            </a:r>
            <a:endParaRPr lang="zh-CN" altLang="en-US" sz="28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457200" lvl="2"/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对内核代码运行时的完整性保护</a:t>
            </a:r>
            <a:endParaRPr lang="zh-CN" altLang="en-US" sz="1980"/>
          </a:p>
          <a:p>
            <a:pPr marL="457200" lvl="2"/>
            <a:endParaRPr lang="zh-CN" altLang="en-US" sz="1485" dirty="0"/>
          </a:p>
          <a:p>
            <a:pPr lvl="1"/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6345045" y="5852235"/>
            <a:ext cx="1081668" cy="437368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基本</a:t>
            </a:r>
            <a:r>
              <a:rPr lang="zh-CN"/>
              <a:t>原则</a:t>
            </a:r>
            <a:endParaRPr lang="zh-CN"/>
          </a:p>
          <a:p>
            <a:r>
              <a:rPr lang="zh-CN"/>
              <a:t>将资源访问控制和资源隔离开</a:t>
            </a:r>
            <a:endParaRPr lang="zh-CN"/>
          </a:p>
          <a:p>
            <a:r>
              <a:rPr lang="en-US" altLang="zh-CN"/>
              <a:t>mmu</a:t>
            </a:r>
            <a:r>
              <a:rPr lang="zh-CN" altLang="en-US"/>
              <a:t>的更新和</a:t>
            </a:r>
            <a:r>
              <a:rPr lang="en-US" altLang="zh-CN"/>
              <a:t>mmu</a:t>
            </a:r>
            <a:r>
              <a:rPr lang="zh-CN" altLang="en-US"/>
              <a:t>隔离开</a:t>
            </a:r>
            <a:endParaRPr lang="zh-CN" altLang="en-US"/>
          </a:p>
          <a:p>
            <a:r>
              <a:rPr lang="en-US" altLang="zh-CN"/>
              <a:t>OS</a:t>
            </a:r>
            <a:r>
              <a:rPr lang="zh-CN" altLang="en-US"/>
              <a:t>一体化设计，不使用额外的模块</a:t>
            </a:r>
            <a:endParaRPr lang="zh-CN" altLang="en-US"/>
          </a:p>
          <a:p>
            <a:r>
              <a:rPr lang="zh-CN" altLang="en-US"/>
              <a:t>基于</a:t>
            </a:r>
            <a:r>
              <a:rPr lang="en-US" altLang="zh-CN"/>
              <a:t>MMU</a:t>
            </a:r>
            <a:r>
              <a:rPr lang="zh-CN" altLang="en-US"/>
              <a:t>状态的权限分离</a:t>
            </a:r>
            <a:endParaRPr lang="zh-CN" altLang="en-US"/>
          </a:p>
          <a:p>
            <a:r>
              <a:rPr lang="zh-CN"/>
              <a:t>较低的性能开销</a:t>
            </a:r>
            <a:endParaRPr lang="zh-CN"/>
          </a:p>
          <a:p>
            <a:endParaRPr lang="zh-CN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所要实现的基本功能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MMU</a:t>
            </a:r>
            <a:r>
              <a:rPr lang="zh-CN" altLang="en-US"/>
              <a:t>映射监控</a:t>
            </a:r>
            <a:endParaRPr lang="zh-CN" altLang="en-US"/>
          </a:p>
          <a:p>
            <a:pPr lvl="1"/>
            <a:r>
              <a:rPr lang="zh-CN" altLang="en-US"/>
              <a:t>当</a:t>
            </a:r>
            <a:r>
              <a:rPr lang="en-US" altLang="zh-CN"/>
              <a:t>outer kernel</a:t>
            </a:r>
            <a:r>
              <a:rPr lang="zh-CN" altLang="en-US"/>
              <a:t>运行时被保护的数据的映射是只读的</a:t>
            </a:r>
            <a:endParaRPr lang="zh-CN" altLang="en-US"/>
          </a:p>
          <a:p>
            <a:pPr lvl="1"/>
            <a:r>
              <a:rPr lang="zh-CN" altLang="en-US"/>
              <a:t>写保护机制一直是运行的（</a:t>
            </a:r>
            <a:r>
              <a:rPr lang="en-US" altLang="zh-CN"/>
              <a:t>WP</a:t>
            </a:r>
            <a:r>
              <a:rPr lang="zh-CN" altLang="en-US"/>
              <a:t>位一直为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intral</a:t>
            </a:r>
            <a:r>
              <a:rPr lang="zh-CN" altLang="en-US"/>
              <a:t>域的写保护机制</a:t>
            </a:r>
            <a:endParaRPr lang="zh-CN" altLang="en-US"/>
          </a:p>
          <a:p>
            <a:pPr lvl="1"/>
            <a:r>
              <a:rPr lang="en-US" altLang="zh-CN"/>
              <a:t>intral</a:t>
            </a:r>
            <a:r>
              <a:rPr lang="zh-CN" altLang="en-US"/>
              <a:t>域内存区域是</a:t>
            </a:r>
            <a:r>
              <a:rPr lang="en-US" altLang="zh-CN"/>
              <a:t>nested kernel</a:t>
            </a:r>
            <a:r>
              <a:rPr lang="zh-CN" altLang="en-US"/>
              <a:t>代码</a:t>
            </a:r>
            <a:r>
              <a:rPr lang="zh-CN" altLang="en-US"/>
              <a:t>分配和管理，为实现数据保护</a:t>
            </a:r>
            <a:endParaRPr lang="zh-CN" altLang="en-US"/>
          </a:p>
          <a:p>
            <a:pPr lvl="1"/>
            <a:r>
              <a:rPr lang="zh-CN" altLang="en-US"/>
              <a:t>阻止关键数据和系统调用表指针在运行时被恶意篡改</a:t>
            </a:r>
            <a:endParaRPr lang="zh-CN" altLang="en-US"/>
          </a:p>
          <a:p>
            <a:pPr lvl="1"/>
            <a:r>
              <a:rPr lang="zh-CN" altLang="en-US"/>
              <a:t>内存分配（静态和动态分配）、释放、写操作被监控</a:t>
            </a:r>
            <a:endParaRPr lang="zh-CN" altLang="en-US"/>
          </a:p>
          <a:p>
            <a:r>
              <a:rPr lang="zh-CN" altLang="en-US"/>
              <a:t>监控</a:t>
            </a:r>
            <a:r>
              <a:rPr lang="en-US" altLang="zh-CN"/>
              <a:t>DMA</a:t>
            </a:r>
            <a:r>
              <a:rPr lang="zh-CN" altLang="en-US"/>
              <a:t>映射</a:t>
            </a:r>
            <a:endParaRPr lang="zh-CN" altLang="en-US"/>
          </a:p>
          <a:p>
            <a:pPr lvl="1"/>
            <a:r>
              <a:rPr lang="zh-CN" altLang="en-US"/>
              <a:t>使用</a:t>
            </a:r>
            <a:r>
              <a:rPr lang="en-US" altLang="zh-CN"/>
              <a:t>IOMMU</a:t>
            </a:r>
            <a:r>
              <a:rPr lang="zh-CN" altLang="en-US"/>
              <a:t>表阻止映射到</a:t>
            </a:r>
            <a:r>
              <a:rPr lang="en-US" altLang="zh-CN"/>
              <a:t>intral</a:t>
            </a:r>
            <a:r>
              <a:rPr lang="zh-CN" altLang="en-US"/>
              <a:t>域中的保护的数据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威胁模型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威胁</a:t>
            </a:r>
            <a:endParaRPr lang="zh-CN" altLang="en-US"/>
          </a:p>
          <a:p>
            <a:r>
              <a:rPr lang="zh-CN" altLang="en-US"/>
              <a:t>内核不可信，攻击者可以篡改</a:t>
            </a:r>
            <a:r>
              <a:rPr lang="en-US" altLang="zh-CN">
                <a:sym typeface="+mn-ea"/>
              </a:rPr>
              <a:t>outer</a:t>
            </a:r>
            <a:r>
              <a:rPr lang="zh-CN" altLang="en-US">
                <a:sym typeface="+mn-ea"/>
              </a:rPr>
              <a:t>域的内核代码、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状态、控制流、内核安全机制等。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假设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nested</a:t>
            </a:r>
            <a:r>
              <a:rPr lang="zh-CN" altLang="en-US">
                <a:sym typeface="+mn-ea"/>
              </a:rPr>
              <a:t>内核代码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可信，启动可信，硬件可信，所实现的安全机制不存在漏洞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设计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650" y="1315720"/>
            <a:ext cx="83019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MMU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映射监控</a:t>
            </a:r>
            <a:endParaRPr lang="zh-CN" altLang="en-US" sz="24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779145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当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outer kernel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运行时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intral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域内存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的映射（页表页）只读</a:t>
            </a:r>
            <a:endParaRPr lang="zh-CN" altLang="en-US" sz="24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779145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保护机制一直是运行的（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DEP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等使能）</a:t>
            </a:r>
            <a:endParaRPr lang="zh-CN" altLang="en-US" sz="24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intral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域的数据写保护机制</a:t>
            </a:r>
            <a:endParaRPr lang="zh-CN" altLang="en-US" sz="24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779145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阻止关键数据和系统调用表指针在运行时被恶意篡改</a:t>
            </a:r>
            <a:endParaRPr lang="zh-CN" altLang="en-US" sz="24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779145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内存分配（静态和动态分配）、释放、写操作被监控</a:t>
            </a:r>
            <a:endParaRPr lang="zh-CN" altLang="en-US" sz="24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监控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DMA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映射</a:t>
            </a:r>
            <a:endParaRPr lang="zh-CN" altLang="en-US" sz="24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779145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使用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IOMMU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表阻止映射到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intral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域中的保护的数据</a:t>
            </a:r>
            <a:endParaRPr lang="zh-CN" altLang="en-US" sz="24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设计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4670" y="1302385"/>
            <a:ext cx="788606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MMU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映射监控</a:t>
            </a:r>
            <a:endParaRPr lang="zh-CN" altLang="en-US" sz="28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intral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PTP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（页表内存页）被映射</a:t>
            </a:r>
            <a:r>
              <a:rPr lang="zh-CN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只读</a:t>
            </a:r>
            <a:endParaRPr lang="zh-CN" altLang="en-US" sz="28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CR3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加载非恶意的页表入口地址</a:t>
            </a:r>
            <a:endParaRPr lang="zh-CN" altLang="en-US" sz="28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写保护机制一直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enable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WP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位一直为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8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intral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域监控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CR4 CR3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等寄存器的更新</a:t>
            </a:r>
            <a:endParaRPr lang="zh-CN" altLang="en-US" sz="28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8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8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设计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650" y="1315720"/>
            <a:ext cx="788606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使能写保护机制</a:t>
            </a:r>
            <a:endParaRPr lang="zh-CN" altLang="en-US" sz="24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保护模式启用（PE位）、分页启用（PG位）和写保护启用（WP位）位在CR0中设置；物理地址扩展（PAE位）在CR4中设置；长模式启用（LME位）位在EFER模型特定寄存器（MSR）中设置。</a:t>
            </a:r>
            <a:endParaRPr lang="zh-CN" altLang="en-US" sz="24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策略</a:t>
            </a:r>
            <a:endParaRPr lang="zh-CN" altLang="en-US" sz="24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CR0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寄存器中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WP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PG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位由于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outer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域运行前设置</a:t>
            </a:r>
            <a:endParaRPr lang="zh-CN" altLang="en-US" sz="24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intral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域剥夺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WP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位更改权限</a:t>
            </a:r>
            <a:endParaRPr lang="zh-CN" altLang="en-US" sz="24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intral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域剥夺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PG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位更改权限</a:t>
            </a:r>
            <a:endParaRPr lang="zh-CN" altLang="en-US" sz="24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intral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域剥夺中断处理改权限，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IDT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写保护、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IDTR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更新保护</a:t>
            </a:r>
            <a:endParaRPr lang="zh-CN" altLang="en-US" sz="24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intral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域中的栈是写保护的（多核处理器）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设计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650" y="1315720"/>
            <a:ext cx="7886065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分配</a:t>
            </a:r>
            <a:r>
              <a:rPr lang="zh-CN" altLang="en-US" sz="32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内存数据</a:t>
            </a:r>
            <a:endParaRPr lang="zh-CN" altLang="en-US" sz="28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因保护的和未保护的数据可能共存在同一物理页上</a:t>
            </a:r>
            <a:endParaRPr lang="zh-CN" altLang="en-US" sz="28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通过更改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elf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加载链接，将保护的数据放在同一物理页上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097" y="865313"/>
            <a:ext cx="7886700" cy="435133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zh-CN" dirty="0"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dirty="0"/>
          </a:p>
        </p:txBody>
      </p:sp>
      <p:sp>
        <p:nvSpPr>
          <p:cNvPr id="52" name="椭圆 51"/>
          <p:cNvSpPr/>
          <p:nvPr/>
        </p:nvSpPr>
        <p:spPr>
          <a:xfrm>
            <a:off x="1388790" y="3684170"/>
            <a:ext cx="725700" cy="7257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4" name="椭圆 113"/>
          <p:cNvSpPr/>
          <p:nvPr/>
        </p:nvSpPr>
        <p:spPr>
          <a:xfrm>
            <a:off x="1751636" y="1718447"/>
            <a:ext cx="1558125" cy="155812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grpSp>
        <p:nvGrpSpPr>
          <p:cNvPr id="5" name="组合 4"/>
          <p:cNvGrpSpPr/>
          <p:nvPr/>
        </p:nvGrpSpPr>
        <p:grpSpPr>
          <a:xfrm>
            <a:off x="1695672" y="2062442"/>
            <a:ext cx="1787217" cy="914619"/>
            <a:chOff x="736517" y="2781721"/>
            <a:chExt cx="1787217" cy="914619"/>
          </a:xfrm>
        </p:grpSpPr>
        <p:sp>
          <p:nvSpPr>
            <p:cNvPr id="115" name="文本框 5"/>
            <p:cNvSpPr txBox="1"/>
            <p:nvPr/>
          </p:nvSpPr>
          <p:spPr>
            <a:xfrm>
              <a:off x="736517" y="2781721"/>
              <a:ext cx="17872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目录</a:t>
              </a:r>
              <a:endParaRPr lang="zh-CN" altLang="en-US" sz="40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936501" y="3357786"/>
              <a:ext cx="13813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0066CC"/>
                  </a:solidFill>
                </a:rPr>
                <a:t>CONTENTS</a:t>
              </a:r>
              <a:endParaRPr lang="zh-CN" altLang="en-US" sz="1600" dirty="0">
                <a:solidFill>
                  <a:srgbClr val="0066CC"/>
                </a:solidFill>
              </a:endParaRPr>
            </a:p>
          </p:txBody>
        </p:sp>
      </p:grpSp>
      <p:sp>
        <p:nvSpPr>
          <p:cNvPr id="128" name="文本框 33"/>
          <p:cNvSpPr txBox="1"/>
          <p:nvPr/>
        </p:nvSpPr>
        <p:spPr>
          <a:xfrm>
            <a:off x="4739793" y="2138467"/>
            <a:ext cx="3375258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研究背景与意义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国内外研究</a:t>
            </a:r>
            <a:r>
              <a:rPr lang="zh-CN" altLang="zh-CN" sz="2800" b="1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现状</a:t>
            </a:r>
            <a:endParaRPr lang="en-US" altLang="zh-CN" sz="2800" b="1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研究</a:t>
            </a:r>
            <a:r>
              <a:rPr lang="zh-CN" altLang="zh-CN" sz="2800" b="1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内容</a:t>
            </a:r>
            <a:endParaRPr lang="en-US" altLang="zh-CN" sz="2800" b="1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>
                <a:latin typeface="楷体" panose="02010609060101010101" charset="-122"/>
                <a:ea typeface="楷体" panose="02010609060101010101" charset="-122"/>
              </a:rPr>
              <a:t>方案设计</a:t>
            </a:r>
            <a:endParaRPr lang="zh-CN" altLang="zh-CN" sz="2800" b="1" dirty="0" smtClean="0"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</a:rPr>
              <a:t>评估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4304371" y="1872416"/>
            <a:ext cx="0" cy="2808312"/>
          </a:xfrm>
          <a:prstGeom prst="line">
            <a:avLst/>
          </a:prstGeom>
          <a:ln w="19050">
            <a:solidFill>
              <a:srgbClr val="0066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设计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650" y="1315720"/>
            <a:ext cx="788606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intral域的写保护策略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write-once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部分数据在运行时数值只更改一次（系统调用等内核关键数据指针不能被更改，阻止控制流劫持攻击）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write-logging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后门一般可以隐藏进程、文件、自身的行为，更改内核数据。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通过对关键数据监控写操作（值、更改的地址）来检测恶意更改攻击。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设计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650" y="1315720"/>
            <a:ext cx="788606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write-logging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例子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allproc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是一进程列表，同样在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intral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域中创建相应的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allproc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进程列表（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PS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）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拦截对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allproc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的所有写操作，在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ps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中会创建相应的进程列表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对比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allproc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ps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，就会发现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rootkit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是否存在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设计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2095" y="1341755"/>
            <a:ext cx="844994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环境切换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outer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intral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域切换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进入到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intral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域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时，关闭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WP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outer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的代码不可执行，无法破坏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intral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域的完整性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返回到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oute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域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WP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位使能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28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845" y="3159125"/>
            <a:ext cx="4288155" cy="3698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评估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650" y="1360170"/>
            <a:ext cx="788606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微观测试</a:t>
            </a:r>
            <a:endParaRPr lang="zh-CN" sz="24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syscall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验证系统调用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NK call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用于测试环境切换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vmcall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测试虚拟机启动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性能开销可以接受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70" y="3836035"/>
            <a:ext cx="7095490" cy="2140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评估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650" y="1330960"/>
            <a:ext cx="7886065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sz="28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微观测试</a:t>
            </a:r>
            <a:endParaRPr lang="zh-CN" sz="28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lmbench</a:t>
            </a:r>
            <a:endParaRPr lang="en-US" altLang="zh-CN" sz="24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大部分在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2.5~3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之间（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mmap fork+exit fork+exec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），引发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vMMU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的映射，导致环境切换，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PTP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的读写访问控制验证</a:t>
            </a:r>
            <a:endParaRPr lang="zh-CN" altLang="en-US" sz="20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sz="20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95" y="3282315"/>
            <a:ext cx="6173470" cy="3575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评估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650" y="1315720"/>
            <a:ext cx="788606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应用测试 </a:t>
            </a:r>
            <a:endParaRPr lang="zh-CN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openssh server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1KB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文件到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16MB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文件，带宽冗余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2%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70" y="2576195"/>
            <a:ext cx="6144895" cy="41694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评估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650" y="1356995"/>
            <a:ext cx="788606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应用测试</a:t>
            </a:r>
            <a:endParaRPr 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apache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性能开销可以忽略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0" y="2617470"/>
            <a:ext cx="6277610" cy="4220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总结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650" y="1315720"/>
            <a:ext cx="788606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特权隔离</a:t>
            </a:r>
            <a:endParaRPr lang="zh-CN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在一体化操作系统中，实现nested kernel组件，与outer kernel共存在同一硬件最高层上，同地址空间，实现了权限隔离。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数据保护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通过写保护策略实现对关键数据的保护，监测rootkit攻击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9"/>
            <a:ext cx="9134475" cy="6850856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0974" y="98425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24"/>
          <p:cNvGrpSpPr/>
          <p:nvPr/>
        </p:nvGrpSpPr>
        <p:grpSpPr bwMode="auto">
          <a:xfrm>
            <a:off x="3297806" y="2122665"/>
            <a:ext cx="2518237" cy="2520280"/>
            <a:chOff x="2848131" y="1860029"/>
            <a:chExt cx="3807502" cy="3807502"/>
          </a:xfrm>
        </p:grpSpPr>
        <p:sp>
          <p:nvSpPr>
            <p:cNvPr id="45" name="椭圆 44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7" name="文本框 29"/>
          <p:cNvSpPr txBox="1">
            <a:spLocks noChangeArrowheads="1"/>
          </p:cNvSpPr>
          <p:nvPr/>
        </p:nvSpPr>
        <p:spPr bwMode="auto">
          <a:xfrm>
            <a:off x="3884020" y="2332299"/>
            <a:ext cx="121860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8800" dirty="0" smtClean="0">
                <a:solidFill>
                  <a:srgbClr val="0066CC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  <a:endParaRPr lang="zh-CN" altLang="en-US" sz="8800" dirty="0">
              <a:solidFill>
                <a:srgbClr val="0066CC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48" name="文本框 33"/>
          <p:cNvSpPr txBox="1"/>
          <p:nvPr/>
        </p:nvSpPr>
        <p:spPr>
          <a:xfrm>
            <a:off x="3234892" y="3574438"/>
            <a:ext cx="26050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en-US" altLang="zh-CN" sz="2600" dirty="0">
                <a:sym typeface="+mn-ea"/>
              </a:rPr>
              <a:t>	</a:t>
            </a:r>
            <a:r>
              <a:rPr lang="zh-CN" altLang="en-US" sz="2600" b="1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</a:t>
            </a:r>
            <a:endParaRPr lang="zh-CN" altLang="en-US" sz="26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15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127315"/>
            <a:ext cx="7886700" cy="1325563"/>
          </a:xfrm>
        </p:spPr>
        <p:txBody>
          <a:bodyPr/>
          <a:lstStyle/>
          <a:p>
            <a:pPr algn="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背景与意义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765" y="1452880"/>
            <a:ext cx="8333105" cy="5151755"/>
          </a:xfrm>
        </p:spPr>
        <p:txBody>
          <a:bodyPr>
            <a:noAutofit/>
          </a:bodyPr>
          <a:lstStyle/>
          <a:p>
            <a:pPr fontAlgn="auto">
              <a:lnSpc>
                <a:spcPct val="150000"/>
              </a:lnSpc>
            </a:pPr>
            <a:r>
              <a:rPr lang="zh-CN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一体化操作系统设计</a:t>
            </a:r>
            <a:endParaRPr lang="zh-CN" sz="28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模块之间耦合度高，其中一项被破坏导致整个系统崩溃</a:t>
            </a:r>
            <a:endParaRPr lang="zh-CN" altLang="en-US" sz="204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相关示例</a:t>
            </a:r>
            <a:endParaRPr lang="zh-CN" altLang="en-US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windows</a:t>
            </a:r>
            <a:endParaRPr lang="en-US" sz="2400" dirty="0" err="1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linux</a:t>
            </a:r>
            <a:endParaRPr lang="en-US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mac os</a:t>
            </a:r>
            <a:endParaRPr lang="en-US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656" y="4724241"/>
            <a:ext cx="3489178" cy="16305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15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127315"/>
            <a:ext cx="7886700" cy="1325563"/>
          </a:xfrm>
        </p:spPr>
        <p:txBody>
          <a:bodyPr/>
          <a:lstStyle/>
          <a:p>
            <a:pPr algn="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背景与意义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450340"/>
            <a:ext cx="8255635" cy="5151755"/>
          </a:xfrm>
        </p:spPr>
        <p:txBody>
          <a:bodyPr>
            <a:noAutofit/>
          </a:bodyPr>
          <a:lstStyle/>
          <a:p>
            <a:pPr fontAlgn="auto">
              <a:lnSpc>
                <a:spcPct val="150000"/>
              </a:lnSpc>
            </a:pPr>
            <a:r>
              <a:rPr lang="zh-CN" sz="2800" dirty="0" smtClean="0">
                <a:latin typeface="楷体" panose="02010609060101010101" charset="-122"/>
                <a:ea typeface="楷体" panose="02010609060101010101" charset="-122"/>
              </a:rPr>
              <a:t>一体化操作系统设计</a:t>
            </a:r>
            <a:endParaRPr lang="zh-CN" sz="28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安全机制（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SMEP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、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DEP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）被恶意关闭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攻击：内核恶意软件或者内存覆写攻击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856" y="4872196"/>
            <a:ext cx="3489178" cy="16305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15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127315"/>
            <a:ext cx="7886700" cy="1325563"/>
          </a:xfrm>
        </p:spPr>
        <p:txBody>
          <a:bodyPr/>
          <a:lstStyle/>
          <a:p>
            <a:pPr algn="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背景与意义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450340"/>
            <a:ext cx="8255635" cy="5151755"/>
          </a:xfrm>
        </p:spPr>
        <p:txBody>
          <a:bodyPr>
            <a:noAutofit/>
          </a:bodyPr>
          <a:lstStyle/>
          <a:p>
            <a:pPr fontAlgn="auto">
              <a:lnSpc>
                <a:spcPct val="150000"/>
              </a:lnSpc>
            </a:pPr>
            <a:r>
              <a:rPr lang="zh-CN" sz="2800" dirty="0" smtClean="0">
                <a:latin typeface="楷体" panose="02010609060101010101" charset="-122"/>
                <a:ea typeface="楷体" panose="02010609060101010101" charset="-122"/>
              </a:rPr>
              <a:t>一体化操作系统防护方案设计</a:t>
            </a:r>
            <a:endParaRPr lang="zh-CN" sz="28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sz="2400" dirty="0" smtClean="0">
                <a:latin typeface="楷体" panose="02010609060101010101" charset="-122"/>
                <a:ea typeface="楷体" panose="02010609060101010101" charset="-122"/>
              </a:rPr>
              <a:t>通过特权隔离的方式实现一个安全域将功能进行隔离，防止某一功能的缺陷导致整个系统的崩溃</a:t>
            </a:r>
            <a:endParaRPr lang="zh-CN" sz="24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sz="2400" dirty="0" smtClean="0">
                <a:latin typeface="楷体" panose="02010609060101010101" charset="-122"/>
                <a:ea typeface="楷体" panose="02010609060101010101" charset="-122"/>
              </a:rPr>
              <a:t>内核的许多保护机制，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</a:rPr>
              <a:t>SMEP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</a:rPr>
              <a:t>DEP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等等，能够持续运行而不被恶意关闭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856" y="4872196"/>
            <a:ext cx="3489178" cy="16305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/>
          <a:lstStyle/>
          <a:p>
            <a:pPr algn="r"/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国内外研究现状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817" y="1347009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微内核、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VMM</a:t>
            </a:r>
            <a:endParaRPr lang="zh-CN" altLang="en-US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  <a:spcBef>
                <a:spcPts val="4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微内核需重新设计和实现操作系统</a:t>
            </a:r>
            <a:endParaRPr lang="zh-CN" altLang="en-US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/>
            <a:r>
              <a:rPr 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VMM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创建隔离区域实现保护，导致一定的性能开销和语义鸿沟问题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SFI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（软件隔离）、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页保护</a:t>
            </a:r>
            <a:endParaRPr lang="zh-CN" altLang="en-US" sz="28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通过对当前的商业操作系统进行剥离，形成许多的隔离保护域。</a:t>
            </a:r>
            <a:endParaRPr lang="zh-CN" altLang="en-US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引发一定的性能开销、对内核的核心代码可信</a:t>
            </a:r>
            <a:endParaRPr lang="zh-CN" altLang="en-US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endParaRPr lang="zh-CN" altLang="en-US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45045" y="5852235"/>
            <a:ext cx="1081668" cy="437368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/>
          <a:lstStyle/>
          <a:p>
            <a:pPr algn="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背景与意义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817" y="1347009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国内外研究现状</a:t>
            </a:r>
            <a:endParaRPr lang="zh-CN" altLang="en-US" sz="18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抛弃一体化设计，将关键的功能保护起来</a:t>
            </a:r>
            <a:endParaRPr lang="zh-CN" altLang="en-US" sz="18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r>
              <a:rPr lang="zh-CN" altLang="en-US" sz="1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微内核、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VMM</a:t>
            </a:r>
            <a:endParaRPr lang="zh-CN" altLang="en-US" sz="18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  <a:spcBef>
                <a:spcPts val="4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微内核需重新设计和实现操作系统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r>
              <a:rPr 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VMM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创建隔离区域实现保护，导致一定的性能开销和语义鸿沟问题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SFI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（软件隔离）、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页保护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引发一定的性能开销、对内</a:t>
            </a:r>
            <a:endParaRPr lang="zh-CN" altLang="en-US" sz="20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核的核心代码可信</a:t>
            </a:r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260" y="3352800"/>
            <a:ext cx="4842510" cy="32975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668751" y="5398584"/>
            <a:ext cx="5475249" cy="1344334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45045" y="5852235"/>
            <a:ext cx="1081668" cy="437368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55907"/>
            <a:ext cx="7886700" cy="1325563"/>
          </a:xfrm>
        </p:spPr>
        <p:txBody>
          <a:bodyPr/>
          <a:lstStyle/>
          <a:p>
            <a:pPr algn="r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研究内容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346835"/>
            <a:ext cx="7820660" cy="4351655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charset="0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方案——嵌套内核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利用MMU，IOMMU，WP 位，在同一硬件层面实现两个虚拟特权，即特权分离。</a:t>
            </a:r>
            <a:endParaRPr lang="en-US" altLang="zh-CN" sz="204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0" lvl="1"/>
            <a:endParaRPr lang="zh-CN" altLang="en-US" sz="1530" dirty="0"/>
          </a:p>
        </p:txBody>
      </p:sp>
      <p:sp>
        <p:nvSpPr>
          <p:cNvPr id="9" name="矩形 8"/>
          <p:cNvSpPr/>
          <p:nvPr/>
        </p:nvSpPr>
        <p:spPr>
          <a:xfrm>
            <a:off x="6345045" y="5852235"/>
            <a:ext cx="1081668" cy="437368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7070" r="9501"/>
          <a:stretch>
            <a:fillRect/>
          </a:stretch>
        </p:blipFill>
        <p:spPr>
          <a:xfrm>
            <a:off x="4281170" y="3869690"/>
            <a:ext cx="4862830" cy="29883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1305" y="2447290"/>
            <a:ext cx="364363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charset="0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outer域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不可信内核部分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intral域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779145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可信部分，保护一小块内核代码和数据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outer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域不可访问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779145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当outer域active时，保证系统的保护机制不可以被恶意关闭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0" lvl="1"/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ags/tag2.xml><?xml version="1.0" encoding="utf-8"?>
<p:tagLst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2615</Words>
  <Application>WPS 演示</Application>
  <PresentationFormat>全屏显示(4:3)</PresentationFormat>
  <Paragraphs>242</Paragraphs>
  <Slides>28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宋体</vt:lpstr>
      <vt:lpstr>Wingdings</vt:lpstr>
      <vt:lpstr>楷体</vt:lpstr>
      <vt:lpstr>微软雅黑</vt:lpstr>
      <vt:lpstr>Impact</vt:lpstr>
      <vt:lpstr>Times New Roman</vt:lpstr>
      <vt:lpstr>Calibri Light</vt:lpstr>
      <vt:lpstr>Arial Unicode MS</vt:lpstr>
      <vt:lpstr>Calibri</vt:lpstr>
      <vt:lpstr>Wingdings</vt:lpstr>
      <vt:lpstr>Office 主题</vt:lpstr>
      <vt:lpstr>Nested Kernel: An Operating System Architecture for Intra-Kernel Privilege Separation ASPLOS 2015</vt:lpstr>
      <vt:lpstr>PowerPoint 演示文稿</vt:lpstr>
      <vt:lpstr>PowerPoint 演示文稿</vt:lpstr>
      <vt:lpstr>背景与意义</vt:lpstr>
      <vt:lpstr>背景与意义</vt:lpstr>
      <vt:lpstr>背景与意义</vt:lpstr>
      <vt:lpstr>背景与意义</vt:lpstr>
      <vt:lpstr>背景与意义</vt:lpstr>
      <vt:lpstr>背景与意义</vt:lpstr>
      <vt:lpstr>威胁模型</vt:lpstr>
      <vt:lpstr>背景与意义</vt:lpstr>
      <vt:lpstr>背景与意义</vt:lpstr>
      <vt:lpstr>PowerPoint 演示文稿</vt:lpstr>
      <vt:lpstr>所要实现的基本功能</vt:lpstr>
      <vt:lpstr>威胁模型</vt:lpstr>
      <vt:lpstr>背景与意义</vt:lpstr>
      <vt:lpstr>设计</vt:lpstr>
      <vt:lpstr>设计</vt:lpstr>
      <vt:lpstr>设计</vt:lpstr>
      <vt:lpstr>设计</vt:lpstr>
      <vt:lpstr>设计</vt:lpstr>
      <vt:lpstr>设计</vt:lpstr>
      <vt:lpstr>评估</vt:lpstr>
      <vt:lpstr>评估</vt:lpstr>
      <vt:lpstr>评估</vt:lpstr>
      <vt:lpstr>评估</vt:lpstr>
      <vt:lpstr>总结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VMI &amp;IDS/IPS解决方案</dc:title>
  <dc:creator>jialina</dc:creator>
  <cp:lastModifiedBy>juku</cp:lastModifiedBy>
  <cp:revision>175</cp:revision>
  <dcterms:created xsi:type="dcterms:W3CDTF">2016-09-26T15:16:00Z</dcterms:created>
  <dcterms:modified xsi:type="dcterms:W3CDTF">2019-04-07T14:21:51Z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  <property fmtid="{D5CDD505-2E9C-101B-9397-08002B2CF9AE}" pid="3" name="KSORubyTemplateID">
    <vt:lpwstr>2</vt:lpwstr>
  </property>
</Properties>
</file>