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9" r:id="rId2"/>
    <p:sldId id="296" r:id="rId3"/>
    <p:sldId id="258" r:id="rId4"/>
    <p:sldId id="347" r:id="rId5"/>
    <p:sldId id="348" r:id="rId6"/>
    <p:sldId id="334" r:id="rId7"/>
    <p:sldId id="349" r:id="rId8"/>
    <p:sldId id="350" r:id="rId9"/>
    <p:sldId id="351" r:id="rId10"/>
    <p:sldId id="352" r:id="rId11"/>
    <p:sldId id="367" r:id="rId12"/>
    <p:sldId id="377" r:id="rId13"/>
    <p:sldId id="354" r:id="rId14"/>
    <p:sldId id="379" r:id="rId15"/>
    <p:sldId id="355" r:id="rId16"/>
    <p:sldId id="356" r:id="rId17"/>
    <p:sldId id="342" r:id="rId18"/>
    <p:sldId id="337" r:id="rId19"/>
    <p:sldId id="371" r:id="rId20"/>
    <p:sldId id="357" r:id="rId21"/>
    <p:sldId id="370" r:id="rId22"/>
    <p:sldId id="339" r:id="rId23"/>
    <p:sldId id="366" r:id="rId24"/>
    <p:sldId id="368" r:id="rId25"/>
    <p:sldId id="369" r:id="rId26"/>
    <p:sldId id="372" r:id="rId27"/>
    <p:sldId id="374" r:id="rId28"/>
    <p:sldId id="375" r:id="rId29"/>
    <p:sldId id="373" r:id="rId30"/>
    <p:sldId id="378" r:id="rId31"/>
    <p:sldId id="376" r:id="rId32"/>
    <p:sldId id="293" r:id="rId33"/>
  </p:sldIdLst>
  <p:sldSz cx="11522075" cy="6859588"/>
  <p:notesSz cx="6858000" cy="9144000"/>
  <p:defaultTextStyle>
    <a:defPPr>
      <a:defRPr lang="zh-CN"/>
    </a:defPPr>
    <a:lvl1pPr marL="0" algn="l" defTabSz="95123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5615" algn="l" defTabSz="95123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1865" algn="l" defTabSz="95123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27480" algn="l" defTabSz="95123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03730" algn="l" defTabSz="95123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79345" algn="l" defTabSz="95123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55595" algn="l" defTabSz="95123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31210" algn="l" defTabSz="95123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07460" algn="l" defTabSz="95123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6">
          <p15:clr>
            <a:srgbClr val="A4A3A4"/>
          </p15:clr>
        </p15:guide>
        <p15:guide id="2" pos="362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微软用户" initials="微软用户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99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3" autoAdjust="0"/>
    <p:restoredTop sz="83458" autoAdjust="0"/>
  </p:normalViewPr>
  <p:slideViewPr>
    <p:cSldViewPr>
      <p:cViewPr varScale="1">
        <p:scale>
          <a:sx n="67" d="100"/>
          <a:sy n="67" d="100"/>
        </p:scale>
        <p:origin x="90" y="240"/>
      </p:cViewPr>
      <p:guideLst>
        <p:guide orient="horz" pos="2226"/>
        <p:guide pos="36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E1860-5156-40DC-9E59-743B1D41751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685800"/>
            <a:ext cx="5759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5B25F-535F-4C5D-B1DA-56F763568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34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12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75615" algn="l" defTabSz="9512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51865" algn="l" defTabSz="9512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27480" algn="l" defTabSz="9512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903730" algn="l" defTabSz="9512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79345" algn="l" defTabSz="9512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55595" algn="l" defTabSz="9512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331210" algn="l" defTabSz="9512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807460" algn="l" defTabSz="9512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5B25F-535F-4C5D-B1DA-56F763568BB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438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5B25F-535F-4C5D-B1DA-56F763568BB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263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5B25F-535F-4C5D-B1DA-56F763568BB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28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5B25F-535F-4C5D-B1DA-56F763568BB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410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各种各样的攻击通过访问页表或者更改页表来进行。</a:t>
            </a:r>
          </a:p>
          <a:p>
            <a:r>
              <a:rPr lang="en-US" altLang="zh-CN"/>
              <a:t>CPU</a:t>
            </a:r>
            <a:r>
              <a:rPr lang="zh-CN" altLang="en-US"/>
              <a:t>是通过访问虚拟地址进行操作的，而虚拟地址是通过内存管理单元进行地址转换，那么可以将虚拟地址转换和页表分开，使得对页表的引用对外显示的是物理地址，同时完成一个函数，其功能是完成虚拟地址到物理地址之间的转换，那么这样就可以防止攻击者访问页表甚至篡改页表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061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在早期启动阶段，内核仅在物理内存上运行。为了保证成功地切换到虚拟内存，当代内核以固定和固定的地址分配一组初始页表。这些页表管理内核的核心功能以及数据区域，并在内核剩余的生命周期内保持有效。</a:t>
            </a:r>
          </a:p>
        </p:txBody>
      </p:sp>
    </p:spTree>
    <p:extLst>
      <p:ext uri="{BB962C8B-B14F-4D97-AF65-F5344CB8AC3E}">
        <p14:creationId xmlns:p14="http://schemas.microsoft.com/office/powerpoint/2010/main" val="3458924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在早期启动阶段，创建了初始页表。这些页表管理内核的核心功能以及数据区域，并在内核剩余的生命周期内保持有效。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60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大概看到整个系统有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个部分，最重要的功能是实现页表。页表已经被重新定位。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5B25F-535F-4C5D-B1DA-56F763568BB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434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5B25F-535F-4C5D-B1DA-56F763568BB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143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5B25F-535F-4C5D-B1DA-56F763568B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709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5B25F-535F-4C5D-B1DA-56F763568B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031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内核空间里，有三种内存区，</a:t>
            </a:r>
            <a:r>
              <a:rPr lang="en-US" altLang="zh-CN" dirty="0" smtClean="0"/>
              <a:t>ZONE_DMA,ZONE_NORMAL,ZONE_HIGHMEM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位系统上，</a:t>
            </a:r>
            <a:r>
              <a:rPr lang="en-US" altLang="zh-CN" dirty="0" smtClean="0"/>
              <a:t>HIGHMEM</a:t>
            </a:r>
            <a:r>
              <a:rPr lang="zh-CN" altLang="en-US" dirty="0" smtClean="0"/>
              <a:t>是不存在的，只有在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位系统上才会有。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位系统上，高于</a:t>
            </a:r>
            <a:r>
              <a:rPr lang="en-US" altLang="zh-CN" dirty="0" smtClean="0"/>
              <a:t>896M</a:t>
            </a:r>
            <a:r>
              <a:rPr lang="zh-CN" altLang="en-US" dirty="0" smtClean="0"/>
              <a:t>的物理内存称为高端内存</a:t>
            </a:r>
            <a:r>
              <a:rPr lang="zh-CN" altLang="en-US" dirty="0" smtClean="0"/>
              <a:t>。（虚拟内存小于物理内存）</a:t>
            </a:r>
            <a:endParaRPr lang="zh-CN" altLang="en-US" dirty="0" smtClean="0"/>
          </a:p>
          <a:p>
            <a:r>
              <a:rPr lang="zh-CN" altLang="en-US" dirty="0" smtClean="0"/>
              <a:t>内核地址空间为 </a:t>
            </a:r>
            <a:r>
              <a:rPr lang="en-US" altLang="zh-CN" dirty="0" smtClean="0"/>
              <a:t>3G-4G</a:t>
            </a:r>
            <a:r>
              <a:rPr lang="zh-CN" altLang="en-US" dirty="0" smtClean="0"/>
              <a:t>。</a:t>
            </a:r>
          </a:p>
          <a:p>
            <a:r>
              <a:rPr lang="en-US" altLang="zh-CN" dirty="0" smtClean="0"/>
              <a:t>3G ~ 3G+896M</a:t>
            </a:r>
            <a:r>
              <a:rPr lang="zh-CN" altLang="en-US" dirty="0" smtClean="0"/>
              <a:t>为直接映射区，也就是说物理地址和内核虚拟地址只差</a:t>
            </a:r>
            <a:r>
              <a:rPr lang="en-US" altLang="zh-CN" dirty="0" smtClean="0"/>
              <a:t>3G</a:t>
            </a:r>
            <a:r>
              <a:rPr lang="zh-CN" altLang="en-US" dirty="0" smtClean="0"/>
              <a:t>的偏移</a:t>
            </a:r>
            <a:r>
              <a:rPr lang="zh-CN" altLang="en-US" dirty="0" smtClean="0"/>
              <a:t>量。</a:t>
            </a:r>
            <a:endParaRPr lang="zh-CN" altLang="en-US" dirty="0" smtClean="0"/>
          </a:p>
          <a:p>
            <a:r>
              <a:rPr lang="zh-CN" altLang="en-US" dirty="0" smtClean="0"/>
              <a:t>内核还剩下</a:t>
            </a:r>
            <a:r>
              <a:rPr lang="en-US" altLang="zh-CN" dirty="0" smtClean="0"/>
              <a:t>128M</a:t>
            </a:r>
            <a:r>
              <a:rPr lang="zh-CN" altLang="en-US" dirty="0" smtClean="0"/>
              <a:t>的地址空间，这些是干什么用的呢</a:t>
            </a:r>
            <a:r>
              <a:rPr lang="zh-CN" altLang="en-US" dirty="0" smtClean="0"/>
              <a:t>？这</a:t>
            </a:r>
            <a:r>
              <a:rPr lang="en-US" altLang="zh-CN" dirty="0" smtClean="0"/>
              <a:t>128M</a:t>
            </a:r>
            <a:r>
              <a:rPr lang="zh-CN" altLang="en-US" dirty="0" smtClean="0"/>
              <a:t>就是用来映射高于</a:t>
            </a:r>
            <a:r>
              <a:rPr lang="en-US" altLang="zh-CN" dirty="0" smtClean="0"/>
              <a:t>896M</a:t>
            </a:r>
            <a:r>
              <a:rPr lang="zh-CN" altLang="en-US" dirty="0" smtClean="0"/>
              <a:t>部分的内存的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因为空间不够，所以想映射的时候才进行映射。</a:t>
            </a:r>
            <a:endParaRPr lang="en-US" altLang="zh-CN" dirty="0" smtClean="0"/>
          </a:p>
          <a:p>
            <a:r>
              <a:rPr lang="zh-CN" altLang="en-US" dirty="0" smtClean="0"/>
              <a:t>内核</a:t>
            </a:r>
            <a:r>
              <a:rPr lang="zh-CN" altLang="en-US" dirty="0" smtClean="0"/>
              <a:t>里某个变量的地址是</a:t>
            </a:r>
            <a:r>
              <a:rPr lang="en-US" altLang="zh-CN" dirty="0" smtClean="0"/>
              <a:t>3G+1000M</a:t>
            </a:r>
            <a:r>
              <a:rPr lang="zh-CN" altLang="en-US" dirty="0" smtClean="0"/>
              <a:t>，那么这个变量的物理地址一般不会是</a:t>
            </a:r>
            <a:r>
              <a:rPr lang="en-US" altLang="zh-CN" dirty="0" smtClean="0"/>
              <a:t>1000M</a:t>
            </a:r>
            <a:r>
              <a:rPr lang="zh-CN" altLang="en-US" dirty="0" smtClean="0"/>
              <a:t>，当然有这个可能，因为</a:t>
            </a:r>
            <a:r>
              <a:rPr lang="en-US" altLang="zh-CN" dirty="0" smtClean="0"/>
              <a:t>1000M</a:t>
            </a:r>
            <a:r>
              <a:rPr lang="zh-CN" altLang="en-US" dirty="0" smtClean="0"/>
              <a:t>也位于高端内存。内核需要为这</a:t>
            </a:r>
            <a:r>
              <a:rPr lang="en-US" altLang="zh-CN" dirty="0" smtClean="0"/>
              <a:t>128M</a:t>
            </a:r>
            <a:r>
              <a:rPr lang="zh-CN" altLang="en-US" dirty="0" smtClean="0"/>
              <a:t>空间建立映射关系，</a:t>
            </a:r>
            <a:r>
              <a:rPr lang="en-US" altLang="zh-CN" dirty="0" smtClean="0"/>
              <a:t>128M</a:t>
            </a:r>
            <a:r>
              <a:rPr lang="zh-CN" altLang="en-US" dirty="0" smtClean="0"/>
              <a:t>映射</a:t>
            </a:r>
            <a:r>
              <a:rPr lang="en-US" altLang="zh-CN" dirty="0" smtClean="0"/>
              <a:t>896M~64G</a:t>
            </a:r>
            <a:r>
              <a:rPr lang="zh-CN" altLang="en-US" dirty="0" smtClean="0"/>
              <a:t>的部分</a:t>
            </a:r>
            <a:r>
              <a:rPr lang="en-US" altLang="zh-CN" dirty="0" smtClean="0"/>
              <a:t>(</a:t>
            </a:r>
            <a:r>
              <a:rPr lang="zh-CN" altLang="en-US" dirty="0" smtClean="0"/>
              <a:t>最多</a:t>
            </a:r>
            <a:r>
              <a:rPr lang="en-US" altLang="zh-CN" dirty="0" smtClean="0"/>
              <a:t>64G</a:t>
            </a:r>
            <a:r>
              <a:rPr lang="zh-CN" altLang="en-US" dirty="0" smtClean="0"/>
              <a:t>，开启</a:t>
            </a:r>
            <a:r>
              <a:rPr lang="en-US" altLang="zh-CN" dirty="0" smtClean="0"/>
              <a:t>PAE)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这</a:t>
            </a:r>
            <a:r>
              <a:rPr lang="en-US" altLang="zh-CN" dirty="0" smtClean="0"/>
              <a:t>128M</a:t>
            </a:r>
            <a:r>
              <a:rPr lang="zh-CN" altLang="en-US" dirty="0" smtClean="0"/>
              <a:t>又分成几个区：</a:t>
            </a:r>
          </a:p>
          <a:p>
            <a:r>
              <a:rPr lang="zh-CN" altLang="en-US" dirty="0" smtClean="0"/>
              <a:t>低于</a:t>
            </a:r>
            <a:r>
              <a:rPr lang="en-US" altLang="zh-CN" dirty="0" smtClean="0"/>
              <a:t>896M</a:t>
            </a:r>
            <a:r>
              <a:rPr lang="zh-CN" altLang="en-US" dirty="0" smtClean="0"/>
              <a:t>的部分称为直接映射区，后面分为</a:t>
            </a:r>
            <a:r>
              <a:rPr lang="en-US" altLang="zh-CN" dirty="0" smtClean="0"/>
              <a:t>VMALLOC</a:t>
            </a:r>
            <a:r>
              <a:rPr lang="zh-CN" altLang="en-US" dirty="0" smtClean="0"/>
              <a:t>区</a:t>
            </a:r>
            <a:r>
              <a:rPr lang="en-US" altLang="zh-CN" dirty="0" smtClean="0"/>
              <a:t>,</a:t>
            </a:r>
            <a:r>
              <a:rPr lang="zh-CN" altLang="en-US" dirty="0" smtClean="0"/>
              <a:t>永久映射区，固定映射区。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5B25F-535F-4C5D-B1DA-56F763568B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367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Vmalloc</a:t>
            </a:r>
            <a:r>
              <a:rPr lang="zh-CN" altLang="en-US" dirty="0" smtClean="0"/>
              <a:t>采用这种方式分配内存的主要优点是避免了外部碎片，而缺点是必须打乱内核页表，而且访问速度较连续分配的物理页框慢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两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vmalloc</a:t>
            </a:r>
            <a:r>
              <a:rPr lang="zh-CN" altLang="en-US" dirty="0" smtClean="0"/>
              <a:t>区之间的间隔至少为一个页框的大小，即</a:t>
            </a:r>
            <a:r>
              <a:rPr lang="en-US" altLang="zh-CN" dirty="0" smtClean="0"/>
              <a:t>PAGE_SIZE,</a:t>
            </a:r>
            <a:r>
              <a:rPr lang="zh-CN" altLang="en-US" dirty="0" smtClean="0"/>
              <a:t>为了达到保护的效果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5B25F-535F-4C5D-B1DA-56F763568B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877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页表项低</a:t>
            </a:r>
            <a:r>
              <a:rPr lang="en-US" altLang="zh-CN" dirty="0" smtClean="0"/>
              <a:t>12</a:t>
            </a:r>
            <a:r>
              <a:rPr lang="zh-CN" altLang="en-US" dirty="0" smtClean="0"/>
              <a:t>位是权限位。</a:t>
            </a:r>
            <a:endParaRPr lang="en-US" altLang="zh-CN" dirty="0" smtClean="0"/>
          </a:p>
          <a:p>
            <a:r>
              <a:rPr lang="zh-CN" altLang="en-US" dirty="0" smtClean="0"/>
              <a:t>页表项的读写权限是从</a:t>
            </a:r>
            <a:r>
              <a:rPr lang="en-US" altLang="zh-CN" dirty="0" smtClean="0"/>
              <a:t>PGD</a:t>
            </a:r>
            <a:r>
              <a:rPr lang="zh-CN" altLang="en-US" dirty="0" smtClean="0"/>
              <a:t>开始，上一级控制下一级，直到页。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5B25F-535F-4C5D-B1DA-56F763568B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41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页代表</a:t>
            </a:r>
            <a:r>
              <a:rPr lang="en-US" altLang="zh-CN" dirty="0" smtClean="0"/>
              <a:t>4K</a:t>
            </a:r>
            <a:r>
              <a:rPr lang="zh-CN" altLang="en-US" dirty="0" smtClean="0"/>
              <a:t>大小，共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个项，每一个项又指向一页，所以会有</a:t>
            </a:r>
            <a:r>
              <a:rPr lang="en-US" altLang="zh-CN" dirty="0" smtClean="0"/>
              <a:t>8K</a:t>
            </a:r>
            <a:r>
              <a:rPr lang="zh-CN" altLang="en-US" dirty="0" smtClean="0"/>
              <a:t>大小页表指向</a:t>
            </a:r>
            <a:r>
              <a:rPr lang="en-US" altLang="zh-CN" dirty="0" smtClean="0"/>
              <a:t>8M</a:t>
            </a:r>
            <a:r>
              <a:rPr lang="zh-CN" altLang="en-US" dirty="0" smtClean="0"/>
              <a:t>大小的物理</a:t>
            </a:r>
            <a:r>
              <a:rPr lang="zh-CN" altLang="en-US" dirty="0" smtClean="0"/>
              <a:t>空间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创建完成后，内核镜像那部分留下，其余的被刷掉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5B25F-535F-4C5D-B1DA-56F763568B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45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setup_memory_map</a:t>
            </a:r>
            <a:r>
              <a:rPr lang="en-US" altLang="zh-CN" dirty="0" smtClean="0"/>
              <a:t>() //</a:t>
            </a:r>
            <a:r>
              <a:rPr lang="zh-CN" altLang="en-US" dirty="0" smtClean="0"/>
              <a:t>从</a:t>
            </a:r>
            <a:r>
              <a:rPr lang="en-US" altLang="zh-CN" dirty="0" smtClean="0"/>
              <a:t>boot_params.e820_map</a:t>
            </a:r>
            <a:r>
              <a:rPr lang="zh-CN" altLang="en-US" dirty="0" smtClean="0"/>
              <a:t>读入</a:t>
            </a:r>
            <a:r>
              <a:rPr lang="en-US" altLang="zh-CN" dirty="0" smtClean="0"/>
              <a:t>e820</a:t>
            </a:r>
            <a:r>
              <a:rPr lang="zh-CN" altLang="en-US" dirty="0" smtClean="0"/>
              <a:t>表信息</a:t>
            </a:r>
            <a:endParaRPr lang="en-US" altLang="zh-CN" dirty="0" smtClean="0"/>
          </a:p>
          <a:p>
            <a:r>
              <a:rPr lang="en-US" altLang="zh-CN" dirty="0" err="1" smtClean="0"/>
              <a:t>kernel_physical_mapping_init</a:t>
            </a:r>
            <a:r>
              <a:rPr lang="en-US" altLang="zh-CN" dirty="0" smtClean="0"/>
              <a:t>() //</a:t>
            </a:r>
            <a:r>
              <a:rPr lang="zh-CN" altLang="en-US" dirty="0" smtClean="0"/>
              <a:t>在虚拟空间映射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页表的</a:t>
            </a:r>
            <a:r>
              <a:rPr lang="en-US" altLang="zh-CN" dirty="0" smtClean="0"/>
              <a:t>low </a:t>
            </a:r>
            <a:r>
              <a:rPr lang="en-US" altLang="zh-CN" dirty="0" err="1" smtClean="0"/>
              <a:t>mem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r>
              <a:rPr lang="en-US" altLang="zh-CN" dirty="0" err="1" smtClean="0"/>
              <a:t>setup_bootmem_allocator</a:t>
            </a:r>
            <a:r>
              <a:rPr lang="en-US" altLang="zh-CN" dirty="0" smtClean="0"/>
              <a:t>() //</a:t>
            </a:r>
            <a:r>
              <a:rPr lang="zh-CN" altLang="en-US" dirty="0" smtClean="0"/>
              <a:t>初始化</a:t>
            </a:r>
            <a:r>
              <a:rPr lang="en-US" altLang="zh-CN" dirty="0" err="1" smtClean="0"/>
              <a:t>bootmem</a:t>
            </a:r>
            <a:r>
              <a:rPr lang="en-US" altLang="zh-CN" dirty="0" smtClean="0"/>
              <a:t> allocator</a:t>
            </a:r>
          </a:p>
          <a:p>
            <a:r>
              <a:rPr lang="en-US" altLang="zh-CN" dirty="0" err="1" smtClean="0"/>
              <a:t>paging_init</a:t>
            </a:r>
            <a:r>
              <a:rPr lang="en-US" altLang="zh-CN" dirty="0" smtClean="0"/>
              <a:t>() //</a:t>
            </a:r>
            <a:r>
              <a:rPr lang="zh-CN" altLang="en-US" dirty="0" smtClean="0"/>
              <a:t>完成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页表</a:t>
            </a:r>
            <a:r>
              <a:rPr lang="en-US" altLang="zh-CN" dirty="0" smtClean="0"/>
              <a:t>high </a:t>
            </a:r>
            <a:r>
              <a:rPr lang="en-US" altLang="zh-CN" dirty="0" err="1" smtClean="0"/>
              <a:t>mem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persistent kernel mapping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temporary kernel mapping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r>
              <a:rPr lang="zh-CN" altLang="en-US" dirty="0" smtClean="0"/>
              <a:t>初始化分配非连续线性区域</a:t>
            </a:r>
            <a:endParaRPr lang="en-US" altLang="zh-CN" dirty="0" smtClean="0"/>
          </a:p>
          <a:p>
            <a:r>
              <a:rPr lang="en-US" altLang="zh-CN" dirty="0" smtClean="0"/>
              <a:t>buddy system</a:t>
            </a:r>
            <a:r>
              <a:rPr lang="zh-CN" altLang="en-US" dirty="0" smtClean="0"/>
              <a:t>的初始化</a:t>
            </a:r>
            <a:endParaRPr lang="en-US" altLang="zh-CN" dirty="0" smtClean="0"/>
          </a:p>
          <a:p>
            <a:r>
              <a:rPr lang="zh-CN" altLang="en-US" dirty="0" smtClean="0"/>
              <a:t>初始化</a:t>
            </a:r>
            <a:r>
              <a:rPr lang="en-US" altLang="zh-CN" dirty="0" smtClean="0"/>
              <a:t>slab allocator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5B25F-535F-4C5D-B1DA-56F763568BB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766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根据上面的简述可以推断出这些函数的用途，此处略过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5B25F-535F-4C5D-B1DA-56F763568BB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449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2130920"/>
            <a:ext cx="9793764" cy="14703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2" y="3887100"/>
            <a:ext cx="8065453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5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1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27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03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79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55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31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07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A585-CCD5-4E06-BCB4-AD2A7BDD6554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E539-7ADC-4EAE-B951-4D0795672B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A585-CCD5-4E06-BCB4-AD2A7BDD6554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E539-7ADC-4EAE-B951-4D0795672B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505" y="274703"/>
            <a:ext cx="2592467" cy="585288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4" y="274703"/>
            <a:ext cx="7585366" cy="58528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A585-CCD5-4E06-BCB4-AD2A7BDD6554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E539-7ADC-4EAE-B951-4D0795672B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A585-CCD5-4E06-BCB4-AD2A7BDD6554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E539-7ADC-4EAE-B951-4D0795672B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407922"/>
            <a:ext cx="9793764" cy="1362390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907387"/>
            <a:ext cx="9793764" cy="1500534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561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186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27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037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793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5559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3121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0746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A585-CCD5-4E06-BCB4-AD2A7BDD6554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E539-7ADC-4EAE-B951-4D0795672B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1600572"/>
            <a:ext cx="5088916" cy="45270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600572"/>
            <a:ext cx="5088916" cy="45270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A585-CCD5-4E06-BCB4-AD2A7BDD6554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E539-7ADC-4EAE-B951-4D0795672B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535469"/>
            <a:ext cx="5090917" cy="6399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5615" indent="0">
              <a:buNone/>
              <a:defRPr sz="2100" b="1"/>
            </a:lvl2pPr>
            <a:lvl3pPr marL="951865" indent="0">
              <a:buNone/>
              <a:defRPr sz="1900" b="1"/>
            </a:lvl3pPr>
            <a:lvl4pPr marL="1427480" indent="0">
              <a:buNone/>
              <a:defRPr sz="1700" b="1"/>
            </a:lvl4pPr>
            <a:lvl5pPr marL="1903730" indent="0">
              <a:buNone/>
              <a:defRPr sz="1700" b="1"/>
            </a:lvl5pPr>
            <a:lvl6pPr marL="2379345" indent="0">
              <a:buNone/>
              <a:defRPr sz="1700" b="1"/>
            </a:lvl6pPr>
            <a:lvl7pPr marL="2855595" indent="0">
              <a:buNone/>
              <a:defRPr sz="1700" b="1"/>
            </a:lvl7pPr>
            <a:lvl8pPr marL="3331210" indent="0">
              <a:buNone/>
              <a:defRPr sz="1700" b="1"/>
            </a:lvl8pPr>
            <a:lvl9pPr marL="3807460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175379"/>
            <a:ext cx="5090917" cy="39522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5" y="1535469"/>
            <a:ext cx="5092917" cy="6399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5615" indent="0">
              <a:buNone/>
              <a:defRPr sz="2100" b="1"/>
            </a:lvl2pPr>
            <a:lvl3pPr marL="951865" indent="0">
              <a:buNone/>
              <a:defRPr sz="1900" b="1"/>
            </a:lvl3pPr>
            <a:lvl4pPr marL="1427480" indent="0">
              <a:buNone/>
              <a:defRPr sz="1700" b="1"/>
            </a:lvl4pPr>
            <a:lvl5pPr marL="1903730" indent="0">
              <a:buNone/>
              <a:defRPr sz="1700" b="1"/>
            </a:lvl5pPr>
            <a:lvl6pPr marL="2379345" indent="0">
              <a:buNone/>
              <a:defRPr sz="1700" b="1"/>
            </a:lvl6pPr>
            <a:lvl7pPr marL="2855595" indent="0">
              <a:buNone/>
              <a:defRPr sz="1700" b="1"/>
            </a:lvl7pPr>
            <a:lvl8pPr marL="3331210" indent="0">
              <a:buNone/>
              <a:defRPr sz="1700" b="1"/>
            </a:lvl8pPr>
            <a:lvl9pPr marL="3807460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5" y="2175379"/>
            <a:ext cx="5092917" cy="39522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A585-CCD5-4E06-BCB4-AD2A7BDD6554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E539-7ADC-4EAE-B951-4D0795672B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A585-CCD5-4E06-BCB4-AD2A7BDD6554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E539-7ADC-4EAE-B951-4D0795672B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A585-CCD5-4E06-BCB4-AD2A7BDD6554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E539-7ADC-4EAE-B951-4D0795672B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273113"/>
            <a:ext cx="3790684" cy="116231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2" y="273115"/>
            <a:ext cx="6441160" cy="585446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4" y="1435434"/>
            <a:ext cx="3790684" cy="4692149"/>
          </a:xfrm>
        </p:spPr>
        <p:txBody>
          <a:bodyPr/>
          <a:lstStyle>
            <a:lvl1pPr marL="0" indent="0">
              <a:buNone/>
              <a:defRPr sz="1500"/>
            </a:lvl1pPr>
            <a:lvl2pPr marL="475615" indent="0">
              <a:buNone/>
              <a:defRPr sz="1200"/>
            </a:lvl2pPr>
            <a:lvl3pPr marL="951865" indent="0">
              <a:buNone/>
              <a:defRPr sz="1000"/>
            </a:lvl3pPr>
            <a:lvl4pPr marL="1427480" indent="0">
              <a:buNone/>
              <a:defRPr sz="900"/>
            </a:lvl4pPr>
            <a:lvl5pPr marL="1903730" indent="0">
              <a:buNone/>
              <a:defRPr sz="900"/>
            </a:lvl5pPr>
            <a:lvl6pPr marL="2379345" indent="0">
              <a:buNone/>
              <a:defRPr sz="900"/>
            </a:lvl6pPr>
            <a:lvl7pPr marL="2855595" indent="0">
              <a:buNone/>
              <a:defRPr sz="900"/>
            </a:lvl7pPr>
            <a:lvl8pPr marL="3331210" indent="0">
              <a:buNone/>
              <a:defRPr sz="900"/>
            </a:lvl8pPr>
            <a:lvl9pPr marL="380746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A585-CCD5-4E06-BCB4-AD2A7BDD6554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E539-7ADC-4EAE-B951-4D0795672B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4801712"/>
            <a:ext cx="6913245" cy="56686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612917"/>
            <a:ext cx="6913245" cy="4115753"/>
          </a:xfrm>
        </p:spPr>
        <p:txBody>
          <a:bodyPr/>
          <a:lstStyle>
            <a:lvl1pPr marL="0" indent="0">
              <a:buNone/>
              <a:defRPr sz="3300"/>
            </a:lvl1pPr>
            <a:lvl2pPr marL="475615" indent="0">
              <a:buNone/>
              <a:defRPr sz="2900"/>
            </a:lvl2pPr>
            <a:lvl3pPr marL="951865" indent="0">
              <a:buNone/>
              <a:defRPr sz="2500"/>
            </a:lvl3pPr>
            <a:lvl4pPr marL="1427480" indent="0">
              <a:buNone/>
              <a:defRPr sz="2100"/>
            </a:lvl4pPr>
            <a:lvl5pPr marL="1903730" indent="0">
              <a:buNone/>
              <a:defRPr sz="2100"/>
            </a:lvl5pPr>
            <a:lvl6pPr marL="2379345" indent="0">
              <a:buNone/>
              <a:defRPr sz="2100"/>
            </a:lvl6pPr>
            <a:lvl7pPr marL="2855595" indent="0">
              <a:buNone/>
              <a:defRPr sz="2100"/>
            </a:lvl7pPr>
            <a:lvl8pPr marL="3331210" indent="0">
              <a:buNone/>
              <a:defRPr sz="2100"/>
            </a:lvl8pPr>
            <a:lvl9pPr marL="380746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5368581"/>
            <a:ext cx="6913245" cy="805048"/>
          </a:xfrm>
        </p:spPr>
        <p:txBody>
          <a:bodyPr/>
          <a:lstStyle>
            <a:lvl1pPr marL="0" indent="0">
              <a:buNone/>
              <a:defRPr sz="1500"/>
            </a:lvl1pPr>
            <a:lvl2pPr marL="475615" indent="0">
              <a:buNone/>
              <a:defRPr sz="1200"/>
            </a:lvl2pPr>
            <a:lvl3pPr marL="951865" indent="0">
              <a:buNone/>
              <a:defRPr sz="1000"/>
            </a:lvl3pPr>
            <a:lvl4pPr marL="1427480" indent="0">
              <a:buNone/>
              <a:defRPr sz="900"/>
            </a:lvl4pPr>
            <a:lvl5pPr marL="1903730" indent="0">
              <a:buNone/>
              <a:defRPr sz="900"/>
            </a:lvl5pPr>
            <a:lvl6pPr marL="2379345" indent="0">
              <a:buNone/>
              <a:defRPr sz="900"/>
            </a:lvl6pPr>
            <a:lvl7pPr marL="2855595" indent="0">
              <a:buNone/>
              <a:defRPr sz="900"/>
            </a:lvl7pPr>
            <a:lvl8pPr marL="3331210" indent="0">
              <a:buNone/>
              <a:defRPr sz="900"/>
            </a:lvl8pPr>
            <a:lvl9pPr marL="380746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A585-CCD5-4E06-BCB4-AD2A7BDD6554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E539-7ADC-4EAE-B951-4D0795672B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5" y="274701"/>
            <a:ext cx="10369868" cy="1143265"/>
          </a:xfrm>
          <a:prstGeom prst="rect">
            <a:avLst/>
          </a:prstGeom>
        </p:spPr>
        <p:txBody>
          <a:bodyPr vert="horz" lIns="95180" tIns="47590" rIns="95180" bIns="475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5" y="1600572"/>
            <a:ext cx="10369868" cy="4527011"/>
          </a:xfrm>
          <a:prstGeom prst="rect">
            <a:avLst/>
          </a:prstGeom>
        </p:spPr>
        <p:txBody>
          <a:bodyPr vert="horz" lIns="95180" tIns="47590" rIns="95180" bIns="475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5" y="6357823"/>
            <a:ext cx="2688484" cy="365210"/>
          </a:xfrm>
          <a:prstGeom prst="rect">
            <a:avLst/>
          </a:prstGeom>
        </p:spPr>
        <p:txBody>
          <a:bodyPr vert="horz" lIns="95180" tIns="47590" rIns="95180" bIns="475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3A585-CCD5-4E06-BCB4-AD2A7BDD6554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6357823"/>
            <a:ext cx="3648658" cy="365210"/>
          </a:xfrm>
          <a:prstGeom prst="rect">
            <a:avLst/>
          </a:prstGeom>
        </p:spPr>
        <p:txBody>
          <a:bodyPr vert="horz" lIns="95180" tIns="47590" rIns="95180" bIns="475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8" y="6357823"/>
            <a:ext cx="2688484" cy="365210"/>
          </a:xfrm>
          <a:prstGeom prst="rect">
            <a:avLst/>
          </a:prstGeom>
        </p:spPr>
        <p:txBody>
          <a:bodyPr vert="horz" lIns="95180" tIns="47590" rIns="95180" bIns="475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4E539-7ADC-4EAE-B951-4D0795672B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xStyles>
    <p:titleStyle>
      <a:lvl1pPr algn="ctr" defTabSz="95123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870" indent="-356870" algn="l" defTabSz="95123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73430" indent="-297180" algn="l" defTabSz="951230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89990" indent="-238125" algn="l" defTabSz="9512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65605" indent="-238125" algn="l" defTabSz="95123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1855" indent="-238125" algn="l" defTabSz="951230" rtl="0" eaLnBrk="1" latinLnBrk="0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17470" indent="-238125" algn="l" defTabSz="9512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93085" indent="-238125" algn="l" defTabSz="9512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69335" indent="-238125" algn="l" defTabSz="9512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44950" indent="-238125" algn="l" defTabSz="9512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512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5615" algn="l" defTabSz="9512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1865" algn="l" defTabSz="9512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480" algn="l" defTabSz="9512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03730" algn="l" defTabSz="9512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79345" algn="l" defTabSz="9512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55595" algn="l" defTabSz="9512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31210" algn="l" defTabSz="9512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07460" algn="l" defTabSz="9512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42"/>
          <p:cNvSpPr txBox="1"/>
          <p:nvPr/>
        </p:nvSpPr>
        <p:spPr>
          <a:xfrm>
            <a:off x="720477" y="2759791"/>
            <a:ext cx="9937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PT-Rand: Practical Mitigation of Data-only Attacks</a:t>
            </a:r>
          </a:p>
          <a:p>
            <a:pPr algn="ctr"/>
            <a:r>
              <a:rPr lang="en-US" altLang="zh-CN" sz="28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against Page Tables</a:t>
            </a:r>
            <a:endParaRPr lang="zh-CN" altLang="en-US" sz="2800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42"/>
          <p:cNvSpPr txBox="1"/>
          <p:nvPr/>
        </p:nvSpPr>
        <p:spPr>
          <a:xfrm>
            <a:off x="872877" y="1485578"/>
            <a:ext cx="993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内存管理</a:t>
            </a:r>
            <a:r>
              <a:rPr lang="en-US" altLang="zh-CN" sz="3600" b="1" dirty="0" smtClean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3600" b="1" dirty="0" smtClean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基本知识</a:t>
            </a:r>
            <a:endParaRPr lang="zh-CN" altLang="en-US" sz="3600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42"/>
          <p:cNvSpPr txBox="1"/>
          <p:nvPr/>
        </p:nvSpPr>
        <p:spPr>
          <a:xfrm>
            <a:off x="1045235" y="5036477"/>
            <a:ext cx="993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b="1" dirty="0">
                <a:solidFill>
                  <a:srgbClr val="0066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刘文清</a:t>
            </a:r>
            <a:endParaRPr lang="zh-CN" altLang="en-US" sz="3600" b="1" dirty="0">
              <a:solidFill>
                <a:srgbClr val="0066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32" grpId="0"/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页表创建过程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8429" y="1269554"/>
            <a:ext cx="10369868" cy="4527011"/>
          </a:xfrm>
        </p:spPr>
        <p:txBody>
          <a:bodyPr/>
          <a:lstStyle/>
          <a:p>
            <a:r>
              <a:rPr lang="zh-CN" altLang="en-US" dirty="0" smtClean="0"/>
              <a:t>临时页表创建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1288" y="3213770"/>
            <a:ext cx="51720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ym typeface="+mn-ea"/>
              </a:rPr>
              <a:t>32</a:t>
            </a:r>
            <a:r>
              <a:rPr lang="zh-CN" altLang="en-US" sz="2400" dirty="0" smtClean="0">
                <a:sym typeface="+mn-ea"/>
              </a:rPr>
              <a:t>位</a:t>
            </a:r>
            <a:r>
              <a:rPr lang="zh-CN" altLang="en-US" sz="2400" dirty="0" smtClean="0">
                <a:sym typeface="+mn-ea"/>
              </a:rPr>
              <a:t>系统下，</a:t>
            </a:r>
            <a:endParaRPr lang="en-US" altLang="zh-CN" sz="2400" dirty="0" smtClean="0">
              <a:sym typeface="+mn-ea"/>
            </a:endParaRPr>
          </a:p>
          <a:p>
            <a:r>
              <a:rPr lang="zh-CN" altLang="en-US" sz="2400" dirty="0" smtClean="0">
                <a:sym typeface="+mn-ea"/>
              </a:rPr>
              <a:t>全局页目录第</a:t>
            </a:r>
            <a:r>
              <a:rPr lang="en-US" altLang="zh-CN" sz="2400" dirty="0" smtClean="0">
                <a:sym typeface="+mn-ea"/>
              </a:rPr>
              <a:t>0</a:t>
            </a:r>
            <a:r>
              <a:rPr lang="zh-CN" altLang="en-US" sz="2400" dirty="0" smtClean="0">
                <a:sym typeface="+mn-ea"/>
              </a:rPr>
              <a:t>、</a:t>
            </a:r>
            <a:r>
              <a:rPr lang="en-US" altLang="zh-CN" sz="2400" dirty="0" smtClean="0">
                <a:sym typeface="+mn-ea"/>
              </a:rPr>
              <a:t>1</a:t>
            </a:r>
            <a:r>
              <a:rPr lang="zh-CN" altLang="en-US" sz="2400" dirty="0" smtClean="0">
                <a:sym typeface="+mn-ea"/>
              </a:rPr>
              <a:t>、</a:t>
            </a:r>
            <a:endParaRPr lang="en-US" altLang="zh-CN" sz="2400" dirty="0" smtClean="0">
              <a:sym typeface="+mn-ea"/>
            </a:endParaRPr>
          </a:p>
          <a:p>
            <a:r>
              <a:rPr lang="zh-CN" altLang="en-US" sz="2400" dirty="0"/>
              <a:t>映射前</a:t>
            </a:r>
            <a:r>
              <a:rPr lang="en-US" altLang="zh-CN" sz="2400" dirty="0" smtClean="0"/>
              <a:t>8M</a:t>
            </a:r>
          </a:p>
          <a:p>
            <a:endParaRPr lang="zh-CN" altLang="en-US" sz="2400" dirty="0"/>
          </a:p>
          <a:p>
            <a:r>
              <a:rPr lang="en-US" altLang="zh-CN" sz="2400" dirty="0" smtClean="0">
                <a:sym typeface="+mn-ea"/>
              </a:rPr>
              <a:t>0x300</a:t>
            </a:r>
            <a:r>
              <a:rPr lang="zh-CN" altLang="en-US" sz="2400" dirty="0" smtClean="0">
                <a:sym typeface="+mn-ea"/>
              </a:rPr>
              <a:t>、</a:t>
            </a:r>
            <a:r>
              <a:rPr lang="en-US" altLang="zh-CN" sz="2400" dirty="0" smtClean="0">
                <a:sym typeface="+mn-ea"/>
              </a:rPr>
              <a:t>0</a:t>
            </a:r>
            <a:r>
              <a:rPr lang="en-US" altLang="zh-CN" sz="2400" dirty="0" smtClean="0">
                <a:sym typeface="+mn-ea"/>
              </a:rPr>
              <a:t>x3</a:t>
            </a:r>
            <a:r>
              <a:rPr lang="en-US" altLang="zh-CN" sz="2400" dirty="0" smtClean="0">
                <a:sym typeface="+mn-ea"/>
              </a:rPr>
              <a:t>01</a:t>
            </a:r>
            <a:r>
              <a:rPr lang="zh-CN" altLang="en-US" sz="2400" dirty="0" smtClean="0">
                <a:sym typeface="+mn-ea"/>
              </a:rPr>
              <a:t>项</a:t>
            </a:r>
            <a:endParaRPr lang="en-US" altLang="zh-CN" sz="2400" dirty="0" smtClean="0">
              <a:sym typeface="+mn-ea"/>
            </a:endParaRPr>
          </a:p>
          <a:p>
            <a:r>
              <a:rPr lang="zh-CN" altLang="en-US" sz="2400" dirty="0"/>
              <a:t>映射前</a:t>
            </a:r>
            <a:r>
              <a:rPr lang="en-US" altLang="zh-CN" sz="2400" dirty="0"/>
              <a:t>8M</a:t>
            </a:r>
            <a:endParaRPr lang="zh-CN" altLang="en-US" sz="2400" dirty="0"/>
          </a:p>
          <a:p>
            <a:endParaRPr lang="en-US" altLang="zh-CN" sz="2400" dirty="0" smtClean="0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757" y="1761496"/>
            <a:ext cx="8281318" cy="5069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页表创建</a:t>
            </a:r>
            <a:r>
              <a:rPr lang="zh-CN" altLang="en-US" dirty="0" smtClean="0">
                <a:sym typeface="+mn-ea"/>
              </a:rPr>
              <a:t>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最终页表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内核</a:t>
            </a:r>
            <a:r>
              <a:rPr lang="zh-CN" altLang="en-US" dirty="0"/>
              <a:t>的初始页表创建完成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后续页表的写操作，通过缺页处理来进行页表更新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最终页表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读入</a:t>
            </a:r>
            <a:r>
              <a:rPr lang="en-US" altLang="zh-CN" dirty="0"/>
              <a:t>e820</a:t>
            </a:r>
            <a:r>
              <a:rPr lang="zh-CN" altLang="en-US" dirty="0"/>
              <a:t>表</a:t>
            </a:r>
            <a:r>
              <a:rPr lang="zh-CN" altLang="en-US" dirty="0" smtClean="0"/>
              <a:t>信息，物理内存布局</a:t>
            </a:r>
            <a:endParaRPr lang="en-US" altLang="zh-CN" dirty="0" smtClean="0"/>
          </a:p>
          <a:p>
            <a:r>
              <a:rPr lang="zh-CN" altLang="en-US" dirty="0" smtClean="0"/>
              <a:t>映射</a:t>
            </a:r>
            <a:r>
              <a:rPr lang="en-US" altLang="zh-CN" dirty="0"/>
              <a:t>kernel</a:t>
            </a:r>
            <a:r>
              <a:rPr lang="zh-CN" altLang="en-US" dirty="0"/>
              <a:t>页表</a:t>
            </a:r>
            <a:r>
              <a:rPr lang="zh-CN" altLang="en-US" dirty="0" smtClean="0"/>
              <a:t>的直接映射区部分</a:t>
            </a:r>
            <a:endParaRPr lang="en-US" altLang="zh-CN" dirty="0" smtClean="0"/>
          </a:p>
          <a:p>
            <a:r>
              <a:rPr lang="zh-CN" altLang="en-US" dirty="0"/>
              <a:t>初始化</a:t>
            </a:r>
            <a:r>
              <a:rPr lang="en-US" altLang="zh-CN" dirty="0" err="1"/>
              <a:t>bootmem</a:t>
            </a:r>
            <a:r>
              <a:rPr lang="en-US" altLang="zh-CN" dirty="0"/>
              <a:t> </a:t>
            </a:r>
            <a:r>
              <a:rPr lang="zh-CN" altLang="en-US" dirty="0"/>
              <a:t>分配器</a:t>
            </a:r>
            <a:endParaRPr lang="zh-CN" altLang="en-US" dirty="0" smtClean="0"/>
          </a:p>
          <a:p>
            <a:r>
              <a:rPr lang="zh-CN" altLang="en-US" dirty="0" smtClean="0"/>
              <a:t>高端</a:t>
            </a:r>
            <a:r>
              <a:rPr lang="zh-CN" altLang="en-US" dirty="0"/>
              <a:t>内存中永久映射区和固定映射区</a:t>
            </a:r>
            <a:endParaRPr lang="en-US" altLang="zh-CN" dirty="0" smtClean="0"/>
          </a:p>
          <a:p>
            <a:r>
              <a:rPr lang="zh-CN" altLang="en-US" dirty="0" smtClean="0"/>
              <a:t>初始化非</a:t>
            </a:r>
            <a:r>
              <a:rPr lang="zh-CN" altLang="en-US" dirty="0" smtClean="0"/>
              <a:t>连续线性区域</a:t>
            </a:r>
            <a:r>
              <a:rPr lang="en-US" altLang="zh-CN" dirty="0" smtClean="0"/>
              <a:t>(vmalloc</a:t>
            </a:r>
            <a:r>
              <a:rPr lang="zh-CN" altLang="en-US" dirty="0" smtClean="0"/>
              <a:t>区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buddy </a:t>
            </a:r>
            <a:r>
              <a:rPr lang="en-US" altLang="zh-CN" dirty="0"/>
              <a:t>system</a:t>
            </a:r>
            <a:r>
              <a:rPr lang="zh-CN" altLang="en-US" dirty="0"/>
              <a:t>的</a:t>
            </a:r>
            <a:r>
              <a:rPr lang="zh-CN" altLang="en-US" dirty="0" smtClean="0"/>
              <a:t>初始化</a:t>
            </a:r>
            <a:endParaRPr lang="en-US" altLang="zh-CN" dirty="0" smtClean="0"/>
          </a:p>
          <a:p>
            <a:r>
              <a:rPr lang="zh-CN" altLang="en-US" dirty="0"/>
              <a:t>初始化</a:t>
            </a:r>
            <a:r>
              <a:rPr lang="en-US" altLang="zh-CN" dirty="0"/>
              <a:t>slab allocator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621" y="24090"/>
            <a:ext cx="8207064" cy="68595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84473" y="5950074"/>
            <a:ext cx="26642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此处略</a:t>
            </a:r>
            <a:r>
              <a:rPr lang="zh-CN" altLang="en-US" dirty="0" smtClean="0"/>
              <a:t>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105" y="1600572"/>
            <a:ext cx="3489336" cy="4527011"/>
          </a:xfrm>
        </p:spPr>
        <p:txBody>
          <a:bodyPr/>
          <a:lstStyle/>
          <a:p>
            <a:r>
              <a:rPr lang="zh-CN" altLang="en-US" dirty="0" smtClean="0"/>
              <a:t>页表打印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441" y="5470"/>
            <a:ext cx="7291490" cy="685411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5" name="矩形 4"/>
          <p:cNvSpPr/>
          <p:nvPr/>
        </p:nvSpPr>
        <p:spPr>
          <a:xfrm>
            <a:off x="1132641" y="4437906"/>
            <a:ext cx="2376264" cy="1512168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309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42"/>
          <p:cNvSpPr txBox="1"/>
          <p:nvPr/>
        </p:nvSpPr>
        <p:spPr>
          <a:xfrm>
            <a:off x="720477" y="1755221"/>
            <a:ext cx="9937104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PT-Rand: Practical Mitigation of Data-only </a:t>
            </a:r>
          </a:p>
          <a:p>
            <a:pPr algn="ctr"/>
            <a:r>
              <a:rPr lang="en-US" altLang="zh-CN" sz="32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Attacks against Page Tables</a:t>
            </a:r>
            <a:endParaRPr lang="zh-CN" altLang="en-US" sz="3200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42"/>
          <p:cNvSpPr txBox="1"/>
          <p:nvPr/>
        </p:nvSpPr>
        <p:spPr>
          <a:xfrm>
            <a:off x="864493" y="3285778"/>
            <a:ext cx="993710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PT-Rand: </a:t>
            </a:r>
            <a:r>
              <a:rPr lang="zh-CN" altLang="en-US" sz="32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针对页表的</a:t>
            </a:r>
            <a:r>
              <a:rPr lang="en-US" altLang="zh-CN" sz="32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Data-only</a:t>
            </a:r>
            <a:r>
              <a:rPr lang="zh-CN" altLang="en-US" sz="32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攻击的缓和方法</a:t>
            </a:r>
          </a:p>
        </p:txBody>
      </p:sp>
      <p:sp>
        <p:nvSpPr>
          <p:cNvPr id="34" name="TextBox 42"/>
          <p:cNvSpPr txBox="1"/>
          <p:nvPr/>
        </p:nvSpPr>
        <p:spPr>
          <a:xfrm>
            <a:off x="4680917" y="4149874"/>
            <a:ext cx="3184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66CC"/>
                </a:solidFill>
              </a:rPr>
              <a:t>NDSS 2017</a:t>
            </a:r>
            <a:endParaRPr lang="zh-CN" altLang="en-US" sz="3200" b="1" dirty="0">
              <a:solidFill>
                <a:srgbClr val="0066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2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90181" y="1095888"/>
            <a:ext cx="9623384" cy="4784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656581" y="762728"/>
            <a:ext cx="1872208" cy="7719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5"/>
          <p:cNvSpPr txBox="1"/>
          <p:nvPr/>
        </p:nvSpPr>
        <p:spPr>
          <a:xfrm>
            <a:off x="1803842" y="765498"/>
            <a:ext cx="1592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 言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91495" y="1773610"/>
            <a:ext cx="8057973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内核页表能够对虚拟地址到物理地址进行转换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页表随意更改对系统的破坏极大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保护页表十分重要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9276395" y="1417712"/>
            <a:ext cx="1031096" cy="711796"/>
            <a:chOff x="-1697769" y="10550768"/>
            <a:chExt cx="1031096" cy="711796"/>
          </a:xfrm>
        </p:grpSpPr>
        <p:sp>
          <p:nvSpPr>
            <p:cNvPr id="31" name="Oval 16"/>
            <p:cNvSpPr>
              <a:spLocks noChangeArrowheads="1"/>
            </p:cNvSpPr>
            <p:nvPr/>
          </p:nvSpPr>
          <p:spPr bwMode="auto">
            <a:xfrm>
              <a:off x="-1697769" y="10550768"/>
              <a:ext cx="295999" cy="295999"/>
            </a:xfrm>
            <a:prstGeom prst="fram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2400"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32" name="Oval 17"/>
            <p:cNvSpPr>
              <a:spLocks noChangeArrowheads="1"/>
            </p:cNvSpPr>
            <p:nvPr/>
          </p:nvSpPr>
          <p:spPr bwMode="auto">
            <a:xfrm>
              <a:off x="-1277721" y="10808483"/>
              <a:ext cx="454081" cy="454081"/>
            </a:xfrm>
            <a:prstGeom prst="fram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2400"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33" name="Oval 3"/>
            <p:cNvSpPr>
              <a:spLocks noChangeArrowheads="1"/>
            </p:cNvSpPr>
            <p:nvPr/>
          </p:nvSpPr>
          <p:spPr bwMode="auto">
            <a:xfrm>
              <a:off x="-987309" y="10632858"/>
              <a:ext cx="320636" cy="320636"/>
            </a:xfrm>
            <a:prstGeom prst="fram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2400"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7799447" y="4092253"/>
            <a:ext cx="1476948" cy="1338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0066CC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225087" y="3645818"/>
            <a:ext cx="730763" cy="472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9662355" y="4761265"/>
            <a:ext cx="348934" cy="3465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726184" y="5083677"/>
            <a:ext cx="935603" cy="693198"/>
          </a:xfrm>
          <a:prstGeom prst="rect">
            <a:avLst/>
          </a:prstGeom>
          <a:solidFill>
            <a:schemeClr val="bg1">
              <a:lumMod val="8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242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869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369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869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369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4" grpId="0"/>
      <p:bldP spid="39" grpId="0" animBg="1"/>
      <p:bldP spid="40" grpId="0" animBg="1"/>
      <p:bldP spid="41" grpId="0" animBg="1"/>
      <p:bldP spid="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5905053" y="2157601"/>
            <a:ext cx="3672408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25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endParaRPr lang="en-US" altLang="zh-CN" sz="25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zh-CN" altLang="en-US" sz="2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24"/>
          <p:cNvGrpSpPr/>
          <p:nvPr/>
        </p:nvGrpSpPr>
        <p:grpSpPr bwMode="auto">
          <a:xfrm>
            <a:off x="2498781" y="1773610"/>
            <a:ext cx="2518237" cy="2520280"/>
            <a:chOff x="2848131" y="1860029"/>
            <a:chExt cx="3807502" cy="3807502"/>
          </a:xfrm>
        </p:grpSpPr>
        <p:sp>
          <p:nvSpPr>
            <p:cNvPr id="45" name="椭圆 44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7" name="文本框 29"/>
          <p:cNvSpPr txBox="1">
            <a:spLocks noChangeArrowheads="1"/>
          </p:cNvSpPr>
          <p:nvPr/>
        </p:nvSpPr>
        <p:spPr bwMode="auto">
          <a:xfrm>
            <a:off x="3016867" y="1983244"/>
            <a:ext cx="135485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8800" dirty="0" smtClean="0">
                <a:solidFill>
                  <a:srgbClr val="0066CC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8800" dirty="0">
              <a:solidFill>
                <a:srgbClr val="0066CC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5473005" y="1629594"/>
            <a:ext cx="0" cy="2808312"/>
          </a:xfrm>
          <a:prstGeom prst="line">
            <a:avLst/>
          </a:prstGeom>
          <a:ln w="19050">
            <a:solidFill>
              <a:srgbClr val="0066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7" grpId="0"/>
      <p:bldP spid="4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问题描述</a:t>
            </a:r>
            <a:r>
              <a:rPr lang="en-US" altLang="zh-CN" dirty="0" smtClean="0"/>
              <a:t>-Data-only </a:t>
            </a:r>
            <a:r>
              <a:rPr lang="zh-CN" altLang="en-US" dirty="0" smtClean="0"/>
              <a:t>攻击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更改虚拟地址对应的</a:t>
            </a:r>
            <a:r>
              <a:rPr lang="en-US" altLang="zh-CN" dirty="0" smtClean="0"/>
              <a:t>PTE</a:t>
            </a:r>
            <a:r>
              <a:rPr lang="zh-CN" altLang="en-US" dirty="0" smtClean="0"/>
              <a:t>项，来更改指定页的读写权限，最终，从</a:t>
            </a:r>
            <a:r>
              <a:rPr lang="zh-CN" altLang="en-US" dirty="0"/>
              <a:t>用户空间触发内核函数，以内核特权执行</a:t>
            </a:r>
            <a:r>
              <a:rPr lang="zh-CN" altLang="en-US" dirty="0" smtClean="0"/>
              <a:t>注入代码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控制流劫持、代码重用等。</a:t>
            </a:r>
            <a:endParaRPr lang="zh-CN" altLang="en-US" dirty="0" smtClean="0"/>
          </a:p>
          <a:p>
            <a:pPr marL="476250" lvl="1" indent="0">
              <a:buFont typeface="Wingdings" panose="05000000000000000000" pitchFamily="2" charset="2"/>
              <a:buNone/>
            </a:pPr>
            <a:endParaRPr lang="zh-CN" altLang="en-US" dirty="0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3200" dirty="0">
                <a:sym typeface="+mn-ea"/>
              </a:rPr>
              <a:t>总结</a:t>
            </a:r>
            <a:endParaRPr lang="zh-CN" altLang="en-US" sz="3200" dirty="0"/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攻击者拿到页表相关地址后，可以直接篡改页表和页内容</a:t>
            </a:r>
            <a:endParaRPr lang="zh-CN" altLang="en-US" dirty="0" smtClean="0"/>
          </a:p>
          <a:p>
            <a:pPr marL="0" lvl="1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相关研究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10000"/>
          </a:bodyPr>
          <a:lstStyle/>
          <a:p>
            <a:r>
              <a:rPr lang="en-US" altLang="zh-CN" sz="3300" dirty="0" err="1" smtClean="0">
                <a:sym typeface="+mn-ea"/>
              </a:rPr>
              <a:t>Hypersafe</a:t>
            </a:r>
            <a:r>
              <a:rPr lang="en-US" altLang="zh-CN" sz="3300" dirty="0" smtClean="0">
                <a:sym typeface="+mn-ea"/>
              </a:rPr>
              <a:t> </a:t>
            </a:r>
            <a:endParaRPr lang="en-US" altLang="zh-CN" sz="3300" dirty="0" smtClean="0"/>
          </a:p>
          <a:p>
            <a:pPr marL="475615" lvl="1" indent="0">
              <a:buNone/>
            </a:pPr>
            <a:r>
              <a:rPr lang="zh-CN" altLang="en-US" sz="3300" dirty="0">
                <a:sym typeface="+mn-ea"/>
              </a:rPr>
              <a:t>将其标记为只读来保护页表，并在更新页面表之前进行检查，如果更新符合不可变的一组策略，于是这些将防止页表的恶意更改</a:t>
            </a:r>
            <a:endParaRPr lang="en-US" altLang="zh-CN" sz="3300" dirty="0" smtClean="0"/>
          </a:p>
          <a:p>
            <a:pPr marL="0" lvl="1">
              <a:buFont typeface="Arial" panose="020B0604020202020204" pitchFamily="34" charset="0"/>
              <a:buChar char="•"/>
            </a:pPr>
            <a:r>
              <a:rPr lang="en-US" altLang="zh-CN" sz="3300" dirty="0" smtClean="0">
                <a:sym typeface="+mn-ea"/>
              </a:rPr>
              <a:t>SPROBES</a:t>
            </a:r>
            <a:r>
              <a:rPr lang="zh-CN" altLang="en-US" sz="3300" dirty="0" smtClean="0">
                <a:sym typeface="+mn-ea"/>
              </a:rPr>
              <a:t>和</a:t>
            </a:r>
            <a:r>
              <a:rPr lang="en-US" altLang="zh-CN" sz="3300" dirty="0" smtClean="0">
                <a:sym typeface="+mn-ea"/>
              </a:rPr>
              <a:t>TZ-RKP </a:t>
            </a:r>
            <a:endParaRPr lang="zh-CN" altLang="zh-CN" sz="33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3300" dirty="0" smtClean="0">
                <a:sym typeface="+mn-ea"/>
              </a:rPr>
              <a:t>使用</a:t>
            </a:r>
            <a:r>
              <a:rPr lang="en-US" altLang="zh-CN" sz="3300" dirty="0" err="1" smtClean="0">
                <a:sym typeface="+mn-ea"/>
              </a:rPr>
              <a:t>TrustZone</a:t>
            </a:r>
            <a:r>
              <a:rPr lang="zh-CN" altLang="en-US" sz="3300" dirty="0" smtClean="0">
                <a:sym typeface="+mn-ea"/>
              </a:rPr>
              <a:t>，在其中监测内核内存管理函数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本论文解决方案</a:t>
            </a:r>
          </a:p>
          <a:p>
            <a:pPr lvl="1"/>
            <a:r>
              <a:rPr lang="zh-CN" altLang="en-US"/>
              <a:t>防止页表地址泄露，防止页表相关的虚拟地址泄露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1920325" y="1092539"/>
            <a:ext cx="4272760" cy="427276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1" name="椭圆 50"/>
          <p:cNvSpPr/>
          <p:nvPr/>
        </p:nvSpPr>
        <p:spPr>
          <a:xfrm>
            <a:off x="2277023" y="1462009"/>
            <a:ext cx="3575167" cy="3575167"/>
          </a:xfrm>
          <a:prstGeom prst="ellipse">
            <a:avLst/>
          </a:prstGeom>
          <a:blipFill dpi="0" rotWithShape="1">
            <a:blip r:embed="rId3" cstate="screen"/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498586" y="3451301"/>
            <a:ext cx="725700" cy="7257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14" name="椭圆 113"/>
          <p:cNvSpPr/>
          <p:nvPr/>
        </p:nvSpPr>
        <p:spPr>
          <a:xfrm>
            <a:off x="861432" y="1485578"/>
            <a:ext cx="1558125" cy="155812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grpSp>
        <p:nvGrpSpPr>
          <p:cNvPr id="2" name="组合 1"/>
          <p:cNvGrpSpPr/>
          <p:nvPr/>
        </p:nvGrpSpPr>
        <p:grpSpPr>
          <a:xfrm>
            <a:off x="805468" y="1829573"/>
            <a:ext cx="1787217" cy="914619"/>
            <a:chOff x="736517" y="2781721"/>
            <a:chExt cx="1787217" cy="914619"/>
          </a:xfrm>
        </p:grpSpPr>
        <p:sp>
          <p:nvSpPr>
            <p:cNvPr id="115" name="文本框 5"/>
            <p:cNvSpPr txBox="1"/>
            <p:nvPr/>
          </p:nvSpPr>
          <p:spPr>
            <a:xfrm>
              <a:off x="736517" y="2781721"/>
              <a:ext cx="17872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4000" dirty="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936501" y="3357786"/>
              <a:ext cx="13813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rgbClr val="0066CC"/>
                  </a:solidFill>
                </a:rPr>
                <a:t>CONTENTS</a:t>
              </a:r>
              <a:endParaRPr lang="zh-CN" altLang="en-US" sz="1600" dirty="0">
                <a:solidFill>
                  <a:srgbClr val="0066CC"/>
                </a:solidFill>
              </a:endParaRPr>
            </a:p>
          </p:txBody>
        </p:sp>
      </p:grpSp>
      <p:sp>
        <p:nvSpPr>
          <p:cNvPr id="3" name="弧形 2"/>
          <p:cNvSpPr/>
          <p:nvPr/>
        </p:nvSpPr>
        <p:spPr>
          <a:xfrm rot="847703">
            <a:off x="1593767" y="473861"/>
            <a:ext cx="5551461" cy="5551461"/>
          </a:xfrm>
          <a:prstGeom prst="arc">
            <a:avLst>
              <a:gd name="adj1" fmla="val 16684310"/>
              <a:gd name="adj2" fmla="val 33427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9" name="组合 118"/>
          <p:cNvGrpSpPr/>
          <p:nvPr/>
        </p:nvGrpSpPr>
        <p:grpSpPr>
          <a:xfrm>
            <a:off x="6553125" y="3563802"/>
            <a:ext cx="802098" cy="802096"/>
            <a:chOff x="7414667" y="3750264"/>
            <a:chExt cx="871129" cy="871129"/>
          </a:xfrm>
        </p:grpSpPr>
        <p:sp>
          <p:nvSpPr>
            <p:cNvPr id="120" name="椭圆 119"/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63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21" name="文本框 23"/>
            <p:cNvSpPr txBox="1"/>
            <p:nvPr/>
          </p:nvSpPr>
          <p:spPr>
            <a:xfrm>
              <a:off x="7451426" y="3843910"/>
              <a:ext cx="792991" cy="701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 smtClean="0"/>
                <a:t>02</a:t>
              </a:r>
              <a:endParaRPr lang="zh-CN" altLang="en-US" dirty="0"/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6481117" y="1773610"/>
            <a:ext cx="802098" cy="802096"/>
            <a:chOff x="7414667" y="3750264"/>
            <a:chExt cx="871129" cy="871129"/>
          </a:xfrm>
        </p:grpSpPr>
        <p:sp>
          <p:nvSpPr>
            <p:cNvPr id="126" name="椭圆 125"/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63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27" name="文本框 32"/>
            <p:cNvSpPr txBox="1"/>
            <p:nvPr/>
          </p:nvSpPr>
          <p:spPr>
            <a:xfrm>
              <a:off x="7451426" y="3820353"/>
              <a:ext cx="792991" cy="701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 smtClean="0"/>
                <a:t>01</a:t>
              </a:r>
              <a:endParaRPr lang="zh-CN" altLang="en-US" dirty="0"/>
            </a:p>
          </p:txBody>
        </p:sp>
      </p:grpSp>
      <p:sp>
        <p:nvSpPr>
          <p:cNvPr id="129" name="文本框 34"/>
          <p:cNvSpPr txBox="1"/>
          <p:nvPr/>
        </p:nvSpPr>
        <p:spPr>
          <a:xfrm>
            <a:off x="7259104" y="2008340"/>
            <a:ext cx="2696969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内存管理</a:t>
            </a:r>
          </a:p>
        </p:txBody>
      </p:sp>
      <p:sp>
        <p:nvSpPr>
          <p:cNvPr id="144" name="文本框 33"/>
          <p:cNvSpPr txBox="1"/>
          <p:nvPr/>
        </p:nvSpPr>
        <p:spPr>
          <a:xfrm>
            <a:off x="7201197" y="3777083"/>
            <a:ext cx="3144592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PT-Rand</a:t>
            </a:r>
          </a:p>
        </p:txBody>
      </p:sp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防止外部对页表</a:t>
            </a:r>
            <a:r>
              <a:rPr lang="en-US" altLang="zh-CN" dirty="0" err="1" smtClean="0"/>
              <a:t>PageTable</a:t>
            </a:r>
            <a:r>
              <a:rPr lang="zh-CN" altLang="en-US" dirty="0" smtClean="0"/>
              <a:t>的篡改，归结于页表地址不被泄露</a:t>
            </a:r>
          </a:p>
          <a:p>
            <a:endParaRPr lang="en-US" altLang="zh-CN" dirty="0" smtClean="0"/>
          </a:p>
          <a:p>
            <a:pPr>
              <a:buFont typeface="Wingdings" panose="05000000000000000000" charset="0"/>
              <a:buChar char=""/>
            </a:pPr>
            <a:r>
              <a:rPr lang="zh-CN" altLang="en-US" dirty="0" smtClean="0"/>
              <a:t> 方法：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）页表基地址随机，页表重定位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）对页表的引用使用物理地址，使得攻击者无法拿到虚拟地址来访问或篡改页表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"/>
            </a:pPr>
            <a:r>
              <a:rPr lang="en-US" altLang="zh-CN" dirty="0"/>
              <a:t> </a:t>
            </a:r>
            <a:r>
              <a:rPr lang="zh-CN" altLang="en-US" dirty="0"/>
              <a:t>为什么用物理地址？</a:t>
            </a:r>
          </a:p>
          <a:p>
            <a:r>
              <a:rPr lang="en-US" altLang="zh-CN" dirty="0"/>
              <a:t>CPU</a:t>
            </a:r>
            <a:r>
              <a:rPr lang="zh-CN" altLang="en-US" dirty="0"/>
              <a:t>是使用虚拟地址进行访问，攻击者也是使用虚拟地址进行访问，那么如果对页表的引用是物理地址，攻击者</a:t>
            </a:r>
            <a:r>
              <a:rPr lang="zh-CN" altLang="en-US" dirty="0" smtClean="0"/>
              <a:t>无法</a:t>
            </a:r>
            <a:r>
              <a:rPr lang="zh-CN" altLang="en-US" dirty="0"/>
              <a:t>使用</a:t>
            </a:r>
            <a:r>
              <a:rPr lang="zh-CN" altLang="en-US" dirty="0" smtClean="0"/>
              <a:t>到</a:t>
            </a:r>
            <a:r>
              <a:rPr lang="zh-CN" altLang="en-US" dirty="0"/>
              <a:t>页表</a:t>
            </a:r>
          </a:p>
          <a:p>
            <a:pPr>
              <a:buFont typeface="Wingdings" panose="05000000000000000000" charset="0"/>
              <a:buChar char=""/>
            </a:pPr>
            <a:r>
              <a:rPr lang="zh-CN" altLang="en-US" dirty="0"/>
              <a:t> 为什么初始页表需要重定位？</a:t>
            </a:r>
          </a:p>
          <a:p>
            <a:r>
              <a:rPr lang="zh-CN" altLang="en-US" dirty="0"/>
              <a:t>内核页表一般在直接映射区，可以通过物理地址直接得到虚拟地址，所以页表不应该在直接映射区中，需要重定位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+mn-ea"/>
                <a:ea typeface="+mn-ea"/>
              </a:rPr>
              <a:t>系统设计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5715" y="1341755"/>
            <a:ext cx="11447145" cy="41319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40557" y="1701602"/>
            <a:ext cx="3960440" cy="28803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>
                <a:sym typeface="+mn-ea"/>
              </a:rPr>
              <a:t>Boot time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生成页表基地址，重定位页表的位置</a:t>
            </a:r>
          </a:p>
          <a:p>
            <a:endParaRPr lang="zh-CN" altLang="en-US"/>
          </a:p>
          <a:p>
            <a:r>
              <a:rPr lang="en-US" altLang="zh-CN"/>
              <a:t>2 </a:t>
            </a:r>
            <a:r>
              <a:rPr lang="zh-CN" altLang="en-US"/>
              <a:t>页表不在直接映射区，最好的方法是使用未使用过的区域（</a:t>
            </a:r>
            <a:r>
              <a:rPr lang="en-US" altLang="zh-CN"/>
              <a:t>hole 1T</a:t>
            </a:r>
            <a:r>
              <a:rPr lang="zh-CN" altLang="en-US"/>
              <a:t>），空间足够大，保证随机性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>
                <a:sym typeface="+mn-ea"/>
              </a:rPr>
              <a:t>3 </a:t>
            </a:r>
            <a:r>
              <a:rPr lang="zh-CN" altLang="en-US">
                <a:sym typeface="+mn-ea"/>
              </a:rPr>
              <a:t>覆盖页表指针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最初始的页表创建是在系统启动的过程中，对于页表的引用依旧是虚拟地址</a:t>
            </a:r>
          </a:p>
          <a:p>
            <a:endParaRPr lang="zh-CN" altLang="en-US" dirty="0"/>
          </a:p>
          <a:p>
            <a:r>
              <a:rPr lang="zh-CN" altLang="en-US" dirty="0"/>
              <a:t>内部的</a:t>
            </a:r>
            <a:r>
              <a:rPr lang="zh-CN" altLang="en-US" dirty="0" smtClean="0"/>
              <a:t>页表项、页目录项依旧</a:t>
            </a:r>
            <a:r>
              <a:rPr lang="zh-CN" altLang="en-US" dirty="0"/>
              <a:t>处于直接映射区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>
                <a:sym typeface="+mn-ea"/>
              </a:rPr>
              <a:t>4 </a:t>
            </a:r>
            <a:r>
              <a:rPr lang="zh-CN" altLang="en-US">
                <a:sym typeface="+mn-ea"/>
              </a:rPr>
              <a:t>给页表项分配内存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为什么？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系统会发生缺页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当</a:t>
            </a:r>
            <a:r>
              <a:rPr lang="zh-CN" altLang="en-US" dirty="0"/>
              <a:t>缺页时，可能会创建页表项来进行地址映射</a:t>
            </a:r>
          </a:p>
          <a:p>
            <a:endParaRPr lang="zh-CN" altLang="en-US" dirty="0"/>
          </a:p>
          <a:p>
            <a:r>
              <a:rPr lang="zh-CN" altLang="en-US" dirty="0"/>
              <a:t>页表一般处于直接映射</a:t>
            </a:r>
            <a:r>
              <a:rPr lang="zh-CN" altLang="en-US" dirty="0" smtClean="0"/>
              <a:t>区，</a:t>
            </a:r>
            <a:r>
              <a:rPr lang="zh-CN" altLang="en-US" dirty="0"/>
              <a:t>虚拟地址和物理地址映射是线性的</a:t>
            </a:r>
          </a:p>
          <a:p>
            <a:r>
              <a:rPr lang="zh-CN" altLang="en-US" dirty="0"/>
              <a:t>为了不泄露页表的地址，那么就需要分配器返回物理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系统实现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19350" y="1176655"/>
            <a:ext cx="7602855" cy="53536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89850" y="1980565"/>
            <a:ext cx="1727835" cy="2216150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673340" y="4269105"/>
            <a:ext cx="1853565" cy="2145030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>
                <a:sym typeface="+mn-ea"/>
              </a:rPr>
              <a:t>页表分配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charset="0"/>
              <a:buChar char=""/>
            </a:pPr>
            <a:r>
              <a:rPr lang="en-US" altLang="zh-CN"/>
              <a:t> </a:t>
            </a:r>
            <a:r>
              <a:rPr lang="zh-CN" altLang="en-US"/>
              <a:t>需求</a:t>
            </a:r>
          </a:p>
          <a:p>
            <a:r>
              <a:rPr lang="zh-CN" altLang="en-US"/>
              <a:t>初始页表基地址随机化</a:t>
            </a:r>
          </a:p>
          <a:p>
            <a:r>
              <a:rPr lang="zh-CN" altLang="en-US"/>
              <a:t>用于存放页表项的页的分配随机化</a:t>
            </a:r>
          </a:p>
          <a:p>
            <a:pPr>
              <a:buFont typeface="Wingdings" panose="05000000000000000000" charset="0"/>
              <a:buChar char=""/>
            </a:pPr>
            <a:r>
              <a:rPr lang="zh-CN" altLang="en-US"/>
              <a:t> 实现</a:t>
            </a:r>
          </a:p>
          <a:p>
            <a:r>
              <a:rPr lang="en-US" altLang="zh-CN"/>
              <a:t>1 </a:t>
            </a:r>
            <a:r>
              <a:rPr lang="zh-CN" altLang="en-US"/>
              <a:t>随机密钥存放在</a:t>
            </a:r>
            <a:r>
              <a:rPr lang="en-US" altLang="zh-CN"/>
              <a:t>DR3</a:t>
            </a:r>
            <a:r>
              <a:rPr lang="zh-CN" altLang="en-US"/>
              <a:t>寄存器</a:t>
            </a:r>
            <a:r>
              <a:rPr lang="en-US" altLang="zh-CN"/>
              <a:t> </a:t>
            </a:r>
          </a:p>
          <a:p>
            <a:r>
              <a:rPr lang="en-US" altLang="zh-CN"/>
              <a:t>2</a:t>
            </a:r>
            <a:r>
              <a:rPr lang="zh-CN" altLang="en-US"/>
              <a:t>实现创建页表项函数，并且返回物理地址</a:t>
            </a:r>
          </a:p>
          <a:p>
            <a:r>
              <a:rPr lang="en-US" altLang="zh-CN"/>
              <a:t>3 </a:t>
            </a:r>
            <a:r>
              <a:rPr lang="zh-CN" altLang="en-US"/>
              <a:t>实现 物理地址</a:t>
            </a:r>
            <a:r>
              <a:rPr lang="en-US" altLang="zh-CN"/>
              <a:t>-&gt;</a:t>
            </a:r>
            <a:r>
              <a:rPr lang="zh-CN" altLang="en-US"/>
              <a:t>虚拟地址 转换函数（</a:t>
            </a:r>
            <a:r>
              <a:rPr lang="en-US" altLang="zh-CN"/>
              <a:t>CPU</a:t>
            </a:r>
            <a:r>
              <a:rPr lang="zh-CN" altLang="en-US"/>
              <a:t>终究使用虚拟地址访问）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>
                <a:sym typeface="+mn-ea"/>
              </a:rPr>
              <a:t>随机区域的生成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hole</a:t>
            </a:r>
            <a:r>
              <a:rPr lang="zh-CN" altLang="en-US"/>
              <a:t>空间（</a:t>
            </a:r>
            <a:r>
              <a:rPr lang="en-US" altLang="zh-CN"/>
              <a:t>1T</a:t>
            </a:r>
            <a:r>
              <a:rPr lang="zh-CN" altLang="en-US"/>
              <a:t>）</a:t>
            </a:r>
          </a:p>
          <a:p>
            <a:r>
              <a:rPr lang="zh-CN" altLang="en-US"/>
              <a:t>足够大</a:t>
            </a:r>
          </a:p>
          <a:p>
            <a:r>
              <a:rPr lang="zh-CN" altLang="en-US"/>
              <a:t>防止暴力攻击</a:t>
            </a:r>
          </a:p>
          <a:p>
            <a:endParaRPr lang="zh-CN" altLang="en-US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120" y="1330325"/>
            <a:ext cx="6096000" cy="539623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184775" y="2925445"/>
            <a:ext cx="5688965" cy="288290"/>
          </a:xfrm>
          <a:prstGeom prst="rect">
            <a:avLst/>
          </a:prstGeom>
          <a:noFill/>
          <a:ln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区别存放页表的页和普通内存页</a:t>
            </a:r>
          </a:p>
          <a:p>
            <a:pPr lvl="1"/>
            <a:r>
              <a:rPr lang="zh-CN" altLang="en-US"/>
              <a:t>使用</a:t>
            </a:r>
            <a:r>
              <a:rPr lang="en-US" altLang="zh-CN"/>
              <a:t>flag</a:t>
            </a:r>
            <a:r>
              <a:rPr lang="zh-CN" altLang="en-US"/>
              <a:t>变量中的未使用的</a:t>
            </a:r>
            <a:r>
              <a:rPr lang="en-US" altLang="zh-CN"/>
              <a:t>bit</a:t>
            </a:r>
            <a:r>
              <a:rPr lang="zh-CN" altLang="en-US"/>
              <a:t>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5905053" y="2157601"/>
            <a:ext cx="3672408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内存布局</a:t>
            </a:r>
            <a:endParaRPr lang="en-US" altLang="zh-CN" sz="25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页表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sz="25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页表创建</a:t>
            </a:r>
            <a:endParaRPr lang="en-US" altLang="zh-CN" sz="25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24"/>
          <p:cNvGrpSpPr/>
          <p:nvPr/>
        </p:nvGrpSpPr>
        <p:grpSpPr bwMode="auto">
          <a:xfrm>
            <a:off x="2498781" y="1773610"/>
            <a:ext cx="2518237" cy="2520280"/>
            <a:chOff x="2848131" y="1860029"/>
            <a:chExt cx="3807502" cy="3807502"/>
          </a:xfrm>
        </p:grpSpPr>
        <p:sp>
          <p:nvSpPr>
            <p:cNvPr id="45" name="椭圆 44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7" name="文本框 29"/>
          <p:cNvSpPr txBox="1">
            <a:spLocks noChangeArrowheads="1"/>
          </p:cNvSpPr>
          <p:nvPr/>
        </p:nvSpPr>
        <p:spPr bwMode="auto">
          <a:xfrm>
            <a:off x="3084995" y="1983244"/>
            <a:ext cx="121860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8800" dirty="0" smtClean="0">
                <a:solidFill>
                  <a:srgbClr val="0066CC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8800" dirty="0">
              <a:solidFill>
                <a:srgbClr val="0066CC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文本框 33"/>
          <p:cNvSpPr txBox="1"/>
          <p:nvPr/>
        </p:nvSpPr>
        <p:spPr>
          <a:xfrm>
            <a:off x="2435867" y="3225383"/>
            <a:ext cx="26050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dirty="0" smtClean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2600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5473005" y="1629594"/>
            <a:ext cx="0" cy="2808312"/>
          </a:xfrm>
          <a:prstGeom prst="line">
            <a:avLst/>
          </a:prstGeom>
          <a:ln w="19050">
            <a:solidFill>
              <a:srgbClr val="0066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49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49"/>
                            </p:stCondLst>
                            <p:childTnLst>
                              <p:par>
                                <p:cTn id="3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7" grpId="0"/>
      <p:bldP spid="47" grpId="1"/>
      <p:bldP spid="4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抵御</a:t>
            </a:r>
            <a:r>
              <a:rPr lang="en-US" altLang="zh-CN" dirty="0"/>
              <a:t>code reuse</a:t>
            </a:r>
            <a:r>
              <a:rPr lang="zh-CN" altLang="en-US" dirty="0"/>
              <a:t>攻击</a:t>
            </a:r>
          </a:p>
          <a:p>
            <a:r>
              <a:rPr lang="zh-CN" altLang="en-US" dirty="0"/>
              <a:t>抵御暴力查找攻击</a:t>
            </a:r>
          </a:p>
          <a:p>
            <a:endParaRPr lang="zh-CN" altLang="en-US" dirty="0"/>
          </a:p>
          <a:p>
            <a:r>
              <a:rPr lang="zh-CN" altLang="en-US" dirty="0" smtClean="0"/>
              <a:t>性能开销小</a:t>
            </a:r>
            <a:endParaRPr lang="en-US" altLang="zh-CN" dirty="0" smtClean="0"/>
          </a:p>
          <a:p>
            <a:r>
              <a:rPr lang="zh-CN" altLang="en-US" dirty="0"/>
              <a:t>不</a:t>
            </a:r>
            <a:r>
              <a:rPr lang="zh-CN" altLang="en-US" dirty="0" smtClean="0"/>
              <a:t>需要更高级的机制保护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基本工作：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在</a:t>
            </a:r>
            <a:r>
              <a:rPr lang="en-US" altLang="zh-CN" dirty="0"/>
              <a:t>PT-</a:t>
            </a:r>
            <a:r>
              <a:rPr lang="en-US" altLang="zh-CN" dirty="0" err="1"/>
              <a:t>Rnad</a:t>
            </a:r>
            <a:r>
              <a:rPr lang="zh-CN" altLang="en-US" dirty="0"/>
              <a:t>区域复制页表，删除原来的页表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更改</a:t>
            </a:r>
            <a:r>
              <a:rPr lang="zh-CN" altLang="en-US" dirty="0" smtClean="0"/>
              <a:t>页表项 页目录项 申请空间函数</a:t>
            </a:r>
            <a:r>
              <a:rPr lang="zh-CN" altLang="en-US" dirty="0"/>
              <a:t>，返回物理地址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物理地址</a:t>
            </a:r>
            <a:r>
              <a:rPr lang="en-US" altLang="zh-CN" dirty="0"/>
              <a:t>-&gt;</a:t>
            </a:r>
            <a:r>
              <a:rPr lang="zh-CN" altLang="en-US" dirty="0"/>
              <a:t>虚拟地址转换，</a:t>
            </a:r>
            <a:r>
              <a:rPr lang="en-US" altLang="zh-CN" dirty="0"/>
              <a:t>CPU</a:t>
            </a:r>
            <a:r>
              <a:rPr lang="zh-CN" altLang="en-US" dirty="0"/>
              <a:t>终究使用虚拟地址访问空间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33"/>
          <p:cNvSpPr txBox="1"/>
          <p:nvPr/>
        </p:nvSpPr>
        <p:spPr>
          <a:xfrm>
            <a:off x="2902308" y="2061642"/>
            <a:ext cx="5401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000" dirty="0" smtClean="0">
                <a:solidFill>
                  <a:srgbClr val="0066CC"/>
                </a:solidFill>
              </a:rPr>
              <a:t>谢谢</a:t>
            </a:r>
            <a:endParaRPr lang="zh-CN" altLang="zh-CN" sz="6000" dirty="0">
              <a:solidFill>
                <a:srgbClr val="0066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32</a:t>
            </a:r>
            <a:r>
              <a:rPr lang="zh-CN" altLang="en-US" dirty="0" smtClean="0"/>
              <a:t>位下 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空间布局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5960" y="3479061"/>
            <a:ext cx="3744416" cy="968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555" y="1172210"/>
            <a:ext cx="8097520" cy="5568950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240845954"/>
              </p:ext>
            </p:extLst>
          </p:nvPr>
        </p:nvGraphicFramePr>
        <p:xfrm>
          <a:off x="216421" y="3481705"/>
          <a:ext cx="3583012" cy="172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885"/>
                <a:gridCol w="2117127"/>
              </a:tblGrid>
              <a:tr h="6705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900" b="0" dirty="0">
                          <a:solidFill>
                            <a:schemeClr val="tx1"/>
                          </a:solidFill>
                          <a:sym typeface="+mn-ea"/>
                        </a:rPr>
                        <a:t>0 – 16M</a:t>
                      </a:r>
                      <a:endParaRPr lang="en-US" altLang="zh-CN" sz="1900" b="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900" b="0" dirty="0">
                          <a:solidFill>
                            <a:schemeClr val="tx1"/>
                          </a:solidFill>
                          <a:sym typeface="+mn-ea"/>
                        </a:rPr>
                        <a:t>ZONE_DMA</a:t>
                      </a:r>
                      <a:r>
                        <a:rPr lang="zh-CN" altLang="en-US" sz="1900" b="0" dirty="0">
                          <a:solidFill>
                            <a:schemeClr val="tx1"/>
                          </a:solidFill>
                          <a:sym typeface="+mn-ea"/>
                        </a:rPr>
                        <a:t>区</a:t>
                      </a:r>
                    </a:p>
                    <a:p>
                      <a:pPr>
                        <a:buNone/>
                      </a:pPr>
                      <a:endParaRPr lang="zh-CN" altLang="en-US" sz="1900" b="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900" dirty="0">
                          <a:sym typeface="+mn-ea"/>
                        </a:rPr>
                        <a:t>16M – 896M</a:t>
                      </a:r>
                      <a:endParaRPr lang="en-US" altLang="zh-CN" sz="1900" dirty="0" smtClean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900" dirty="0">
                          <a:sym typeface="+mn-ea"/>
                        </a:rPr>
                        <a:t>ZONE_NORMAL</a:t>
                      </a:r>
                      <a:r>
                        <a:rPr lang="zh-CN" altLang="en-US" sz="1900" dirty="0">
                          <a:sym typeface="+mn-ea"/>
                        </a:rPr>
                        <a:t>区</a:t>
                      </a:r>
                      <a:endParaRPr lang="en-US" altLang="zh-CN" sz="1900" dirty="0" smtClean="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900" dirty="0">
                          <a:sym typeface="+mn-ea"/>
                        </a:rPr>
                        <a:t> </a:t>
                      </a:r>
                      <a:r>
                        <a:rPr lang="zh-CN" altLang="en-US" sz="1900" dirty="0">
                          <a:sym typeface="+mn-ea"/>
                        </a:rPr>
                        <a:t>&gt; </a:t>
                      </a:r>
                      <a:r>
                        <a:rPr lang="en-US" altLang="zh-CN" sz="1900" dirty="0">
                          <a:sym typeface="+mn-ea"/>
                        </a:rPr>
                        <a:t>896M </a:t>
                      </a:r>
                      <a:endParaRPr lang="en-US" altLang="zh-CN" sz="1900" dirty="0" smtClean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900" dirty="0">
                          <a:sym typeface="+mn-ea"/>
                        </a:rPr>
                        <a:t>ZONE_HIGHMEM</a:t>
                      </a:r>
                      <a:r>
                        <a:rPr lang="zh-CN" altLang="en-US" sz="1900" dirty="0">
                          <a:sym typeface="+mn-ea"/>
                        </a:rPr>
                        <a:t>区</a:t>
                      </a:r>
                      <a:endParaRPr lang="en-US" altLang="zh-CN" sz="1900" dirty="0" smtClean="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410325" y="2565400"/>
            <a:ext cx="1656715" cy="504190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230995" y="2503170"/>
            <a:ext cx="1449070" cy="504190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102225" y="4342765"/>
            <a:ext cx="1409700" cy="647700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264015" y="4486275"/>
            <a:ext cx="1656715" cy="504190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直接映射</a:t>
            </a:r>
            <a:r>
              <a:rPr lang="zh-CN" altLang="en-US" b="1" dirty="0" smtClean="0"/>
              <a:t>区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 smtClean="0"/>
              <a:t>将系统中的所有物理内存映射到内核的虚拟地址空间中。此处是一个简单的线性平移</a:t>
            </a:r>
          </a:p>
          <a:p>
            <a:endParaRPr lang="en-US" altLang="zh-CN" dirty="0" smtClean="0"/>
          </a:p>
          <a:p>
            <a:r>
              <a:rPr lang="zh-CN" altLang="en-US" b="1" dirty="0"/>
              <a:t>非连续内存</a:t>
            </a:r>
            <a:r>
              <a:rPr lang="zh-CN" altLang="en-US" b="1" dirty="0" smtClean="0"/>
              <a:t>分配（</a:t>
            </a:r>
            <a:r>
              <a:rPr lang="en-US" altLang="zh-CN" dirty="0" err="1"/>
              <a:t>Vmalloc</a:t>
            </a:r>
            <a:r>
              <a:rPr lang="zh-CN" altLang="en-US" b="1" dirty="0" smtClean="0"/>
              <a:t>）</a:t>
            </a:r>
            <a:endParaRPr lang="zh-CN" altLang="en-US" b="1" dirty="0"/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/>
              <a:t>将物理地址不连续的页框映射到线性地址连续的线性地址空间，主要应用于大容量的内存分配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永久内核映射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将高端内存域中的非持久页映射到内核中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zh-CN" altLang="en-US" b="1" dirty="0"/>
              <a:t>固定</a:t>
            </a:r>
            <a:r>
              <a:rPr lang="zh-CN" altLang="en-US" b="1" dirty="0" smtClean="0"/>
              <a:t>映射</a:t>
            </a:r>
            <a:endParaRPr lang="zh-CN" altLang="en-US" b="1" dirty="0"/>
          </a:p>
          <a:p>
            <a:pPr marL="932815" lvl="1" indent="-457200">
              <a:buFont typeface="Wingdings" panose="05000000000000000000" pitchFamily="2" charset="2"/>
              <a:buChar char="Ø"/>
            </a:pPr>
            <a:r>
              <a:rPr lang="zh-CN" altLang="en-US" dirty="0" smtClean="0"/>
              <a:t>是与物理地址空间中的固定页关联的虚拟地址空间项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>
                <a:sym typeface="+mn-ea"/>
              </a:rPr>
              <a:t>64</a:t>
            </a:r>
            <a:r>
              <a:rPr lang="zh-CN" altLang="en-US" dirty="0" smtClean="0">
                <a:sym typeface="+mn-ea"/>
              </a:rPr>
              <a:t>位系统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Document/mm.txt</a:t>
            </a:r>
          </a:p>
          <a:p>
            <a:endParaRPr lang="en-US" altLang="zh-CN" dirty="0"/>
          </a:p>
          <a:p>
            <a:r>
              <a:rPr lang="en-US" altLang="zh-CN" dirty="0" err="1" smtClean="0"/>
              <a:t>Vmemmap</a:t>
            </a:r>
            <a:r>
              <a:rPr lang="zh-CN" altLang="en-US" dirty="0" smtClean="0"/>
              <a:t>区域</a:t>
            </a:r>
            <a:endParaRPr lang="en-US" altLang="zh-CN" dirty="0" smtClean="0"/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 smtClean="0"/>
              <a:t>将物理内存所有的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page </a:t>
            </a:r>
          </a:p>
          <a:p>
            <a:pPr marL="476250" lvl="1" indent="0">
              <a:buFont typeface="Wingdings" panose="05000000000000000000" charset="0"/>
              <a:buNone/>
            </a:pPr>
            <a:r>
              <a:rPr lang="zh-CN" altLang="en-US" dirty="0" smtClean="0"/>
              <a:t>    实例映射到该区域（没有空洞）</a:t>
            </a:r>
            <a:endParaRPr lang="en-US" altLang="zh-CN" dirty="0" smtClean="0"/>
          </a:p>
        </p:txBody>
      </p:sp>
      <p:pic>
        <p:nvPicPr>
          <p:cNvPr id="2050" name="Picture 2" descr="C:\Users\1\AppData\Local\Temp\ksohtml\wpsFD62.tmp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157" y="7820"/>
            <a:ext cx="4680918" cy="683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15549" y="647517"/>
            <a:ext cx="4032448" cy="648072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dirty="0" smtClean="0"/>
              <a:t>页表结构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6621" y="1989634"/>
            <a:ext cx="8385579" cy="33843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页表项结构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85" y="2138680"/>
            <a:ext cx="9389110" cy="3333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1448</Words>
  <Application>Microsoft Office PowerPoint</Application>
  <PresentationFormat>自定义</PresentationFormat>
  <Paragraphs>192</Paragraphs>
  <Slides>32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汉仪菱心体简</vt:lpstr>
      <vt:lpstr>楷体</vt:lpstr>
      <vt:lpstr>宋体</vt:lpstr>
      <vt:lpstr>微软雅黑</vt:lpstr>
      <vt:lpstr>Arial</vt:lpstr>
      <vt:lpstr>Calibri</vt:lpstr>
      <vt:lpstr>Impact</vt:lpstr>
      <vt:lpstr>Wingdings</vt:lpstr>
      <vt:lpstr>第一PPT，www.1ppt.com</vt:lpstr>
      <vt:lpstr>PowerPoint 演示文稿</vt:lpstr>
      <vt:lpstr>PowerPoint 演示文稿</vt:lpstr>
      <vt:lpstr>PowerPoint 演示文稿</vt:lpstr>
      <vt:lpstr>32位下 kernel空间布局</vt:lpstr>
      <vt:lpstr>PowerPoint 演示文稿</vt:lpstr>
      <vt:lpstr>PowerPoint 演示文稿</vt:lpstr>
      <vt:lpstr>64位系统</vt:lpstr>
      <vt:lpstr>页表结构</vt:lpstr>
      <vt:lpstr>页表项结构</vt:lpstr>
      <vt:lpstr>页表创建过程</vt:lpstr>
      <vt:lpstr>页表创建过程</vt:lpstr>
      <vt:lpstr>最终页表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问题分析</vt:lpstr>
      <vt:lpstr>相关研究</vt:lpstr>
      <vt:lpstr>主要思想</vt:lpstr>
      <vt:lpstr>PowerPoint 演示文稿</vt:lpstr>
      <vt:lpstr>系统设计</vt:lpstr>
      <vt:lpstr>Boot time</vt:lpstr>
      <vt:lpstr>3 覆盖页表指针</vt:lpstr>
      <vt:lpstr>4 给页表项分配内存</vt:lpstr>
      <vt:lpstr>系统实现</vt:lpstr>
      <vt:lpstr>页表分配</vt:lpstr>
      <vt:lpstr>随机区域的生成</vt:lpstr>
      <vt:lpstr>PowerPoint 演示文稿</vt:lpstr>
      <vt:lpstr>评估</vt:lpstr>
      <vt:lpstr>总结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简洁多边形</dc:title>
  <dc:creator>第一PPT模板网：www.1ppt.com</dc:creator>
  <cp:keywords>第一PPT模板网：www.1ppt.com</cp:keywords>
  <cp:lastModifiedBy>1</cp:lastModifiedBy>
  <cp:revision>276</cp:revision>
  <dcterms:created xsi:type="dcterms:W3CDTF">2015-11-08T02:29:00Z</dcterms:created>
  <dcterms:modified xsi:type="dcterms:W3CDTF">2017-11-30T04:50:44Z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