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7" r:id="rId4"/>
    <p:sldId id="289" r:id="rId6"/>
    <p:sldId id="364" r:id="rId7"/>
    <p:sldId id="561" r:id="rId8"/>
    <p:sldId id="499" r:id="rId9"/>
    <p:sldId id="500" r:id="rId10"/>
    <p:sldId id="365" r:id="rId11"/>
    <p:sldId id="466" r:id="rId12"/>
    <p:sldId id="366" r:id="rId13"/>
    <p:sldId id="369" r:id="rId14"/>
    <p:sldId id="370" r:id="rId15"/>
    <p:sldId id="458" r:id="rId16"/>
    <p:sldId id="471" r:id="rId17"/>
    <p:sldId id="468" r:id="rId18"/>
    <p:sldId id="462" r:id="rId19"/>
    <p:sldId id="535" r:id="rId20"/>
    <p:sldId id="497" r:id="rId21"/>
    <p:sldId id="467" r:id="rId22"/>
    <p:sldId id="374" r:id="rId23"/>
    <p:sldId id="463" r:id="rId24"/>
    <p:sldId id="496" r:id="rId25"/>
    <p:sldId id="498" r:id="rId26"/>
    <p:sldId id="376" r:id="rId27"/>
    <p:sldId id="494" r:id="rId28"/>
    <p:sldId id="472" r:id="rId29"/>
    <p:sldId id="451" r:id="rId30"/>
    <p:sldId id="469" r:id="rId31"/>
    <p:sldId id="470" r:id="rId32"/>
    <p:sldId id="465" r:id="rId33"/>
    <p:sldId id="495" r:id="rId34"/>
  </p:sldIdLst>
  <p:sldSz cx="9144000" cy="6858000" type="screen4x3"/>
  <p:notesSz cx="6858000" cy="9144000"/>
  <p:defaultTextStyle>
    <a:defPPr>
      <a:defRPr lang="zh-CN"/>
    </a:defPPr>
    <a:lvl1pPr marL="0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245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490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370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615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860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105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350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1230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微软用户" initials="微软用户" lastIdx="1" clrIdx="0"/>
  <p:cmAuthor id="1" name="juku" initials="j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153" autoAdjust="0"/>
  </p:normalViewPr>
  <p:slideViewPr>
    <p:cSldViewPr snapToGrid="0">
      <p:cViewPr varScale="1">
        <p:scale>
          <a:sx n="68" d="100"/>
          <a:sy n="68" d="100"/>
        </p:scale>
        <p:origin x="1166" y="38"/>
      </p:cViewPr>
      <p:guideLst>
        <p:guide orient="horz" pos="2160"/>
        <p:guide pos="29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硬件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SGX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Iso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-X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H-SVM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SGX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服务于应用程序层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应用于云中的数据中心和应用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开发人员需重构代码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保护整个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VM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OS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等大型软件难度较大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H-SVM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需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SMM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中微指令对内存分配和释放进行保护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由于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SMM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的天生缺陷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,H-SVM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的性能较差</a:t>
            </a:r>
            <a:endParaRPr lang="zh-CN" altLang="en-US" sz="2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隔离空间：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当这些系统组件运行的环境并没有足够的安全保障时，其对应的功能也很难发挥它的作用，系统安全很难得到相应的保障，那么一个安全的可执行环境是系统必不可少的。当系统组件运行在安全的环境中，并且该安全环境能够达到一定的要求，能够防御一定的外部攻击，同时系统组件能够发挥其功能，更全面地服务于整个系统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研究内容：与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同层的安全隔离环境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特点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不增加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TCB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大小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同层级别，不扩大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的代码量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性能开销低 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实现相对简单，没有嵌套虚拟化和微内核复杂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无特权级别切换，无大量特权寄存器访问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隔离环境不可绕过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实现安全保护机制来达到对隔离环境保护的目的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预期目标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性能开销小、安全隔离空间不可绕过、安全隔离空间的完整性得到保障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隔离空间：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当这些系统组件运行的环境并没有足够的安全保障时，其对应的功能也很难发挥它的作用，系统安全很难得到相应的保障，那么一个安全的可执行环境是系统必不可少的。当系统组件运行在安全的环境中，并且该安全环境能够达到一定的要求，能够防御一定的外部攻击，同时系统组件能够发挥其功能，更全面地服务于整个系统。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剥夺部分寄存器的访问权限，转发到安全隔离区域中处理(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CR0 CR3 CR4)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监控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445" dirty="0" smtClean="0"/>
              <a:t>流程</a:t>
            </a:r>
            <a:endParaRPr lang="en-US" altLang="zh-CN" sz="1445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445" dirty="0" smtClean="0"/>
              <a:t>保存宿主机和客户机的状态</a:t>
            </a:r>
            <a:r>
              <a:rPr lang="zh-CN" altLang="en-US" sz="1445" dirty="0" smtClean="0"/>
              <a:t>（</a:t>
            </a:r>
            <a:r>
              <a:rPr lang="en-US" altLang="zh-CN" sz="1445" dirty="0" smtClean="0"/>
              <a:t>VMCS</a:t>
            </a:r>
            <a:r>
              <a:rPr lang="zh-CN" altLang="en-US" sz="1445" dirty="0" smtClean="0"/>
              <a:t>）</a:t>
            </a:r>
            <a:r>
              <a:rPr lang="zh-CN" altLang="zh-CN" sz="1445" dirty="0" smtClean="0"/>
              <a:t>，然后分析虚拟机退出的原因，对不同的事件进行不同的退出处理。</a:t>
            </a:r>
            <a:endParaRPr lang="zh-CN" altLang="zh-CN" sz="1445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445" dirty="0" smtClean="0"/>
              <a:t>流程</a:t>
            </a:r>
            <a:endParaRPr lang="en-US" altLang="zh-CN" sz="1445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445" dirty="0" smtClean="0"/>
              <a:t>保存宿主机和客户机的状态</a:t>
            </a:r>
            <a:r>
              <a:rPr lang="zh-CN" altLang="en-US" sz="1445" dirty="0" smtClean="0"/>
              <a:t>（</a:t>
            </a:r>
            <a:r>
              <a:rPr lang="en-US" altLang="zh-CN" sz="1445" dirty="0" smtClean="0"/>
              <a:t>VMCS</a:t>
            </a:r>
            <a:r>
              <a:rPr lang="zh-CN" altLang="en-US" sz="1445" dirty="0" smtClean="0"/>
              <a:t>）</a:t>
            </a:r>
            <a:r>
              <a:rPr lang="zh-CN" altLang="zh-CN" sz="1445" dirty="0" smtClean="0"/>
              <a:t>，然后分析虚拟机退出的原因，对不同的事件进行不同的退出处理。</a:t>
            </a:r>
            <a:endParaRPr lang="zh-CN" altLang="zh-CN" sz="1445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云</a:t>
            </a:r>
            <a:r>
              <a:rPr lang="zh-CN" altLang="en-US" dirty="0">
                <a:sym typeface="+mn-ea"/>
              </a:rPr>
              <a:t>计算平台上的多租户共享物理资源，然而物理资源是由底层的</a:t>
            </a:r>
            <a:r>
              <a:rPr lang="en-US" altLang="zh-CN" dirty="0">
                <a:sym typeface="+mn-ea"/>
              </a:rPr>
              <a:t>Hypervisor</a:t>
            </a:r>
            <a:r>
              <a:rPr lang="zh-CN" altLang="en-US" dirty="0">
                <a:sym typeface="+mn-ea"/>
              </a:rPr>
              <a:t>进行管理的。由于</a:t>
            </a:r>
            <a:r>
              <a:rPr lang="en-US" altLang="zh-CN" dirty="0">
                <a:sym typeface="+mn-ea"/>
              </a:rPr>
              <a:t>Hypervisor</a:t>
            </a:r>
            <a:r>
              <a:rPr lang="zh-CN" altLang="en-US" dirty="0">
                <a:sym typeface="+mn-ea"/>
              </a:rPr>
              <a:t>被授予最高权限，攻击者危害</a:t>
            </a:r>
            <a:r>
              <a:rPr lang="en-US" altLang="zh-CN" dirty="0">
                <a:sym typeface="+mn-ea"/>
              </a:rPr>
              <a:t>Hypervisor</a:t>
            </a:r>
            <a:r>
              <a:rPr lang="zh-CN" altLang="en-US" dirty="0">
                <a:sym typeface="+mn-ea"/>
              </a:rPr>
              <a:t>可能会危及整个云计算基础设施，并危及云中的任何数据。所以从</a:t>
            </a:r>
            <a:r>
              <a:rPr lang="en-US" altLang="zh-CN" dirty="0">
                <a:sym typeface="+mn-ea"/>
              </a:rPr>
              <a:t>Hypervisor</a:t>
            </a:r>
            <a:r>
              <a:rPr lang="zh-CN" altLang="en-US" dirty="0">
                <a:sym typeface="+mn-ea"/>
              </a:rPr>
              <a:t>的角度对虚拟机进行保护是至关重要的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嵌套虚拟化（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Cloudvisor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Tinycheeker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基本概述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在一个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上运行另一个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，将原来监控器的控制权的下降，限制了其对虚拟机资源的访问，从而提供隔离性。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缺点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切换开销较大（两个不同特权级别的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切换 特权寄存器的访问 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使得代码更复杂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7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嵌套虚拟化（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Cloudvisor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Tinycheeker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基本概述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在一个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上运行另一个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，将原来监控器的控制权的下降，限制了其对虚拟机资源的访问，从而提供隔离性。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缺点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切换开销较大（两个不同特权级别的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切换 特权寄存器的访问 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使得代码更复杂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7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介绍</a:t>
            </a:r>
            <a:r>
              <a:rPr lang="en-US" altLang="zh-CN"/>
              <a:t>3</a:t>
            </a:r>
            <a:r>
              <a:rPr lang="zh-CN" altLang="en-US"/>
              <a:t>者之间的关系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轮询虚拟机监控（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HyperCheck 和HyperSentry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）</a:t>
            </a:r>
            <a:endParaRPr lang="zh-CN" altLang="zh-CN" sz="2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基本概述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3"/>
            <a:r>
              <a:rPr lang="zh-CN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引入了运行在安全的环境中外部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监视器，根据监视策略实时评估VMM的完整性状态。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缺点</a:t>
            </a:r>
            <a:endParaRPr lang="zh-CN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3"/>
            <a:r>
              <a:rPr lang="zh-CN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攻击者首先攻击系统，然后在轮询间隔期间隐藏踪迹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基于硬件（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MGuard 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Vigilare 和KI-Mon 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）</a:t>
            </a:r>
            <a:endParaRPr lang="zh-CN" altLang="zh-CN" sz="2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基本概述</a:t>
            </a:r>
            <a:endParaRPr lang="en-US" altLang="zh-CN" sz="32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3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在硬件级别，总线等拦截数据或者操作并对其进行完整性验证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缺点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3"/>
            <a:r>
              <a:rPr lang="zh-CN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硬件比软件级的实现更繁琐，对许多云提供商并不合适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436245" lvl="1" indent="0">
              <a:buNone/>
            </a:pP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1122363"/>
            <a:ext cx="6858000" cy="2387600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6858000" cy="1655762"/>
          </a:xfrm>
        </p:spPr>
        <p:txBody>
          <a:bodyPr/>
          <a:lstStyle>
            <a:lvl1pPr marL="0" indent="0" algn="ctr">
              <a:buNone/>
              <a:defRPr sz="2300"/>
            </a:lvl1pPr>
            <a:lvl2pPr marL="436245" indent="0" algn="ctr">
              <a:buNone/>
              <a:defRPr sz="1900"/>
            </a:lvl2pPr>
            <a:lvl3pPr marL="872490" indent="0" algn="ctr">
              <a:buNone/>
              <a:defRPr sz="1700"/>
            </a:lvl3pPr>
            <a:lvl4pPr marL="1309370" indent="0" algn="ctr">
              <a:buNone/>
              <a:defRPr sz="1500"/>
            </a:lvl4pPr>
            <a:lvl5pPr marL="1745615" indent="0" algn="ctr">
              <a:buNone/>
              <a:defRPr sz="1500"/>
            </a:lvl5pPr>
            <a:lvl6pPr marL="2181860" indent="0" algn="ctr">
              <a:buNone/>
              <a:defRPr sz="1500"/>
            </a:lvl6pPr>
            <a:lvl7pPr marL="2618105" indent="0" algn="ctr">
              <a:buNone/>
              <a:defRPr sz="1500"/>
            </a:lvl7pPr>
            <a:lvl8pPr marL="3054350" indent="0" algn="ctr">
              <a:buNone/>
              <a:defRPr sz="1500"/>
            </a:lvl8pPr>
            <a:lvl9pPr marL="3491230" indent="0" algn="ctr">
              <a:buNone/>
              <a:defRPr sz="15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5"/>
            <a:ext cx="7886700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624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724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09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456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818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6181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543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912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245" indent="0">
              <a:buNone/>
              <a:defRPr sz="1900" b="1"/>
            </a:lvl2pPr>
            <a:lvl3pPr marL="872490" indent="0">
              <a:buNone/>
              <a:defRPr sz="1700" b="1"/>
            </a:lvl3pPr>
            <a:lvl4pPr marL="1309370" indent="0">
              <a:buNone/>
              <a:defRPr sz="1500" b="1"/>
            </a:lvl4pPr>
            <a:lvl5pPr marL="1745615" indent="0">
              <a:buNone/>
              <a:defRPr sz="1500" b="1"/>
            </a:lvl5pPr>
            <a:lvl6pPr marL="2181860" indent="0">
              <a:buNone/>
              <a:defRPr sz="1500" b="1"/>
            </a:lvl6pPr>
            <a:lvl7pPr marL="2618105" indent="0">
              <a:buNone/>
              <a:defRPr sz="1500" b="1"/>
            </a:lvl7pPr>
            <a:lvl8pPr marL="3054350" indent="0">
              <a:buNone/>
              <a:defRPr sz="1500" b="1"/>
            </a:lvl8pPr>
            <a:lvl9pPr marL="3491230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245" indent="0">
              <a:buNone/>
              <a:defRPr sz="1900" b="1"/>
            </a:lvl2pPr>
            <a:lvl3pPr marL="872490" indent="0">
              <a:buNone/>
              <a:defRPr sz="1700" b="1"/>
            </a:lvl3pPr>
            <a:lvl4pPr marL="1309370" indent="0">
              <a:buNone/>
              <a:defRPr sz="1500" b="1"/>
            </a:lvl4pPr>
            <a:lvl5pPr marL="1745615" indent="0">
              <a:buNone/>
              <a:defRPr sz="1500" b="1"/>
            </a:lvl5pPr>
            <a:lvl6pPr marL="2181860" indent="0">
              <a:buNone/>
              <a:defRPr sz="1500" b="1"/>
            </a:lvl6pPr>
            <a:lvl7pPr marL="2618105" indent="0">
              <a:buNone/>
              <a:defRPr sz="1500" b="1"/>
            </a:lvl7pPr>
            <a:lvl8pPr marL="3054350" indent="0">
              <a:buNone/>
              <a:defRPr sz="1500" b="1"/>
            </a:lvl8pPr>
            <a:lvl9pPr marL="3491230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78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36245" indent="0">
              <a:buNone/>
              <a:defRPr sz="1400"/>
            </a:lvl2pPr>
            <a:lvl3pPr marL="872490" indent="0">
              <a:buNone/>
              <a:defRPr sz="1200"/>
            </a:lvl3pPr>
            <a:lvl4pPr marL="1309370" indent="0">
              <a:buNone/>
              <a:defRPr sz="900"/>
            </a:lvl4pPr>
            <a:lvl5pPr marL="1745615" indent="0">
              <a:buNone/>
              <a:defRPr sz="900"/>
            </a:lvl5pPr>
            <a:lvl6pPr marL="2181860" indent="0">
              <a:buNone/>
              <a:defRPr sz="900"/>
            </a:lvl6pPr>
            <a:lvl7pPr marL="2618105" indent="0">
              <a:buNone/>
              <a:defRPr sz="900"/>
            </a:lvl7pPr>
            <a:lvl8pPr marL="3054350" indent="0">
              <a:buNone/>
              <a:defRPr sz="900"/>
            </a:lvl8pPr>
            <a:lvl9pPr marL="349123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78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 marL="0" indent="0">
              <a:buNone/>
              <a:defRPr sz="3000"/>
            </a:lvl1pPr>
            <a:lvl2pPr marL="436245" indent="0">
              <a:buNone/>
              <a:defRPr sz="2700"/>
            </a:lvl2pPr>
            <a:lvl3pPr marL="872490" indent="0">
              <a:buNone/>
              <a:defRPr sz="2300"/>
            </a:lvl3pPr>
            <a:lvl4pPr marL="1309370" indent="0">
              <a:buNone/>
              <a:defRPr sz="1900"/>
            </a:lvl4pPr>
            <a:lvl5pPr marL="1745615" indent="0">
              <a:buNone/>
              <a:defRPr sz="1900"/>
            </a:lvl5pPr>
            <a:lvl6pPr marL="2181860" indent="0">
              <a:buNone/>
              <a:defRPr sz="1900"/>
            </a:lvl6pPr>
            <a:lvl7pPr marL="2618105" indent="0">
              <a:buNone/>
              <a:defRPr sz="1900"/>
            </a:lvl7pPr>
            <a:lvl8pPr marL="3054350" indent="0">
              <a:buNone/>
              <a:defRPr sz="1900"/>
            </a:lvl8pPr>
            <a:lvl9pPr marL="3491230" indent="0">
              <a:buNone/>
              <a:defRPr sz="1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36245" indent="0">
              <a:buNone/>
              <a:defRPr sz="1400"/>
            </a:lvl2pPr>
            <a:lvl3pPr marL="872490" indent="0">
              <a:buNone/>
              <a:defRPr sz="1200"/>
            </a:lvl3pPr>
            <a:lvl4pPr marL="1309370" indent="0">
              <a:buNone/>
              <a:defRPr sz="900"/>
            </a:lvl4pPr>
            <a:lvl5pPr marL="1745615" indent="0">
              <a:buNone/>
              <a:defRPr sz="900"/>
            </a:lvl5pPr>
            <a:lvl6pPr marL="2181860" indent="0">
              <a:buNone/>
              <a:defRPr sz="900"/>
            </a:lvl6pPr>
            <a:lvl7pPr marL="2618105" indent="0">
              <a:buNone/>
              <a:defRPr sz="900"/>
            </a:lvl7pPr>
            <a:lvl8pPr marL="3054350" indent="0">
              <a:buNone/>
              <a:defRPr sz="900"/>
            </a:lvl8pPr>
            <a:lvl9pPr marL="349123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87275" tIns="43638" rIns="87275" bIns="4363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87275" tIns="43638" rIns="87275" bIns="4363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87275" tIns="43638" rIns="87275" bIns="4363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87275" tIns="43638" rIns="87275" bIns="4363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1" y="6356351"/>
            <a:ext cx="2057400" cy="365125"/>
          </a:xfrm>
          <a:prstGeom prst="rect">
            <a:avLst/>
          </a:prstGeom>
        </p:spPr>
        <p:txBody>
          <a:bodyPr vert="horz" lIns="87275" tIns="43638" rIns="87275" bIns="4363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7249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8440" indent="-218440" algn="l" defTabSz="872490" rtl="0" eaLnBrk="1" latinLnBrk="0" hangingPunct="1">
        <a:lnSpc>
          <a:spcPct val="90000"/>
        </a:lnSpc>
        <a:spcBef>
          <a:spcPts val="95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4685" indent="-218440" algn="l" defTabSz="87249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30" indent="-218440" algn="l" defTabSz="87249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75" indent="-218440" algn="l" defTabSz="87249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20" indent="-218440" algn="l" defTabSz="87249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18440" algn="l" defTabSz="87249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545" indent="-218440" algn="l" defTabSz="87249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90" indent="-218440" algn="l" defTabSz="87249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035" indent="-218440" algn="l" defTabSz="87249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245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49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37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615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6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05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35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123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jpe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9144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3925" y="522288"/>
            <a:ext cx="7058026" cy="238760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基于同层地址空间隔离机制的</a:t>
            </a:r>
            <a:r>
              <a:rPr lang="en-US" altLang="zh-CN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VM</a:t>
            </a:r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内存保护技术</a:t>
            </a:r>
            <a:r>
              <a:rPr lang="zh-CN" altLang="en-US" sz="4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研究</a:t>
            </a:r>
            <a:endParaRPr lang="zh-CN" sz="4000" b="1" dirty="0" smtClean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09440" y="4935855"/>
            <a:ext cx="3908425" cy="909320"/>
          </a:xfrm>
        </p:spPr>
        <p:txBody>
          <a:bodyPr>
            <a:normAutofit/>
          </a:bodyPr>
          <a:lstStyle/>
          <a:p>
            <a:pPr algn="r"/>
            <a:r>
              <a:rPr lang="zh-CN" altLang="en-US" sz="2200" b="1" dirty="0" smtClean="0">
                <a:latin typeface="楷体" panose="02010609060101010101" charset="-122"/>
                <a:ea typeface="楷体" panose="02010609060101010101" charset="-122"/>
              </a:rPr>
              <a:t>汇报人：刘文清</a:t>
            </a:r>
            <a:endParaRPr lang="zh-CN" altLang="en-US" sz="2200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algn="r"/>
            <a:r>
              <a:rPr lang="zh-CN" altLang="en-US" sz="2200" b="1" dirty="0" smtClean="0">
                <a:latin typeface="楷体" panose="02010609060101010101" charset="-122"/>
                <a:ea typeface="楷体" panose="02010609060101010101" charset="-122"/>
              </a:rPr>
              <a:t>导师：涂碧波</a:t>
            </a:r>
            <a:endParaRPr lang="zh-CN" altLang="en-US" sz="2200" b="1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研究现状</a:t>
            </a:r>
            <a:endParaRPr lang="zh-CN" altLang="en-US" sz="32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255" y="1581150"/>
            <a:ext cx="8484870" cy="45961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研究现状</a:t>
            </a:r>
            <a:endParaRPr lang="zh-CN" altLang="en-US" sz="2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Bef>
                <a:spcPts val="4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的保护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Bef>
                <a:spcPts val="4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VM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的资源隔离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的保护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0277" y="2212928"/>
          <a:ext cx="7866185" cy="2062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090"/>
                <a:gridCol w="3144679"/>
                <a:gridCol w="2903416"/>
              </a:tblGrid>
              <a:tr h="5454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基于软件的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轮询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查询</a:t>
                      </a:r>
                      <a:r>
                        <a:rPr lang="zh-CN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监控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基于硬件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Hypervisor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保护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819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charset="-122"/>
                          <a:ea typeface="楷体" panose="02010609060101010101" charset="-122"/>
                        </a:rPr>
                        <a:t>相关论文</a:t>
                      </a:r>
                      <a:endParaRPr lang="zh-CN" altLang="en-US" sz="2400" b="1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HyperCheck 和HyperSentry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MGuard 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，</a:t>
                      </a:r>
                      <a:r>
                        <a:rPr lang="zh-CN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Vigilare 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algn="ctr"/>
                      <a:r>
                        <a:rPr lang="zh-CN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和KI-Mon </a:t>
                      </a:r>
                      <a:endParaRPr lang="zh-CN" altLang="en-US" sz="2000" dirty="0"/>
                    </a:p>
                  </a:txBody>
                  <a:tcPr/>
                </a:tc>
              </a:tr>
              <a:tr h="445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charset="-122"/>
                          <a:ea typeface="楷体" panose="02010609060101010101" charset="-122"/>
                        </a:rPr>
                        <a:t>缺点</a:t>
                      </a:r>
                      <a:endParaRPr lang="en-US" altLang="zh-CN" sz="2400" b="1" dirty="0" smtClea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ctr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在轮询间隔期间隐藏踪迹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实现更繁琐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虚拟机资源隔离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9166" y="2039308"/>
          <a:ext cx="8136019" cy="2631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090"/>
                <a:gridCol w="3144679"/>
                <a:gridCol w="3173250"/>
              </a:tblGrid>
              <a:tr h="5454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基于硬件的方法 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709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charset="-122"/>
                          <a:ea typeface="楷体" panose="02010609060101010101" charset="-122"/>
                        </a:rPr>
                        <a:t>相关资料</a:t>
                      </a:r>
                      <a:endParaRPr lang="zh-CN" altLang="en-US" sz="2400" b="1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SGX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H-SVM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5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charset="-122"/>
                          <a:ea typeface="楷体" panose="02010609060101010101" charset="-122"/>
                        </a:rPr>
                        <a:t>缺点</a:t>
                      </a:r>
                      <a:endParaRPr lang="en-US" altLang="zh-CN" sz="2400" b="1" dirty="0" smtClea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3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服务于应用层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3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开发人员需重构代码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3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保护整个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VM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OS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等大型软件难度较大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需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Hypervisor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调用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SMM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中微指令对内存分配和释放进行保护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由于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SMM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的天生缺陷，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H-SVM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的性能较差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24"/>
          <p:cNvGrpSpPr/>
          <p:nvPr/>
        </p:nvGrpSpPr>
        <p:grpSpPr bwMode="auto">
          <a:xfrm>
            <a:off x="3291230" y="1857895"/>
            <a:ext cx="2518237" cy="2520280"/>
            <a:chOff x="2848131" y="1860029"/>
            <a:chExt cx="3807502" cy="3807502"/>
          </a:xfrm>
        </p:grpSpPr>
        <p:sp>
          <p:nvSpPr>
            <p:cNvPr id="45" name="椭圆 4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7" name="文本框 29"/>
          <p:cNvSpPr txBox="1">
            <a:spLocks noChangeArrowheads="1"/>
          </p:cNvSpPr>
          <p:nvPr/>
        </p:nvSpPr>
        <p:spPr bwMode="auto">
          <a:xfrm>
            <a:off x="3799358" y="2067529"/>
            <a:ext cx="1374775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8800" dirty="0" smtClean="0">
                <a:solidFill>
                  <a:srgbClr val="0066CC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  <a:endParaRPr lang="zh-CN" altLang="en-US" sz="8800" dirty="0">
              <a:solidFill>
                <a:srgbClr val="0066CC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48" name="文本框 33"/>
          <p:cNvSpPr txBox="1"/>
          <p:nvPr/>
        </p:nvSpPr>
        <p:spPr>
          <a:xfrm>
            <a:off x="3228316" y="3309668"/>
            <a:ext cx="26050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sz="2600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研究内容</a:t>
            </a:r>
            <a:endParaRPr lang="zh-CN" sz="26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研究内容</a:t>
            </a:r>
            <a:endParaRPr lang="zh-CN" altLang="en-US" sz="32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2677" y="1351348"/>
          <a:ext cx="803258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92"/>
                <a:gridCol w="2241607"/>
                <a:gridCol w="2225064"/>
                <a:gridCol w="2073026"/>
              </a:tblGrid>
              <a:tr h="454302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安全隔离的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执行环境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虚拟机监控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虚拟机内存隔离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楷体" panose="02010609060101010101" charset="-122"/>
                          <a:ea typeface="楷体" panose="02010609060101010101" charset="-122"/>
                        </a:rPr>
                        <a:t>研究内容</a:t>
                      </a:r>
                      <a:endParaRPr lang="zh-CN" altLang="en-US" sz="2400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与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Hypervisor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同层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隔离的地址空间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监控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Hypervisor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与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VM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之间的交互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各个虚拟机的物理内存进行隔离</a:t>
                      </a:r>
                      <a:endParaRPr lang="zh-CN" altLang="en-US" sz="2000" dirty="0"/>
                    </a:p>
                  </a:txBody>
                  <a:tcPr/>
                </a:tc>
              </a:tr>
              <a:tr h="1339775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楷体" panose="02010609060101010101" charset="-122"/>
                          <a:ea typeface="楷体" panose="02010609060101010101" charset="-122"/>
                        </a:rPr>
                        <a:t>研究意义</a:t>
                      </a:r>
                      <a:endParaRPr lang="zh-CN" altLang="en-US" sz="2400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1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环境切换带来的性能开销小</a:t>
                      </a:r>
                      <a:endParaRPr lang="zh-CN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1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对原系统的更改较少，移植性强</a:t>
                      </a:r>
                      <a:endParaRPr lang="zh-CN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1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实时监控，提高监控准确性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342900" marR="0" lvl="1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减小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Hypervisor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的攻击面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1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各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VM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和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Hypervisor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的内存完全隔离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342900" marR="0" lvl="1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防御跨域攻击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楷体" panose="02010609060101010101" charset="-122"/>
                          <a:ea typeface="楷体" panose="02010609060101010101" charset="-122"/>
                        </a:rPr>
                        <a:t>预期目标</a:t>
                      </a:r>
                      <a:endParaRPr lang="zh-CN" altLang="en-US" sz="2400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1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性能开销小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1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隔离地址空间不可绕过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1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保障隔离的地址空间的完整性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1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实时全面的监控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342900" marR="0" lvl="1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不可绕过监控过程     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342900" marR="0" lvl="1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1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实现复杂度低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342900" marR="0" lvl="1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保证各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VM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之间的内存隔离性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安全隔离监控环境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6" y="2446978"/>
            <a:ext cx="7141041" cy="267600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60800" y="3395345"/>
            <a:ext cx="3124200" cy="65087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24"/>
          <p:cNvGrpSpPr/>
          <p:nvPr/>
        </p:nvGrpSpPr>
        <p:grpSpPr bwMode="auto">
          <a:xfrm>
            <a:off x="3358137" y="1891348"/>
            <a:ext cx="2518237" cy="2520280"/>
            <a:chOff x="2848131" y="1860029"/>
            <a:chExt cx="3807502" cy="3807502"/>
          </a:xfrm>
        </p:grpSpPr>
        <p:sp>
          <p:nvSpPr>
            <p:cNvPr id="45" name="椭圆 4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7" name="文本框 29"/>
          <p:cNvSpPr txBox="1">
            <a:spLocks noChangeArrowheads="1"/>
          </p:cNvSpPr>
          <p:nvPr/>
        </p:nvSpPr>
        <p:spPr bwMode="auto">
          <a:xfrm>
            <a:off x="3877025" y="2100982"/>
            <a:ext cx="135325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8800" dirty="0" smtClean="0">
                <a:solidFill>
                  <a:srgbClr val="0066CC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  <a:endParaRPr lang="zh-CN" altLang="en-US" sz="8800" dirty="0">
              <a:solidFill>
                <a:srgbClr val="0066CC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48" name="文本框 33"/>
          <p:cNvSpPr txBox="1"/>
          <p:nvPr/>
        </p:nvSpPr>
        <p:spPr>
          <a:xfrm>
            <a:off x="3295223" y="3343121"/>
            <a:ext cx="26050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sz="2600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研究方法</a:t>
            </a:r>
            <a:endParaRPr lang="zh-CN" sz="26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681" y="243842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方案设计与实现</a:t>
            </a:r>
            <a:endParaRPr lang="zh-CN" altLang="en-US" sz="32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2927350" y="2501265"/>
            <a:ext cx="1293495" cy="341376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9" name="Group 4"/>
          <p:cNvGrpSpPr/>
          <p:nvPr/>
        </p:nvGrpSpPr>
        <p:grpSpPr bwMode="auto">
          <a:xfrm>
            <a:off x="2848732" y="5683942"/>
            <a:ext cx="203200" cy="190500"/>
            <a:chOff x="1355" y="3452"/>
            <a:chExt cx="183" cy="172"/>
          </a:xfrm>
        </p:grpSpPr>
        <p:pic>
          <p:nvPicPr>
            <p:cNvPr id="80" name="Picture 5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64" y="3452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6"/>
            <p:cNvSpPr>
              <a:spLocks noChangeArrowheads="1"/>
            </p:cNvSpPr>
            <p:nvPr/>
          </p:nvSpPr>
          <p:spPr bwMode="gray">
            <a:xfrm>
              <a:off x="1364" y="3452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CC3300">
                    <a:gamma/>
                    <a:shade val="46275"/>
                    <a:invGamma/>
                  </a:srgbClr>
                </a:gs>
                <a:gs pos="50000">
                  <a:srgbClr val="CC3300">
                    <a:alpha val="50000"/>
                  </a:srgbClr>
                </a:gs>
                <a:gs pos="100000">
                  <a:srgbClr val="CC33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grpSp>
          <p:nvGrpSpPr>
            <p:cNvPr id="82" name="Group 7"/>
            <p:cNvGrpSpPr/>
            <p:nvPr/>
          </p:nvGrpSpPr>
          <p:grpSpPr bwMode="auto">
            <a:xfrm rot="-1297425" flipH="1" flipV="1">
              <a:off x="1377" y="3586"/>
              <a:ext cx="151" cy="37"/>
              <a:chOff x="2532" y="1051"/>
              <a:chExt cx="893" cy="246"/>
            </a:xfrm>
          </p:grpSpPr>
          <p:grpSp>
            <p:nvGrpSpPr>
              <p:cNvPr id="84" name="Group 8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0" name="AutoShape 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AutoShape 1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AutoShape 1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3" name="AutoShape 1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5" name="Group 13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86" name="AutoShape 1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AutoShape 1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AutoShape 1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AutoShape 1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pic>
          <p:nvPicPr>
            <p:cNvPr id="83" name="Picture 18" descr="light_shadow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-2569845">
              <a:off x="1355" y="3467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" name="Group 19"/>
          <p:cNvGrpSpPr/>
          <p:nvPr/>
        </p:nvGrpSpPr>
        <p:grpSpPr bwMode="auto">
          <a:xfrm>
            <a:off x="3540403" y="3937491"/>
            <a:ext cx="203200" cy="190500"/>
            <a:chOff x="1355" y="3452"/>
            <a:chExt cx="183" cy="172"/>
          </a:xfrm>
        </p:grpSpPr>
        <p:pic>
          <p:nvPicPr>
            <p:cNvPr id="95" name="Picture 20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64" y="3452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Oval 21"/>
            <p:cNvSpPr>
              <a:spLocks noChangeArrowheads="1"/>
            </p:cNvSpPr>
            <p:nvPr/>
          </p:nvSpPr>
          <p:spPr bwMode="gray">
            <a:xfrm>
              <a:off x="1364" y="3452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CC3300">
                    <a:gamma/>
                    <a:shade val="46275"/>
                    <a:invGamma/>
                  </a:srgbClr>
                </a:gs>
                <a:gs pos="50000">
                  <a:srgbClr val="CC3300">
                    <a:alpha val="50000"/>
                  </a:srgbClr>
                </a:gs>
                <a:gs pos="100000">
                  <a:srgbClr val="CC33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grpSp>
          <p:nvGrpSpPr>
            <p:cNvPr id="97" name="Group 22"/>
            <p:cNvGrpSpPr/>
            <p:nvPr/>
          </p:nvGrpSpPr>
          <p:grpSpPr bwMode="auto">
            <a:xfrm rot="-1297425" flipH="1" flipV="1">
              <a:off x="1377" y="3586"/>
              <a:ext cx="151" cy="37"/>
              <a:chOff x="2532" y="1051"/>
              <a:chExt cx="893" cy="246"/>
            </a:xfrm>
          </p:grpSpPr>
          <p:grpSp>
            <p:nvGrpSpPr>
              <p:cNvPr id="99" name="Group 23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5" name="AutoShape 2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AutoShape 2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" name="AutoShape 2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AutoShape 2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0" name="Group 28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1" name="AutoShape 2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AutoShape 3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AutoShape 3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AutoShape 3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pic>
          <p:nvPicPr>
            <p:cNvPr id="98" name="Picture 33" descr="light_shadow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-2569845">
              <a:off x="1355" y="3467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928370" y="5578475"/>
            <a:ext cx="1907540" cy="337185"/>
            <a:chOff x="139185" y="5099137"/>
            <a:chExt cx="1432010" cy="337185"/>
          </a:xfrm>
        </p:grpSpPr>
        <p:sp>
          <p:nvSpPr>
            <p:cNvPr id="139" name="AutoShape 64"/>
            <p:cNvSpPr>
              <a:spLocks noChangeArrowheads="1"/>
            </p:cNvSpPr>
            <p:nvPr/>
          </p:nvSpPr>
          <p:spPr bwMode="gray">
            <a:xfrm>
              <a:off x="201776" y="5101859"/>
              <a:ext cx="1339850" cy="327025"/>
            </a:xfrm>
            <a:prstGeom prst="roundRect">
              <a:avLst>
                <a:gd name="adj" fmla="val 22815"/>
              </a:avLst>
            </a:prstGeom>
            <a:solidFill>
              <a:srgbClr val="FFC319"/>
            </a:solidFill>
            <a:ln w="12700" algn="ctr">
              <a:solidFill>
                <a:srgbClr val="080808"/>
              </a:solidFill>
              <a:round/>
            </a:ln>
            <a:effectLst>
              <a:outerShdw dist="28398" dir="6993903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Text Box 67"/>
            <p:cNvSpPr txBox="1">
              <a:spLocks noChangeArrowheads="1"/>
            </p:cNvSpPr>
            <p:nvPr/>
          </p:nvSpPr>
          <p:spPr bwMode="white">
            <a:xfrm>
              <a:off x="139185" y="5099137"/>
              <a:ext cx="1432010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宋体" panose="02010600030101010101" pitchFamily="2" charset="-122"/>
                  <a:sym typeface="+mn-ea"/>
                </a:rPr>
                <a:t>同层</a:t>
              </a:r>
              <a:r>
                <a:rPr lang="zh-CN" altLang="en-US" sz="1600" b="1" kern="0" dirty="0" smtClean="0">
                  <a:solidFill>
                    <a:srgbClr val="FFFFFF"/>
                  </a:solidFill>
                </a:rPr>
                <a:t>地址空间</a:t>
              </a: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隔离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725930" y="3843655"/>
            <a:ext cx="1673225" cy="358140"/>
            <a:chOff x="623997" y="3954455"/>
            <a:chExt cx="1865767" cy="358140"/>
          </a:xfrm>
        </p:grpSpPr>
        <p:sp>
          <p:nvSpPr>
            <p:cNvPr id="140" name="AutoShape 65"/>
            <p:cNvSpPr>
              <a:spLocks noChangeArrowheads="1"/>
            </p:cNvSpPr>
            <p:nvPr/>
          </p:nvSpPr>
          <p:spPr bwMode="gray">
            <a:xfrm>
              <a:off x="623997" y="3954455"/>
              <a:ext cx="1865767" cy="327025"/>
            </a:xfrm>
            <a:prstGeom prst="roundRect">
              <a:avLst>
                <a:gd name="adj" fmla="val 22815"/>
              </a:avLst>
            </a:prstGeom>
            <a:solidFill>
              <a:srgbClr val="FFC319"/>
            </a:solidFill>
            <a:ln w="12700" algn="ctr">
              <a:solidFill>
                <a:srgbClr val="080808"/>
              </a:solidFill>
              <a:round/>
            </a:ln>
            <a:effectLst>
              <a:outerShdw dist="28398" dir="6993903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Text Box 68"/>
            <p:cNvSpPr txBox="1">
              <a:spLocks noChangeArrowheads="1"/>
            </p:cNvSpPr>
            <p:nvPr/>
          </p:nvSpPr>
          <p:spPr bwMode="white">
            <a:xfrm>
              <a:off x="783074" y="3975410"/>
              <a:ext cx="1649893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+mn-ea"/>
                  <a:ea typeface="+mn-ea"/>
                  <a:sym typeface="+mn-ea"/>
                </a:rPr>
                <a:t>VM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  <a:ea typeface="+mn-ea"/>
                  <a:sym typeface="+mn-ea"/>
                </a:rPr>
                <a:t>安全监控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sym typeface="+mn-ea"/>
              </a:endParaRPr>
            </a:p>
          </p:txBody>
        </p:sp>
      </p:grpSp>
      <p:sp>
        <p:nvSpPr>
          <p:cNvPr id="147" name="Text Box 72"/>
          <p:cNvSpPr txBox="1">
            <a:spLocks noChangeArrowheads="1"/>
          </p:cNvSpPr>
          <p:nvPr/>
        </p:nvSpPr>
        <p:spPr bwMode="black">
          <a:xfrm>
            <a:off x="3088640" y="5293360"/>
            <a:ext cx="2296160" cy="110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创建隔离空间</a:t>
            </a:r>
            <a:endParaRPr lang="zh-CN" altLang="en-US" sz="2000" dirty="0" smtClean="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285750"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安全的切换门</a:t>
            </a:r>
            <a:endParaRPr lang="zh-CN" altLang="en-US" sz="2000" dirty="0" smtClean="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285750"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安全保护机制</a:t>
            </a:r>
            <a:endParaRPr lang="zh-CN" altLang="en-US" sz="2000" dirty="0" smtClean="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grpSp>
        <p:nvGrpSpPr>
          <p:cNvPr id="145" name="Group 34"/>
          <p:cNvGrpSpPr/>
          <p:nvPr/>
        </p:nvGrpSpPr>
        <p:grpSpPr bwMode="auto">
          <a:xfrm>
            <a:off x="4126397" y="2445921"/>
            <a:ext cx="203200" cy="190500"/>
            <a:chOff x="1355" y="3452"/>
            <a:chExt cx="183" cy="172"/>
          </a:xfrm>
        </p:grpSpPr>
        <p:pic>
          <p:nvPicPr>
            <p:cNvPr id="149" name="Picture 35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64" y="3452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" name="Oval 36"/>
            <p:cNvSpPr>
              <a:spLocks noChangeArrowheads="1"/>
            </p:cNvSpPr>
            <p:nvPr/>
          </p:nvSpPr>
          <p:spPr bwMode="gray">
            <a:xfrm>
              <a:off x="1364" y="3452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CC3300">
                    <a:gamma/>
                    <a:shade val="46275"/>
                    <a:invGamma/>
                  </a:srgbClr>
                </a:gs>
                <a:gs pos="50000">
                  <a:srgbClr val="CC3300">
                    <a:alpha val="50000"/>
                  </a:srgbClr>
                </a:gs>
                <a:gs pos="100000">
                  <a:srgbClr val="CC33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grpSp>
          <p:nvGrpSpPr>
            <p:cNvPr id="153" name="Group 37"/>
            <p:cNvGrpSpPr/>
            <p:nvPr/>
          </p:nvGrpSpPr>
          <p:grpSpPr bwMode="auto">
            <a:xfrm rot="-1297425" flipH="1" flipV="1">
              <a:off x="1377" y="3586"/>
              <a:ext cx="151" cy="37"/>
              <a:chOff x="2532" y="1051"/>
              <a:chExt cx="893" cy="246"/>
            </a:xfrm>
          </p:grpSpPr>
          <p:grpSp>
            <p:nvGrpSpPr>
              <p:cNvPr id="155" name="Group 38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61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2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3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4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6" name="Group 43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7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8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9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0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pic>
          <p:nvPicPr>
            <p:cNvPr id="154" name="Picture 48" descr="light_shadow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-2569845">
              <a:off x="1355" y="3467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2364858" y="2372360"/>
            <a:ext cx="1658501" cy="337820"/>
            <a:chOff x="2807797" y="1905218"/>
            <a:chExt cx="1124203" cy="337919"/>
          </a:xfrm>
        </p:grpSpPr>
        <p:sp>
          <p:nvSpPr>
            <p:cNvPr id="165" name="AutoShape 66"/>
            <p:cNvSpPr>
              <a:spLocks noChangeArrowheads="1"/>
            </p:cNvSpPr>
            <p:nvPr/>
          </p:nvSpPr>
          <p:spPr bwMode="gray">
            <a:xfrm>
              <a:off x="2807797" y="1916016"/>
              <a:ext cx="1081671" cy="327121"/>
            </a:xfrm>
            <a:prstGeom prst="roundRect">
              <a:avLst>
                <a:gd name="adj" fmla="val 22815"/>
              </a:avLst>
            </a:prstGeom>
            <a:solidFill>
              <a:srgbClr val="FFC319"/>
            </a:solidFill>
            <a:ln w="12700" algn="ctr">
              <a:solidFill>
                <a:srgbClr val="080808"/>
              </a:solidFill>
              <a:round/>
            </a:ln>
            <a:effectLst>
              <a:outerShdw dist="28398" dir="6993903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Text Box 69"/>
            <p:cNvSpPr txBox="1">
              <a:spLocks noChangeArrowheads="1"/>
            </p:cNvSpPr>
            <p:nvPr/>
          </p:nvSpPr>
          <p:spPr bwMode="white">
            <a:xfrm>
              <a:off x="2858077" y="1905218"/>
              <a:ext cx="1073923" cy="337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VM</a:t>
              </a: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内存保护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2"/>
          <p:cNvSpPr txBox="1">
            <a:spLocks noChangeArrowheads="1"/>
          </p:cNvSpPr>
          <p:nvPr/>
        </p:nvSpPr>
        <p:spPr bwMode="black">
          <a:xfrm>
            <a:off x="3896360" y="3642360"/>
            <a:ext cx="2462530" cy="78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lvl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上下文安全切换</a:t>
            </a:r>
            <a:endParaRPr lang="zh-CN" altLang="en-US" sz="2000" dirty="0" smtClean="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285750" lvl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退出重定向</a:t>
            </a:r>
            <a:endParaRPr lang="zh-CN" altLang="en-US" sz="1800" dirty="0" smtClean="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2" name="Text Box 72"/>
          <p:cNvSpPr txBox="1">
            <a:spLocks noChangeArrowheads="1"/>
          </p:cNvSpPr>
          <p:nvPr/>
        </p:nvSpPr>
        <p:spPr bwMode="black">
          <a:xfrm>
            <a:off x="4387850" y="2280285"/>
            <a:ext cx="2403475" cy="72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虚拟机映射监控</a:t>
            </a:r>
            <a:endParaRPr lang="zh-CN" altLang="en-US" sz="2000" dirty="0" smtClean="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285750"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物理页标记和跟踪</a:t>
            </a:r>
            <a:endParaRPr lang="zh-CN" altLang="en-US" sz="1800" dirty="0" smtClean="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82177" y="1543954"/>
            <a:ext cx="1339850" cy="327025"/>
            <a:chOff x="3095819" y="1484784"/>
            <a:chExt cx="1339850" cy="327025"/>
          </a:xfrm>
        </p:grpSpPr>
        <p:sp>
          <p:nvSpPr>
            <p:cNvPr id="15" name="AutoShape 66"/>
            <p:cNvSpPr>
              <a:spLocks noChangeArrowheads="1"/>
            </p:cNvSpPr>
            <p:nvPr/>
          </p:nvSpPr>
          <p:spPr bwMode="gray">
            <a:xfrm>
              <a:off x="3095819" y="1484784"/>
              <a:ext cx="1339850" cy="327025"/>
            </a:xfrm>
            <a:prstGeom prst="roundRect">
              <a:avLst>
                <a:gd name="adj" fmla="val 22815"/>
              </a:avLst>
            </a:prstGeom>
            <a:solidFill>
              <a:srgbClr val="92D050"/>
            </a:solidFill>
            <a:ln w="12700" algn="ctr">
              <a:solidFill>
                <a:srgbClr val="080808"/>
              </a:solidFill>
              <a:round/>
            </a:ln>
            <a:effectLst>
              <a:outerShdw dist="28398" dir="6993903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69"/>
            <p:cNvSpPr txBox="1">
              <a:spLocks noChangeArrowheads="1"/>
            </p:cNvSpPr>
            <p:nvPr/>
          </p:nvSpPr>
          <p:spPr bwMode="white">
            <a:xfrm>
              <a:off x="3125937" y="1524123"/>
              <a:ext cx="13028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纵深防御体系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" y="16011"/>
            <a:ext cx="9144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22170"/>
            <a:ext cx="7361555" cy="42887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安全隔离空间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581470"/>
            <a:ext cx="8346829" cy="4351338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空间的创建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套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页表表示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个不同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地址空间</a:t>
            </a:r>
            <a:endParaRPr lang="zh-CN" altLang="en-US" sz="1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安全切换门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唯一性：唯一的切换门，保证切换不可绕过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原子性：切换过程不可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被外界随意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中断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个空间需要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切换的接口，通过写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CR3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寄存器进行切换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</a:pP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097" y="865313"/>
            <a:ext cx="7886700" cy="43513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zh-CN" dirty="0"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dirty="0"/>
          </a:p>
        </p:txBody>
      </p:sp>
      <p:sp>
        <p:nvSpPr>
          <p:cNvPr id="52" name="椭圆 51"/>
          <p:cNvSpPr/>
          <p:nvPr/>
        </p:nvSpPr>
        <p:spPr>
          <a:xfrm>
            <a:off x="1388790" y="3684170"/>
            <a:ext cx="725700" cy="7257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4" name="椭圆 113"/>
          <p:cNvSpPr/>
          <p:nvPr/>
        </p:nvSpPr>
        <p:spPr>
          <a:xfrm>
            <a:off x="1751636" y="1718447"/>
            <a:ext cx="1558125" cy="155812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grpSp>
        <p:nvGrpSpPr>
          <p:cNvPr id="5" name="组合 4"/>
          <p:cNvGrpSpPr/>
          <p:nvPr/>
        </p:nvGrpSpPr>
        <p:grpSpPr>
          <a:xfrm>
            <a:off x="1695672" y="2062442"/>
            <a:ext cx="1787217" cy="914619"/>
            <a:chOff x="736517" y="2781721"/>
            <a:chExt cx="1787217" cy="914619"/>
          </a:xfrm>
        </p:grpSpPr>
        <p:sp>
          <p:nvSpPr>
            <p:cNvPr id="115" name="文本框 5"/>
            <p:cNvSpPr txBox="1"/>
            <p:nvPr/>
          </p:nvSpPr>
          <p:spPr>
            <a:xfrm>
              <a:off x="736517" y="2781721"/>
              <a:ext cx="1787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目录</a:t>
              </a:r>
              <a:endParaRPr lang="zh-CN" altLang="en-US" sz="40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936501" y="3357786"/>
              <a:ext cx="13813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0066CC"/>
                  </a:solidFill>
                </a:rPr>
                <a:t>CONTENTS</a:t>
              </a:r>
              <a:endParaRPr lang="zh-CN" altLang="en-US" sz="1600" dirty="0">
                <a:solidFill>
                  <a:srgbClr val="0066CC"/>
                </a:solidFill>
              </a:endParaRPr>
            </a:p>
          </p:txBody>
        </p:sp>
      </p:grpSp>
      <p:sp>
        <p:nvSpPr>
          <p:cNvPr id="128" name="文本框 33"/>
          <p:cNvSpPr txBox="1"/>
          <p:nvPr/>
        </p:nvSpPr>
        <p:spPr>
          <a:xfrm>
            <a:off x="4739640" y="2138680"/>
            <a:ext cx="41668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研究背景与意义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国内外研究</a:t>
            </a:r>
            <a:r>
              <a:rPr lang="zh-CN" altLang="zh-CN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现状</a:t>
            </a:r>
            <a:endParaRPr lang="en-US" altLang="zh-CN" sz="2800" b="1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研究</a:t>
            </a:r>
            <a:r>
              <a:rPr lang="zh-CN" altLang="zh-CN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内容及预期目标</a:t>
            </a:r>
            <a:endParaRPr lang="en-US" altLang="zh-CN" sz="2800" b="1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研究方法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华文楷体" panose="02010600040101010101" pitchFamily="2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</a:rPr>
              <a:t>研究计划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4304371" y="1872416"/>
            <a:ext cx="0" cy="2808312"/>
          </a:xfrm>
          <a:prstGeom prst="line">
            <a:avLst/>
          </a:prstGeom>
          <a:ln w="19050">
            <a:solidFill>
              <a:srgbClr val="0066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安全隔离空间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3490"/>
            <a:ext cx="8919845" cy="4351655"/>
          </a:xfrm>
        </p:spPr>
        <p:txBody>
          <a:bodyPr>
            <a:noAutofit/>
          </a:bodyPr>
          <a:lstStyle/>
          <a:p>
            <a:pPr lvl="1" fontAlgn="auto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安全保护机制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 fontAlgn="auto">
              <a:lnSpc>
                <a:spcPct val="150000"/>
              </a:lnSpc>
              <a:spcBef>
                <a:spcPts val="4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特权寄存器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3" fontAlgn="auto">
              <a:lnSpc>
                <a:spcPct val="150000"/>
              </a:lnSpc>
              <a:spcBef>
                <a:spcPts val="4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监控对特权寄存器的操作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3" fontAlgn="auto">
              <a:lnSpc>
                <a:spcPct val="150000"/>
              </a:lnSpc>
              <a:spcBef>
                <a:spcPts val="4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阻止攻击（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CR3: 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恶意页表 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CR0: 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关闭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DEP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机制 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CR4: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关闭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SMEP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机制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）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 fontAlgn="auto">
              <a:lnSpc>
                <a:spcPct val="150000"/>
              </a:lnSpc>
              <a:spcBef>
                <a:spcPts val="4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MMU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3" fontAlgn="auto">
              <a:lnSpc>
                <a:spcPct val="150000"/>
              </a:lnSpc>
              <a:spcBef>
                <a:spcPts val="4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隔离空间运行时普通环境代码不具有执行权限，保护空间完整性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3" fontAlgn="auto">
              <a:lnSpc>
                <a:spcPct val="150000"/>
              </a:lnSpc>
              <a:spcBef>
                <a:spcPts val="4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当前页表不包含安全区域地址，不可随意映射到安全区域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 fontAlgn="auto">
              <a:lnSpc>
                <a:spcPct val="150000"/>
              </a:lnSpc>
              <a:spcBef>
                <a:spcPts val="4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DMA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攻击</a:t>
            </a:r>
            <a:endParaRPr lang="zh-CN" altLang="en-US" sz="1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3" fontAlgn="auto">
              <a:lnSpc>
                <a:spcPct val="150000"/>
              </a:lnSpc>
              <a:spcBef>
                <a:spcPts val="4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IOMMU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控制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DMA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访问的地址空间范围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3" fontAlgn="auto">
              <a:lnSpc>
                <a:spcPct val="150000"/>
              </a:lnSpc>
              <a:spcBef>
                <a:spcPts val="4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阻止通过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DMA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方式直接访问隔离空间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虚拟机监控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455"/>
            <a:ext cx="7886700" cy="4595493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sz="2000" dirty="0" smtClean="0"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VMCS</a:t>
            </a:r>
            <a:endParaRPr lang="zh-CN" sz="2000" dirty="0" smtClean="0"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  <a:p>
            <a:pPr marL="800100" lvl="2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98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上下文切换的过程中，</a:t>
            </a:r>
            <a:r>
              <a:rPr lang="en-US" altLang="zh-CN" sz="1980" dirty="0" smtClean="0"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Host</a:t>
            </a:r>
            <a:r>
              <a:rPr lang="zh-CN" altLang="en-US" sz="1980" dirty="0" smtClean="0"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和</a:t>
            </a:r>
            <a:r>
              <a:rPr lang="en-US" altLang="zh-CN" sz="1980" dirty="0" smtClean="0"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Guest OS</a:t>
            </a:r>
            <a:r>
              <a:rPr lang="zh-CN" sz="1980" dirty="0" smtClean="0"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的</a:t>
            </a:r>
            <a:r>
              <a:rPr lang="zh-CN" sz="198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状态信息会被记录</a:t>
            </a:r>
            <a:endParaRPr lang="zh-CN" sz="198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800100" lvl="2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98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一旦被篡改，可能导致控制流攻击、恶意页表加载等攻击</a:t>
            </a:r>
            <a:endParaRPr lang="zh-CN" sz="198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虚拟机退出流程</a:t>
            </a:r>
            <a:endParaRPr lang="zh-CN" sz="2400" dirty="0" smtClean="0"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进行上下文切换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，然后分析虚拟机退出的原因，对不同的事件进行不同的退出处理</a:t>
            </a:r>
            <a:endParaRPr lang="zh-CN" altLang="zh-CN" sz="20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20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虚拟机监控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4065" y="1412240"/>
            <a:ext cx="774128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dirty="0" smtClean="0">
                <a:latin typeface="楷体" panose="02010609060101010101" charset="-122"/>
                <a:ea typeface="楷体" panose="02010609060101010101" charset="-122"/>
              </a:rPr>
              <a:t>虚拟机</a:t>
            </a:r>
            <a:r>
              <a:rPr lang="zh-CN" altLang="zh-CN" sz="2800" dirty="0">
                <a:latin typeface="楷体" panose="02010609060101010101" charset="-122"/>
                <a:ea typeface="楷体" panose="02010609060101010101" charset="-122"/>
              </a:rPr>
              <a:t>退出重定向</a:t>
            </a:r>
            <a:endParaRPr lang="zh-CN" altLang="zh-CN" sz="2800" dirty="0">
              <a:latin typeface="楷体" panose="02010609060101010101" charset="-122"/>
              <a:ea typeface="楷体" panose="02010609060101010101" charset="-122"/>
            </a:endParaRPr>
          </a:p>
          <a:p>
            <a:pPr marL="779145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</a:rPr>
              <a:t>捕捉虚拟机退出事件的发生时间点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779145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</a:rPr>
              <a:t>安全区域中监控上下文切换的过程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779145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</a:rPr>
              <a:t>然后将虚拟机退出事件处理转交给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</a:rPr>
              <a:t>进行处理</a:t>
            </a:r>
            <a:endParaRPr lang="zh-CN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>
              <a:buFont typeface="Wingdings" panose="05000000000000000000" charset="0"/>
              <a:buChar char=""/>
            </a:pPr>
            <a:endParaRPr lang="zh-CN" sz="28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28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3" name="对象 -2147482621"/>
          <p:cNvGraphicFramePr/>
          <p:nvPr/>
        </p:nvGraphicFramePr>
        <p:xfrm>
          <a:off x="3312795" y="3287395"/>
          <a:ext cx="5567045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4114800" imgH="2717165" progId="Visio.Drawing.11">
                  <p:embed/>
                </p:oleObj>
              </mc:Choice>
              <mc:Fallback>
                <p:oleObj name="" r:id="rId2" imgW="4114800" imgH="271716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12795" y="3287395"/>
                        <a:ext cx="5567045" cy="346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虚拟机内存</a:t>
            </a:r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隔离</a:t>
            </a:r>
            <a:endParaRPr lang="zh-CN" altLang="en-US" sz="32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59877"/>
            <a:ext cx="8362949" cy="4817086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物理内存资源隔离，防御跨域攻击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457200" lvl="1" indent="0"/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VM2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加载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VM1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EPT,VM1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的数据被泄露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56" y="2811237"/>
            <a:ext cx="5774751" cy="2984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虚拟机内存</a:t>
            </a:r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隔离</a:t>
            </a:r>
            <a:endParaRPr lang="zh-CN" altLang="en-US" sz="32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59877"/>
            <a:ext cx="8362949" cy="4817086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物理内存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标记与跟踪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通过使用物理页标记的方法对物理内存进行标记。</a:t>
            </a:r>
            <a:endParaRPr 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EPT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更新、页交换、共享页设置的时候对物理页进行标记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954233" y="3546443"/>
          <a:ext cx="746713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67"/>
                <a:gridCol w="2409389"/>
                <a:gridCol w="2177341"/>
                <a:gridCol w="2177341"/>
              </a:tblGrid>
              <a:tr h="39624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内存页标记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402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标记</a:t>
                      </a:r>
                      <a:endParaRPr lang="zh-CN" altLang="en-US" sz="2000" b="1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 err="1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OwnerId</a:t>
                      </a:r>
                      <a:endParaRPr lang="en-US" altLang="zh-CN" sz="2000" dirty="0" err="1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Used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SharedBit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07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en-US" sz="2000" b="1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属主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VM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Hypervisor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号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是否被使用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是否是共享页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虚拟机内存</a:t>
            </a:r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隔离</a:t>
            </a:r>
            <a:endParaRPr lang="zh-CN" altLang="en-US" sz="32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59877"/>
            <a:ext cx="8362949" cy="4817086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虚拟机</a:t>
            </a:r>
            <a:r>
              <a:rPr lang="zh-CN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映射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监控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EPT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更新监控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EPT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中包含每一个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VM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的地址映射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虚拟机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映射的过程中可以访问到所有的物理页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对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EPT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的保护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防止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EPT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地址泄露，导致跨域攻击（恶意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VM 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加载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VM1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EPT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对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EPT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数据结构进行隐藏保护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安全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区域中监控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EPT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的相关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操作（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create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update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load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walk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destroy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）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24"/>
          <p:cNvGrpSpPr/>
          <p:nvPr/>
        </p:nvGrpSpPr>
        <p:grpSpPr bwMode="auto">
          <a:xfrm>
            <a:off x="3447347" y="2014011"/>
            <a:ext cx="2518237" cy="2520280"/>
            <a:chOff x="2848131" y="1860029"/>
            <a:chExt cx="3807502" cy="3807502"/>
          </a:xfrm>
        </p:grpSpPr>
        <p:sp>
          <p:nvSpPr>
            <p:cNvPr id="45" name="椭圆 4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7" name="文本框 29"/>
          <p:cNvSpPr txBox="1">
            <a:spLocks noChangeArrowheads="1"/>
          </p:cNvSpPr>
          <p:nvPr/>
        </p:nvSpPr>
        <p:spPr bwMode="auto">
          <a:xfrm>
            <a:off x="3945396" y="2223645"/>
            <a:ext cx="13949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8800" dirty="0" smtClean="0">
                <a:solidFill>
                  <a:srgbClr val="0066CC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  <a:endParaRPr lang="zh-CN" altLang="en-US" sz="8800" dirty="0">
              <a:solidFill>
                <a:srgbClr val="0066CC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48" name="文本框 33"/>
          <p:cNvSpPr txBox="1"/>
          <p:nvPr/>
        </p:nvSpPr>
        <p:spPr>
          <a:xfrm>
            <a:off x="3384433" y="3465784"/>
            <a:ext cx="26050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计划安排</a:t>
            </a:r>
            <a:endParaRPr lang="zh-CN" sz="26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1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工作计划与进度安排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55076" y="1947983"/>
          <a:ext cx="7350370" cy="34545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75185"/>
                <a:gridCol w="3675185"/>
              </a:tblGrid>
              <a:tr h="4674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charset="-122"/>
                          <a:ea typeface="楷体" panose="02010609060101010101" charset="-122"/>
                        </a:rPr>
                        <a:t>工作计划</a:t>
                      </a:r>
                      <a:endParaRPr lang="zh-CN" altLang="en-US" sz="2800" dirty="0" smtClea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charset="-122"/>
                          <a:ea typeface="楷体" panose="02010609060101010101" charset="-122"/>
                        </a:rPr>
                        <a:t>进度安排</a:t>
                      </a:r>
                      <a:endParaRPr lang="zh-CN" altLang="en-US" sz="2800" dirty="0" smtClea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7876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同层安全隔离空间的创建实现及相关文档的书写</a:t>
                      </a:r>
                      <a:endParaRPr lang="zh-CN" altLang="en-US" sz="24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2018.6-2018.8</a:t>
                      </a:r>
                      <a:endParaRPr lang="en-US" altLang="zh-CN" sz="24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876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虚拟机监控技术的实现及相关文档的书写</a:t>
                      </a:r>
                      <a:endParaRPr lang="zh-CN" altLang="en-US" sz="24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 2018.8-2018.10</a:t>
                      </a:r>
                      <a:endParaRPr lang="en-US" altLang="zh-CN" sz="24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06869">
                <a:tc>
                  <a:txBody>
                    <a:bodyPr/>
                    <a:lstStyle/>
                    <a:p>
                      <a:pPr marL="0" marR="0" indent="0" algn="ctr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>
                          <a:latin typeface="楷体" panose="02010609060101010101" charset="-122"/>
                          <a:ea typeface="楷体" panose="02010609060101010101" charset="-122"/>
                        </a:rPr>
                        <a:t>虚拟机隔离技术的实现及相关文档的书写</a:t>
                      </a:r>
                      <a:endParaRPr lang="zh-CN" altLang="en-US" sz="2400" b="0" dirty="0" smtClean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   2018.10-2018.12</a:t>
                      </a:r>
                      <a:endParaRPr lang="en-US" altLang="zh-CN" sz="24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7472">
                <a:tc>
                  <a:txBody>
                    <a:bodyPr/>
                    <a:lstStyle/>
                    <a:p>
                      <a:pPr marL="0" marR="0" indent="0" algn="ctr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>
                          <a:latin typeface="楷体" panose="02010609060101010101" charset="-122"/>
                          <a:ea typeface="楷体" panose="02010609060101010101" charset="-122"/>
                        </a:rPr>
                        <a:t>论文撰写</a:t>
                      </a:r>
                      <a:endParaRPr lang="zh-CN" altLang="en-US" sz="2400" b="0" dirty="0" smtClean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2019.1-2019.4</a:t>
                      </a:r>
                      <a:endParaRPr lang="en-US" altLang="zh-CN" sz="2400" b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参考文献</a:t>
            </a:r>
            <a:endParaRPr lang="zh-CN" altLang="en-US" sz="32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581470"/>
            <a:ext cx="8288215" cy="506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L. Deng, P. Liu, J. Xu, P. Chen, and Q. Zeng, Dancing with wolves: Towards practical 	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event-driven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monitoring, in Proceedings of the 13th ACM. SIGPLAN/SIGOPS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International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 Virtual Execution Environments, pp.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83–96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ACM, 2017.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Common Vulnerabilities and Exposures, https://cve.mitre.org.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Common Vulnerabilities and Exposures,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https://cve.mitre.org/cgi-bin/cvename.cgi?name=CVE-2018-1087.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Monirul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Sharif,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Wenke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Weidong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Cui, and Andrea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Lanzi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Secure In-VM Monitoring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Using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Virtualization. In Proceedings of the 16th ACM Conference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Yaniv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Uri Lublin, and Anthony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Liguori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KVM: the Linux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Virtual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Monitor. In Proceedings of the 2007 Ottawa Linux Symposium, June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Mccune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M, Li Y, Qu N, et al.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TrustVisor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TCB Reduction and Attestation. 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Proceedings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S&amp;P, pages 143-158, 2010.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Jin S,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Cha S, et al. Architectural Support for Secure Virtualization under a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Vulnerable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Hypervisor. In Proceedings of MICRO, pages 272-283, 2011.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Szefer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Lee R B. Architectural Support for Hypervisor-Secure Virtualization. In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Proceedings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ASPLOS, pages437-450, 2012.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 A. M.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Azab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C.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X. Zhang, “HIMA: 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hypervisorbased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integrity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measurement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agent,” in Proceedings of the 25th Annual Computer Security Applications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Conference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(ACSAC ’09), 2009, pp.193–206.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参考文献</a:t>
            </a:r>
            <a:endParaRPr lang="zh-CN" altLang="en-US" sz="32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580" y="1225689"/>
            <a:ext cx="85695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 J. Criswell, A.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Lenharth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Dhurjati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V.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“Secure virtual architecture: a safe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execution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for commodity operating systems,” in Proceedings of the 21st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ACM SIGOPS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symposium on Operating systems principles (SOSP ’07), 2007, pp.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351–366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T.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Garfinkel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Pfaff, J. Chow, M. Rosenblum, and D.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Boneh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“Terra: a virtual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machine-based platform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trusted computing,” in Proceedings of the 19th ACM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symposium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Operating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(SOSP’03), 2003, pp. 193–206.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A.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Seshadri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Qu, and A.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Perrig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SecVisor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tiny hypervisor to provide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lifetime kernel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integrity for commodity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 Proceedings of twenty-first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ACM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SIGOPS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symposium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Operating systems principles (SOSP ’07), 2007, pp.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335–350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 J. Rhee, R. Riley, D. Xu, and X. Jiang, “Defeating dynamic data kernel rootkit attacks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via VMM-based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guest-transparent monitoring,” in Proceedings of the International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Conference 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Availability, Reliability and Security (ARES ’09), 2009, pp. 74–81.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 N. L.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Petroni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Jr. and M. Hicks, “Automated detection of persistent kernel control-flow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attacks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 Proceedings of the 14th ACM conference on Computer and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communications security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CCS ’07), 2007, pp. 103–115.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B. D. Payne, M. Carbone, M. Sharif, and W. Lee,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architecture for secure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active monitoring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virtualization,” in Proceedings of the 29th IEEE Symposium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Privacy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2008, pp. 233–247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24"/>
          <p:cNvGrpSpPr/>
          <p:nvPr/>
        </p:nvGrpSpPr>
        <p:grpSpPr bwMode="auto">
          <a:xfrm>
            <a:off x="3297806" y="2122665"/>
            <a:ext cx="2518237" cy="2520280"/>
            <a:chOff x="2848131" y="1860029"/>
            <a:chExt cx="3807502" cy="3807502"/>
          </a:xfrm>
        </p:grpSpPr>
        <p:sp>
          <p:nvSpPr>
            <p:cNvPr id="45" name="椭圆 4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7" name="文本框 29"/>
          <p:cNvSpPr txBox="1">
            <a:spLocks noChangeArrowheads="1"/>
          </p:cNvSpPr>
          <p:nvPr/>
        </p:nvSpPr>
        <p:spPr bwMode="auto">
          <a:xfrm>
            <a:off x="3884020" y="2332299"/>
            <a:ext cx="121860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8800" dirty="0" smtClean="0">
                <a:solidFill>
                  <a:srgbClr val="0066CC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  <a:endParaRPr lang="zh-CN" altLang="en-US" sz="8800" dirty="0">
              <a:solidFill>
                <a:srgbClr val="0066CC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48" name="文本框 33"/>
          <p:cNvSpPr txBox="1"/>
          <p:nvPr/>
        </p:nvSpPr>
        <p:spPr>
          <a:xfrm>
            <a:off x="2506980" y="3587115"/>
            <a:ext cx="35312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sz="2600" dirty="0">
                <a:sym typeface="+mn-ea"/>
              </a:rPr>
              <a:t>	   </a:t>
            </a:r>
            <a:r>
              <a:rPr lang="zh-CN" altLang="en-US" sz="2600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背景与意义</a:t>
            </a:r>
            <a:endParaRPr lang="zh-CN" altLang="en-US" sz="26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9"/>
            <a:ext cx="9134475" cy="6850856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974" y="98425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背景与意义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470025"/>
            <a:ext cx="4632960" cy="4351655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用户隐私数据泄露问题严峻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/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Uber </a:t>
            </a:r>
            <a:r>
              <a:rPr lang="zh-CN" altLang="en-US" sz="2000" dirty="0" err="1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埃森哲 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……</a:t>
            </a:r>
            <a:endParaRPr lang="en-US" altLang="zh-CN" sz="2000" dirty="0" smtClean="0">
              <a:latin typeface="楷体" panose="02010609060101010101" charset="-122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的重要性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Bef>
                <a:spcPts val="4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提供所有资源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分配和管理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Bef>
                <a:spcPts val="4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处于最底层并被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授予最高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权限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Bef>
                <a:spcPts val="4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被攻陷，上层云端用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436245" lvl="1" indent="0" fontAlgn="auto">
              <a:lnSpc>
                <a:spcPct val="150000"/>
              </a:lnSpc>
              <a:spcBef>
                <a:spcPts val="400"/>
              </a:spcBef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户数据受威胁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Hypervisor与用户数据安全性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关系密切</a:t>
            </a:r>
            <a:endParaRPr lang="zh-CN" altLang="en-US" sz="1800" dirty="0"/>
          </a:p>
          <a:p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35" y="3961130"/>
            <a:ext cx="4253865" cy="2896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636" y="1469866"/>
            <a:ext cx="3489178" cy="1630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背景与意义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388870"/>
            <a:ext cx="7886700" cy="4351338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用户数据泄漏的攻击面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ypervisor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的脆弱性</a:t>
            </a:r>
            <a:endParaRPr lang="zh-CN" altLang="en-US" sz="1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Hypervisor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代码量增加，攻击面增大</a:t>
            </a:r>
            <a:endParaRPr lang="zh-CN" altLang="en-US" sz="1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Hypervisor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VM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交互频繁</a:t>
            </a:r>
            <a:endParaRPr lang="zh-CN" altLang="en-US" sz="1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2" fontAlgn="auto">
              <a:lnSpc>
                <a:spcPct val="150000"/>
              </a:lnSpc>
            </a:pPr>
            <a:endParaRPr lang="zh-CN" altLang="en-US" sz="1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2" fontAlgn="auto">
              <a:lnSpc>
                <a:spcPct val="150000"/>
              </a:lnSpc>
            </a:pPr>
            <a:endParaRPr lang="zh-CN" altLang="en-US" sz="1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VM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脆弱性</a:t>
            </a:r>
            <a:endParaRPr lang="zh-CN" altLang="en-US" sz="1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Hypervisor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共享物理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资源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例：攻击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者跨域攻击后，直接访问内存资源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436245" lvl="1" indent="0">
              <a:buNone/>
            </a:pPr>
            <a:endParaRPr lang="zh-CN" altLang="en-US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15" y="3653790"/>
            <a:ext cx="5823585" cy="699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背景与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意义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8651" y="2284581"/>
          <a:ext cx="821182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846"/>
                <a:gridCol w="3011076"/>
                <a:gridCol w="3460115"/>
              </a:tblGrid>
              <a:tr h="28249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嵌套虚拟化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微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Hypervisor 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257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charset="-122"/>
                          <a:ea typeface="楷体" panose="02010609060101010101" charset="-122"/>
                        </a:rPr>
                        <a:t>相关论文</a:t>
                      </a:r>
                      <a:endParaRPr lang="zh-CN" altLang="en-US" sz="2400" b="1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Cloudvisor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2000" dirty="0" err="1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Tinycheeker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NOVA </a:t>
                      </a:r>
                      <a:endParaRPr lang="zh-CN" altLang="en-US" sz="2000" dirty="0"/>
                    </a:p>
                  </a:txBody>
                  <a:tcPr/>
                </a:tc>
              </a:tr>
              <a:tr h="4963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charset="-122"/>
                          <a:ea typeface="楷体" panose="02010609060101010101" charset="-122"/>
                        </a:rPr>
                        <a:t>内容</a:t>
                      </a:r>
                      <a:endParaRPr lang="en-US" altLang="zh-CN" sz="2400" b="1" dirty="0" smtClea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3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嵌套虚拟化，限制资源访问，提供隔离性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3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核心的功能被放到微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Hypervisor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，控制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TCB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大小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63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charset="-122"/>
                          <a:ea typeface="楷体" panose="02010609060101010101" charset="-122"/>
                        </a:rPr>
                        <a:t>缺点</a:t>
                      </a:r>
                      <a:endParaRPr lang="en-US" altLang="zh-CN" sz="2400" b="1" dirty="0" smtClea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3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切换开销较大（两种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Hypervisor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切换 特权寄存器的访问 特权指令的执行 ）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3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增加代码复杂性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3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移植性差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3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无法彻底根除漏洞攻击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3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大量削减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Hypervisor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3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无法提供对包含大量代码的安全工具的保护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28651" y="1294254"/>
            <a:ext cx="3675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当前的解决方案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安全的执行空间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背景与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意义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67394" y="2641407"/>
          <a:ext cx="6809212" cy="2264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442"/>
                <a:gridCol w="5218770"/>
              </a:tblGrid>
              <a:tr h="28249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同层地址空间隔离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63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charset="-122"/>
                          <a:ea typeface="楷体" panose="02010609060101010101" charset="-122"/>
                        </a:rPr>
                        <a:t>内容</a:t>
                      </a:r>
                      <a:endParaRPr lang="en-US" altLang="zh-CN" sz="2400" b="1" dirty="0" smtClea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3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Hypervisor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同地址空间，相同特权级别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63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charset="-122"/>
                          <a:ea typeface="楷体" panose="02010609060101010101" charset="-122"/>
                        </a:rPr>
                        <a:t>优点</a:t>
                      </a:r>
                      <a:endParaRPr lang="en-US" altLang="zh-CN" sz="2400" b="1" dirty="0" smtClea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3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切换开销小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3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降低代码复杂性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3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不增加原系统的代码量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3" indent="-342900" algn="l" defTabSz="872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移植性好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28651" y="1315844"/>
            <a:ext cx="3675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同层地址空间隔离方案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背景与意义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81470"/>
            <a:ext cx="7886700" cy="4351338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研究意义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提供对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ypervisor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的保护（控制代码量、与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VM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交互过程）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保护云平台上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虚拟机的安全性（控制资源隔离）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确保系统性能开销小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受到攻击时，能更好地保护云平台上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VM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24"/>
          <p:cNvGrpSpPr/>
          <p:nvPr/>
        </p:nvGrpSpPr>
        <p:grpSpPr bwMode="auto">
          <a:xfrm>
            <a:off x="3313532" y="1947105"/>
            <a:ext cx="2518237" cy="2520280"/>
            <a:chOff x="2848131" y="1860029"/>
            <a:chExt cx="3807502" cy="3807502"/>
          </a:xfrm>
        </p:grpSpPr>
        <p:sp>
          <p:nvSpPr>
            <p:cNvPr id="45" name="椭圆 4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7" name="文本框 29"/>
          <p:cNvSpPr txBox="1">
            <a:spLocks noChangeArrowheads="1"/>
          </p:cNvSpPr>
          <p:nvPr/>
        </p:nvSpPr>
        <p:spPr bwMode="auto">
          <a:xfrm>
            <a:off x="3831619" y="2156739"/>
            <a:ext cx="135485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8800" dirty="0" smtClean="0">
                <a:solidFill>
                  <a:srgbClr val="0066CC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  <a:endParaRPr lang="zh-CN" altLang="en-US" sz="8800" dirty="0">
              <a:solidFill>
                <a:srgbClr val="0066CC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48" name="文本框 33"/>
          <p:cNvSpPr txBox="1"/>
          <p:nvPr/>
        </p:nvSpPr>
        <p:spPr>
          <a:xfrm>
            <a:off x="3250618" y="3398878"/>
            <a:ext cx="26050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sz="2600" b="1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</a:t>
            </a:r>
            <a:r>
              <a:rPr lang="zh-CN" altLang="en-US" sz="2600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现状</a:t>
            </a:r>
            <a:endParaRPr lang="zh-CN" sz="26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5224</Words>
  <Application>WPS 演示</Application>
  <PresentationFormat>全屏显示(4:3)</PresentationFormat>
  <Paragraphs>404</Paragraphs>
  <Slides>31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宋体</vt:lpstr>
      <vt:lpstr>Wingdings</vt:lpstr>
      <vt:lpstr>楷体</vt:lpstr>
      <vt:lpstr>Times New Roman</vt:lpstr>
      <vt:lpstr>微软雅黑</vt:lpstr>
      <vt:lpstr>华文楷体</vt:lpstr>
      <vt:lpstr>Impact</vt:lpstr>
      <vt:lpstr>Arial Unicode MS</vt:lpstr>
      <vt:lpstr>Calibri Light</vt:lpstr>
      <vt:lpstr>Calibri</vt:lpstr>
      <vt:lpstr>Wingdings</vt:lpstr>
      <vt:lpstr>Office 主题</vt:lpstr>
      <vt:lpstr>Visio.Drawing.11</vt:lpstr>
      <vt:lpstr>基于同层地址空间隔离机制的VM内存保护技术的研究</vt:lpstr>
      <vt:lpstr>PowerPoint 演示文稿</vt:lpstr>
      <vt:lpstr>PowerPoint 演示文稿</vt:lpstr>
      <vt:lpstr>背景与意义</vt:lpstr>
      <vt:lpstr>背景与意义</vt:lpstr>
      <vt:lpstr>背景与意义</vt:lpstr>
      <vt:lpstr>背景与意义</vt:lpstr>
      <vt:lpstr>背景与意义</vt:lpstr>
      <vt:lpstr>PowerPoint 演示文稿</vt:lpstr>
      <vt:lpstr>研究现状</vt:lpstr>
      <vt:lpstr>Hypervisor的保护</vt:lpstr>
      <vt:lpstr>虚拟机资源隔离</vt:lpstr>
      <vt:lpstr>PowerPoint 演示文稿</vt:lpstr>
      <vt:lpstr>研究内容</vt:lpstr>
      <vt:lpstr>PowerPoint 演示文稿</vt:lpstr>
      <vt:lpstr>PowerPoint 演示文稿</vt:lpstr>
      <vt:lpstr>方案设计与实现</vt:lpstr>
      <vt:lpstr>PowerPoint 演示文稿</vt:lpstr>
      <vt:lpstr>安全隔离空间</vt:lpstr>
      <vt:lpstr>安全隔离空间</vt:lpstr>
      <vt:lpstr>虚拟机监控</vt:lpstr>
      <vt:lpstr>虚拟机监控</vt:lpstr>
      <vt:lpstr>虚拟机内存隔离</vt:lpstr>
      <vt:lpstr>虚拟机内存隔离</vt:lpstr>
      <vt:lpstr>虚拟机内存隔离</vt:lpstr>
      <vt:lpstr>PowerPoint 演示文稿</vt:lpstr>
      <vt:lpstr>工作计划与进度安排</vt:lpstr>
      <vt:lpstr>参考文献</vt:lpstr>
      <vt:lpstr>参考文献</vt:lpstr>
      <vt:lpstr>Thanks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VMI &amp;IDS/IPS解决方案</dc:title>
  <dc:creator>jialina</dc:creator>
  <cp:lastModifiedBy>1</cp:lastModifiedBy>
  <cp:revision>167</cp:revision>
  <dcterms:created xsi:type="dcterms:W3CDTF">2016-09-26T15:16:00Z</dcterms:created>
  <dcterms:modified xsi:type="dcterms:W3CDTF">2018-06-27T05:31:08Z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  <property fmtid="{D5CDD505-2E9C-101B-9397-08002B2CF9AE}" pid="3" name="KSORubyTemplateID">
    <vt:lpwstr>2</vt:lpwstr>
  </property>
</Properties>
</file>