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5" r:id="rId3"/>
    <p:sldId id="583" r:id="rId5"/>
    <p:sldId id="364" r:id="rId6"/>
    <p:sldId id="827" r:id="rId7"/>
    <p:sldId id="828" r:id="rId8"/>
    <p:sldId id="670" r:id="rId9"/>
    <p:sldId id="882" r:id="rId10"/>
    <p:sldId id="831" r:id="rId11"/>
    <p:sldId id="830" r:id="rId12"/>
    <p:sldId id="833" r:id="rId13"/>
    <p:sldId id="829" r:id="rId14"/>
    <p:sldId id="883" r:id="rId15"/>
    <p:sldId id="779" r:id="rId16"/>
    <p:sldId id="694" r:id="rId17"/>
    <p:sldId id="780" r:id="rId18"/>
    <p:sldId id="835" r:id="rId19"/>
    <p:sldId id="836" r:id="rId20"/>
    <p:sldId id="781" r:id="rId21"/>
    <p:sldId id="884" r:id="rId22"/>
    <p:sldId id="802" r:id="rId23"/>
    <p:sldId id="775" r:id="rId24"/>
    <p:sldId id="467" r:id="rId25"/>
    <p:sldId id="783" r:id="rId26"/>
    <p:sldId id="787" r:id="rId27"/>
    <p:sldId id="894" r:id="rId28"/>
    <p:sldId id="784" r:id="rId29"/>
    <p:sldId id="786" r:id="rId30"/>
    <p:sldId id="785" r:id="rId31"/>
    <p:sldId id="888" r:id="rId32"/>
    <p:sldId id="876" r:id="rId33"/>
    <p:sldId id="877" r:id="rId34"/>
    <p:sldId id="895" r:id="rId35"/>
    <p:sldId id="878" r:id="rId36"/>
    <p:sldId id="803" r:id="rId37"/>
    <p:sldId id="879" r:id="rId38"/>
    <p:sldId id="865" r:id="rId39"/>
    <p:sldId id="880" r:id="rId40"/>
    <p:sldId id="893" r:id="rId41"/>
    <p:sldId id="799" r:id="rId42"/>
    <p:sldId id="886" r:id="rId43"/>
    <p:sldId id="887" r:id="rId44"/>
    <p:sldId id="885" r:id="rId45"/>
    <p:sldId id="795" r:id="rId46"/>
    <p:sldId id="796" r:id="rId47"/>
    <p:sldId id="797" r:id="rId48"/>
    <p:sldId id="892"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 clrIdx="0"/>
  <p:cmAuthor id="1" name="juku" initials="j"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000"/>
    <a:srgbClr val="927A22"/>
    <a:srgbClr val="806B1E"/>
    <a:srgbClr val="32BC56"/>
    <a:srgbClr val="258B40"/>
    <a:srgbClr val="1B672F"/>
    <a:srgbClr val="33787D"/>
    <a:srgbClr val="255559"/>
    <a:srgbClr val="32329A"/>
    <a:srgbClr val="765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86560" autoAdjust="0"/>
  </p:normalViewPr>
  <p:slideViewPr>
    <p:cSldViewPr>
      <p:cViewPr varScale="1">
        <p:scale>
          <a:sx n="86" d="100"/>
          <a:sy n="86" d="100"/>
        </p:scale>
        <p:origin x="1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3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8.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4CECCC4-DEB6-4593-8A92-0DDB42CEA842}" type="doc">
      <dgm:prSet loTypeId="urn:microsoft.com/office/officeart/2005/8/layout/bList2#1" loCatId="list" qsTypeId="urn:microsoft.com/office/officeart/2005/8/quickstyle/simple1#1" qsCatId="simple" csTypeId="urn:microsoft.com/office/officeart/2005/8/colors/accent1_2#1" csCatId="accent1" phldr="1"/>
      <dgm:spPr/>
    </dgm:pt>
    <dgm:pt modelId="{2CDF2E95-BE59-4DD6-8836-7CBCB5F1490C}">
      <dgm:prSet phldrT="[文本]" custT="1"/>
      <dgm:spPr/>
      <dgm:t>
        <a:bodyPr/>
        <a:lstStyle/>
        <a:p>
          <a:r>
            <a:rPr lang="zh-CN" altLang="en-US" sz="2000" dirty="0" smtClean="0">
              <a:solidFill>
                <a:schemeClr val="tx1"/>
              </a:solidFill>
              <a:latin typeface="楷体" panose="02010609060101010101" charset="-122"/>
              <a:ea typeface="楷体" panose="02010609060101010101" charset="-122"/>
              <a:cs typeface="Arial" panose="020B0604020202020204" pitchFamily="34" charset="0"/>
            </a:rPr>
            <a:t>安全执行环境</a:t>
          </a:r>
          <a:endParaRPr lang="zh-CN" altLang="en-US" sz="2000" dirty="0">
            <a:latin typeface="楷体" panose="02010609060101010101" charset="-122"/>
            <a:ea typeface="楷体" panose="02010609060101010101" charset="-122"/>
          </a:endParaRPr>
        </a:p>
      </dgm:t>
    </dgm:pt>
    <dgm:pt modelId="{A7EF3253-2949-4003-99D1-0FB725114997}" cxnId="{EB83241F-DCF6-49E9-8601-62D63F492EF4}" type="parTrans">
      <dgm:prSet/>
      <dgm:spPr/>
      <dgm:t>
        <a:bodyPr/>
        <a:lstStyle/>
        <a:p>
          <a:endParaRPr lang="zh-CN" altLang="en-US"/>
        </a:p>
      </dgm:t>
    </dgm:pt>
    <dgm:pt modelId="{86F5F9BD-9018-4B80-9009-20EF73A4CA00}" cxnId="{EB83241F-DCF6-49E9-8601-62D63F492EF4}" type="sibTrans">
      <dgm:prSet/>
      <dgm:spPr/>
      <dgm:t>
        <a:bodyPr/>
        <a:lstStyle/>
        <a:p>
          <a:endParaRPr lang="zh-CN" altLang="en-US"/>
        </a:p>
      </dgm:t>
    </dgm:pt>
    <dgm:pt modelId="{BC597F90-92F6-4293-83DC-7BE2944C2BF3}">
      <dgm:prSet phldrT="[文本]" custT="1"/>
      <dgm:spPr/>
      <dgm:t>
        <a:bodyPr/>
        <a:lstStyle/>
        <a:p>
          <a:r>
            <a:rPr lang="zh-CN" altLang="en-US" sz="2000" dirty="0" smtClean="0">
              <a:solidFill>
                <a:schemeClr val="tx1"/>
              </a:solidFill>
              <a:latin typeface="楷体" panose="02010609060101010101" charset="-122"/>
              <a:ea typeface="楷体" panose="02010609060101010101" charset="-122"/>
              <a:cs typeface="Arial" panose="020B0604020202020204" pitchFamily="34" charset="0"/>
              <a:sym typeface="+mn-ea"/>
            </a:rPr>
            <a:t>关键交互数据监控</a:t>
          </a:r>
          <a:endParaRPr lang="zh-CN" altLang="en-US" sz="2000" dirty="0">
            <a:solidFill>
              <a:schemeClr val="tx1"/>
            </a:solidFill>
            <a:latin typeface="楷体" panose="02010609060101010101" charset="-122"/>
            <a:ea typeface="楷体" panose="02010609060101010101" charset="-122"/>
            <a:cs typeface="Arial" panose="020B0604020202020204" pitchFamily="34" charset="0"/>
          </a:endParaRPr>
        </a:p>
      </dgm:t>
    </dgm:pt>
    <dgm:pt modelId="{7EDC6118-4F3C-42EB-A46F-FDAD27D40C33}" cxnId="{519F534A-1A61-485C-8355-B6F90DB683FC}" type="parTrans">
      <dgm:prSet/>
      <dgm:spPr/>
      <dgm:t>
        <a:bodyPr/>
        <a:lstStyle/>
        <a:p>
          <a:endParaRPr lang="zh-CN" altLang="en-US"/>
        </a:p>
      </dgm:t>
    </dgm:pt>
    <dgm:pt modelId="{4B72DF01-092B-44DF-9184-77EDA12EC723}" cxnId="{519F534A-1A61-485C-8355-B6F90DB683FC}" type="sibTrans">
      <dgm:prSet/>
      <dgm:spPr/>
      <dgm:t>
        <a:bodyPr/>
        <a:lstStyle/>
        <a:p>
          <a:endParaRPr lang="zh-CN" altLang="en-US"/>
        </a:p>
      </dgm:t>
    </dgm:pt>
    <dgm:pt modelId="{43BC7F03-4FFB-4B1A-89F9-8902CF1B3DBC}">
      <dgm:prSet phldrT="[文本]" custT="1"/>
      <dgm:spPr/>
      <dgm:t>
        <a:bodyPr/>
        <a:lstStyle/>
        <a:p>
          <a:pPr algn="l"/>
          <a:r>
            <a:rPr lang="zh-CN" altLang="en-US" sz="2000" dirty="0" smtClean="0">
              <a:solidFill>
                <a:schemeClr val="tx1"/>
              </a:solidFill>
              <a:latin typeface="楷体" panose="02010609060101010101" charset="-122"/>
              <a:ea typeface="楷体" panose="02010609060101010101" charset="-122"/>
              <a:cs typeface="Arial" panose="020B0604020202020204" pitchFamily="34" charset="0"/>
              <a:sym typeface="+mn-ea"/>
            </a:rPr>
            <a:t>内存高强度隔离</a:t>
          </a:r>
          <a:endParaRPr lang="zh-CN" altLang="en-US" sz="2000" dirty="0">
            <a:solidFill>
              <a:schemeClr val="tx1"/>
            </a:solidFill>
            <a:latin typeface="楷体" panose="02010609060101010101" charset="-122"/>
            <a:ea typeface="楷体" panose="02010609060101010101" charset="-122"/>
            <a:cs typeface="Arial" panose="020B0604020202020204" pitchFamily="34" charset="0"/>
          </a:endParaRPr>
        </a:p>
      </dgm:t>
    </dgm:pt>
    <dgm:pt modelId="{4EE26B2F-D236-46CA-B4D8-A1E2E9DEED16}" cxnId="{49E49962-668B-41DD-A2B1-61442CB3F56E}" type="parTrans">
      <dgm:prSet/>
      <dgm:spPr/>
      <dgm:t>
        <a:bodyPr/>
        <a:lstStyle/>
        <a:p>
          <a:endParaRPr lang="zh-CN" altLang="en-US"/>
        </a:p>
      </dgm:t>
    </dgm:pt>
    <dgm:pt modelId="{6BF9F5D0-1445-4308-9D42-19B5F7C6730F}" cxnId="{49E49962-668B-41DD-A2B1-61442CB3F56E}" type="sibTrans">
      <dgm:prSet/>
      <dgm:spPr/>
      <dgm:t>
        <a:bodyPr/>
        <a:lstStyle/>
        <a:p>
          <a:endParaRPr lang="zh-CN" altLang="en-US"/>
        </a:p>
      </dgm:t>
    </dgm:pt>
    <dgm:pt modelId="{C3E77C5A-8D12-4C86-AEBD-F3B7B5AE1428}">
      <dgm:prSet custT="1"/>
      <dgm:spPr/>
      <dgm:t>
        <a:bodyPr/>
        <a:lstStyle/>
        <a:p>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a:t>
          </a:r>
          <a:r>
            <a:rPr lang="zh-CN" altLang="en-US"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同层隔离机制</a:t>
          </a:r>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实现</a:t>
          </a:r>
          <a:r>
            <a:rPr lang="en-US" altLang="zh-CN"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a:t>
          </a:r>
          <a:r>
            <a:rPr lang="zh-CN" altLang="en-US"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恶意</a:t>
          </a:r>
          <a:r>
            <a:rPr lang="en-US" altLang="zh-CN"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的攻击</a:t>
          </a:r>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；适应多种处理器环境</a:t>
          </a:r>
          <a:endParaRPr lang="zh-CN" altLang="en-US" sz="1800" dirty="0"/>
        </a:p>
      </dgm:t>
    </dgm:pt>
    <dgm:pt modelId="{F26CF506-BAFA-473A-B4A6-EBE3232BF8ED}" cxnId="{38A4E870-1267-4BC2-85C1-880689E83EE7}" type="parTrans">
      <dgm:prSet/>
      <dgm:spPr/>
      <dgm:t>
        <a:bodyPr/>
        <a:lstStyle/>
        <a:p>
          <a:endParaRPr lang="zh-CN" altLang="en-US"/>
        </a:p>
      </dgm:t>
    </dgm:pt>
    <dgm:pt modelId="{98878E25-062B-445A-A567-02968C8B7F81}" cxnId="{38A4E870-1267-4BC2-85C1-880689E83EE7}" type="sibTrans">
      <dgm:prSet/>
      <dgm:spPr/>
      <dgm:t>
        <a:bodyPr/>
        <a:lstStyle/>
        <a:p>
          <a:endParaRPr lang="zh-CN" altLang="en-US"/>
        </a:p>
      </dgm:t>
    </dgm:pt>
    <dgm:pt modelId="{01C20C2D-A00E-462E-97CA-50A63098D45F}">
      <dgm:prSet custT="1"/>
      <dgm:spPr/>
      <dgm:t>
        <a:bodyPr/>
        <a:lstStyle/>
        <a:p>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sz="18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减小攻击面</a:t>
          </a:r>
          <a:r>
            <a:rPr lang="zh-CN" altLang="en-US" sz="1800" dirty="0" smtClean="0">
              <a:latin typeface="Times New Roman" panose="02020603050405020304" pitchFamily="18" charset="0"/>
              <a:ea typeface="楷体" panose="02010609060101010101" charset="-122"/>
              <a:cs typeface="Times New Roman" panose="02020603050405020304" pitchFamily="18" charset="0"/>
              <a:sym typeface="+mn-ea"/>
            </a:rPr>
            <a:t>，避免</a:t>
          </a:r>
          <a:r>
            <a:rPr lang="zh-CN" altLang="en-US" sz="18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系统关键信息泄露</a:t>
          </a:r>
          <a:endParaRPr lang="zh-CN" altLang="en-US" sz="1800" dirty="0">
            <a:solidFill>
              <a:srgbClr val="FF0000"/>
            </a:solidFill>
          </a:endParaRPr>
        </a:p>
      </dgm:t>
    </dgm:pt>
    <dgm:pt modelId="{784D3F96-EE83-41B8-82A3-469D61CA97F4}" cxnId="{FB14EBC7-027C-4973-8A2D-5C630BB5E9DB}" type="parTrans">
      <dgm:prSet/>
      <dgm:spPr/>
      <dgm:t>
        <a:bodyPr/>
        <a:lstStyle/>
        <a:p>
          <a:endParaRPr lang="zh-CN" altLang="en-US"/>
        </a:p>
      </dgm:t>
    </dgm:pt>
    <dgm:pt modelId="{0A83D641-A67B-4523-80B4-D6A49908ECD8}" cxnId="{FB14EBC7-027C-4973-8A2D-5C630BB5E9DB}" type="sibTrans">
      <dgm:prSet/>
      <dgm:spPr/>
      <dgm:t>
        <a:bodyPr/>
        <a:lstStyle/>
        <a:p>
          <a:endParaRPr lang="zh-CN" altLang="en-US"/>
        </a:p>
      </dgm:t>
    </dgm:pt>
    <dgm:pt modelId="{DC06DF14-C0CC-4051-947D-2A418F755962}">
      <dgm:prSet custT="1"/>
      <dgm:spPr/>
      <dgm:t>
        <a:bodyPr/>
        <a:lstStyle/>
        <a:p>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a:t>
          </a:r>
          <a:r>
            <a:rPr lang="zh-CN" altLang="en-US"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内存动态标记与跟踪技术</a:t>
          </a:r>
          <a:r>
            <a:rPr lang="zh-CN" altLang="en-US" sz="18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，隔离虚拟机内存，避免</a:t>
          </a:r>
          <a:r>
            <a:rPr lang="zh-CN" altLang="en-US" sz="18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内存恶意访问</a:t>
          </a:r>
          <a:endParaRPr lang="zh-CN" altLang="en-US" sz="1800" dirty="0">
            <a:solidFill>
              <a:srgbClr val="FF0000"/>
            </a:solidFill>
          </a:endParaRPr>
        </a:p>
      </dgm:t>
    </dgm:pt>
    <dgm:pt modelId="{E07CD84A-B9C0-49AA-975F-3F0A187065D3}" cxnId="{11382C34-23DF-41F8-843D-27C5C3F18878}" type="parTrans">
      <dgm:prSet/>
      <dgm:spPr/>
      <dgm:t>
        <a:bodyPr/>
        <a:lstStyle/>
        <a:p>
          <a:endParaRPr lang="zh-CN" altLang="en-US"/>
        </a:p>
      </dgm:t>
    </dgm:pt>
    <dgm:pt modelId="{9F1FE7DB-E771-4F0E-A564-2AE334B438D1}" cxnId="{11382C34-23DF-41F8-843D-27C5C3F18878}" type="sibTrans">
      <dgm:prSet/>
      <dgm:spPr/>
      <dgm:t>
        <a:bodyPr/>
        <a:lstStyle/>
        <a:p>
          <a:endParaRPr lang="zh-CN" altLang="en-US"/>
        </a:p>
      </dgm:t>
    </dgm:pt>
    <dgm:pt modelId="{2E2DADBD-E504-4739-A842-B2F3D641FB90}" type="pres">
      <dgm:prSet presAssocID="{14CECCC4-DEB6-4593-8A92-0DDB42CEA842}" presName="diagram" presStyleCnt="0">
        <dgm:presLayoutVars>
          <dgm:dir/>
          <dgm:animLvl val="lvl"/>
          <dgm:resizeHandles val="exact"/>
        </dgm:presLayoutVars>
      </dgm:prSet>
      <dgm:spPr/>
    </dgm:pt>
    <dgm:pt modelId="{6B222E38-D26A-4DA7-8008-58E877AD0F44}" type="pres">
      <dgm:prSet presAssocID="{2CDF2E95-BE59-4DD6-8836-7CBCB5F1490C}" presName="compNode" presStyleCnt="0"/>
      <dgm:spPr/>
    </dgm:pt>
    <dgm:pt modelId="{EA8F716B-4D02-4650-A4DF-FAB0B4B37102}" type="pres">
      <dgm:prSet presAssocID="{2CDF2E95-BE59-4DD6-8836-7CBCB5F1490C}" presName="childRect" presStyleLbl="bgAcc1" presStyleIdx="0" presStyleCnt="3" custScaleX="134505">
        <dgm:presLayoutVars>
          <dgm:bulletEnabled val="1"/>
        </dgm:presLayoutVars>
      </dgm:prSet>
      <dgm:spPr/>
      <dgm:t>
        <a:bodyPr/>
        <a:lstStyle/>
        <a:p>
          <a:endParaRPr lang="zh-CN" altLang="en-US"/>
        </a:p>
      </dgm:t>
    </dgm:pt>
    <dgm:pt modelId="{D14C93E1-93A8-4691-A215-4A1F9B23DCB7}" type="pres">
      <dgm:prSet presAssocID="{2CDF2E95-BE59-4DD6-8836-7CBCB5F1490C}" presName="parentText" presStyleLbl="node1" presStyleIdx="0" presStyleCnt="0">
        <dgm:presLayoutVars>
          <dgm:chMax val="0"/>
          <dgm:bulletEnabled val="1"/>
        </dgm:presLayoutVars>
      </dgm:prSet>
      <dgm:spPr/>
      <dgm:t>
        <a:bodyPr/>
        <a:lstStyle/>
        <a:p>
          <a:endParaRPr lang="zh-CN" altLang="en-US"/>
        </a:p>
      </dgm:t>
    </dgm:pt>
    <dgm:pt modelId="{586A95C8-7858-4EAD-B94D-1CDB8A5FCF03}" type="pres">
      <dgm:prSet presAssocID="{2CDF2E95-BE59-4DD6-8836-7CBCB5F1490C}" presName="parentRect" presStyleLbl="alignNode1" presStyleIdx="0" presStyleCnt="3" custScaleX="132150"/>
      <dgm:spPr/>
      <dgm:t>
        <a:bodyPr/>
        <a:lstStyle/>
        <a:p>
          <a:endParaRPr lang="zh-CN" altLang="en-US"/>
        </a:p>
      </dgm:t>
    </dgm:pt>
    <dgm:pt modelId="{D038AD75-E86D-4204-A84E-57DA7084D97C}" type="pres">
      <dgm:prSet presAssocID="{2CDF2E95-BE59-4DD6-8836-7CBCB5F1490C}" presName="adorn" presStyleLbl="fgAccFollowNode1" presStyleIdx="0" presStyleCnt="3" custLinFactNeighborX="44857" custLinFactNeighborY="-1271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 modelId="{C9D5248E-8452-401A-A036-79D611D951C2}" type="pres">
      <dgm:prSet presAssocID="{86F5F9BD-9018-4B80-9009-20EF73A4CA00}" presName="sibTrans" presStyleLbl="sibTrans2D1" presStyleIdx="0" presStyleCnt="0"/>
      <dgm:spPr/>
      <dgm:t>
        <a:bodyPr/>
        <a:lstStyle/>
        <a:p>
          <a:endParaRPr lang="zh-CN" altLang="en-US"/>
        </a:p>
      </dgm:t>
    </dgm:pt>
    <dgm:pt modelId="{EF1BCD45-7946-4AB3-AF98-55666F934B53}" type="pres">
      <dgm:prSet presAssocID="{BC597F90-92F6-4293-83DC-7BE2944C2BF3}" presName="compNode" presStyleCnt="0"/>
      <dgm:spPr/>
    </dgm:pt>
    <dgm:pt modelId="{C5260D9B-489E-43A9-BBEF-A9D5CB41BDA0}" type="pres">
      <dgm:prSet presAssocID="{BC597F90-92F6-4293-83DC-7BE2944C2BF3}" presName="childRect" presStyleLbl="bgAcc1" presStyleIdx="1" presStyleCnt="3" custScaleX="115672">
        <dgm:presLayoutVars>
          <dgm:bulletEnabled val="1"/>
        </dgm:presLayoutVars>
      </dgm:prSet>
      <dgm:spPr/>
      <dgm:t>
        <a:bodyPr/>
        <a:lstStyle/>
        <a:p>
          <a:endParaRPr lang="zh-CN" altLang="en-US"/>
        </a:p>
      </dgm:t>
    </dgm:pt>
    <dgm:pt modelId="{FB580D8D-303C-4447-8A36-AC5B67612235}" type="pres">
      <dgm:prSet presAssocID="{BC597F90-92F6-4293-83DC-7BE2944C2BF3}" presName="parentText" presStyleLbl="node1" presStyleIdx="0" presStyleCnt="0">
        <dgm:presLayoutVars>
          <dgm:chMax val="0"/>
          <dgm:bulletEnabled val="1"/>
        </dgm:presLayoutVars>
      </dgm:prSet>
      <dgm:spPr/>
      <dgm:t>
        <a:bodyPr/>
        <a:lstStyle/>
        <a:p>
          <a:endParaRPr lang="zh-CN" altLang="en-US"/>
        </a:p>
      </dgm:t>
    </dgm:pt>
    <dgm:pt modelId="{6C372D36-342B-4F7A-B1DE-7F36BA1FF0E0}" type="pres">
      <dgm:prSet presAssocID="{BC597F90-92F6-4293-83DC-7BE2944C2BF3}" presName="parentRect" presStyleLbl="alignNode1" presStyleIdx="1" presStyleCnt="3" custScaleX="113993"/>
      <dgm:spPr/>
      <dgm:t>
        <a:bodyPr/>
        <a:lstStyle/>
        <a:p>
          <a:endParaRPr lang="zh-CN" altLang="en-US"/>
        </a:p>
      </dgm:t>
    </dgm:pt>
    <dgm:pt modelId="{F00E8BE4-23B3-4FED-9586-9F854F1BC3E5}" type="pres">
      <dgm:prSet presAssocID="{BC597F90-92F6-4293-83DC-7BE2944C2BF3}" presName="adorn" presStyleLbl="fgAccFollowNode1" presStyleIdx="1" presStyleCnt="3" custLinFactNeighborX="3174" custLinFactNeighborY="-1343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 modelId="{293DAEA2-9D23-4C86-9E84-7D964746EDF4}" type="pres">
      <dgm:prSet presAssocID="{4B72DF01-092B-44DF-9184-77EDA12EC723}" presName="sibTrans" presStyleLbl="sibTrans2D1" presStyleIdx="0" presStyleCnt="0"/>
      <dgm:spPr/>
      <dgm:t>
        <a:bodyPr/>
        <a:lstStyle/>
        <a:p>
          <a:endParaRPr lang="zh-CN" altLang="en-US"/>
        </a:p>
      </dgm:t>
    </dgm:pt>
    <dgm:pt modelId="{B397B274-1763-4BB6-9DDE-E3BFB7479495}" type="pres">
      <dgm:prSet presAssocID="{43BC7F03-4FFB-4B1A-89F9-8902CF1B3DBC}" presName="compNode" presStyleCnt="0"/>
      <dgm:spPr/>
    </dgm:pt>
    <dgm:pt modelId="{E8BC801D-836F-477E-B5EA-62AA20089A2F}" type="pres">
      <dgm:prSet presAssocID="{43BC7F03-4FFB-4B1A-89F9-8902CF1B3DBC}" presName="childRect" presStyleLbl="bgAcc1" presStyleIdx="2" presStyleCnt="3" custScaleX="117952">
        <dgm:presLayoutVars>
          <dgm:bulletEnabled val="1"/>
        </dgm:presLayoutVars>
      </dgm:prSet>
      <dgm:spPr/>
      <dgm:t>
        <a:bodyPr/>
        <a:lstStyle/>
        <a:p>
          <a:endParaRPr lang="zh-CN" altLang="en-US"/>
        </a:p>
      </dgm:t>
    </dgm:pt>
    <dgm:pt modelId="{C5CA501B-4E39-4A71-A818-96D9C13C9E65}" type="pres">
      <dgm:prSet presAssocID="{43BC7F03-4FFB-4B1A-89F9-8902CF1B3DBC}" presName="parentText" presStyleLbl="node1" presStyleIdx="0" presStyleCnt="0">
        <dgm:presLayoutVars>
          <dgm:chMax val="0"/>
          <dgm:bulletEnabled val="1"/>
        </dgm:presLayoutVars>
      </dgm:prSet>
      <dgm:spPr/>
      <dgm:t>
        <a:bodyPr/>
        <a:lstStyle/>
        <a:p>
          <a:endParaRPr lang="zh-CN" altLang="en-US"/>
        </a:p>
      </dgm:t>
    </dgm:pt>
    <dgm:pt modelId="{08DB5C66-FE53-44A0-BD2E-55E1A2F149A8}" type="pres">
      <dgm:prSet presAssocID="{43BC7F03-4FFB-4B1A-89F9-8902CF1B3DBC}" presName="parentRect" presStyleLbl="alignNode1" presStyleIdx="2" presStyleCnt="3" custScaleX="119983" custScaleY="110748"/>
      <dgm:spPr/>
      <dgm:t>
        <a:bodyPr/>
        <a:lstStyle/>
        <a:p>
          <a:endParaRPr lang="zh-CN" altLang="en-US"/>
        </a:p>
      </dgm:t>
    </dgm:pt>
    <dgm:pt modelId="{ED0FE1EF-3506-42CD-ACD9-3DD633F3B26C}" type="pres">
      <dgm:prSet presAssocID="{43BC7F03-4FFB-4B1A-89F9-8902CF1B3DBC}" presName="adorn" presStyleLbl="fgAccFollowNode1" presStyleIdx="2" presStyleCnt="3" custLinFactNeighborX="10157" custLinFactNeighborY="-2399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Lst>
  <dgm:cxnLst>
    <dgm:cxn modelId="{A0A00301-E0C2-4A3D-B9C7-B7DAC6046259}" type="presOf" srcId="{14CECCC4-DEB6-4593-8A92-0DDB42CEA842}" destId="{2E2DADBD-E504-4739-A842-B2F3D641FB90}" srcOrd="0" destOrd="0" presId="urn:microsoft.com/office/officeart/2005/8/layout/bList2#1"/>
    <dgm:cxn modelId="{3A6D52ED-2427-469F-97F2-3D62A018FE58}" type="presOf" srcId="{2CDF2E95-BE59-4DD6-8836-7CBCB5F1490C}" destId="{D14C93E1-93A8-4691-A215-4A1F9B23DCB7}" srcOrd="0" destOrd="0" presId="urn:microsoft.com/office/officeart/2005/8/layout/bList2#1"/>
    <dgm:cxn modelId="{D2B12138-22E7-4F39-9A8A-252B0DD1394A}" type="presOf" srcId="{DC06DF14-C0CC-4051-947D-2A418F755962}" destId="{E8BC801D-836F-477E-B5EA-62AA20089A2F}" srcOrd="0" destOrd="0" presId="urn:microsoft.com/office/officeart/2005/8/layout/bList2#1"/>
    <dgm:cxn modelId="{11382C34-23DF-41F8-843D-27C5C3F18878}" srcId="{43BC7F03-4FFB-4B1A-89F9-8902CF1B3DBC}" destId="{DC06DF14-C0CC-4051-947D-2A418F755962}" srcOrd="0" destOrd="0" parTransId="{E07CD84A-B9C0-49AA-975F-3F0A187065D3}" sibTransId="{9F1FE7DB-E771-4F0E-A564-2AE334B438D1}"/>
    <dgm:cxn modelId="{B85C475E-CAB1-444D-BE15-152034E00000}" type="presOf" srcId="{C3E77C5A-8D12-4C86-AEBD-F3B7B5AE1428}" destId="{EA8F716B-4D02-4650-A4DF-FAB0B4B37102}" srcOrd="0" destOrd="0" presId="urn:microsoft.com/office/officeart/2005/8/layout/bList2#1"/>
    <dgm:cxn modelId="{302FEBF9-1758-47BF-8A6D-D2EF34F0A842}" type="presOf" srcId="{01C20C2D-A00E-462E-97CA-50A63098D45F}" destId="{C5260D9B-489E-43A9-BBEF-A9D5CB41BDA0}" srcOrd="0" destOrd="0" presId="urn:microsoft.com/office/officeart/2005/8/layout/bList2#1"/>
    <dgm:cxn modelId="{3F3C7D91-812A-4441-99D3-33BC024BE3FA}" type="presOf" srcId="{86F5F9BD-9018-4B80-9009-20EF73A4CA00}" destId="{C9D5248E-8452-401A-A036-79D611D951C2}" srcOrd="0" destOrd="0" presId="urn:microsoft.com/office/officeart/2005/8/layout/bList2#1"/>
    <dgm:cxn modelId="{EB83241F-DCF6-49E9-8601-62D63F492EF4}" srcId="{14CECCC4-DEB6-4593-8A92-0DDB42CEA842}" destId="{2CDF2E95-BE59-4DD6-8836-7CBCB5F1490C}" srcOrd="0" destOrd="0" parTransId="{A7EF3253-2949-4003-99D1-0FB725114997}" sibTransId="{86F5F9BD-9018-4B80-9009-20EF73A4CA00}"/>
    <dgm:cxn modelId="{725764E5-E12C-4D22-8CE8-2013390B8681}" type="presOf" srcId="{43BC7F03-4FFB-4B1A-89F9-8902CF1B3DBC}" destId="{08DB5C66-FE53-44A0-BD2E-55E1A2F149A8}" srcOrd="1" destOrd="0" presId="urn:microsoft.com/office/officeart/2005/8/layout/bList2#1"/>
    <dgm:cxn modelId="{519F534A-1A61-485C-8355-B6F90DB683FC}" srcId="{14CECCC4-DEB6-4593-8A92-0DDB42CEA842}" destId="{BC597F90-92F6-4293-83DC-7BE2944C2BF3}" srcOrd="1" destOrd="0" parTransId="{7EDC6118-4F3C-42EB-A46F-FDAD27D40C33}" sibTransId="{4B72DF01-092B-44DF-9184-77EDA12EC723}"/>
    <dgm:cxn modelId="{D89EEE87-B1E1-48D8-9133-6B37F0CD5EBE}" type="presOf" srcId="{BC597F90-92F6-4293-83DC-7BE2944C2BF3}" destId="{FB580D8D-303C-4447-8A36-AC5B67612235}" srcOrd="0" destOrd="0" presId="urn:microsoft.com/office/officeart/2005/8/layout/bList2#1"/>
    <dgm:cxn modelId="{F87E9178-7B20-40B1-8C52-C028413497E0}" type="presOf" srcId="{43BC7F03-4FFB-4B1A-89F9-8902CF1B3DBC}" destId="{C5CA501B-4E39-4A71-A818-96D9C13C9E65}" srcOrd="0" destOrd="0" presId="urn:microsoft.com/office/officeart/2005/8/layout/bList2#1"/>
    <dgm:cxn modelId="{38A4E870-1267-4BC2-85C1-880689E83EE7}" srcId="{2CDF2E95-BE59-4DD6-8836-7CBCB5F1490C}" destId="{C3E77C5A-8D12-4C86-AEBD-F3B7B5AE1428}" srcOrd="0" destOrd="0" parTransId="{F26CF506-BAFA-473A-B4A6-EBE3232BF8ED}" sibTransId="{98878E25-062B-445A-A567-02968C8B7F81}"/>
    <dgm:cxn modelId="{258E6356-FCF7-4A3D-98F1-DB1EB2D36F3A}" type="presOf" srcId="{4B72DF01-092B-44DF-9184-77EDA12EC723}" destId="{293DAEA2-9D23-4C86-9E84-7D964746EDF4}" srcOrd="0" destOrd="0" presId="urn:microsoft.com/office/officeart/2005/8/layout/bList2#1"/>
    <dgm:cxn modelId="{84B93315-4AEE-41BA-9447-B026F231C876}" type="presOf" srcId="{2CDF2E95-BE59-4DD6-8836-7CBCB5F1490C}" destId="{586A95C8-7858-4EAD-B94D-1CDB8A5FCF03}" srcOrd="1" destOrd="0" presId="urn:microsoft.com/office/officeart/2005/8/layout/bList2#1"/>
    <dgm:cxn modelId="{49E49962-668B-41DD-A2B1-61442CB3F56E}" srcId="{14CECCC4-DEB6-4593-8A92-0DDB42CEA842}" destId="{43BC7F03-4FFB-4B1A-89F9-8902CF1B3DBC}" srcOrd="2" destOrd="0" parTransId="{4EE26B2F-D236-46CA-B4D8-A1E2E9DEED16}" sibTransId="{6BF9F5D0-1445-4308-9D42-19B5F7C6730F}"/>
    <dgm:cxn modelId="{FB14EBC7-027C-4973-8A2D-5C630BB5E9DB}" srcId="{BC597F90-92F6-4293-83DC-7BE2944C2BF3}" destId="{01C20C2D-A00E-462E-97CA-50A63098D45F}" srcOrd="0" destOrd="0" parTransId="{784D3F96-EE83-41B8-82A3-469D61CA97F4}" sibTransId="{0A83D641-A67B-4523-80B4-D6A49908ECD8}"/>
    <dgm:cxn modelId="{26E52AC7-62CC-44A8-96D8-64E9E89D80A9}" type="presOf" srcId="{BC597F90-92F6-4293-83DC-7BE2944C2BF3}" destId="{6C372D36-342B-4F7A-B1DE-7F36BA1FF0E0}" srcOrd="1" destOrd="0" presId="urn:microsoft.com/office/officeart/2005/8/layout/bList2#1"/>
    <dgm:cxn modelId="{019F4EAD-4571-42BF-965D-A34CFC3BE2DF}" type="presParOf" srcId="{2E2DADBD-E504-4739-A842-B2F3D641FB90}" destId="{6B222E38-D26A-4DA7-8008-58E877AD0F44}" srcOrd="0" destOrd="0" presId="urn:microsoft.com/office/officeart/2005/8/layout/bList2#1"/>
    <dgm:cxn modelId="{F503F2C5-8B95-4A13-B0C7-4067B21F06BD}" type="presParOf" srcId="{6B222E38-D26A-4DA7-8008-58E877AD0F44}" destId="{EA8F716B-4D02-4650-A4DF-FAB0B4B37102}" srcOrd="0" destOrd="0" presId="urn:microsoft.com/office/officeart/2005/8/layout/bList2#1"/>
    <dgm:cxn modelId="{3FF2C304-E974-4A96-974E-3610B4771A67}" type="presParOf" srcId="{6B222E38-D26A-4DA7-8008-58E877AD0F44}" destId="{D14C93E1-93A8-4691-A215-4A1F9B23DCB7}" srcOrd="1" destOrd="0" presId="urn:microsoft.com/office/officeart/2005/8/layout/bList2#1"/>
    <dgm:cxn modelId="{4BCA82EE-013E-42EC-8906-1458568A90CE}" type="presParOf" srcId="{6B222E38-D26A-4DA7-8008-58E877AD0F44}" destId="{586A95C8-7858-4EAD-B94D-1CDB8A5FCF03}" srcOrd="2" destOrd="0" presId="urn:microsoft.com/office/officeart/2005/8/layout/bList2#1"/>
    <dgm:cxn modelId="{D9C41C4E-5A65-4A63-9AE1-D74110FBA530}" type="presParOf" srcId="{6B222E38-D26A-4DA7-8008-58E877AD0F44}" destId="{D038AD75-E86D-4204-A84E-57DA7084D97C}" srcOrd="3" destOrd="0" presId="urn:microsoft.com/office/officeart/2005/8/layout/bList2#1"/>
    <dgm:cxn modelId="{FB333381-FDFE-48CF-9F8D-AFE05D5FDA89}" type="presParOf" srcId="{2E2DADBD-E504-4739-A842-B2F3D641FB90}" destId="{C9D5248E-8452-401A-A036-79D611D951C2}" srcOrd="1" destOrd="0" presId="urn:microsoft.com/office/officeart/2005/8/layout/bList2#1"/>
    <dgm:cxn modelId="{4FA99D13-31EE-42DA-ADF5-F297993CCB49}" type="presParOf" srcId="{2E2DADBD-E504-4739-A842-B2F3D641FB90}" destId="{EF1BCD45-7946-4AB3-AF98-55666F934B53}" srcOrd="2" destOrd="0" presId="urn:microsoft.com/office/officeart/2005/8/layout/bList2#1"/>
    <dgm:cxn modelId="{1733E4CB-354B-4A18-BAD7-449DD526AA90}" type="presParOf" srcId="{EF1BCD45-7946-4AB3-AF98-55666F934B53}" destId="{C5260D9B-489E-43A9-BBEF-A9D5CB41BDA0}" srcOrd="0" destOrd="0" presId="urn:microsoft.com/office/officeart/2005/8/layout/bList2#1"/>
    <dgm:cxn modelId="{A0D9A2A4-75D4-4A51-9531-71E197652C16}" type="presParOf" srcId="{EF1BCD45-7946-4AB3-AF98-55666F934B53}" destId="{FB580D8D-303C-4447-8A36-AC5B67612235}" srcOrd="1" destOrd="0" presId="urn:microsoft.com/office/officeart/2005/8/layout/bList2#1"/>
    <dgm:cxn modelId="{CCEE0264-B685-437D-9116-41C58CFA68DF}" type="presParOf" srcId="{EF1BCD45-7946-4AB3-AF98-55666F934B53}" destId="{6C372D36-342B-4F7A-B1DE-7F36BA1FF0E0}" srcOrd="2" destOrd="0" presId="urn:microsoft.com/office/officeart/2005/8/layout/bList2#1"/>
    <dgm:cxn modelId="{4B668BBE-FC45-47B8-B8BE-BC28A5D1E329}" type="presParOf" srcId="{EF1BCD45-7946-4AB3-AF98-55666F934B53}" destId="{F00E8BE4-23B3-4FED-9586-9F854F1BC3E5}" srcOrd="3" destOrd="0" presId="urn:microsoft.com/office/officeart/2005/8/layout/bList2#1"/>
    <dgm:cxn modelId="{6DBCF385-F711-44C2-BE18-353898937D60}" type="presParOf" srcId="{2E2DADBD-E504-4739-A842-B2F3D641FB90}" destId="{293DAEA2-9D23-4C86-9E84-7D964746EDF4}" srcOrd="3" destOrd="0" presId="urn:microsoft.com/office/officeart/2005/8/layout/bList2#1"/>
    <dgm:cxn modelId="{0B9B57C0-17A5-45CA-B8F4-969B7537A7E4}" type="presParOf" srcId="{2E2DADBD-E504-4739-A842-B2F3D641FB90}" destId="{B397B274-1763-4BB6-9DDE-E3BFB7479495}" srcOrd="4" destOrd="0" presId="urn:microsoft.com/office/officeart/2005/8/layout/bList2#1"/>
    <dgm:cxn modelId="{BACB68EE-8566-4F10-80D7-6115FF9D3809}" type="presParOf" srcId="{B397B274-1763-4BB6-9DDE-E3BFB7479495}" destId="{E8BC801D-836F-477E-B5EA-62AA20089A2F}" srcOrd="0" destOrd="0" presId="urn:microsoft.com/office/officeart/2005/8/layout/bList2#1"/>
    <dgm:cxn modelId="{4A29C3B0-19F0-4FBA-AB7B-04595E80779F}" type="presParOf" srcId="{B397B274-1763-4BB6-9DDE-E3BFB7479495}" destId="{C5CA501B-4E39-4A71-A818-96D9C13C9E65}" srcOrd="1" destOrd="0" presId="urn:microsoft.com/office/officeart/2005/8/layout/bList2#1"/>
    <dgm:cxn modelId="{4BF9EFFE-85EE-48B9-9AA0-5DAE3B40E13B}" type="presParOf" srcId="{B397B274-1763-4BB6-9DDE-E3BFB7479495}" destId="{08DB5C66-FE53-44A0-BD2E-55E1A2F149A8}" srcOrd="2" destOrd="0" presId="urn:microsoft.com/office/officeart/2005/8/layout/bList2#1"/>
    <dgm:cxn modelId="{F4F7728C-1951-411A-B8D5-8A980E6858D1}" type="presParOf" srcId="{B397B274-1763-4BB6-9DDE-E3BFB7479495}" destId="{ED0FE1EF-3506-42CD-ACD9-3DD633F3B26C}" srcOrd="3" destOrd="0" presId="urn:microsoft.com/office/officeart/2005/8/layout/b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F716B-4D02-4650-A4DF-FAB0B4B37102}">
      <dsp:nvSpPr>
        <dsp:cNvPr id="0" name=""/>
        <dsp:cNvSpPr/>
      </dsp:nvSpPr>
      <dsp:spPr>
        <a:xfrm>
          <a:off x="1526" y="1202230"/>
          <a:ext cx="2620558" cy="145436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a:t>
          </a:r>
          <a:r>
            <a:rPr lang="zh-CN" altLang="en-US"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同层隔离机制</a:t>
          </a: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实现</a:t>
          </a:r>
          <a:r>
            <a:rPr lang="en-US" altLang="zh-CN"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a:t>
          </a:r>
          <a:r>
            <a:rPr lang="zh-CN" altLang="en-US"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恶意</a:t>
          </a:r>
          <a:r>
            <a:rPr lang="en-US" altLang="zh-CN"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的攻击</a:t>
          </a: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；适应多种处理器环境</a:t>
          </a:r>
          <a:endParaRPr lang="zh-CN" altLang="en-US" sz="1800" kern="1200" dirty="0"/>
        </a:p>
      </dsp:txBody>
      <dsp:txXfrm>
        <a:off x="35603" y="1236307"/>
        <a:ext cx="2552404" cy="1420286"/>
      </dsp:txXfrm>
    </dsp:sp>
    <dsp:sp modelId="{586A95C8-7858-4EAD-B94D-1CDB8A5FCF03}">
      <dsp:nvSpPr>
        <dsp:cNvPr id="0" name=""/>
        <dsp:cNvSpPr/>
      </dsp:nvSpPr>
      <dsp:spPr>
        <a:xfrm>
          <a:off x="24467" y="2656593"/>
          <a:ext cx="2574675" cy="6253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楷体" panose="02010609060101010101" charset="-122"/>
              <a:ea typeface="楷体" panose="02010609060101010101" charset="-122"/>
              <a:cs typeface="Arial" panose="020B0604020202020204" pitchFamily="34" charset="0"/>
            </a:rPr>
            <a:t>安全执行环境</a:t>
          </a:r>
          <a:endParaRPr lang="zh-CN" altLang="en-US" sz="2000" kern="1200" dirty="0">
            <a:latin typeface="楷体" panose="02010609060101010101" charset="-122"/>
            <a:ea typeface="楷体" panose="02010609060101010101" charset="-122"/>
          </a:endParaRPr>
        </a:p>
      </dsp:txBody>
      <dsp:txXfrm>
        <a:off x="24467" y="2656593"/>
        <a:ext cx="1813151" cy="625376"/>
      </dsp:txXfrm>
    </dsp:sp>
    <dsp:sp modelId="{D038AD75-E86D-4204-A84E-57DA7084D97C}">
      <dsp:nvSpPr>
        <dsp:cNvPr id="0" name=""/>
        <dsp:cNvSpPr/>
      </dsp:nvSpPr>
      <dsp:spPr>
        <a:xfrm>
          <a:off x="2070693" y="2669231"/>
          <a:ext cx="681904" cy="68190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60D9B-489E-43A9-BBEF-A9D5CB41BDA0}">
      <dsp:nvSpPr>
        <dsp:cNvPr id="0" name=""/>
        <dsp:cNvSpPr/>
      </dsp:nvSpPr>
      <dsp:spPr>
        <a:xfrm>
          <a:off x="2791021" y="1202230"/>
          <a:ext cx="2253635" cy="145436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sz="1800" kern="1200" dirty="0" smtClean="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减小攻击面</a:t>
          </a:r>
          <a:r>
            <a:rPr lang="zh-CN" altLang="en-US" sz="1800" kern="1200" dirty="0" smtClean="0">
              <a:latin typeface="Times New Roman" panose="02020603050405020304" pitchFamily="18" charset="0"/>
              <a:ea typeface="楷体" panose="02010609060101010101" charset="-122"/>
              <a:cs typeface="Times New Roman" panose="02020603050405020304" pitchFamily="18" charset="0"/>
              <a:sym typeface="+mn-ea"/>
            </a:rPr>
            <a:t>，避免</a:t>
          </a:r>
          <a:r>
            <a:rPr lang="zh-CN" altLang="en-US" sz="1800" kern="12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系统关键信息泄露</a:t>
          </a:r>
          <a:endParaRPr lang="zh-CN" altLang="en-US" sz="1800" kern="1200" dirty="0">
            <a:solidFill>
              <a:srgbClr val="FF0000"/>
            </a:solidFill>
          </a:endParaRPr>
        </a:p>
      </dsp:txBody>
      <dsp:txXfrm>
        <a:off x="2825098" y="1236307"/>
        <a:ext cx="2185481" cy="1420286"/>
      </dsp:txXfrm>
    </dsp:sp>
    <dsp:sp modelId="{6C372D36-342B-4F7A-B1DE-7F36BA1FF0E0}">
      <dsp:nvSpPr>
        <dsp:cNvPr id="0" name=""/>
        <dsp:cNvSpPr/>
      </dsp:nvSpPr>
      <dsp:spPr>
        <a:xfrm>
          <a:off x="2807377" y="2656593"/>
          <a:ext cx="2220923" cy="6253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楷体" panose="02010609060101010101" charset="-122"/>
              <a:ea typeface="楷体" panose="02010609060101010101" charset="-122"/>
              <a:cs typeface="Arial" panose="020B0604020202020204" pitchFamily="34" charset="0"/>
              <a:sym typeface="+mn-ea"/>
            </a:rPr>
            <a:t>关键交互数据监控</a:t>
          </a:r>
          <a:endParaRPr lang="zh-CN" altLang="en-US" sz="2000" kern="1200" dirty="0">
            <a:solidFill>
              <a:schemeClr val="tx1"/>
            </a:solidFill>
            <a:latin typeface="楷体" panose="02010609060101010101" charset="-122"/>
            <a:ea typeface="楷体" panose="02010609060101010101" charset="-122"/>
            <a:cs typeface="Arial" panose="020B0604020202020204" pitchFamily="34" charset="0"/>
          </a:endParaRPr>
        </a:p>
      </dsp:txBody>
      <dsp:txXfrm>
        <a:off x="2807377" y="2656593"/>
        <a:ext cx="1564030" cy="625376"/>
      </dsp:txXfrm>
    </dsp:sp>
    <dsp:sp modelId="{F00E8BE4-23B3-4FED-9586-9F854F1BC3E5}">
      <dsp:nvSpPr>
        <dsp:cNvPr id="0" name=""/>
        <dsp:cNvSpPr/>
      </dsp:nvSpPr>
      <dsp:spPr>
        <a:xfrm>
          <a:off x="4392489" y="2664294"/>
          <a:ext cx="681904" cy="68190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BC801D-836F-477E-B5EA-62AA20089A2F}">
      <dsp:nvSpPr>
        <dsp:cNvPr id="0" name=""/>
        <dsp:cNvSpPr/>
      </dsp:nvSpPr>
      <dsp:spPr>
        <a:xfrm>
          <a:off x="5241472" y="1202230"/>
          <a:ext cx="2298056" cy="145436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a:t>
          </a:r>
          <a:r>
            <a:rPr lang="zh-CN" altLang="en-US"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内存动态标记与跟踪技术</a:t>
          </a:r>
          <a:r>
            <a:rPr lang="zh-CN" altLang="en-US" sz="1800" kern="1200" dirty="0" smtClean="0">
              <a:latin typeface="Times New Roman" panose="02020603050405020304" pitchFamily="18" charset="0"/>
              <a:ea typeface="华文楷体" panose="02010600040101010101" pitchFamily="2" charset="-122"/>
              <a:cs typeface="Times New Roman" panose="02020603050405020304" pitchFamily="18" charset="0"/>
              <a:sym typeface="+mn-ea"/>
            </a:rPr>
            <a:t>，隔离虚拟机内存，避免</a:t>
          </a:r>
          <a:r>
            <a:rPr lang="zh-CN" altLang="en-US" sz="1800" kern="12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内存恶意访问</a:t>
          </a:r>
          <a:endParaRPr lang="zh-CN" altLang="en-US" sz="1800" kern="1200" dirty="0">
            <a:solidFill>
              <a:srgbClr val="FF0000"/>
            </a:solidFill>
          </a:endParaRPr>
        </a:p>
      </dsp:txBody>
      <dsp:txXfrm>
        <a:off x="5275549" y="1236307"/>
        <a:ext cx="2229902" cy="1420286"/>
      </dsp:txXfrm>
    </dsp:sp>
    <dsp:sp modelId="{08DB5C66-FE53-44A0-BD2E-55E1A2F149A8}">
      <dsp:nvSpPr>
        <dsp:cNvPr id="0" name=""/>
        <dsp:cNvSpPr/>
      </dsp:nvSpPr>
      <dsp:spPr>
        <a:xfrm>
          <a:off x="5221687" y="2622986"/>
          <a:ext cx="2337626" cy="6925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楷体" panose="02010609060101010101" charset="-122"/>
              <a:ea typeface="楷体" panose="02010609060101010101" charset="-122"/>
              <a:cs typeface="Arial" panose="020B0604020202020204" pitchFamily="34" charset="0"/>
              <a:sym typeface="+mn-ea"/>
            </a:rPr>
            <a:t>内存高强度隔离</a:t>
          </a:r>
          <a:endParaRPr lang="zh-CN" altLang="en-US" sz="2000" kern="1200" dirty="0">
            <a:solidFill>
              <a:schemeClr val="tx1"/>
            </a:solidFill>
            <a:latin typeface="楷体" panose="02010609060101010101" charset="-122"/>
            <a:ea typeface="楷体" panose="02010609060101010101" charset="-122"/>
            <a:cs typeface="Arial" panose="020B0604020202020204" pitchFamily="34" charset="0"/>
          </a:endParaRPr>
        </a:p>
      </dsp:txBody>
      <dsp:txXfrm>
        <a:off x="5221687" y="2622986"/>
        <a:ext cx="1646215" cy="692591"/>
      </dsp:txXfrm>
    </dsp:sp>
    <dsp:sp modelId="{ED0FE1EF-3506-42CD-ACD9-3DD633F3B26C}">
      <dsp:nvSpPr>
        <dsp:cNvPr id="0" name=""/>
        <dsp:cNvSpPr/>
      </dsp:nvSpPr>
      <dsp:spPr>
        <a:xfrm>
          <a:off x="6878935" y="2592285"/>
          <a:ext cx="681904" cy="68190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zh-CN" altLang="en-US"/>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fld id="{F28340DD-4431-4CA0-ABEC-F67A9D9C34A0}" type="datetimeFigureOut">
              <a:rPr lang="zh-CN" altLang="en-US"/>
            </a:fld>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7C7E6D1D-E2E6-46F2-B597-FA0BF5D44BA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extLst>
            <a:ext uri="{909E8E84-426E-40DD-AFC4-6F175D3DCCD1}">
              <a14:hiddenFill xmlns:a14="http://schemas.microsoft.com/office/drawing/2010/main">
                <a:noFill/>
              </a14:hiddenFill>
            </a:ext>
          </a:extLst>
        </p:spPr>
      </p:sp>
      <p:sp>
        <p:nvSpPr>
          <p:cNvPr id="45059" name="Rectangle 3"/>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各位老师好，我的学位论文的题目是“虚拟机安全隔离技术研究”</a:t>
            </a:r>
            <a:br>
              <a:rPr lang="en-US" altLang="zh-CN" dirty="0"/>
            </a:br>
            <a:r>
              <a:rPr lang="zh-CN" altLang="en-US" dirty="0"/>
              <a:t>现对其进展情况进行中期报告</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kern="0" dirty="0"/>
              <a:t>既然虚拟化是云计算的基石，虚拟化如果不可信，那上层运行的虚拟机安全将不复存在。在</a:t>
            </a:r>
            <a:r>
              <a:rPr lang="en-US" altLang="zh-CN" sz="1200" kern="0" dirty="0" err="1"/>
              <a:t>IaaS</a:t>
            </a:r>
            <a:r>
              <a:rPr lang="zh-CN" altLang="en-US" sz="1200" kern="0" dirty="0"/>
              <a:t>云平台中，主要存在两类攻击，内部攻击和外部攻击，其攻击方式如图所示。攻击者或内部人员利用</a:t>
            </a:r>
            <a:r>
              <a:rPr lang="en-US" altLang="zh-CN" sz="1200" kern="0" dirty="0"/>
              <a:t>VMM</a:t>
            </a:r>
            <a:r>
              <a:rPr lang="zh-CN" altLang="en-US" sz="1200" kern="0" dirty="0"/>
              <a:t>的漏洞或者其特权攻击用户虚拟机，从而获取数据</a:t>
            </a:r>
            <a:r>
              <a:rPr lang="en-US" altLang="zh-CN" sz="1200" kern="0" dirty="0"/>
              <a:t> </a:t>
            </a:r>
            <a:r>
              <a:rPr lang="zh-CN" altLang="en-US" sz="1200" kern="0" dirty="0"/>
              <a:t>。</a:t>
            </a:r>
            <a:endParaRPr lang="en-US" altLang="zh-CN" sz="1200" kern="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kern="0" dirty="0"/>
              <a:t>由此可知，如何在不可信的云平台中保护用户虚拟机的安全是一个用户及提供商热切需要解决的问题。</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l" eaLnBrk="1" hangingPunct="1">
              <a:buFont typeface="Arial" panose="020B0604020202020204" pitchFamily="34" charset="0"/>
              <a:buChar char="•"/>
            </a:pPr>
            <a:r>
              <a:rPr lang="en-US" altLang="zh-CN" dirty="0" smtClean="0">
                <a:solidFill>
                  <a:schemeClr val="tx1"/>
                </a:solidFill>
                <a:cs typeface="Arial" panose="020B0604020202020204" pitchFamily="34" charset="0"/>
              </a:rPr>
              <a:t>A. </a:t>
            </a:r>
            <a:r>
              <a:rPr lang="zh-CN" altLang="en-US" dirty="0" smtClean="0">
                <a:solidFill>
                  <a:schemeClr val="tx1"/>
                </a:solidFill>
                <a:cs typeface="Arial" panose="020B0604020202020204" pitchFamily="34" charset="0"/>
              </a:rPr>
              <a:t>安全执行环境</a:t>
            </a:r>
            <a:endParaRPr lang="zh-CN" altLang="en-US" dirty="0" smtClean="0">
              <a:solidFill>
                <a:schemeClr val="tx1"/>
              </a:solidFill>
              <a:cs typeface="Arial" panose="020B0604020202020204" pitchFamily="34" charset="0"/>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利用同层隔离机制实现</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，避免来自恶意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的攻击</a:t>
            </a:r>
            <a:endPar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B. </a:t>
            </a:r>
            <a:r>
              <a:rPr lang="zh-CN" altLang="en-US" dirty="0" smtClean="0">
                <a:cs typeface="Arial" panose="020B0604020202020204" pitchFamily="34" charset="0"/>
                <a:sym typeface="+mn-ea"/>
              </a:rPr>
              <a:t>关键数据监控</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减小攻击面，避免系统关键信息泄露</a:t>
            </a:r>
            <a:endParaRPr lang="zh-CN" altLang="en-US" dirty="0" smtClean="0">
              <a:latin typeface="Times New Roman" panose="02020603050405020304" pitchFamily="18" charset="0"/>
              <a:ea typeface="楷体" panose="02010609060101010101"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C. </a:t>
            </a:r>
            <a:r>
              <a:rPr lang="zh-CN" altLang="en-US" dirty="0" smtClean="0">
                <a:cs typeface="Arial" panose="020B0604020202020204" pitchFamily="34" charset="0"/>
                <a:sym typeface="+mn-ea"/>
              </a:rPr>
              <a:t>内存高强度隔离</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利用内存动态标记与跟踪技术，隔离虚拟机内存，避免恶意访问</a:t>
            </a:r>
            <a:endParaRPr lang="zh-CN" altLang="en-US" dirty="0" smtClean="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l" eaLnBrk="1" hangingPunct="1">
              <a:buFont typeface="Arial" panose="020B0604020202020204" pitchFamily="34" charset="0"/>
              <a:buChar char="•"/>
            </a:pPr>
            <a:r>
              <a:rPr lang="en-US" altLang="zh-CN" dirty="0" smtClean="0">
                <a:solidFill>
                  <a:schemeClr val="tx1"/>
                </a:solidFill>
                <a:cs typeface="Arial" panose="020B0604020202020204" pitchFamily="34" charset="0"/>
              </a:rPr>
              <a:t>A. </a:t>
            </a:r>
            <a:r>
              <a:rPr lang="zh-CN" altLang="en-US" dirty="0" smtClean="0">
                <a:solidFill>
                  <a:schemeClr val="tx1"/>
                </a:solidFill>
                <a:cs typeface="Arial" panose="020B0604020202020204" pitchFamily="34" charset="0"/>
              </a:rPr>
              <a:t>安全执行环境</a:t>
            </a:r>
            <a:endParaRPr lang="zh-CN" altLang="en-US" dirty="0" smtClean="0">
              <a:solidFill>
                <a:schemeClr val="tx1"/>
              </a:solidFill>
              <a:cs typeface="Arial" panose="020B0604020202020204" pitchFamily="34" charset="0"/>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利用同层隔离机制实现</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，避免来自恶意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的攻击</a:t>
            </a:r>
            <a:endPar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B. </a:t>
            </a:r>
            <a:r>
              <a:rPr lang="zh-CN" altLang="en-US" dirty="0" smtClean="0">
                <a:cs typeface="Arial" panose="020B0604020202020204" pitchFamily="34" charset="0"/>
                <a:sym typeface="+mn-ea"/>
              </a:rPr>
              <a:t>关键数据监控</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减小攻击面，避免系统关键信息泄露</a:t>
            </a:r>
            <a:endParaRPr lang="zh-CN" altLang="en-US" dirty="0" smtClean="0">
              <a:latin typeface="Times New Roman" panose="02020603050405020304" pitchFamily="18" charset="0"/>
              <a:ea typeface="楷体" panose="02010609060101010101"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C. </a:t>
            </a:r>
            <a:r>
              <a:rPr lang="zh-CN" altLang="en-US" dirty="0" smtClean="0">
                <a:cs typeface="Arial" panose="020B0604020202020204" pitchFamily="34" charset="0"/>
                <a:sym typeface="+mn-ea"/>
              </a:rPr>
              <a:t>内存高强度隔离</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利用内存动态标记与跟踪技术，隔离虚拟机内存，避免恶意访问</a:t>
            </a:r>
            <a:endParaRPr lang="zh-CN" altLang="en-US" dirty="0" smtClean="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将内存在分配的时候进行标记，</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或者</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的，保证内存隔离，防止内存非法越界访问，即非可信的</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Hypervisor/VM</a:t>
            </a: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访问正常的</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VM</a:t>
            </a:r>
            <a:endParaRPr lang="en-US" altLang="zh-CN" sz="1200" dirty="0">
              <a:latin typeface="Times New Roman" panose="02020603050405020304" pitchFamily="18" charset="0"/>
              <a:ea typeface="楷体" panose="02010609060101010101" charset="-122"/>
              <a:cs typeface="Times New Roman" panose="02020603050405020304" pitchFamily="18" charset="0"/>
              <a:sym typeface="+mn-ea"/>
            </a:endParaRPr>
          </a:p>
          <a:p>
            <a:endParaRPr lang="zh-CN" altLang="en-US" dirty="0"/>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defRPr/>
            </a:pPr>
            <a:r>
              <a:rPr lang="zh-CN" altLang="en-US" sz="1800" dirty="0" smtClean="0">
                <a:latin typeface="Times New Roman" panose="02020603050405020304" pitchFamily="18" charset="0"/>
                <a:ea typeface="楷体" panose="02010609060101010101" charset="-122"/>
                <a:cs typeface="Times New Roman" panose="02020603050405020304" pitchFamily="18" charset="0"/>
                <a:sym typeface="+mn-ea"/>
              </a:rPr>
              <a:t> 实现</a:t>
            </a:r>
            <a:r>
              <a:rPr lang="en-US" altLang="zh-CN" sz="1800" dirty="0" smtClean="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1800" dirty="0" smtClean="0">
                <a:latin typeface="Times New Roman" panose="02020603050405020304" pitchFamily="18" charset="0"/>
                <a:ea typeface="楷体" panose="02010609060101010101" charset="-122"/>
                <a:cs typeface="Times New Roman" panose="02020603050405020304" pitchFamily="18" charset="0"/>
                <a:sym typeface="+mn-ea"/>
              </a:rPr>
              <a:t>内存隔离，每物理页归属固定</a:t>
            </a:r>
            <a:r>
              <a:rPr lang="en-US" altLang="zh-CN" sz="1800" dirty="0" smtClean="0">
                <a:latin typeface="Times New Roman" panose="02020603050405020304" pitchFamily="18" charset="0"/>
                <a:ea typeface="楷体" panose="02010609060101010101" charset="-122"/>
                <a:cs typeface="Times New Roman" panose="02020603050405020304" pitchFamily="18" charset="0"/>
                <a:sym typeface="+mn-ea"/>
              </a:rPr>
              <a:t>VM</a:t>
            </a:r>
            <a:endParaRPr lang="en-US" altLang="zh-CN" sz="1800" dirty="0" smtClean="0">
              <a:latin typeface="Times New Roman" panose="02020603050405020304" pitchFamily="18" charset="0"/>
              <a:ea typeface="楷体" panose="02010609060101010101" charset="-122"/>
              <a:cs typeface="Times New Roman" panose="02020603050405020304" pitchFamily="18" charset="0"/>
              <a:sym typeface="+mn-ea"/>
            </a:endParaRPr>
          </a:p>
          <a:p>
            <a:endParaRPr lang="zh-CN" altLang="en-US" dirty="0"/>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云计算平台上的多租户共享物理资源，然而物理资源是由底层的</a:t>
            </a:r>
            <a:r>
              <a:rPr lang="en-US" altLang="zh-CN" dirty="0">
                <a:sym typeface="+mn-ea"/>
              </a:rPr>
              <a:t>Hypervisor</a:t>
            </a:r>
            <a:r>
              <a:rPr lang="zh-CN" altLang="en-US" dirty="0">
                <a:sym typeface="+mn-ea"/>
              </a:rPr>
              <a:t>进行管理的。由于</a:t>
            </a:r>
            <a:r>
              <a:rPr lang="en-US" altLang="zh-CN" dirty="0">
                <a:sym typeface="+mn-ea"/>
              </a:rPr>
              <a:t>Hypervisor</a:t>
            </a:r>
            <a:r>
              <a:rPr lang="zh-CN" altLang="en-US" dirty="0">
                <a:sym typeface="+mn-ea"/>
              </a:rPr>
              <a:t>被授予最高权限，攻击者危害</a:t>
            </a:r>
            <a:r>
              <a:rPr lang="en-US" altLang="zh-CN" dirty="0">
                <a:sym typeface="+mn-ea"/>
              </a:rPr>
              <a:t>Hypervisor</a:t>
            </a:r>
            <a:r>
              <a:rPr lang="zh-CN" altLang="en-US" dirty="0">
                <a:sym typeface="+mn-ea"/>
              </a:rPr>
              <a:t>可能会危及整个云计算基础设施，并危及云中的任何数据。所以从</a:t>
            </a:r>
            <a:r>
              <a:rPr lang="en-US" altLang="zh-CN" dirty="0">
                <a:sym typeface="+mn-ea"/>
              </a:rPr>
              <a:t>Hypervisor</a:t>
            </a:r>
            <a:r>
              <a:rPr lang="zh-CN" altLang="en-US" dirty="0">
                <a:sym typeface="+mn-ea"/>
              </a:rPr>
              <a:t>的角度对虚拟机进行保护是至关重要的。</a:t>
            </a:r>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dirty="0">
                <a:latin typeface="Times New Roman" panose="02020603050405020304" pitchFamily="18" charset="0"/>
                <a:ea typeface="楷体" panose="02010609060101010101" charset="-122"/>
                <a:cs typeface="Times New Roman" panose="02020603050405020304" pitchFamily="18" charset="0"/>
              </a:rPr>
              <a:t>通过使用memtester测试工具测试内存带宽，申请1024M内存进行内存压力测试2次，测试指令和测试结果如图，表明在开启虚拟机安全套件系统后，宿主机可以通过内存压力测试。</a:t>
            </a:r>
            <a:endParaRPr sz="1200" dirty="0">
              <a:latin typeface="Times New Roman" panose="02020603050405020304" pitchFamily="18" charset="0"/>
              <a:ea typeface="楷体" panose="02010609060101010101"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dirty="0">
                <a:latin typeface="Times New Roman" panose="02020603050405020304" pitchFamily="18" charset="0"/>
                <a:ea typeface="楷体" panose="02010609060101010101" charset="-122"/>
                <a:cs typeface="Times New Roman" panose="02020603050405020304" pitchFamily="18" charset="0"/>
              </a:rPr>
              <a:t>通过使用memtester测试工具测试内存带宽，申请1024M内存进行内存压力测试2次，测试指令和测试结果如图，表明在开启虚拟机安全套件系统后，宿主机可以通过内存压力测试。</a:t>
            </a:r>
            <a:endParaRPr sz="1200" dirty="0">
              <a:latin typeface="Times New Roman" panose="02020603050405020304" pitchFamily="18" charset="0"/>
              <a:ea typeface="楷体" panose="02010609060101010101"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虚拟化漏洞可以导致的危害主要有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方面，一是造成宿主机崩溃，从而影响同一宿主机上其他虚拟机的正常运行；二是宿主机被控制，即虚拟机逃逸攻击，获取宿主机的控制权，使用宿主机发动更加深入的攻击；三是侧信道攻击，就是获取同一宿主机的其他虚拟机的敏感信息。</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今天，政府、企业、个人都有越来越多的资料信息在云上储存，一旦云系统被攻破，就意味着这些重要的信息会被泄露。黑客利用虚拟化漏洞不但可以偷取到重要信息，甚至可以从一台虚拟机的普通用户发起攻击控制宿主机，最终控制整个云环境的所有用户。</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基于此，很多企业对此望而却步，显而易见，他们不能够安心的将自己的私有数据放到云数据中心。</a:t>
            </a:r>
            <a:endParaRPr lang="en-US" altLang="zh-CN" dirty="0"/>
          </a:p>
          <a:p>
            <a:r>
              <a:rPr lang="en-US" altLang="zh-CN" dirty="0" err="1"/>
              <a:t>IaaS</a:t>
            </a:r>
            <a:r>
              <a:rPr lang="zh-CN" altLang="en-US" dirty="0"/>
              <a:t>以虚拟机的形式为用户提供基础设施资源，其框架图如图所示。云计算中的重要技术支撑是虚拟化，云计算利用虚拟化提供动态资源池，提供按需、易扩展的实时服务。</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国外学者在虚拟机安全防护上做了一些工作</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3" indent="-285750" eaLnBrk="0" hangingPunct="0">
              <a:lnSpc>
                <a:spcPct val="150000"/>
              </a:lnSpc>
              <a:spcBef>
                <a:spcPct val="0"/>
              </a:spcBef>
              <a:buSzPct val="100000"/>
              <a:buFont typeface="Wingdings" panose="05000000000000000000" pitchFamily="2" charset="2"/>
              <a:buChar char="Ø"/>
            </a:pP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地址映射，管理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恶意的</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ypervisor攻陷地址映射和</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导致</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 </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的加密内存被推断出或者</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被滥用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3" indent="-285750" eaLnBrk="0" hangingPunct="0">
              <a:lnSpc>
                <a:spcPct val="150000"/>
              </a:lnSpc>
              <a:spcBef>
                <a:spcPct val="0"/>
              </a:spcBef>
              <a:buSzPct val="100000"/>
              <a:buFont typeface="Wingdings" panose="05000000000000000000" pitchFamily="2" charset="2"/>
              <a:buChar char="Ø"/>
            </a:pP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地址映射，管理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恶意的</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ypervisor攻陷地址映射和</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导致</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 </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的加密内存被推断出或者</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被滥用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7"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B-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8194" t="52522" r="40851" b="32153"/>
          <a:stretch>
            <a:fillRect/>
          </a:stretch>
        </p:blipFill>
        <p:spPr bwMode="auto">
          <a:xfrm>
            <a:off x="749300" y="3602038"/>
            <a:ext cx="465931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B04C829-AF4A-4516-B503-5807B601E97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868144" y="548680"/>
            <a:ext cx="2602632" cy="648072"/>
          </a:xfrm>
        </p:spPr>
        <p:txBody>
          <a:bodyPr/>
          <a:lstStyle>
            <a:lvl1pPr>
              <a:defRPr sz="24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47ACC4E-D4FB-463F-BAAE-224FAB82D5F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B-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52361" t="31111" r="3542" b="56296"/>
          <a:stretch>
            <a:fillRect/>
          </a:stretch>
        </p:blipFill>
        <p:spPr bwMode="auto">
          <a:xfrm>
            <a:off x="4787900" y="2133600"/>
            <a:ext cx="4032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FFC3092-1B98-45CE-854C-DDC35B0ED44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245225"/>
            <a:ext cx="2133600" cy="476250"/>
          </a:xfrm>
        </p:spPr>
        <p:txBody>
          <a:bodyPr/>
          <a:lstStyle>
            <a:lvl1pPr>
              <a:defRPr smtClean="0"/>
            </a:lvl1pPr>
          </a:lstStyle>
          <a:p>
            <a:pPr>
              <a:defRPr/>
            </a:pPr>
            <a:fld id="{8B5378AB-B938-429B-AF51-B1E0411326D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B-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fld id="{210BCD75-5E41-4CE3-8B95-91747F820E1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23.emf"/><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6.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6.jpe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6.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3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txBox="1">
            <a:spLocks noChangeArrowheads="1"/>
          </p:cNvSpPr>
          <p:nvPr/>
        </p:nvSpPr>
        <p:spPr bwMode="auto">
          <a:xfrm>
            <a:off x="0" y="1583499"/>
            <a:ext cx="9144000" cy="83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kumimoji="1" lang="zh-CN" altLang="en-US" sz="4800" b="1" dirty="0">
                <a:solidFill>
                  <a:schemeClr val="bg1"/>
                </a:solidFill>
                <a:latin typeface="华文楷体" panose="02010600040101010101" pitchFamily="2" charset="-122"/>
                <a:ea typeface="华文楷体" panose="02010600040101010101" pitchFamily="2" charset="-122"/>
              </a:rPr>
              <a:t>基于同层地址空间隔离的虚拟机内存保护技术的研究</a:t>
            </a:r>
            <a:endParaRPr kumimoji="1" lang="zh-CN" altLang="en-US" sz="4800" b="1" dirty="0">
              <a:solidFill>
                <a:schemeClr val="bg1"/>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4355976" y="4941168"/>
            <a:ext cx="4032448" cy="1245235"/>
          </a:xfrm>
          <a:prstGeom prst="rect">
            <a:avLst/>
          </a:prstGeom>
          <a:noFill/>
        </p:spPr>
        <p:txBody>
          <a:bodyPr wrap="square" rtlCol="0">
            <a:spAutoFit/>
          </a:bodyPr>
          <a:lstStyle/>
          <a:p>
            <a:pPr lvl="0">
              <a:lnSpc>
                <a:spcPct val="125000"/>
              </a:lnSpc>
            </a:pPr>
            <a:r>
              <a:rPr lang="zh-CN" altLang="en-US" sz="2000" dirty="0">
                <a:solidFill>
                  <a:srgbClr val="000000"/>
                </a:solidFill>
                <a:latin typeface="华文楷体" panose="02010600040101010101" pitchFamily="2" charset="-122"/>
                <a:ea typeface="华文楷体" panose="02010600040101010101" pitchFamily="2" charset="-122"/>
              </a:rPr>
              <a:t>报告人：</a:t>
            </a:r>
            <a:r>
              <a:rPr lang="zh-CN" altLang="en-US" sz="2000" b="1" dirty="0">
                <a:solidFill>
                  <a:srgbClr val="000000"/>
                </a:solidFill>
                <a:latin typeface="华文楷体" panose="02010600040101010101" pitchFamily="2" charset="-122"/>
                <a:ea typeface="华文楷体" panose="02010600040101010101" pitchFamily="2" charset="-122"/>
              </a:rPr>
              <a:t>刘文清（</a:t>
            </a:r>
            <a:r>
              <a:rPr lang="en-US" altLang="zh-CN" sz="2000" b="1" dirty="0">
                <a:solidFill>
                  <a:srgbClr val="000000"/>
                </a:solidFill>
                <a:latin typeface="华文楷体" panose="02010600040101010101" pitchFamily="2" charset="-122"/>
                <a:ea typeface="华文楷体" panose="02010600040101010101" pitchFamily="2" charset="-122"/>
              </a:rPr>
              <a:t>2016</a:t>
            </a:r>
            <a:r>
              <a:rPr lang="zh-CN" altLang="en-US" sz="2000" b="1" dirty="0">
                <a:solidFill>
                  <a:srgbClr val="000000"/>
                </a:solidFill>
                <a:latin typeface="华文楷体" panose="02010600040101010101" pitchFamily="2" charset="-122"/>
                <a:ea typeface="华文楷体" panose="02010600040101010101" pitchFamily="2" charset="-122"/>
              </a:rPr>
              <a:t>级硕）</a:t>
            </a:r>
            <a:endParaRPr lang="en-US" altLang="zh-CN" sz="2000" b="1" dirty="0">
              <a:solidFill>
                <a:srgbClr val="000000"/>
              </a:solidFill>
              <a:latin typeface="华文楷体" panose="02010600040101010101" pitchFamily="2" charset="-122"/>
              <a:ea typeface="华文楷体" panose="02010600040101010101" pitchFamily="2" charset="-122"/>
            </a:endParaRPr>
          </a:p>
          <a:p>
            <a:pPr>
              <a:lnSpc>
                <a:spcPct val="125000"/>
              </a:lnSpc>
            </a:pPr>
            <a:r>
              <a:rPr lang="zh-CN" altLang="en-US" sz="2000" dirty="0">
                <a:latin typeface="华文楷体" panose="02010600040101010101" pitchFamily="2" charset="-122"/>
                <a:ea typeface="华文楷体" panose="02010600040101010101" pitchFamily="2" charset="-122"/>
              </a:rPr>
              <a:t>导    师：</a:t>
            </a:r>
            <a:r>
              <a:rPr lang="zh-CN" altLang="en-US" sz="2000" b="1" dirty="0">
                <a:latin typeface="华文楷体" panose="02010600040101010101" pitchFamily="2" charset="-122"/>
                <a:ea typeface="华文楷体" panose="02010600040101010101" pitchFamily="2" charset="-122"/>
              </a:rPr>
              <a:t>涂碧波（研究员） </a:t>
            </a:r>
            <a:endParaRPr lang="zh-CN" altLang="en-US" sz="2000" b="1" dirty="0">
              <a:latin typeface="华文楷体" panose="02010600040101010101" pitchFamily="2" charset="-122"/>
              <a:ea typeface="华文楷体" panose="02010600040101010101" pitchFamily="2" charset="-122"/>
            </a:endParaRPr>
          </a:p>
          <a:p>
            <a:pPr lvl="0">
              <a:lnSpc>
                <a:spcPct val="125000"/>
              </a:lnSpc>
            </a:pPr>
            <a:r>
              <a:rPr lang="zh-CN" altLang="en-US" sz="2000" dirty="0">
                <a:latin typeface="华文楷体" panose="02010600040101010101" pitchFamily="2" charset="-122"/>
                <a:ea typeface="华文楷体" panose="02010600040101010101" pitchFamily="2" charset="-122"/>
              </a:rPr>
              <a:t>时    间：</a:t>
            </a:r>
            <a:fld id="{078C00F7-F88F-45F2-BD53-5C9783376419}" type="datetime1">
              <a:rPr lang="zh-CN" altLang="en-US" sz="2000" b="1" dirty="0" smtClean="0">
                <a:latin typeface="华文楷体" panose="02010600040101010101" pitchFamily="2" charset="-122"/>
                <a:ea typeface="华文楷体" panose="02010600040101010101" pitchFamily="2" charset="-122"/>
              </a:rPr>
            </a:fld>
            <a:endParaRPr lang="en-US" altLang="zh-CN" sz="20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a:t>
            </a:r>
            <a:r>
              <a:rPr lang="zh-CN" altLang="en-US" sz="2800" b="1" kern="1200" dirty="0" smtClean="0">
                <a:solidFill>
                  <a:srgbClr val="000000"/>
                </a:solidFill>
                <a:ea typeface="华文楷体" panose="02010600040101010101" pitchFamily="2" charset="-122"/>
              </a:rPr>
              <a:t>状</a:t>
            </a:r>
            <a:r>
              <a:rPr lang="en-US" altLang="zh-CN" sz="2800" b="1" kern="1200" dirty="0" smtClean="0">
                <a:solidFill>
                  <a:srgbClr val="000000"/>
                </a:solidFill>
                <a:ea typeface="华文楷体" panose="02010600040101010101" pitchFamily="2" charset="-122"/>
              </a:rPr>
              <a:t>—</a:t>
            </a:r>
            <a:r>
              <a:rPr lang="zh-CN" altLang="en-US" sz="2800" b="1" kern="1200" dirty="0" smtClean="0">
                <a:solidFill>
                  <a:srgbClr val="000000"/>
                </a:solidFill>
                <a:ea typeface="华文楷体" panose="02010600040101010101" pitchFamily="2" charset="-122"/>
              </a:rPr>
              <a:t>重构</a:t>
            </a:r>
            <a:r>
              <a:rPr lang="en-US" altLang="zh-CN" sz="2800" b="1" kern="1200" dirty="0" smtClean="0">
                <a:solidFill>
                  <a:srgbClr val="000000"/>
                </a:solidFill>
                <a:ea typeface="华文楷体" panose="02010600040101010101" pitchFamily="2" charset="-122"/>
              </a:rPr>
              <a:t>Hypervisor</a:t>
            </a:r>
            <a:r>
              <a:rPr lang="zh-CN" altLang="en-US" sz="2800" b="1" kern="1200" dirty="0" smtClean="0">
                <a:solidFill>
                  <a:srgbClr val="000000"/>
                </a:solidFill>
                <a:ea typeface="华文楷体" panose="02010600040101010101" pitchFamily="2" charset="-122"/>
              </a:rPr>
              <a:t>架构</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5" name="文本框 4"/>
          <p:cNvSpPr txBox="1"/>
          <p:nvPr/>
        </p:nvSpPr>
        <p:spPr>
          <a:xfrm>
            <a:off x="611560" y="1268760"/>
            <a:ext cx="8208912" cy="2923877"/>
          </a:xfrm>
          <a:prstGeom prst="rect">
            <a:avLst/>
          </a:prstGeom>
          <a:noFill/>
        </p:spPr>
        <p:txBody>
          <a:bodyPr wrap="square" rtlCol="0">
            <a:spAutoFit/>
          </a:bodyPr>
          <a:lstStyle/>
          <a:p>
            <a:pPr marL="342900" indent="-285750" eaLnBrk="0" hangingPunct="0">
              <a:lnSpc>
                <a:spcPct val="125000"/>
              </a:lnSpc>
              <a:buSzPct val="100000"/>
              <a:buFont typeface="Wingdings" panose="05000000000000000000" pitchFamily="2" charset="2"/>
              <a:buChar char="Ø"/>
            </a:pPr>
            <a:r>
              <a:rPr lang="zh-CN" altLang="en-US" sz="2400" dirty="0">
                <a:solidFill>
                  <a:srgbClr val="000000"/>
                </a:solidFill>
                <a:ea typeface="华文楷体" panose="02010600040101010101" pitchFamily="2" charset="-122"/>
              </a:rPr>
              <a:t>重构</a:t>
            </a:r>
            <a:r>
              <a:rPr lang="en-US" altLang="zh-CN" sz="2400" dirty="0">
                <a:solidFill>
                  <a:srgbClr val="000000"/>
                </a:solidFill>
                <a:ea typeface="华文楷体" panose="02010600040101010101" pitchFamily="2" charset="-122"/>
              </a:rPr>
              <a:t>Hypervisor</a:t>
            </a:r>
            <a:r>
              <a:rPr lang="zh-CN" altLang="en-US" sz="2400" dirty="0" smtClean="0">
                <a:solidFill>
                  <a:srgbClr val="000000"/>
                </a:solidFill>
                <a:ea typeface="华文楷体" panose="02010600040101010101" pitchFamily="2" charset="-122"/>
              </a:rPr>
              <a:t>架构</a:t>
            </a:r>
            <a:endParaRPr lang="en-US" altLang="zh-CN" sz="2400" dirty="0" smtClean="0">
              <a:solidFill>
                <a:srgbClr val="000000"/>
              </a:solidFill>
              <a:ea typeface="华文楷体" panose="02010600040101010101" pitchFamily="2" charset="-122"/>
            </a:endParaRPr>
          </a:p>
          <a:p>
            <a:pPr marL="857250" lvl="1" indent="-342900" eaLnBrk="0" hangingPunct="0">
              <a:lnSpc>
                <a:spcPct val="125000"/>
              </a:lnSpc>
              <a:buSzPct val="100000"/>
              <a:buFont typeface="Times New Roman" panose="02020603050405020304" pitchFamily="18" charset="0"/>
              <a:buChar char="−"/>
            </a:pP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NOVA</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dirty="0" err="1" smtClean="0">
                <a:latin typeface="Times New Roman" panose="02020603050405020304" pitchFamily="18" charset="0"/>
                <a:ea typeface="华文楷体" panose="02010600040101010101" pitchFamily="2" charset="-122"/>
                <a:cs typeface="Times New Roman" panose="02020603050405020304" pitchFamily="18" charset="0"/>
              </a:rPr>
              <a:t>HyperLock</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从软件层对虚拟机监控器进行裁剪，使其</a:t>
            </a:r>
            <a:r>
              <a:rPr lang="zh-CN" altLang="en-US" sz="2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攻击面减小，</a:t>
            </a:r>
            <a:r>
              <a:rPr lang="zh-CN" altLang="en-US"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对系统</a:t>
            </a:r>
            <a:r>
              <a:rPr lang="zh-CN" altLang="en-US" sz="2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更改过</a:t>
            </a:r>
            <a:r>
              <a:rPr lang="zh-CN" altLang="en-US" sz="2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大</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eaLnBrk="0" hangingPunct="0">
              <a:lnSpc>
                <a:spcPct val="125000"/>
              </a:lnSpc>
              <a:spcBef>
                <a:spcPct val="20000"/>
              </a:spcBef>
              <a:buSzPct val="100000"/>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将</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的功能进行分割，只将硬件虚拟化相关的功能作为监控器运行在最高特权层，而通用功能降权到用户层运行，这样即使攻击者控制了</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，仍只会对自身所在的实例</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VM</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产生影响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529080" y="4207510"/>
            <a:ext cx="6715125" cy="24701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673224" y="1268760"/>
            <a:ext cx="8363272" cy="4525963"/>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en-US" altLang="zh-CN" dirty="0">
                <a:latin typeface="Times New Roman" panose="02020603050405020304" pitchFamily="18" charset="0"/>
                <a:ea typeface="楷体" panose="02010609060101010101" charset="-122"/>
                <a:cs typeface="Times New Roman" panose="02020603050405020304" pitchFamily="18" charset="0"/>
              </a:rPr>
              <a:t>VM </a:t>
            </a:r>
            <a:r>
              <a:rPr lang="zh-CN" altLang="en-US" dirty="0">
                <a:latin typeface="Times New Roman" panose="02020603050405020304" pitchFamily="18" charset="0"/>
                <a:ea typeface="楷体" panose="02010609060101010101" charset="-122"/>
                <a:cs typeface="Times New Roman" panose="02020603050405020304" pitchFamily="18" charset="0"/>
              </a:rPr>
              <a:t>保护方案</a:t>
            </a: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marL="285750" lvl="2" indent="-285750" eaLnBrk="0" hangingPunct="0">
              <a:lnSpc>
                <a:spcPct val="150000"/>
              </a:lnSpc>
              <a:spcBef>
                <a:spcPct val="0"/>
              </a:spcBef>
              <a:buSzPct val="100000"/>
              <a:buFont typeface="Wingdings" panose="05000000000000000000" pitchFamily="2" charset="2"/>
              <a:buChar char="Ø"/>
            </a:pP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539552" y="2099181"/>
          <a:ext cx="8363272" cy="2865120"/>
        </p:xfrm>
        <a:graphic>
          <a:graphicData uri="http://schemas.openxmlformats.org/drawingml/2006/table">
            <a:tbl>
              <a:tblPr firstRow="1" bandRow="1">
                <a:tableStyleId>{5C22544A-7EE6-4342-B048-85BDC9FD1C3A}</a:tableStyleId>
              </a:tblPr>
              <a:tblGrid>
                <a:gridCol w="1764196"/>
                <a:gridCol w="2088232"/>
                <a:gridCol w="2808312"/>
                <a:gridCol w="1702532"/>
              </a:tblGrid>
              <a:tr h="370840">
                <a:tc gridSpan="4">
                  <a:txBody>
                    <a:bodyPr/>
                    <a:lstStyle/>
                    <a:p>
                      <a:pPr algn="ct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VM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保护方案</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c hMerge="1">
                  <a:tcPr/>
                </a:tc>
              </a:tr>
              <a:tr h="0">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方案</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内容</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问题</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ea typeface="楷体" panose="02010609060101010101" charset="-122"/>
                          <a:cs typeface="Times New Roman" panose="02020603050405020304" pitchFamily="18" charset="0"/>
                        </a:rPr>
                        <a:t>不足</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b="0" dirty="0">
                          <a:latin typeface="Times New Roman" panose="02020603050405020304" pitchFamily="18" charset="0"/>
                          <a:ea typeface="楷体" panose="02010609060101010101" charset="-122"/>
                          <a:cs typeface="Times New Roman" panose="02020603050405020304" pitchFamily="18" charset="0"/>
                        </a:rPr>
                        <a:t>硬件扩展</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引入新硬件特性实现对内存等的防护</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对现有云平台不兼容</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移植性差</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更高特权级别的软件</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创建隔离执行空间</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引发性能大量开销</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系统开销大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重构</a:t>
                      </a:r>
                      <a:r>
                        <a:rPr lang="en-US" altLang="zh-CN" sz="2000" b="0" kern="1200" dirty="0" smtClean="0">
                          <a:solidFill>
                            <a:srgbClr val="000000"/>
                          </a:solidFill>
                          <a:latin typeface="Times New Roman" panose="02020603050405020304" pitchFamily="18" charset="0"/>
                          <a:ea typeface="楷体" panose="02010609060101010101" charset="-122"/>
                          <a:cs typeface="Times New Roman" panose="02020603050405020304" pitchFamily="18" charset="0"/>
                        </a:rPr>
                        <a:t>Hypervisor</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隔离</a:t>
                      </a:r>
                      <a:r>
                        <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物理资源</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预分配</a:t>
                      </a:r>
                      <a:r>
                        <a:rPr lang="en-US" altLang="zh-CN" dirty="0">
                          <a:latin typeface="Times New Roman" panose="02020603050405020304" pitchFamily="18" charset="0"/>
                          <a:ea typeface="楷体" panose="02010609060101010101" charset="-122"/>
                          <a:cs typeface="Times New Roman" panose="02020603050405020304" pitchFamily="18" charset="0"/>
                        </a:rPr>
                        <a:t>CPU</a:t>
                      </a:r>
                      <a:r>
                        <a:rPr lang="zh-CN" altLang="en-US" dirty="0">
                          <a:latin typeface="Times New Roman" panose="02020603050405020304" pitchFamily="18" charset="0"/>
                          <a:ea typeface="楷体" panose="02010609060101010101" charset="-122"/>
                          <a:cs typeface="Times New Roman" panose="02020603050405020304" pitchFamily="18" charset="0"/>
                        </a:rPr>
                        <a:t>或内存资源</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algn="ctr"/>
                      <a:r>
                        <a:rPr lang="zh-CN" altLang="en-US" dirty="0">
                          <a:latin typeface="Times New Roman" panose="02020603050405020304" pitchFamily="18" charset="0"/>
                          <a:ea typeface="楷体" panose="02010609060101010101" charset="-122"/>
                          <a:cs typeface="Times New Roman" panose="02020603050405020304" pitchFamily="18" charset="0"/>
                        </a:rPr>
                        <a:t>导致对系统修改较多</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系统更改大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sym typeface="+mn-ea"/>
              </a:rPr>
              <a:t>总结</a:t>
            </a:r>
            <a:r>
              <a:rPr lang="zh-CN" altLang="en-US" sz="2400" kern="1200" dirty="0">
                <a:solidFill>
                  <a:schemeClr val="tx1">
                    <a:lumMod val="50000"/>
                    <a:lumOff val="50000"/>
                  </a:schemeClr>
                </a:solidFill>
                <a:ea typeface="华文楷体" panose="02010600040101010101" pitchFamily="2" charset="-122"/>
                <a:sym typeface="+mn-ea"/>
              </a:rPr>
              <a:t>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611560" y="1340768"/>
            <a:ext cx="7992888" cy="4525963"/>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当前方案从硬件或软件层面</a:t>
            </a:r>
            <a:r>
              <a:rPr 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通过对安全隔离空间的创建、</a:t>
            </a:r>
            <a:r>
              <a:rPr lang="en-US" alt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资源隔离</a:t>
            </a:r>
            <a:r>
              <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，从而实现对</a:t>
            </a:r>
            <a:r>
              <a:rPr lang="en-US" alt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的保护。</a:t>
            </a:r>
            <a:endParaRPr lang="en-US" alt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683568" y="2915603"/>
          <a:ext cx="8003232" cy="2661920"/>
        </p:xfrm>
        <a:graphic>
          <a:graphicData uri="http://schemas.openxmlformats.org/drawingml/2006/table">
            <a:tbl>
              <a:tblPr firstRow="1" bandRow="1">
                <a:tableStyleId>{5C22544A-7EE6-4342-B048-85BDC9FD1C3A}</a:tableStyleId>
              </a:tblPr>
              <a:tblGrid>
                <a:gridCol w="2088232"/>
                <a:gridCol w="3247256"/>
                <a:gridCol w="2667744"/>
              </a:tblGrid>
              <a:tr h="370840">
                <a:tc gridSpan="3">
                  <a:txBody>
                    <a:bodyPr/>
                    <a:lstStyle/>
                    <a:p>
                      <a:pPr algn="ctr"/>
                      <a:r>
                        <a:rPr lang="en-US" altLang="zh-CN" dirty="0">
                          <a:solidFill>
                            <a:schemeClr val="tx1"/>
                          </a:solidFill>
                          <a:latin typeface="楷体" panose="02010609060101010101" charset="-122"/>
                          <a:ea typeface="楷体" panose="02010609060101010101" charset="-122"/>
                        </a:rPr>
                        <a:t>VM </a:t>
                      </a:r>
                      <a:r>
                        <a:rPr lang="zh-CN" altLang="en-US" dirty="0">
                          <a:solidFill>
                            <a:schemeClr val="tx1"/>
                          </a:solidFill>
                          <a:latin typeface="楷体" panose="02010609060101010101" charset="-122"/>
                          <a:ea typeface="楷体" panose="02010609060101010101" charset="-122"/>
                        </a:rPr>
                        <a:t>保护方案</a:t>
                      </a:r>
                      <a:endParaRPr lang="zh-CN" altLang="en-US" dirty="0">
                        <a:solidFill>
                          <a:schemeClr val="tx1"/>
                        </a:solidFill>
                        <a:latin typeface="楷体" panose="02010609060101010101" charset="-122"/>
                        <a:ea typeface="楷体" panose="02010609060101010101" charset="-122"/>
                      </a:endParaRPr>
                    </a:p>
                  </a:txBody>
                  <a:tcPr/>
                </a:tc>
                <a:tc hMerge="1">
                  <a:tcPr/>
                </a:tc>
                <a:tc hMerge="1">
                  <a:tcPr/>
                </a:tc>
              </a:tr>
              <a:tr h="370840">
                <a:tc>
                  <a:txBody>
                    <a:bodyPr/>
                    <a:lstStyle/>
                    <a:p>
                      <a:pPr algn="ctr"/>
                      <a:r>
                        <a:rPr lang="zh-CN" altLang="en-US" b="1" dirty="0">
                          <a:latin typeface="楷体" panose="02010609060101010101" charset="-122"/>
                          <a:ea typeface="楷体" panose="02010609060101010101" charset="-122"/>
                        </a:rPr>
                        <a:t>方案</a:t>
                      </a:r>
                      <a:endParaRPr lang="zh-CN" altLang="en-US" b="1" dirty="0">
                        <a:latin typeface="楷体" panose="02010609060101010101" charset="-122"/>
                        <a:ea typeface="楷体" panose="02010609060101010101" charset="-122"/>
                      </a:endParaRPr>
                    </a:p>
                  </a:txBody>
                  <a:tcPr/>
                </a:tc>
                <a:tc>
                  <a:txBody>
                    <a:bodyPr/>
                    <a:lstStyle/>
                    <a:p>
                      <a:pPr algn="ctr"/>
                      <a:r>
                        <a:rPr lang="zh-CN" altLang="en-US" b="1" dirty="0">
                          <a:latin typeface="楷体" panose="02010609060101010101" charset="-122"/>
                          <a:ea typeface="楷体" panose="02010609060101010101" charset="-122"/>
                        </a:rPr>
                        <a:t>内容</a:t>
                      </a:r>
                      <a:endParaRPr lang="zh-CN" altLang="en-US" b="1" dirty="0">
                        <a:latin typeface="楷体" panose="02010609060101010101" charset="-122"/>
                        <a:ea typeface="楷体" panose="02010609060101010101" charset="-122"/>
                      </a:endParaRPr>
                    </a:p>
                  </a:txBody>
                  <a:tcPr/>
                </a:tc>
                <a:tc>
                  <a:txBody>
                    <a:bodyPr/>
                    <a:lstStyle/>
                    <a:p>
                      <a:pPr algn="ctr"/>
                      <a:r>
                        <a:rPr lang="zh-CN" altLang="en-US" b="1" dirty="0">
                          <a:latin typeface="楷体" panose="02010609060101010101" charset="-122"/>
                          <a:ea typeface="楷体" panose="02010609060101010101" charset="-122"/>
                        </a:rPr>
                        <a:t>不足</a:t>
                      </a:r>
                      <a:endParaRPr lang="zh-CN" altLang="en-US" b="1" dirty="0">
                        <a:latin typeface="楷体" panose="02010609060101010101" charset="-122"/>
                        <a:ea typeface="楷体" panose="02010609060101010101" charset="-122"/>
                      </a:endParaRPr>
                    </a:p>
                  </a:txBody>
                  <a:tcPr/>
                </a:tc>
              </a:tr>
              <a:tr h="370840">
                <a:tc>
                  <a:txBody>
                    <a:bodyPr/>
                    <a:lstStyle/>
                    <a:p>
                      <a:pPr algn="ctr"/>
                      <a:r>
                        <a:rPr lang="zh-CN" altLang="en-US" dirty="0">
                          <a:latin typeface="楷体" panose="02010609060101010101" charset="-122"/>
                          <a:ea typeface="楷体" panose="02010609060101010101" charset="-122"/>
                        </a:rPr>
                        <a:t>硬件扩展</a:t>
                      </a:r>
                      <a:endParaRPr lang="zh-CN" altLang="en-US" dirty="0">
                        <a:latin typeface="楷体" panose="02010609060101010101" charset="-122"/>
                        <a:ea typeface="楷体" panose="02010609060101010101" charset="-122"/>
                      </a:endParaRPr>
                    </a:p>
                  </a:txBody>
                  <a:tcPr/>
                </a:tc>
                <a:tc>
                  <a:txBody>
                    <a:bodyPr/>
                    <a:lstStyle/>
                    <a:p>
                      <a:pPr algn="ctr"/>
                      <a:r>
                        <a:rPr lang="zh-CN" altLang="en-US" dirty="0">
                          <a:latin typeface="楷体" panose="02010609060101010101" charset="-122"/>
                          <a:ea typeface="楷体" panose="02010609060101010101" charset="-122"/>
                        </a:rPr>
                        <a:t>引入新硬件实现</a:t>
                      </a:r>
                      <a:endParaRPr lang="en-US" altLang="zh-CN" dirty="0">
                        <a:latin typeface="楷体" panose="02010609060101010101" charset="-122"/>
                        <a:ea typeface="楷体" panose="02010609060101010101" charset="-122"/>
                      </a:endParaRPr>
                    </a:p>
                    <a:p>
                      <a:pPr algn="ctr"/>
                      <a:r>
                        <a:rPr lang="zh-CN" altLang="en-US" dirty="0">
                          <a:latin typeface="楷体" panose="02010609060101010101" charset="-122"/>
                          <a:ea typeface="楷体" panose="02010609060101010101" charset="-122"/>
                        </a:rPr>
                        <a:t>对内存等的防护</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对现有云平台不兼容</a:t>
                      </a:r>
                      <a:endParaRPr lang="zh-CN" altLang="en-US" dirty="0">
                        <a:latin typeface="楷体" panose="02010609060101010101" charset="-122"/>
                        <a:ea typeface="楷体" panose="02010609060101010101" charset="-122"/>
                      </a:endParaRPr>
                    </a:p>
                  </a:txBody>
                  <a:tcPr/>
                </a:tc>
              </a:tr>
              <a:tr h="370840">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更高特权级别的</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软件</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创建隔离执行空间</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引发性能大量开销</a:t>
                      </a:r>
                      <a:endParaRPr lang="zh-CN" altLang="en-US" dirty="0">
                        <a:latin typeface="楷体" panose="02010609060101010101" charset="-122"/>
                        <a:ea typeface="楷体" panose="02010609060101010101" charset="-122"/>
                      </a:endParaRPr>
                    </a:p>
                  </a:txBody>
                  <a:tcPr/>
                </a:tc>
              </a:tr>
              <a:tr h="370840">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重组</a:t>
                      </a:r>
                      <a:r>
                        <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rPr>
                        <a:t>Hypervisor</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隔离</a:t>
                      </a:r>
                      <a:r>
                        <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rPr>
                        <a:t>VM</a:t>
                      </a: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的物理资源</a:t>
                      </a:r>
                      <a:endParaRPr lang="zh-CN" altLang="en-US" dirty="0">
                        <a:latin typeface="楷体" panose="02010609060101010101" charset="-122"/>
                        <a:ea typeface="楷体" panose="02010609060101010101" charset="-122"/>
                      </a:endParaRPr>
                    </a:p>
                  </a:txBody>
                  <a:tcPr/>
                </a:tc>
                <a:tc>
                  <a:txBody>
                    <a:bodyPr/>
                    <a:lstStyle/>
                    <a:p>
                      <a:pPr algn="ctr"/>
                      <a:r>
                        <a:rPr lang="zh-CN" altLang="en-US" dirty="0">
                          <a:latin typeface="楷体" panose="02010609060101010101" charset="-122"/>
                          <a:ea typeface="楷体" panose="02010609060101010101" charset="-122"/>
                        </a:rPr>
                        <a:t>预分配</a:t>
                      </a:r>
                      <a:r>
                        <a:rPr lang="en-US" altLang="zh-CN" dirty="0">
                          <a:latin typeface="楷体" panose="02010609060101010101" charset="-122"/>
                          <a:ea typeface="楷体" panose="02010609060101010101" charset="-122"/>
                        </a:rPr>
                        <a:t>CPU</a:t>
                      </a:r>
                      <a:r>
                        <a:rPr lang="zh-CN" altLang="en-US" dirty="0">
                          <a:latin typeface="楷体" panose="02010609060101010101" charset="-122"/>
                          <a:ea typeface="楷体" panose="02010609060101010101" charset="-122"/>
                        </a:rPr>
                        <a:t>或内存资源</a:t>
                      </a:r>
                      <a:endParaRPr lang="en-US" altLang="zh-CN" dirty="0">
                        <a:latin typeface="楷体" panose="02010609060101010101" charset="-122"/>
                        <a:ea typeface="楷体" panose="02010609060101010101" charset="-122"/>
                      </a:endParaRPr>
                    </a:p>
                    <a:p>
                      <a:pPr algn="ctr"/>
                      <a:r>
                        <a:rPr lang="zh-CN" altLang="en-US" dirty="0">
                          <a:latin typeface="楷体" panose="02010609060101010101" charset="-122"/>
                          <a:ea typeface="楷体" panose="02010609060101010101" charset="-122"/>
                        </a:rPr>
                        <a:t>导致对系统修改较多</a:t>
                      </a:r>
                      <a:endParaRPr lang="zh-CN" altLang="en-US" dirty="0">
                        <a:latin typeface="楷体" panose="02010609060101010101" charset="-122"/>
                        <a:ea typeface="楷体" panose="02010609060101010101" charset="-122"/>
                      </a:endParaRPr>
                    </a:p>
                  </a:txBody>
                  <a:tcPr/>
                </a:tc>
              </a:tr>
            </a:tbl>
          </a:graphicData>
        </a:graphic>
      </p:graphicFrame>
      <p:graphicFrame>
        <p:nvGraphicFramePr>
          <p:cNvPr id="5" name="表格 4"/>
          <p:cNvGraphicFramePr>
            <a:graphicFrameLocks noGrp="1"/>
          </p:cNvGraphicFramePr>
          <p:nvPr/>
        </p:nvGraphicFramePr>
        <p:xfrm>
          <a:off x="457200" y="2853228"/>
          <a:ext cx="8363272" cy="2865120"/>
        </p:xfrm>
        <a:graphic>
          <a:graphicData uri="http://schemas.openxmlformats.org/drawingml/2006/table">
            <a:tbl>
              <a:tblPr firstRow="1" bandRow="1">
                <a:tableStyleId>{5C22544A-7EE6-4342-B048-85BDC9FD1C3A}</a:tableStyleId>
              </a:tblPr>
              <a:tblGrid>
                <a:gridCol w="1764196"/>
                <a:gridCol w="2088232"/>
                <a:gridCol w="2808312"/>
                <a:gridCol w="1702532"/>
              </a:tblGrid>
              <a:tr h="370840">
                <a:tc gridSpan="4">
                  <a:txBody>
                    <a:bodyPr/>
                    <a:lstStyle/>
                    <a:p>
                      <a:pPr algn="ct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VM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保护方案</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c hMerge="1">
                  <a:tcPr/>
                </a:tc>
              </a:tr>
              <a:tr h="0">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方案</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内容</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问题</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ea typeface="楷体" panose="02010609060101010101" charset="-122"/>
                          <a:cs typeface="Times New Roman" panose="02020603050405020304" pitchFamily="18" charset="0"/>
                        </a:rPr>
                        <a:t>不足</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b="0" dirty="0">
                          <a:latin typeface="Times New Roman" panose="02020603050405020304" pitchFamily="18" charset="0"/>
                          <a:ea typeface="楷体" panose="02010609060101010101" charset="-122"/>
                          <a:cs typeface="Times New Roman" panose="02020603050405020304" pitchFamily="18" charset="0"/>
                        </a:rPr>
                        <a:t>硬件扩展</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引入新硬件实现</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algn="ctr"/>
                      <a:r>
                        <a:rPr lang="zh-CN" altLang="en-US" dirty="0">
                          <a:latin typeface="Times New Roman" panose="02020603050405020304" pitchFamily="18" charset="0"/>
                          <a:ea typeface="楷体" panose="02010609060101010101" charset="-122"/>
                          <a:cs typeface="Times New Roman" panose="02020603050405020304" pitchFamily="18" charset="0"/>
                        </a:rPr>
                        <a:t>对内存等的防护</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对现有云平台不兼容</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移植性差</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更高特权级别的软件</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创建隔离执行空间</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引发性能大量开销</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系统开销大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重组</a:t>
                      </a:r>
                      <a:r>
                        <a:rPr lang="en-US" altLang="zh-CN"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Hypervisor</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隔离</a:t>
                      </a:r>
                      <a:r>
                        <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物理资源</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预分配</a:t>
                      </a:r>
                      <a:r>
                        <a:rPr lang="en-US" altLang="zh-CN" dirty="0">
                          <a:latin typeface="Times New Roman" panose="02020603050405020304" pitchFamily="18" charset="0"/>
                          <a:ea typeface="楷体" panose="02010609060101010101" charset="-122"/>
                          <a:cs typeface="Times New Roman" panose="02020603050405020304" pitchFamily="18" charset="0"/>
                        </a:rPr>
                        <a:t>CPU</a:t>
                      </a:r>
                      <a:r>
                        <a:rPr lang="zh-CN" altLang="en-US" dirty="0">
                          <a:latin typeface="Times New Roman" panose="02020603050405020304" pitchFamily="18" charset="0"/>
                          <a:ea typeface="楷体" panose="02010609060101010101" charset="-122"/>
                          <a:cs typeface="Times New Roman" panose="02020603050405020304" pitchFamily="18" charset="0"/>
                        </a:rPr>
                        <a:t>或内存资源</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algn="ctr"/>
                      <a:r>
                        <a:rPr lang="zh-CN" altLang="en-US" dirty="0">
                          <a:latin typeface="Times New Roman" panose="02020603050405020304" pitchFamily="18" charset="0"/>
                          <a:ea typeface="楷体" panose="02010609060101010101" charset="-122"/>
                          <a:cs typeface="Times New Roman" panose="02020603050405020304" pitchFamily="18" charset="0"/>
                        </a:rPr>
                        <a:t>导致对系统修改较多</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系统更改大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7"/>
          <p:cNvSpPr/>
          <p:nvPr/>
        </p:nvSpPr>
        <p:spPr bwMode="auto">
          <a:xfrm>
            <a:off x="827584" y="1735481"/>
            <a:ext cx="5825176" cy="3881454"/>
          </a:xfrm>
          <a:prstGeom prst="roundRect">
            <a:avLst>
              <a:gd name="adj" fmla="val 833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dirty="0">
              <a:ln>
                <a:noFill/>
              </a:ln>
              <a:solidFill>
                <a:schemeClr val="tx1"/>
              </a:solidFill>
              <a:effectLst/>
              <a:latin typeface="Helvetica" pitchFamily="34" charset="0"/>
            </a:endParaRPr>
          </a:p>
        </p:txBody>
      </p:sp>
      <p:sp>
        <p:nvSpPr>
          <p:cNvPr id="6" name="圆角矩形 5"/>
          <p:cNvSpPr/>
          <p:nvPr/>
        </p:nvSpPr>
        <p:spPr>
          <a:xfrm>
            <a:off x="2910441" y="2582541"/>
            <a:ext cx="1641656" cy="453718"/>
          </a:xfrm>
          <a:prstGeom prst="roundRect">
            <a:avLst>
              <a:gd name="adj" fmla="val 9616"/>
            </a:avLst>
          </a:prstGeom>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altLang="zh-CN" b="1" dirty="0">
                <a:solidFill>
                  <a:schemeClr val="tx1"/>
                </a:solidFill>
              </a:rPr>
              <a:t>Guest VM1</a:t>
            </a:r>
            <a:endParaRPr lang="en-US" altLang="zh-CN" b="1" dirty="0">
              <a:solidFill>
                <a:schemeClr val="tx1"/>
              </a:solidFill>
            </a:endParaRPr>
          </a:p>
        </p:txBody>
      </p:sp>
      <p:sp>
        <p:nvSpPr>
          <p:cNvPr id="8" name="Rounded Rectangle 49"/>
          <p:cNvSpPr/>
          <p:nvPr/>
        </p:nvSpPr>
        <p:spPr bwMode="auto">
          <a:xfrm>
            <a:off x="1008840" y="4112218"/>
            <a:ext cx="5431505" cy="478203"/>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lstStyle/>
          <a:p>
            <a:pPr algn="ctr" fontAlgn="base" latinLnBrk="0">
              <a:spcBef>
                <a:spcPct val="0"/>
              </a:spcBef>
              <a:spcAft>
                <a:spcPct val="0"/>
              </a:spcAft>
            </a:pPr>
            <a:r>
              <a:rPr lang="en-US" sz="2000" b="1" dirty="0">
                <a:latin typeface="Helvetica" pitchFamily="34" charset="0"/>
              </a:rPr>
              <a:t> Hypervisor</a:t>
            </a:r>
            <a:endParaRPr kumimoji="0" lang="en-US" sz="2000" b="1" i="0" u="none" strike="noStrike" cap="none" normalizeH="0" baseline="0" dirty="0">
              <a:ln>
                <a:noFill/>
              </a:ln>
              <a:solidFill>
                <a:schemeClr val="tx1"/>
              </a:solidFill>
              <a:effectLst/>
              <a:latin typeface="Helvetica" pitchFamily="34" charset="0"/>
            </a:endParaRPr>
          </a:p>
        </p:txBody>
      </p:sp>
      <p:sp>
        <p:nvSpPr>
          <p:cNvPr id="11" name="Rounded Rectangle 50"/>
          <p:cNvSpPr/>
          <p:nvPr/>
        </p:nvSpPr>
        <p:spPr bwMode="auto">
          <a:xfrm>
            <a:off x="2900511" y="1974079"/>
            <a:ext cx="1592009" cy="478203"/>
          </a:xfrm>
          <a:prstGeom prst="roundRect">
            <a:avLst/>
          </a:prstGeom>
          <a:solidFill>
            <a:srgbClr val="92D050"/>
          </a:solidFill>
          <a:ln w="22225">
            <a:solidFill>
              <a:srgbClr val="02104C"/>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Victim VM</a:t>
            </a:r>
            <a:endParaRPr kumimoji="0" lang="en-US" sz="2400" b="1" i="0" u="none" strike="noStrike" cap="none" normalizeH="0" baseline="0" dirty="0">
              <a:ln>
                <a:noFill/>
              </a:ln>
              <a:solidFill>
                <a:schemeClr val="tx1"/>
              </a:solidFill>
              <a:effectLst/>
              <a:latin typeface="Helvetica" pitchFamily="34" charset="0"/>
            </a:endParaRPr>
          </a:p>
        </p:txBody>
      </p:sp>
      <p:sp>
        <p:nvSpPr>
          <p:cNvPr id="13" name="TextBox 56"/>
          <p:cNvSpPr txBox="1"/>
          <p:nvPr/>
        </p:nvSpPr>
        <p:spPr>
          <a:xfrm>
            <a:off x="2840762" y="1817933"/>
            <a:ext cx="139359" cy="405946"/>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sz="2800" b="1" dirty="0"/>
          </a:p>
        </p:txBody>
      </p:sp>
      <p:sp>
        <p:nvSpPr>
          <p:cNvPr id="16" name="Rounded Rectangle 52"/>
          <p:cNvSpPr/>
          <p:nvPr/>
        </p:nvSpPr>
        <p:spPr bwMode="auto">
          <a:xfrm>
            <a:off x="4749173" y="1987888"/>
            <a:ext cx="1641655" cy="488613"/>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Attack VM</a:t>
            </a:r>
            <a:endParaRPr lang="en-US" sz="2400" b="1" dirty="0">
              <a:latin typeface="Helvetica" pitchFamily="34" charset="0"/>
            </a:endParaRPr>
          </a:p>
        </p:txBody>
      </p:sp>
      <p:sp>
        <p:nvSpPr>
          <p:cNvPr id="17" name="TextBox 56"/>
          <p:cNvSpPr txBox="1"/>
          <p:nvPr/>
        </p:nvSpPr>
        <p:spPr>
          <a:xfrm>
            <a:off x="4771139" y="1807235"/>
            <a:ext cx="139359" cy="405946"/>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sz="2800" b="1" dirty="0"/>
          </a:p>
        </p:txBody>
      </p:sp>
      <p:sp>
        <p:nvSpPr>
          <p:cNvPr id="19" name="TextBox 56"/>
          <p:cNvSpPr txBox="1"/>
          <p:nvPr/>
        </p:nvSpPr>
        <p:spPr>
          <a:xfrm>
            <a:off x="1104739" y="1809401"/>
            <a:ext cx="139359" cy="405946"/>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sz="2800" b="1" dirty="0"/>
          </a:p>
        </p:txBody>
      </p:sp>
      <p:sp>
        <p:nvSpPr>
          <p:cNvPr id="27" name="矩形 26"/>
          <p:cNvSpPr/>
          <p:nvPr/>
        </p:nvSpPr>
        <p:spPr>
          <a:xfrm>
            <a:off x="6795953" y="2879878"/>
            <a:ext cx="1223886" cy="584775"/>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zh-CN" sz="1600" b="1" dirty="0"/>
              <a:t>Intent </a:t>
            </a:r>
            <a:endParaRPr lang="en-US" altLang="zh-CN" sz="1600" b="1" dirty="0"/>
          </a:p>
          <a:p>
            <a:pPr algn="ctr"/>
            <a:r>
              <a:rPr lang="en-US" altLang="zh-CN" sz="1600" b="1" dirty="0"/>
              <a:t>attackers</a:t>
            </a:r>
            <a:endParaRPr lang="zh-CN" altLang="en-US" sz="1600" b="1" dirty="0"/>
          </a:p>
        </p:txBody>
      </p:sp>
      <p:sp>
        <p:nvSpPr>
          <p:cNvPr id="14" name="圆角矩形 13"/>
          <p:cNvSpPr/>
          <p:nvPr/>
        </p:nvSpPr>
        <p:spPr>
          <a:xfrm>
            <a:off x="4749173" y="2582541"/>
            <a:ext cx="1641656" cy="478204"/>
          </a:xfrm>
          <a:prstGeom prst="roundRect">
            <a:avLst>
              <a:gd name="adj" fmla="val 9616"/>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altLang="zh-CN" b="1" dirty="0">
                <a:solidFill>
                  <a:schemeClr val="tx1"/>
                </a:solidFill>
              </a:rPr>
              <a:t>Guest VM2</a:t>
            </a:r>
            <a:endParaRPr lang="en-US" altLang="zh-CN" b="1" dirty="0">
              <a:solidFill>
                <a:schemeClr val="tx1"/>
              </a:solidFill>
            </a:endParaRPr>
          </a:p>
        </p:txBody>
      </p:sp>
      <p:sp>
        <p:nvSpPr>
          <p:cNvPr id="44"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a:solidFill>
                  <a:srgbClr val="000000"/>
                </a:solidFill>
                <a:latin typeface="Arial" panose="020B0604020202020204"/>
                <a:ea typeface="华文楷体" panose="02010600040101010101" pitchFamily="2" charset="-122"/>
                <a:cs typeface="+mn-cs"/>
              </a:rPr>
              <a:t>攻击</a:t>
            </a:r>
            <a:r>
              <a:rPr lang="zh-CN" altLang="en-US" sz="2800" b="1" kern="1200" dirty="0">
                <a:solidFill>
                  <a:srgbClr val="000000"/>
                </a:solidFill>
                <a:latin typeface="Arial" panose="020B0604020202020204"/>
                <a:ea typeface="华文楷体" panose="02010600040101010101" pitchFamily="2" charset="-122"/>
                <a:cs typeface="+mn-cs"/>
              </a:rPr>
              <a:t>模型</a:t>
            </a:r>
            <a:endParaRPr lang="zh-CN" altLang="en-US" sz="2800" b="1" kern="1200" dirty="0">
              <a:solidFill>
                <a:srgbClr val="000000"/>
              </a:solidFill>
              <a:latin typeface="Arial" panose="020B0604020202020204"/>
              <a:ea typeface="华文楷体" panose="02010600040101010101" pitchFamily="2" charset="-122"/>
              <a:cs typeface="+mn-cs"/>
            </a:endParaRPr>
          </a:p>
        </p:txBody>
      </p:sp>
      <p:pic>
        <p:nvPicPr>
          <p:cNvPr id="2050" name="Picture 2" descr="https://timgsa.baidu.com/timg?image&amp;quality=80&amp;size=b9999_10000&amp;sec=1545645297&amp;di=ada57a2742e256fd19ddef7e6f42748e&amp;imgtype=jpg&amp;er=1&amp;src=http%3A%2F%2Fimgsrc.baidu.com%2Fimgad%2Fpic%2Fitem%2Fa8ec8a13632762d0c9297286abec08fa513dc6f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76746" y="1700808"/>
            <a:ext cx="1569214" cy="1046142"/>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49"/>
          <p:cNvSpPr/>
          <p:nvPr/>
        </p:nvSpPr>
        <p:spPr bwMode="auto">
          <a:xfrm>
            <a:off x="1005231" y="4785329"/>
            <a:ext cx="5431505" cy="74805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lstStyle/>
          <a:p>
            <a:pPr algn="ctr" fontAlgn="base" latinLnBrk="0">
              <a:spcBef>
                <a:spcPct val="0"/>
              </a:spcBef>
              <a:spcAft>
                <a:spcPct val="0"/>
              </a:spcAft>
            </a:pPr>
            <a:endParaRPr kumimoji="0" lang="en-US" sz="2000" b="1" i="0" u="none" strike="noStrike" cap="none" normalizeH="0" baseline="0" dirty="0">
              <a:ln>
                <a:noFill/>
              </a:ln>
              <a:solidFill>
                <a:schemeClr val="tx1"/>
              </a:solidFill>
              <a:effectLst/>
              <a:latin typeface="Helvetica" pitchFamily="34" charset="0"/>
            </a:endParaRPr>
          </a:p>
        </p:txBody>
      </p:sp>
      <p:cxnSp>
        <p:nvCxnSpPr>
          <p:cNvPr id="4" name="直接箭头连接符 3"/>
          <p:cNvCxnSpPr>
            <a:stCxn id="2050" idx="1"/>
          </p:cNvCxnSpPr>
          <p:nvPr/>
        </p:nvCxnSpPr>
        <p:spPr>
          <a:xfrm flipH="1">
            <a:off x="6227410" y="2223879"/>
            <a:ext cx="549336" cy="65599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4749173" y="3111373"/>
            <a:ext cx="816744" cy="10250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flipV="1">
            <a:off x="3731269" y="3060745"/>
            <a:ext cx="315839" cy="9970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52"/>
          <p:cNvSpPr/>
          <p:nvPr/>
        </p:nvSpPr>
        <p:spPr bwMode="auto">
          <a:xfrm>
            <a:off x="2764328" y="4802394"/>
            <a:ext cx="3626500" cy="699736"/>
          </a:xfrm>
          <a:prstGeom prst="roundRect">
            <a:avLst>
              <a:gd name="adj" fmla="val 5000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en-US" sz="2400" b="1" dirty="0">
              <a:latin typeface="Helvetica" pitchFamily="34" charset="0"/>
            </a:endParaRPr>
          </a:p>
        </p:txBody>
      </p:sp>
      <p:sp>
        <p:nvSpPr>
          <p:cNvPr id="12" name="Rounded Rectangle 52"/>
          <p:cNvSpPr/>
          <p:nvPr/>
        </p:nvSpPr>
        <p:spPr bwMode="auto">
          <a:xfrm>
            <a:off x="3952461" y="4959279"/>
            <a:ext cx="796712" cy="478203"/>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VM2</a:t>
            </a:r>
            <a:endParaRPr lang="en-US" sz="2400" b="1" dirty="0">
              <a:latin typeface="Helvetica" pitchFamily="34" charset="0"/>
            </a:endParaRPr>
          </a:p>
        </p:txBody>
      </p:sp>
      <p:sp>
        <p:nvSpPr>
          <p:cNvPr id="20" name="文本框 19"/>
          <p:cNvSpPr txBox="1"/>
          <p:nvPr/>
        </p:nvSpPr>
        <p:spPr>
          <a:xfrm>
            <a:off x="1244098" y="4932929"/>
            <a:ext cx="1520230" cy="646331"/>
          </a:xfrm>
          <a:prstGeom prst="rect">
            <a:avLst/>
          </a:prstGeom>
          <a:noFill/>
        </p:spPr>
        <p:txBody>
          <a:bodyPr wrap="square" rtlCol="0">
            <a:spAutoFit/>
          </a:bodyPr>
          <a:lstStyle/>
          <a:p>
            <a:r>
              <a:rPr lang="en-US" altLang="zh-CN" b="1" dirty="0">
                <a:latin typeface="Helvetica" pitchFamily="34" charset="0"/>
              </a:rPr>
              <a:t> Hardware</a:t>
            </a:r>
            <a:endParaRPr lang="en-US" altLang="zh-CN" b="1" dirty="0">
              <a:latin typeface="Helvetica" pitchFamily="34" charset="0"/>
            </a:endParaRPr>
          </a:p>
          <a:p>
            <a:endParaRPr lang="zh-CN" altLang="en-US" dirty="0"/>
          </a:p>
        </p:txBody>
      </p:sp>
      <p:sp>
        <p:nvSpPr>
          <p:cNvPr id="45" name="Rounded Rectangle 52"/>
          <p:cNvSpPr/>
          <p:nvPr/>
        </p:nvSpPr>
        <p:spPr bwMode="auto">
          <a:xfrm>
            <a:off x="3002063" y="4959278"/>
            <a:ext cx="815735" cy="478203"/>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VM1</a:t>
            </a:r>
            <a:endParaRPr lang="en-US" sz="2400" b="1" dirty="0">
              <a:latin typeface="Helvetica" pitchFamily="34" charset="0"/>
            </a:endParaRPr>
          </a:p>
        </p:txBody>
      </p:sp>
      <p:sp>
        <p:nvSpPr>
          <p:cNvPr id="46" name="Rounded Rectangle 52"/>
          <p:cNvSpPr/>
          <p:nvPr/>
        </p:nvSpPr>
        <p:spPr bwMode="auto">
          <a:xfrm>
            <a:off x="2941975" y="4965825"/>
            <a:ext cx="815735" cy="478203"/>
          </a:xfrm>
          <a:prstGeom prst="roundRect">
            <a:avLst/>
          </a:prstGeom>
          <a:solidFill>
            <a:schemeClr val="accent3">
              <a:lumMod val="85000"/>
            </a:schemeClr>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VM1</a:t>
            </a:r>
            <a:endParaRPr lang="en-US" sz="2400" b="1" dirty="0">
              <a:latin typeface="Helvetica" pitchFamily="34" charset="0"/>
            </a:endParaRPr>
          </a:p>
        </p:txBody>
      </p:sp>
      <p:sp>
        <p:nvSpPr>
          <p:cNvPr id="48" name="文本框 47"/>
          <p:cNvSpPr txBox="1"/>
          <p:nvPr/>
        </p:nvSpPr>
        <p:spPr>
          <a:xfrm>
            <a:off x="5825715" y="5722975"/>
            <a:ext cx="2018277" cy="369332"/>
          </a:xfrm>
          <a:prstGeom prst="rect">
            <a:avLst/>
          </a:prstGeom>
          <a:noFill/>
        </p:spPr>
        <p:txBody>
          <a:bodyPr wrap="square" rtlCol="0">
            <a:spAutoFit/>
          </a:bodyPr>
          <a:lstStyle/>
          <a:p>
            <a:pPr algn="ctr"/>
            <a:r>
              <a:rPr lang="en-US" altLang="zh-CN" b="1" dirty="0"/>
              <a:t>compromised</a:t>
            </a:r>
            <a:endParaRPr lang="en-US" altLang="zh-CN" b="1" dirty="0"/>
          </a:p>
        </p:txBody>
      </p:sp>
      <p:sp>
        <p:nvSpPr>
          <p:cNvPr id="49" name="文本框 48"/>
          <p:cNvSpPr txBox="1"/>
          <p:nvPr/>
        </p:nvSpPr>
        <p:spPr>
          <a:xfrm>
            <a:off x="4532928" y="4835594"/>
            <a:ext cx="2018277" cy="369332"/>
          </a:xfrm>
          <a:prstGeom prst="rect">
            <a:avLst/>
          </a:prstGeom>
          <a:noFill/>
        </p:spPr>
        <p:txBody>
          <a:bodyPr wrap="square" rtlCol="0">
            <a:spAutoFit/>
          </a:bodyPr>
          <a:lstStyle/>
          <a:p>
            <a:pPr algn="ctr"/>
            <a:r>
              <a:rPr lang="en-US" altLang="zh-CN" b="1" dirty="0"/>
              <a:t>memory</a:t>
            </a:r>
            <a:endParaRPr lang="en-US" altLang="zh-CN" b="1" dirty="0"/>
          </a:p>
        </p:txBody>
      </p:sp>
      <p:sp>
        <p:nvSpPr>
          <p:cNvPr id="50" name="Rounded Rectangle 52"/>
          <p:cNvSpPr/>
          <p:nvPr/>
        </p:nvSpPr>
        <p:spPr bwMode="auto">
          <a:xfrm>
            <a:off x="5140592" y="5736496"/>
            <a:ext cx="815735" cy="300274"/>
          </a:xfrm>
          <a:prstGeom prst="roundRect">
            <a:avLst/>
          </a:prstGeom>
          <a:solidFill>
            <a:schemeClr val="accent3">
              <a:lumMod val="85000"/>
            </a:schemeClr>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en-US" sz="2400" b="1" dirty="0">
              <a:latin typeface="Helvetica" pitchFamily="34" charset="0"/>
            </a:endParaRPr>
          </a:p>
        </p:txBody>
      </p:sp>
      <p:sp>
        <p:nvSpPr>
          <p:cNvPr id="51" name="Rounded Rectangle 52"/>
          <p:cNvSpPr/>
          <p:nvPr/>
        </p:nvSpPr>
        <p:spPr bwMode="auto">
          <a:xfrm>
            <a:off x="5153408" y="6103739"/>
            <a:ext cx="796712" cy="312262"/>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en-US" sz="2400" b="1" dirty="0">
              <a:latin typeface="Helvetica" pitchFamily="34" charset="0"/>
            </a:endParaRPr>
          </a:p>
        </p:txBody>
      </p:sp>
      <p:sp>
        <p:nvSpPr>
          <p:cNvPr id="52" name="文本框 51"/>
          <p:cNvSpPr txBox="1"/>
          <p:nvPr/>
        </p:nvSpPr>
        <p:spPr>
          <a:xfrm>
            <a:off x="5706107" y="6075204"/>
            <a:ext cx="2619362" cy="369332"/>
          </a:xfrm>
          <a:prstGeom prst="rect">
            <a:avLst/>
          </a:prstGeom>
          <a:noFill/>
        </p:spPr>
        <p:txBody>
          <a:bodyPr wrap="square" rtlCol="0">
            <a:spAutoFit/>
          </a:bodyPr>
          <a:lstStyle/>
          <a:p>
            <a:pPr algn="ctr"/>
            <a:r>
              <a:rPr lang="en-US" altLang="zh-CN" b="1" dirty="0"/>
              <a:t>not compromised</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45"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系统架构</a:t>
            </a:r>
            <a:endParaRPr lang="zh-CN" altLang="en-US" sz="2800" b="1" kern="1200" dirty="0">
              <a:solidFill>
                <a:srgbClr val="000000"/>
              </a:solidFill>
              <a:ea typeface="华文楷体" panose="02010600040101010101" pitchFamily="2" charset="-122"/>
              <a:cs typeface="+mn-cs"/>
            </a:endParaRPr>
          </a:p>
        </p:txBody>
      </p:sp>
      <p:sp>
        <p:nvSpPr>
          <p:cNvPr id="8" name="内容占位符 7"/>
          <p:cNvSpPr>
            <a:spLocks noGrp="1"/>
          </p:cNvSpPr>
          <p:nvPr>
            <p:ph idx="1"/>
          </p:nvPr>
        </p:nvSpPr>
        <p:spPr>
          <a:xfrm>
            <a:off x="611560" y="1371220"/>
            <a:ext cx="8229600" cy="2921875"/>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en-US" altLang="zh-CN" b="1" kern="1200" dirty="0" err="1">
                <a:latin typeface="华文楷体" panose="02010600040101010101" pitchFamily="2" charset="-122"/>
                <a:ea typeface="华文楷体" panose="02010600040101010101" pitchFamily="2" charset="-122"/>
                <a:cs typeface="Times New Roman" panose="02020603050405020304" pitchFamily="18" charset="0"/>
                <a:sym typeface="+mn-ea"/>
              </a:rPr>
              <a:t>HyperMI</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系统架构</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Clr>
                <a:srgbClr val="0070C0"/>
              </a:buClr>
              <a:buSzPct val="100000"/>
              <a:buFont typeface="华文楷体" panose="02010600040101010101" pitchFamily="2" charset="-122"/>
              <a:buChar char="–"/>
            </a:pP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Secure Monitor (VM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监控、</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隔离</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1257300" lvl="4" indent="-342900" eaLnBrk="0" hangingPunct="0">
              <a:lnSpc>
                <a:spcPct val="150000"/>
              </a:lnSpc>
              <a:spcBef>
                <a:spcPct val="0"/>
              </a:spcBef>
              <a:buClr>
                <a:schemeClr val="tx1"/>
              </a:buClr>
              <a:buSzPct val="100000"/>
              <a:buFont typeface="Arial" panose="020B0604020202020204" pitchFamily="34" charset="0"/>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实现 </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关键交互数据监控</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1257300" lvl="4" indent="-342900" eaLnBrk="0" hangingPunct="0">
              <a:lnSpc>
                <a:spcPct val="150000"/>
              </a:lnSpc>
              <a:spcBef>
                <a:spcPct val="0"/>
              </a:spcBef>
              <a:buClr>
                <a:schemeClr val="tx1"/>
              </a:buClr>
              <a:buSzPct val="100000"/>
              <a:buFont typeface="Arial" panose="020B0604020202020204" pitchFamily="34" charset="0"/>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实现</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的内存高强度隔离</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Clr>
                <a:srgbClr val="0070C0"/>
              </a:buClr>
              <a:buSzPct val="100000"/>
              <a:buFont typeface="华文楷体" panose="02010600040101010101" pitchFamily="2" charset="-122"/>
              <a:buChar char="–"/>
            </a:pP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Switch Gate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切换门</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1257300" lvl="4" indent="-342900" eaLnBrk="0" hangingPunct="0">
              <a:lnSpc>
                <a:spcPct val="150000"/>
              </a:lnSpc>
              <a:spcBef>
                <a:spcPct val="0"/>
              </a:spcBef>
              <a:buSzPct val="100000"/>
              <a:buFont typeface="Arial" panose="020B0604020202020204" pitchFamily="34" charset="0"/>
              <a:buChar char="•"/>
            </a:pPr>
            <a:r>
              <a:rPr lang="en-US" altLang="zh-CN" b="1" kern="1200" dirty="0" err="1">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HyperMI</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与</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交互通道</a:t>
            </a:r>
            <a:endParaRPr lang="en-US" altLang="zh-CN" sz="4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215188" y="4149080"/>
            <a:ext cx="7224001" cy="2463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smtClean="0">
                <a:solidFill>
                  <a:schemeClr val="tx1"/>
                </a:solidFill>
                <a:ea typeface="华文楷体" panose="02010600040101010101" pitchFamily="2" charset="-122"/>
                <a:cs typeface="+mn-cs"/>
              </a:rPr>
              <a:t>研究内容</a:t>
            </a:r>
            <a:r>
              <a:rPr lang="en-US" altLang="zh-CN" sz="2800" b="1" kern="1200" dirty="0" smtClean="0">
                <a:solidFill>
                  <a:schemeClr val="tx1"/>
                </a:solidFill>
                <a:ea typeface="华文楷体" panose="02010600040101010101" pitchFamily="2" charset="-122"/>
                <a:cs typeface="+mn-cs"/>
              </a:rPr>
              <a:t>--</a:t>
            </a:r>
            <a:r>
              <a:rPr lang="zh-CN" altLang="en-US" sz="2800" b="1" kern="1200" dirty="0" smtClean="0">
                <a:solidFill>
                  <a:schemeClr val="tx1"/>
                </a:solidFill>
                <a:ea typeface="华文楷体" panose="02010600040101010101" pitchFamily="2" charset="-122"/>
                <a:cs typeface="+mn-cs"/>
              </a:rPr>
              <a:t>三</a:t>
            </a:r>
            <a:r>
              <a:rPr lang="zh-CN" altLang="en-US" sz="2800" b="1" kern="1200" dirty="0" smtClean="0">
                <a:solidFill>
                  <a:schemeClr val="tx1"/>
                </a:solidFill>
                <a:latin typeface="Arial" panose="020B0604020202020204"/>
                <a:ea typeface="华文楷体" panose="02010600040101010101" pitchFamily="2" charset="-122"/>
                <a:cs typeface="+mn-cs"/>
              </a:rPr>
              <a:t>大机制</a:t>
            </a:r>
            <a:endParaRPr lang="zh-CN" altLang="en-US" sz="2800" b="1" kern="1200" dirty="0" smtClean="0">
              <a:solidFill>
                <a:schemeClr val="tx1"/>
              </a:solidFill>
              <a:latin typeface="Arial" panose="020B0604020202020204"/>
              <a:ea typeface="华文楷体" panose="02010600040101010101" pitchFamily="2" charset="-122"/>
              <a:cs typeface="+mn-cs"/>
            </a:endParaRPr>
          </a:p>
        </p:txBody>
      </p:sp>
      <p:sp>
        <p:nvSpPr>
          <p:cNvPr id="77" name="Rectangle 11"/>
          <p:cNvSpPr>
            <a:spLocks noChangeArrowheads="1"/>
          </p:cNvSpPr>
          <p:nvPr/>
        </p:nvSpPr>
        <p:spPr bwMode="gray">
          <a:xfrm>
            <a:off x="673100" y="1447800"/>
            <a:ext cx="7787332" cy="111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indent="-285750" eaLnBrk="0" hangingPunct="0">
              <a:lnSpc>
                <a:spcPct val="135000"/>
              </a:lnSpc>
              <a:buSzPct val="100000"/>
              <a:buFont typeface="Wingdings" panose="05000000000000000000" pitchFamily="2" charset="2"/>
              <a:buChar char="Ø"/>
            </a:pP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对于虚拟机内存安全防护有三种方案：</a:t>
            </a:r>
            <a:r>
              <a:rPr lang="zh-CN" altLang="en-US" dirty="0">
                <a:latin typeface="楷体" panose="02010609060101010101" charset="-122"/>
                <a:ea typeface="楷体" panose="02010609060101010101" charset="-122"/>
                <a:cs typeface="Arial" panose="020B0604020202020204" pitchFamily="34" charset="0"/>
              </a:rPr>
              <a:t>安全执行</a:t>
            </a:r>
            <a:r>
              <a:rPr lang="zh-CN" altLang="en-US" dirty="0" smtClean="0">
                <a:latin typeface="楷体" panose="02010609060101010101" charset="-122"/>
                <a:ea typeface="楷体" panose="02010609060101010101" charset="-122"/>
                <a:cs typeface="Arial" panose="020B0604020202020204" pitchFamily="34" charset="0"/>
              </a:rPr>
              <a:t>环境创建</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latin typeface="楷体" panose="02010609060101010101" charset="-122"/>
                <a:ea typeface="楷体" panose="02010609060101010101" charset="-122"/>
                <a:cs typeface="Arial" panose="020B0604020202020204" pitchFamily="34" charset="0"/>
                <a:sym typeface="+mn-ea"/>
              </a:rPr>
              <a:t>关键交互数据</a:t>
            </a:r>
            <a:r>
              <a:rPr lang="zh-CN" altLang="en-US" dirty="0" smtClean="0">
                <a:latin typeface="楷体" panose="02010609060101010101" charset="-122"/>
                <a:ea typeface="楷体" panose="02010609060101010101" charset="-122"/>
                <a:cs typeface="Arial" panose="020B0604020202020204" pitchFamily="34" charset="0"/>
                <a:sym typeface="+mn-ea"/>
              </a:rPr>
              <a:t>监控</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和内存高强度隔离机制。</a:t>
            </a:r>
            <a:endPar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p:nvPr/>
        </p:nvGraphicFramePr>
        <p:xfrm>
          <a:off x="1650365" y="2446655"/>
          <a:ext cx="5557520" cy="3754755"/>
        </p:xfrm>
        <a:graphic>
          <a:graphicData uri="http://schemas.openxmlformats.org/presentationml/2006/ole">
            <mc:AlternateContent xmlns:mc="http://schemas.openxmlformats.org/markup-compatibility/2006">
              <mc:Choice xmlns:v="urn:schemas-microsoft-com:vml" Requires="v">
                <p:oleObj spid="_x0000_s1033" name="" r:id="rId1" imgW="6439535" imgH="4562475" progId="Visio.Drawing.15">
                  <p:embed/>
                </p:oleObj>
              </mc:Choice>
              <mc:Fallback>
                <p:oleObj name="" r:id="rId1" imgW="6439535" imgH="4562475" progId="Visio.Drawing.15">
                  <p:embed/>
                  <p:pic>
                    <p:nvPicPr>
                      <p:cNvPr id="0" name="图片 3"/>
                      <p:cNvPicPr/>
                      <p:nvPr/>
                    </p:nvPicPr>
                    <p:blipFill>
                      <a:blip r:embed="rId2"/>
                      <a:stretch>
                        <a:fillRect/>
                      </a:stretch>
                    </p:blipFill>
                    <p:spPr>
                      <a:xfrm>
                        <a:off x="1650365" y="2446655"/>
                        <a:ext cx="5557520" cy="37547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smtClean="0">
                <a:solidFill>
                  <a:schemeClr val="tx1"/>
                </a:solidFill>
                <a:ea typeface="华文楷体" panose="02010600040101010101" pitchFamily="2" charset="-122"/>
                <a:cs typeface="+mn-cs"/>
              </a:rPr>
              <a:t>研究</a:t>
            </a:r>
            <a:r>
              <a:rPr lang="zh-CN" altLang="en-US" sz="2800" b="1" kern="1200" dirty="0" smtClean="0">
                <a:solidFill>
                  <a:schemeClr val="tx1"/>
                </a:solidFill>
                <a:ea typeface="华文楷体" panose="02010600040101010101" pitchFamily="2" charset="-122"/>
                <a:cs typeface="+mn-cs"/>
              </a:rPr>
              <a:t>内容</a:t>
            </a:r>
            <a:r>
              <a:rPr lang="en-US" altLang="zh-CN" sz="2800" b="1" kern="1200" dirty="0" smtClean="0">
                <a:solidFill>
                  <a:schemeClr val="tx1"/>
                </a:solidFill>
                <a:ea typeface="华文楷体" panose="02010600040101010101" pitchFamily="2" charset="-122"/>
                <a:cs typeface="+mn-cs"/>
              </a:rPr>
              <a:t>-</a:t>
            </a:r>
            <a:r>
              <a:rPr lang="zh-CN" altLang="en-US" sz="2800" b="1" kern="1200" dirty="0" smtClean="0">
                <a:solidFill>
                  <a:schemeClr val="tx1"/>
                </a:solidFill>
                <a:ea typeface="华文楷体" panose="02010600040101010101" pitchFamily="2" charset="-122"/>
                <a:cs typeface="+mn-cs"/>
              </a:rPr>
              <a:t>三</a:t>
            </a:r>
            <a:r>
              <a:rPr lang="zh-CN" altLang="en-US" sz="2800" b="1" kern="1200" dirty="0" smtClean="0">
                <a:solidFill>
                  <a:schemeClr val="tx1"/>
                </a:solidFill>
                <a:latin typeface="Arial" panose="020B0604020202020204"/>
                <a:ea typeface="华文楷体" panose="02010600040101010101" pitchFamily="2" charset="-122"/>
                <a:cs typeface="+mn-cs"/>
              </a:rPr>
              <a:t>大机制</a:t>
            </a:r>
            <a:endParaRPr lang="zh-CN" altLang="en-US" sz="2800" b="1" kern="1200" dirty="0">
              <a:solidFill>
                <a:schemeClr val="tx1"/>
              </a:solidFill>
              <a:latin typeface="Arial" panose="020B0604020202020204"/>
              <a:ea typeface="华文楷体" panose="02010600040101010101" pitchFamily="2" charset="-122"/>
              <a:cs typeface="+mn-cs"/>
            </a:endParaRPr>
          </a:p>
        </p:txBody>
      </p:sp>
      <p:sp>
        <p:nvSpPr>
          <p:cNvPr id="77" name="Rectangle 11"/>
          <p:cNvSpPr>
            <a:spLocks noChangeArrowheads="1"/>
          </p:cNvSpPr>
          <p:nvPr/>
        </p:nvSpPr>
        <p:spPr bwMode="gray">
          <a:xfrm>
            <a:off x="467544" y="1412776"/>
            <a:ext cx="7787332" cy="111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indent="-285750" eaLnBrk="0" hangingPunct="0">
              <a:lnSpc>
                <a:spcPct val="135000"/>
              </a:lnSpc>
              <a:buSzPct val="100000"/>
              <a:buFont typeface="Wingdings" panose="05000000000000000000" pitchFamily="2" charset="2"/>
              <a:buChar char="Ø"/>
            </a:pPr>
            <a:r>
              <a:rPr lang="zh-CN" altLang="en-US"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对于虚拟机内存安全防护有三部分：</a:t>
            </a:r>
            <a:r>
              <a:rPr lang="zh-CN" altLang="en-US" sz="2000" dirty="0">
                <a:latin typeface="楷体" panose="02010609060101010101" charset="-122"/>
                <a:ea typeface="楷体" panose="02010609060101010101" charset="-122"/>
                <a:cs typeface="Arial" panose="020B0604020202020204" pitchFamily="34" charset="0"/>
              </a:rPr>
              <a:t>安全执行</a:t>
            </a:r>
            <a:r>
              <a:rPr lang="zh-CN" altLang="en-US" sz="2000" dirty="0" smtClean="0">
                <a:latin typeface="楷体" panose="02010609060101010101" charset="-122"/>
                <a:ea typeface="楷体" panose="02010609060101010101" charset="-122"/>
                <a:cs typeface="Arial" panose="020B0604020202020204" pitchFamily="34" charset="0"/>
              </a:rPr>
              <a:t>环境创建</a:t>
            </a:r>
            <a:r>
              <a:rPr lang="zh-CN" altLang="en-US"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楷体" panose="02010609060101010101" charset="-122"/>
                <a:ea typeface="楷体" panose="02010609060101010101" charset="-122"/>
                <a:cs typeface="Arial" panose="020B0604020202020204" pitchFamily="34" charset="0"/>
                <a:sym typeface="+mn-ea"/>
              </a:rPr>
              <a:t>关键交互数据</a:t>
            </a:r>
            <a:r>
              <a:rPr lang="zh-CN" altLang="en-US" sz="2000" dirty="0" smtClean="0">
                <a:latin typeface="楷体" panose="02010609060101010101" charset="-122"/>
                <a:ea typeface="楷体" panose="02010609060101010101" charset="-122"/>
                <a:cs typeface="Arial" panose="020B0604020202020204" pitchFamily="34" charset="0"/>
                <a:sym typeface="+mn-ea"/>
              </a:rPr>
              <a:t>监控</a:t>
            </a:r>
            <a:r>
              <a:rPr lang="zh-CN" altLang="en-US"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和内存高强度隔离机制</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图示 3"/>
          <p:cNvGraphicFramePr/>
          <p:nvPr/>
        </p:nvGraphicFramePr>
        <p:xfrm>
          <a:off x="707662" y="2060848"/>
          <a:ext cx="7560840" cy="46400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454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研究内容</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4" name="Rectangle 1"/>
          <p:cNvSpPr>
            <a:spLocks noChangeArrowheads="1"/>
          </p:cNvSpPr>
          <p:nvPr/>
        </p:nvSpPr>
        <p:spPr bwMode="auto">
          <a:xfrm>
            <a:off x="1939925"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表格 7"/>
          <p:cNvGraphicFramePr>
            <a:graphicFrameLocks noGrp="1"/>
          </p:cNvGraphicFramePr>
          <p:nvPr/>
        </p:nvGraphicFramePr>
        <p:xfrm>
          <a:off x="683568" y="2492896"/>
          <a:ext cx="8064896" cy="2412492"/>
        </p:xfrm>
        <a:graphic>
          <a:graphicData uri="http://schemas.openxmlformats.org/drawingml/2006/table">
            <a:tbl>
              <a:tblPr firstRow="1" bandRow="1">
                <a:tableStyleId>{5C22544A-7EE6-4342-B048-85BDC9FD1C3A}</a:tableStyleId>
              </a:tblPr>
              <a:tblGrid>
                <a:gridCol w="1296144"/>
                <a:gridCol w="2376264"/>
                <a:gridCol w="2160240"/>
                <a:gridCol w="2232248"/>
              </a:tblGrid>
              <a:tr h="335242">
                <a:tc gridSpan="4">
                  <a:txBody>
                    <a:bodyPr/>
                    <a:lstStyle/>
                    <a:p>
                      <a:pPr marL="0" marR="0" lvl="0" algn="ctr" defTabSz="914400" rtl="0" eaLnBrk="1" latinLnBrk="0" hangingPunct="1">
                        <a:lnSpc>
                          <a:spcPct val="100000"/>
                        </a:lnSpc>
                        <a:spcBef>
                          <a:spcPct val="0"/>
                        </a:spcBef>
                        <a:spcAft>
                          <a:spcPct val="35000"/>
                        </a:spcAft>
                      </a:pPr>
                      <a:r>
                        <a:rPr lang="en-US" sz="2000" kern="1200" dirty="0" err="1">
                          <a:solidFill>
                            <a:schemeClr val="tx1"/>
                          </a:solidFill>
                          <a:latin typeface="Times New Roman" panose="02020603050405020304" pitchFamily="18" charset="0"/>
                          <a:ea typeface="楷体" panose="02010609060101010101" charset="-122"/>
                          <a:cs typeface="Times New Roman" panose="02020603050405020304" pitchFamily="18" charset="0"/>
                        </a:rPr>
                        <a:t>HyperMI</a:t>
                      </a:r>
                      <a:r>
                        <a:rPr lang="zh-CN" altLang="en-US" sz="20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研究内容</a:t>
                      </a:r>
                      <a:endParaRPr lang="zh-CN" altLang="en-US" sz="20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hMerge="1">
                  <a:tcPr/>
                </a:tc>
                <a:tc hMerge="1">
                  <a:tcPr/>
                </a:tc>
                <a:tc hMerge="1">
                  <a:tcPr/>
                </a:tc>
              </a:tr>
              <a:tr h="335242">
                <a:tc>
                  <a:txBody>
                    <a:bodyPr/>
                    <a:lstStyle/>
                    <a:p>
                      <a:pPr marL="0" marR="0" lvl="0" algn="ctr" defTabSz="914400" rtl="0" eaLnBrk="1" latinLnBrk="0" hangingPunct="1">
                        <a:lnSpc>
                          <a:spcPct val="100000"/>
                        </a:lnSpc>
                        <a:spcBef>
                          <a:spcPct val="0"/>
                        </a:spcBef>
                        <a:spcAft>
                          <a:spcPct val="35000"/>
                        </a:spcAft>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研究内容</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安全隔离执行环境</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en-US" altLang="zh-CN"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关键数据监控</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en-US" altLang="zh-CN" sz="1800" kern="120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a:solidFill>
                            <a:schemeClr val="tx1"/>
                          </a:solidFill>
                          <a:latin typeface="Times New Roman" panose="02020603050405020304" pitchFamily="18" charset="0"/>
                          <a:ea typeface="楷体" panose="02010609060101010101" charset="-122"/>
                          <a:cs typeface="Times New Roman" panose="02020603050405020304" pitchFamily="18" charset="0"/>
                        </a:rPr>
                        <a:t>内存高强度隔离</a:t>
                      </a:r>
                      <a:endParaRPr lang="zh-CN" altLang="en-US" sz="1800" kern="120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r>
              <a:tr h="431264">
                <a:tc>
                  <a:txBody>
                    <a:bodyPr/>
                    <a:lstStyle/>
                    <a:p>
                      <a:pPr marL="0" marR="0" lvl="0" algn="ctr" defTabSz="914400" rtl="0" eaLnBrk="1" latinLnBrk="0" hangingPunct="1">
                        <a:lnSpc>
                          <a:spcPct val="100000"/>
                        </a:lnSpc>
                        <a:spcBef>
                          <a:spcPct val="0"/>
                        </a:spcBef>
                        <a:spcAft>
                          <a:spcPct val="35000"/>
                        </a:spcAft>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研究方案</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同层隔离机制</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交互数据监控</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marR="0" lvl="0" algn="ctr" defTabSz="914400" rtl="0" eaLnBrk="1" latinLnBrk="0" hangingPunct="1">
                        <a:lnSpc>
                          <a:spcPct val="100000"/>
                        </a:lnSpc>
                        <a:spcBef>
                          <a:spcPct val="0"/>
                        </a:spcBef>
                        <a:spcAft>
                          <a:spcPct val="35000"/>
                        </a:spcAft>
                      </a:pPr>
                      <a:r>
                        <a:rPr lang="en-US" altLang="zh-CN"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退出重定向</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地址映射监控</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内存动态标记与跟踪</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r>
              <a:tr h="851000">
                <a:tc>
                  <a:txBody>
                    <a:bodyPr/>
                    <a:lstStyle/>
                    <a:p>
                      <a:pPr marL="0" marR="0" lvl="0" algn="ctr" defTabSz="914400" rtl="0" eaLnBrk="1" latinLnBrk="0" hangingPunct="1">
                        <a:lnSpc>
                          <a:spcPct val="100000"/>
                        </a:lnSpc>
                        <a:spcBef>
                          <a:spcPct val="0"/>
                        </a:spcBef>
                        <a:spcAft>
                          <a:spcPct val="35000"/>
                        </a:spcAft>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系统效果</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可信执行环境运行，避免非可信</a:t>
                      </a:r>
                      <a:r>
                        <a:rPr lang="en-US" altLang="zh-CN"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Hypervisor</a:t>
                      </a: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减小攻击面，避免系统关键信息泄露攻击</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控制内存访问，</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避免多重映射攻击</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sym typeface="+mn-ea"/>
              </a:rPr>
              <a:t>总结</a:t>
            </a:r>
            <a:r>
              <a:rPr lang="zh-CN" altLang="en-US" sz="2400" kern="1200" dirty="0">
                <a:solidFill>
                  <a:schemeClr val="tx1">
                    <a:lumMod val="50000"/>
                    <a:lumOff val="50000"/>
                  </a:schemeClr>
                </a:solidFill>
                <a:ea typeface="华文楷体" panose="02010600040101010101" pitchFamily="2" charset="-122"/>
                <a:sym typeface="+mn-ea"/>
              </a:rPr>
              <a:t>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国内外研究现状</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研究内容</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sym typeface="+mn-ea"/>
              </a:rPr>
              <a:t>总结</a:t>
            </a:r>
            <a:r>
              <a:rPr lang="zh-CN" altLang="en-US" sz="2400" kern="1200" dirty="0">
                <a:solidFill>
                  <a:schemeClr val="tx1">
                    <a:lumMod val="50000"/>
                    <a:lumOff val="50000"/>
                  </a:schemeClr>
                </a:solidFill>
                <a:ea typeface="华文楷体" panose="02010600040101010101" pitchFamily="2" charset="-122"/>
                <a:sym typeface="+mn-ea"/>
              </a:rPr>
              <a:t>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454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系统框架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4" name="Rectangle 1"/>
          <p:cNvSpPr>
            <a:spLocks noChangeArrowheads="1"/>
          </p:cNvSpPr>
          <p:nvPr/>
        </p:nvSpPr>
        <p:spPr bwMode="auto">
          <a:xfrm>
            <a:off x="1939925"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1"/>
          <a:stretch>
            <a:fillRect/>
          </a:stretch>
        </p:blipFill>
        <p:spPr>
          <a:xfrm>
            <a:off x="1547664" y="1954500"/>
            <a:ext cx="6738132" cy="44644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smtClean="0">
                <a:solidFill>
                  <a:srgbClr val="000000"/>
                </a:solidFill>
                <a:latin typeface="Arial" panose="020B0604020202020204"/>
                <a:ea typeface="华文楷体" panose="02010600040101010101" pitchFamily="2" charset="-122"/>
                <a:cs typeface="+mn-cs"/>
              </a:rPr>
              <a:t>研究内容</a:t>
            </a:r>
            <a:r>
              <a:rPr lang="en-US" altLang="zh-CN" sz="2800" b="1" kern="1200" dirty="0">
                <a:solidFill>
                  <a:srgbClr val="000000"/>
                </a:solidFill>
                <a:latin typeface="Arial" panose="020B0604020202020204"/>
                <a:ea typeface="华文楷体" panose="02010600040101010101" pitchFamily="2" charset="-122"/>
                <a:cs typeface="+mn-cs"/>
              </a:rPr>
              <a:t>-</a:t>
            </a:r>
            <a:r>
              <a:rPr lang="zh-CN" altLang="en-US" sz="2800" b="1" kern="1200" dirty="0" smtClean="0">
                <a:solidFill>
                  <a:srgbClr val="000000"/>
                </a:solidFill>
                <a:latin typeface="Arial" panose="020B0604020202020204"/>
                <a:ea typeface="华文楷体" panose="02010600040101010101" pitchFamily="2" charset="-122"/>
                <a:cs typeface="+mn-cs"/>
              </a:rPr>
              <a:t>安全执行</a:t>
            </a:r>
            <a:r>
              <a:rPr lang="zh-CN" altLang="en-US" sz="2800" b="1" kern="1200" dirty="0">
                <a:solidFill>
                  <a:srgbClr val="000000"/>
                </a:solidFill>
                <a:latin typeface="Arial" panose="020B0604020202020204"/>
                <a:ea typeface="华文楷体" panose="02010600040101010101" pitchFamily="2" charset="-122"/>
                <a:cs typeface="+mn-cs"/>
              </a:rPr>
              <a:t>环境</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611560" y="1279300"/>
            <a:ext cx="8363272" cy="4525963"/>
          </a:xfrm>
        </p:spPr>
        <p:txBody>
          <a:bodyPr/>
          <a:lstStyle/>
          <a:p>
            <a:pPr marL="342900" lvl="2" indent="-34290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ea typeface="华文楷体" panose="02010600040101010101" pitchFamily="2" charset="-122"/>
              </a:rPr>
              <a:t>安全执行</a:t>
            </a:r>
            <a:r>
              <a:rPr lang="zh-CN" altLang="en-US" kern="1200" dirty="0" smtClean="0">
                <a:solidFill>
                  <a:srgbClr val="000000"/>
                </a:solidFill>
                <a:ea typeface="华文楷体" panose="02010600040101010101" pitchFamily="2" charset="-122"/>
              </a:rPr>
              <a:t>环境</a:t>
            </a:r>
            <a:endParaRPr lang="en-US" altLang="zh-CN" kern="1200" dirty="0" smtClean="0">
              <a:solidFill>
                <a:srgbClr val="000000"/>
              </a:solidFill>
              <a:ea typeface="华文楷体" panose="02010600040101010101" pitchFamily="2" charset="-122"/>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同层地址空间隔离机制</a:t>
            </a:r>
            <a:endParaRPr lang="en-US" altLang="zh-CN" kern="12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阻止不可信</a:t>
            </a:r>
            <a:r>
              <a:rPr lang="en-US" altLang="zh-CN"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攻击</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342900" lvl="2" indent="-342900" eaLnBrk="0" hangingPunct="0">
              <a:lnSpc>
                <a:spcPct val="150000"/>
              </a:lnSpc>
              <a:spcBef>
                <a:spcPct val="0"/>
              </a:spcBef>
              <a:buSzPct val="100000"/>
              <a:buFont typeface="Wingdings" panose="05000000000000000000" pitchFamily="2" charset="2"/>
              <a:buChar char="Ø"/>
            </a:pPr>
            <a:r>
              <a:rPr lang="zh-CN" altLang="en-US" kern="1200" dirty="0" smtClean="0">
                <a:latin typeface="华文楷体" panose="02010600040101010101" pitchFamily="2" charset="-122"/>
                <a:ea typeface="华文楷体" panose="02010600040101010101" pitchFamily="2" charset="-122"/>
                <a:cs typeface="Times New Roman" panose="02020603050405020304" pitchFamily="18" charset="0"/>
              </a:rPr>
              <a:t>步骤</a:t>
            </a:r>
            <a:endParaRPr lang="en-US" altLang="zh-CN" kern="1200" dirty="0">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隔离空间创建</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安全切换门</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空间的安全防护</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lvl="2" indent="-285750" eaLnBrk="0" hangingPunct="0">
              <a:lnSpc>
                <a:spcPct val="150000"/>
              </a:lnSpc>
              <a:spcBef>
                <a:spcPct val="0"/>
              </a:spcBef>
              <a:buClr>
                <a:srgbClr val="0070C0"/>
              </a:buClr>
              <a:buSzPct val="100000"/>
              <a:buFont typeface="Wingdings" panose="05000000000000000000" pitchFamily="2" charset="2"/>
              <a:buChar char="Ø"/>
            </a:pPr>
            <a:endParaRPr lang="en-US" alt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6" name="图片 5" descr="C:\Users\juku\AppData\Local\Temp\ksohtml\wps5BEC.tmp.png"/>
          <p:cNvPicPr/>
          <p:nvPr/>
        </p:nvPicPr>
        <p:blipFill>
          <a:blip r:embed="rId1">
            <a:extLst>
              <a:ext uri="{28A0092B-C50C-407E-A947-70E740481C1C}">
                <a14:useLocalDpi xmlns:a14="http://schemas.microsoft.com/office/drawing/2010/main" val="0"/>
              </a:ext>
            </a:extLst>
          </a:blip>
          <a:srcRect/>
          <a:stretch>
            <a:fillRect/>
          </a:stretch>
        </p:blipFill>
        <p:spPr>
          <a:xfrm>
            <a:off x="3906224" y="3566468"/>
            <a:ext cx="4482200" cy="2238795"/>
          </a:xfrm>
          <a:prstGeom prst="rect">
            <a:avLst/>
          </a:prstGeom>
          <a:noFill/>
          <a:ln>
            <a:noFill/>
          </a:ln>
        </p:spPr>
      </p:pic>
      <p:sp>
        <p:nvSpPr>
          <p:cNvPr id="3" name="矩形 2"/>
          <p:cNvSpPr/>
          <p:nvPr/>
        </p:nvSpPr>
        <p:spPr>
          <a:xfrm>
            <a:off x="6444208" y="5085184"/>
            <a:ext cx="853752" cy="64807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6462"/>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eaLnBrk="0" hangingPunct="0"/>
            <a:r>
              <a:rPr lang="zh-CN" altLang="en-US" sz="2800" b="1" kern="1200" dirty="0">
                <a:solidFill>
                  <a:srgbClr val="000000"/>
                </a:solidFill>
                <a:ea typeface="华文楷体" panose="02010600040101010101" pitchFamily="2" charset="-122"/>
              </a:rPr>
              <a:t>研究内容</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rPr>
              <a:t>安全执行环境</a:t>
            </a:r>
            <a:endParaRPr lang="zh-CN" altLang="en-US" sz="2800" b="1" kern="1200" dirty="0">
              <a:solidFill>
                <a:srgbClr val="000000"/>
              </a:solidFill>
              <a:latin typeface="Arial" panose="020B0604020202020204"/>
              <a:ea typeface="华文楷体" panose="02010600040101010101" pitchFamily="2" charset="-122"/>
              <a:cs typeface="+mn-cs"/>
              <a:sym typeface="+mn-ea"/>
            </a:endParaRPr>
          </a:p>
        </p:txBody>
      </p:sp>
      <p:sp>
        <p:nvSpPr>
          <p:cNvPr id="3" name="内容占位符 2"/>
          <p:cNvSpPr>
            <a:spLocks noGrp="1"/>
          </p:cNvSpPr>
          <p:nvPr>
            <p:ph idx="1"/>
          </p:nvPr>
        </p:nvSpPr>
        <p:spPr>
          <a:xfrm>
            <a:off x="628651" y="1268760"/>
            <a:ext cx="8346829" cy="3359698"/>
          </a:xfrm>
        </p:spPr>
        <p:txBody>
          <a:bodyPr>
            <a:noAutofit/>
          </a:bodyPr>
          <a:lstStyle/>
          <a:p>
            <a:pPr fontAlgn="auto">
              <a:lnSpc>
                <a:spcPct val="150000"/>
              </a:lnSpc>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安全切换</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门</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双中断</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唯一性</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中断</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原子</a:t>
            </a:r>
            <a:r>
              <a:rPr lang="zh-CN" altLang="en-US" sz="2000" dirty="0">
                <a:latin typeface="Times New Roman" panose="02020603050405020304" pitchFamily="18" charset="0"/>
                <a:ea typeface="楷体" panose="02010609060101010101" charset="-122"/>
                <a:cs typeface="Times New Roman" panose="02020603050405020304" pitchFamily="18" charset="0"/>
              </a:rPr>
              <a:t>性</a:t>
            </a:r>
            <a:endParaRPr lang="en-US" altLang="zh-CN" sz="32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buFont typeface="Times New Roman" panose="02020603050405020304" pitchFamily="18" charset="0"/>
              <a:buChar char="‒"/>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4067944" y="3244877"/>
            <a:ext cx="4342470" cy="29975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eaLnBrk="0" hangingPunct="0"/>
            <a:r>
              <a:rPr lang="zh-CN" altLang="en-US" sz="2800" b="1" kern="1200" dirty="0">
                <a:solidFill>
                  <a:srgbClr val="000000"/>
                </a:solidFill>
                <a:ea typeface="华文楷体" panose="02010600040101010101" pitchFamily="2" charset="-122"/>
              </a:rPr>
              <a:t>研究内容</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rPr>
              <a:t>安全执行环境</a:t>
            </a:r>
            <a:endParaRPr lang="zh-CN" altLang="en-US" sz="2800" b="1" kern="1200" dirty="0">
              <a:solidFill>
                <a:srgbClr val="000000"/>
              </a:solidFill>
              <a:latin typeface="Arial" panose="020B0604020202020204"/>
              <a:ea typeface="华文楷体" panose="02010600040101010101" pitchFamily="2" charset="-122"/>
              <a:cs typeface="+mn-cs"/>
              <a:sym typeface="+mn-ea"/>
            </a:endParaRPr>
          </a:p>
        </p:txBody>
      </p:sp>
      <p:sp>
        <p:nvSpPr>
          <p:cNvPr id="3" name="内容占位符 2"/>
          <p:cNvSpPr>
            <a:spLocks noGrp="1"/>
          </p:cNvSpPr>
          <p:nvPr>
            <p:ph idx="1"/>
          </p:nvPr>
        </p:nvSpPr>
        <p:spPr>
          <a:xfrm>
            <a:off x="539552" y="1412776"/>
            <a:ext cx="5289832" cy="5136515"/>
          </a:xfrm>
        </p:spPr>
        <p:txBody>
          <a:bodyPr>
            <a:normAutofit fontScale="95000"/>
          </a:bodyPr>
          <a:lstStyle/>
          <a:p>
            <a:pPr>
              <a:buFont typeface="Wingdings" panose="05000000000000000000" pitchFamily="2" charset="2"/>
              <a:buChar char="Ø"/>
            </a:pPr>
            <a:r>
              <a:rPr lang="zh-CN" altLang="en-US" sz="2500" dirty="0">
                <a:latin typeface="Times New Roman" panose="02020603050405020304" pitchFamily="18" charset="0"/>
                <a:ea typeface="楷体" panose="02010609060101010101" charset="-122"/>
                <a:cs typeface="Times New Roman" panose="02020603050405020304" pitchFamily="18" charset="0"/>
              </a:rPr>
              <a:t>空间的安全防护</a:t>
            </a:r>
            <a:endParaRPr lang="zh-CN" altLang="en-US" sz="25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sz="2100" dirty="0">
                <a:latin typeface="Times New Roman" panose="02020603050405020304" pitchFamily="18" charset="0"/>
                <a:ea typeface="楷体" panose="02010609060101010101" charset="-122"/>
                <a:cs typeface="Times New Roman" panose="02020603050405020304" pitchFamily="18" charset="0"/>
              </a:rPr>
              <a:t>特权寄存器</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rPr>
              <a:t>监控 </a:t>
            </a:r>
            <a:r>
              <a:rPr lang="en-US" altLang="zh-CN" sz="2100" dirty="0">
                <a:latin typeface="Times New Roman" panose="02020603050405020304" pitchFamily="18" charset="0"/>
                <a:ea typeface="楷体" panose="02010609060101010101" charset="-122"/>
                <a:cs typeface="Times New Roman" panose="02020603050405020304" pitchFamily="18" charset="0"/>
              </a:rPr>
              <a:t>CR3 CR0 </a:t>
            </a:r>
            <a:r>
              <a:rPr lang="en-US" altLang="zh-CN" sz="2100" dirty="0" smtClean="0">
                <a:latin typeface="Times New Roman" panose="02020603050405020304" pitchFamily="18" charset="0"/>
                <a:ea typeface="楷体" panose="02010609060101010101" charset="-122"/>
                <a:cs typeface="Times New Roman" panose="02020603050405020304" pitchFamily="18" charset="0"/>
              </a:rPr>
              <a:t>CR4</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rPr>
              <a:t>安全机制运行</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zh-CN" sz="2100" dirty="0">
                <a:latin typeface="Times New Roman" panose="02020603050405020304" pitchFamily="18" charset="0"/>
                <a:ea typeface="楷体" panose="02010609060101010101" charset="-122"/>
                <a:cs typeface="Times New Roman" panose="02020603050405020304" pitchFamily="18" charset="0"/>
                <a:sym typeface="+mn-ea"/>
              </a:rPr>
              <a:t>页表</a:t>
            </a:r>
            <a:endParaRPr 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控制页表</a:t>
            </a:r>
            <a:r>
              <a:rPr lang="zh-CN" altLang="en-US" sz="2100" dirty="0" smtClean="0">
                <a:latin typeface="Times New Roman" panose="02020603050405020304" pitchFamily="18" charset="0"/>
                <a:ea typeface="楷体" panose="02010609060101010101" charset="-122"/>
                <a:cs typeface="Times New Roman" panose="02020603050405020304" pitchFamily="18" charset="0"/>
              </a:rPr>
              <a:t>访问</a:t>
            </a:r>
            <a:endParaRPr lang="en-US" altLang="zh-CN" sz="2100" dirty="0" smtClean="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rPr>
              <a:t>保证空间</a:t>
            </a:r>
            <a:r>
              <a:rPr lang="zh-CN" altLang="en-US" sz="2100" dirty="0">
                <a:latin typeface="Times New Roman" panose="02020603050405020304" pitchFamily="18" charset="0"/>
                <a:ea typeface="楷体" panose="02010609060101010101" charset="-122"/>
                <a:cs typeface="Times New Roman" panose="02020603050405020304" pitchFamily="18" charset="0"/>
              </a:rPr>
              <a:t>安全性、隔离性</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en-US" altLang="zh-CN" sz="2100" dirty="0" smtClean="0">
                <a:latin typeface="Times New Roman" panose="02020603050405020304" pitchFamily="18" charset="0"/>
                <a:ea typeface="楷体" panose="02010609060101010101" charset="-122"/>
                <a:cs typeface="Times New Roman" panose="02020603050405020304" pitchFamily="18" charset="0"/>
              </a:rPr>
              <a:t>DMA</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Times New Roman" panose="02020603050405020304" pitchFamily="18"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rPr>
              <a:t>控制</a:t>
            </a:r>
            <a:r>
              <a:rPr lang="en-US" altLang="zh-CN" sz="2100" dirty="0" smtClean="0">
                <a:latin typeface="Times New Roman" panose="02020603050405020304" pitchFamily="18" charset="0"/>
                <a:ea typeface="楷体" panose="02010609060101010101" charset="-122"/>
                <a:cs typeface="Times New Roman" panose="02020603050405020304" pitchFamily="18" charset="0"/>
              </a:rPr>
              <a:t>IOMMU</a:t>
            </a:r>
            <a:r>
              <a:rPr lang="zh-CN" altLang="en-US" sz="2100" dirty="0" smtClean="0">
                <a:latin typeface="Times New Roman" panose="02020603050405020304" pitchFamily="18" charset="0"/>
                <a:ea typeface="楷体" panose="02010609060101010101" charset="-122"/>
                <a:cs typeface="Times New Roman" panose="02020603050405020304" pitchFamily="18" charset="0"/>
              </a:rPr>
              <a:t>映射</a:t>
            </a:r>
            <a:r>
              <a:rPr lang="zh-CN" altLang="en-US" sz="2100" dirty="0">
                <a:latin typeface="Times New Roman" panose="02020603050405020304" pitchFamily="18" charset="0"/>
                <a:ea typeface="楷体" panose="02010609060101010101" charset="-122"/>
                <a:cs typeface="Times New Roman" panose="02020603050405020304" pitchFamily="18" charset="0"/>
              </a:rPr>
              <a:t>及</a:t>
            </a:r>
            <a:r>
              <a:rPr lang="zh-CN" altLang="en-US" sz="2100" dirty="0" smtClean="0">
                <a:latin typeface="Times New Roman" panose="02020603050405020304" pitchFamily="18" charset="0"/>
                <a:ea typeface="楷体" panose="02010609060101010101" charset="-122"/>
                <a:cs typeface="Times New Roman" panose="02020603050405020304" pitchFamily="18" charset="0"/>
              </a:rPr>
              <a:t>访问</a:t>
            </a:r>
            <a:endParaRPr lang="en-US" altLang="zh-CN" sz="2100" dirty="0" smtClean="0">
              <a:latin typeface="Times New Roman" panose="02020603050405020304" pitchFamily="18" charset="0"/>
              <a:ea typeface="楷体" panose="02010609060101010101" charset="-122"/>
              <a:cs typeface="Times New Roman" panose="02020603050405020304" pitchFamily="18" charset="0"/>
            </a:endParaRPr>
          </a:p>
          <a:p>
            <a:pPr lvl="2">
              <a:buFont typeface="Times New Roman" panose="02020603050405020304" pitchFamily="18"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rPr>
              <a:t>阻止</a:t>
            </a:r>
            <a:r>
              <a:rPr lang="en-US" altLang="zh-CN" sz="2100" dirty="0" smtClean="0">
                <a:latin typeface="Times New Roman" panose="02020603050405020304" pitchFamily="18" charset="0"/>
                <a:ea typeface="楷体" panose="02010609060101010101" charset="-122"/>
                <a:cs typeface="Times New Roman" panose="02020603050405020304" pitchFamily="18" charset="0"/>
              </a:rPr>
              <a:t>DMA</a:t>
            </a:r>
            <a:r>
              <a:rPr lang="zh-CN" altLang="en-US" sz="2100" dirty="0" smtClean="0">
                <a:latin typeface="Times New Roman" panose="02020603050405020304" pitchFamily="18" charset="0"/>
                <a:ea typeface="楷体" panose="02010609060101010101" charset="-122"/>
                <a:cs typeface="Times New Roman" panose="02020603050405020304" pitchFamily="18" charset="0"/>
              </a:rPr>
              <a:t>攻击</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076056" y="2276872"/>
            <a:ext cx="2910446" cy="331236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smtClean="0">
                <a:solidFill>
                  <a:srgbClr val="000000"/>
                </a:solidFill>
                <a:ea typeface="华文楷体" panose="02010600040101010101" pitchFamily="2" charset="-122"/>
                <a:sym typeface="+mn-ea"/>
              </a:rPr>
              <a:t>-</a:t>
            </a:r>
            <a:r>
              <a:rPr lang="zh-CN" altLang="en-US" sz="2800" b="1" kern="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关键交互数据监控</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609025" y="1412776"/>
            <a:ext cx="8767812" cy="4351338"/>
          </a:xfrm>
        </p:spPr>
        <p:txBody>
          <a:bodyPr>
            <a:normAutofit/>
          </a:bodyPr>
          <a:lstStyle/>
          <a:p>
            <a:pPr>
              <a:buFont typeface="Wingdings" panose="05000000000000000000" pitchFamily="2" charset="2"/>
              <a:buChar char="Ø"/>
            </a:pPr>
            <a:r>
              <a:rPr lang="zh-CN" altLang="en-US" sz="2400"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关键交互数据</a:t>
            </a:r>
            <a:r>
              <a:rPr lang="zh-CN" altLang="en-US" sz="2400" kern="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监控</a:t>
            </a:r>
            <a:endParaRPr lang="en-US" altLang="zh-CN" sz="2400" kern="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endParaRPr>
          </a:p>
          <a:p>
            <a:pPr lvl="1">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防止</a:t>
            </a:r>
            <a:r>
              <a:rPr lang="zh-CN" altLang="en-US" sz="2000" dirty="0">
                <a:latin typeface="Times New Roman" panose="02020603050405020304" pitchFamily="18" charset="0"/>
                <a:ea typeface="楷体" panose="02010609060101010101" charset="-122"/>
                <a:cs typeface="Times New Roman" panose="02020603050405020304" pitchFamily="18" charset="0"/>
              </a:rPr>
              <a:t>交互数据（</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VMCS</a:t>
            </a:r>
            <a:r>
              <a:rPr lang="zh-CN" altLang="en-US" sz="2000" dirty="0">
                <a:latin typeface="Times New Roman" panose="02020603050405020304" pitchFamily="18" charset="0"/>
                <a:ea typeface="楷体" panose="02010609060101010101" charset="-122"/>
                <a:cs typeface="Times New Roman" panose="02020603050405020304" pitchFamily="18" charset="0"/>
              </a:rPr>
              <a:t>）被</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篡改</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剥夺</a:t>
            </a:r>
            <a:r>
              <a:rPr lang="zh-CN" altLang="en-US" sz="2000" dirty="0">
                <a:latin typeface="Times New Roman" panose="02020603050405020304" pitchFamily="18" charset="0"/>
                <a:ea typeface="楷体" panose="02010609060101010101" charset="-122"/>
                <a:cs typeface="Times New Roman" panose="02020603050405020304" pitchFamily="18" charset="0"/>
              </a:rPr>
              <a:t>上下文切换（</a:t>
            </a:r>
            <a:r>
              <a:rPr lang="en-US" altLang="zh-CN" sz="2000" dirty="0">
                <a:latin typeface="Times New Roman" panose="02020603050405020304" pitchFamily="18" charset="0"/>
                <a:ea typeface="楷体" panose="02010609060101010101" charset="-122"/>
                <a:cs typeface="Times New Roman" panose="02020603050405020304" pitchFamily="18" charset="0"/>
              </a:rPr>
              <a:t>VMCS</a:t>
            </a:r>
            <a:r>
              <a:rPr lang="zh-CN" altLang="en-US" sz="2000" dirty="0">
                <a:latin typeface="Times New Roman" panose="02020603050405020304" pitchFamily="18" charset="0"/>
                <a:ea typeface="楷体" panose="02010609060101010101" charset="-122"/>
                <a:cs typeface="Times New Roman" panose="02020603050405020304" pitchFamily="18" charset="0"/>
              </a:rPr>
              <a:t>访问）功能</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Ø"/>
            </a:pPr>
            <a:r>
              <a:rPr lang="zh-CN" altLang="en-US" sz="2400" kern="1200" dirty="0">
                <a:latin typeface="华文楷体" panose="02010600040101010101" pitchFamily="2" charset="-122"/>
                <a:ea typeface="华文楷体" panose="02010600040101010101" pitchFamily="2" charset="-122"/>
                <a:cs typeface="Times New Roman" panose="02020603050405020304" pitchFamily="18" charset="0"/>
              </a:rPr>
              <a:t>步骤</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sz="2000" dirty="0">
                <a:latin typeface="Times New Roman" panose="02020603050405020304" pitchFamily="18" charset="0"/>
                <a:ea typeface="楷体" panose="02010609060101010101" charset="-122"/>
                <a:cs typeface="Times New Roman" panose="02020603050405020304" pitchFamily="18" charset="0"/>
              </a:rPr>
              <a:t>上下文安全切换</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退出重定向</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3203848" y="3429000"/>
            <a:ext cx="5184576" cy="26832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smtClean="0">
                <a:solidFill>
                  <a:srgbClr val="000000"/>
                </a:solidFill>
                <a:ea typeface="华文楷体" panose="02010600040101010101" pitchFamily="2" charset="-122"/>
                <a:sym typeface="+mn-ea"/>
              </a:rPr>
              <a:t>-</a:t>
            </a:r>
            <a:r>
              <a:rPr lang="zh-CN" altLang="en-US" sz="2800" b="1" kern="12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关键交互数据监控</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628651" y="1340768"/>
            <a:ext cx="8767812" cy="4351338"/>
          </a:xfrm>
        </p:spPr>
        <p:txBody>
          <a:bodyPr>
            <a:normAutofit/>
          </a:bodyPr>
          <a:lstStyle/>
          <a:p>
            <a:pPr>
              <a:buFont typeface="Wingdings" panose="05000000000000000000" pitchFamily="2" charset="2"/>
              <a:buChar char="Ø"/>
            </a:pPr>
            <a:r>
              <a:rPr lang="zh-CN" altLang="en-US" sz="2400" kern="1200" dirty="0">
                <a:latin typeface="华文楷体" panose="02010600040101010101" pitchFamily="2" charset="-122"/>
                <a:ea typeface="华文楷体" panose="02010600040101010101" pitchFamily="2" charset="-122"/>
                <a:cs typeface="Times New Roman" panose="02020603050405020304" pitchFamily="18" charset="0"/>
              </a:rPr>
              <a:t>步骤</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sz="2000" dirty="0">
                <a:latin typeface="Times New Roman" panose="02020603050405020304" pitchFamily="18" charset="0"/>
                <a:ea typeface="楷体" panose="02010609060101010101" charset="-122"/>
                <a:cs typeface="Times New Roman" panose="02020603050405020304" pitchFamily="18" charset="0"/>
              </a:rPr>
              <a:t>上下文安全切换</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威胁</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a:t>
            </a:r>
            <a:r>
              <a:rPr lang="zh-CN" altLang="en-US" sz="2000" dirty="0">
                <a:latin typeface="Times New Roman" panose="02020603050405020304" pitchFamily="18" charset="0"/>
                <a:ea typeface="楷体" panose="02010609060101010101" charset="-122"/>
                <a:cs typeface="Times New Roman" panose="02020603050405020304" pitchFamily="18" charset="0"/>
              </a:rPr>
              <a:t>篡改</a:t>
            </a:r>
            <a:r>
              <a:rPr lang="en-US" altLang="zh-CN" sz="2000" dirty="0">
                <a:latin typeface="Times New Roman" panose="02020603050405020304" pitchFamily="18" charset="0"/>
                <a:ea typeface="楷体" panose="02010609060101010101" charset="-122"/>
                <a:cs typeface="Times New Roman" panose="02020603050405020304" pitchFamily="18" charset="0"/>
              </a:rPr>
              <a:t>VMCS</a:t>
            </a:r>
            <a:r>
              <a:rPr lang="zh-CN" altLang="en-US" sz="2000" dirty="0">
                <a:latin typeface="Times New Roman" panose="02020603050405020304" pitchFamily="18" charset="0"/>
                <a:ea typeface="楷体" panose="02010609060101010101" charset="-122"/>
                <a:cs typeface="Times New Roman" panose="02020603050405020304" pitchFamily="18" charset="0"/>
              </a:rPr>
              <a:t>，泄露系统信息</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方案：隐藏</a:t>
            </a:r>
            <a:r>
              <a:rPr lang="en-US" altLang="zh-CN" sz="2000" dirty="0">
                <a:latin typeface="Times New Roman" panose="02020603050405020304" pitchFamily="18" charset="0"/>
                <a:ea typeface="楷体" panose="02010609060101010101" charset="-122"/>
                <a:cs typeface="Times New Roman" panose="02020603050405020304" pitchFamily="18" charset="0"/>
              </a:rPr>
              <a:t>VMCS</a:t>
            </a:r>
            <a:r>
              <a:rPr lang="zh-CN" altLang="en-US" sz="2000" dirty="0">
                <a:latin typeface="Times New Roman" panose="02020603050405020304" pitchFamily="18" charset="0"/>
                <a:ea typeface="楷体" panose="02010609060101010101" charset="-122"/>
                <a:cs typeface="Times New Roman" panose="02020603050405020304" pitchFamily="18" charset="0"/>
              </a:rPr>
              <a:t>到</a:t>
            </a:r>
            <a:r>
              <a:rPr lang="en-US" altLang="zh-CN" sz="2000" dirty="0">
                <a:latin typeface="Times New Roman" panose="02020603050405020304" pitchFamily="18" charset="0"/>
                <a:ea typeface="楷体" panose="02010609060101010101" charset="-122"/>
                <a:cs typeface="Times New Roman" panose="02020603050405020304" pitchFamily="18" charset="0"/>
              </a:rPr>
              <a:t>HyperMI</a:t>
            </a:r>
            <a:r>
              <a:rPr lang="zh-CN" altLang="en-US" sz="2000" dirty="0">
                <a:latin typeface="Times New Roman" panose="02020603050405020304" pitchFamily="18" charset="0"/>
                <a:ea typeface="楷体" panose="02010609060101010101" charset="-122"/>
                <a:cs typeface="Times New Roman" panose="02020603050405020304" pitchFamily="18" charset="0"/>
              </a:rPr>
              <a:t>，监控访问操作</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退出重定向</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问题</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：避免</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Hook</a:t>
            </a:r>
            <a:r>
              <a:rPr lang="zh-CN" altLang="en-US" sz="2000" dirty="0">
                <a:latin typeface="Times New Roman" panose="02020603050405020304" pitchFamily="18" charset="0"/>
                <a:ea typeface="楷体" panose="02010609060101010101" charset="-122"/>
                <a:cs typeface="Times New Roman" panose="02020603050405020304" pitchFamily="18" charset="0"/>
              </a:rPr>
              <a:t>钩子函数复杂</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方案：拦截</a:t>
            </a:r>
            <a:r>
              <a:rPr lang="en-US" altLang="zh-CN" sz="2000" dirty="0">
                <a:latin typeface="Times New Roman" panose="02020603050405020304" pitchFamily="18" charset="0"/>
                <a:ea typeface="楷体" panose="02010609060101010101" charset="-122"/>
                <a:cs typeface="Times New Roman" panose="02020603050405020304" pitchFamily="18" charset="0"/>
              </a:rPr>
              <a:t>VM EXIT</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a:latin typeface="Times New Roman" panose="02020603050405020304" pitchFamily="18" charset="0"/>
                <a:ea typeface="楷体" panose="02010609060101010101" charset="-122"/>
                <a:cs typeface="Times New Roman" panose="02020603050405020304" pitchFamily="18" charset="0"/>
              </a:rPr>
              <a:t>处理</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VM</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退出事件</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a:solidFill>
                  <a:srgbClr val="000000"/>
                </a:solidFill>
                <a:ea typeface="华文楷体" panose="02010600040101010101" pitchFamily="2" charset="-122"/>
                <a:sym typeface="+mn-ea"/>
              </a:rPr>
              <a:t>-</a:t>
            </a:r>
            <a:r>
              <a:rPr lang="en-US" altLang="zh-CN"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VM</a:t>
            </a:r>
            <a:r>
              <a:rPr lang="zh-CN" altLang="en-US"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内</a:t>
            </a:r>
            <a:r>
              <a:rPr lang="zh-CN" altLang="en-US" sz="2800" b="1" kern="1200" dirty="0">
                <a:solidFill>
                  <a:srgbClr val="000000"/>
                </a:solidFill>
                <a:ea typeface="华文楷体" panose="02010600040101010101" pitchFamily="2" charset="-122"/>
                <a:sym typeface="+mn-ea"/>
              </a:rPr>
              <a:t>存高强隔离</a:t>
            </a:r>
            <a:endParaRPr lang="zh-CN" altLang="en-US" sz="2800"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628651" y="1412776"/>
            <a:ext cx="8047806" cy="4817086"/>
          </a:xfrm>
        </p:spPr>
        <p:txBody>
          <a:bodyPr>
            <a:noAutofit/>
          </a:bodyPr>
          <a:lstStyle/>
          <a:p>
            <a:pPr fontAlgn="auto">
              <a:buFont typeface="Wingdings" panose="05000000000000000000" pitchFamily="2" charset="2"/>
              <a:buChar char="Ø"/>
            </a:pPr>
            <a:r>
              <a:rPr lang="en-US" altLang="zh-CN" sz="2400" dirty="0" smtClean="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400" dirty="0" smtClean="0">
                <a:latin typeface="Times New Roman" panose="02020603050405020304" pitchFamily="18" charset="0"/>
                <a:ea typeface="楷体" panose="02010609060101010101" charset="-122"/>
                <a:cs typeface="Times New Roman" panose="02020603050405020304" pitchFamily="18" charset="0"/>
                <a:sym typeface="+mn-ea"/>
              </a:rPr>
              <a:t>内存隔离</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保证</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或者</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的内存隔离，防止内存非法越界访问</a:t>
            </a:r>
            <a:endParaRPr lang="en-US" altLang="zh-CN" sz="20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buFont typeface="Wingdings" panose="05000000000000000000" pitchFamily="2" charset="2"/>
              <a:buChar char="Ø"/>
            </a:pPr>
            <a:r>
              <a:rPr lang="zh-CN" altLang="en-US" sz="24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步骤</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地址映射监控</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r>
              <a:rPr lang="zh-CN" altLang="en-US" sz="2000" dirty="0">
                <a:solidFill>
                  <a:srgbClr val="C00000"/>
                </a:solidFill>
                <a:latin typeface="Times New Roman" panose="02020603050405020304" pitchFamily="18" charset="0"/>
                <a:ea typeface="楷体" panose="02010609060101010101" charset="-122"/>
                <a:cs typeface="Times New Roman" panose="02020603050405020304" pitchFamily="18" charset="0"/>
              </a:rPr>
              <a:t>内存动态标记与跟踪</a:t>
            </a:r>
            <a:endParaRPr lang="zh-CN" altLang="en-US" sz="2000" dirty="0">
              <a:solidFill>
                <a:srgbClr val="C00000"/>
              </a:solidFill>
              <a:latin typeface="Times New Roman" panose="02020603050405020304" pitchFamily="18" charset="0"/>
              <a:ea typeface="楷体" panose="02010609060101010101" charset="-122"/>
              <a:cs typeface="Times New Roman" panose="02020603050405020304" pitchFamily="18" charset="0"/>
            </a:endParaRPr>
          </a:p>
          <a:p>
            <a:pPr lvl="1" fontAlgn="auto"/>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共享页接口设定</a:t>
            </a:r>
            <a:endParaRPr lang="zh-CN" altLang="en-US" sz="20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r>
              <a:rPr lang="zh-CN" sz="2000" dirty="0">
                <a:latin typeface="Times New Roman" panose="02020603050405020304" pitchFamily="18" charset="0"/>
                <a:ea typeface="楷体" panose="02010609060101010101" charset="-122"/>
                <a:cs typeface="Times New Roman" panose="02020603050405020304" pitchFamily="18" charset="0"/>
              </a:rPr>
              <a:t>内存安全分配</a:t>
            </a:r>
            <a:endParaRPr 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r>
              <a:rPr lang="zh-CN" sz="2000" dirty="0">
                <a:latin typeface="Times New Roman" panose="02020603050405020304" pitchFamily="18" charset="0"/>
                <a:ea typeface="楷体" panose="02010609060101010101" charset="-122"/>
                <a:cs typeface="Times New Roman" panose="02020603050405020304" pitchFamily="18" charset="0"/>
              </a:rPr>
              <a:t>内存安全释放</a:t>
            </a:r>
            <a:endParaRPr 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491880" y="3628146"/>
            <a:ext cx="5559645" cy="288933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a:solidFill>
                  <a:srgbClr val="000000"/>
                </a:solidFill>
                <a:ea typeface="华文楷体" panose="02010600040101010101" pitchFamily="2" charset="-122"/>
                <a:sym typeface="+mn-ea"/>
              </a:rPr>
              <a:t>-</a:t>
            </a:r>
            <a:r>
              <a:rPr lang="en-US" altLang="zh-CN"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VM</a:t>
            </a:r>
            <a:r>
              <a:rPr lang="zh-CN" altLang="en-US"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内</a:t>
            </a:r>
            <a:r>
              <a:rPr lang="zh-CN" altLang="en-US" sz="2800" b="1" kern="1200" dirty="0">
                <a:solidFill>
                  <a:srgbClr val="000000"/>
                </a:solidFill>
                <a:ea typeface="华文楷体" panose="02010600040101010101" pitchFamily="2" charset="-122"/>
                <a:sym typeface="+mn-ea"/>
              </a:rPr>
              <a:t>存高强隔离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570353" y="1350010"/>
            <a:ext cx="5428615" cy="4817110"/>
          </a:xfrm>
        </p:spPr>
        <p:txBody>
          <a:bodyPr>
            <a:noAutofit/>
          </a:bodyPr>
          <a:lstStyle/>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EPT</a:t>
            </a:r>
            <a:r>
              <a:rPr lang="zh-CN" altLang="en-US" sz="2400" dirty="0">
                <a:latin typeface="Times New Roman" panose="02020603050405020304" pitchFamily="18" charset="0"/>
                <a:ea typeface="楷体" panose="02010609060101010101" charset="-122"/>
                <a:cs typeface="Times New Roman" panose="02020603050405020304" pitchFamily="18" charset="0"/>
              </a:rPr>
              <a:t>地址</a:t>
            </a:r>
            <a:r>
              <a:rPr lang="zh-CN" sz="2400" dirty="0">
                <a:latin typeface="Times New Roman" panose="02020603050405020304" pitchFamily="18" charset="0"/>
                <a:ea typeface="楷体" panose="02010609060101010101" charset="-122"/>
                <a:cs typeface="Times New Roman" panose="02020603050405020304" pitchFamily="18" charset="0"/>
              </a:rPr>
              <a:t>映射</a:t>
            </a:r>
            <a:r>
              <a:rPr lang="zh-CN" altLang="en-US" sz="2400" dirty="0">
                <a:latin typeface="Times New Roman" panose="02020603050405020304" pitchFamily="18" charset="0"/>
                <a:ea typeface="楷体" panose="02010609060101010101" charset="-122"/>
                <a:cs typeface="Times New Roman" panose="02020603050405020304" pitchFamily="18" charset="0"/>
              </a:rPr>
              <a:t>监控</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r>
              <a:rPr lang="zh-CN" altLang="en-US" sz="2000" dirty="0">
                <a:latin typeface="Times New Roman" panose="02020603050405020304" pitchFamily="18" charset="0"/>
                <a:ea typeface="楷体" panose="02010609060101010101" charset="-122"/>
                <a:cs typeface="Times New Roman" panose="02020603050405020304" pitchFamily="18" charset="0"/>
              </a:rPr>
              <a:t>虚拟机地址映射</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页表</a:t>
            </a:r>
            <a:r>
              <a:rPr lang="en-US" altLang="zh-CN" sz="2000" dirty="0">
                <a:latin typeface="Times New Roman" panose="02020603050405020304" pitchFamily="18" charset="0"/>
                <a:ea typeface="楷体" panose="02010609060101010101" charset="-122"/>
                <a:cs typeface="Times New Roman" panose="02020603050405020304" pitchFamily="18" charset="0"/>
              </a:rPr>
              <a:t>(GVA-&gt;HPA)</a:t>
            </a:r>
            <a:r>
              <a:rPr lang="zh-CN" altLang="en-US" sz="2000" dirty="0">
                <a:latin typeface="Times New Roman" panose="02020603050405020304" pitchFamily="18" charset="0"/>
                <a:ea typeface="楷体" panose="02010609060101010101" charset="-122"/>
                <a:cs typeface="Times New Roman" panose="02020603050405020304" pitchFamily="18" charset="0"/>
              </a:rPr>
              <a:t>、自身页</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marL="914400" lvl="2" indent="0" fontAlgn="auto">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表（</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GVA-</a:t>
            </a:r>
            <a:r>
              <a:rPr lang="en-US" altLang="zh-CN" sz="2000" dirty="0">
                <a:latin typeface="Times New Roman" panose="02020603050405020304" pitchFamily="18" charset="0"/>
                <a:ea typeface="楷体" panose="02010609060101010101" charset="-122"/>
                <a:cs typeface="Times New Roman" panose="02020603050405020304" pitchFamily="18" charset="0"/>
              </a:rPr>
              <a:t>&gt;</a:t>
            </a:r>
            <a:r>
              <a:rPr lang="en-US" altLang="zh-CN" sz="2000" dirty="0" smtClean="0">
                <a:latin typeface="Times New Roman" panose="02020603050405020304" pitchFamily="18" charset="0"/>
                <a:ea typeface="楷体" panose="02010609060101010101" charset="-122"/>
                <a:cs typeface="Times New Roman" panose="02020603050405020304" pitchFamily="18" charset="0"/>
              </a:rPr>
              <a:t>GPA</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r>
              <a:rPr lang="zh-CN" altLang="en-US" sz="2000" dirty="0">
                <a:latin typeface="Times New Roman" panose="02020603050405020304" pitchFamily="18" charset="0"/>
                <a:ea typeface="楷体" panose="02010609060101010101" charset="-122"/>
                <a:cs typeface="Times New Roman" panose="02020603050405020304" pitchFamily="18" charset="0"/>
              </a:rPr>
              <a:t>对</a:t>
            </a: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的保护</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r>
              <a:rPr lang="zh-CN" altLang="en-US" sz="2000" dirty="0">
                <a:latin typeface="Times New Roman" panose="02020603050405020304" pitchFamily="18" charset="0"/>
                <a:ea typeface="楷体" panose="02010609060101010101" charset="-122"/>
                <a:cs typeface="Times New Roman" panose="02020603050405020304" pitchFamily="18" charset="0"/>
              </a:rPr>
              <a:t>威胁</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a:t>
            </a:r>
            <a:r>
              <a:rPr lang="zh-CN" altLang="en-US" sz="2000" dirty="0">
                <a:latin typeface="Times New Roman" panose="02020603050405020304" pitchFamily="18" charset="0"/>
                <a:ea typeface="楷体" panose="02010609060101010101" charset="-122"/>
                <a:cs typeface="Times New Roman" panose="02020603050405020304" pitchFamily="18" charset="0"/>
              </a:rPr>
              <a:t>多重映射攻击</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r>
              <a:rPr lang="zh-CN" altLang="en-US" sz="2000" dirty="0">
                <a:latin typeface="Times New Roman" panose="02020603050405020304" pitchFamily="18" charset="0"/>
                <a:ea typeface="楷体" panose="02010609060101010101" charset="-122"/>
                <a:cs typeface="Times New Roman" panose="02020603050405020304" pitchFamily="18" charset="0"/>
              </a:rPr>
              <a:t>方案：隐藏</a:t>
            </a: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、监控</a:t>
            </a: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的</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914400" lvl="2" indent="0" fontAlgn="auto">
              <a:buNone/>
            </a:pPr>
            <a:r>
              <a:rPr lang="en-US" altLang="zh-CN" sz="2000" dirty="0">
                <a:latin typeface="Times New Roman" panose="02020603050405020304" pitchFamily="18" charset="0"/>
                <a:ea typeface="楷体" panose="02010609060101010101" charset="-122"/>
                <a:cs typeface="Times New Roman" panose="02020603050405020304" pitchFamily="18" charset="0"/>
              </a:rPr>
              <a:t>               </a:t>
            </a:r>
            <a:r>
              <a:rPr lang="zh-CN" altLang="en-US" sz="2000" dirty="0">
                <a:latin typeface="Times New Roman" panose="02020603050405020304" pitchFamily="18" charset="0"/>
                <a:ea typeface="楷体" panose="02010609060101010101" charset="-122"/>
                <a:cs typeface="Times New Roman" panose="02020603050405020304" pitchFamily="18" charset="0"/>
              </a:rPr>
              <a:t>相关操作（创建、遍历、</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marL="914400" lvl="2" indent="0" fontAlgn="auto">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销毁）</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851400" y="3758565"/>
            <a:ext cx="3732156" cy="2694771"/>
          </a:xfrm>
          <a:prstGeom prst="rect">
            <a:avLst/>
          </a:prstGeom>
        </p:spPr>
      </p:pic>
      <p:pic>
        <p:nvPicPr>
          <p:cNvPr id="7" name="图片 6" descr="ept_map"/>
          <p:cNvPicPr>
            <a:picLocks noChangeAspect="1"/>
          </p:cNvPicPr>
          <p:nvPr/>
        </p:nvPicPr>
        <p:blipFill>
          <a:blip r:embed="rId3"/>
          <a:stretch>
            <a:fillRect/>
          </a:stretch>
        </p:blipFill>
        <p:spPr>
          <a:xfrm>
            <a:off x="4978326" y="1554173"/>
            <a:ext cx="3559745" cy="19837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a:solidFill>
                  <a:srgbClr val="000000"/>
                </a:solidFill>
                <a:ea typeface="华文楷体" panose="02010600040101010101" pitchFamily="2" charset="-122"/>
                <a:sym typeface="+mn-ea"/>
              </a:rPr>
              <a:t>-</a:t>
            </a:r>
            <a:r>
              <a:rPr lang="en-US" altLang="zh-CN"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VM</a:t>
            </a:r>
            <a:r>
              <a:rPr lang="zh-CN" altLang="en-US"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内</a:t>
            </a:r>
            <a:r>
              <a:rPr lang="zh-CN" altLang="en-US" sz="2800" b="1" kern="1200" dirty="0">
                <a:solidFill>
                  <a:srgbClr val="000000"/>
                </a:solidFill>
                <a:ea typeface="华文楷体" panose="02010600040101010101" pitchFamily="2" charset="-122"/>
                <a:sym typeface="+mn-ea"/>
              </a:rPr>
              <a:t>存高强隔离</a:t>
            </a:r>
            <a:endParaRPr lang="zh-CN" altLang="en-US" sz="3200"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179512" y="1340768"/>
            <a:ext cx="8191821" cy="4817086"/>
          </a:xfrm>
        </p:spPr>
        <p:txBody>
          <a:bodyPr>
            <a:noAutofit/>
          </a:bodyPr>
          <a:lstStyle/>
          <a:p>
            <a:pPr indent="0" eaLnBrk="1" fontAlgn="auto" latinLnBrk="0" hangingPunct="1">
              <a:lnSpc>
                <a:spcPct val="120000"/>
              </a:lnSpc>
              <a:spcBef>
                <a:spcPts val="0"/>
              </a:spcBef>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内存动态标记与跟踪</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marL="1085850" lvl="1" indent="-342900" eaLnBrk="1" fontAlgn="auto" latinLnBrk="0" hangingPunct="1">
              <a:lnSpc>
                <a:spcPct val="120000"/>
              </a:lnSpc>
              <a:spcBef>
                <a:spcPts val="0"/>
              </a:spcBef>
              <a:buFont typeface="Times New Roman" panose="02020603050405020304" pitchFamily="18"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sym typeface="+mn-ea"/>
              </a:rPr>
              <a:t>威胁</a:t>
            </a:r>
            <a:endParaRPr lang="zh-CN" altLang="en-US" sz="2100" dirty="0">
              <a:latin typeface="Times New Roman" panose="02020603050405020304" pitchFamily="18" charset="0"/>
              <a:ea typeface="楷体" panose="02010609060101010101" charset="-122"/>
              <a:cs typeface="Times New Roman" panose="02020603050405020304" pitchFamily="18" charset="0"/>
              <a:sym typeface="+mn-ea"/>
            </a:endParaRPr>
          </a:p>
          <a:p>
            <a:pPr marL="1428750" lvl="2" indent="-285750" eaLnBrk="1" fontAlgn="auto" latinLnBrk="0" hangingPunct="1">
              <a:lnSpc>
                <a:spcPct val="120000"/>
              </a:lnSpc>
              <a:spcBef>
                <a:spcPts val="0"/>
              </a:spcBef>
              <a:buFont typeface="Wingdings" panose="05000000000000000000" pitchFamily="2" charset="2"/>
              <a:buChar char=""/>
            </a:pPr>
            <a:r>
              <a:rPr lang="zh-CN" altLang="en-US" sz="1800" dirty="0" smtClean="0">
                <a:latin typeface="Times New Roman" panose="02020603050405020304" pitchFamily="18" charset="0"/>
                <a:ea typeface="楷体" panose="02010609060101010101" charset="-122"/>
                <a:cs typeface="Times New Roman" panose="02020603050405020304" pitchFamily="18" charset="0"/>
                <a:sym typeface="+mn-ea"/>
              </a:rPr>
              <a:t>非</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可信</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Hypervisor/VM</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sym typeface="+mn-ea"/>
              </a:rPr>
              <a:t>的</a:t>
            </a:r>
            <a:r>
              <a:rPr lang="zh-CN" altLang="en-US" sz="1800"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内存越界攻击</a:t>
            </a:r>
            <a:endParaRPr lang="zh-CN" altLang="en-US" sz="1800"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1085850" lvl="1" indent="-342900" eaLnBrk="1" fontAlgn="auto" latinLnBrk="0" hangingPunct="1">
              <a:lnSpc>
                <a:spcPct val="120000"/>
              </a:lnSpc>
              <a:spcBef>
                <a:spcPts val="0"/>
              </a:spcBef>
              <a:buFont typeface="Times New Roman" panose="02020603050405020304" pitchFamily="18" charset="0"/>
              <a:buChar char="−"/>
            </a:pPr>
            <a:r>
              <a:rPr lang="zh-CN" altLang="en-US" sz="2100" dirty="0" smtClean="0">
                <a:latin typeface="Times New Roman" panose="02020603050405020304" pitchFamily="18" charset="0"/>
                <a:ea typeface="楷体" panose="02010609060101010101" charset="-122"/>
                <a:cs typeface="Times New Roman" panose="02020603050405020304" pitchFamily="18" charset="0"/>
                <a:sym typeface="+mn-ea"/>
              </a:rPr>
              <a:t>方案</a:t>
            </a:r>
            <a:endParaRPr lang="en-US" altLang="zh-CN" sz="1750" kern="1200" dirty="0">
              <a:latin typeface="华文楷体" panose="02010600040101010101" pitchFamily="2" charset="-122"/>
              <a:ea typeface="华文楷体" panose="02010600040101010101" pitchFamily="2" charset="-122"/>
              <a:cs typeface="Times New Roman" panose="02020603050405020304" pitchFamily="18" charset="0"/>
            </a:endParaRPr>
          </a:p>
          <a:p>
            <a:pPr marL="1428750" lvl="2" indent="-285750" eaLnBrk="1" fontAlgn="auto" latinLnBrk="0" hangingPunct="1">
              <a:lnSpc>
                <a:spcPct val="120000"/>
              </a:lnSpc>
              <a:spcBef>
                <a:spcPts val="0"/>
              </a:spcBef>
              <a:buFont typeface="Wingdings" panose="05000000000000000000" pitchFamily="2" charset="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 </a:t>
            </a:r>
            <a:r>
              <a:rPr lang="zh-CN" altLang="en-US" sz="18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动态标记</a:t>
            </a:r>
            <a:r>
              <a:rPr lang="zh-CN" altLang="en-US" sz="18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与跟踪</a:t>
            </a:r>
            <a:r>
              <a:rPr lang="zh-CN" altLang="en-US" sz="1800" dirty="0" smtClean="0">
                <a:latin typeface="Times New Roman" panose="02020603050405020304" pitchFamily="18" charset="0"/>
                <a:ea typeface="楷体" panose="02010609060101010101" charset="-122"/>
                <a:cs typeface="Times New Roman" panose="02020603050405020304" pitchFamily="18" charset="0"/>
              </a:rPr>
              <a:t>技术</a:t>
            </a:r>
            <a:r>
              <a:rPr lang="zh-CN" altLang="en-US" sz="1800" dirty="0">
                <a:latin typeface="Times New Roman" panose="02020603050405020304" pitchFamily="18" charset="0"/>
                <a:ea typeface="楷体" panose="02010609060101010101" charset="-122"/>
                <a:cs typeface="Times New Roman" panose="02020603050405020304" pitchFamily="18" charset="0"/>
              </a:rPr>
              <a:t>（</a:t>
            </a:r>
            <a:r>
              <a:rPr lang="en-US" altLang="zh-CN" sz="1800" dirty="0">
                <a:latin typeface="Times New Roman" panose="02020603050405020304" pitchFamily="18" charset="0"/>
                <a:ea typeface="楷体" panose="02010609060101010101" charset="-122"/>
                <a:cs typeface="Times New Roman" panose="02020603050405020304" pitchFamily="18" charset="0"/>
              </a:rPr>
              <a:t>Page-Mark</a:t>
            </a:r>
            <a:r>
              <a:rPr lang="zh-CN" altLang="en-US" sz="1800" dirty="0">
                <a:latin typeface="Times New Roman" panose="02020603050405020304" pitchFamily="18" charset="0"/>
                <a:ea typeface="楷体" panose="02010609060101010101" charset="-122"/>
                <a:cs typeface="Times New Roman" panose="02020603050405020304" pitchFamily="18" charset="0"/>
              </a:rPr>
              <a:t>表</a:t>
            </a:r>
            <a:r>
              <a:rPr lang="zh-CN" altLang="en-US" sz="1800" dirty="0" smtClean="0">
                <a:latin typeface="Times New Roman" panose="02020603050405020304" pitchFamily="18" charset="0"/>
                <a:ea typeface="楷体" panose="02010609060101010101" charset="-122"/>
                <a:cs typeface="Times New Roman" panose="02020603050405020304" pitchFamily="18" charset="0"/>
              </a:rPr>
              <a:t>）</a:t>
            </a:r>
            <a:endParaRPr lang="en-US" altLang="zh-CN" sz="1800" dirty="0" smtClean="0">
              <a:latin typeface="Times New Roman" panose="02020603050405020304" pitchFamily="18" charset="0"/>
              <a:ea typeface="楷体" panose="02010609060101010101" charset="-122"/>
              <a:cs typeface="Times New Roman" panose="02020603050405020304" pitchFamily="18" charset="0"/>
            </a:endParaRPr>
          </a:p>
          <a:p>
            <a:pPr marL="1428750" lvl="2" indent="-285750" eaLnBrk="1" fontAlgn="auto" latinLnBrk="0" hangingPunct="1">
              <a:lnSpc>
                <a:spcPct val="120000"/>
              </a:lnSpc>
              <a:spcBef>
                <a:spcPts val="0"/>
              </a:spcBef>
              <a:buFont typeface="Wingdings" panose="05000000000000000000" pitchFamily="2" charset="2"/>
              <a:buChar char=""/>
            </a:pPr>
            <a:r>
              <a:rPr lang="zh-CN" altLang="en-US" sz="1800" dirty="0" smtClean="0">
                <a:latin typeface="Times New Roman" panose="02020603050405020304" pitchFamily="18" charset="0"/>
                <a:ea typeface="楷体" panose="02010609060101010101" charset="-122"/>
                <a:cs typeface="Times New Roman" panose="02020603050405020304" pitchFamily="18" charset="0"/>
              </a:rPr>
              <a:t> 物理内存进行分组</a:t>
            </a:r>
            <a:endParaRPr lang="en-US" altLang="zh-CN" sz="1800" dirty="0" smtClean="0">
              <a:latin typeface="Times New Roman" panose="02020603050405020304" pitchFamily="18" charset="0"/>
              <a:ea typeface="楷体" panose="02010609060101010101" charset="-122"/>
              <a:cs typeface="Times New Roman" panose="02020603050405020304" pitchFamily="18" charset="0"/>
            </a:endParaRPr>
          </a:p>
          <a:p>
            <a:pPr marL="1428750" lvl="2" indent="-285750" eaLnBrk="1" fontAlgn="auto" latinLnBrk="0" hangingPunct="1">
              <a:lnSpc>
                <a:spcPct val="120000"/>
              </a:lnSpc>
              <a:spcBef>
                <a:spcPts val="0"/>
              </a:spcBef>
              <a:buFont typeface="Wingdings" panose="05000000000000000000" pitchFamily="2" charset="2"/>
              <a:buChar char=""/>
            </a:pPr>
            <a:r>
              <a:rPr lang="en-US" altLang="zh-CN" sz="1800" kern="1200" dirty="0" smtClean="0">
                <a:latin typeface="Times New Roman" panose="02020603050405020304" pitchFamily="18" charset="0"/>
                <a:ea typeface="楷体" panose="02010609060101010101" charset="-122"/>
                <a:cs typeface="Times New Roman" panose="02020603050405020304" pitchFamily="18" charset="0"/>
              </a:rPr>
              <a:t> </a:t>
            </a:r>
            <a:r>
              <a:rPr lang="en-US" altLang="zh-CN" sz="1800" kern="12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1 page</a:t>
            </a:r>
            <a:r>
              <a:rPr lang="zh-CN" altLang="en-US" sz="1800" kern="12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对应</a:t>
            </a:r>
            <a:r>
              <a:rPr lang="en-US" altLang="zh-CN" sz="1800" kern="12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1 VM</a:t>
            </a:r>
            <a:endParaRPr lang="zh-CN" altLang="en-US" sz="1800"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表格 4"/>
          <p:cNvGraphicFramePr/>
          <p:nvPr/>
        </p:nvGraphicFramePr>
        <p:xfrm>
          <a:off x="1288415" y="5088255"/>
          <a:ext cx="6313170" cy="1188720"/>
        </p:xfrm>
        <a:graphic>
          <a:graphicData uri="http://schemas.openxmlformats.org/drawingml/2006/table">
            <a:tbl>
              <a:tblPr firstRow="1" bandRow="1">
                <a:tableStyleId>{5C22544A-7EE6-4342-B048-85BDC9FD1C3A}</a:tableStyleId>
              </a:tblPr>
              <a:tblGrid>
                <a:gridCol w="847725"/>
                <a:gridCol w="3213735"/>
                <a:gridCol w="2251710"/>
              </a:tblGrid>
              <a:tr h="385445">
                <a:tc gridSpan="3">
                  <a:txBody>
                    <a:bodyPr/>
                    <a:lstStyle/>
                    <a:p>
                      <a:pPr algn="ctr">
                        <a:buNone/>
                      </a:pPr>
                      <a:r>
                        <a:rPr lang="en-US" altLang="zh-CN" sz="2000" dirty="0">
                          <a:solidFill>
                            <a:schemeClr val="tx1"/>
                          </a:solidFill>
                          <a:latin typeface="Times New Roman" panose="02020603050405020304" pitchFamily="18" charset="0"/>
                          <a:ea typeface="楷体" panose="02010609060101010101" charset="-122"/>
                          <a:cs typeface="Times New Roman" panose="02020603050405020304" pitchFamily="18" charset="0"/>
                        </a:rPr>
                        <a:t>Page—Mark</a:t>
                      </a:r>
                      <a:r>
                        <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rPr>
                        <a:t>表</a:t>
                      </a:r>
                      <a:endPar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r>
              <a:tr h="340226">
                <a:tc>
                  <a:txBody>
                    <a:bodyPr/>
                    <a:lstStyle/>
                    <a:p>
                      <a:pPr>
                        <a:buNone/>
                      </a:pPr>
                      <a:r>
                        <a:rPr lang="zh-CN" altLang="en-US" sz="2000" b="1">
                          <a:latin typeface="Times New Roman" panose="02020603050405020304" pitchFamily="18" charset="0"/>
                          <a:ea typeface="楷体" panose="02010609060101010101" charset="-122"/>
                          <a:cs typeface="Times New Roman" panose="02020603050405020304" pitchFamily="18" charset="0"/>
                        </a:rPr>
                        <a:t>标记</a:t>
                      </a:r>
                      <a:endParaRPr lang="zh-CN" altLang="en-US" sz="2000" b="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err="1">
                          <a:latin typeface="Times New Roman" panose="02020603050405020304" pitchFamily="18" charset="0"/>
                          <a:ea typeface="楷体" panose="02010609060101010101" charset="-122"/>
                          <a:cs typeface="Times New Roman" panose="02020603050405020304" pitchFamily="18" charset="0"/>
                        </a:rPr>
                        <a:t>OwnerId</a:t>
                      </a:r>
                      <a:endParaRPr lang="en-US" altLang="zh-CN" sz="1800" dirty="0" err="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a:latin typeface="Times New Roman" panose="02020603050405020304" pitchFamily="18" charset="0"/>
                          <a:ea typeface="楷体" panose="02010609060101010101" charset="-122"/>
                          <a:cs typeface="Times New Roman" panose="02020603050405020304" pitchFamily="18" charset="0"/>
                        </a:rPr>
                        <a:t>Used</a:t>
                      </a:r>
                      <a:endParaRPr lang="en-US" altLang="zh-CN" sz="1800">
                        <a:latin typeface="Times New Roman" panose="02020603050405020304" pitchFamily="18" charset="0"/>
                        <a:ea typeface="楷体" panose="02010609060101010101" charset="-122"/>
                        <a:cs typeface="Times New Roman" panose="02020603050405020304" pitchFamily="18" charset="0"/>
                      </a:endParaRPr>
                    </a:p>
                  </a:txBody>
                  <a:tcPr/>
                </a:tc>
              </a:tr>
              <a:tr h="396240">
                <a:tc>
                  <a:txBody>
                    <a:bodyPr/>
                    <a:lstStyle/>
                    <a:p>
                      <a:pPr>
                        <a:buNone/>
                      </a:pPr>
                      <a:r>
                        <a:rPr lang="zh-CN" altLang="en-US" sz="2000" b="1" dirty="0">
                          <a:latin typeface="Times New Roman" panose="02020603050405020304" pitchFamily="18" charset="0"/>
                          <a:ea typeface="楷体" panose="02010609060101010101" charset="-122"/>
                          <a:cs typeface="Times New Roman" panose="02020603050405020304" pitchFamily="18" charset="0"/>
                        </a:rPr>
                        <a:t>描述</a:t>
                      </a:r>
                      <a:endParaRPr lang="zh-CN" altLang="en-US" sz="2000"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属主</a:t>
                      </a:r>
                      <a:r>
                        <a:rPr lang="en-US" altLang="zh-CN" sz="1800" dirty="0">
                          <a:latin typeface="Times New Roman" panose="02020603050405020304" pitchFamily="18" charset="0"/>
                          <a:ea typeface="楷体" panose="02010609060101010101" charset="-122"/>
                          <a:cs typeface="Times New Roman" panose="02020603050405020304" pitchFamily="18" charset="0"/>
                        </a:rPr>
                        <a:t>VM</a:t>
                      </a:r>
                      <a:r>
                        <a:rPr lang="zh-CN" altLang="en-US" sz="1800" dirty="0">
                          <a:latin typeface="Times New Roman" panose="02020603050405020304" pitchFamily="18" charset="0"/>
                          <a:ea typeface="楷体" panose="02010609060101010101" charset="-122"/>
                          <a:cs typeface="Times New Roman" panose="02020603050405020304" pitchFamily="18" charset="0"/>
                        </a:rPr>
                        <a:t>或</a:t>
                      </a:r>
                      <a:r>
                        <a:rPr lang="en-US" altLang="zh-CN" sz="18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1800" dirty="0">
                          <a:latin typeface="Times New Roman" panose="02020603050405020304" pitchFamily="18" charset="0"/>
                          <a:ea typeface="楷体" panose="02010609060101010101" charset="-122"/>
                          <a:cs typeface="Times New Roman" panose="02020603050405020304" pitchFamily="18" charset="0"/>
                        </a:rPr>
                        <a:t>的</a:t>
                      </a:r>
                      <a:r>
                        <a:rPr lang="en-US" altLang="zh-CN" sz="1800" dirty="0">
                          <a:latin typeface="Times New Roman" panose="02020603050405020304" pitchFamily="18" charset="0"/>
                          <a:ea typeface="楷体" panose="02010609060101010101" charset="-122"/>
                          <a:cs typeface="Times New Roman" panose="02020603050405020304" pitchFamily="18" charset="0"/>
                        </a:rPr>
                        <a:t>ID</a:t>
                      </a:r>
                      <a:r>
                        <a:rPr lang="zh-CN" altLang="en-US" sz="1800" dirty="0">
                          <a:latin typeface="Times New Roman" panose="02020603050405020304" pitchFamily="18" charset="0"/>
                          <a:ea typeface="楷体" panose="02010609060101010101" charset="-122"/>
                          <a:cs typeface="Times New Roman" panose="02020603050405020304" pitchFamily="18" charset="0"/>
                        </a:rPr>
                        <a:t>号</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是否被使用</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pic>
        <p:nvPicPr>
          <p:cNvPr id="7" name="图片 6"/>
          <p:cNvPicPr>
            <a:picLocks noChangeAspect="1"/>
          </p:cNvPicPr>
          <p:nvPr/>
        </p:nvPicPr>
        <p:blipFill>
          <a:blip r:embed="rId2"/>
          <a:stretch>
            <a:fillRect/>
          </a:stretch>
        </p:blipFill>
        <p:spPr>
          <a:xfrm>
            <a:off x="6067722" y="1538103"/>
            <a:ext cx="1767114" cy="31934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a:solidFill>
                  <a:srgbClr val="000000"/>
                </a:solidFill>
                <a:ea typeface="华文楷体" panose="02010600040101010101" pitchFamily="2" charset="-122"/>
                <a:sym typeface="+mn-ea"/>
              </a:rPr>
              <a:t>-</a:t>
            </a:r>
            <a:r>
              <a:rPr lang="en-US" altLang="zh-CN"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VM</a:t>
            </a:r>
            <a:r>
              <a:rPr lang="zh-CN" altLang="en-US"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内</a:t>
            </a:r>
            <a:r>
              <a:rPr lang="zh-CN" altLang="en-US" sz="2800" b="1" kern="1200" dirty="0">
                <a:solidFill>
                  <a:srgbClr val="000000"/>
                </a:solidFill>
                <a:ea typeface="华文楷体" panose="02010600040101010101" pitchFamily="2" charset="-122"/>
                <a:sym typeface="+mn-ea"/>
              </a:rPr>
              <a:t>存高强隔离</a:t>
            </a:r>
            <a:endParaRPr lang="zh-CN" altLang="en-US" sz="3200"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628650" y="1359877"/>
            <a:ext cx="8191821" cy="4817086"/>
          </a:xfrm>
        </p:spPr>
        <p:txBody>
          <a:bodyPr>
            <a:noAutofit/>
          </a:bodyPr>
          <a:lstStyle/>
          <a:p>
            <a:pPr fontAlgn="auto">
              <a:buFont typeface="Wingdings" panose="05000000000000000000" pitchFamily="2" charset="2"/>
              <a:buChar char="Ø"/>
            </a:pPr>
            <a:r>
              <a:rPr lang="zh-CN" sz="2400" dirty="0">
                <a:latin typeface="Times New Roman" panose="02020603050405020304" pitchFamily="18" charset="0"/>
                <a:ea typeface="楷体" panose="02010609060101010101" charset="-122"/>
                <a:cs typeface="Times New Roman" panose="02020603050405020304" pitchFamily="18" charset="0"/>
                <a:sym typeface="+mn-ea"/>
              </a:rPr>
              <a:t>共享页接口设定</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问题</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一</a:t>
            </a:r>
            <a:r>
              <a:rPr lang="en-US" altLang="zh-CN"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Page</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对应</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多</a:t>
            </a:r>
            <a:r>
              <a:rPr lang="en-US" altLang="zh-CN" sz="2000" dirty="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VM </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KSM Balloon</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与</a:t>
            </a: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页标记与跟踪</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机制</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背离</a:t>
            </a:r>
            <a:endParaRPr lang="en-US" altLang="zh-CN" sz="2000" dirty="0">
              <a:solidFill>
                <a:srgbClr val="FF0000"/>
              </a:solidFill>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对</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Page</a:t>
            </a: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设置</a:t>
            </a:r>
            <a:r>
              <a:rPr lang="en-US" altLang="zh-CN" sz="2000" dirty="0" err="1">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SharedBit</a:t>
            </a:r>
            <a:endParaRPr lang="en-US" altLang="zh-CN" sz="2000" dirty="0">
              <a:solidFill>
                <a:srgbClr val="FF0000"/>
              </a:solidFill>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表格 4"/>
          <p:cNvGraphicFramePr/>
          <p:nvPr/>
        </p:nvGraphicFramePr>
        <p:xfrm>
          <a:off x="991375" y="4737723"/>
          <a:ext cx="6100905" cy="1457856"/>
        </p:xfrm>
        <a:graphic>
          <a:graphicData uri="http://schemas.openxmlformats.org/drawingml/2006/table">
            <a:tbl>
              <a:tblPr firstRow="1" bandRow="1">
                <a:tableStyleId>{5C22544A-7EE6-4342-B048-85BDC9FD1C3A}</a:tableStyleId>
              </a:tblPr>
              <a:tblGrid>
                <a:gridCol w="700305"/>
                <a:gridCol w="2016224"/>
                <a:gridCol w="1605415"/>
                <a:gridCol w="1778961"/>
              </a:tblGrid>
              <a:tr h="403237">
                <a:tc gridSpan="4">
                  <a:txBody>
                    <a:bodyPr/>
                    <a:lstStyle/>
                    <a:p>
                      <a:pPr algn="ctr">
                        <a:buNone/>
                      </a:pPr>
                      <a:r>
                        <a:rPr lang="en-US" altLang="zh-CN" sz="2000" dirty="0">
                          <a:solidFill>
                            <a:schemeClr val="tx1"/>
                          </a:solidFill>
                          <a:latin typeface="Times New Roman" panose="02020603050405020304" pitchFamily="18" charset="0"/>
                          <a:ea typeface="楷体" panose="02010609060101010101" charset="-122"/>
                          <a:cs typeface="Times New Roman" panose="02020603050405020304" pitchFamily="18" charset="0"/>
                        </a:rPr>
                        <a:t>Page—Mark</a:t>
                      </a:r>
                      <a:r>
                        <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rPr>
                        <a:t>表</a:t>
                      </a:r>
                      <a:endPar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c hMerge="1">
                  <a:tcPr/>
                </a:tc>
              </a:tr>
              <a:tr h="403237">
                <a:tc>
                  <a:txBody>
                    <a:bodyPr/>
                    <a:lstStyle/>
                    <a:p>
                      <a:pPr>
                        <a:buNone/>
                      </a:pPr>
                      <a:r>
                        <a:rPr lang="zh-CN" altLang="en-US" sz="2000" b="1">
                          <a:latin typeface="Times New Roman" panose="02020603050405020304" pitchFamily="18" charset="0"/>
                          <a:ea typeface="楷体" panose="02010609060101010101" charset="-122"/>
                          <a:cs typeface="Times New Roman" panose="02020603050405020304" pitchFamily="18" charset="0"/>
                        </a:rPr>
                        <a:t>标记</a:t>
                      </a:r>
                      <a:endParaRPr lang="zh-CN" altLang="en-US" sz="2000" b="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err="1">
                          <a:latin typeface="Times New Roman" panose="02020603050405020304" pitchFamily="18" charset="0"/>
                          <a:ea typeface="楷体" panose="02010609060101010101" charset="-122"/>
                          <a:cs typeface="Times New Roman" panose="02020603050405020304" pitchFamily="18" charset="0"/>
                        </a:rPr>
                        <a:t>OwnerId</a:t>
                      </a:r>
                      <a:endParaRPr lang="en-US" altLang="zh-CN" sz="1800" dirty="0" err="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a:latin typeface="Times New Roman" panose="02020603050405020304" pitchFamily="18" charset="0"/>
                          <a:ea typeface="楷体" panose="02010609060101010101" charset="-122"/>
                          <a:cs typeface="Times New Roman" panose="02020603050405020304" pitchFamily="18" charset="0"/>
                        </a:rPr>
                        <a:t>Used</a:t>
                      </a:r>
                      <a:endParaRPr lang="en-US" altLang="zh-CN" sz="180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err="1">
                          <a:latin typeface="Times New Roman" panose="02020603050405020304" pitchFamily="18" charset="0"/>
                          <a:ea typeface="楷体" panose="02010609060101010101" charset="-122"/>
                          <a:cs typeface="Times New Roman" panose="02020603050405020304" pitchFamily="18" charset="0"/>
                        </a:rPr>
                        <a:t>SharedBit</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txBody>
                  <a:tcPr/>
                </a:tc>
              </a:tr>
              <a:tr h="651382">
                <a:tc>
                  <a:txBody>
                    <a:bodyPr/>
                    <a:lstStyle/>
                    <a:p>
                      <a:pPr>
                        <a:buNone/>
                      </a:pPr>
                      <a:r>
                        <a:rPr lang="zh-CN" altLang="en-US" sz="2000" b="1" dirty="0">
                          <a:latin typeface="Times New Roman" panose="02020603050405020304" pitchFamily="18" charset="0"/>
                          <a:ea typeface="楷体" panose="02010609060101010101" charset="-122"/>
                          <a:cs typeface="Times New Roman" panose="02020603050405020304" pitchFamily="18" charset="0"/>
                        </a:rPr>
                        <a:t>描述</a:t>
                      </a:r>
                      <a:endParaRPr lang="zh-CN" altLang="en-US" sz="2000"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属主</a:t>
                      </a:r>
                      <a:r>
                        <a:rPr lang="en-US" altLang="zh-CN" sz="1800" dirty="0">
                          <a:latin typeface="Times New Roman" panose="02020603050405020304" pitchFamily="18" charset="0"/>
                          <a:ea typeface="楷体" panose="02010609060101010101" charset="-122"/>
                          <a:cs typeface="Times New Roman" panose="02020603050405020304" pitchFamily="18" charset="0"/>
                        </a:rPr>
                        <a:t>VM</a:t>
                      </a:r>
                      <a:r>
                        <a:rPr lang="zh-CN" altLang="en-US" sz="1800" dirty="0">
                          <a:latin typeface="Times New Roman" panose="02020603050405020304" pitchFamily="18" charset="0"/>
                          <a:ea typeface="楷体" panose="02010609060101010101" charset="-122"/>
                          <a:cs typeface="Times New Roman" panose="02020603050405020304" pitchFamily="18" charset="0"/>
                        </a:rPr>
                        <a:t>或</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p>
                      <a:pPr algn="ctr">
                        <a:buNone/>
                      </a:pPr>
                      <a:r>
                        <a:rPr lang="en-US" altLang="zh-CN" sz="18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1800" dirty="0">
                          <a:latin typeface="Times New Roman" panose="02020603050405020304" pitchFamily="18" charset="0"/>
                          <a:ea typeface="楷体" panose="02010609060101010101" charset="-122"/>
                          <a:cs typeface="Times New Roman" panose="02020603050405020304" pitchFamily="18" charset="0"/>
                        </a:rPr>
                        <a:t>的</a:t>
                      </a:r>
                      <a:r>
                        <a:rPr lang="en-US" altLang="zh-CN" sz="1800" dirty="0">
                          <a:latin typeface="Times New Roman" panose="02020603050405020304" pitchFamily="18" charset="0"/>
                          <a:ea typeface="楷体" panose="02010609060101010101" charset="-122"/>
                          <a:cs typeface="Times New Roman" panose="02020603050405020304" pitchFamily="18" charset="0"/>
                        </a:rPr>
                        <a:t>ID</a:t>
                      </a:r>
                      <a:r>
                        <a:rPr lang="zh-CN" altLang="en-US" sz="1800" dirty="0">
                          <a:latin typeface="Times New Roman" panose="02020603050405020304" pitchFamily="18" charset="0"/>
                          <a:ea typeface="楷体" panose="02010609060101010101" charset="-122"/>
                          <a:cs typeface="Times New Roman" panose="02020603050405020304" pitchFamily="18" charset="0"/>
                        </a:rPr>
                        <a:t>号</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是否被使用</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是否是共享页</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pic>
        <p:nvPicPr>
          <p:cNvPr id="7" name="图片 6"/>
          <p:cNvPicPr>
            <a:picLocks noChangeAspect="1"/>
          </p:cNvPicPr>
          <p:nvPr/>
        </p:nvPicPr>
        <p:blipFill>
          <a:blip r:embed="rId2"/>
          <a:stretch>
            <a:fillRect/>
          </a:stretch>
        </p:blipFill>
        <p:spPr>
          <a:xfrm>
            <a:off x="5996466" y="1420167"/>
            <a:ext cx="2680650" cy="304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rPr>
              <a:t>研究背景</a:t>
            </a:r>
            <a:endParaRPr lang="zh-CN" altLang="en-US" sz="2800" b="1" kern="1200" dirty="0">
              <a:solidFill>
                <a:srgbClr val="000000"/>
              </a:solidFill>
              <a:latin typeface="Arial" panose="020B0604020202020204"/>
              <a:ea typeface="华文楷体" panose="02010600040101010101" pitchFamily="2" charset="-122"/>
              <a:cs typeface="+mn-cs"/>
              <a:sym typeface="+mn-ea"/>
            </a:endParaRPr>
          </a:p>
        </p:txBody>
      </p:sp>
      <p:sp>
        <p:nvSpPr>
          <p:cNvPr id="3" name="内容占位符 2"/>
          <p:cNvSpPr>
            <a:spLocks noGrp="1"/>
          </p:cNvSpPr>
          <p:nvPr>
            <p:ph idx="1"/>
          </p:nvPr>
        </p:nvSpPr>
        <p:spPr>
          <a:xfrm>
            <a:off x="645740" y="1237902"/>
            <a:ext cx="7886700" cy="4351338"/>
          </a:xfrm>
        </p:spPr>
        <p:txBody>
          <a:bodyPr>
            <a:normAutofit/>
          </a:bodyPr>
          <a:lstStyle/>
          <a:p>
            <a:pPr>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2400" dirty="0">
                <a:latin typeface="Times New Roman" panose="02020603050405020304" pitchFamily="18" charset="0"/>
                <a:ea typeface="楷体" panose="02010609060101010101" charset="-122"/>
                <a:cs typeface="Times New Roman" panose="02020603050405020304" pitchFamily="18" charset="0"/>
              </a:rPr>
              <a:t>的重要性</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spcBef>
                <a:spcPts val="400"/>
              </a:spcBef>
            </a:pPr>
            <a:r>
              <a:rPr lang="zh-CN" altLang="en-US" sz="2000" dirty="0">
                <a:latin typeface="Times New Roman" panose="02020603050405020304" pitchFamily="18" charset="0"/>
                <a:ea typeface="楷体" panose="02010609060101010101" charset="-122"/>
                <a:cs typeface="Times New Roman" panose="02020603050405020304" pitchFamily="18" charset="0"/>
              </a:rPr>
              <a:t>提供所有资源的</a:t>
            </a:r>
            <a:r>
              <a:rPr lang="zh-CN" altLang="en-US" sz="1800" dirty="0">
                <a:latin typeface="Times New Roman" panose="02020603050405020304" pitchFamily="18" charset="0"/>
                <a:ea typeface="楷体" panose="02010609060101010101" charset="-122"/>
                <a:cs typeface="Times New Roman" panose="02020603050405020304" pitchFamily="18" charset="0"/>
              </a:rPr>
              <a:t>分配和管理</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spcBef>
                <a:spcPts val="400"/>
              </a:spcBef>
            </a:pPr>
            <a:r>
              <a:rPr lang="zh-CN" altLang="en-US" sz="2000" dirty="0">
                <a:latin typeface="Times New Roman" panose="02020603050405020304" pitchFamily="18" charset="0"/>
                <a:ea typeface="楷体" panose="02010609060101010101" charset="-122"/>
                <a:cs typeface="Times New Roman" panose="02020603050405020304" pitchFamily="18" charset="0"/>
              </a:rPr>
              <a:t>处于最底层并被授予最高</a:t>
            </a:r>
            <a:r>
              <a:rPr lang="zh-CN" altLang="en-US" sz="1800" dirty="0">
                <a:latin typeface="Times New Roman" panose="02020603050405020304" pitchFamily="18" charset="0"/>
                <a:ea typeface="楷体" panose="02010609060101010101" charset="-122"/>
                <a:cs typeface="Times New Roman" panose="02020603050405020304" pitchFamily="18" charset="0"/>
              </a:rPr>
              <a:t>权限</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spcBef>
                <a:spcPts val="400"/>
              </a:spcBef>
            </a:pPr>
            <a:r>
              <a:rPr lang="en-US" altLang="zh-CN" sz="20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a:latin typeface="Times New Roman" panose="02020603050405020304" pitchFamily="18" charset="0"/>
                <a:ea typeface="楷体" panose="02010609060101010101" charset="-122"/>
                <a:cs typeface="Times New Roman" panose="02020603050405020304" pitchFamily="18" charset="0"/>
              </a:rPr>
              <a:t>被攻陷，上层云端用户数据受威胁</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spcBef>
                <a:spcPts val="400"/>
              </a:spcBef>
            </a:pPr>
            <a:endParaRPr lang="en-US" altLang="zh-CN" sz="1800" dirty="0"/>
          </a:p>
          <a:p>
            <a:endParaRPr lang="en-US" altLang="zh-CN" sz="1800" dirty="0"/>
          </a:p>
          <a:p>
            <a:endParaRPr lang="zh-CN" altLang="en-US" sz="1800" dirty="0"/>
          </a:p>
        </p:txBody>
      </p:sp>
      <p:sp>
        <p:nvSpPr>
          <p:cNvPr id="9" name="矩形 8"/>
          <p:cNvSpPr/>
          <p:nvPr/>
        </p:nvSpPr>
        <p:spPr>
          <a:xfrm>
            <a:off x="6345045" y="5852235"/>
            <a:ext cx="1081668" cy="437368"/>
          </a:xfrm>
          <a:prstGeom prst="rect">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标注 66"/>
          <p:cNvSpPr/>
          <p:nvPr/>
        </p:nvSpPr>
        <p:spPr>
          <a:xfrm rot="5400000">
            <a:off x="3981995" y="2972831"/>
            <a:ext cx="3627117" cy="4031284"/>
          </a:xfrm>
          <a:prstGeom prst="wedgeRoundRectCallout">
            <a:avLst/>
          </a:prstGeom>
          <a:solidFill>
            <a:srgbClr val="FAD9C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8" name="矩形 67"/>
          <p:cNvSpPr/>
          <p:nvPr/>
        </p:nvSpPr>
        <p:spPr>
          <a:xfrm>
            <a:off x="6011679" y="3297141"/>
            <a:ext cx="1444175" cy="1839259"/>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altLang="zh-CN" b="1" dirty="0">
                <a:solidFill>
                  <a:schemeClr val="tx1"/>
                </a:solidFill>
              </a:rPr>
              <a:t>Guest </a:t>
            </a:r>
            <a:r>
              <a:rPr lang="en-US" altLang="zh-CN" b="1" dirty="0" err="1">
                <a:solidFill>
                  <a:schemeClr val="tx1"/>
                </a:solidFill>
              </a:rPr>
              <a:t>VMn</a:t>
            </a:r>
            <a:endParaRPr lang="en-US" altLang="zh-CN" b="1" dirty="0">
              <a:solidFill>
                <a:schemeClr val="tx1"/>
              </a:solidFill>
            </a:endParaRPr>
          </a:p>
          <a:p>
            <a:pPr algn="ctr"/>
            <a:endParaRPr lang="zh-CN" altLang="en-US" dirty="0">
              <a:solidFill>
                <a:schemeClr val="tx1"/>
              </a:solidFill>
            </a:endParaRPr>
          </a:p>
        </p:txBody>
      </p:sp>
      <p:pic>
        <p:nvPicPr>
          <p:cNvPr id="69" name="Picture 14"/>
          <p:cNvPicPr>
            <a:picLocks noChangeArrowheads="1"/>
          </p:cNvPicPr>
          <p:nvPr/>
        </p:nvPicPr>
        <p:blipFill>
          <a:blip r:embed="rId2" cstate="print"/>
          <a:srcRect/>
          <a:stretch>
            <a:fillRect/>
          </a:stretch>
        </p:blipFill>
        <p:spPr bwMode="auto">
          <a:xfrm rot="21135303">
            <a:off x="745823" y="3745334"/>
            <a:ext cx="2667000" cy="2057400"/>
          </a:xfrm>
          <a:prstGeom prst="rect">
            <a:avLst/>
          </a:prstGeom>
          <a:noFill/>
          <a:ln w="9525">
            <a:noFill/>
            <a:miter lim="800000"/>
            <a:headEnd/>
            <a:tailEnd/>
          </a:ln>
          <a:effectLst/>
        </p:spPr>
      </p:pic>
      <p:sp>
        <p:nvSpPr>
          <p:cNvPr id="74" name="Rounded Rectangle 48"/>
          <p:cNvSpPr/>
          <p:nvPr/>
        </p:nvSpPr>
        <p:spPr bwMode="auto">
          <a:xfrm>
            <a:off x="4147333" y="5905946"/>
            <a:ext cx="3308521" cy="478203"/>
          </a:xfrm>
          <a:prstGeom prst="roundRect">
            <a:avLst/>
          </a:prstGeom>
          <a:solidFill>
            <a:srgbClr val="FFFF00"/>
          </a:solidFill>
          <a:ln w="2857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Physical Hardware</a:t>
            </a:r>
            <a:endParaRPr kumimoji="0" lang="en-US" sz="2400" b="1" i="0" u="none" strike="noStrike" cap="none" normalizeH="0" baseline="0" dirty="0">
              <a:ln>
                <a:noFill/>
              </a:ln>
              <a:solidFill>
                <a:schemeClr val="tx1"/>
              </a:solidFill>
              <a:effectLst/>
              <a:latin typeface="Helvetica" pitchFamily="34" charset="0"/>
            </a:endParaRPr>
          </a:p>
        </p:txBody>
      </p:sp>
      <p:sp>
        <p:nvSpPr>
          <p:cNvPr id="75" name="Rounded Rectangle 49"/>
          <p:cNvSpPr/>
          <p:nvPr/>
        </p:nvSpPr>
        <p:spPr bwMode="auto">
          <a:xfrm>
            <a:off x="4147333" y="5239468"/>
            <a:ext cx="3308521" cy="512716"/>
          </a:xfrm>
          <a:prstGeom prst="roundRect">
            <a:avLst/>
          </a:prstGeom>
          <a:solidFill>
            <a:schemeClr val="accent5">
              <a:lumMod val="60000"/>
              <a:lumOff val="40000"/>
            </a:schemeClr>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Hypervisor</a:t>
            </a:r>
            <a:r>
              <a:rPr kumimoji="0" lang="en-US" altLang="zh-CN" sz="2400" b="1" i="0" u="none" strike="noStrike" cap="none" normalizeH="0" baseline="0" dirty="0">
                <a:ln>
                  <a:noFill/>
                </a:ln>
                <a:solidFill>
                  <a:schemeClr val="tx1"/>
                </a:solidFill>
                <a:effectLst/>
                <a:latin typeface="Helvetica" pitchFamily="34" charset="0"/>
              </a:rPr>
              <a:t>/VMM</a:t>
            </a:r>
            <a:endParaRPr kumimoji="0" lang="en-US" sz="2400" b="1" i="0" u="none" strike="noStrike" cap="none" normalizeH="0" baseline="0" dirty="0">
              <a:ln>
                <a:noFill/>
              </a:ln>
              <a:solidFill>
                <a:schemeClr val="tx1"/>
              </a:solidFill>
              <a:effectLst/>
              <a:latin typeface="Helvetica" pitchFamily="34" charset="0"/>
            </a:endParaRPr>
          </a:p>
        </p:txBody>
      </p:sp>
      <p:sp>
        <p:nvSpPr>
          <p:cNvPr id="76" name="矩形 75"/>
          <p:cNvSpPr/>
          <p:nvPr/>
        </p:nvSpPr>
        <p:spPr>
          <a:xfrm>
            <a:off x="4147333" y="3296590"/>
            <a:ext cx="1444175" cy="1839259"/>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altLang="zh-CN" b="1" dirty="0">
                <a:solidFill>
                  <a:schemeClr val="tx1"/>
                </a:solidFill>
              </a:rPr>
              <a:t>Guest VM1</a:t>
            </a:r>
            <a:endParaRPr lang="en-US" altLang="zh-CN" b="1" dirty="0">
              <a:solidFill>
                <a:schemeClr val="tx1"/>
              </a:solidFill>
            </a:endParaRPr>
          </a:p>
          <a:p>
            <a:pPr algn="ctr"/>
            <a:endParaRPr lang="zh-CN" altLang="en-US" dirty="0">
              <a:solidFill>
                <a:schemeClr val="tx1"/>
              </a:solidFill>
            </a:endParaRPr>
          </a:p>
        </p:txBody>
      </p:sp>
      <p:sp>
        <p:nvSpPr>
          <p:cNvPr id="77" name="Rounded Rectangle 50"/>
          <p:cNvSpPr/>
          <p:nvPr/>
        </p:nvSpPr>
        <p:spPr bwMode="auto">
          <a:xfrm>
            <a:off x="4252652" y="4553739"/>
            <a:ext cx="1235439" cy="478203"/>
          </a:xfrm>
          <a:prstGeom prst="roundRect">
            <a:avLst/>
          </a:prstGeom>
          <a:ln w="22225">
            <a:solidFill>
              <a:srgbClr val="02104C"/>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OS</a:t>
            </a:r>
            <a:endParaRPr kumimoji="0" lang="en-US" sz="2400" b="1" i="0" u="none" strike="noStrike" cap="none" normalizeH="0" baseline="0" dirty="0">
              <a:ln>
                <a:noFill/>
              </a:ln>
              <a:solidFill>
                <a:schemeClr val="tx1"/>
              </a:solidFill>
              <a:effectLst/>
              <a:latin typeface="Helvetica" pitchFamily="34" charset="0"/>
            </a:endParaRPr>
          </a:p>
        </p:txBody>
      </p:sp>
      <p:sp>
        <p:nvSpPr>
          <p:cNvPr id="78" name="Rounded Rectangle 52"/>
          <p:cNvSpPr/>
          <p:nvPr/>
        </p:nvSpPr>
        <p:spPr bwMode="auto">
          <a:xfrm>
            <a:off x="4252652" y="3698593"/>
            <a:ext cx="1235439" cy="668459"/>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latinLnBrk="0">
              <a:spcBef>
                <a:spcPct val="0"/>
              </a:spcBef>
              <a:spcAft>
                <a:spcPct val="0"/>
              </a:spcAft>
            </a:pPr>
            <a:r>
              <a:rPr lang="en-US" sz="2400" b="1">
                <a:latin typeface="Helvetica" pitchFamily="34" charset="0"/>
              </a:rPr>
              <a:t>Apps</a:t>
            </a:r>
            <a:endParaRPr lang="en-US" sz="2400" b="1" dirty="0">
              <a:latin typeface="Helvetica" pitchFamily="34" charset="0"/>
            </a:endParaRPr>
          </a:p>
        </p:txBody>
      </p:sp>
      <p:sp>
        <p:nvSpPr>
          <p:cNvPr id="79" name="Rounded Rectangle 53"/>
          <p:cNvSpPr/>
          <p:nvPr/>
        </p:nvSpPr>
        <p:spPr bwMode="auto">
          <a:xfrm>
            <a:off x="6131685" y="4551435"/>
            <a:ext cx="1235439" cy="478203"/>
          </a:xfrm>
          <a:prstGeom prst="roundRect">
            <a:avLst/>
          </a:prstGeom>
          <a:ln w="22225">
            <a:solidFill>
              <a:srgbClr val="02104C"/>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OS</a:t>
            </a:r>
            <a:endParaRPr kumimoji="0" lang="en-US" sz="2400" b="1" i="0" u="none" strike="noStrike" cap="none" normalizeH="0" baseline="0" dirty="0">
              <a:ln>
                <a:noFill/>
              </a:ln>
              <a:solidFill>
                <a:schemeClr val="tx1"/>
              </a:solidFill>
              <a:effectLst/>
              <a:latin typeface="Helvetica" pitchFamily="34" charset="0"/>
            </a:endParaRPr>
          </a:p>
        </p:txBody>
      </p:sp>
      <p:sp>
        <p:nvSpPr>
          <p:cNvPr id="80" name="Rounded Rectangle 54"/>
          <p:cNvSpPr/>
          <p:nvPr/>
        </p:nvSpPr>
        <p:spPr bwMode="auto">
          <a:xfrm>
            <a:off x="6131684" y="3696289"/>
            <a:ext cx="1235439" cy="668459"/>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latinLnBrk="0">
              <a:spcBef>
                <a:spcPct val="0"/>
              </a:spcBef>
              <a:spcAft>
                <a:spcPct val="0"/>
              </a:spcAft>
            </a:pPr>
            <a:r>
              <a:rPr lang="en-US" altLang="zh-CN" sz="2400" b="1" dirty="0">
                <a:latin typeface="Helvetica" pitchFamily="34" charset="0"/>
              </a:rPr>
              <a:t>Apps</a:t>
            </a:r>
            <a:endParaRPr lang="en-US" altLang="zh-CN" sz="2400" dirty="0"/>
          </a:p>
        </p:txBody>
      </p:sp>
      <p:sp>
        <p:nvSpPr>
          <p:cNvPr id="82" name="TextBox 57"/>
          <p:cNvSpPr txBox="1"/>
          <p:nvPr/>
        </p:nvSpPr>
        <p:spPr>
          <a:xfrm>
            <a:off x="6018381" y="3271220"/>
            <a:ext cx="139359" cy="405946"/>
          </a:xfrm>
          <a:prstGeom prst="rect">
            <a:avLst/>
          </a:prstGeom>
          <a:noFill/>
        </p:spPr>
        <p:txBody>
          <a:bodyPr wrap="none" rtlCol="0">
            <a:spAutoFit/>
          </a:bodyPr>
          <a:lstStyle/>
          <a:p>
            <a:endParaRPr lang="en-US" sz="2800" b="1" dirty="0"/>
          </a:p>
        </p:txBody>
      </p:sp>
      <p:sp>
        <p:nvSpPr>
          <p:cNvPr id="83" name="Oval 58"/>
          <p:cNvSpPr/>
          <p:nvPr/>
        </p:nvSpPr>
        <p:spPr bwMode="auto">
          <a:xfrm>
            <a:off x="6347528" y="650465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84" name="Straight Connector 59"/>
          <p:cNvCxnSpPr>
            <a:stCxn id="88" idx="2"/>
            <a:endCxn id="83" idx="2"/>
          </p:cNvCxnSpPr>
          <p:nvPr/>
        </p:nvCxnSpPr>
        <p:spPr bwMode="auto">
          <a:xfrm>
            <a:off x="6347528" y="6399025"/>
            <a:ext cx="0" cy="159385"/>
          </a:xfrm>
          <a:prstGeom prst="line">
            <a:avLst/>
          </a:prstGeom>
          <a:noFill/>
          <a:ln w="38100" cap="flat" cmpd="sng" algn="ctr">
            <a:solidFill>
              <a:srgbClr val="0000FF"/>
            </a:solidFill>
            <a:prstDash val="solid"/>
            <a:round/>
            <a:headEnd type="none" w="med" len="med"/>
            <a:tailEnd type="none" w="med" len="med"/>
          </a:ln>
          <a:effectLst/>
        </p:spPr>
      </p:cxnSp>
      <p:sp>
        <p:nvSpPr>
          <p:cNvPr id="85" name="Rectangle 60"/>
          <p:cNvSpPr/>
          <p:nvPr/>
        </p:nvSpPr>
        <p:spPr bwMode="auto">
          <a:xfrm>
            <a:off x="6347528" y="639839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86" name="Straight Connector 61"/>
          <p:cNvCxnSpPr>
            <a:stCxn id="88" idx="2"/>
          </p:cNvCxnSpPr>
          <p:nvPr/>
        </p:nvCxnSpPr>
        <p:spPr bwMode="auto">
          <a:xfrm rot="10800000" flipV="1">
            <a:off x="6347528" y="6399025"/>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7" name="Oval 62"/>
          <p:cNvSpPr/>
          <p:nvPr/>
        </p:nvSpPr>
        <p:spPr bwMode="auto">
          <a:xfrm>
            <a:off x="6347528" y="639839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88" name="Oval 63"/>
          <p:cNvSpPr/>
          <p:nvPr/>
        </p:nvSpPr>
        <p:spPr bwMode="auto">
          <a:xfrm>
            <a:off x="6347528" y="634525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89" name="Oval 64"/>
          <p:cNvSpPr/>
          <p:nvPr/>
        </p:nvSpPr>
        <p:spPr bwMode="auto">
          <a:xfrm>
            <a:off x="6723531" y="650465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90" name="Straight Connector 65"/>
          <p:cNvCxnSpPr>
            <a:stCxn id="94" idx="2"/>
            <a:endCxn id="89" idx="2"/>
          </p:cNvCxnSpPr>
          <p:nvPr/>
        </p:nvCxnSpPr>
        <p:spPr bwMode="auto">
          <a:xfrm>
            <a:off x="6723531" y="6399025"/>
            <a:ext cx="0" cy="159385"/>
          </a:xfrm>
          <a:prstGeom prst="line">
            <a:avLst/>
          </a:prstGeom>
          <a:noFill/>
          <a:ln w="38100" cap="flat" cmpd="sng" algn="ctr">
            <a:solidFill>
              <a:srgbClr val="0000FF"/>
            </a:solidFill>
            <a:prstDash val="solid"/>
            <a:round/>
            <a:headEnd type="none" w="med" len="med"/>
            <a:tailEnd type="none" w="med" len="med"/>
          </a:ln>
          <a:effectLst/>
        </p:spPr>
      </p:cxnSp>
      <p:sp>
        <p:nvSpPr>
          <p:cNvPr id="91" name="Rectangle 66"/>
          <p:cNvSpPr/>
          <p:nvPr/>
        </p:nvSpPr>
        <p:spPr bwMode="auto">
          <a:xfrm>
            <a:off x="6723531" y="639839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92" name="Straight Connector 67"/>
          <p:cNvCxnSpPr>
            <a:stCxn id="94" idx="2"/>
          </p:cNvCxnSpPr>
          <p:nvPr/>
        </p:nvCxnSpPr>
        <p:spPr bwMode="auto">
          <a:xfrm rot="10800000" flipV="1">
            <a:off x="6723531" y="6399025"/>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93" name="Oval 68"/>
          <p:cNvSpPr/>
          <p:nvPr/>
        </p:nvSpPr>
        <p:spPr bwMode="auto">
          <a:xfrm>
            <a:off x="6723531" y="639839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94" name="Oval 69"/>
          <p:cNvSpPr/>
          <p:nvPr/>
        </p:nvSpPr>
        <p:spPr bwMode="auto">
          <a:xfrm>
            <a:off x="6723531" y="634525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95" name="Straight Connector 70"/>
          <p:cNvCxnSpPr/>
          <p:nvPr/>
        </p:nvCxnSpPr>
        <p:spPr bwMode="auto">
          <a:xfrm>
            <a:off x="6669815" y="639839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96" name="Straight Connector 71"/>
          <p:cNvCxnSpPr/>
          <p:nvPr/>
        </p:nvCxnSpPr>
        <p:spPr bwMode="auto">
          <a:xfrm>
            <a:off x="7045819" y="639839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97" name="Group 72"/>
          <p:cNvGrpSpPr/>
          <p:nvPr/>
        </p:nvGrpSpPr>
        <p:grpSpPr>
          <a:xfrm rot="19598494">
            <a:off x="4650227" y="6266125"/>
            <a:ext cx="279150" cy="353593"/>
            <a:chOff x="2286000" y="5638800"/>
            <a:chExt cx="457200" cy="609600"/>
          </a:xfrm>
        </p:grpSpPr>
        <p:sp>
          <p:nvSpPr>
            <p:cNvPr id="98"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99"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0"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1"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2"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3"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grpSp>
      <p:grpSp>
        <p:nvGrpSpPr>
          <p:cNvPr id="104" name="Group 79"/>
          <p:cNvGrpSpPr/>
          <p:nvPr/>
        </p:nvGrpSpPr>
        <p:grpSpPr>
          <a:xfrm rot="19598494">
            <a:off x="4274223" y="6295795"/>
            <a:ext cx="279150" cy="353593"/>
            <a:chOff x="2286000" y="5638800"/>
            <a:chExt cx="457200" cy="609600"/>
          </a:xfrm>
        </p:grpSpPr>
        <p:sp>
          <p:nvSpPr>
            <p:cNvPr id="105" name="Rectangle 7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6" name="Rectangle 7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7" name="Rectangle 7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8" name="Rectangle 7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9" name="Rectangle 8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10" name="Rectangle 8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grpSp>
      <p:sp>
        <p:nvSpPr>
          <p:cNvPr id="111" name="TextBox 72"/>
          <p:cNvSpPr txBox="1"/>
          <p:nvPr/>
        </p:nvSpPr>
        <p:spPr>
          <a:xfrm>
            <a:off x="528556" y="5688819"/>
            <a:ext cx="3009433" cy="400110"/>
          </a:xfrm>
          <a:prstGeom prst="rect">
            <a:avLst/>
          </a:prstGeom>
          <a:noFill/>
        </p:spPr>
        <p:txBody>
          <a:bodyPr wrap="square" rtlCol="0">
            <a:spAutoFit/>
          </a:bodyPr>
          <a:lstStyle/>
          <a:p>
            <a:r>
              <a:rPr lang="en-US" altLang="zh-CN" sz="2000" dirty="0"/>
              <a:t>Computation Resources</a:t>
            </a:r>
            <a:endParaRPr lang="en-US" sz="2000" dirty="0"/>
          </a:p>
        </p:txBody>
      </p:sp>
      <p:cxnSp>
        <p:nvCxnSpPr>
          <p:cNvPr id="112" name="直接连接符 111"/>
          <p:cNvCxnSpPr/>
          <p:nvPr/>
        </p:nvCxnSpPr>
        <p:spPr>
          <a:xfrm>
            <a:off x="3683399" y="4447616"/>
            <a:ext cx="4790072"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665518" y="5151100"/>
            <a:ext cx="4786058"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661504" y="5845251"/>
            <a:ext cx="4790072"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5" name="Title 1"/>
          <p:cNvSpPr txBox="1"/>
          <p:nvPr/>
        </p:nvSpPr>
        <p:spPr>
          <a:xfrm>
            <a:off x="7885283" y="3720265"/>
            <a:ext cx="743657" cy="667061"/>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en-US" altLang="zh-CN" sz="2400" dirty="0">
                <a:solidFill>
                  <a:srgbClr val="FF0000"/>
                </a:solidFill>
                <a:latin typeface="+mj-lt"/>
              </a:rPr>
              <a:t>User level</a:t>
            </a:r>
            <a:endParaRPr lang="en-US" sz="2400" dirty="0">
              <a:solidFill>
                <a:srgbClr val="FF0000"/>
              </a:solidFill>
              <a:latin typeface="+mj-lt"/>
            </a:endParaRPr>
          </a:p>
        </p:txBody>
      </p:sp>
      <p:sp>
        <p:nvSpPr>
          <p:cNvPr id="116" name="Title 1"/>
          <p:cNvSpPr txBox="1"/>
          <p:nvPr/>
        </p:nvSpPr>
        <p:spPr>
          <a:xfrm>
            <a:off x="7801789" y="4562468"/>
            <a:ext cx="946675" cy="5137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en-US" altLang="zh-CN" sz="1800" dirty="0">
                <a:solidFill>
                  <a:srgbClr val="FF0000"/>
                </a:solidFill>
                <a:latin typeface="+mj-lt"/>
              </a:rPr>
              <a:t>Kernel level</a:t>
            </a:r>
            <a:endParaRPr lang="en-US" sz="1800" dirty="0">
              <a:solidFill>
                <a:srgbClr val="FF0000"/>
              </a:solidFill>
              <a:latin typeface="+mj-lt"/>
            </a:endParaRPr>
          </a:p>
        </p:txBody>
      </p:sp>
      <p:sp>
        <p:nvSpPr>
          <p:cNvPr id="117" name="Title 1"/>
          <p:cNvSpPr txBox="1"/>
          <p:nvPr/>
        </p:nvSpPr>
        <p:spPr>
          <a:xfrm>
            <a:off x="7811196" y="5286160"/>
            <a:ext cx="865260" cy="45449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en-US" sz="1800" dirty="0">
                <a:solidFill>
                  <a:srgbClr val="FF0000"/>
                </a:solidFill>
                <a:latin typeface="+mj-lt"/>
              </a:rPr>
              <a:t>Hyper level</a:t>
            </a:r>
            <a:endParaRPr lang="en-US" sz="1800" dirty="0">
              <a:solidFill>
                <a:srgbClr val="FF0000"/>
              </a:solidFill>
              <a:latin typeface="+mj-lt"/>
            </a:endParaRPr>
          </a:p>
        </p:txBody>
      </p:sp>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960" y="4894452"/>
            <a:ext cx="1089805" cy="531826"/>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175" y="4415548"/>
            <a:ext cx="1089805" cy="531826"/>
          </a:xfrm>
          <a:prstGeom prst="rect">
            <a:avLst/>
          </a:prstGeom>
        </p:spPr>
      </p:pic>
      <p:pic>
        <p:nvPicPr>
          <p:cNvPr id="120" name="图片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046" y="3964502"/>
            <a:ext cx="1089805" cy="531826"/>
          </a:xfrm>
          <a:prstGeom prst="rect">
            <a:avLst/>
          </a:prstGeom>
        </p:spPr>
      </p:pic>
      <p:pic>
        <p:nvPicPr>
          <p:cNvPr id="121" name="图片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275" y="4915775"/>
            <a:ext cx="1089805" cy="531826"/>
          </a:xfrm>
          <a:prstGeom prst="rect">
            <a:avLst/>
          </a:prstGeom>
        </p:spPr>
      </p:pic>
      <p:pic>
        <p:nvPicPr>
          <p:cNvPr id="122" name="图片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38" y="4428964"/>
            <a:ext cx="1089805" cy="53182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a:solidFill>
                  <a:srgbClr val="000000"/>
                </a:solidFill>
                <a:ea typeface="华文楷体" panose="02010600040101010101" pitchFamily="2" charset="-122"/>
                <a:sym typeface="+mn-ea"/>
              </a:rPr>
              <a:t>-</a:t>
            </a:r>
            <a:r>
              <a:rPr lang="en-US" altLang="zh-CN"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VM</a:t>
            </a:r>
            <a:r>
              <a:rPr lang="zh-CN" altLang="en-US"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内</a:t>
            </a:r>
            <a:r>
              <a:rPr lang="zh-CN" altLang="en-US" sz="2800" b="1" kern="1200" dirty="0">
                <a:solidFill>
                  <a:srgbClr val="000000"/>
                </a:solidFill>
                <a:ea typeface="华文楷体" panose="02010600040101010101" pitchFamily="2" charset="-122"/>
                <a:sym typeface="+mn-ea"/>
              </a:rPr>
              <a:t>存高强隔离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407034" y="1340386"/>
            <a:ext cx="5477619"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内存安全分配</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问题</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内存未隔离，</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之间互访</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双映射攻击</a:t>
            </a:r>
            <a:r>
              <a:rPr lang="zh-CN" altLang="en-US" sz="2000" dirty="0">
                <a:latin typeface="Times New Roman" panose="02020603050405020304" pitchFamily="18" charset="0"/>
                <a:ea typeface="楷体" panose="02010609060101010101" charset="-122"/>
                <a:cs typeface="Times New Roman" panose="02020603050405020304" pitchFamily="18" charset="0"/>
              </a:rPr>
              <a:t>导致</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内存信息</a:t>
            </a: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泄露</a:t>
            </a:r>
            <a:endPar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拦截内存</a:t>
            </a: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分配</a:t>
            </a:r>
            <a:r>
              <a:rPr lang="en-US" altLang="zh-CN" sz="2000" dirty="0">
                <a:latin typeface="Times New Roman" panose="02020603050405020304" pitchFamily="18" charset="0"/>
                <a:ea typeface="楷体" panose="02010609060101010101" charset="-122"/>
                <a:cs typeface="Times New Roman" panose="02020603050405020304" pitchFamily="18" charset="0"/>
              </a:rPr>
              <a:t>tdp_</a:t>
            </a:r>
            <a:r>
              <a:rPr lang="zh-CN" altLang="en-US" sz="2000" dirty="0">
                <a:latin typeface="Times New Roman" panose="02020603050405020304" pitchFamily="18" charset="0"/>
                <a:ea typeface="楷体" panose="02010609060101010101" charset="-122"/>
                <a:cs typeface="Times New Roman" panose="02020603050405020304" pitchFamily="18" charset="0"/>
              </a:rPr>
              <a:t>page</a:t>
            </a:r>
            <a:r>
              <a:rPr lang="en-US" altLang="zh-CN" sz="2000" dirty="0">
                <a:latin typeface="Times New Roman" panose="02020603050405020304" pitchFamily="18" charset="0"/>
                <a:ea typeface="楷体" panose="02010609060101010101" charset="-122"/>
                <a:cs typeface="Times New Roman" panose="02020603050405020304" pitchFamily="18" charset="0"/>
              </a:rPr>
              <a:t>_fault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访问</a:t>
            </a:r>
            <a:r>
              <a:rPr lang="en-US" altLang="zh-CN" sz="2000" dirty="0" err="1" smtClean="0">
                <a:latin typeface="Times New Roman" panose="02020603050405020304" pitchFamily="18" charset="0"/>
                <a:ea typeface="楷体" panose="02010609060101010101" charset="-122"/>
                <a:cs typeface="Times New Roman" panose="02020603050405020304" pitchFamily="18" charset="0"/>
              </a:rPr>
              <a:t>Page_Mark</a:t>
            </a:r>
            <a:r>
              <a:rPr lang="zh-CN" altLang="en-US" sz="2000" dirty="0">
                <a:latin typeface="Times New Roman" panose="02020603050405020304" pitchFamily="18" charset="0"/>
                <a:ea typeface="楷体" panose="02010609060101010101" charset="-122"/>
                <a:cs typeface="Times New Roman" panose="02020603050405020304" pitchFamily="18" charset="0"/>
              </a:rPr>
              <a:t>表</a:t>
            </a: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验证</a:t>
            </a:r>
            <a:r>
              <a:rPr lang="en-US" altLang="zh-CN" sz="2000" dirty="0">
                <a:solidFill>
                  <a:srgbClr val="FF0000"/>
                </a:solidFill>
                <a:latin typeface="Times New Roman" panose="02020603050405020304" pitchFamily="18" charset="0"/>
                <a:ea typeface="楷体" panose="02010609060101010101" charset="-122"/>
                <a:cs typeface="Times New Roman" panose="02020603050405020304" pitchFamily="18" charset="0"/>
              </a:rPr>
              <a:t>page</a:t>
            </a: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的属主</a:t>
            </a:r>
            <a:endPar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分配时</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控制访问内存</a:t>
            </a: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页</a:t>
            </a:r>
            <a:endPar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464810" y="1340485"/>
            <a:ext cx="3735070" cy="51987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研究内容</a:t>
            </a:r>
            <a:r>
              <a:rPr lang="en-US" altLang="zh-CN" sz="2800" b="1" kern="1200" dirty="0">
                <a:solidFill>
                  <a:srgbClr val="000000"/>
                </a:solidFill>
                <a:ea typeface="华文楷体" panose="02010600040101010101" pitchFamily="2" charset="-122"/>
                <a:sym typeface="+mn-ea"/>
              </a:rPr>
              <a:t>-</a:t>
            </a:r>
            <a:r>
              <a:rPr lang="en-US" altLang="zh-CN"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VM</a:t>
            </a:r>
            <a:r>
              <a:rPr lang="zh-CN" altLang="en-US" sz="2800" b="1" kern="12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内</a:t>
            </a:r>
            <a:r>
              <a:rPr lang="zh-CN" altLang="en-US" sz="2800" b="1" kern="1200" dirty="0">
                <a:solidFill>
                  <a:srgbClr val="000000"/>
                </a:solidFill>
                <a:ea typeface="华文楷体" panose="02010600040101010101" pitchFamily="2" charset="-122"/>
                <a:sym typeface="+mn-ea"/>
              </a:rPr>
              <a:t>存高强隔离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539552" y="1340768"/>
            <a:ext cx="8423275" cy="4817110"/>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内存安全释放</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问题</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内存页</a:t>
            </a:r>
            <a:r>
              <a:rPr lang="zh-CN" altLang="en-US" sz="2000" dirty="0" smtClean="0">
                <a:latin typeface="Times New Roman" panose="02020603050405020304" pitchFamily="18" charset="0"/>
                <a:ea typeface="楷体" panose="02010609060101010101" charset="-122"/>
                <a:cs typeface="Times New Roman" panose="02020603050405020304" pitchFamily="18" charset="0"/>
              </a:rPr>
              <a:t>释放含内容</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solidFill>
                  <a:srgbClr val="FF0000"/>
                </a:solidFill>
                <a:latin typeface="Times New Roman" panose="02020603050405020304" pitchFamily="18" charset="0"/>
                <a:ea typeface="楷体" panose="02010609060101010101" charset="-122"/>
                <a:cs typeface="Times New Roman" panose="02020603050405020304" pitchFamily="18" charset="0"/>
              </a:rPr>
              <a:t>重映射</a:t>
            </a:r>
            <a:r>
              <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sz="2000" dirty="0" smtClean="0">
              <a:solidFill>
                <a:srgbClr val="FF0000"/>
              </a:solidFill>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smtClean="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拦截释放</a:t>
            </a:r>
            <a:r>
              <a:rPr lang="zh-CN" altLang="en-US" sz="2000" dirty="0">
                <a:latin typeface="Times New Roman" panose="02020603050405020304" pitchFamily="18" charset="0"/>
                <a:ea typeface="楷体" panose="02010609060101010101" charset="-122"/>
                <a:cs typeface="Times New Roman" panose="02020603050405020304" pitchFamily="18" charset="0"/>
              </a:rPr>
              <a:t>操作shrink</a:t>
            </a:r>
            <a:r>
              <a:rPr lang="en-US" altLang="zh-CN" sz="2000" dirty="0">
                <a:latin typeface="Times New Roman" panose="02020603050405020304" pitchFamily="18" charset="0"/>
                <a:ea typeface="楷体" panose="02010609060101010101" charset="-122"/>
                <a:cs typeface="Times New Roman" panose="02020603050405020304" pitchFamily="18" charset="0"/>
              </a:rPr>
              <a:t>_</a:t>
            </a:r>
            <a:r>
              <a:rPr lang="zh-CN" altLang="en-US" sz="2000" dirty="0">
                <a:latin typeface="Times New Roman" panose="02020603050405020304" pitchFamily="18" charset="0"/>
                <a:ea typeface="楷体" panose="02010609060101010101" charset="-122"/>
                <a:cs typeface="Times New Roman" panose="02020603050405020304" pitchFamily="18" charset="0"/>
              </a:rPr>
              <a:t>page</a:t>
            </a:r>
            <a:r>
              <a:rPr lang="en-US" altLang="zh-CN" sz="2000" dirty="0">
                <a:latin typeface="Times New Roman" panose="02020603050405020304" pitchFamily="18" charset="0"/>
                <a:ea typeface="楷体" panose="02010609060101010101" charset="-122"/>
                <a:cs typeface="Times New Roman" panose="02020603050405020304" pitchFamily="18" charset="0"/>
              </a:rPr>
              <a:t>_</a:t>
            </a:r>
            <a:r>
              <a:rPr lang="zh-CN" altLang="en-US" sz="2000" dirty="0">
                <a:latin typeface="Times New Roman" panose="02020603050405020304" pitchFamily="18" charset="0"/>
                <a:ea typeface="楷体" panose="02010609060101010101" charset="-122"/>
                <a:cs typeface="Times New Roman" panose="02020603050405020304" pitchFamily="18" charset="0"/>
              </a:rPr>
              <a:t>list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rPr>
              <a:t>清除物理页内容</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12" name="图片 11"/>
          <p:cNvPicPr>
            <a:picLocks noChangeAspect="1"/>
          </p:cNvPicPr>
          <p:nvPr/>
        </p:nvPicPr>
        <p:blipFill>
          <a:blip r:embed="rId2"/>
          <a:stretch>
            <a:fillRect/>
          </a:stretch>
        </p:blipFill>
        <p:spPr>
          <a:xfrm>
            <a:off x="1259632" y="3963174"/>
            <a:ext cx="3999865" cy="2741295"/>
          </a:xfrm>
          <a:prstGeom prst="rect">
            <a:avLst/>
          </a:prstGeom>
        </p:spPr>
      </p:pic>
      <p:pic>
        <p:nvPicPr>
          <p:cNvPr id="6" name="图片 5"/>
          <p:cNvPicPr>
            <a:picLocks noChangeAspect="1"/>
          </p:cNvPicPr>
          <p:nvPr/>
        </p:nvPicPr>
        <p:blipFill>
          <a:blip r:embed="rId3"/>
          <a:stretch>
            <a:fillRect/>
          </a:stretch>
        </p:blipFill>
        <p:spPr>
          <a:xfrm>
            <a:off x="5888148" y="1422937"/>
            <a:ext cx="2520279" cy="51488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研究</a:t>
            </a:r>
            <a:r>
              <a:rPr lang="zh-CN" altLang="en-US" sz="2800" b="1" kern="1200" dirty="0" smtClean="0">
                <a:solidFill>
                  <a:srgbClr val="000000"/>
                </a:solidFill>
                <a:ea typeface="华文楷体" panose="02010600040101010101" pitchFamily="2" charset="-122"/>
                <a:sym typeface="+mn-ea"/>
              </a:rPr>
              <a:t>内容</a:t>
            </a:r>
            <a:endParaRPr lang="zh-CN" altLang="en-US" sz="2800" b="1" kern="1200" dirty="0">
              <a:solidFill>
                <a:srgbClr val="000000"/>
              </a:solidFill>
              <a:ea typeface="华文楷体" panose="02010600040101010101" pitchFamily="2" charset="-122"/>
              <a:sym typeface="+mn-ea"/>
            </a:endParaRPr>
          </a:p>
        </p:txBody>
      </p:sp>
      <p:pic>
        <p:nvPicPr>
          <p:cNvPr id="8" name="图片 7"/>
          <p:cNvPicPr>
            <a:picLocks noChangeAspect="1"/>
          </p:cNvPicPr>
          <p:nvPr/>
        </p:nvPicPr>
        <p:blipFill>
          <a:blip r:embed="rId2"/>
          <a:stretch>
            <a:fillRect/>
          </a:stretch>
        </p:blipFill>
        <p:spPr>
          <a:xfrm>
            <a:off x="1202934" y="1692916"/>
            <a:ext cx="6738132" cy="446449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smtClean="0">
                <a:solidFill>
                  <a:srgbClr val="000000"/>
                </a:solidFill>
                <a:ea typeface="华文楷体" panose="02010600040101010101" pitchFamily="2" charset="-122"/>
                <a:sym typeface="+mn-ea"/>
              </a:rPr>
              <a:t>研究内容</a:t>
            </a:r>
            <a:endParaRPr lang="zh-CN" altLang="en-US" sz="2800" b="1" kern="1200" dirty="0">
              <a:solidFill>
                <a:srgbClr val="000000"/>
              </a:solidFill>
              <a:ea typeface="华文楷体" panose="02010600040101010101" pitchFamily="2" charset="-122"/>
              <a:sym typeface="+mn-ea"/>
            </a:endParaRPr>
          </a:p>
        </p:txBody>
      </p:sp>
      <p:graphicFrame>
        <p:nvGraphicFramePr>
          <p:cNvPr id="6" name="表格 5"/>
          <p:cNvGraphicFramePr/>
          <p:nvPr/>
        </p:nvGraphicFramePr>
        <p:xfrm>
          <a:off x="1763688" y="1340768"/>
          <a:ext cx="5959068" cy="5393442"/>
        </p:xfrm>
        <a:graphic>
          <a:graphicData uri="http://schemas.openxmlformats.org/drawingml/2006/table">
            <a:tbl>
              <a:tblPr firstRow="1" bandRow="1">
                <a:tableStyleId>{5C22544A-7EE6-4342-B048-85BDC9FD1C3A}</a:tableStyleId>
              </a:tblPr>
              <a:tblGrid>
                <a:gridCol w="1613535"/>
                <a:gridCol w="2130425"/>
                <a:gridCol w="2215108"/>
              </a:tblGrid>
              <a:tr h="365760">
                <a:tc>
                  <a:txBody>
                    <a:bodyPr/>
                    <a:lstStyle/>
                    <a:p>
                      <a:pPr algn="ctr">
                        <a:buNone/>
                      </a:pPr>
                      <a:r>
                        <a:rPr lang="zh-CN" altLang="en-US" dirty="0">
                          <a:solidFill>
                            <a:schemeClr val="tx1"/>
                          </a:solidFill>
                          <a:latin typeface="Times New Roman" panose="02020603050405020304" pitchFamily="18" charset="0"/>
                          <a:ea typeface="楷体" panose="02010609060101010101" charset="-122"/>
                        </a:rPr>
                        <a:t>模块</a:t>
                      </a:r>
                      <a:endParaRPr lang="zh-CN" altLang="en-US" dirty="0">
                        <a:solidFill>
                          <a:schemeClr val="tx1"/>
                        </a:solidFill>
                        <a:latin typeface="Times New Roman" panose="02020603050405020304" pitchFamily="18" charset="0"/>
                        <a:ea typeface="楷体" panose="02010609060101010101" charset="-122"/>
                      </a:endParaRPr>
                    </a:p>
                  </a:txBody>
                  <a:tcPr/>
                </a:tc>
                <a:tc>
                  <a:txBody>
                    <a:bodyPr/>
                    <a:lstStyle/>
                    <a:p>
                      <a:pPr algn="ctr">
                        <a:buNone/>
                      </a:pPr>
                      <a:r>
                        <a:rPr lang="zh-CN" altLang="en-US">
                          <a:solidFill>
                            <a:schemeClr val="tx1"/>
                          </a:solidFill>
                          <a:latin typeface="Times New Roman" panose="02020603050405020304" pitchFamily="18" charset="0"/>
                          <a:ea typeface="楷体" panose="02010609060101010101" charset="-122"/>
                        </a:rPr>
                        <a:t>功能</a:t>
                      </a:r>
                      <a:endParaRPr lang="zh-CN" altLang="en-US">
                        <a:solidFill>
                          <a:schemeClr val="tx1"/>
                        </a:solidFill>
                        <a:latin typeface="Times New Roman" panose="02020603050405020304" pitchFamily="18" charset="0"/>
                        <a:ea typeface="楷体" panose="02010609060101010101" charset="-122"/>
                      </a:endParaRPr>
                    </a:p>
                  </a:txBody>
                  <a:tcPr/>
                </a:tc>
                <a:tc>
                  <a:txBody>
                    <a:bodyPr/>
                    <a:lstStyle/>
                    <a:p>
                      <a:pPr algn="ctr">
                        <a:buNone/>
                      </a:pPr>
                      <a:r>
                        <a:rPr lang="zh-CN" altLang="en-US" dirty="0" smtClean="0">
                          <a:solidFill>
                            <a:schemeClr val="tx1"/>
                          </a:solidFill>
                          <a:latin typeface="Times New Roman" panose="02020603050405020304" pitchFamily="18" charset="0"/>
                          <a:ea typeface="楷体" panose="02010609060101010101" charset="-122"/>
                        </a:rPr>
                        <a:t>完成情况</a:t>
                      </a:r>
                      <a:r>
                        <a:rPr lang="zh-CN" altLang="en-US" dirty="0" smtClean="0">
                          <a:solidFill>
                            <a:schemeClr val="tx1"/>
                          </a:solidFill>
                          <a:latin typeface="Times New Roman" panose="02020603050405020304" pitchFamily="18" charset="0"/>
                          <a:ea typeface="楷体" panose="02010609060101010101" charset="-122"/>
                        </a:rPr>
                        <a:t>（</a:t>
                      </a:r>
                      <a:r>
                        <a:rPr lang="en-US" altLang="zh-CN" dirty="0" smtClean="0">
                          <a:solidFill>
                            <a:schemeClr val="tx1"/>
                          </a:solidFill>
                          <a:latin typeface="Times New Roman" panose="02020603050405020304" pitchFamily="18" charset="0"/>
                          <a:ea typeface="楷体" panose="02010609060101010101" charset="-122"/>
                        </a:rPr>
                        <a:t>Y/N</a:t>
                      </a:r>
                      <a:r>
                        <a:rPr lang="zh-CN" altLang="en-US" dirty="0" smtClean="0">
                          <a:solidFill>
                            <a:schemeClr val="tx1"/>
                          </a:solidFill>
                          <a:latin typeface="Times New Roman" panose="02020603050405020304" pitchFamily="18" charset="0"/>
                          <a:ea typeface="楷体" panose="02010609060101010101" charset="-122"/>
                        </a:rPr>
                        <a:t>）</a:t>
                      </a:r>
                      <a:endParaRPr lang="zh-CN" altLang="en-US" dirty="0">
                        <a:solidFill>
                          <a:schemeClr val="tx1"/>
                        </a:solidFill>
                        <a:latin typeface="Times New Roman" panose="02020603050405020304" pitchFamily="18" charset="0"/>
                        <a:ea typeface="楷体" panose="02010609060101010101" charset="-122"/>
                      </a:endParaRPr>
                    </a:p>
                  </a:txBody>
                  <a:tcPr/>
                </a:tc>
              </a:tr>
              <a:tr h="407035">
                <a:tc rowSpan="5">
                  <a:txBody>
                    <a:bodyPr/>
                    <a:lstStyle/>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r>
                        <a:rPr lang="zh-CN" altLang="en-US" dirty="0" smtClean="0">
                          <a:latin typeface="Times New Roman" panose="02020603050405020304" pitchFamily="18" charset="0"/>
                          <a:ea typeface="楷体" panose="02010609060101010101" charset="-122"/>
                        </a:rPr>
                        <a:t>安全</a:t>
                      </a:r>
                      <a:r>
                        <a:rPr lang="zh-CN" altLang="en-US" dirty="0">
                          <a:latin typeface="Times New Roman" panose="02020603050405020304" pitchFamily="18" charset="0"/>
                          <a:ea typeface="楷体" panose="02010609060101010101" charset="-122"/>
                        </a:rPr>
                        <a:t>执行环境</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zh-CN" altLang="en-US">
                          <a:latin typeface="Times New Roman" panose="02020603050405020304" pitchFamily="18" charset="0"/>
                          <a:ea typeface="楷体" panose="02010609060101010101" charset="-122"/>
                        </a:rPr>
                        <a:t>隔离空间</a:t>
                      </a:r>
                      <a:r>
                        <a:rPr lang="en-US" altLang="zh-CN">
                          <a:latin typeface="Times New Roman" panose="02020603050405020304" pitchFamily="18" charset="0"/>
                          <a:ea typeface="楷体" panose="02010609060101010101" charset="-122"/>
                        </a:rPr>
                        <a:t>HW</a:t>
                      </a:r>
                      <a:r>
                        <a:rPr lang="zh-CN" altLang="en-US">
                          <a:latin typeface="Times New Roman" panose="02020603050405020304" pitchFamily="18" charset="0"/>
                          <a:ea typeface="楷体" panose="02010609060101010101" charset="-122"/>
                        </a:rPr>
                        <a:t>创建</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环境切换安全性</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7422">
                <a:tc vMerge="1">
                  <a:tcPr/>
                </a:tc>
                <a:tc>
                  <a:txBody>
                    <a:bodyPr/>
                    <a:lstStyle/>
                    <a:p>
                      <a:pPr algn="ctr">
                        <a:buNone/>
                      </a:pPr>
                      <a:r>
                        <a:rPr lang="en-US" altLang="zh-CN" dirty="0">
                          <a:latin typeface="Times New Roman" panose="02020603050405020304" pitchFamily="18" charset="0"/>
                          <a:ea typeface="楷体" panose="02010609060101010101" charset="-122"/>
                        </a:rPr>
                        <a:t>Page</a:t>
                      </a:r>
                      <a:r>
                        <a:rPr lang="zh-CN" altLang="en-US" dirty="0">
                          <a:latin typeface="Times New Roman" panose="02020603050405020304" pitchFamily="18" charset="0"/>
                          <a:ea typeface="楷体" panose="02010609060101010101" charset="-122"/>
                        </a:rPr>
                        <a:t>监控</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60928">
                <a:tc vMerge="1">
                  <a:tcPr/>
                </a:tc>
                <a:tc>
                  <a:txBody>
                    <a:bodyPr/>
                    <a:lstStyle/>
                    <a:p>
                      <a:pPr algn="ctr">
                        <a:buNone/>
                      </a:pPr>
                      <a:r>
                        <a:rPr lang="en-US" altLang="zh-CN" dirty="0">
                          <a:latin typeface="Times New Roman" panose="02020603050405020304" pitchFamily="18" charset="0"/>
                          <a:ea typeface="楷体" panose="02010609060101010101" charset="-122"/>
                        </a:rPr>
                        <a:t>Register</a:t>
                      </a:r>
                      <a:r>
                        <a:rPr lang="zh-CN" altLang="en-US" dirty="0">
                          <a:latin typeface="Times New Roman" panose="02020603050405020304" pitchFamily="18" charset="0"/>
                          <a:ea typeface="楷体" panose="02010609060101010101" charset="-122"/>
                        </a:rPr>
                        <a:t>监控</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296024">
                <a:tc vMerge="1">
                  <a:tcPr/>
                </a:tc>
                <a:tc>
                  <a:txBody>
                    <a:bodyPr/>
                    <a:lstStyle/>
                    <a:p>
                      <a:pPr algn="ctr">
                        <a:buNone/>
                      </a:pPr>
                      <a:r>
                        <a:rPr lang="en-US" altLang="zh-CN" dirty="0">
                          <a:latin typeface="Times New Roman" panose="02020603050405020304" pitchFamily="18" charset="0"/>
                          <a:ea typeface="楷体" panose="02010609060101010101" charset="-122"/>
                        </a:rPr>
                        <a:t>IOMMU</a:t>
                      </a:r>
                      <a:r>
                        <a:rPr lang="zh-CN" altLang="en-US" dirty="0">
                          <a:latin typeface="Times New Roman" panose="02020603050405020304" pitchFamily="18" charset="0"/>
                          <a:ea typeface="楷体" panose="02010609060101010101" charset="-122"/>
                        </a:rPr>
                        <a:t>监控</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42900">
                <a:tc rowSpan="3">
                  <a:txBody>
                    <a:bodyPr/>
                    <a:lstStyle/>
                    <a:p>
                      <a:pPr algn="ctr">
                        <a:buNone/>
                      </a:pPr>
                      <a:endParaRPr lang="zh-CN" altLang="en-US" dirty="0">
                        <a:latin typeface="Times New Roman" panose="02020603050405020304" pitchFamily="18" charset="0"/>
                        <a:ea typeface="楷体" panose="02010609060101010101" charset="-122"/>
                      </a:endParaRPr>
                    </a:p>
                    <a:p>
                      <a:pPr algn="ctr">
                        <a:buNone/>
                      </a:pPr>
                      <a:r>
                        <a:rPr lang="zh-CN" altLang="en-US" dirty="0">
                          <a:latin typeface="Times New Roman" panose="02020603050405020304" pitchFamily="18" charset="0"/>
                          <a:ea typeface="楷体" panose="02010609060101010101" charset="-122"/>
                        </a:rPr>
                        <a:t>关键交互数据监控</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a:latin typeface="Times New Roman" panose="02020603050405020304" pitchFamily="18" charset="0"/>
                          <a:ea typeface="楷体" panose="02010609060101010101" charset="-122"/>
                        </a:rPr>
                        <a:t>VMCS</a:t>
                      </a:r>
                      <a:r>
                        <a:rPr lang="zh-CN" altLang="en-US">
                          <a:latin typeface="Times New Roman" panose="02020603050405020304" pitchFamily="18" charset="0"/>
                          <a:ea typeface="楷体" panose="02010609060101010101" charset="-122"/>
                        </a:rPr>
                        <a:t>地址隐藏</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65760">
                <a:tc vMerge="1">
                  <a:tcPr/>
                </a:tc>
                <a:tc>
                  <a:txBody>
                    <a:bodyPr/>
                    <a:lstStyle/>
                    <a:p>
                      <a:pPr algn="ctr">
                        <a:buNone/>
                      </a:pPr>
                      <a:r>
                        <a:rPr lang="en-US" altLang="zh-CN">
                          <a:latin typeface="Times New Roman" panose="02020603050405020304" pitchFamily="18" charset="0"/>
                          <a:ea typeface="楷体" panose="02010609060101010101" charset="-122"/>
                        </a:rPr>
                        <a:t>VMCS</a:t>
                      </a:r>
                      <a:r>
                        <a:rPr lang="zh-CN" altLang="en-US">
                          <a:latin typeface="Times New Roman" panose="02020603050405020304" pitchFamily="18" charset="0"/>
                          <a:ea typeface="楷体" panose="02010609060101010101" charset="-122"/>
                        </a:rPr>
                        <a:t>操作监控</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32740">
                <a:tc vMerge="1">
                  <a:tcPr/>
                </a:tc>
                <a:tc>
                  <a:txBody>
                    <a:bodyPr/>
                    <a:lstStyle/>
                    <a:p>
                      <a:pPr algn="ctr">
                        <a:buNone/>
                      </a:pPr>
                      <a:r>
                        <a:rPr lang="en-US" altLang="zh-CN">
                          <a:latin typeface="Times New Roman" panose="02020603050405020304" pitchFamily="18" charset="0"/>
                          <a:ea typeface="楷体" panose="02010609060101010101" charset="-122"/>
                        </a:rPr>
                        <a:t>VM</a:t>
                      </a:r>
                      <a:r>
                        <a:rPr lang="zh-CN" altLang="en-US">
                          <a:latin typeface="Times New Roman" panose="02020603050405020304" pitchFamily="18" charset="0"/>
                          <a:ea typeface="楷体" panose="02010609060101010101" charset="-122"/>
                        </a:rPr>
                        <a:t>退出重定向</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21310">
                <a:tc rowSpan="5">
                  <a:txBody>
                    <a:bodyPr/>
                    <a:lstStyle/>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r>
                        <a:rPr lang="en-US" altLang="zh-CN" dirty="0" smtClean="0">
                          <a:latin typeface="Times New Roman" panose="02020603050405020304" pitchFamily="18" charset="0"/>
                          <a:ea typeface="楷体" panose="02010609060101010101" charset="-122"/>
                        </a:rPr>
                        <a:t>VM</a:t>
                      </a:r>
                      <a:r>
                        <a:rPr lang="zh-CN" altLang="en-US" dirty="0">
                          <a:latin typeface="Times New Roman" panose="02020603050405020304" pitchFamily="18" charset="0"/>
                          <a:ea typeface="楷体" panose="02010609060101010101" charset="-122"/>
                        </a:rPr>
                        <a:t>内存高强度隔离</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a:latin typeface="Times New Roman" panose="02020603050405020304" pitchFamily="18" charset="0"/>
                          <a:ea typeface="楷体" panose="02010609060101010101" charset="-122"/>
                        </a:rPr>
                        <a:t>EPT</a:t>
                      </a:r>
                      <a:r>
                        <a:rPr lang="zh-CN" altLang="en-US">
                          <a:latin typeface="Times New Roman" panose="02020603050405020304" pitchFamily="18" charset="0"/>
                          <a:ea typeface="楷体" panose="02010609060101010101" charset="-122"/>
                        </a:rPr>
                        <a:t>访问监控</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225">
                <a:tc vMerge="1">
                  <a:tcPr/>
                </a:tc>
                <a:tc>
                  <a:txBody>
                    <a:bodyPr/>
                    <a:lstStyle/>
                    <a:p>
                      <a:pPr algn="ctr">
                        <a:buNone/>
                      </a:pPr>
                      <a:r>
                        <a:rPr lang="zh-CN" altLang="en-US">
                          <a:latin typeface="Times New Roman" panose="02020603050405020304" pitchFamily="18" charset="0"/>
                          <a:ea typeface="楷体" panose="02010609060101010101" charset="-122"/>
                        </a:rPr>
                        <a:t>内存标记与跟踪</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共享页接口设定</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内存页安全分配</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内存页安全释放</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smtClean="0">
                <a:solidFill>
                  <a:srgbClr val="000000"/>
                </a:solidFill>
                <a:ea typeface="华文楷体" panose="02010600040101010101" pitchFamily="2" charset="-122"/>
                <a:sym typeface="+mn-ea"/>
              </a:rPr>
              <a:t>评估</a:t>
            </a:r>
            <a:r>
              <a:rPr lang="en-US" altLang="zh-CN" sz="2800" b="1" kern="1200" dirty="0" smtClean="0">
                <a:solidFill>
                  <a:srgbClr val="000000"/>
                </a:solidFill>
                <a:ea typeface="华文楷体" panose="02010600040101010101" pitchFamily="2" charset="-122"/>
                <a:sym typeface="+mn-ea"/>
              </a:rPr>
              <a:t>-</a:t>
            </a:r>
            <a:r>
              <a:rPr lang="zh-CN" altLang="en-US" sz="2800" b="1" kern="1200" dirty="0">
                <a:solidFill>
                  <a:srgbClr val="000000"/>
                </a:solidFill>
                <a:ea typeface="华文楷体" panose="02010600040101010101" pitchFamily="2" charset="-122"/>
              </a:rPr>
              <a:t>性能</a:t>
            </a:r>
            <a:r>
              <a:rPr lang="zh-CN" altLang="en-US" sz="2800" b="1" kern="1200" dirty="0">
                <a:solidFill>
                  <a:srgbClr val="000000"/>
                </a:solidFill>
                <a:ea typeface="华文楷体" panose="02010600040101010101" pitchFamily="2" charset="-122"/>
              </a:rPr>
              <a:t>测试</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611560" y="1276210"/>
            <a:ext cx="7886700"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性能测试</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测试 </a:t>
            </a:r>
            <a:r>
              <a:rPr lang="en-US" altLang="zh-CN" sz="2000" dirty="0">
                <a:latin typeface="Times New Roman" panose="02020603050405020304" pitchFamily="18" charset="0"/>
                <a:ea typeface="楷体" panose="02010609060101010101" charset="-122"/>
                <a:cs typeface="Times New Roman" panose="02020603050405020304" pitchFamily="18" charset="0"/>
              </a:rPr>
              <a:t>SpecCPU2006</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Bonnie++</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Lmbench</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Memtester</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与内存操作相关的性能开销大（</a:t>
            </a:r>
            <a:r>
              <a:rPr lang="en-US" altLang="zh-CN" sz="2000" dirty="0">
                <a:latin typeface="Times New Roman" panose="02020603050405020304" pitchFamily="18" charset="0"/>
                <a:ea typeface="楷体" panose="02010609060101010101" charset="-122"/>
                <a:cs typeface="Times New Roman" panose="02020603050405020304" pitchFamily="18" charset="0"/>
              </a:rPr>
              <a:t>1.04~1.06</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与  </a:t>
            </a:r>
            <a:r>
              <a:rPr lang="en-US" altLang="zh-CN" sz="2000" dirty="0">
                <a:latin typeface="Times New Roman" panose="02020603050405020304" pitchFamily="18" charset="0"/>
                <a:ea typeface="楷体" panose="02010609060101010101" charset="-122"/>
                <a:cs typeface="Times New Roman" panose="02020603050405020304" pitchFamily="18" charset="0"/>
              </a:rPr>
              <a:t>I/O </a:t>
            </a:r>
            <a:r>
              <a:rPr lang="zh-CN" altLang="en-US" sz="2000" dirty="0">
                <a:latin typeface="Times New Roman" panose="02020603050405020304" pitchFamily="18" charset="0"/>
                <a:ea typeface="楷体" panose="02010609060101010101" charset="-122"/>
                <a:cs typeface="Times New Roman" panose="02020603050405020304" pitchFamily="18" charset="0"/>
              </a:rPr>
              <a:t>操作相关的性能开销小（</a:t>
            </a:r>
            <a:r>
              <a:rPr lang="en-US" altLang="zh-CN" sz="2000" dirty="0">
                <a:latin typeface="Times New Roman" panose="02020603050405020304" pitchFamily="18" charset="0"/>
                <a:ea typeface="楷体" panose="02010609060101010101" charset="-122"/>
                <a:cs typeface="Times New Roman" panose="02020603050405020304" pitchFamily="18" charset="0"/>
              </a:rPr>
              <a:t>1.0~1.04</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分析</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内存操作监控较多（内存</a:t>
            </a:r>
            <a:r>
              <a:rPr lang="zh-CN" altLang="en-US" sz="1800" dirty="0" smtClean="0">
                <a:latin typeface="Times New Roman" panose="02020603050405020304" pitchFamily="18" charset="0"/>
                <a:ea typeface="楷体" panose="02010609060101010101" charset="-122"/>
                <a:cs typeface="Times New Roman" panose="02020603050405020304" pitchFamily="18" charset="0"/>
              </a:rPr>
              <a:t>分配释放</a:t>
            </a:r>
            <a:r>
              <a:rPr lang="zh-CN" altLang="en-US" sz="1800" dirty="0">
                <a:latin typeface="Times New Roman" panose="02020603050405020304" pitchFamily="18" charset="0"/>
                <a:ea typeface="楷体" panose="02010609060101010101" charset="-122"/>
                <a:cs typeface="Times New Roman" panose="02020603050405020304" pitchFamily="18" charset="0"/>
              </a:rPr>
              <a:t>、</a:t>
            </a:r>
            <a:r>
              <a:rPr lang="en-US" altLang="zh-CN" sz="1800" dirty="0">
                <a:latin typeface="Times New Roman" panose="02020603050405020304" pitchFamily="18" charset="0"/>
                <a:ea typeface="楷体" panose="02010609060101010101" charset="-122"/>
                <a:cs typeface="Times New Roman" panose="02020603050405020304" pitchFamily="18" charset="0"/>
              </a:rPr>
              <a:t>VMCS</a:t>
            </a:r>
            <a:r>
              <a:rPr lang="zh-CN" altLang="en-US" sz="1800" dirty="0">
                <a:latin typeface="Times New Roman" panose="02020603050405020304" pitchFamily="18" charset="0"/>
                <a:ea typeface="楷体" panose="02010609060101010101" charset="-122"/>
                <a:cs typeface="Times New Roman" panose="02020603050405020304" pitchFamily="18" charset="0"/>
              </a:rPr>
              <a:t>访问监控、</a:t>
            </a:r>
            <a:r>
              <a:rPr lang="en-US" altLang="zh-CN" sz="1800" dirty="0">
                <a:latin typeface="Times New Roman" panose="02020603050405020304" pitchFamily="18" charset="0"/>
                <a:ea typeface="楷体" panose="02010609060101010101" charset="-122"/>
                <a:cs typeface="Times New Roman" panose="02020603050405020304" pitchFamily="18" charset="0"/>
              </a:rPr>
              <a:t>VM</a:t>
            </a:r>
            <a:r>
              <a:rPr lang="zh-CN" altLang="en-US" sz="1800" dirty="0">
                <a:latin typeface="Times New Roman" panose="02020603050405020304" pitchFamily="18" charset="0"/>
                <a:ea typeface="楷体" panose="02010609060101010101" charset="-122"/>
                <a:cs typeface="Times New Roman" panose="02020603050405020304" pitchFamily="18" charset="0"/>
              </a:rPr>
              <a:t>退出重定向），</a:t>
            </a:r>
            <a:r>
              <a:rPr lang="en-US" altLang="zh-CN" sz="1800" dirty="0">
                <a:latin typeface="Times New Roman" panose="02020603050405020304" pitchFamily="18" charset="0"/>
                <a:ea typeface="楷体" panose="02010609060101010101" charset="-122"/>
                <a:cs typeface="Times New Roman" panose="02020603050405020304" pitchFamily="18" charset="0"/>
              </a:rPr>
              <a:t>I/O</a:t>
            </a:r>
            <a:r>
              <a:rPr lang="zh-CN" altLang="en-US" sz="1800" dirty="0">
                <a:latin typeface="Times New Roman" panose="02020603050405020304" pitchFamily="18" charset="0"/>
                <a:ea typeface="楷体" panose="02010609060101010101" charset="-122"/>
                <a:cs typeface="Times New Roman" panose="02020603050405020304" pitchFamily="18" charset="0"/>
              </a:rPr>
              <a:t>监控操作较少（退出重定向</a:t>
            </a:r>
            <a:r>
              <a:rPr lang="zh-CN" altLang="en-US" sz="1800" dirty="0" smtClean="0">
                <a:latin typeface="Times New Roman" panose="02020603050405020304" pitchFamily="18" charset="0"/>
                <a:ea typeface="楷体" panose="02010609060101010101" charset="-122"/>
                <a:cs typeface="Times New Roman" panose="02020603050405020304" pitchFamily="18" charset="0"/>
              </a:rPr>
              <a:t>）</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618615" y="4149080"/>
            <a:ext cx="6353175" cy="25209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smtClean="0">
                <a:solidFill>
                  <a:srgbClr val="000000"/>
                </a:solidFill>
                <a:ea typeface="华文楷体" panose="02010600040101010101" pitchFamily="2" charset="-122"/>
                <a:sym typeface="+mn-ea"/>
              </a:rPr>
              <a:t>评估</a:t>
            </a:r>
            <a:r>
              <a:rPr lang="en-US" altLang="zh-CN" sz="2800" b="1" kern="1200" dirty="0" smtClean="0">
                <a:solidFill>
                  <a:srgbClr val="000000"/>
                </a:solidFill>
                <a:ea typeface="华文楷体" panose="02010600040101010101" pitchFamily="2" charset="-122"/>
                <a:sym typeface="+mn-ea"/>
              </a:rPr>
              <a:t>-</a:t>
            </a:r>
            <a:r>
              <a:rPr lang="zh-CN" altLang="en-US" sz="2800" b="1" kern="1200" dirty="0">
                <a:solidFill>
                  <a:srgbClr val="000000"/>
                </a:solidFill>
                <a:ea typeface="华文楷体" panose="02010600040101010101" pitchFamily="2" charset="-122"/>
              </a:rPr>
              <a:t>性能</a:t>
            </a:r>
            <a:r>
              <a:rPr lang="zh-CN" altLang="en-US" sz="2800" b="1" kern="1200" dirty="0">
                <a:solidFill>
                  <a:srgbClr val="000000"/>
                </a:solidFill>
                <a:ea typeface="华文楷体" panose="02010600040101010101" pitchFamily="2" charset="-122"/>
              </a:rPr>
              <a:t>测试</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573732" y="1276210"/>
            <a:ext cx="7886700" cy="4817086"/>
          </a:xfrm>
        </p:spPr>
        <p:txBody>
          <a:bodyPr>
            <a:noAutofit/>
          </a:bodyPr>
          <a:lstStyle/>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Lmbench</a:t>
            </a:r>
            <a:r>
              <a:rPr lang="zh-CN" altLang="en-US" sz="2400" dirty="0">
                <a:latin typeface="Times New Roman" panose="02020603050405020304" pitchFamily="18" charset="0"/>
                <a:ea typeface="楷体" panose="02010609060101010101" charset="-122"/>
                <a:cs typeface="Times New Roman" panose="02020603050405020304" pitchFamily="18" charset="0"/>
              </a:rPr>
              <a:t>性能测试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Wingdings" panose="05000000000000000000" pitchFamily="2" charset="2"/>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进程上下文切换时间、进程运行模拟时间、安装抓取</a:t>
            </a:r>
            <a:r>
              <a:rPr lang="en-US" altLang="zh-CN" sz="2000" dirty="0">
                <a:latin typeface="Times New Roman" panose="02020603050405020304" pitchFamily="18" charset="0"/>
                <a:ea typeface="楷体" panose="02010609060101010101" charset="-122"/>
                <a:cs typeface="Times New Roman" panose="02020603050405020304" pitchFamily="18" charset="0"/>
              </a:rPr>
              <a:t>signal</a:t>
            </a:r>
            <a:r>
              <a:rPr lang="zh-CN" altLang="en-US" sz="2000" dirty="0">
                <a:latin typeface="Times New Roman" panose="02020603050405020304" pitchFamily="18" charset="0"/>
                <a:ea typeface="楷体" panose="02010609060101010101" charset="-122"/>
                <a:cs typeface="Times New Roman" panose="02020603050405020304" pitchFamily="18" charset="0"/>
              </a:rPr>
              <a:t>时间、保护页延迟、</a:t>
            </a:r>
            <a:r>
              <a:rPr lang="en-US" altLang="zh-CN" sz="2000" dirty="0">
                <a:latin typeface="Times New Roman" panose="02020603050405020304" pitchFamily="18" charset="0"/>
                <a:ea typeface="楷体" panose="02010609060101010101" charset="-122"/>
                <a:cs typeface="Times New Roman" panose="02020603050405020304" pitchFamily="18" charset="0"/>
              </a:rPr>
              <a:t>mmap</a:t>
            </a:r>
            <a:r>
              <a:rPr lang="zh-CN" altLang="en-US" sz="2000" dirty="0">
                <a:latin typeface="Times New Roman" panose="02020603050405020304" pitchFamily="18" charset="0"/>
                <a:ea typeface="楷体" panose="02010609060101010101" charset="-122"/>
                <a:cs typeface="Times New Roman" panose="02020603050405020304" pitchFamily="18" charset="0"/>
              </a:rPr>
              <a:t>映射延迟</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分析</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性能开销比例相对较低</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smtClean="0">
                <a:latin typeface="Times New Roman" panose="02020603050405020304" pitchFamily="18" charset="0"/>
                <a:ea typeface="楷体" panose="02010609060101010101" charset="-122"/>
                <a:cs typeface="Times New Roman" panose="02020603050405020304" pitchFamily="18" charset="0"/>
                <a:sym typeface="+mn-ea"/>
              </a:rPr>
              <a:t>DMA</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映射监控对mmap延迟有影响</a:t>
            </a:r>
            <a:endParaRPr lang="zh-CN" altLang="en-US" sz="20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buFont typeface="Arial" panose="020B0604020202020204" pitchFamily="34" charset="0"/>
              <a:buChar char="•"/>
            </a:pPr>
            <a:endParaRPr lang="zh-CN" altLang="en-US" sz="1835"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619672" y="3789040"/>
            <a:ext cx="6084168" cy="295232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smtClean="0">
                <a:solidFill>
                  <a:srgbClr val="000000"/>
                </a:solidFill>
                <a:ea typeface="华文楷体" panose="02010600040101010101" pitchFamily="2" charset="-122"/>
                <a:sym typeface="+mn-ea"/>
              </a:rPr>
              <a:t>评估</a:t>
            </a:r>
            <a:r>
              <a:rPr lang="en-US" altLang="zh-CN" sz="2800" b="1" kern="1200" dirty="0" smtClean="0">
                <a:solidFill>
                  <a:srgbClr val="000000"/>
                </a:solidFill>
                <a:ea typeface="华文楷体" panose="02010600040101010101" pitchFamily="2" charset="-122"/>
                <a:sym typeface="+mn-ea"/>
              </a:rPr>
              <a:t>-</a:t>
            </a:r>
            <a:r>
              <a:rPr lang="zh-CN" altLang="en-US" sz="2800" b="1" kern="1200" dirty="0">
                <a:solidFill>
                  <a:srgbClr val="000000"/>
                </a:solidFill>
                <a:ea typeface="华文楷体" panose="02010600040101010101" pitchFamily="2" charset="-122"/>
              </a:rPr>
              <a:t>性能测试</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611560" y="1412776"/>
            <a:ext cx="7886700" cy="4817086"/>
          </a:xfrm>
        </p:spPr>
        <p:txBody>
          <a:bodyPr>
            <a:noAutofit/>
          </a:bodyPr>
          <a:lstStyle/>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Memtester</a:t>
            </a:r>
            <a:r>
              <a:rPr lang="zh-CN" altLang="en-US" sz="2400" dirty="0">
                <a:latin typeface="Times New Roman" panose="02020603050405020304" pitchFamily="18" charset="0"/>
                <a:ea typeface="楷体" panose="02010609060101010101" charset="-122"/>
                <a:cs typeface="Times New Roman" panose="02020603050405020304" pitchFamily="18" charset="0"/>
              </a:rPr>
              <a:t>性能</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28" name="图片 4"/>
          <p:cNvPicPr>
            <a:picLocks noChangeAspect="1"/>
          </p:cNvPicPr>
          <p:nvPr/>
        </p:nvPicPr>
        <p:blipFill rotWithShape="1">
          <a:blip r:embed="rId2"/>
          <a:srcRect l="1071" t="9458" b="42433"/>
          <a:stretch>
            <a:fillRect/>
          </a:stretch>
        </p:blipFill>
        <p:spPr>
          <a:xfrm>
            <a:off x="971600" y="4077072"/>
            <a:ext cx="3196356" cy="2492896"/>
          </a:xfrm>
          <a:prstGeom prst="rect">
            <a:avLst/>
          </a:prstGeom>
          <a:noFill/>
          <a:ln w="9525">
            <a:noFill/>
          </a:ln>
        </p:spPr>
      </p:pic>
      <p:graphicFrame>
        <p:nvGraphicFramePr>
          <p:cNvPr id="5" name="表格 4"/>
          <p:cNvGraphicFramePr>
            <a:graphicFrameLocks noGrp="1"/>
          </p:cNvGraphicFramePr>
          <p:nvPr/>
        </p:nvGraphicFramePr>
        <p:xfrm>
          <a:off x="1162740" y="1916832"/>
          <a:ext cx="7128792" cy="1920240"/>
        </p:xfrm>
        <a:graphic>
          <a:graphicData uri="http://schemas.openxmlformats.org/drawingml/2006/table">
            <a:tbl>
              <a:tblPr firstRow="1" bandRow="1">
                <a:tableStyleId>{5C22544A-7EE6-4342-B048-85BDC9FD1C3A}</a:tableStyleId>
              </a:tblPr>
              <a:tblGrid>
                <a:gridCol w="2185124"/>
                <a:gridCol w="1472409"/>
                <a:gridCol w="1671059"/>
                <a:gridCol w="1800200"/>
              </a:tblGrid>
              <a:tr h="370840">
                <a:tc>
                  <a:txBody>
                    <a:bodyPr/>
                    <a:lstStyle/>
                    <a:p>
                      <a:pPr algn="ctr"/>
                      <a:r>
                        <a:rPr lang="en-US" altLang="zh-CN"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Hypervisor</a:t>
                      </a: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和</a:t>
                      </a:r>
                      <a:r>
                        <a:rPr lang="en-US" altLang="zh-CN" sz="1800" kern="1200" dirty="0" err="1" smtClean="0">
                          <a:solidFill>
                            <a:schemeClr val="dk1"/>
                          </a:solidFill>
                          <a:latin typeface="Times New Roman" panose="02020603050405020304" pitchFamily="18" charset="0"/>
                          <a:ea typeface="楷体" panose="02010609060101010101" charset="-122"/>
                          <a:cs typeface="Times New Roman" panose="02020603050405020304" pitchFamily="18" charset="0"/>
                        </a:rPr>
                        <a:t>HyperMI</a:t>
                      </a: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对比测试</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工具集</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结果</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分析</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内存压力测试</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en-US" altLang="zh-CN" sz="1800" kern="1200" dirty="0" err="1" smtClean="0">
                          <a:solidFill>
                            <a:schemeClr val="dk1"/>
                          </a:solidFill>
                          <a:latin typeface="Times New Roman" panose="02020603050405020304" pitchFamily="18" charset="0"/>
                          <a:ea typeface="楷体" panose="02010609060101010101" charset="-122"/>
                          <a:cs typeface="Times New Roman" panose="02020603050405020304" pitchFamily="18" charset="0"/>
                        </a:rPr>
                        <a:t>Memtester</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压力测试通过</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内存分配释放标记、验证</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网络测试</a:t>
                      </a:r>
                      <a:endPar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endParaRPr>
                    </a:p>
                    <a:p>
                      <a:pPr algn="ct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en-US" altLang="zh-CN" sz="1800" kern="1200" dirty="0" err="1" smtClean="0">
                          <a:solidFill>
                            <a:schemeClr val="dk1"/>
                          </a:solidFill>
                          <a:latin typeface="Times New Roman" panose="02020603050405020304" pitchFamily="18" charset="0"/>
                          <a:ea typeface="楷体" panose="02010609060101010101" charset="-122"/>
                          <a:cs typeface="Times New Roman" panose="02020603050405020304" pitchFamily="18" charset="0"/>
                          <a:sym typeface="+mn-ea"/>
                        </a:rPr>
                        <a:t>Netperf</a:t>
                      </a: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sym typeface="+mn-ea"/>
                        </a:rPr>
                        <a:t>Apache</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性能开销不大</a:t>
                      </a:r>
                      <a:endPar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endParaRPr>
                    </a:p>
                    <a:p>
                      <a:pPr algn="ct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针对网络</a:t>
                      </a:r>
                      <a:r>
                        <a:rPr lang="en-US" altLang="zh-CN"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I/O</a:t>
                      </a:r>
                      <a:r>
                        <a:rPr lang="zh-CN" altLang="en-US" sz="1800" kern="1200" dirty="0" smtClean="0">
                          <a:solidFill>
                            <a:schemeClr val="dk1"/>
                          </a:solidFill>
                          <a:latin typeface="Times New Roman" panose="02020603050405020304" pitchFamily="18" charset="0"/>
                          <a:ea typeface="楷体" panose="02010609060101010101" charset="-122"/>
                          <a:cs typeface="Times New Roman" panose="02020603050405020304" pitchFamily="18" charset="0"/>
                        </a:rPr>
                        <a:t>未改</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pic>
        <p:nvPicPr>
          <p:cNvPr id="7" name="图片 6" descr="netperf_result_picture"/>
          <p:cNvPicPr>
            <a:picLocks noChangeAspect="1"/>
          </p:cNvPicPr>
          <p:nvPr/>
        </p:nvPicPr>
        <p:blipFill>
          <a:blip r:embed="rId3"/>
          <a:stretch>
            <a:fillRect/>
          </a:stretch>
        </p:blipFill>
        <p:spPr>
          <a:xfrm>
            <a:off x="4727136" y="4257092"/>
            <a:ext cx="4075452" cy="213285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7886700"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网络性能测试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测试</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对</a:t>
            </a:r>
            <a:r>
              <a:rPr lang="en-US" altLang="zh-CN" sz="1800" dirty="0">
                <a:latin typeface="Times New Roman" panose="02020603050405020304" pitchFamily="18" charset="0"/>
                <a:ea typeface="楷体" panose="02010609060101010101" charset="-122"/>
                <a:cs typeface="Times New Roman" panose="02020603050405020304" pitchFamily="18" charset="0"/>
              </a:rPr>
              <a:t>5</a:t>
            </a:r>
            <a:r>
              <a:rPr lang="zh-CN" altLang="en-US" sz="1800" dirty="0">
                <a:latin typeface="Times New Roman" panose="02020603050405020304" pitchFamily="18" charset="0"/>
                <a:ea typeface="楷体" panose="02010609060101010101" charset="-122"/>
                <a:cs typeface="Times New Roman" panose="02020603050405020304" pitchFamily="18" charset="0"/>
              </a:rPr>
              <a:t>台虚拟机运行</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Netperf</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Apache</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，宿主机环境为原</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HyperMI</a:t>
            </a:r>
            <a:endParaRPr lang="en-US" altLang="zh-CN" sz="18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结果</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性能开销不大</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分析</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对宿主机中涉及</a:t>
            </a:r>
            <a:r>
              <a:rPr lang="en-US" altLang="zh-CN" sz="1800" dirty="0">
                <a:latin typeface="Times New Roman" panose="02020603050405020304" pitchFamily="18" charset="0"/>
                <a:ea typeface="楷体" panose="02010609060101010101" charset="-122"/>
                <a:cs typeface="Times New Roman" panose="02020603050405020304" pitchFamily="18" charset="0"/>
              </a:rPr>
              <a:t>I/O</a:t>
            </a:r>
            <a:r>
              <a:rPr lang="zh-CN" altLang="en-US" sz="1800" dirty="0">
                <a:latin typeface="Times New Roman" panose="02020603050405020304" pitchFamily="18" charset="0"/>
                <a:ea typeface="楷体" panose="02010609060101010101" charset="-122"/>
                <a:cs typeface="Times New Roman" panose="02020603050405020304" pitchFamily="18" charset="0"/>
              </a:rPr>
              <a:t>操作的修改很少</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Wingdings" panose="05000000000000000000" pitchFamily="2" charset="2"/>
              <a:buChar char="Ø"/>
            </a:pP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descr="netperf_result_picture"/>
          <p:cNvPicPr>
            <a:picLocks noChangeAspect="1"/>
          </p:cNvPicPr>
          <p:nvPr/>
        </p:nvPicPr>
        <p:blipFill>
          <a:blip r:embed="rId2"/>
          <a:stretch>
            <a:fillRect/>
          </a:stretch>
        </p:blipFill>
        <p:spPr>
          <a:xfrm>
            <a:off x="4097655" y="4217035"/>
            <a:ext cx="5046345" cy="2640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smtClean="0">
                <a:solidFill>
                  <a:srgbClr val="000000"/>
                </a:solidFill>
                <a:ea typeface="华文楷体" panose="02010600040101010101" pitchFamily="2" charset="-122"/>
                <a:sym typeface="+mn-ea"/>
              </a:rPr>
              <a:t>安全</a:t>
            </a:r>
            <a:r>
              <a:rPr lang="zh-CN" altLang="en-US" sz="2800" b="1" kern="1200" dirty="0">
                <a:solidFill>
                  <a:srgbClr val="000000"/>
                </a:solidFill>
                <a:ea typeface="华文楷体" panose="02010600040101010101" pitchFamily="2" charset="-122"/>
                <a:sym typeface="+mn-ea"/>
              </a:rPr>
              <a:t>分析</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5477619"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内存安全释放</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内存页释放时未清除其上内容</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重映射攻击导致内存上信息泄露</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拦截内存释放</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6" name="表格 5"/>
          <p:cNvGraphicFramePr/>
          <p:nvPr/>
        </p:nvGraphicFramePr>
        <p:xfrm>
          <a:off x="485140" y="1412875"/>
          <a:ext cx="8148955" cy="5393442"/>
        </p:xfrm>
        <a:graphic>
          <a:graphicData uri="http://schemas.openxmlformats.org/drawingml/2006/table">
            <a:tbl>
              <a:tblPr firstRow="1" bandRow="1">
                <a:tableStyleId>{5C22544A-7EE6-4342-B048-85BDC9FD1C3A}</a:tableStyleId>
              </a:tblPr>
              <a:tblGrid>
                <a:gridCol w="1613535"/>
                <a:gridCol w="2130425"/>
                <a:gridCol w="2215108"/>
                <a:gridCol w="2189887"/>
              </a:tblGrid>
              <a:tr h="365760">
                <a:tc>
                  <a:txBody>
                    <a:bodyPr/>
                    <a:lstStyle/>
                    <a:p>
                      <a:pPr algn="ctr">
                        <a:buNone/>
                      </a:pPr>
                      <a:r>
                        <a:rPr lang="zh-CN" altLang="en-US" dirty="0">
                          <a:solidFill>
                            <a:schemeClr val="tx1"/>
                          </a:solidFill>
                          <a:latin typeface="Times New Roman" panose="02020603050405020304" pitchFamily="18" charset="0"/>
                          <a:ea typeface="楷体" panose="02010609060101010101" charset="-122"/>
                        </a:rPr>
                        <a:t>模块</a:t>
                      </a:r>
                      <a:endParaRPr lang="zh-CN" altLang="en-US" dirty="0">
                        <a:solidFill>
                          <a:schemeClr val="tx1"/>
                        </a:solidFill>
                        <a:latin typeface="Times New Roman" panose="02020603050405020304" pitchFamily="18" charset="0"/>
                        <a:ea typeface="楷体" panose="02010609060101010101" charset="-122"/>
                      </a:endParaRPr>
                    </a:p>
                  </a:txBody>
                  <a:tcPr/>
                </a:tc>
                <a:tc>
                  <a:txBody>
                    <a:bodyPr/>
                    <a:lstStyle/>
                    <a:p>
                      <a:pPr algn="ctr">
                        <a:buNone/>
                      </a:pPr>
                      <a:r>
                        <a:rPr lang="zh-CN" altLang="en-US">
                          <a:solidFill>
                            <a:schemeClr val="tx1"/>
                          </a:solidFill>
                          <a:latin typeface="Times New Roman" panose="02020603050405020304" pitchFamily="18" charset="0"/>
                          <a:ea typeface="楷体" panose="02010609060101010101" charset="-122"/>
                        </a:rPr>
                        <a:t>功能</a:t>
                      </a:r>
                      <a:endParaRPr lang="zh-CN" altLang="en-US">
                        <a:solidFill>
                          <a:schemeClr val="tx1"/>
                        </a:solidFill>
                        <a:latin typeface="Times New Roman" panose="02020603050405020304" pitchFamily="18" charset="0"/>
                        <a:ea typeface="楷体" panose="02010609060101010101" charset="-122"/>
                      </a:endParaRPr>
                    </a:p>
                  </a:txBody>
                  <a:tcPr/>
                </a:tc>
                <a:tc>
                  <a:txBody>
                    <a:bodyPr/>
                    <a:lstStyle/>
                    <a:p>
                      <a:pPr algn="ctr">
                        <a:buNone/>
                      </a:pPr>
                      <a:r>
                        <a:rPr lang="zh-CN" altLang="en-US" dirty="0" smtClean="0">
                          <a:solidFill>
                            <a:schemeClr val="tx1"/>
                          </a:solidFill>
                          <a:latin typeface="Times New Roman" panose="02020603050405020304" pitchFamily="18" charset="0"/>
                          <a:ea typeface="楷体" panose="02010609060101010101" charset="-122"/>
                        </a:rPr>
                        <a:t>测试方法</a:t>
                      </a:r>
                      <a:endParaRPr lang="zh-CN" altLang="en-US" dirty="0">
                        <a:solidFill>
                          <a:schemeClr val="tx1"/>
                        </a:solidFill>
                        <a:latin typeface="Times New Roman" panose="02020603050405020304" pitchFamily="18" charset="0"/>
                        <a:ea typeface="楷体" panose="02010609060101010101" charset="-122"/>
                      </a:endParaRPr>
                    </a:p>
                  </a:txBody>
                  <a:tcPr/>
                </a:tc>
                <a:tc>
                  <a:txBody>
                    <a:bodyPr/>
                    <a:lstStyle/>
                    <a:p>
                      <a:pPr algn="ctr">
                        <a:buNone/>
                      </a:pPr>
                      <a:r>
                        <a:rPr lang="zh-CN" altLang="en-US" dirty="0" smtClean="0">
                          <a:solidFill>
                            <a:schemeClr val="tx1"/>
                          </a:solidFill>
                          <a:latin typeface="Times New Roman" panose="02020603050405020304" pitchFamily="18" charset="0"/>
                          <a:ea typeface="楷体" panose="02010609060101010101" charset="-122"/>
                        </a:rPr>
                        <a:t>测试通过情况（</a:t>
                      </a:r>
                      <a:r>
                        <a:rPr lang="en-US" altLang="zh-CN" dirty="0" smtClean="0">
                          <a:solidFill>
                            <a:schemeClr val="tx1"/>
                          </a:solidFill>
                          <a:latin typeface="Times New Roman" panose="02020603050405020304" pitchFamily="18" charset="0"/>
                          <a:ea typeface="楷体" panose="02010609060101010101" charset="-122"/>
                        </a:rPr>
                        <a:t>Y/N</a:t>
                      </a:r>
                      <a:r>
                        <a:rPr lang="zh-CN" altLang="en-US" dirty="0" smtClean="0">
                          <a:solidFill>
                            <a:schemeClr val="tx1"/>
                          </a:solidFill>
                          <a:latin typeface="Times New Roman" panose="02020603050405020304" pitchFamily="18" charset="0"/>
                          <a:ea typeface="楷体" panose="02010609060101010101" charset="-122"/>
                        </a:rPr>
                        <a:t>）</a:t>
                      </a:r>
                      <a:endParaRPr lang="zh-CN" altLang="en-US" dirty="0">
                        <a:solidFill>
                          <a:schemeClr val="tx1"/>
                        </a:solidFill>
                        <a:latin typeface="Times New Roman" panose="02020603050405020304" pitchFamily="18" charset="0"/>
                        <a:ea typeface="楷体" panose="02010609060101010101" charset="-122"/>
                      </a:endParaRPr>
                    </a:p>
                  </a:txBody>
                  <a:tcPr/>
                </a:tc>
              </a:tr>
              <a:tr h="407035">
                <a:tc rowSpan="5">
                  <a:txBody>
                    <a:bodyPr/>
                    <a:lstStyle/>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r>
                        <a:rPr lang="zh-CN" altLang="en-US" dirty="0" smtClean="0">
                          <a:latin typeface="Times New Roman" panose="02020603050405020304" pitchFamily="18" charset="0"/>
                          <a:ea typeface="楷体" panose="02010609060101010101" charset="-122"/>
                        </a:rPr>
                        <a:t>安全</a:t>
                      </a:r>
                      <a:r>
                        <a:rPr lang="zh-CN" altLang="en-US" dirty="0">
                          <a:latin typeface="Times New Roman" panose="02020603050405020304" pitchFamily="18" charset="0"/>
                          <a:ea typeface="楷体" panose="02010609060101010101" charset="-122"/>
                        </a:rPr>
                        <a:t>执行环境</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zh-CN" altLang="en-US">
                          <a:latin typeface="Times New Roman" panose="02020603050405020304" pitchFamily="18" charset="0"/>
                          <a:ea typeface="楷体" panose="02010609060101010101" charset="-122"/>
                        </a:rPr>
                        <a:t>隔离空间</a:t>
                      </a:r>
                      <a:r>
                        <a:rPr lang="en-US" altLang="zh-CN">
                          <a:latin typeface="Times New Roman" panose="02020603050405020304" pitchFamily="18" charset="0"/>
                          <a:ea typeface="楷体" panose="02010609060101010101" charset="-122"/>
                        </a:rPr>
                        <a:t>HW</a:t>
                      </a:r>
                      <a:r>
                        <a:rPr lang="zh-CN" altLang="en-US">
                          <a:latin typeface="Times New Roman" panose="02020603050405020304" pitchFamily="18" charset="0"/>
                          <a:ea typeface="楷体" panose="02010609060101010101" charset="-122"/>
                        </a:rPr>
                        <a:t>创建</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zh-CN" altLang="en-US" b="1" dirty="0" smtClean="0">
                          <a:solidFill>
                            <a:schemeClr val="tx1"/>
                          </a:solidFill>
                          <a:latin typeface="Times New Roman" panose="02020603050405020304" pitchFamily="18" charset="0"/>
                          <a:ea typeface="楷体" panose="02010609060101010101" charset="-122"/>
                          <a:cs typeface="Times New Roman" panose="02020603050405020304" pitchFamily="18" charset="0"/>
                        </a:rPr>
                        <a:t>隔离空间数据访问</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环境切换安全性</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zh-CN" altLang="en-US" dirty="0" smtClean="0">
                          <a:latin typeface="Times New Roman" panose="02020603050405020304" pitchFamily="18" charset="0"/>
                          <a:ea typeface="楷体" panose="02010609060101010101" charset="-122"/>
                        </a:rPr>
                        <a:t>中断跳过</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7422">
                <a:tc vMerge="1">
                  <a:tcPr/>
                </a:tc>
                <a:tc>
                  <a:txBody>
                    <a:bodyPr/>
                    <a:lstStyle/>
                    <a:p>
                      <a:pPr algn="ctr">
                        <a:buNone/>
                      </a:pPr>
                      <a:r>
                        <a:rPr lang="en-US" altLang="zh-CN" dirty="0">
                          <a:latin typeface="Times New Roman" panose="02020603050405020304" pitchFamily="18" charset="0"/>
                          <a:ea typeface="楷体" panose="02010609060101010101" charset="-122"/>
                        </a:rPr>
                        <a:t>Page</a:t>
                      </a:r>
                      <a:r>
                        <a:rPr lang="zh-CN" altLang="en-US" dirty="0">
                          <a:latin typeface="Times New Roman" panose="02020603050405020304" pitchFamily="18" charset="0"/>
                          <a:ea typeface="楷体" panose="02010609060101010101" charset="-122"/>
                        </a:rPr>
                        <a:t>监控</a:t>
                      </a:r>
                      <a:endParaRPr lang="zh-CN" altLang="en-US" dirty="0">
                        <a:latin typeface="Times New Roman" panose="02020603050405020304" pitchFamily="18" charset="0"/>
                        <a:ea typeface="楷体" panose="02010609060101010101" charset="-122"/>
                      </a:endParaRPr>
                    </a:p>
                  </a:txBody>
                  <a:tcPr/>
                </a:tc>
                <a:tc>
                  <a:txBody>
                    <a:bodyPr/>
                    <a:lstStyle/>
                    <a:p>
                      <a:pPr algn="ctr"/>
                      <a:r>
                        <a:rPr lang="zh-CN" altLang="en-US" b="1" dirty="0" smtClean="0">
                          <a:solidFill>
                            <a:schemeClr val="tx1"/>
                          </a:solidFill>
                          <a:latin typeface="Times New Roman" panose="02020603050405020304" pitchFamily="18" charset="0"/>
                          <a:ea typeface="楷体" panose="02010609060101010101" charset="-122"/>
                          <a:cs typeface="Times New Roman" panose="02020603050405020304" pitchFamily="18" charset="0"/>
                        </a:rPr>
                        <a:t>页表代码注入攻击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60928">
                <a:tc vMerge="1">
                  <a:tcPr/>
                </a:tc>
                <a:tc>
                  <a:txBody>
                    <a:bodyPr/>
                    <a:lstStyle/>
                    <a:p>
                      <a:pPr algn="ctr">
                        <a:buNone/>
                      </a:pPr>
                      <a:r>
                        <a:rPr lang="en-US" altLang="zh-CN" dirty="0">
                          <a:latin typeface="Times New Roman" panose="02020603050405020304" pitchFamily="18" charset="0"/>
                          <a:ea typeface="楷体" panose="02010609060101010101" charset="-122"/>
                        </a:rPr>
                        <a:t>Register</a:t>
                      </a:r>
                      <a:r>
                        <a:rPr lang="zh-CN" altLang="en-US" dirty="0">
                          <a:latin typeface="Times New Roman" panose="02020603050405020304" pitchFamily="18" charset="0"/>
                          <a:ea typeface="楷体" panose="02010609060101010101" charset="-122"/>
                        </a:rPr>
                        <a:t>监控</a:t>
                      </a:r>
                      <a:endParaRPr lang="zh-CN" altLang="en-US" dirty="0">
                        <a:latin typeface="Times New Roman" panose="02020603050405020304" pitchFamily="18" charset="0"/>
                        <a:ea typeface="楷体" panose="02010609060101010101"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tx1"/>
                          </a:solidFill>
                          <a:latin typeface="Times New Roman" panose="02020603050405020304" pitchFamily="18" charset="0"/>
                          <a:ea typeface="楷体" panose="02010609060101010101" charset="-122"/>
                          <a:cs typeface="Times New Roman" panose="02020603050405020304" pitchFamily="18" charset="0"/>
                        </a:rPr>
                        <a:t>CVE-2009-2287 </a:t>
                      </a:r>
                      <a:endParaRPr lang="zh-CN" altLang="en-US" b="1" dirty="0" smtClean="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296024">
                <a:tc vMerge="1">
                  <a:tcPr/>
                </a:tc>
                <a:tc>
                  <a:txBody>
                    <a:bodyPr/>
                    <a:lstStyle/>
                    <a:p>
                      <a:pPr algn="ctr">
                        <a:buNone/>
                      </a:pPr>
                      <a:r>
                        <a:rPr lang="en-US" altLang="zh-CN" dirty="0">
                          <a:latin typeface="Times New Roman" panose="02020603050405020304" pitchFamily="18" charset="0"/>
                          <a:ea typeface="楷体" panose="02010609060101010101" charset="-122"/>
                        </a:rPr>
                        <a:t>IOMMU</a:t>
                      </a:r>
                      <a:r>
                        <a:rPr lang="zh-CN" altLang="en-US" dirty="0">
                          <a:latin typeface="Times New Roman" panose="02020603050405020304" pitchFamily="18" charset="0"/>
                          <a:ea typeface="楷体" panose="02010609060101010101" charset="-122"/>
                        </a:rPr>
                        <a:t>监控</a:t>
                      </a:r>
                      <a:endParaRPr lang="zh-CN" altLang="en-US" dirty="0">
                        <a:latin typeface="Times New Roman" panose="02020603050405020304" pitchFamily="18" charset="0"/>
                        <a:ea typeface="楷体" panose="02010609060101010101"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1" dirty="0" smtClean="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dirty="0"/>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42900">
                <a:tc rowSpan="3">
                  <a:txBody>
                    <a:bodyPr/>
                    <a:lstStyle/>
                    <a:p>
                      <a:pPr algn="ctr">
                        <a:buNone/>
                      </a:pPr>
                      <a:endParaRPr lang="zh-CN" altLang="en-US" dirty="0">
                        <a:latin typeface="Times New Roman" panose="02020603050405020304" pitchFamily="18" charset="0"/>
                        <a:ea typeface="楷体" panose="02010609060101010101" charset="-122"/>
                      </a:endParaRPr>
                    </a:p>
                    <a:p>
                      <a:pPr algn="ctr">
                        <a:buNone/>
                      </a:pPr>
                      <a:r>
                        <a:rPr lang="zh-CN" altLang="en-US" dirty="0">
                          <a:latin typeface="Times New Roman" panose="02020603050405020304" pitchFamily="18" charset="0"/>
                          <a:ea typeface="楷体" panose="02010609060101010101" charset="-122"/>
                        </a:rPr>
                        <a:t>关键交互数据监控</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a:latin typeface="Times New Roman" panose="02020603050405020304" pitchFamily="18" charset="0"/>
                          <a:ea typeface="楷体" panose="02010609060101010101" charset="-122"/>
                        </a:rPr>
                        <a:t>VMCS</a:t>
                      </a:r>
                      <a:r>
                        <a:rPr lang="zh-CN" altLang="en-US">
                          <a:latin typeface="Times New Roman" panose="02020603050405020304" pitchFamily="18" charset="0"/>
                          <a:ea typeface="楷体" panose="02010609060101010101" charset="-122"/>
                        </a:rPr>
                        <a:t>地址隐藏</a:t>
                      </a:r>
                      <a:endParaRPr lang="zh-CN" altLang="en-US">
                        <a:latin typeface="Times New Roman" panose="02020603050405020304" pitchFamily="18" charset="0"/>
                        <a:ea typeface="楷体" panose="02010609060101010101" charset="-122"/>
                      </a:endParaRPr>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1800" b="1" kern="1200" dirty="0" smtClean="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kern="1200" dirty="0" smtClean="0">
                          <a:solidFill>
                            <a:schemeClr val="tx1"/>
                          </a:solidFill>
                          <a:effectLst/>
                          <a:latin typeface="Times New Roman" panose="02020603050405020304" pitchFamily="18" charset="0"/>
                          <a:ea typeface="楷体" panose="02010609060101010101" charset="-122"/>
                          <a:cs typeface="Times New Roman" panose="02020603050405020304" pitchFamily="18" charset="0"/>
                        </a:rPr>
                        <a:t>CVE-2017-8106</a:t>
                      </a:r>
                      <a:endParaRPr lang="zh-CN" altLang="en-US" b="1" dirty="0" smtClean="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65760">
                <a:tc vMerge="1">
                  <a:tcPr/>
                </a:tc>
                <a:tc>
                  <a:txBody>
                    <a:bodyPr/>
                    <a:lstStyle/>
                    <a:p>
                      <a:pPr algn="ctr">
                        <a:buNone/>
                      </a:pPr>
                      <a:r>
                        <a:rPr lang="en-US" altLang="zh-CN">
                          <a:latin typeface="Times New Roman" panose="02020603050405020304" pitchFamily="18" charset="0"/>
                          <a:ea typeface="楷体" panose="02010609060101010101" charset="-122"/>
                        </a:rPr>
                        <a:t>VMCS</a:t>
                      </a:r>
                      <a:r>
                        <a:rPr lang="zh-CN" altLang="en-US">
                          <a:latin typeface="Times New Roman" panose="02020603050405020304" pitchFamily="18" charset="0"/>
                          <a:ea typeface="楷体" panose="02010609060101010101" charset="-122"/>
                        </a:rPr>
                        <a:t>操作监控</a:t>
                      </a:r>
                      <a:endParaRPr lang="zh-CN" altLang="en-US">
                        <a:latin typeface="Times New Roman" panose="02020603050405020304" pitchFamily="18" charset="0"/>
                        <a:ea typeface="楷体" panose="02010609060101010101" charset="-122"/>
                      </a:endParaRPr>
                    </a:p>
                  </a:txBody>
                  <a:tcPr/>
                </a:tc>
                <a:tc vMerge="1">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32740">
                <a:tc vMerge="1">
                  <a:tcPr/>
                </a:tc>
                <a:tc>
                  <a:txBody>
                    <a:bodyPr/>
                    <a:lstStyle/>
                    <a:p>
                      <a:pPr algn="ctr">
                        <a:buNone/>
                      </a:pPr>
                      <a:r>
                        <a:rPr lang="en-US" altLang="zh-CN">
                          <a:latin typeface="Times New Roman" panose="02020603050405020304" pitchFamily="18" charset="0"/>
                          <a:ea typeface="楷体" panose="02010609060101010101" charset="-122"/>
                        </a:rPr>
                        <a:t>VM</a:t>
                      </a:r>
                      <a:r>
                        <a:rPr lang="zh-CN" altLang="en-US">
                          <a:latin typeface="Times New Roman" panose="02020603050405020304" pitchFamily="18" charset="0"/>
                          <a:ea typeface="楷体" panose="02010609060101010101" charset="-122"/>
                        </a:rPr>
                        <a:t>退出重定向</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dirty="0" smtClean="0">
                          <a:latin typeface="Times New Roman" panose="02020603050405020304" pitchFamily="18" charset="0"/>
                          <a:ea typeface="楷体" panose="02010609060101010101" charset="-122"/>
                        </a:rPr>
                        <a:t>NW</a:t>
                      </a:r>
                      <a:r>
                        <a:rPr lang="zh-CN" altLang="en-US" dirty="0" smtClean="0">
                          <a:latin typeface="Times New Roman" panose="02020603050405020304" pitchFamily="18" charset="0"/>
                          <a:ea typeface="楷体" panose="02010609060101010101" charset="-122"/>
                        </a:rPr>
                        <a:t>中打印处理函数</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321310">
                <a:tc rowSpan="5">
                  <a:txBody>
                    <a:bodyPr/>
                    <a:lstStyle/>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endParaRPr lang="en-US" altLang="zh-CN" dirty="0" smtClean="0">
                        <a:latin typeface="Times New Roman" panose="02020603050405020304" pitchFamily="18" charset="0"/>
                        <a:ea typeface="楷体" panose="02010609060101010101" charset="-122"/>
                      </a:endParaRPr>
                    </a:p>
                    <a:p>
                      <a:pPr algn="ctr">
                        <a:buNone/>
                      </a:pPr>
                      <a:r>
                        <a:rPr lang="en-US" altLang="zh-CN" dirty="0" smtClean="0">
                          <a:latin typeface="Times New Roman" panose="02020603050405020304" pitchFamily="18" charset="0"/>
                          <a:ea typeface="楷体" panose="02010609060101010101" charset="-122"/>
                        </a:rPr>
                        <a:t>VM</a:t>
                      </a:r>
                      <a:r>
                        <a:rPr lang="zh-CN" altLang="en-US" dirty="0">
                          <a:latin typeface="Times New Roman" panose="02020603050405020304" pitchFamily="18" charset="0"/>
                          <a:ea typeface="楷体" panose="02010609060101010101" charset="-122"/>
                        </a:rPr>
                        <a:t>内存高强度隔离</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a:latin typeface="Times New Roman" panose="02020603050405020304" pitchFamily="18" charset="0"/>
                          <a:ea typeface="楷体" panose="02010609060101010101" charset="-122"/>
                        </a:rPr>
                        <a:t>EPT</a:t>
                      </a:r>
                      <a:r>
                        <a:rPr lang="zh-CN" altLang="en-US">
                          <a:latin typeface="Times New Roman" panose="02020603050405020304" pitchFamily="18" charset="0"/>
                          <a:ea typeface="楷体" panose="02010609060101010101" charset="-122"/>
                        </a:rPr>
                        <a:t>访问监控</a:t>
                      </a:r>
                      <a:endParaRPr lang="zh-CN" altLang="en-US">
                        <a:latin typeface="Times New Roman" panose="02020603050405020304" pitchFamily="18" charset="0"/>
                        <a:ea typeface="楷体" panose="02010609060101010101"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kern="1200" dirty="0" smtClean="0">
                          <a:solidFill>
                            <a:schemeClr val="tx1"/>
                          </a:solidFill>
                          <a:effectLst/>
                          <a:latin typeface="Times New Roman" panose="02020603050405020304" pitchFamily="18" charset="0"/>
                          <a:ea typeface="楷体" panose="02010609060101010101" charset="-122"/>
                          <a:cs typeface="Times New Roman" panose="02020603050405020304" pitchFamily="18" charset="0"/>
                        </a:rPr>
                        <a:t>CVE-2017-8106</a:t>
                      </a:r>
                      <a:endParaRPr lang="zh-CN" altLang="en-US" b="1" dirty="0" smtClean="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225">
                <a:tc vMerge="1">
                  <a:tcPr/>
                </a:tc>
                <a:tc>
                  <a:txBody>
                    <a:bodyPr/>
                    <a:lstStyle/>
                    <a:p>
                      <a:pPr algn="ctr">
                        <a:buNone/>
                      </a:pPr>
                      <a:r>
                        <a:rPr lang="zh-CN" altLang="en-US">
                          <a:latin typeface="Times New Roman" panose="02020603050405020304" pitchFamily="18" charset="0"/>
                          <a:ea typeface="楷体" panose="02010609060101010101" charset="-122"/>
                        </a:rPr>
                        <a:t>内存标记与跟踪</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zh-CN" altLang="en-US" dirty="0" smtClean="0">
                          <a:latin typeface="Times New Roman" panose="02020603050405020304" pitchFamily="18" charset="0"/>
                          <a:ea typeface="楷体" panose="02010609060101010101" charset="-122"/>
                        </a:rPr>
                        <a:t>内存页分配打印</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共享页接口设定</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en-US" altLang="zh-CN" dirty="0" err="1" smtClean="0">
                          <a:latin typeface="Times New Roman" panose="02020603050405020304" pitchFamily="18" charset="0"/>
                          <a:ea typeface="楷体" panose="02010609060101010101" charset="-122"/>
                        </a:rPr>
                        <a:t>SharedID</a:t>
                      </a:r>
                      <a:r>
                        <a:rPr lang="zh-CN" altLang="en-US" dirty="0" smtClean="0">
                          <a:latin typeface="Times New Roman" panose="02020603050405020304" pitchFamily="18" charset="0"/>
                          <a:ea typeface="楷体" panose="02010609060101010101" charset="-122"/>
                        </a:rPr>
                        <a:t>标志打印</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内存页安全分配</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zh-CN" altLang="en-US" dirty="0" smtClean="0">
                          <a:latin typeface="Times New Roman" panose="02020603050405020304" pitchFamily="18" charset="0"/>
                          <a:ea typeface="楷体" panose="02010609060101010101" charset="-122"/>
                        </a:rPr>
                        <a:t>双</a:t>
                      </a:r>
                      <a:r>
                        <a:rPr lang="zh-CN" altLang="en-US" dirty="0">
                          <a:latin typeface="Times New Roman" panose="02020603050405020304" pitchFamily="18" charset="0"/>
                          <a:ea typeface="楷体" panose="02010609060101010101" charset="-122"/>
                        </a:rPr>
                        <a:t>映射攻击</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r h="403860">
                <a:tc vMerge="1">
                  <a:tcPr/>
                </a:tc>
                <a:tc>
                  <a:txBody>
                    <a:bodyPr/>
                    <a:lstStyle/>
                    <a:p>
                      <a:pPr algn="ctr">
                        <a:buNone/>
                      </a:pPr>
                      <a:r>
                        <a:rPr lang="zh-CN" altLang="en-US">
                          <a:latin typeface="Times New Roman" panose="02020603050405020304" pitchFamily="18" charset="0"/>
                          <a:ea typeface="楷体" panose="02010609060101010101" charset="-122"/>
                        </a:rPr>
                        <a:t>内存页安全释放</a:t>
                      </a:r>
                      <a:endParaRPr lang="zh-CN" altLang="en-US">
                        <a:latin typeface="Times New Roman" panose="02020603050405020304" pitchFamily="18" charset="0"/>
                        <a:ea typeface="楷体" panose="02010609060101010101" charset="-122"/>
                      </a:endParaRPr>
                    </a:p>
                  </a:txBody>
                  <a:tcPr/>
                </a:tc>
                <a:tc>
                  <a:txBody>
                    <a:bodyPr/>
                    <a:lstStyle/>
                    <a:p>
                      <a:pPr algn="ctr">
                        <a:buNone/>
                      </a:pPr>
                      <a:r>
                        <a:rPr lang="zh-CN" altLang="en-US" dirty="0" smtClean="0">
                          <a:latin typeface="Times New Roman" panose="02020603050405020304" pitchFamily="18" charset="0"/>
                          <a:ea typeface="楷体" panose="02010609060101010101" charset="-122"/>
                        </a:rPr>
                        <a:t>重</a:t>
                      </a:r>
                      <a:r>
                        <a:rPr lang="zh-CN" altLang="en-US" dirty="0">
                          <a:latin typeface="Times New Roman" panose="02020603050405020304" pitchFamily="18" charset="0"/>
                          <a:ea typeface="楷体" panose="02010609060101010101" charset="-122"/>
                        </a:rPr>
                        <a:t>映射攻击</a:t>
                      </a:r>
                      <a:endParaRPr lang="zh-CN" altLang="en-US" dirty="0">
                        <a:latin typeface="Times New Roman" panose="02020603050405020304" pitchFamily="18" charset="0"/>
                        <a:ea typeface="楷体" panose="02010609060101010101" charset="-122"/>
                      </a:endParaRPr>
                    </a:p>
                  </a:txBody>
                  <a:tcPr/>
                </a:tc>
                <a:tc>
                  <a:txBody>
                    <a:bodyPr/>
                    <a:lstStyle/>
                    <a:p>
                      <a:pPr algn="ctr">
                        <a:buNone/>
                      </a:pPr>
                      <a:r>
                        <a:rPr lang="en-US" altLang="zh-CN" sz="1800" dirty="0" smtClean="0">
                          <a:latin typeface="Times New Roman" panose="02020603050405020304" pitchFamily="18" charset="0"/>
                          <a:ea typeface="楷体" panose="02010609060101010101" charset="-122"/>
                          <a:sym typeface="+mn-ea"/>
                        </a:rPr>
                        <a:t>Y</a:t>
                      </a:r>
                      <a:endParaRPr lang="zh-CN" altLang="en-US" sz="1800" dirty="0">
                        <a:latin typeface="Times New Roman" panose="02020603050405020304" pitchFamily="18" charset="0"/>
                        <a:ea typeface="楷体" panose="02010609060101010101" charset="-122"/>
                        <a:sym typeface="+mn-ea"/>
                      </a:endParaRPr>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评估</a:t>
            </a:r>
            <a:endParaRPr lang="zh-CN" altLang="en-US" sz="2800" b="1" kern="1200" dirty="0">
              <a:solidFill>
                <a:srgbClr val="000000"/>
              </a:solidFill>
              <a:latin typeface="Arial" panose="020B0604020202020204"/>
              <a:ea typeface="华文楷体" panose="02010600040101010101" pitchFamily="2" charset="-122"/>
              <a:cs typeface="+mn-cs"/>
            </a:endParaRPr>
          </a:p>
        </p:txBody>
      </p:sp>
      <p:graphicFrame>
        <p:nvGraphicFramePr>
          <p:cNvPr id="7" name="表格 6"/>
          <p:cNvGraphicFramePr>
            <a:graphicFrameLocks noGrp="1"/>
          </p:cNvGraphicFramePr>
          <p:nvPr/>
        </p:nvGraphicFramePr>
        <p:xfrm>
          <a:off x="737027" y="1395255"/>
          <a:ext cx="7669493" cy="5244465"/>
        </p:xfrm>
        <a:graphic>
          <a:graphicData uri="http://schemas.openxmlformats.org/drawingml/2006/table">
            <a:tbl>
              <a:tblPr firstRow="1" bandRow="1">
                <a:tableStyleId>{5C22544A-7EE6-4342-B048-85BDC9FD1C3A}</a:tableStyleId>
              </a:tblPr>
              <a:tblGrid>
                <a:gridCol w="1824990"/>
                <a:gridCol w="2181225"/>
                <a:gridCol w="1996440"/>
                <a:gridCol w="1666838"/>
              </a:tblGrid>
              <a:tr h="398145">
                <a:tc>
                  <a:txBody>
                    <a:bodyPr/>
                    <a:lstStyle/>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操作</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描述</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结果</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模块</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640080">
                <a:tc>
                  <a:txBody>
                    <a:bodyPr/>
                    <a:lstStyle/>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隔离空间数据访问</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在</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HW</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空间创建变量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A</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，在</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NW</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访问</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访问失败，引发</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page fault</a:t>
                      </a: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rowSpan="4">
                  <a:txBody>
                    <a:bodyPr/>
                    <a:lstStyle/>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zh-CN" altLang="en-US" sz="1800" b="0" dirty="0">
                        <a:solidFill>
                          <a:schemeClr val="tx1"/>
                        </a:solidFill>
                        <a:latin typeface="Times New Roman" panose="02020603050405020304" pitchFamily="18" charset="0"/>
                        <a:ea typeface="楷体" panose="02010609060101010101" charset="-122"/>
                      </a:endParaRPr>
                    </a:p>
                    <a:p>
                      <a:pPr algn="ctr">
                        <a:buNone/>
                      </a:pPr>
                      <a:r>
                        <a:rPr lang="zh-CN" altLang="en-US" sz="1800" b="0" dirty="0">
                          <a:solidFill>
                            <a:schemeClr val="tx1"/>
                          </a:solidFill>
                          <a:latin typeface="Times New Roman" panose="02020603050405020304" pitchFamily="18" charset="0"/>
                          <a:ea typeface="楷体" panose="02010609060101010101" charset="-122"/>
                        </a:rPr>
                        <a:t>安全执行环境</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65125">
                <a:tc>
                  <a:txBody>
                    <a:bodyPr/>
                    <a:lstStyle/>
                    <a:p>
                      <a:pPr algn="ctr"/>
                      <a:r>
                        <a:rPr lang="en-US" altLang="zh-CN" b="1" dirty="0">
                          <a:solidFill>
                            <a:schemeClr val="tx1"/>
                          </a:solidFill>
                          <a:latin typeface="Times New Roman" panose="02020603050405020304" pitchFamily="18" charset="0"/>
                          <a:ea typeface="楷体" panose="02010609060101010101" charset="-122"/>
                          <a:cs typeface="Times New Roman" panose="02020603050405020304" pitchFamily="18" charset="0"/>
                        </a:rPr>
                        <a:t>CVE-2009-2287 </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加载恶意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CR3</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特权寄存器监控</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lstStyle/>
                    <a:p>
                      <a:pPr algn="ctr"/>
                      <a:r>
                        <a:rPr lang="en-US" altLang="zh-CN" b="1"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方式访问安全区域</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访问失败，</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映射验证</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lstStyle/>
                    <a:p>
                      <a:pPr algn="ct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代码注入攻击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注入代码，覆盖</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hooked</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函数</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页表访问防护</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lstStyle/>
                    <a:p>
                      <a:pPr algn="ct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CVE-2017-8106</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加载恶意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EPTP</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EPT</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VMCS</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隐藏</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关键交互数据监控</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640080">
                <a:tc>
                  <a:txBody>
                    <a:bodyPr/>
                    <a:lstStyle/>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内存页分配与跟踪</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内存分配时打印</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Page_Mark</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标签信息</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成功打印</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rowSpan="3">
                  <a:txBody>
                    <a:bodyPr/>
                    <a:lstStyle/>
                    <a:p>
                      <a:pPr algn="ctr">
                        <a:buNone/>
                      </a:pP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内存高强度隔离</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640080">
                <a:tc>
                  <a:txBody>
                    <a:bodyPr/>
                    <a:lstStyle/>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内存安全释放</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内存页释放时访问其上内容</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页上内容为</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，阻止重映射攻击</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lstStyle/>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共享页接口打印</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打印共享页的</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Page_Mark</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标签信息</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成功打印</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研究背景</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5" name="矩形 4"/>
          <p:cNvSpPr/>
          <p:nvPr/>
        </p:nvSpPr>
        <p:spPr>
          <a:xfrm>
            <a:off x="676260" y="1232545"/>
            <a:ext cx="7928188" cy="1476375"/>
          </a:xfrm>
          <a:prstGeom prst="rect">
            <a:avLst/>
          </a:prstGeom>
        </p:spPr>
        <p:txBody>
          <a:bodyPr wrap="square">
            <a:spAutoFit/>
          </a:bodyPr>
          <a:lstStyle/>
          <a:p>
            <a:pPr marL="285750" indent="-285750" eaLnBrk="0" hangingPunct="0">
              <a:lnSpc>
                <a:spcPct val="150000"/>
              </a:lnSpc>
              <a:buSzPct val="100000"/>
              <a:buFont typeface="Wingdings" panose="05000000000000000000" pitchFamily="2" charset="2"/>
              <a:buChar char="Ø"/>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随着</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Hypervisor</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功能的增强，软件架构也越复杂、代码基越大，脆弱性则越多，被攻击的几率显著提升。显然虚拟化层已成为攻击者的猎取目标。</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p:cNvSpPr/>
          <p:nvPr/>
        </p:nvSpPr>
        <p:spPr>
          <a:xfrm>
            <a:off x="4667551" y="5805265"/>
            <a:ext cx="3240360" cy="189195"/>
          </a:xfrm>
          <a:prstGeom prst="rect">
            <a:avLst/>
          </a:prstGeom>
        </p:spPr>
        <p:txBody>
          <a:bodyPr wrap="square">
            <a:spAutoFit/>
          </a:bodyPr>
          <a:lstStyle/>
          <a:p>
            <a:r>
              <a:rPr lang="zh-CN" altLang="en-US" sz="1200" dirty="0"/>
              <a:t>虚拟化漏洞在目前主流虚拟化系</a:t>
            </a:r>
            <a:r>
              <a:rPr lang="zh-CN" altLang="en-US" sz="1200" dirty="0" smtClean="0"/>
              <a:t>统</a:t>
            </a:r>
            <a:r>
              <a:rPr lang="zh-CN" altLang="en-US" sz="1200" dirty="0"/>
              <a:t>中广泛存在</a:t>
            </a:r>
            <a:endParaRPr lang="zh-CN" altLang="en-US" sz="1200" dirty="0"/>
          </a:p>
        </p:txBody>
      </p:sp>
      <p:graphicFrame>
        <p:nvGraphicFramePr>
          <p:cNvPr id="4" name="表格 3"/>
          <p:cNvGraphicFramePr>
            <a:graphicFrameLocks noGrp="1"/>
          </p:cNvGraphicFramePr>
          <p:nvPr/>
        </p:nvGraphicFramePr>
        <p:xfrm>
          <a:off x="4235503" y="4365104"/>
          <a:ext cx="4238130" cy="1312725"/>
        </p:xfrm>
        <a:graphic>
          <a:graphicData uri="http://schemas.openxmlformats.org/drawingml/2006/table">
            <a:tbl>
              <a:tblPr firstRow="1" bandRow="1">
                <a:tableStyleId>{00A15C55-8517-42AA-B614-E9B94910E393}</a:tableStyleId>
              </a:tblPr>
              <a:tblGrid>
                <a:gridCol w="847626"/>
                <a:gridCol w="847626"/>
                <a:gridCol w="847626"/>
                <a:gridCol w="847626"/>
                <a:gridCol w="847626"/>
              </a:tblGrid>
              <a:tr h="262545">
                <a:tc>
                  <a:txBody>
                    <a:bodyPr/>
                    <a:lstStyle/>
                    <a:p>
                      <a:pPr algn="ct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Xen</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KVM</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VMware</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Hyper-V</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2012</a:t>
                      </a:r>
                      <a:endParaRPr lang="en-US" altLang="zh-CN" sz="1400" dirty="0" smtClean="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18</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2013</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19</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16</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13</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2014</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32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24</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27</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bl>
          </a:graphicData>
        </a:graphic>
      </p:graphicFrame>
      <p:grpSp>
        <p:nvGrpSpPr>
          <p:cNvPr id="11" name="组合 10"/>
          <p:cNvGrpSpPr/>
          <p:nvPr/>
        </p:nvGrpSpPr>
        <p:grpSpPr>
          <a:xfrm>
            <a:off x="835324" y="3015406"/>
            <a:ext cx="2944588" cy="3564955"/>
            <a:chOff x="665300" y="3015406"/>
            <a:chExt cx="2944588" cy="3564955"/>
          </a:xfrm>
        </p:grpSpPr>
        <p:grpSp>
          <p:nvGrpSpPr>
            <p:cNvPr id="10" name="组合 9"/>
            <p:cNvGrpSpPr/>
            <p:nvPr/>
          </p:nvGrpSpPr>
          <p:grpSpPr>
            <a:xfrm>
              <a:off x="665300" y="3015406"/>
              <a:ext cx="2944588" cy="3287956"/>
              <a:chOff x="3760086" y="1115220"/>
              <a:chExt cx="5209523" cy="4866667"/>
            </a:xfrm>
          </p:grpSpPr>
          <p:pic>
            <p:nvPicPr>
              <p:cNvPr id="8" name="图片 7"/>
              <p:cNvPicPr>
                <a:picLocks noChangeAspect="1"/>
              </p:cNvPicPr>
              <p:nvPr/>
            </p:nvPicPr>
            <p:blipFill>
              <a:blip r:embed="rId1"/>
              <a:stretch>
                <a:fillRect/>
              </a:stretch>
            </p:blipFill>
            <p:spPr>
              <a:xfrm>
                <a:off x="5236276" y="1124744"/>
                <a:ext cx="3733333" cy="4857143"/>
              </a:xfrm>
              <a:prstGeom prst="rect">
                <a:avLst/>
              </a:prstGeom>
            </p:spPr>
          </p:pic>
          <p:pic>
            <p:nvPicPr>
              <p:cNvPr id="9" name="图片 8"/>
              <p:cNvPicPr>
                <a:picLocks noChangeAspect="1"/>
              </p:cNvPicPr>
              <p:nvPr/>
            </p:nvPicPr>
            <p:blipFill>
              <a:blip r:embed="rId2"/>
              <a:stretch>
                <a:fillRect/>
              </a:stretch>
            </p:blipFill>
            <p:spPr>
              <a:xfrm>
                <a:off x="3760086" y="1115220"/>
                <a:ext cx="1476190" cy="4866667"/>
              </a:xfrm>
              <a:prstGeom prst="rect">
                <a:avLst/>
              </a:prstGeom>
            </p:spPr>
          </p:pic>
        </p:grpSp>
        <p:sp>
          <p:nvSpPr>
            <p:cNvPr id="14" name="矩形 13"/>
            <p:cNvSpPr/>
            <p:nvPr/>
          </p:nvSpPr>
          <p:spPr>
            <a:xfrm>
              <a:off x="899592" y="6303362"/>
              <a:ext cx="2710296" cy="276999"/>
            </a:xfrm>
            <a:prstGeom prst="rect">
              <a:avLst/>
            </a:prstGeom>
          </p:spPr>
          <p:txBody>
            <a:bodyPr wrap="square">
              <a:spAutoFit/>
            </a:bodyPr>
            <a:lstStyle/>
            <a:p>
              <a:pPr algn="ctr"/>
              <a:r>
                <a:rPr lang="zh-CN" altLang="en-US" sz="1200" dirty="0" smtClean="0"/>
                <a:t>不同</a:t>
              </a:r>
              <a:r>
                <a:rPr lang="en-US" altLang="zh-CN" sz="1200" dirty="0" smtClean="0"/>
                <a:t>Hypervisor</a:t>
              </a:r>
              <a:r>
                <a:rPr lang="zh-CN" altLang="en-US" sz="1200" dirty="0" smtClean="0"/>
                <a:t>的</a:t>
              </a:r>
              <a:r>
                <a:rPr lang="en-US" altLang="zh-CN" sz="1200" dirty="0" smtClean="0"/>
                <a:t>TCB</a:t>
              </a:r>
              <a:r>
                <a:rPr lang="zh-CN" altLang="en-US" sz="1200" dirty="0" smtClean="0"/>
                <a:t>大小对比</a:t>
              </a:r>
              <a:endParaRPr lang="zh-CN" altLang="en-US" sz="1200"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sym typeface="+mn-ea"/>
              </a:rPr>
              <a:t>总结</a:t>
            </a:r>
            <a:r>
              <a:rPr lang="zh-CN" altLang="en-US" sz="2400" b="1" kern="1200" dirty="0" smtClean="0">
                <a:solidFill>
                  <a:srgbClr val="0070C0"/>
                </a:solidFill>
                <a:latin typeface="Arial" panose="020B0604020202020204" pitchFamily="34" charset="0"/>
                <a:ea typeface="华文楷体" panose="02010600040101010101" pitchFamily="2" charset="-122"/>
                <a:sym typeface="+mn-ea"/>
              </a:rPr>
              <a:t>与展望</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总结与展望</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77520" y="1292225"/>
            <a:ext cx="8229600" cy="4614881"/>
          </a:xfrm>
        </p:spPr>
        <p:txBody>
          <a:bodyPr/>
          <a:lstStyle/>
          <a:p>
            <a:pPr eaLnBrk="0" hangingPunct="0">
              <a:lnSpc>
                <a:spcPct val="150000"/>
              </a:lnSpc>
              <a:buSzPct val="70000"/>
              <a:buFont typeface="Wingdings" panose="05000000000000000000" pitchFamily="2" charset="2"/>
              <a:buChar char="Ø"/>
            </a:pPr>
            <a:r>
              <a:rPr lang="zh-CN" altLang="en-US" sz="2400" kern="1200" dirty="0">
                <a:ea typeface="华文楷体" panose="02010600040101010101" pitchFamily="2" charset="-122"/>
              </a:rPr>
              <a:t>总结</a:t>
            </a:r>
            <a:endParaRPr lang="zh-CN" altLang="en-US" sz="2400" kern="1200" dirty="0">
              <a:ea typeface="华文楷体" panose="02010600040101010101" pitchFamily="2" charset="-122"/>
            </a:endParaRPr>
          </a:p>
          <a:p>
            <a:pPr lvl="1" eaLnBrk="0" hangingPunct="0">
              <a:lnSpc>
                <a:spcPct val="150000"/>
              </a:lnSpc>
              <a:buSzPct val="70000"/>
              <a:buFont typeface="Times New Roman" panose="02020603050405020304" pitchFamily="18" charset="0"/>
              <a:buChar char="‒"/>
            </a:pPr>
            <a:r>
              <a:rPr lang="zh-CN" altLang="en-US" sz="2000" kern="1200" dirty="0">
                <a:ea typeface="华文楷体" panose="02010600040101010101" pitchFamily="2" charset="-122"/>
                <a:sym typeface="+mn-ea"/>
              </a:rPr>
              <a:t>本文提出的一种基于同层地址空间隔离技术实现的虚拟机内存高强度隔离与防护框架HyperMI，将可信、可移植、平台适用性作为基本属性添加到了虚拟机内存安全防护技术中。</a:t>
            </a:r>
            <a:endParaRPr lang="zh-CN" altLang="en-US" sz="2000" kern="1200" dirty="0">
              <a:ea typeface="华文楷体" panose="02010600040101010101" pitchFamily="2" charset="-122"/>
              <a:sym typeface="+mn-ea"/>
            </a:endParaRPr>
          </a:p>
          <a:p>
            <a:pPr eaLnBrk="0" hangingPunct="0">
              <a:lnSpc>
                <a:spcPct val="150000"/>
              </a:lnSpc>
              <a:buSzPct val="70000"/>
              <a:buFont typeface="Wingdings" panose="05000000000000000000" charset="0"/>
              <a:buChar char=""/>
            </a:pPr>
            <a:r>
              <a:rPr lang="zh-CN" altLang="en-US" sz="2400" kern="1200" dirty="0">
                <a:ea typeface="华文楷体" panose="02010600040101010101" pitchFamily="2" charset="-122"/>
              </a:rPr>
              <a:t>展望</a:t>
            </a:r>
            <a:endParaRPr lang="zh-CN" altLang="en-US" sz="2400" kern="1200" dirty="0">
              <a:ea typeface="华文楷体" panose="02010600040101010101" pitchFamily="2" charset="-122"/>
            </a:endParaRPr>
          </a:p>
          <a:p>
            <a:pPr lvl="1" eaLnBrk="0" hangingPunct="0">
              <a:lnSpc>
                <a:spcPct val="150000"/>
              </a:lnSpc>
              <a:buClr>
                <a:srgbClr val="0070C0"/>
              </a:buClr>
              <a:buSzPct val="70000"/>
              <a:buFont typeface="宋体" panose="02010600030101010101" pitchFamily="2" charset="-122"/>
              <a:buChar char="–"/>
            </a:pPr>
            <a:r>
              <a:rPr lang="zh-CN" altLang="en-US" sz="2100" kern="1200" dirty="0">
                <a:ea typeface="华文楷体" panose="02010600040101010101" pitchFamily="2" charset="-122"/>
              </a:rPr>
              <a:t>在非可信的虚拟化环境中，可以部署一套不依赖硬件平台和虚拟机监控器的可信虚拟机内存监控系统成为了可能。</a:t>
            </a:r>
            <a:endParaRPr lang="zh-CN" altLang="en-US" sz="2100" kern="1200" dirty="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endParaRPr lang="zh-CN" altLang="en-US" sz="2100" kern="1200" dirty="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ü"/>
            </a:pPr>
            <a:endParaRPr lang="zh-CN" altLang="en-US" sz="2400" kern="1200" dirty="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ü"/>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sym typeface="+mn-ea"/>
              </a:rPr>
              <a:t>总结</a:t>
            </a:r>
            <a:r>
              <a:rPr lang="zh-CN" altLang="en-US" sz="2400" b="1" kern="1200" dirty="0" smtClean="0">
                <a:solidFill>
                  <a:srgbClr val="0070C0"/>
                </a:solidFill>
                <a:latin typeface="Arial" panose="020B0604020202020204" pitchFamily="34" charset="0"/>
                <a:ea typeface="华文楷体" panose="02010600040101010101" pitchFamily="2" charset="-122"/>
                <a:sym typeface="+mn-ea"/>
              </a:rPr>
              <a:t>与展望</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完成项目及发表论文情况</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8680"/>
            <a:ext cx="7715200"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完成项目及发表论文情况</a:t>
            </a:r>
            <a:endParaRPr lang="zh-CN" altLang="en-US" sz="2800" b="1" kern="1200" dirty="0">
              <a:solidFill>
                <a:srgbClr val="000000"/>
              </a:solidFill>
              <a:ea typeface="华文楷体" panose="02010600040101010101" pitchFamily="2" charset="-122"/>
              <a:cs typeface="+mn-cs"/>
            </a:endParaRPr>
          </a:p>
        </p:txBody>
      </p:sp>
      <p:sp>
        <p:nvSpPr>
          <p:cNvPr id="3" name="内容占位符 2"/>
          <p:cNvSpPr>
            <a:spLocks noGrp="1"/>
          </p:cNvSpPr>
          <p:nvPr>
            <p:ph idx="1"/>
          </p:nvPr>
        </p:nvSpPr>
        <p:spPr>
          <a:xfrm>
            <a:off x="457200" y="1600200"/>
            <a:ext cx="8013576" cy="4525963"/>
          </a:xfrm>
        </p:spPr>
        <p:txBody>
          <a:bodyPr/>
          <a:lstStyle/>
          <a:p>
            <a:pPr eaLnBrk="0" hangingPunct="0">
              <a:lnSpc>
                <a:spcPct val="150000"/>
              </a:lnSpc>
              <a:spcBef>
                <a:spcPct val="0"/>
              </a:spcBef>
              <a:buClr>
                <a:srgbClr val="0070C0"/>
              </a:buClr>
              <a:buSzPct val="100000"/>
              <a:buFont typeface="Wingdings" panose="05000000000000000000" pitchFamily="2" charset="2"/>
              <a:buChar char="p"/>
            </a:pPr>
            <a:r>
              <a:rPr lang="zh-CN" altLang="en-US" sz="2400" kern="1200" dirty="0">
                <a:latin typeface="Times New Roman" panose="02020603050405020304" pitchFamily="18" charset="0"/>
                <a:ea typeface="华文楷体" panose="02010600040101010101" pitchFamily="2" charset="-122"/>
                <a:cs typeface="Times New Roman" panose="02020603050405020304" pitchFamily="18" charset="0"/>
              </a:rPr>
              <a:t>参与的项目</a:t>
            </a:r>
            <a:endParaRPr lang="en-US" altLang="zh-CN" sz="24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285750" eaLnBrk="0" hangingPunct="0">
              <a:lnSpc>
                <a:spcPct val="150000"/>
              </a:lnSpc>
              <a:spcBef>
                <a:spcPct val="0"/>
              </a:spcBef>
              <a:buClr>
                <a:srgbClr val="0070C0"/>
              </a:buClr>
              <a:buSzPct val="100000"/>
              <a:buFont typeface="Times New Roman" panose="02020603050405020304" pitchFamily="18" charset="0"/>
              <a:buChar char="—"/>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国家重点研发计划：主要工作如下：</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1200150" lvl="3" indent="-285750" eaLnBrk="0" hangingPunct="0">
              <a:lnSpc>
                <a:spcPct val="150000"/>
              </a:lnSpc>
              <a:spcBef>
                <a:spcPct val="0"/>
              </a:spcBef>
              <a:buClr>
                <a:srgbClr val="0070C0"/>
              </a:buClr>
              <a:buSzPct val="100000"/>
              <a:buFont typeface="Times New Roman" panose="02020603050405020304" pitchFamily="18" charset="0"/>
              <a:buChar char="—"/>
            </a:pPr>
            <a:r>
              <a:rPr lang="zh-CN" altLang="en-US" sz="1800" kern="1200" dirty="0">
                <a:latin typeface="Times New Roman" panose="02020603050405020304" pitchFamily="18" charset="0"/>
                <a:ea typeface="华文楷体" panose="02010600040101010101" pitchFamily="2" charset="-122"/>
                <a:cs typeface="Times New Roman" panose="02020603050405020304" pitchFamily="18" charset="0"/>
              </a:rPr>
              <a:t>负责“</a:t>
            </a:r>
            <a:r>
              <a:rPr lang="zh-CN" altLang="zh-CN" sz="1800" kern="1200" dirty="0">
                <a:latin typeface="Times New Roman" panose="02020603050405020304" pitchFamily="18" charset="0"/>
                <a:ea typeface="华文楷体" panose="02010600040101010101" pitchFamily="2" charset="-122"/>
                <a:cs typeface="Times New Roman" panose="02020603050405020304" pitchFamily="18" charset="0"/>
              </a:rPr>
              <a:t>虚拟机安全套件</a:t>
            </a:r>
            <a:r>
              <a:rPr lang="zh-CN" altLang="en-US" sz="1800" kern="1200" dirty="0">
                <a:latin typeface="Times New Roman" panose="02020603050405020304" pitchFamily="18" charset="0"/>
                <a:ea typeface="华文楷体" panose="02010600040101010101" pitchFamily="2" charset="-122"/>
                <a:cs typeface="Times New Roman" panose="02020603050405020304" pitchFamily="18" charset="0"/>
              </a:rPr>
              <a:t>”子任务，基于同层隔离机制创建的可信执行环境，完成虚拟机运行时监控，完成动态内存标记和追踪功能、内存跨域访问阻断功能、内存受控共享功能。</a:t>
            </a:r>
            <a:endParaRPr lang="en-US" altLang="zh-CN" sz="1800" kern="1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8680"/>
            <a:ext cx="7715200"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完成项目及发表论文情况</a:t>
            </a:r>
            <a:endParaRPr lang="zh-CN" altLang="en-US" sz="2800" b="1" kern="1200" dirty="0">
              <a:solidFill>
                <a:srgbClr val="000000"/>
              </a:solidFill>
              <a:ea typeface="华文楷体" panose="02010600040101010101" pitchFamily="2" charset="-122"/>
              <a:cs typeface="+mn-cs"/>
            </a:endParaRPr>
          </a:p>
        </p:txBody>
      </p:sp>
      <p:sp>
        <p:nvSpPr>
          <p:cNvPr id="3" name="内容占位符 2"/>
          <p:cNvSpPr>
            <a:spLocks noGrp="1"/>
          </p:cNvSpPr>
          <p:nvPr>
            <p:ph idx="1"/>
          </p:nvPr>
        </p:nvSpPr>
        <p:spPr/>
        <p:txBody>
          <a:bodyPr/>
          <a:lstStyle/>
          <a:p>
            <a:pPr eaLnBrk="0" hangingPunct="0">
              <a:lnSpc>
                <a:spcPct val="150000"/>
              </a:lnSpc>
              <a:spcBef>
                <a:spcPct val="0"/>
              </a:spcBef>
              <a:buClr>
                <a:srgbClr val="0070C0"/>
              </a:buClr>
              <a:buSzPct val="100000"/>
              <a:buFont typeface="Wingdings" panose="05000000000000000000" pitchFamily="2" charset="2"/>
              <a:buChar char="p"/>
            </a:pPr>
            <a:r>
              <a:rPr lang="zh-CN" altLang="en-US" sz="2400" kern="1200" dirty="0">
                <a:latin typeface="Times New Roman" panose="02020603050405020304" pitchFamily="18" charset="0"/>
                <a:ea typeface="华文楷体" panose="02010600040101010101" pitchFamily="2" charset="-122"/>
                <a:cs typeface="Times New Roman" panose="02020603050405020304" pitchFamily="18" charset="0"/>
              </a:rPr>
              <a:t>论文</a:t>
            </a:r>
            <a:endParaRPr lang="zh-CN" altLang="en-US" sz="24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285750" eaLnBrk="0" hangingPunct="0">
              <a:lnSpc>
                <a:spcPct val="135000"/>
              </a:lnSpc>
              <a:spcBef>
                <a:spcPct val="0"/>
              </a:spcBef>
              <a:buClr>
                <a:srgbClr val="0070C0"/>
              </a:buClr>
              <a:buSzPct val="100000"/>
              <a:buFont typeface="Times New Roman" panose="02020603050405020304" pitchFamily="18" charset="0"/>
              <a:buChar char="—"/>
            </a:pPr>
            <a:r>
              <a:rPr lang="en-US" sz="2000" kern="1200" dirty="0" err="1">
                <a:latin typeface="Times New Roman" panose="02020603050405020304" pitchFamily="18" charset="0"/>
                <a:ea typeface="华文楷体" panose="02010600040101010101" pitchFamily="2" charset="-122"/>
                <a:cs typeface="Times New Roman" panose="02020603050405020304" pitchFamily="18" charset="0"/>
              </a:rPr>
              <a:t>HyperMI</a:t>
            </a:r>
            <a:r>
              <a:rPr lang="en-US" sz="2000" kern="1200" dirty="0">
                <a:latin typeface="Times New Roman" panose="02020603050405020304" pitchFamily="18" charset="0"/>
                <a:ea typeface="华文楷体" panose="02010600040101010101" pitchFamily="2" charset="-122"/>
                <a:cs typeface="Times New Roman" panose="02020603050405020304" pitchFamily="18" charset="0"/>
              </a:rPr>
              <a:t>: A Privilege-level VM Protection against Compromised Hypervisor </a:t>
            </a: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a:t>
            </a:r>
            <a:r>
              <a:rPr lang="en-US" sz="2000" kern="1200" dirty="0">
                <a:latin typeface="Times New Roman" panose="02020603050405020304" pitchFamily="18" charset="0"/>
                <a:ea typeface="华文楷体" panose="02010600040101010101" pitchFamily="2" charset="-122"/>
                <a:cs typeface="Times New Roman" panose="02020603050405020304" pitchFamily="18" charset="0"/>
              </a:rPr>
              <a:t>TrustCom2019</a:t>
            </a: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2" indent="-342900" eaLnBrk="0" hangingPunct="0">
              <a:lnSpc>
                <a:spcPct val="150000"/>
              </a:lnSpc>
              <a:spcBef>
                <a:spcPct val="0"/>
              </a:spcBef>
              <a:buClr>
                <a:srgbClr val="0070C0"/>
              </a:buClr>
              <a:buSzPct val="100000"/>
              <a:buFont typeface="Wingdings" panose="05000000000000000000" pitchFamily="2" charset="2"/>
              <a:buChar char="p"/>
            </a:pPr>
            <a:r>
              <a:rPr lang="zh-CN" altLang="en-US" kern="1200" dirty="0">
                <a:latin typeface="Times New Roman" panose="02020603050405020304" pitchFamily="18" charset="0"/>
                <a:ea typeface="华文楷体" panose="02010600040101010101" pitchFamily="2" charset="-122"/>
                <a:cs typeface="Times New Roman" panose="02020603050405020304" pitchFamily="18" charset="0"/>
              </a:rPr>
              <a:t>专利</a:t>
            </a:r>
            <a:endParaRPr lang="en-US" altLang="zh-CN" kern="12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285750" eaLnBrk="0" hangingPunct="0">
              <a:lnSpc>
                <a:spcPct val="135000"/>
              </a:lnSpc>
              <a:spcBef>
                <a:spcPct val="0"/>
              </a:spcBef>
              <a:buClr>
                <a:srgbClr val="0070C0"/>
              </a:buClr>
              <a:buSzPct val="100000"/>
              <a:buFont typeface="Times New Roman" panose="02020603050405020304" pitchFamily="18" charset="0"/>
              <a:buChar char="—"/>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一种</a:t>
            </a:r>
            <a:r>
              <a:rPr lang="zh-CN" sz="2000" kern="1200" dirty="0">
                <a:latin typeface="Times New Roman" panose="02020603050405020304" pitchFamily="18" charset="0"/>
                <a:ea typeface="华文楷体" panose="02010600040101010101" pitchFamily="2" charset="-122"/>
                <a:cs typeface="Times New Roman" panose="02020603050405020304" pitchFamily="18" charset="0"/>
              </a:rPr>
              <a:t>内存高强度隔离的安全虚拟机的实现方法与装置</a:t>
            </a: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（已申请）</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9145" y="764704"/>
            <a:ext cx="184731" cy="923330"/>
          </a:xfrm>
          <a:prstGeom prst="rect">
            <a:avLst/>
          </a:prstGeom>
          <a:noFill/>
          <a:ln>
            <a:solidFill>
              <a:schemeClr val="bg1"/>
            </a:solidFill>
          </a:ln>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a:solidFill>
                  <a:srgbClr val="000000"/>
                </a:solidFill>
                <a:ea typeface="华文楷体" panose="02010600040101010101" pitchFamily="2" charset="-122"/>
                <a:sym typeface="+mn-ea"/>
              </a:rPr>
              <a:t>存在问题</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5477619"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环境切换</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切换导致大量</a:t>
            </a:r>
            <a:r>
              <a:rPr lang="en-US" altLang="zh-CN" sz="2000" dirty="0">
                <a:latin typeface="Times New Roman" panose="02020603050405020304" pitchFamily="18" charset="0"/>
                <a:ea typeface="楷体" panose="02010609060101010101" charset="-122"/>
                <a:cs typeface="Times New Roman" panose="02020603050405020304" pitchFamily="18" charset="0"/>
              </a:rPr>
              <a:t>TLB</a:t>
            </a:r>
            <a:r>
              <a:rPr lang="zh-CN" altLang="en-US" sz="2000" dirty="0">
                <a:latin typeface="Times New Roman" panose="02020603050405020304" pitchFamily="18" charset="0"/>
                <a:ea typeface="楷体" panose="02010609060101010101" charset="-122"/>
                <a:cs typeface="Times New Roman" panose="02020603050405020304" pitchFamily="18" charset="0"/>
              </a:rPr>
              <a:t>刷新</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性能开销较大</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en-US" altLang="zh-CN" sz="2000" dirty="0">
                <a:latin typeface="Times New Roman" panose="02020603050405020304" pitchFamily="18" charset="0"/>
                <a:ea typeface="楷体" panose="02010609060101010101" charset="-122"/>
                <a:cs typeface="Times New Roman" panose="02020603050405020304" pitchFamily="18" charset="0"/>
              </a:rPr>
              <a:t>PCID</a:t>
            </a:r>
            <a:r>
              <a:rPr lang="zh-CN" altLang="en-US" sz="2000" dirty="0">
                <a:latin typeface="Times New Roman" panose="02020603050405020304" pitchFamily="18" charset="0"/>
                <a:ea typeface="楷体" panose="02010609060101010101" charset="-122"/>
                <a:cs typeface="Times New Roman" panose="02020603050405020304" pitchFamily="18" charset="0"/>
              </a:rPr>
              <a:t>标记完成部分</a:t>
            </a:r>
            <a:r>
              <a:rPr lang="en-US" altLang="zh-CN" sz="2000" dirty="0">
                <a:latin typeface="Times New Roman" panose="02020603050405020304" pitchFamily="18" charset="0"/>
                <a:ea typeface="楷体" panose="02010609060101010101" charset="-122"/>
                <a:cs typeface="Times New Roman" panose="02020603050405020304" pitchFamily="18" charset="0"/>
              </a:rPr>
              <a:t>TLB</a:t>
            </a:r>
            <a:r>
              <a:rPr lang="zh-CN" altLang="en-US" sz="2000" dirty="0">
                <a:latin typeface="Times New Roman" panose="02020603050405020304" pitchFamily="18" charset="0"/>
                <a:ea typeface="楷体" panose="02010609060101010101" charset="-122"/>
                <a:cs typeface="Times New Roman" panose="02020603050405020304" pitchFamily="18" charset="0"/>
              </a:rPr>
              <a:t>刷新</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减小切换开销</a:t>
            </a:r>
            <a:endParaRPr lang="zh-CN" altLang="en-US" sz="16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内存复用</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多</a:t>
            </a:r>
            <a:r>
              <a:rPr lang="en-US" altLang="zh-CN" sz="2000" dirty="0">
                <a:latin typeface="Times New Roman" panose="02020603050405020304" pitchFamily="18" charset="0"/>
                <a:ea typeface="楷体" panose="02010609060101010101" charset="-122"/>
                <a:cs typeface="Times New Roman" panose="02020603050405020304" pitchFamily="18" charset="0"/>
              </a:rPr>
              <a:t>VM </a:t>
            </a:r>
            <a:r>
              <a:rPr lang="zh-CN" altLang="en-US" sz="2000" dirty="0">
                <a:latin typeface="Times New Roman" panose="02020603050405020304" pitchFamily="18" charset="0"/>
                <a:ea typeface="楷体" panose="02010609060101010101" charset="-122"/>
                <a:cs typeface="Times New Roman" panose="02020603050405020304" pitchFamily="18" charset="0"/>
              </a:rPr>
              <a:t>共用一</a:t>
            </a:r>
            <a:r>
              <a:rPr lang="en-US" altLang="zh-CN" sz="2000" dirty="0">
                <a:latin typeface="Times New Roman" panose="02020603050405020304" pitchFamily="18" charset="0"/>
                <a:ea typeface="楷体" panose="02010609060101010101" charset="-122"/>
                <a:cs typeface="Times New Roman" panose="02020603050405020304" pitchFamily="18" charset="0"/>
              </a:rPr>
              <a:t>Page</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KSM Balloon</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与</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隔离机制背离</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共享页接口标记对</a:t>
            </a:r>
            <a:r>
              <a:rPr lang="en-US" altLang="zh-CN" sz="2000" dirty="0">
                <a:latin typeface="Times New Roman" panose="02020603050405020304" pitchFamily="18" charset="0"/>
                <a:ea typeface="楷体" panose="02010609060101010101" charset="-122"/>
                <a:cs typeface="Times New Roman" panose="02020603050405020304" pitchFamily="18" charset="0"/>
              </a:rPr>
              <a:t>Page</a:t>
            </a:r>
            <a:r>
              <a:rPr lang="zh-CN" altLang="en-US" sz="2000" dirty="0">
                <a:latin typeface="Times New Roman" panose="02020603050405020304" pitchFamily="18" charset="0"/>
                <a:ea typeface="楷体" panose="02010609060101010101" charset="-122"/>
                <a:cs typeface="Times New Roman" panose="02020603050405020304" pitchFamily="18" charset="0"/>
              </a:rPr>
              <a:t>设置</a:t>
            </a:r>
            <a:r>
              <a:rPr lang="en-US" altLang="zh-CN" sz="2000" dirty="0" err="1">
                <a:latin typeface="Times New Roman" panose="02020603050405020304" pitchFamily="18" charset="0"/>
                <a:ea typeface="楷体" panose="02010609060101010101" charset="-122"/>
                <a:cs typeface="Times New Roman" panose="02020603050405020304" pitchFamily="18" charset="0"/>
              </a:rPr>
              <a:t>SharedBit</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1026" name="Picture 2" descr="http://smilejay.b0.upaiyun.com/wp-content/uploads/2012/11/linux-ballooning-dem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0960" y="1501140"/>
            <a:ext cx="3606800" cy="304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sym typeface="+mn-ea"/>
              </a:rPr>
              <a:t>研究背景</a:t>
            </a:r>
            <a:endParaRPr lang="zh-CN" altLang="en-US" sz="2800" b="1" kern="1200" dirty="0">
              <a:solidFill>
                <a:srgbClr val="000000"/>
              </a:solidFill>
              <a:latin typeface="Arial" panose="020B0604020202020204"/>
              <a:ea typeface="华文楷体" panose="02010600040101010101" pitchFamily="2" charset="-122"/>
              <a:cs typeface="+mn-cs"/>
            </a:endParaRPr>
          </a:p>
        </p:txBody>
      </p:sp>
      <p:grpSp>
        <p:nvGrpSpPr>
          <p:cNvPr id="5" name="组合 4"/>
          <p:cNvGrpSpPr/>
          <p:nvPr/>
        </p:nvGrpSpPr>
        <p:grpSpPr>
          <a:xfrm>
            <a:off x="683569" y="3771386"/>
            <a:ext cx="1800200" cy="1566862"/>
            <a:chOff x="2652062" y="3198813"/>
            <a:chExt cx="3664601" cy="1566862"/>
          </a:xfrm>
        </p:grpSpPr>
        <p:sp>
          <p:nvSpPr>
            <p:cNvPr id="23" name="AutoShape 3"/>
            <p:cNvSpPr>
              <a:spLocks noChangeArrowheads="1"/>
            </p:cNvSpPr>
            <p:nvPr/>
          </p:nvSpPr>
          <p:spPr bwMode="gray">
            <a:xfrm>
              <a:off x="2733675" y="3198813"/>
              <a:ext cx="3582988" cy="1566862"/>
            </a:xfrm>
            <a:prstGeom prst="rightArrow">
              <a:avLst>
                <a:gd name="adj1" fmla="val 61093"/>
                <a:gd name="adj2" fmla="val 42050"/>
              </a:avLst>
            </a:prstGeom>
            <a:gradFill rotWithShape="1">
              <a:gsLst>
                <a:gs pos="0">
                  <a:srgbClr val="B2B2B2"/>
                </a:gs>
                <a:gs pos="100000">
                  <a:srgbClr val="E1E1E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AutoShape 4"/>
            <p:cNvSpPr>
              <a:spLocks noChangeArrowheads="1"/>
            </p:cNvSpPr>
            <p:nvPr/>
          </p:nvSpPr>
          <p:spPr bwMode="gray">
            <a:xfrm>
              <a:off x="2652062" y="3467100"/>
              <a:ext cx="3523314" cy="1006475"/>
            </a:xfrm>
            <a:prstGeom prst="rightArrow">
              <a:avLst>
                <a:gd name="adj1" fmla="val 53880"/>
                <a:gd name="adj2" fmla="val 43646"/>
              </a:avLst>
            </a:prstGeom>
            <a:solidFill>
              <a:srgbClr val="FFC31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方正姚体" panose="02010601030101010101" pitchFamily="2" charset="-122"/>
                  <a:ea typeface="方正姚体" panose="02010601030101010101" pitchFamily="2" charset="-122"/>
                </a:rPr>
                <a:t>导致</a:t>
              </a:r>
              <a:endParaRPr kumimoji="0" lang="zh-CN" altLang="en-US" sz="1800" b="0" i="0" u="none" strike="noStrike" kern="0" cap="none" spc="0" normalizeH="0" baseline="0" noProof="0" dirty="0" smtClean="0">
                <a:ln>
                  <a:noFill/>
                </a:ln>
                <a:solidFill>
                  <a:schemeClr val="bg1"/>
                </a:solidFill>
                <a:effectLst/>
                <a:uLnTx/>
                <a:uFillTx/>
                <a:latin typeface="方正姚体" panose="02010601030101010101" pitchFamily="2" charset="-122"/>
                <a:ea typeface="方正姚体" panose="02010601030101010101" pitchFamily="2" charset="-122"/>
              </a:endParaRPr>
            </a:p>
          </p:txBody>
        </p:sp>
      </p:grpSp>
      <p:grpSp>
        <p:nvGrpSpPr>
          <p:cNvPr id="9" name="组合 8"/>
          <p:cNvGrpSpPr/>
          <p:nvPr/>
        </p:nvGrpSpPr>
        <p:grpSpPr>
          <a:xfrm>
            <a:off x="2555776" y="2687028"/>
            <a:ext cx="2268382" cy="3550284"/>
            <a:chOff x="6171740" y="1818024"/>
            <a:chExt cx="2495224" cy="4174910"/>
          </a:xfrm>
        </p:grpSpPr>
        <p:sp>
          <p:nvSpPr>
            <p:cNvPr id="34" name="AutoShape 14"/>
            <p:cNvSpPr>
              <a:spLocks noChangeArrowheads="1"/>
            </p:cNvSpPr>
            <p:nvPr/>
          </p:nvSpPr>
          <p:spPr bwMode="gray">
            <a:xfrm rot="5400000">
              <a:off x="5346094" y="2672064"/>
              <a:ext cx="4146521" cy="2495218"/>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57150" cmpd="thickThin" algn="ctr">
              <a:solidFill>
                <a:srgbClr val="969696"/>
              </a:solidFill>
              <a:round/>
            </a:ln>
            <a:effectLst/>
          </p:spPr>
          <p:txBody>
            <a:bodyPr wrap="none" anchor="ctr"/>
            <a:lstStyle/>
            <a:p>
              <a:pPr>
                <a:defRPr/>
              </a:pPr>
              <a:endParaRPr lang="zh-CN" altLang="en-US">
                <a:latin typeface="华文楷体" panose="02010600040101010101" pitchFamily="2" charset="-122"/>
                <a:ea typeface="华文楷体" panose="02010600040101010101" pitchFamily="2" charset="-122"/>
              </a:endParaRPr>
            </a:p>
          </p:txBody>
        </p:sp>
        <p:sp>
          <p:nvSpPr>
            <p:cNvPr id="35" name="Freeform 15"/>
            <p:cNvSpPr/>
            <p:nvPr/>
          </p:nvSpPr>
          <p:spPr bwMode="gray">
            <a:xfrm>
              <a:off x="6171740" y="1818024"/>
              <a:ext cx="2485614" cy="632145"/>
            </a:xfrm>
            <a:custGeom>
              <a:avLst/>
              <a:gdLst>
                <a:gd name="T0" fmla="*/ 2147483647 w 1532"/>
                <a:gd name="T1" fmla="*/ 2147483647 h 347"/>
                <a:gd name="T2" fmla="*/ 2147483647 w 1532"/>
                <a:gd name="T3" fmla="*/ 2147483647 h 347"/>
                <a:gd name="T4" fmla="*/ 2147483647 w 1532"/>
                <a:gd name="T5" fmla="*/ 2147483647 h 347"/>
                <a:gd name="T6" fmla="*/ 2147483647 w 1532"/>
                <a:gd name="T7" fmla="*/ 2147483647 h 347"/>
                <a:gd name="T8" fmla="*/ 2147483647 w 1532"/>
                <a:gd name="T9" fmla="*/ 2147483647 h 347"/>
                <a:gd name="T10" fmla="*/ 2147483647 w 1532"/>
                <a:gd name="T11" fmla="*/ 2147483647 h 347"/>
                <a:gd name="T12" fmla="*/ 2147483647 w 1532"/>
                <a:gd name="T13" fmla="*/ 2147483647 h 347"/>
                <a:gd name="T14" fmla="*/ 2147483647 w 1532"/>
                <a:gd name="T15" fmla="*/ 2147483647 h 347"/>
                <a:gd name="T16" fmla="*/ 2147483647 w 1532"/>
                <a:gd name="T17" fmla="*/ 2147483647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2"/>
                <a:gd name="T28" fmla="*/ 0 h 347"/>
                <a:gd name="T29" fmla="*/ 1532 w 1532"/>
                <a:gd name="T30" fmla="*/ 347 h 3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2" h="347">
                  <a:moveTo>
                    <a:pt x="17" y="347"/>
                  </a:moveTo>
                  <a:cubicBezTo>
                    <a:pt x="17" y="347"/>
                    <a:pt x="0" y="284"/>
                    <a:pt x="25" y="197"/>
                  </a:cubicBezTo>
                  <a:cubicBezTo>
                    <a:pt x="57" y="143"/>
                    <a:pt x="94" y="50"/>
                    <a:pt x="217" y="25"/>
                  </a:cubicBezTo>
                  <a:cubicBezTo>
                    <a:pt x="340" y="0"/>
                    <a:pt x="292" y="15"/>
                    <a:pt x="443" y="13"/>
                  </a:cubicBezTo>
                  <a:cubicBezTo>
                    <a:pt x="594" y="10"/>
                    <a:pt x="985" y="14"/>
                    <a:pt x="1127" y="14"/>
                  </a:cubicBezTo>
                  <a:cubicBezTo>
                    <a:pt x="1269" y="14"/>
                    <a:pt x="1206" y="2"/>
                    <a:pt x="1292" y="16"/>
                  </a:cubicBezTo>
                  <a:cubicBezTo>
                    <a:pt x="1380" y="30"/>
                    <a:pt x="1466" y="96"/>
                    <a:pt x="1520" y="216"/>
                  </a:cubicBezTo>
                  <a:cubicBezTo>
                    <a:pt x="1532" y="300"/>
                    <a:pt x="1527" y="346"/>
                    <a:pt x="1527" y="346"/>
                  </a:cubicBezTo>
                  <a:lnTo>
                    <a:pt x="17" y="347"/>
                  </a:lnTo>
                  <a:close/>
                </a:path>
              </a:pathLst>
            </a:custGeom>
            <a:solidFill>
              <a:srgbClr val="FFC319">
                <a:alpha val="38039"/>
              </a:srgbClr>
            </a:solidFill>
            <a:ln>
              <a:noFill/>
            </a:ln>
            <a:extLst>
              <a:ext uri="{91240B29-F687-4F45-9708-019B960494DF}">
                <a14:hiddenLine xmlns:a14="http://schemas.microsoft.com/office/drawing/2010/main" w="38100">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36" name="Rectangle 16"/>
            <p:cNvSpPr>
              <a:spLocks noChangeArrowheads="1"/>
            </p:cNvSpPr>
            <p:nvPr/>
          </p:nvSpPr>
          <p:spPr bwMode="gray">
            <a:xfrm>
              <a:off x="6726212" y="1934296"/>
              <a:ext cx="1472711" cy="4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rPr>
                <a:t>面临的问题</a:t>
              </a:r>
              <a:endParaRPr kumimoji="0" lang="en-US" altLang="zh-CN" sz="1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37" name="Text Box 17"/>
            <p:cNvSpPr txBox="1">
              <a:spLocks noChangeArrowheads="1"/>
            </p:cNvSpPr>
            <p:nvPr/>
          </p:nvSpPr>
          <p:spPr bwMode="gray">
            <a:xfrm>
              <a:off x="6240470" y="2620196"/>
              <a:ext cx="2392801" cy="309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eaLnBrk="0" fontAlgn="auto" hangingPunct="0">
                <a:lnSpc>
                  <a:spcPct val="150000"/>
                </a:lnSpc>
                <a:spcBef>
                  <a:spcPts val="0"/>
                </a:spcBef>
                <a:spcAft>
                  <a:spcPts val="0"/>
                </a:spcAft>
                <a:buFontTx/>
                <a:buChar char="•"/>
                <a:defRPr sz="1400" kern="0">
                  <a:solidFill>
                    <a:srgbClr val="1C1C1C"/>
                  </a:solidFill>
                  <a:latin typeface="华文楷体" panose="02010600040101010101" pitchFamily="2" charset="-122"/>
                  <a:ea typeface="华文楷体" panose="02010600040101010101" pitchFamily="2" charset="-122"/>
                </a:defRPr>
              </a:lvl1pPr>
            </a:lstStyle>
            <a:p>
              <a:pPr marL="179705" indent="-179705" defTabSz="179705">
                <a:lnSpc>
                  <a:spcPct val="135000"/>
                </a:lnSpc>
                <a:spcBef>
                  <a:spcPts val="800"/>
                </a:spcBef>
                <a:buFont typeface="Wingdings" panose="05000000000000000000" pitchFamily="2" charset="2"/>
                <a:buChar char="ü"/>
              </a:pPr>
              <a:r>
                <a:rPr lang="zh-CN" altLang="en-US" dirty="0" smtClean="0">
                  <a:latin typeface="Times New Roman" panose="02020603050405020304" pitchFamily="18" charset="0"/>
                </a:rPr>
                <a:t>虚拟化层漏洞 广泛存在且不可避免。</a:t>
              </a:r>
              <a:endParaRPr lang="en-US" altLang="zh-CN" dirty="0">
                <a:latin typeface="Times New Roman" panose="02020603050405020304" pitchFamily="18" charset="0"/>
              </a:endParaRPr>
            </a:p>
            <a:p>
              <a:pPr marL="179705" indent="-179705" defTabSz="179705">
                <a:lnSpc>
                  <a:spcPct val="135000"/>
                </a:lnSpc>
                <a:spcBef>
                  <a:spcPts val="800"/>
                </a:spcBef>
                <a:buFont typeface="Wingdings" panose="05000000000000000000" pitchFamily="2" charset="2"/>
                <a:buChar char="ü"/>
              </a:pPr>
              <a:r>
                <a:rPr lang="en-US" altLang="zh-CN" dirty="0" smtClean="0">
                  <a:latin typeface="Times New Roman" panose="02020603050405020304" pitchFamily="18" charset="0"/>
                </a:rPr>
                <a:t>VMs</a:t>
              </a:r>
              <a:r>
                <a:rPr lang="zh-CN" altLang="en-US" dirty="0" smtClean="0">
                  <a:latin typeface="Times New Roman" panose="02020603050405020304" pitchFamily="18" charset="0"/>
                </a:rPr>
                <a:t>之间的内存隔离依赖于</a:t>
              </a:r>
              <a:r>
                <a:rPr lang="zh-CN" altLang="en-US" dirty="0" smtClean="0"/>
                <a:t>高危</a:t>
              </a:r>
              <a:r>
                <a:rPr lang="en-US" altLang="zh-CN" dirty="0" smtClean="0">
                  <a:latin typeface="Times New Roman" panose="02020603050405020304" pitchFamily="18" charset="0"/>
                </a:rPr>
                <a:t>Hypervisor</a:t>
              </a:r>
              <a:r>
                <a:rPr lang="zh-CN" altLang="en-US" dirty="0" smtClean="0">
                  <a:latin typeface="Times New Roman" panose="02020603050405020304" pitchFamily="18" charset="0"/>
                </a:rPr>
                <a:t>。</a:t>
              </a:r>
              <a:endParaRPr lang="en-US" altLang="zh-CN" dirty="0">
                <a:latin typeface="Times New Roman" panose="02020603050405020304" pitchFamily="18" charset="0"/>
              </a:endParaRPr>
            </a:p>
            <a:p>
              <a:pPr marL="179705" indent="-179705" defTabSz="179705">
                <a:lnSpc>
                  <a:spcPct val="135000"/>
                </a:lnSpc>
                <a:spcBef>
                  <a:spcPts val="800"/>
                </a:spcBef>
                <a:buFont typeface="Wingdings" panose="05000000000000000000" pitchFamily="2" charset="2"/>
                <a:buChar char="ü"/>
              </a:pPr>
              <a:r>
                <a:rPr lang="zh-CN" altLang="en-US" dirty="0" smtClean="0">
                  <a:latin typeface="Times New Roman" panose="02020603050405020304" pitchFamily="18" charset="0"/>
                </a:rPr>
                <a:t>内部人员</a:t>
              </a:r>
              <a:r>
                <a:rPr lang="zh-CN" altLang="en-US" dirty="0">
                  <a:latin typeface="Times New Roman" panose="02020603050405020304" pitchFamily="18" charset="0"/>
                </a:rPr>
                <a:t>的不可信加剧</a:t>
              </a:r>
              <a:r>
                <a:rPr lang="zh-CN" altLang="en-US" dirty="0" smtClean="0">
                  <a:latin typeface="Times New Roman" panose="02020603050405020304" pitchFamily="18" charset="0"/>
                </a:rPr>
                <a:t>了</a:t>
              </a:r>
              <a:r>
                <a:rPr lang="en-US" altLang="zh-CN" dirty="0" smtClean="0">
                  <a:latin typeface="Times New Roman" panose="02020603050405020304" pitchFamily="18" charset="0"/>
                </a:rPr>
                <a:t>VM’s</a:t>
              </a:r>
              <a:r>
                <a:rPr lang="zh-CN" altLang="en-US" dirty="0" smtClean="0">
                  <a:latin typeface="Times New Roman" panose="02020603050405020304" pitchFamily="18" charset="0"/>
                </a:rPr>
                <a:t>数据的非可控。</a:t>
              </a:r>
              <a:endParaRPr lang="en-US" altLang="zh-CN" dirty="0" smtClean="0">
                <a:latin typeface="Times New Roman" panose="02020603050405020304" pitchFamily="18" charset="0"/>
              </a:endParaRPr>
            </a:p>
            <a:p>
              <a:pPr marL="179705" indent="-179705" defTabSz="179705">
                <a:lnSpc>
                  <a:spcPct val="135000"/>
                </a:lnSpc>
                <a:spcBef>
                  <a:spcPts val="800"/>
                </a:spcBef>
                <a:buFont typeface="Wingdings" panose="05000000000000000000" pitchFamily="2" charset="2"/>
                <a:buChar char="ü"/>
              </a:pPr>
              <a:r>
                <a:rPr lang="zh-CN" altLang="en-US" dirty="0" smtClean="0">
                  <a:latin typeface="Times New Roman" panose="02020603050405020304" pitchFamily="18" charset="0"/>
                </a:rPr>
                <a:t>服务提供商未提供有效的数据保护机制。</a:t>
              </a:r>
              <a:endParaRPr lang="en-US" altLang="zh-CN" dirty="0">
                <a:latin typeface="Times New Roman" panose="02020603050405020304" pitchFamily="18" charset="0"/>
              </a:endParaRPr>
            </a:p>
          </p:txBody>
        </p:sp>
      </p:grpSp>
      <p:grpSp>
        <p:nvGrpSpPr>
          <p:cNvPr id="3" name="组合 2"/>
          <p:cNvGrpSpPr/>
          <p:nvPr/>
        </p:nvGrpSpPr>
        <p:grpSpPr>
          <a:xfrm>
            <a:off x="765357" y="2687028"/>
            <a:ext cx="1360574" cy="1543055"/>
            <a:chOff x="3398838" y="2122488"/>
            <a:chExt cx="1922462" cy="1682750"/>
          </a:xfrm>
        </p:grpSpPr>
        <p:sp>
          <p:nvSpPr>
            <p:cNvPr id="39" name="AutoShape 19"/>
            <p:cNvSpPr>
              <a:spLocks noChangeArrowheads="1"/>
            </p:cNvSpPr>
            <p:nvPr/>
          </p:nvSpPr>
          <p:spPr bwMode="gray">
            <a:xfrm>
              <a:off x="3398838" y="2122488"/>
              <a:ext cx="1922462" cy="1682750"/>
            </a:xfrm>
            <a:prstGeom prst="downArrowCallout">
              <a:avLst>
                <a:gd name="adj1" fmla="val 14587"/>
                <a:gd name="adj2" fmla="val 15476"/>
                <a:gd name="adj3" fmla="val 16620"/>
                <a:gd name="adj4" fmla="val 74819"/>
              </a:avLst>
            </a:prstGeom>
            <a:gradFill rotWithShape="1">
              <a:gsLst>
                <a:gs pos="0">
                  <a:srgbClr val="9CC5D4"/>
                </a:gs>
                <a:gs pos="100000">
                  <a:srgbClr val="DDEBF0"/>
                </a:gs>
              </a:gsLst>
              <a:lin ang="5400000" scaled="1"/>
            </a:gradFill>
            <a:ln w="28575" algn="ctr">
              <a:solidFill>
                <a:srgbClr val="72B7CC"/>
              </a:solidFill>
              <a:miter lim="800000"/>
            </a:ln>
            <a:effectLst>
              <a:outerShdw dist="35921" dir="2700000" algn="ctr" rotWithShape="0">
                <a:srgbClr val="302A32">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40" name="Rectangle 20"/>
            <p:cNvSpPr>
              <a:spLocks noChangeArrowheads="1"/>
            </p:cNvSpPr>
            <p:nvPr/>
          </p:nvSpPr>
          <p:spPr bwMode="gray">
            <a:xfrm>
              <a:off x="3468485" y="2155318"/>
              <a:ext cx="1838696" cy="117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fontAlgn="auto" hangingPunct="0">
                <a:lnSpc>
                  <a:spcPct val="125000"/>
                </a:lnSpc>
                <a:spcBef>
                  <a:spcPts val="0"/>
                </a:spcBef>
                <a:spcAft>
                  <a:spcPts val="0"/>
                </a:spcAft>
                <a:defRPr/>
              </a:pPr>
              <a:r>
                <a:rPr lang="en-US" altLang="zh-CN" sz="1400" dirty="0" smtClean="0">
                  <a:latin typeface="Times New Roman" panose="02020603050405020304" pitchFamily="18" charset="0"/>
                  <a:sym typeface="+mn-ea"/>
                </a:rPr>
                <a:t>Hypervisor</a:t>
              </a:r>
              <a:r>
                <a:rPr lang="zh-CN" altLang="en-US" sz="1400" kern="0" dirty="0">
                  <a:solidFill>
                    <a:srgbClr val="1C1C1C"/>
                  </a:solidFill>
                  <a:latin typeface="华文楷体" panose="02010600040101010101" pitchFamily="2" charset="-122"/>
                  <a:ea typeface="华文楷体" panose="02010600040101010101" pitchFamily="2" charset="-122"/>
                </a:rPr>
                <a:t>、</a:t>
              </a:r>
              <a:r>
                <a:rPr lang="zh-CN" altLang="en-US" sz="1400" kern="0" dirty="0" smtClean="0">
                  <a:solidFill>
                    <a:srgbClr val="1C1C1C"/>
                  </a:solidFill>
                  <a:latin typeface="华文楷体" panose="02010600040101010101" pitchFamily="2" charset="-122"/>
                  <a:ea typeface="华文楷体" panose="02010600040101010101" pitchFamily="2" charset="-122"/>
                </a:rPr>
                <a:t>宿主机以及管理域代码量庞大，逻辑复杂</a:t>
              </a:r>
              <a:endParaRPr lang="en-US" altLang="zh-CN" sz="1400" kern="0" dirty="0">
                <a:solidFill>
                  <a:srgbClr val="1C1C1C"/>
                </a:solidFill>
                <a:latin typeface="华文楷体" panose="02010600040101010101" pitchFamily="2" charset="-122"/>
                <a:ea typeface="华文楷体" panose="02010600040101010101" pitchFamily="2" charset="-122"/>
              </a:endParaRPr>
            </a:p>
          </p:txBody>
        </p:sp>
      </p:grpSp>
      <p:grpSp>
        <p:nvGrpSpPr>
          <p:cNvPr id="4" name="组合 3"/>
          <p:cNvGrpSpPr/>
          <p:nvPr/>
        </p:nvGrpSpPr>
        <p:grpSpPr>
          <a:xfrm>
            <a:off x="755576" y="4731828"/>
            <a:ext cx="1355699" cy="1505484"/>
            <a:chOff x="3398838" y="4159250"/>
            <a:chExt cx="1922462" cy="1655763"/>
          </a:xfrm>
        </p:grpSpPr>
        <p:sp>
          <p:nvSpPr>
            <p:cNvPr id="38" name="AutoShape 18"/>
            <p:cNvSpPr>
              <a:spLocks noChangeArrowheads="1"/>
            </p:cNvSpPr>
            <p:nvPr/>
          </p:nvSpPr>
          <p:spPr bwMode="gray">
            <a:xfrm flipV="1">
              <a:off x="3398838" y="4159250"/>
              <a:ext cx="1922462" cy="1655763"/>
            </a:xfrm>
            <a:prstGeom prst="downArrowCallout">
              <a:avLst>
                <a:gd name="adj1" fmla="val 14825"/>
                <a:gd name="adj2" fmla="val 15728"/>
                <a:gd name="adj3" fmla="val 16620"/>
                <a:gd name="adj4" fmla="val 74819"/>
              </a:avLst>
            </a:prstGeom>
            <a:gradFill rotWithShape="1">
              <a:gsLst>
                <a:gs pos="0">
                  <a:srgbClr val="9CC5D4"/>
                </a:gs>
                <a:gs pos="100000">
                  <a:srgbClr val="DDEBF0"/>
                </a:gs>
              </a:gsLst>
              <a:lin ang="5400000" scaled="1"/>
            </a:gradFill>
            <a:ln w="28575" algn="ctr">
              <a:solidFill>
                <a:srgbClr val="72B7CC"/>
              </a:solidFill>
              <a:miter lim="800000"/>
            </a:ln>
            <a:effectLst>
              <a:outerShdw dist="35921" dir="2700000" algn="ctr" rotWithShape="0">
                <a:srgbClr val="302A32">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41" name="Rectangle 21"/>
            <p:cNvSpPr>
              <a:spLocks noChangeArrowheads="1"/>
            </p:cNvSpPr>
            <p:nvPr/>
          </p:nvSpPr>
          <p:spPr bwMode="gray">
            <a:xfrm>
              <a:off x="3445148" y="4576107"/>
              <a:ext cx="1845398" cy="118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0" fontAlgn="auto" latinLnBrk="0" hangingPunct="0">
                <a:lnSpc>
                  <a:spcPct val="125000"/>
                </a:lnSpc>
                <a:spcBef>
                  <a:spcPts val="0"/>
                </a:spcBef>
                <a:spcAft>
                  <a:spcPts val="0"/>
                </a:spcAft>
                <a:buClrTx/>
                <a:buSzTx/>
                <a:defRPr/>
              </a:pPr>
              <a:r>
                <a:rPr kumimoji="0" lang="zh-CN" altLang="en-US" sz="1400" b="0" i="0" u="none" strike="noStrike" kern="0" cap="none" spc="0" normalizeH="0" baseline="0" noProof="0" dirty="0" smtClean="0">
                  <a:ln>
                    <a:noFill/>
                  </a:ln>
                  <a:solidFill>
                    <a:srgbClr val="1C1C1C"/>
                  </a:solidFill>
                  <a:effectLst/>
                  <a:uLnTx/>
                  <a:uFillTx/>
                  <a:latin typeface="华文楷体" panose="02010600040101010101" pitchFamily="2" charset="-122"/>
                  <a:ea typeface="华文楷体" panose="02010600040101010101" pitchFamily="2" charset="-122"/>
                </a:rPr>
                <a:t>内部非守法员工的权限过大、数据窃取、镜像替换、代码</a:t>
              </a:r>
              <a:r>
                <a:rPr lang="zh-CN" altLang="en-US" sz="1400" kern="0" dirty="0" smtClean="0">
                  <a:solidFill>
                    <a:srgbClr val="1C1C1C"/>
                  </a:solidFill>
                  <a:latin typeface="华文楷体" panose="02010600040101010101" pitchFamily="2" charset="-122"/>
                  <a:ea typeface="华文楷体" panose="02010600040101010101" pitchFamily="2" charset="-122"/>
                </a:rPr>
                <a:t>植入</a:t>
              </a:r>
              <a:endParaRPr kumimoji="0" lang="en-US" altLang="zh-CN" sz="1400" b="0" i="0" u="none" strike="noStrike" kern="0" cap="none" spc="0" normalizeH="0" baseline="0" noProof="0" dirty="0" smtClean="0">
                <a:ln>
                  <a:noFill/>
                </a:ln>
                <a:solidFill>
                  <a:srgbClr val="1C1C1C"/>
                </a:solidFill>
                <a:effectLst/>
                <a:uLnTx/>
                <a:uFillTx/>
                <a:latin typeface="华文楷体" panose="02010600040101010101" pitchFamily="2" charset="-122"/>
                <a:ea typeface="华文楷体" panose="02010600040101010101" pitchFamily="2" charset="-122"/>
              </a:endParaRPr>
            </a:p>
          </p:txBody>
        </p:sp>
      </p:grpSp>
      <p:sp>
        <p:nvSpPr>
          <p:cNvPr id="60" name="矩形 59"/>
          <p:cNvSpPr/>
          <p:nvPr/>
        </p:nvSpPr>
        <p:spPr>
          <a:xfrm>
            <a:off x="611560" y="1268760"/>
            <a:ext cx="7490407" cy="969111"/>
          </a:xfrm>
          <a:prstGeom prst="rect">
            <a:avLst/>
          </a:prstGeom>
        </p:spPr>
        <p:txBody>
          <a:bodyPr wrap="square">
            <a:spAutoFit/>
          </a:bodyPr>
          <a:lstStyle/>
          <a:p>
            <a:pPr marL="285750" indent="-285750" eaLnBrk="0" hangingPunct="0">
              <a:lnSpc>
                <a:spcPct val="150000"/>
              </a:lnSpc>
              <a:buSzPct val="100000"/>
              <a:buFont typeface="Wingdings" panose="05000000000000000000" pitchFamily="2" charset="2"/>
              <a:buChar char="Ø"/>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据云虚拟化服务提供商官方资料显示，他们只提供有限的安全机制。</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8" name="Group 7"/>
          <p:cNvGrpSpPr/>
          <p:nvPr/>
        </p:nvGrpSpPr>
        <p:grpSpPr bwMode="auto">
          <a:xfrm>
            <a:off x="6443345" y="3291205"/>
            <a:ext cx="2189480" cy="2339340"/>
            <a:chOff x="3432" y="1398"/>
            <a:chExt cx="1319" cy="1290"/>
          </a:xfrm>
        </p:grpSpPr>
        <p:sp>
          <p:nvSpPr>
            <p:cNvPr id="19" name="Oval 8"/>
            <p:cNvSpPr>
              <a:spLocks noChangeArrowheads="1"/>
            </p:cNvSpPr>
            <p:nvPr/>
          </p:nvSpPr>
          <p:spPr bwMode="gray">
            <a:xfrm>
              <a:off x="3432" y="1398"/>
              <a:ext cx="1319" cy="1290"/>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square" anchor="ctr">
              <a:spAutoFit/>
            </a:bodyPr>
            <a:lstStyle/>
            <a:p>
              <a:pPr>
                <a:defRPr/>
              </a:pPr>
              <a:endParaRPr lang="zh-CN" altLang="en-US">
                <a:latin typeface="Arial" panose="020B0604020202020204" pitchFamily="34" charset="0"/>
              </a:endParaRPr>
            </a:p>
          </p:txBody>
        </p:sp>
        <p:sp>
          <p:nvSpPr>
            <p:cNvPr id="20" name="Oval 9"/>
            <p:cNvSpPr>
              <a:spLocks noChangeArrowheads="1"/>
            </p:cNvSpPr>
            <p:nvPr/>
          </p:nvSpPr>
          <p:spPr bwMode="gray">
            <a:xfrm>
              <a:off x="3432" y="1398"/>
              <a:ext cx="1319" cy="1290"/>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square" anchor="ctr">
              <a:spAutoFit/>
            </a:bodyPr>
            <a:lstStyle/>
            <a:p>
              <a:pPr>
                <a:defRPr/>
              </a:pPr>
              <a:endParaRPr lang="zh-CN" altLang="en-US">
                <a:latin typeface="Arial" panose="020B0604020202020204" pitchFamily="34" charset="0"/>
              </a:endParaRPr>
            </a:p>
          </p:txBody>
        </p:sp>
        <p:sp>
          <p:nvSpPr>
            <p:cNvPr id="21" name="Oval 10"/>
            <p:cNvSpPr>
              <a:spLocks noChangeArrowheads="1"/>
            </p:cNvSpPr>
            <p:nvPr/>
          </p:nvSpPr>
          <p:spPr bwMode="gray">
            <a:xfrm>
              <a:off x="3518" y="1482"/>
              <a:ext cx="1147" cy="112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22" name="Oval 11"/>
            <p:cNvSpPr>
              <a:spLocks noChangeArrowheads="1"/>
            </p:cNvSpPr>
            <p:nvPr/>
          </p:nvSpPr>
          <p:spPr bwMode="gray">
            <a:xfrm>
              <a:off x="3519" y="1484"/>
              <a:ext cx="1147" cy="112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25" name="Oval 12"/>
            <p:cNvSpPr>
              <a:spLocks noChangeArrowheads="1"/>
            </p:cNvSpPr>
            <p:nvPr/>
          </p:nvSpPr>
          <p:spPr bwMode="gray">
            <a:xfrm>
              <a:off x="3575" y="1538"/>
              <a:ext cx="1033" cy="101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6" name="Group 13"/>
            <p:cNvGrpSpPr/>
            <p:nvPr/>
          </p:nvGrpSpPr>
          <p:grpSpPr bwMode="auto">
            <a:xfrm>
              <a:off x="3592" y="1549"/>
              <a:ext cx="999" cy="978"/>
              <a:chOff x="4166" y="1706"/>
              <a:chExt cx="1252" cy="1252"/>
            </a:xfrm>
          </p:grpSpPr>
          <p:sp>
            <p:nvSpPr>
              <p:cNvPr id="28" name="Oval 1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1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1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 name="Text Box 18"/>
            <p:cNvSpPr txBox="1">
              <a:spLocks noChangeArrowheads="1"/>
            </p:cNvSpPr>
            <p:nvPr/>
          </p:nvSpPr>
          <p:spPr bwMode="gray">
            <a:xfrm>
              <a:off x="3504" y="1817"/>
              <a:ext cx="1183"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000000"/>
                  </a:solidFill>
                </a:rPr>
                <a:t>虚拟机内存</a:t>
              </a:r>
              <a:endParaRPr lang="zh-CN" altLang="en-US" sz="2400" dirty="0">
                <a:solidFill>
                  <a:srgbClr val="000000"/>
                </a:solidFill>
              </a:endParaRPr>
            </a:p>
            <a:p>
              <a:pPr algn="ctr"/>
              <a:r>
                <a:rPr lang="zh-CN" altLang="en-US" sz="2400" dirty="0" smtClean="0">
                  <a:solidFill>
                    <a:srgbClr val="000000"/>
                  </a:solidFill>
                </a:rPr>
                <a:t>隔离</a:t>
              </a:r>
              <a:endParaRPr lang="en-US" altLang="zh-CN" sz="2400" dirty="0">
                <a:solidFill>
                  <a:srgbClr val="000000"/>
                </a:solidFill>
              </a:endParaRPr>
            </a:p>
          </p:txBody>
        </p:sp>
      </p:grpSp>
      <p:grpSp>
        <p:nvGrpSpPr>
          <p:cNvPr id="6" name="组合 5"/>
          <p:cNvGrpSpPr/>
          <p:nvPr/>
        </p:nvGrpSpPr>
        <p:grpSpPr>
          <a:xfrm>
            <a:off x="4932040" y="3885573"/>
            <a:ext cx="1517908" cy="1242930"/>
            <a:chOff x="4932040" y="3885573"/>
            <a:chExt cx="1517908" cy="1242930"/>
          </a:xfrm>
        </p:grpSpPr>
        <p:sp>
          <p:nvSpPr>
            <p:cNvPr id="46" name="AutoShape 15"/>
            <p:cNvSpPr>
              <a:spLocks noChangeArrowheads="1"/>
            </p:cNvSpPr>
            <p:nvPr/>
          </p:nvSpPr>
          <p:spPr bwMode="gray">
            <a:xfrm>
              <a:off x="4932040" y="3885573"/>
              <a:ext cx="1517908" cy="1242930"/>
            </a:xfrm>
            <a:prstGeom prst="rightArrow">
              <a:avLst>
                <a:gd name="adj1" fmla="val 67750"/>
                <a:gd name="adj2" fmla="val 56100"/>
              </a:avLst>
            </a:prstGeom>
            <a:gradFill rotWithShape="1">
              <a:gsLst>
                <a:gs pos="0">
                  <a:schemeClr val="bg2">
                    <a:gamma/>
                    <a:shade val="46275"/>
                    <a:invGamma/>
                    <a:alpha val="12000"/>
                  </a:schemeClr>
                </a:gs>
                <a:gs pos="100000">
                  <a:schemeClr val="bg2"/>
                </a:gs>
              </a:gsLst>
              <a:lin ang="0" scaled="1"/>
            </a:gradFill>
            <a:ln w="9525">
              <a:noFill/>
              <a:miter lim="800000"/>
            </a:ln>
            <a:effectLst/>
          </p:spPr>
          <p:txBody>
            <a:bodyPr wrap="none" anchor="ctr"/>
            <a:lstStyle/>
            <a:p>
              <a:pPr>
                <a:defRPr/>
              </a:pPr>
              <a:endParaRPr lang="zh-CN" altLang="en-US">
                <a:latin typeface="Arial" panose="020B0604020202020204" pitchFamily="34" charset="0"/>
              </a:endParaRPr>
            </a:p>
          </p:txBody>
        </p:sp>
        <p:sp>
          <p:nvSpPr>
            <p:cNvPr id="45" name="AutoShape 8"/>
            <p:cNvSpPr>
              <a:spLocks noChangeArrowheads="1"/>
            </p:cNvSpPr>
            <p:nvPr/>
          </p:nvSpPr>
          <p:spPr bwMode="gray">
            <a:xfrm>
              <a:off x="4969550" y="4088769"/>
              <a:ext cx="1354024" cy="812800"/>
            </a:xfrm>
            <a:prstGeom prst="rightArrow">
              <a:avLst>
                <a:gd name="adj1" fmla="val 54000"/>
                <a:gd name="adj2" fmla="val 68618"/>
              </a:avLst>
            </a:prstGeom>
            <a:gradFill rotWithShape="1">
              <a:gsLst>
                <a:gs pos="0">
                  <a:srgbClr val="927A22"/>
                </a:gs>
                <a:gs pos="100000">
                  <a:srgbClr val="E5C037"/>
                </a:gs>
              </a:gsLst>
              <a:lin ang="0" scaled="1"/>
            </a:gradFill>
            <a:ln w="9525" algn="ctr">
              <a:solidFill>
                <a:schemeClr val="tx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par>
                                <p:cTn id="31" presetID="16" presetClass="entr" presetSubtype="21"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研究背景</a:t>
            </a:r>
            <a:endParaRPr lang="zh-CN" altLang="en-US" sz="2800" b="1" kern="1200" dirty="0">
              <a:solidFill>
                <a:srgbClr val="000000"/>
              </a:solidFill>
              <a:latin typeface="Arial" panose="020B0604020202020204"/>
              <a:ea typeface="华文楷体" panose="02010600040101010101" pitchFamily="2" charset="-122"/>
              <a:cs typeface="+mn-cs"/>
            </a:endParaRPr>
          </a:p>
        </p:txBody>
      </p:sp>
      <p:grpSp>
        <p:nvGrpSpPr>
          <p:cNvPr id="70" name="组合 69"/>
          <p:cNvGrpSpPr/>
          <p:nvPr/>
        </p:nvGrpSpPr>
        <p:grpSpPr>
          <a:xfrm>
            <a:off x="644306" y="3109851"/>
            <a:ext cx="7428853" cy="1704374"/>
            <a:chOff x="677696" y="4548215"/>
            <a:chExt cx="7428853" cy="1704374"/>
          </a:xfrm>
        </p:grpSpPr>
        <p:pic>
          <p:nvPicPr>
            <p:cNvPr id="71" name="Picture 6" descr="http://espei.com/wp-content/uploads/2013/05/equipmentprotection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7696" y="4548215"/>
              <a:ext cx="1704374" cy="1704374"/>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34"/>
            <p:cNvSpPr txBox="1"/>
            <p:nvPr/>
          </p:nvSpPr>
          <p:spPr>
            <a:xfrm>
              <a:off x="2016401" y="4798938"/>
              <a:ext cx="6090148" cy="978729"/>
            </a:xfrm>
            <a:prstGeom prst="rect">
              <a:avLst/>
            </a:prstGeom>
            <a:noFill/>
          </p:spPr>
          <p:txBody>
            <a:bodyPr wrap="square" rtlCol="0">
              <a:spAutoFit/>
            </a:bodyPr>
            <a:lstStyle/>
            <a:p>
              <a:pPr defTabSz="685800">
                <a:lnSpc>
                  <a:spcPct val="90000"/>
                </a:lnSpc>
                <a:spcBef>
                  <a:spcPts val="750"/>
                </a:spcBef>
              </a:pPr>
              <a:r>
                <a:rPr lang="zh-CN" altLang="en-US" sz="3200" b="1" dirty="0">
                  <a:latin typeface="楷体" panose="02010609060101010101" charset="-122"/>
                  <a:ea typeface="楷体" panose="02010609060101010101" charset="-122"/>
                </a:rPr>
                <a:t>云租户能够放心的将数据存放到公有云平台中吗</a:t>
              </a:r>
              <a:r>
                <a:rPr lang="en-US" altLang="zh-CN" sz="3200" b="1" dirty="0">
                  <a:latin typeface="楷体" panose="02010609060101010101" charset="-122"/>
                  <a:ea typeface="楷体" panose="02010609060101010101" charset="-122"/>
                </a:rPr>
                <a:t>?</a:t>
              </a:r>
              <a:endParaRPr lang="ko-KR" altLang="en-US" sz="3200" b="1" dirty="0">
                <a:latin typeface="楷体" panose="02010609060101010101" charset="-122"/>
              </a:endParaRPr>
            </a:p>
          </p:txBody>
        </p:sp>
      </p:grpSp>
      <p:sp>
        <p:nvSpPr>
          <p:cNvPr id="73" name="Title 1"/>
          <p:cNvSpPr txBox="1"/>
          <p:nvPr/>
        </p:nvSpPr>
        <p:spPr>
          <a:xfrm>
            <a:off x="4330681" y="4227413"/>
            <a:ext cx="3985735" cy="66706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zh-CN" altLang="en-US" sz="3600" dirty="0">
                <a:solidFill>
                  <a:srgbClr val="FF0000"/>
                </a:solidFill>
                <a:latin typeface="楷体" panose="02010609060101010101" charset="-122"/>
                <a:ea typeface="楷体" panose="02010609060101010101" charset="-122"/>
              </a:rPr>
              <a:t>当然不是</a:t>
            </a:r>
            <a:r>
              <a:rPr lang="en-US" sz="3600" dirty="0">
                <a:solidFill>
                  <a:srgbClr val="FF0000"/>
                </a:solidFill>
                <a:latin typeface="楷体" panose="02010609060101010101" charset="-122"/>
                <a:ea typeface="楷体" panose="02010609060101010101" charset="-122"/>
              </a:rPr>
              <a:t> </a:t>
            </a:r>
            <a:r>
              <a:rPr lang="en-US" sz="3600" dirty="0">
                <a:solidFill>
                  <a:srgbClr val="FF0000"/>
                </a:solidFill>
                <a:latin typeface="+mj-lt"/>
              </a:rPr>
              <a:t>!</a:t>
            </a:r>
            <a:endParaRPr lang="en-US" sz="3600" dirty="0">
              <a:solidFill>
                <a:srgbClr val="FF0000"/>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1000"/>
                                        <p:tgtEl>
                                          <p:spTgt spid="73"/>
                                        </p:tgtEl>
                                      </p:cBhvr>
                                    </p:animEffect>
                                    <p:anim calcmode="lin" valueType="num">
                                      <p:cBhvr>
                                        <p:cTn id="14" dur="1000" fill="hold"/>
                                        <p:tgtEl>
                                          <p:spTgt spid="73"/>
                                        </p:tgtEl>
                                        <p:attrNameLst>
                                          <p:attrName>ppt_x</p:attrName>
                                        </p:attrNameLst>
                                      </p:cBhvr>
                                      <p:tavLst>
                                        <p:tav tm="0">
                                          <p:val>
                                            <p:strVal val="#ppt_x"/>
                                          </p:val>
                                        </p:tav>
                                        <p:tav tm="100000">
                                          <p:val>
                                            <p:strVal val="#ppt_x"/>
                                          </p:val>
                                        </p:tav>
                                      </p:tavLst>
                                    </p:anim>
                                    <p:anim calcmode="lin" valueType="num">
                                      <p:cBhvr>
                                        <p:cTn id="15"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研究内容</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sym typeface="+mn-ea"/>
              </a:rPr>
              <a:t>总结</a:t>
            </a:r>
            <a:r>
              <a:rPr lang="zh-CN" altLang="en-US" sz="2400" kern="1200" dirty="0">
                <a:solidFill>
                  <a:schemeClr val="tx1">
                    <a:lumMod val="50000"/>
                    <a:lumOff val="50000"/>
                  </a:schemeClr>
                </a:solidFill>
                <a:ea typeface="华文楷体" panose="02010600040101010101" pitchFamily="2" charset="-122"/>
                <a:sym typeface="+mn-ea"/>
              </a:rPr>
              <a:t>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sym typeface="+mn-ea"/>
              </a:rPr>
              <a:t>硬件扩展</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539552" y="1254759"/>
            <a:ext cx="8363272" cy="4525963"/>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Intel SGX</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Times New Roman" panose="02020603050405020304" pitchFamily="18" charset="0"/>
              <a:buChar char="‒"/>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TEE（可信执行环境）的一种实现技术</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AMD SME</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（安全内存加密）</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每个VM用自身</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Key</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选择性加密内存</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恶意的</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ypervisor管理</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地址映射和</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导致</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的加密内存中</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内容被泄露</a:t>
            </a:r>
            <a:endPar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6" name="图片 5"/>
          <p:cNvPicPr>
            <a:picLocks noChangeAspect="1"/>
          </p:cNvPicPr>
          <p:nvPr/>
        </p:nvPicPr>
        <p:blipFill>
          <a:blip r:embed="rId1"/>
          <a:stretch>
            <a:fillRect/>
          </a:stretch>
        </p:blipFill>
        <p:spPr>
          <a:xfrm>
            <a:off x="6228184" y="1679416"/>
            <a:ext cx="1896745" cy="1838325"/>
          </a:xfrm>
          <a:prstGeom prst="rect">
            <a:avLst/>
          </a:prstGeom>
        </p:spPr>
      </p:pic>
      <p:pic>
        <p:nvPicPr>
          <p:cNvPr id="7" name="图片 6"/>
          <p:cNvPicPr>
            <a:picLocks noChangeAspect="1"/>
          </p:cNvPicPr>
          <p:nvPr/>
        </p:nvPicPr>
        <p:blipFill>
          <a:blip r:embed="rId2"/>
          <a:stretch>
            <a:fillRect/>
          </a:stretch>
        </p:blipFill>
        <p:spPr>
          <a:xfrm>
            <a:off x="1547664" y="5589240"/>
            <a:ext cx="2228850" cy="805180"/>
          </a:xfrm>
          <a:prstGeom prst="rect">
            <a:avLst/>
          </a:prstGeom>
        </p:spPr>
      </p:pic>
      <p:pic>
        <p:nvPicPr>
          <p:cNvPr id="9" name="图片 8"/>
          <p:cNvPicPr>
            <a:picLocks noChangeAspect="1"/>
          </p:cNvPicPr>
          <p:nvPr/>
        </p:nvPicPr>
        <p:blipFill>
          <a:blip r:embed="rId3"/>
          <a:stretch>
            <a:fillRect/>
          </a:stretch>
        </p:blipFill>
        <p:spPr>
          <a:xfrm>
            <a:off x="5436096" y="5095386"/>
            <a:ext cx="2270760" cy="15608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sym typeface="+mn-ea"/>
              </a:rPr>
              <a:t>更高特权级软件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615089" y="1260043"/>
            <a:ext cx="7924165" cy="4526280"/>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嵌套虚拟化</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Times New Roman" panose="02020603050405020304" pitchFamily="18" charset="0"/>
              <a:buChar char="‒"/>
            </a:pPr>
            <a:r>
              <a:rPr lang="zh-CN" altLang="en-US" kern="12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降低</a:t>
            </a:r>
            <a:r>
              <a:rPr lang="en-US" altLang="zh-CN"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权限，限</a:t>
            </a:r>
            <a:r>
              <a:rPr lang="en-US" altLang="zh-CN"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制对关键资源的访问</a:t>
            </a:r>
            <a:endParaRPr lang="en-US" altLang="zh-CN" kern="12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Times New Roman" panose="02020603050405020304" pitchFamily="18" charset="0"/>
              <a:buChar char="‒"/>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将</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关键</a:t>
            </a: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策略从Hypervisor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中</a:t>
            </a: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剥离</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到嵌套虚拟化层</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285750" lvl="2" indent="-285750" eaLnBrk="0" hangingPunct="0">
              <a:lnSpc>
                <a:spcPct val="150000"/>
              </a:lnSpc>
              <a:spcBef>
                <a:spcPct val="0"/>
              </a:spcBef>
              <a:buSzPct val="100000"/>
              <a:buFont typeface="Wingdings" panose="05000000000000000000" pitchFamily="2" charset="2"/>
              <a:buChar char="Ø"/>
            </a:pP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1" name="内容占位符 7"/>
          <p:cNvSpPr>
            <a:spLocks noGrp="1"/>
          </p:cNvSpPr>
          <p:nvPr/>
        </p:nvSpPr>
        <p:spPr>
          <a:xfrm>
            <a:off x="615089" y="2669700"/>
            <a:ext cx="5967730" cy="1821180"/>
          </a:xfrm>
          <a:prstGeom prst="rect">
            <a:avLst/>
          </a:prstGeom>
          <a:noFill/>
          <a:ln>
            <a:noFill/>
          </a:ln>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Cloudvisor</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限制</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对</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EPT</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的更新</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华文楷体" panose="02010600040101010101" pitchFamily="2" charset="-122"/>
              <a:buChar char="−"/>
            </a:pP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隔离虚拟机物理内存</a:t>
            </a:r>
            <a:endPar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TinyChecker</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Times New Roman" panose="02020603050405020304" pitchFamily="18" charset="0"/>
              <a:buChar char="‒"/>
            </a:pPr>
            <a:r>
              <a:rPr lang="zh-CN"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检查</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恢复系统</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的单点故障</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Times New Roman" panose="02020603050405020304" pitchFamily="18" charset="0"/>
              <a:buChar char="‒"/>
            </a:pPr>
            <a:r>
              <a:rPr lang="zh-CN" altLang="en-US"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记录</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与</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的通信上下文</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800100" lvl="3" indent="-342900" eaLnBrk="0" hangingPunct="0">
              <a:lnSpc>
                <a:spcPct val="150000"/>
              </a:lnSpc>
              <a:spcBef>
                <a:spcPct val="0"/>
              </a:spcBef>
              <a:buSzPct val="100000"/>
              <a:buFont typeface="Times New Roman" panose="02020603050405020304" pitchFamily="18" charset="0"/>
              <a:buChar char="‒"/>
            </a:pPr>
            <a:r>
              <a:rPr lang="zh-CN" altLang="en-US" kern="1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及时</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检测恢复</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12" name="图片 11"/>
          <p:cNvPicPr>
            <a:picLocks noChangeAspect="1"/>
          </p:cNvPicPr>
          <p:nvPr/>
        </p:nvPicPr>
        <p:blipFill>
          <a:blip r:embed="rId1"/>
          <a:stretch>
            <a:fillRect/>
          </a:stretch>
        </p:blipFill>
        <p:spPr>
          <a:xfrm>
            <a:off x="5490313" y="3231503"/>
            <a:ext cx="3467735" cy="2190750"/>
          </a:xfrm>
          <a:prstGeom prst="rect">
            <a:avLst/>
          </a:prstGeom>
        </p:spPr>
      </p:pic>
      <p:sp>
        <p:nvSpPr>
          <p:cNvPr id="3" name="文本框 2"/>
          <p:cNvSpPr txBox="1"/>
          <p:nvPr/>
        </p:nvSpPr>
        <p:spPr>
          <a:xfrm>
            <a:off x="6250412" y="5617046"/>
            <a:ext cx="2498239" cy="338554"/>
          </a:xfrm>
          <a:prstGeom prst="rect">
            <a:avLst/>
          </a:prstGeom>
          <a:noFill/>
        </p:spPr>
        <p:txBody>
          <a:bodyPr wrap="square" rtlCol="0">
            <a:spAutoFit/>
          </a:bodyPr>
          <a:lstStyle/>
          <a:p>
            <a:r>
              <a:rPr lang="en-US" altLang="zh-CN" sz="16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600" dirty="0" err="1"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TinyChecker</a:t>
            </a:r>
            <a:r>
              <a:rPr lang="zh-CN" altLang="en-US" sz="1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基本流程</a:t>
            </a:r>
            <a:endParaRPr lang="zh-CN" altLang="en-US" sz="1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5358</Words>
  <Application>WPS 演示</Application>
  <PresentationFormat>全屏显示(4:3)</PresentationFormat>
  <Paragraphs>1036</Paragraphs>
  <Slides>46</Slides>
  <Notes>44</Notes>
  <HiddenSlides>12</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2" baseType="lpstr">
      <vt:lpstr>Arial</vt:lpstr>
      <vt:lpstr>宋体</vt:lpstr>
      <vt:lpstr>Wingdings</vt:lpstr>
      <vt:lpstr>Calibri</vt:lpstr>
      <vt:lpstr>华文楷体</vt:lpstr>
      <vt:lpstr>Arial</vt:lpstr>
      <vt:lpstr>Wingdings</vt:lpstr>
      <vt:lpstr>Times New Roman</vt:lpstr>
      <vt:lpstr>楷体</vt:lpstr>
      <vt:lpstr>Helvetica</vt:lpstr>
      <vt:lpstr>Tahoma</vt:lpstr>
      <vt:lpstr>方正姚体</vt:lpstr>
      <vt:lpstr>微软雅黑</vt:lpstr>
      <vt:lpstr>Arial Unicode MS</vt:lpstr>
      <vt:lpstr>模板 中国科学院信息工程研究所PPT模板</vt:lpstr>
      <vt:lpstr>Visio.Drawing.15</vt:lpstr>
      <vt:lpstr>PowerPoint 演示文稿</vt:lpstr>
      <vt:lpstr>提纲</vt:lpstr>
      <vt:lpstr>研究背景</vt:lpstr>
      <vt:lpstr>研究背景</vt:lpstr>
      <vt:lpstr>研究背景</vt:lpstr>
      <vt:lpstr>研究背景</vt:lpstr>
      <vt:lpstr>提纲</vt:lpstr>
      <vt:lpstr>研究现状-硬件扩展</vt:lpstr>
      <vt:lpstr>研究现状-更高特权级软件</vt:lpstr>
      <vt:lpstr>研究现状—重构Hypervisor架构</vt:lpstr>
      <vt:lpstr>研究现状</vt:lpstr>
      <vt:lpstr>提纲</vt:lpstr>
      <vt:lpstr>研究现状</vt:lpstr>
      <vt:lpstr>攻击模型</vt:lpstr>
      <vt:lpstr>系统架构</vt:lpstr>
      <vt:lpstr>研究内容--三大机制</vt:lpstr>
      <vt:lpstr>研究内容-三大机制</vt:lpstr>
      <vt:lpstr>研究内容</vt:lpstr>
      <vt:lpstr>提纲</vt:lpstr>
      <vt:lpstr>系统框架</vt:lpstr>
      <vt:lpstr>研究内容-安全执行环境</vt:lpstr>
      <vt:lpstr>研究内容-安全执行环境</vt:lpstr>
      <vt:lpstr>研究内容-安全执行环境</vt:lpstr>
      <vt:lpstr>研究内容-关键交互数据监控</vt:lpstr>
      <vt:lpstr>研究内容-关键交互数据监控</vt:lpstr>
      <vt:lpstr>研究内容-VM内存高强隔离</vt:lpstr>
      <vt:lpstr>研究内容-VM内存高强隔离</vt:lpstr>
      <vt:lpstr>研究内容-VM内存高强隔离</vt:lpstr>
      <vt:lpstr>研究内容-VM内存高强隔离</vt:lpstr>
      <vt:lpstr>研究内容-VM内存高强隔离</vt:lpstr>
      <vt:lpstr>研究内容-VM内存高强隔离</vt:lpstr>
      <vt:lpstr>研究内容</vt:lpstr>
      <vt:lpstr>研究内容</vt:lpstr>
      <vt:lpstr>评估-性能测试</vt:lpstr>
      <vt:lpstr>评估-性能测试</vt:lpstr>
      <vt:lpstr>评估-性能测试</vt:lpstr>
      <vt:lpstr>评估</vt:lpstr>
      <vt:lpstr>安全分析</vt:lpstr>
      <vt:lpstr>评估</vt:lpstr>
      <vt:lpstr>提纲</vt:lpstr>
      <vt:lpstr>总结与展望</vt:lpstr>
      <vt:lpstr>提纲</vt:lpstr>
      <vt:lpstr>完成项目及发表论文情况</vt:lpstr>
      <vt:lpstr>完成项目及发表论文情况</vt:lpstr>
      <vt:lpstr>PowerPoint 演示文稿</vt:lpstr>
      <vt:lpstr>存在问题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周强</dc:creator>
  <cp:lastModifiedBy>1</cp:lastModifiedBy>
  <cp:revision>1770</cp:revision>
  <dcterms:created xsi:type="dcterms:W3CDTF">2012-06-15T07:17:00Z</dcterms:created>
  <dcterms:modified xsi:type="dcterms:W3CDTF">2019-06-11T03:57:03Z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y fmtid="{D5CDD505-2E9C-101B-9397-08002B2CF9AE}" pid="3" name="KSORubyTemplateID">
    <vt:lpwstr>8</vt:lpwstr>
  </property>
</Properties>
</file>