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386" r:id="rId3"/>
    <p:sldId id="387" r:id="rId4"/>
    <p:sldId id="307" r:id="rId5"/>
    <p:sldId id="520" r:id="rId6"/>
    <p:sldId id="517" r:id="rId7"/>
    <p:sldId id="526" r:id="rId8"/>
    <p:sldId id="514" r:id="rId9"/>
    <p:sldId id="523" r:id="rId10"/>
    <p:sldId id="515" r:id="rId11"/>
    <p:sldId id="524" r:id="rId12"/>
    <p:sldId id="522" r:id="rId13"/>
    <p:sldId id="510" r:id="rId14"/>
    <p:sldId id="521" r:id="rId15"/>
    <p:sldId id="516" r:id="rId16"/>
    <p:sldId id="528" r:id="rId17"/>
    <p:sldId id="527" r:id="rId18"/>
    <p:sldId id="529" r:id="rId19"/>
    <p:sldId id="257" r:id="rId20"/>
    <p:sldId id="504" r:id="rId21"/>
    <p:sldId id="525" r:id="rId22"/>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5">
          <p15:clr>
            <a:srgbClr val="A4A3A4"/>
          </p15:clr>
        </p15:guide>
        <p15:guide id="2" pos="28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CC2"/>
    <a:srgbClr val="B5C6E7"/>
    <a:srgbClr val="CCCCFF"/>
    <a:srgbClr val="ABC7FA"/>
    <a:srgbClr val="A9D8FC"/>
    <a:srgbClr val="A5E3FF"/>
    <a:srgbClr val="5F5F5F"/>
    <a:srgbClr val="1C1C1C"/>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303" autoAdjust="0"/>
  </p:normalViewPr>
  <p:slideViewPr>
    <p:cSldViewPr>
      <p:cViewPr varScale="1">
        <p:scale>
          <a:sx n="68" d="100"/>
          <a:sy n="68" d="100"/>
        </p:scale>
        <p:origin x="989" y="53"/>
      </p:cViewPr>
      <p:guideLst>
        <p:guide orient="horz" pos="2155"/>
        <p:guide pos="2828"/>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7E765-477C-4641-98C5-EFAC4D180AFA}"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57AAB-3653-4807-8640-C02AC27EA9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C57AAB-3653-4807-8640-C02AC27EA910}" type="slidenum">
              <a:rPr lang="zh-CN" altLang="en-US" smtClean="0"/>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C57AAB-3653-4807-8640-C02AC27EA910}" type="slidenum">
              <a:rPr lang="zh-CN" altLang="en-US" smtClean="0"/>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C57AAB-3653-4807-8640-C02AC27EA910}" type="slidenum">
              <a:rPr lang="zh-CN" altLang="en-US" smtClean="0"/>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l"/>
            </a:pPr>
            <a:r>
              <a:rPr lang="zh-CN" altLang="en-US" dirty="0"/>
              <a:t>地址空间隔离</a:t>
            </a:r>
            <a:endParaRPr lang="en-US" altLang="zh-CN" dirty="0"/>
          </a:p>
          <a:p>
            <a:pPr marL="742950" lvl="1" indent="-285750">
              <a:buFont typeface="Wingdings" panose="05000000000000000000" pitchFamily="2" charset="2"/>
              <a:buChar char="l"/>
            </a:pPr>
            <a:r>
              <a:rPr lang="zh-CN" altLang="en-US" dirty="0"/>
              <a:t>同层隔离的安全执行环境</a:t>
            </a:r>
            <a:endParaRPr lang="en-US" altLang="zh-CN" dirty="0"/>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a:t>同层隔离的安全执行环境，在非可信</a:t>
            </a:r>
            <a:r>
              <a:rPr lang="en-US" altLang="zh-CN" dirty="0"/>
              <a:t>Hypervisor</a:t>
            </a:r>
            <a:r>
              <a:rPr lang="zh-CN" altLang="en-US" dirty="0"/>
              <a:t>环境下保证虚拟机的安全运行，不依赖硬件设备和更高级别的软件环境 性能开销相对较低</a:t>
            </a:r>
            <a:endParaRPr lang="en-US" altLang="zh-CN" dirty="0"/>
          </a:p>
          <a:p>
            <a:pPr marL="742950" lvl="1" indent="-285750">
              <a:buFont typeface="Wingdings" panose="05000000000000000000" pitchFamily="2" charset="2"/>
              <a:buChar char="l"/>
            </a:pPr>
            <a:r>
              <a:rPr lang="en-US" altLang="zh-CN" dirty="0"/>
              <a:t>PUT</a:t>
            </a:r>
            <a:r>
              <a:rPr lang="zh-CN" altLang="en-US" dirty="0"/>
              <a:t>表</a:t>
            </a:r>
          </a:p>
          <a:p>
            <a:pPr marL="1200150" lvl="2" indent="-285750">
              <a:buFont typeface="Wingdings" panose="05000000000000000000" pitchFamily="2" charset="2"/>
              <a:buChar char="l"/>
            </a:pPr>
            <a:r>
              <a:rPr lang="zh-CN" altLang="en-US" dirty="0"/>
              <a:t>标记并跟踪物理内存页</a:t>
            </a:r>
          </a:p>
          <a:p>
            <a:pPr marL="742950" lvl="1" indent="-285750">
              <a:buFont typeface="Wingdings" panose="05000000000000000000" pitchFamily="2" charset="2"/>
              <a:buChar char="l"/>
            </a:pPr>
            <a:r>
              <a:rPr lang="en-US" altLang="zh-CN" dirty="0"/>
              <a:t>per-</a:t>
            </a:r>
            <a:r>
              <a:rPr lang="en-US" altLang="zh-CN" dirty="0" err="1"/>
              <a:t>vm</a:t>
            </a:r>
            <a:r>
              <a:rPr lang="en-US" altLang="zh-CN" dirty="0"/>
              <a:t> EPT</a:t>
            </a:r>
          </a:p>
          <a:p>
            <a:pPr marL="1200150" lvl="2" indent="-285750">
              <a:buFont typeface="Wingdings" panose="05000000000000000000" pitchFamily="2" charset="2"/>
              <a:buChar char="l"/>
            </a:pPr>
            <a:r>
              <a:rPr lang="zh-CN" altLang="en-US" dirty="0"/>
              <a:t>虚拟机地址映射功能监控，</a:t>
            </a:r>
            <a:r>
              <a:rPr lang="en-US" altLang="zh-CN" dirty="0"/>
              <a:t>EPT</a:t>
            </a:r>
            <a:r>
              <a:rPr lang="zh-CN" altLang="en-US" dirty="0"/>
              <a:t>创建、访问、映射归安全套件处理</a:t>
            </a:r>
            <a:endParaRPr lang="en-US" altLang="zh-CN" dirty="0"/>
          </a:p>
          <a:p>
            <a:pPr marL="285750" indent="-285750">
              <a:buFont typeface="Wingdings" panose="05000000000000000000" pitchFamily="2" charset="2"/>
              <a:buChar char="l"/>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EC57AAB-3653-4807-8640-C02AC27EA910}"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C57AAB-3653-4807-8640-C02AC27EA910}" type="slidenum">
              <a:rPr lang="zh-CN" altLang="en-US" smtClean="0"/>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C57AAB-3653-4807-8640-C02AC27EA910}" type="slidenum">
              <a:rPr lang="zh-CN" altLang="en-US" smtClean="0"/>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C57AAB-3653-4807-8640-C02AC27EA910}" type="slidenum">
              <a:rPr lang="zh-CN" altLang="en-US" smtClean="0"/>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C57AAB-3653-4807-8640-C02AC27EA910}" type="slidenum">
              <a:rPr lang="zh-CN" altLang="en-US" smtClean="0"/>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C57AAB-3653-4807-8640-C02AC27EA910}"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KSO_BT1"/>
          <p:cNvSpPr>
            <a:spLocks noGrp="1" noChangeArrowheads="1"/>
          </p:cNvSpPr>
          <p:nvPr>
            <p:ph type="ctrTitle"/>
          </p:nvPr>
        </p:nvSpPr>
        <p:spPr>
          <a:xfrm>
            <a:off x="539750" y="1844675"/>
            <a:ext cx="7618413" cy="795338"/>
          </a:xfrm>
        </p:spPr>
        <p:txBody>
          <a:bodyPr/>
          <a:lstStyle>
            <a:lvl1pPr algn="l">
              <a:defRPr sz="4200"/>
            </a:lvl1pPr>
          </a:lstStyle>
          <a:p>
            <a:pPr lvl="0"/>
            <a:r>
              <a:rPr lang="zh-CN" altLang="en-US" noProof="0"/>
              <a:t>单击此处编辑母版标题样式</a:t>
            </a:r>
            <a:endParaRPr lang="zh-CN" noProof="0"/>
          </a:p>
        </p:txBody>
      </p:sp>
      <p:sp>
        <p:nvSpPr>
          <p:cNvPr id="2051" name="KSO_BC1"/>
          <p:cNvSpPr>
            <a:spLocks noGrp="1" noChangeArrowheads="1"/>
          </p:cNvSpPr>
          <p:nvPr>
            <p:ph type="subTitle" idx="1"/>
          </p:nvPr>
        </p:nvSpPr>
        <p:spPr>
          <a:xfrm>
            <a:off x="5003800" y="4797425"/>
            <a:ext cx="3879850" cy="469900"/>
          </a:xfrm>
        </p:spPr>
        <p:txBody>
          <a:bodyPr/>
          <a:lstStyle>
            <a:lvl1pPr marL="0" indent="0" algn="r">
              <a:buFont typeface="Arial" panose="020B0604020202020204" pitchFamily="34" charset="0"/>
              <a:buNone/>
              <a:defRPr>
                <a:solidFill>
                  <a:schemeClr val="accent2"/>
                </a:solidFill>
              </a:defRPr>
            </a:lvl1pPr>
          </a:lstStyle>
          <a:p>
            <a:pPr lvl="0"/>
            <a:r>
              <a:rPr lang="zh-CN" altLang="en-US" noProof="0">
                <a:sym typeface="Arial" panose="020B0604020202020204" pitchFamily="34" charset="0"/>
              </a:rPr>
              <a:t>单击此处编辑母版副标题样式</a:t>
            </a:r>
            <a:endParaRPr lang="zh-CN" noProof="0">
              <a:sym typeface="Arial" panose="020B0604020202020204" pitchFamily="34" charset="0"/>
            </a:endParaRPr>
          </a:p>
        </p:txBody>
      </p:sp>
      <p:sp>
        <p:nvSpPr>
          <p:cNvPr id="4" name="KSO_FD"/>
          <p:cNvSpPr>
            <a:spLocks noGrp="1" noChangeArrowheads="1"/>
          </p:cNvSpPr>
          <p:nvPr>
            <p:ph type="dt" sz="half" idx="10"/>
          </p:nvPr>
        </p:nvSpPr>
        <p:spPr>
          <a:extLst>
            <a:ext uri="{909E8E84-426E-40DD-AFC4-6F175D3DCCD1}">
              <a14:hiddenFill xmlns:a14="http://schemas.microsoft.com/office/drawing/2010/main">
                <a:solidFill>
                  <a:srgbClr val="FFFFFF"/>
                </a:solidFill>
              </a14:hiddenFill>
            </a:ext>
          </a:extLst>
        </p:spPr>
        <p:txBody>
          <a:bodyPr anchor="ctr"/>
          <a:lstStyle>
            <a:lvl1pPr>
              <a:defRPr smtClean="0">
                <a:solidFill>
                  <a:srgbClr val="969697"/>
                </a:solidFill>
              </a:defRPr>
            </a:lvl1pPr>
          </a:lstStyle>
          <a:p>
            <a:pPr>
              <a:defRPr/>
            </a:pPr>
            <a:endParaRPr lang="en-US"/>
          </a:p>
        </p:txBody>
      </p:sp>
      <p:sp>
        <p:nvSpPr>
          <p:cNvPr id="5" name="KSO_FT"/>
          <p:cNvSpPr>
            <a:spLocks noGrp="1" noChangeArrowheads="1"/>
          </p:cNvSpPr>
          <p:nvPr>
            <p:ph type="ftr" sz="quarter" idx="11"/>
          </p:nvPr>
        </p:nvSpPr>
        <p:spPr>
          <a:extLst>
            <a:ext uri="{909E8E84-426E-40DD-AFC4-6F175D3DCCD1}">
              <a14:hiddenFill xmlns:a14="http://schemas.microsoft.com/office/drawing/2010/main">
                <a:solidFill>
                  <a:srgbClr val="FFFFFF"/>
                </a:solidFill>
              </a14:hiddenFill>
            </a:ext>
          </a:extLst>
        </p:spPr>
        <p:txBody>
          <a:bodyPr anchor="ctr"/>
          <a:lstStyle>
            <a:lvl1pPr>
              <a:defRPr smtClean="0">
                <a:solidFill>
                  <a:srgbClr val="969697"/>
                </a:solidFill>
              </a:defRPr>
            </a:lvl1pPr>
          </a:lstStyle>
          <a:p>
            <a:pPr>
              <a:defRPr/>
            </a:pPr>
            <a:endParaRPr lang="zh-CN" altLang="en-US"/>
          </a:p>
        </p:txBody>
      </p:sp>
      <p:sp>
        <p:nvSpPr>
          <p:cNvPr id="6" name="KSO_FN"/>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Lst>
        </p:spPr>
        <p:txBody>
          <a:bodyPr anchor="ctr"/>
          <a:lstStyle>
            <a:lvl1pPr>
              <a:defRPr smtClean="0">
                <a:solidFill>
                  <a:srgbClr val="969697"/>
                </a:solidFill>
              </a:defRPr>
            </a:lvl1pPr>
          </a:lstStyle>
          <a:p>
            <a:pPr>
              <a:defRPr/>
            </a:pPr>
            <a:fld id="{87AAB8DA-F31E-4394-B693-A556836286E8}" type="slidenum">
              <a:rPr lang="zh-CN" alt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p:txBody>
          <a:bodyPr/>
          <a:lstStyle>
            <a:lvl1pPr>
              <a:defRPr/>
            </a:lvl1pPr>
          </a:lstStyle>
          <a:p>
            <a:pPr>
              <a:defRPr/>
            </a:pPr>
            <a:endParaRPr lang="zh-CN" altLang="en-US"/>
          </a:p>
        </p:txBody>
      </p:sp>
      <p:sp>
        <p:nvSpPr>
          <p:cNvPr id="5" name="Rectangle 4"/>
          <p:cNvSpPr>
            <a:spLocks noGrp="1" noChangeArrowheads="1"/>
          </p:cNvSpPr>
          <p:nvPr>
            <p:ph type="sldNum" sz="quarter" idx="11"/>
          </p:nvPr>
        </p:nvSpPr>
        <p:spPr/>
        <p:txBody>
          <a:bodyPr/>
          <a:lstStyle>
            <a:lvl1pPr>
              <a:defRPr/>
            </a:lvl1pPr>
          </a:lstStyle>
          <a:p>
            <a:pPr>
              <a:defRPr/>
            </a:pPr>
            <a:fld id="{FAD108CA-A007-4A90-B8BC-C4B64CE5ED9E}" type="slidenum">
              <a:rPr lang="zh-CN" altLang="zh-CN"/>
              <a:t>‹#›</a:t>
            </a:fld>
            <a:endParaRPr lang="zh-CN" altLang="zh-CN"/>
          </a:p>
        </p:txBody>
      </p:sp>
      <p:sp>
        <p:nvSpPr>
          <p:cNvPr id="6"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75"/>
            <a:ext cx="2057400" cy="57927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33375"/>
            <a:ext cx="6019800" cy="57927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p:txBody>
          <a:bodyPr/>
          <a:lstStyle>
            <a:lvl1pPr>
              <a:defRPr/>
            </a:lvl1pPr>
          </a:lstStyle>
          <a:p>
            <a:pPr>
              <a:defRPr/>
            </a:pPr>
            <a:endParaRPr lang="zh-CN" altLang="en-US"/>
          </a:p>
        </p:txBody>
      </p:sp>
      <p:sp>
        <p:nvSpPr>
          <p:cNvPr id="5" name="Rectangle 4"/>
          <p:cNvSpPr>
            <a:spLocks noGrp="1" noChangeArrowheads="1"/>
          </p:cNvSpPr>
          <p:nvPr>
            <p:ph type="sldNum" sz="quarter" idx="11"/>
          </p:nvPr>
        </p:nvSpPr>
        <p:spPr/>
        <p:txBody>
          <a:bodyPr/>
          <a:lstStyle>
            <a:lvl1pPr>
              <a:defRPr/>
            </a:lvl1pPr>
          </a:lstStyle>
          <a:p>
            <a:pPr>
              <a:defRPr/>
            </a:pPr>
            <a:fld id="{EE4E2DB7-7D95-4047-8A35-BFE50494D6B5}" type="slidenum">
              <a:rPr lang="zh-CN" altLang="zh-CN"/>
              <a:t>‹#›</a:t>
            </a:fld>
            <a:endParaRPr lang="zh-CN" altLang="zh-CN"/>
          </a:p>
        </p:txBody>
      </p:sp>
      <p:sp>
        <p:nvSpPr>
          <p:cNvPr id="6"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p:txBody>
          <a:bodyPr/>
          <a:lstStyle>
            <a:lvl1pPr>
              <a:defRPr/>
            </a:lvl1pPr>
          </a:lstStyle>
          <a:p>
            <a:pPr>
              <a:defRPr/>
            </a:pPr>
            <a:endParaRPr lang="zh-CN" altLang="en-US"/>
          </a:p>
        </p:txBody>
      </p:sp>
      <p:sp>
        <p:nvSpPr>
          <p:cNvPr id="5" name="Rectangle 4"/>
          <p:cNvSpPr>
            <a:spLocks noGrp="1" noChangeArrowheads="1"/>
          </p:cNvSpPr>
          <p:nvPr>
            <p:ph type="sldNum" sz="quarter" idx="11"/>
          </p:nvPr>
        </p:nvSpPr>
        <p:spPr/>
        <p:txBody>
          <a:bodyPr/>
          <a:lstStyle>
            <a:lvl1pPr>
              <a:defRPr/>
            </a:lvl1pPr>
          </a:lstStyle>
          <a:p>
            <a:pPr>
              <a:defRPr/>
            </a:pPr>
            <a:fld id="{479C139E-3280-4BE2-878A-F0B143DAF7B8}" type="slidenum">
              <a:rPr lang="zh-CN" altLang="zh-CN"/>
              <a:t>‹#›</a:t>
            </a:fld>
            <a:endParaRPr lang="zh-CN" altLang="zh-CN"/>
          </a:p>
        </p:txBody>
      </p:sp>
      <p:sp>
        <p:nvSpPr>
          <p:cNvPr id="6"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p:txBody>
          <a:bodyPr/>
          <a:lstStyle>
            <a:lvl1pPr>
              <a:defRPr/>
            </a:lvl1pPr>
          </a:lstStyle>
          <a:p>
            <a:pPr>
              <a:defRPr/>
            </a:pPr>
            <a:endParaRPr lang="zh-CN" altLang="en-US"/>
          </a:p>
        </p:txBody>
      </p:sp>
      <p:sp>
        <p:nvSpPr>
          <p:cNvPr id="5" name="Rectangle 4"/>
          <p:cNvSpPr>
            <a:spLocks noGrp="1" noChangeArrowheads="1"/>
          </p:cNvSpPr>
          <p:nvPr>
            <p:ph type="sldNum" sz="quarter" idx="11"/>
          </p:nvPr>
        </p:nvSpPr>
        <p:spPr/>
        <p:txBody>
          <a:bodyPr/>
          <a:lstStyle>
            <a:lvl1pPr>
              <a:defRPr/>
            </a:lvl1pPr>
          </a:lstStyle>
          <a:p>
            <a:pPr>
              <a:defRPr/>
            </a:pPr>
            <a:fld id="{4C736353-DD7C-484F-9F29-627F35B25CF8}" type="slidenum">
              <a:rPr lang="zh-CN" altLang="zh-CN"/>
              <a:t>‹#›</a:t>
            </a:fld>
            <a:endParaRPr lang="zh-CN" altLang="zh-CN"/>
          </a:p>
        </p:txBody>
      </p:sp>
      <p:sp>
        <p:nvSpPr>
          <p:cNvPr id="6"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p:txBody>
          <a:bodyPr/>
          <a:lstStyle>
            <a:lvl1pPr>
              <a:defRPr/>
            </a:lvl1pPr>
          </a:lstStyle>
          <a:p>
            <a:pPr>
              <a:defRPr/>
            </a:pPr>
            <a:endParaRPr lang="zh-CN" altLang="en-US"/>
          </a:p>
        </p:txBody>
      </p:sp>
      <p:sp>
        <p:nvSpPr>
          <p:cNvPr id="6" name="Rectangle 4"/>
          <p:cNvSpPr>
            <a:spLocks noGrp="1" noChangeArrowheads="1"/>
          </p:cNvSpPr>
          <p:nvPr>
            <p:ph type="sldNum" sz="quarter" idx="11"/>
          </p:nvPr>
        </p:nvSpPr>
        <p:spPr/>
        <p:txBody>
          <a:bodyPr/>
          <a:lstStyle>
            <a:lvl1pPr>
              <a:defRPr/>
            </a:lvl1pPr>
          </a:lstStyle>
          <a:p>
            <a:pPr>
              <a:defRPr/>
            </a:pPr>
            <a:fld id="{DD2536CE-B524-4869-BD3C-9C6B7769E994}" type="slidenum">
              <a:rPr lang="zh-CN" altLang="zh-CN"/>
              <a:t>‹#›</a:t>
            </a:fld>
            <a:endParaRPr lang="zh-CN" altLang="zh-CN"/>
          </a:p>
        </p:txBody>
      </p:sp>
      <p:sp>
        <p:nvSpPr>
          <p:cNvPr id="7"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p:txBody>
          <a:bodyPr/>
          <a:lstStyle>
            <a:lvl1pPr>
              <a:defRPr/>
            </a:lvl1pPr>
          </a:lstStyle>
          <a:p>
            <a:pPr>
              <a:defRPr/>
            </a:pPr>
            <a:endParaRPr lang="zh-CN" altLang="en-US"/>
          </a:p>
        </p:txBody>
      </p:sp>
      <p:sp>
        <p:nvSpPr>
          <p:cNvPr id="8" name="Rectangle 4"/>
          <p:cNvSpPr>
            <a:spLocks noGrp="1" noChangeArrowheads="1"/>
          </p:cNvSpPr>
          <p:nvPr>
            <p:ph type="sldNum" sz="quarter" idx="11"/>
          </p:nvPr>
        </p:nvSpPr>
        <p:spPr/>
        <p:txBody>
          <a:bodyPr/>
          <a:lstStyle>
            <a:lvl1pPr>
              <a:defRPr/>
            </a:lvl1pPr>
          </a:lstStyle>
          <a:p>
            <a:pPr>
              <a:defRPr/>
            </a:pPr>
            <a:fld id="{71CB0EA0-CAED-4125-92F9-76F68E6CEF9E}" type="slidenum">
              <a:rPr lang="zh-CN" altLang="zh-CN"/>
              <a:t>‹#›</a:t>
            </a:fld>
            <a:endParaRPr lang="zh-CN" altLang="zh-CN"/>
          </a:p>
        </p:txBody>
      </p:sp>
      <p:sp>
        <p:nvSpPr>
          <p:cNvPr id="9"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p:txBody>
          <a:bodyPr/>
          <a:lstStyle>
            <a:lvl1pPr>
              <a:defRPr/>
            </a:lvl1pPr>
          </a:lstStyle>
          <a:p>
            <a:pPr>
              <a:defRPr/>
            </a:pPr>
            <a:endParaRPr lang="zh-CN" altLang="en-US"/>
          </a:p>
        </p:txBody>
      </p:sp>
      <p:sp>
        <p:nvSpPr>
          <p:cNvPr id="4" name="Rectangle 4"/>
          <p:cNvSpPr>
            <a:spLocks noGrp="1" noChangeArrowheads="1"/>
          </p:cNvSpPr>
          <p:nvPr>
            <p:ph type="sldNum" sz="quarter" idx="11"/>
          </p:nvPr>
        </p:nvSpPr>
        <p:spPr/>
        <p:txBody>
          <a:bodyPr/>
          <a:lstStyle>
            <a:lvl1pPr>
              <a:defRPr/>
            </a:lvl1pPr>
          </a:lstStyle>
          <a:p>
            <a:pPr>
              <a:defRPr/>
            </a:pPr>
            <a:fld id="{7A7DC9D5-965A-41D0-B1ED-7A94EB992E9C}" type="slidenum">
              <a:rPr lang="zh-CN" altLang="zh-CN"/>
              <a:t>‹#›</a:t>
            </a:fld>
            <a:endParaRPr lang="zh-CN" altLang="zh-CN"/>
          </a:p>
        </p:txBody>
      </p:sp>
      <p:sp>
        <p:nvSpPr>
          <p:cNvPr id="5"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endParaRPr lang="zh-CN" altLang="en-US"/>
          </a:p>
        </p:txBody>
      </p:sp>
      <p:sp>
        <p:nvSpPr>
          <p:cNvPr id="3" name="Rectangle 4"/>
          <p:cNvSpPr>
            <a:spLocks noGrp="1" noChangeArrowheads="1"/>
          </p:cNvSpPr>
          <p:nvPr>
            <p:ph type="sldNum" sz="quarter" idx="11"/>
          </p:nvPr>
        </p:nvSpPr>
        <p:spPr/>
        <p:txBody>
          <a:bodyPr/>
          <a:lstStyle>
            <a:lvl1pPr>
              <a:defRPr/>
            </a:lvl1pPr>
          </a:lstStyle>
          <a:p>
            <a:pPr>
              <a:defRPr/>
            </a:pPr>
            <a:fld id="{CC909ECE-5CFF-402B-B8EF-6189A6353975}" type="slidenum">
              <a:rPr lang="zh-CN" altLang="zh-CN"/>
              <a:t>‹#›</a:t>
            </a:fld>
            <a:endParaRPr lang="zh-CN" altLang="zh-CN"/>
          </a:p>
        </p:txBody>
      </p:sp>
      <p:sp>
        <p:nvSpPr>
          <p:cNvPr id="4"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endParaRPr lang="zh-CN" altLang="en-US"/>
          </a:p>
        </p:txBody>
      </p:sp>
      <p:sp>
        <p:nvSpPr>
          <p:cNvPr id="6" name="Rectangle 4"/>
          <p:cNvSpPr>
            <a:spLocks noGrp="1" noChangeArrowheads="1"/>
          </p:cNvSpPr>
          <p:nvPr>
            <p:ph type="sldNum" sz="quarter" idx="11"/>
          </p:nvPr>
        </p:nvSpPr>
        <p:spPr/>
        <p:txBody>
          <a:bodyPr/>
          <a:lstStyle>
            <a:lvl1pPr>
              <a:defRPr/>
            </a:lvl1pPr>
          </a:lstStyle>
          <a:p>
            <a:pPr>
              <a:defRPr/>
            </a:pPr>
            <a:fld id="{1565CED8-3ED0-4D8F-8C84-19CAC594963B}" type="slidenum">
              <a:rPr lang="zh-CN" altLang="zh-CN"/>
              <a:t>‹#›</a:t>
            </a:fld>
            <a:endParaRPr lang="zh-CN" altLang="zh-CN"/>
          </a:p>
        </p:txBody>
      </p:sp>
      <p:sp>
        <p:nvSpPr>
          <p:cNvPr id="7"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sym typeface="Arial" panose="020B0604020202020204" pitchFamily="34" charset="0"/>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endParaRPr lang="zh-CN" altLang="en-US"/>
          </a:p>
        </p:txBody>
      </p:sp>
      <p:sp>
        <p:nvSpPr>
          <p:cNvPr id="6" name="Rectangle 4"/>
          <p:cNvSpPr>
            <a:spLocks noGrp="1" noChangeArrowheads="1"/>
          </p:cNvSpPr>
          <p:nvPr>
            <p:ph type="sldNum" sz="quarter" idx="11"/>
          </p:nvPr>
        </p:nvSpPr>
        <p:spPr/>
        <p:txBody>
          <a:bodyPr/>
          <a:lstStyle>
            <a:lvl1pPr>
              <a:defRPr/>
            </a:lvl1pPr>
          </a:lstStyle>
          <a:p>
            <a:pPr>
              <a:defRPr/>
            </a:pPr>
            <a:fld id="{833DDEE5-317C-4EA0-9327-5F56ED570945}" type="slidenum">
              <a:rPr lang="zh-CN" altLang="zh-CN"/>
              <a:t>‹#›</a:t>
            </a:fld>
            <a:endParaRPr lang="zh-CN" altLang="zh-CN"/>
          </a:p>
        </p:txBody>
      </p:sp>
      <p:sp>
        <p:nvSpPr>
          <p:cNvPr id="7" name="Rectangle 5"/>
          <p:cNvSpPr>
            <a:spLocks noGrp="1" noChangeArrowheads="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KSO_BT1"/>
          <p:cNvSpPr>
            <a:spLocks noGrp="1" noChangeArrowheads="1"/>
          </p:cNvSpPr>
          <p:nvPr>
            <p:ph type="title"/>
          </p:nvPr>
        </p:nvSpPr>
        <p:spPr bwMode="auto">
          <a:xfrm>
            <a:off x="3708400" y="333375"/>
            <a:ext cx="48148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t>单击此处编辑母版标题样式</a:t>
            </a:r>
          </a:p>
        </p:txBody>
      </p:sp>
      <p:sp>
        <p:nvSpPr>
          <p:cNvPr id="1027" name="Rectangle 3"/>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smtClean="0">
                <a:latin typeface="Arial" panose="020B0604020202020204" pitchFamily="34" charset="0"/>
              </a:defRPr>
            </a:lvl1pPr>
          </a:lstStyle>
          <a:p>
            <a:pPr>
              <a:defRPr/>
            </a:pPr>
            <a:endParaRPr lang="zh-CN" altLang="en-US"/>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smtClean="0">
                <a:latin typeface="Arial" panose="020B0604020202020204" pitchFamily="34" charset="0"/>
              </a:defRPr>
            </a:lvl1pPr>
          </a:lstStyle>
          <a:p>
            <a:pPr>
              <a:defRPr/>
            </a:pPr>
            <a:fld id="{0ACD2F71-EED8-4ED2-A826-B83120E97EC0}" type="slidenum">
              <a:rPr lang="zh-CN" altLang="zh-CN"/>
              <a:t>‹#›</a:t>
            </a:fld>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200" smtClean="0">
                <a:latin typeface="Arial" panose="020B0604020202020204" pitchFamily="34" charset="0"/>
              </a:defRPr>
            </a:lvl1pPr>
          </a:lstStyle>
          <a:p>
            <a:pPr>
              <a:defRPr/>
            </a:pPr>
            <a:endParaRPr lang="zh-CN" altLang="en-US"/>
          </a:p>
        </p:txBody>
      </p:sp>
      <p:sp>
        <p:nvSpPr>
          <p:cNvPr id="1030"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pPr lvl="0"/>
            <a:r>
              <a:rPr lang="zh-CN">
                <a:sym typeface="Arial" panose="020B0604020202020204" pitchFamily="34" charset="0"/>
              </a:rPr>
              <a:t>单击此处编辑母版文本样式</a:t>
            </a:r>
          </a:p>
          <a:p>
            <a:pPr lvl="1"/>
            <a:r>
              <a:rPr lang="zh-CN">
                <a:sym typeface="Arial" panose="020B0604020202020204" pitchFamily="34" charset="0"/>
              </a:rPr>
              <a:t>第二级</a:t>
            </a:r>
          </a:p>
          <a:p>
            <a:pPr lvl="2"/>
            <a:r>
              <a:rPr lang="zh-CN" altLang="zh-CN">
                <a:sym typeface="Arial" panose="020B0604020202020204" pitchFamily="34" charset="0"/>
              </a:rPr>
              <a:t>1).</a:t>
            </a:r>
            <a:r>
              <a:rPr lang="zh-CN">
                <a:sym typeface="Arial" panose="020B0604020202020204" pitchFamily="34" charset="0"/>
              </a:rPr>
              <a:t>第三级</a:t>
            </a:r>
          </a:p>
          <a:p>
            <a:pPr lvl="3"/>
            <a:r>
              <a:rPr lang="zh-CN" altLang="zh-CN">
                <a:sym typeface="Arial" panose="020B0604020202020204" pitchFamily="34" charset="0"/>
              </a:rPr>
              <a:t>(1).</a:t>
            </a:r>
            <a:r>
              <a:rPr lang="zh-CN">
                <a:sym typeface="Arial" panose="020B0604020202020204" pitchFamily="34" charset="0"/>
              </a:rPr>
              <a:t>第四级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1" fontAlgn="base" hangingPunct="1">
        <a:lnSpc>
          <a:spcPct val="90000"/>
        </a:lnSpc>
        <a:spcBef>
          <a:spcPct val="0"/>
        </a:spcBef>
        <a:spcAft>
          <a:spcPct val="0"/>
        </a:spcAft>
        <a:defRPr sz="3000" b="1">
          <a:solidFill>
            <a:schemeClr val="tx1"/>
          </a:solidFill>
          <a:latin typeface="+mj-lt"/>
          <a:ea typeface="+mj-ea"/>
          <a:cs typeface="+mj-cs"/>
        </a:defRPr>
      </a:lvl1pPr>
      <a:lvl2pPr algn="r" rtl="0" eaLnBrk="1" fontAlgn="base" hangingPunct="1">
        <a:lnSpc>
          <a:spcPct val="90000"/>
        </a:lnSpc>
        <a:spcBef>
          <a:spcPct val="0"/>
        </a:spcBef>
        <a:spcAft>
          <a:spcPct val="0"/>
        </a:spcAft>
        <a:defRPr sz="3000" b="1">
          <a:solidFill>
            <a:schemeClr val="tx1"/>
          </a:solidFill>
          <a:latin typeface="Arial Black" panose="020B0A04020102020204" pitchFamily="34" charset="0"/>
          <a:ea typeface="微软雅黑" panose="020B0503020204020204" pitchFamily="34" charset="-122"/>
        </a:defRPr>
      </a:lvl2pPr>
      <a:lvl3pPr algn="r" rtl="0" eaLnBrk="1" fontAlgn="base" hangingPunct="1">
        <a:lnSpc>
          <a:spcPct val="90000"/>
        </a:lnSpc>
        <a:spcBef>
          <a:spcPct val="0"/>
        </a:spcBef>
        <a:spcAft>
          <a:spcPct val="0"/>
        </a:spcAft>
        <a:defRPr sz="3000" b="1">
          <a:solidFill>
            <a:schemeClr val="tx1"/>
          </a:solidFill>
          <a:latin typeface="Arial Black" panose="020B0A04020102020204" pitchFamily="34" charset="0"/>
          <a:ea typeface="微软雅黑" panose="020B0503020204020204" pitchFamily="34" charset="-122"/>
        </a:defRPr>
      </a:lvl3pPr>
      <a:lvl4pPr algn="r" rtl="0" eaLnBrk="1" fontAlgn="base" hangingPunct="1">
        <a:lnSpc>
          <a:spcPct val="90000"/>
        </a:lnSpc>
        <a:spcBef>
          <a:spcPct val="0"/>
        </a:spcBef>
        <a:spcAft>
          <a:spcPct val="0"/>
        </a:spcAft>
        <a:defRPr sz="3000" b="1">
          <a:solidFill>
            <a:schemeClr val="tx1"/>
          </a:solidFill>
          <a:latin typeface="Arial Black" panose="020B0A04020102020204" pitchFamily="34" charset="0"/>
          <a:ea typeface="微软雅黑" panose="020B0503020204020204" pitchFamily="34" charset="-122"/>
        </a:defRPr>
      </a:lvl4pPr>
      <a:lvl5pPr algn="r" rtl="0" eaLnBrk="1" fontAlgn="base" hangingPunct="1">
        <a:lnSpc>
          <a:spcPct val="90000"/>
        </a:lnSpc>
        <a:spcBef>
          <a:spcPct val="0"/>
        </a:spcBef>
        <a:spcAft>
          <a:spcPct val="0"/>
        </a:spcAft>
        <a:defRPr sz="3000" b="1">
          <a:solidFill>
            <a:schemeClr val="tx1"/>
          </a:solidFill>
          <a:latin typeface="Arial Black" panose="020B0A04020102020204" pitchFamily="34" charset="0"/>
          <a:ea typeface="微软雅黑" panose="020B0503020204020204" pitchFamily="34" charset="-122"/>
        </a:defRPr>
      </a:lvl5pPr>
      <a:lvl6pPr marL="457200" algn="r" rtl="0" eaLnBrk="1" fontAlgn="base" hangingPunct="1">
        <a:lnSpc>
          <a:spcPct val="90000"/>
        </a:lnSpc>
        <a:spcBef>
          <a:spcPct val="0"/>
        </a:spcBef>
        <a:spcAft>
          <a:spcPct val="0"/>
        </a:spcAft>
        <a:defRPr sz="3000" b="1">
          <a:solidFill>
            <a:schemeClr val="tx1"/>
          </a:solidFill>
          <a:latin typeface="Arial Black" panose="020B0A04020102020204" pitchFamily="34" charset="0"/>
          <a:ea typeface="微软雅黑" panose="020B0503020204020204" pitchFamily="34" charset="-122"/>
        </a:defRPr>
      </a:lvl6pPr>
      <a:lvl7pPr marL="914400" algn="r" rtl="0" eaLnBrk="1" fontAlgn="base" hangingPunct="1">
        <a:lnSpc>
          <a:spcPct val="90000"/>
        </a:lnSpc>
        <a:spcBef>
          <a:spcPct val="0"/>
        </a:spcBef>
        <a:spcAft>
          <a:spcPct val="0"/>
        </a:spcAft>
        <a:defRPr sz="3000" b="1">
          <a:solidFill>
            <a:schemeClr val="tx1"/>
          </a:solidFill>
          <a:latin typeface="Arial Black" panose="020B0A04020102020204" pitchFamily="34" charset="0"/>
          <a:ea typeface="微软雅黑" panose="020B0503020204020204" pitchFamily="34" charset="-122"/>
        </a:defRPr>
      </a:lvl7pPr>
      <a:lvl8pPr marL="1371600" algn="r" rtl="0" eaLnBrk="1" fontAlgn="base" hangingPunct="1">
        <a:lnSpc>
          <a:spcPct val="90000"/>
        </a:lnSpc>
        <a:spcBef>
          <a:spcPct val="0"/>
        </a:spcBef>
        <a:spcAft>
          <a:spcPct val="0"/>
        </a:spcAft>
        <a:defRPr sz="3000" b="1">
          <a:solidFill>
            <a:schemeClr val="tx1"/>
          </a:solidFill>
          <a:latin typeface="Arial Black" panose="020B0A04020102020204" pitchFamily="34" charset="0"/>
          <a:ea typeface="微软雅黑" panose="020B0503020204020204" pitchFamily="34" charset="-122"/>
        </a:defRPr>
      </a:lvl8pPr>
      <a:lvl9pPr marL="1828800" algn="r" rtl="0" eaLnBrk="1" fontAlgn="base" hangingPunct="1">
        <a:lnSpc>
          <a:spcPct val="90000"/>
        </a:lnSpc>
        <a:spcBef>
          <a:spcPct val="0"/>
        </a:spcBef>
        <a:spcAft>
          <a:spcPct val="0"/>
        </a:spcAft>
        <a:defRPr sz="3000" b="1">
          <a:solidFill>
            <a:schemeClr val="tx1"/>
          </a:solidFill>
          <a:latin typeface="Arial Black" panose="020B0A040201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Font typeface="Arial" panose="020B0604020202020204" pitchFamily="34" charset="0"/>
        <a:buAutoNum type="arabicPeriod"/>
        <a:defRPr sz="2400">
          <a:solidFill>
            <a:schemeClr val="tx1"/>
          </a:solidFill>
          <a:latin typeface="+mn-lt"/>
          <a:ea typeface="+mn-ea"/>
          <a:cs typeface="+mn-cs"/>
          <a:sym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AutoNum type="arabicParenBoth"/>
        <a:defRPr sz="2000">
          <a:solidFill>
            <a:schemeClr val="tx1"/>
          </a:solidFill>
          <a:latin typeface="+mn-lt"/>
          <a:ea typeface="+mn-ea"/>
          <a:sym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defRPr sz="1600">
          <a:solidFill>
            <a:schemeClr val="tx1"/>
          </a:solidFill>
          <a:latin typeface="+mn-lt"/>
          <a:ea typeface="+mn-ea"/>
          <a:sym typeface="Arial" panose="020B0604020202020204" pitchFamily="34" charset="0"/>
        </a:defRPr>
      </a:lvl3pPr>
      <a:lvl4pPr marL="1600200" indent="-228600" algn="l" rtl="0" eaLnBrk="1" fontAlgn="base" hangingPunct="1">
        <a:spcBef>
          <a:spcPct val="20000"/>
        </a:spcBef>
        <a:spcAft>
          <a:spcPct val="0"/>
        </a:spcAft>
        <a:buFont typeface="Wingdings" panose="05000000000000000000" pitchFamily="2" charset="2"/>
        <a:defRPr sz="1200">
          <a:solidFill>
            <a:schemeClr val="tx1"/>
          </a:solidFill>
          <a:latin typeface="+mn-lt"/>
          <a:ea typeface="+mn-ea"/>
          <a:sym typeface="Arial" panose="020B060402020202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sym typeface="Arial" panose="020B0604020202020204" pitchFamily="34" charset="0"/>
        </a:defRPr>
      </a:lvl5pPr>
      <a:lvl6pPr marL="25146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sym typeface="Arial" panose="020B0604020202020204" pitchFamily="34" charset="0"/>
        </a:defRPr>
      </a:lvl6pPr>
      <a:lvl7pPr marL="29718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sym typeface="Arial" panose="020B0604020202020204" pitchFamily="34" charset="0"/>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sym typeface="Arial" panose="020B0604020202020204" pitchFamily="34" charset="0"/>
        </a:defRPr>
      </a:lvl8pPr>
      <a:lvl9pPr marL="3886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677236" y="1340768"/>
            <a:ext cx="38779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7200" b="1" dirty="0">
                <a:solidFill>
                  <a:schemeClr val="bg1"/>
                </a:solidFill>
              </a:rPr>
              <a:t>实施方案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8400" y="333375"/>
            <a:ext cx="4814888" cy="698500"/>
          </a:xfrm>
        </p:spPr>
        <p:txBody>
          <a:bodyPr/>
          <a:lstStyle/>
          <a:p>
            <a:r>
              <a:rPr lang="zh-CN" altLang="en-US"/>
              <a:t>关键技术</a:t>
            </a:r>
            <a:endParaRPr lang="zh-CN" altLang="en-US" dirty="0"/>
          </a:p>
        </p:txBody>
      </p:sp>
      <p:sp>
        <p:nvSpPr>
          <p:cNvPr id="4" name="文本框 3"/>
          <p:cNvSpPr txBox="1"/>
          <p:nvPr/>
        </p:nvSpPr>
        <p:spPr>
          <a:xfrm>
            <a:off x="629308" y="4464850"/>
            <a:ext cx="7885384" cy="2030095"/>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关键技术</a:t>
            </a:r>
          </a:p>
          <a:p>
            <a:pPr marL="742950" lvl="1" indent="-285750">
              <a:buFont typeface="Wingdings" panose="05000000000000000000" pitchFamily="2" charset="2"/>
              <a:buChar char="l"/>
            </a:pPr>
            <a:r>
              <a:rPr lang="zh-CN" altLang="en-US" dirty="0"/>
              <a:t>地址空间隔离</a:t>
            </a:r>
          </a:p>
          <a:p>
            <a:pPr marL="1200150" lvl="2" indent="-285750">
              <a:buFont typeface="Wingdings" panose="05000000000000000000" pitchFamily="2" charset="2"/>
              <a:buChar char="l"/>
            </a:pPr>
            <a:r>
              <a:rPr lang="en-US" altLang="zh-CN" dirty="0"/>
              <a:t>VM</a:t>
            </a:r>
            <a:r>
              <a:rPr lang="zh-CN" altLang="en-US" dirty="0"/>
              <a:t>间，与</a:t>
            </a:r>
            <a:r>
              <a:rPr lang="en-US" altLang="zh-CN" dirty="0"/>
              <a:t>Hypervisor</a:t>
            </a:r>
            <a:r>
              <a:rPr lang="zh-CN" altLang="en-US" dirty="0"/>
              <a:t>间物理内存不可互访 </a:t>
            </a:r>
          </a:p>
          <a:p>
            <a:pPr marL="285750" indent="-285750">
              <a:buFont typeface="Wingdings" panose="05000000000000000000" pitchFamily="2" charset="2"/>
              <a:buChar char="l"/>
            </a:pPr>
            <a:r>
              <a:rPr lang="zh-CN" altLang="en-US" dirty="0"/>
              <a:t>解决问题</a:t>
            </a:r>
          </a:p>
          <a:p>
            <a:pPr marL="742950" lvl="1" indent="-285750">
              <a:buFont typeface="Wingdings" panose="05000000000000000000" pitchFamily="2" charset="2"/>
              <a:buChar char="l"/>
            </a:pPr>
            <a:r>
              <a:rPr lang="zh-CN" altLang="en-US" dirty="0"/>
              <a:t>在非可信虚拟化环境下提供安全可靠执行环境</a:t>
            </a:r>
          </a:p>
          <a:p>
            <a:pPr marL="742950" lvl="1" indent="-285750">
              <a:buFont typeface="Wingdings" panose="05000000000000000000" pitchFamily="2" charset="2"/>
              <a:buChar char="l"/>
            </a:pPr>
            <a:r>
              <a:rPr lang="zh-CN" altLang="en-US" dirty="0"/>
              <a:t>对物理内存的分配、回收以及映射信息进行记录，防止虚拟机的内存被重映射和多重映射</a:t>
            </a:r>
          </a:p>
        </p:txBody>
      </p:sp>
      <p:pic>
        <p:nvPicPr>
          <p:cNvPr id="2050" name="Picture 2" descr="C:\Users\juku\AppData\Local\Temp\ksohtml\wpsE579.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48680"/>
            <a:ext cx="6336704" cy="38973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8400" y="333375"/>
            <a:ext cx="4814888" cy="698500"/>
          </a:xfrm>
        </p:spPr>
        <p:txBody>
          <a:bodyPr/>
          <a:lstStyle/>
          <a:p>
            <a:r>
              <a:rPr lang="zh-CN" altLang="en-US"/>
              <a:t>关键技术</a:t>
            </a:r>
            <a:endParaRPr lang="zh-CN" altLang="en-US" dirty="0"/>
          </a:p>
        </p:txBody>
      </p:sp>
      <p:sp>
        <p:nvSpPr>
          <p:cNvPr id="4" name="文本框 3"/>
          <p:cNvSpPr txBox="1"/>
          <p:nvPr/>
        </p:nvSpPr>
        <p:spPr>
          <a:xfrm>
            <a:off x="458392" y="4237097"/>
            <a:ext cx="8064896" cy="2308324"/>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关键技术</a:t>
            </a:r>
          </a:p>
          <a:p>
            <a:pPr marL="742950" lvl="1" indent="-285750">
              <a:buFont typeface="Wingdings" panose="05000000000000000000" pitchFamily="2" charset="2"/>
              <a:buChar char="l"/>
            </a:pPr>
            <a:r>
              <a:rPr lang="zh-CN" altLang="en-US" dirty="0"/>
              <a:t>上下文切换</a:t>
            </a:r>
          </a:p>
          <a:p>
            <a:pPr marL="1200150" lvl="2" indent="-285750">
              <a:buFont typeface="Wingdings" panose="05000000000000000000" pitchFamily="2" charset="2"/>
              <a:buChar char="l"/>
            </a:pPr>
            <a:r>
              <a:rPr lang="en-US" altLang="zh-CN" dirty="0"/>
              <a:t>VM</a:t>
            </a:r>
            <a:r>
              <a:rPr lang="zh-CN" altLang="en-US" dirty="0"/>
              <a:t>退出时，上下文切换归安全套件处理</a:t>
            </a:r>
          </a:p>
          <a:p>
            <a:pPr marL="742950" lvl="1" indent="-285750">
              <a:buFont typeface="Wingdings" panose="05000000000000000000" pitchFamily="2" charset="2"/>
              <a:buChar char="l"/>
            </a:pPr>
            <a:r>
              <a:rPr lang="zh-CN" altLang="en-US" dirty="0"/>
              <a:t>退出重定向</a:t>
            </a:r>
          </a:p>
          <a:p>
            <a:pPr marL="1200150" lvl="2" indent="-285750">
              <a:buFont typeface="Wingdings" panose="05000000000000000000" pitchFamily="2" charset="2"/>
              <a:buChar char="l"/>
            </a:pPr>
            <a:r>
              <a:rPr lang="zh-CN" altLang="en-US" dirty="0"/>
              <a:t>根据退出原因不同，返回处理结果</a:t>
            </a:r>
          </a:p>
          <a:p>
            <a:pPr marL="285750" indent="-285750">
              <a:buFont typeface="Wingdings" panose="05000000000000000000" pitchFamily="2" charset="2"/>
              <a:buChar char="l"/>
            </a:pPr>
            <a:r>
              <a:rPr lang="zh-CN" altLang="en-US" dirty="0"/>
              <a:t>解决问题</a:t>
            </a:r>
          </a:p>
          <a:p>
            <a:pPr marL="742950" lvl="1" indent="-285750">
              <a:buFont typeface="Wingdings" panose="05000000000000000000" pitchFamily="2" charset="2"/>
              <a:buChar char="l"/>
            </a:pPr>
            <a:r>
              <a:rPr lang="zh-CN" altLang="en-US" dirty="0"/>
              <a:t>防范</a:t>
            </a:r>
            <a:r>
              <a:rPr lang="en-US" altLang="zh-CN" dirty="0"/>
              <a:t>Hypervisor</a:t>
            </a:r>
            <a:r>
              <a:rPr lang="zh-CN" altLang="en-US" dirty="0"/>
              <a:t>通过自身的高特权可以获取虚拟机的信息，或导致虚拟机的控制流被篡改。</a:t>
            </a:r>
          </a:p>
        </p:txBody>
      </p:sp>
      <p:pic>
        <p:nvPicPr>
          <p:cNvPr id="3074" name="Picture 2" descr="C:\Users\juku\AppData\Local\Temp\ksohtml\wps4307.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84" y="394502"/>
            <a:ext cx="6345856" cy="3820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p>
        </p:txBody>
      </p:sp>
      <p:sp>
        <p:nvSpPr>
          <p:cNvPr id="5" name="文本框 4">
            <a:extLst>
              <a:ext uri="{FF2B5EF4-FFF2-40B4-BE49-F238E27FC236}">
                <a16:creationId xmlns:a16="http://schemas.microsoft.com/office/drawing/2014/main" id="{6C1E689E-5CDE-4B22-B0D8-A06B7227685E}"/>
              </a:ext>
            </a:extLst>
          </p:cNvPr>
          <p:cNvSpPr txBox="1"/>
          <p:nvPr/>
        </p:nvSpPr>
        <p:spPr>
          <a:xfrm>
            <a:off x="303241" y="1916832"/>
            <a:ext cx="2514101" cy="419602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基于同层隔离的安全执行环境</a:t>
            </a:r>
            <a:endParaRPr lang="en-US" altLang="zh-CN" dirty="0"/>
          </a:p>
          <a:p>
            <a:pPr marL="742950" lvl="1" indent="-285750">
              <a:lnSpc>
                <a:spcPct val="150000"/>
              </a:lnSpc>
              <a:buFont typeface="Wingdings" panose="05000000000000000000" pitchFamily="2" charset="2"/>
              <a:buChar char="l"/>
            </a:pPr>
            <a:r>
              <a:rPr lang="zh-CN" altLang="en-US" dirty="0"/>
              <a:t>安全切换门</a:t>
            </a:r>
            <a:endParaRPr lang="en-US" altLang="zh-CN" dirty="0"/>
          </a:p>
          <a:p>
            <a:pPr marL="285750" indent="-285750">
              <a:lnSpc>
                <a:spcPct val="150000"/>
              </a:lnSpc>
              <a:buFont typeface="Wingdings" panose="05000000000000000000" pitchFamily="2" charset="2"/>
              <a:buChar char="l"/>
            </a:pPr>
            <a:r>
              <a:rPr lang="en-US" altLang="zh-CN" dirty="0"/>
              <a:t>VM</a:t>
            </a:r>
            <a:r>
              <a:rPr lang="zh-CN" altLang="en-US" dirty="0"/>
              <a:t>与</a:t>
            </a:r>
            <a:r>
              <a:rPr lang="en-US" altLang="zh-CN" dirty="0"/>
              <a:t>HOS</a:t>
            </a:r>
            <a:r>
              <a:rPr lang="zh-CN" altLang="en-US" dirty="0"/>
              <a:t>安全切换</a:t>
            </a:r>
            <a:endParaRPr lang="en-US" altLang="zh-CN" dirty="0"/>
          </a:p>
          <a:p>
            <a:pPr marL="742950" lvl="1" indent="-285750">
              <a:lnSpc>
                <a:spcPct val="150000"/>
              </a:lnSpc>
              <a:buFont typeface="Wingdings" panose="05000000000000000000" pitchFamily="2" charset="2"/>
              <a:buChar char="l"/>
            </a:pPr>
            <a:r>
              <a:rPr lang="zh-CN" altLang="en-US" dirty="0"/>
              <a:t>上下文切换</a:t>
            </a:r>
            <a:endParaRPr lang="en-US" altLang="zh-CN" dirty="0"/>
          </a:p>
          <a:p>
            <a:pPr marL="742950" lvl="1" indent="-285750">
              <a:lnSpc>
                <a:spcPct val="150000"/>
              </a:lnSpc>
              <a:buFont typeface="Wingdings" panose="05000000000000000000" pitchFamily="2" charset="2"/>
              <a:buChar char="l"/>
            </a:pPr>
            <a:r>
              <a:rPr lang="en-US" altLang="zh-CN" dirty="0"/>
              <a:t>VM</a:t>
            </a:r>
            <a:r>
              <a:rPr lang="zh-CN" altLang="en-US" dirty="0"/>
              <a:t>退出重定向</a:t>
            </a:r>
            <a:endParaRPr lang="en-US" altLang="zh-CN" dirty="0"/>
          </a:p>
          <a:p>
            <a:pPr marL="285750" indent="-285750">
              <a:lnSpc>
                <a:spcPct val="150000"/>
              </a:lnSpc>
              <a:buFont typeface="Wingdings" panose="05000000000000000000" pitchFamily="2" charset="2"/>
              <a:buChar char="l"/>
            </a:pPr>
            <a:r>
              <a:rPr lang="en-US" altLang="zh-CN" dirty="0"/>
              <a:t>VM</a:t>
            </a:r>
            <a:r>
              <a:rPr lang="zh-CN" altLang="en-US" dirty="0"/>
              <a:t>地址映射</a:t>
            </a:r>
            <a:endParaRPr lang="en-US" altLang="zh-CN" dirty="0"/>
          </a:p>
          <a:p>
            <a:pPr marL="742950" lvl="1" indent="-285750">
              <a:lnSpc>
                <a:spcPct val="150000"/>
              </a:lnSpc>
              <a:buFont typeface="Wingdings" panose="05000000000000000000" pitchFamily="2" charset="2"/>
              <a:buChar char="l"/>
            </a:pPr>
            <a:r>
              <a:rPr lang="zh-CN" altLang="en-US" dirty="0"/>
              <a:t>页标记</a:t>
            </a:r>
            <a:endParaRPr lang="en-US" altLang="zh-CN" dirty="0"/>
          </a:p>
          <a:p>
            <a:pPr marL="742950" lvl="1" indent="-285750">
              <a:lnSpc>
                <a:spcPct val="150000"/>
              </a:lnSpc>
              <a:buFont typeface="Wingdings" panose="05000000000000000000" pitchFamily="2" charset="2"/>
              <a:buChar char="l"/>
            </a:pPr>
            <a:r>
              <a:rPr lang="en-US" altLang="zh-CN" dirty="0"/>
              <a:t>EPT</a:t>
            </a:r>
            <a:r>
              <a:rPr lang="zh-CN" altLang="en-US" dirty="0"/>
              <a:t>映射监控</a:t>
            </a:r>
            <a:endParaRPr lang="en-US" altLang="zh-CN" dirty="0"/>
          </a:p>
          <a:p>
            <a:pPr marL="285750" indent="-285750">
              <a:lnSpc>
                <a:spcPct val="150000"/>
              </a:lnSpc>
              <a:buFont typeface="Wingdings" panose="05000000000000000000" pitchFamily="2" charset="2"/>
              <a:buChar char="l"/>
            </a:pPr>
            <a:endParaRPr lang="zh-CN" altLang="en-US" dirty="0"/>
          </a:p>
        </p:txBody>
      </p:sp>
      <p:pic>
        <p:nvPicPr>
          <p:cNvPr id="6" name="图片 5">
            <a:extLst>
              <a:ext uri="{FF2B5EF4-FFF2-40B4-BE49-F238E27FC236}">
                <a16:creationId xmlns:a16="http://schemas.microsoft.com/office/drawing/2014/main" id="{E59C6CF8-2A41-4F81-93D8-970A3064B8C8}"/>
              </a:ext>
            </a:extLst>
          </p:cNvPr>
          <p:cNvPicPr>
            <a:picLocks noChangeAspect="1"/>
          </p:cNvPicPr>
          <p:nvPr/>
        </p:nvPicPr>
        <p:blipFill>
          <a:blip r:embed="rId3"/>
          <a:stretch>
            <a:fillRect/>
          </a:stretch>
        </p:blipFill>
        <p:spPr>
          <a:xfrm>
            <a:off x="2837629" y="1340768"/>
            <a:ext cx="6215961" cy="4320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系统接口 </a:t>
            </a:r>
            <a:endParaRPr lang="zh-CN" altLang="en-US" dirty="0"/>
          </a:p>
        </p:txBody>
      </p:sp>
      <p:graphicFrame>
        <p:nvGraphicFramePr>
          <p:cNvPr id="9" name="表格 8"/>
          <p:cNvGraphicFramePr>
            <a:graphicFrameLocks noGrp="1"/>
          </p:cNvGraphicFramePr>
          <p:nvPr/>
        </p:nvGraphicFramePr>
        <p:xfrm>
          <a:off x="1043608" y="1700808"/>
          <a:ext cx="6696744" cy="3318995"/>
        </p:xfrm>
        <a:graphic>
          <a:graphicData uri="http://schemas.openxmlformats.org/drawingml/2006/table">
            <a:tbl>
              <a:tblPr firstRow="1" firstCol="1" bandRow="1">
                <a:tableStyleId>{5C22544A-7EE6-4342-B048-85BDC9FD1C3A}</a:tableStyleId>
              </a:tblPr>
              <a:tblGrid>
                <a:gridCol w="3168352">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419955">
                <a:tc>
                  <a:txBody>
                    <a:bodyPr/>
                    <a:lstStyle/>
                    <a:p>
                      <a:pPr algn="ctr">
                        <a:spcAft>
                          <a:spcPts val="0"/>
                        </a:spcAft>
                      </a:pPr>
                      <a:r>
                        <a:rPr lang="zh-CN" sz="2400" b="0" kern="100" dirty="0">
                          <a:solidFill>
                            <a:schemeClr val="bg1"/>
                          </a:solidFill>
                          <a:effectLst/>
                          <a:latin typeface="Times New Roman" panose="02020603050405020304" pitchFamily="18" charset="0"/>
                          <a:cs typeface="Times New Roman" panose="02020603050405020304" pitchFamily="18" charset="0"/>
                        </a:rPr>
                        <a:t>名称</a:t>
                      </a:r>
                      <a:endParaRPr lang="zh-CN" sz="2400" b="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b="0" kern="100" dirty="0">
                          <a:solidFill>
                            <a:schemeClr val="bg1"/>
                          </a:solidFill>
                          <a:effectLst/>
                          <a:latin typeface="Times New Roman" panose="02020603050405020304" pitchFamily="18" charset="0"/>
                          <a:cs typeface="Times New Roman" panose="02020603050405020304" pitchFamily="18" charset="0"/>
                        </a:rPr>
                        <a:t>功能</a:t>
                      </a:r>
                      <a:endParaRPr lang="zh-CN" sz="2400" b="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2934">
                <a:tc>
                  <a:txBody>
                    <a:bodyPr/>
                    <a:lstStyle/>
                    <a:p>
                      <a:pPr algn="just">
                        <a:spcAft>
                          <a:spcPts val="0"/>
                        </a:spcAft>
                      </a:pPr>
                      <a:r>
                        <a:rPr lang="en-US" sz="2000" b="0" kern="100" dirty="0" err="1">
                          <a:solidFill>
                            <a:schemeClr val="tx1"/>
                          </a:solidFill>
                          <a:effectLst/>
                          <a:latin typeface="Times New Roman" panose="02020603050405020304" pitchFamily="18" charset="0"/>
                          <a:cs typeface="Times New Roman" panose="02020603050405020304" pitchFamily="18" charset="0"/>
                        </a:rPr>
                        <a:t>Create_VM_Metadata</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spcAft>
                          <a:spcPts val="0"/>
                        </a:spcAft>
                      </a:pPr>
                      <a:r>
                        <a:rPr lang="zh-CN" sz="2000" b="0" kern="100" dirty="0">
                          <a:solidFill>
                            <a:schemeClr val="tx1"/>
                          </a:solidFill>
                          <a:effectLst/>
                          <a:latin typeface="Times New Roman" panose="02020603050405020304" pitchFamily="18" charset="0"/>
                          <a:cs typeface="Times New Roman" panose="02020603050405020304" pitchFamily="18" charset="0"/>
                        </a:rPr>
                        <a:t>虚拟机元数据创建</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2934">
                <a:tc>
                  <a:txBody>
                    <a:bodyPr/>
                    <a:lstStyle/>
                    <a:p>
                      <a:pPr algn="just">
                        <a:spcAft>
                          <a:spcPts val="0"/>
                        </a:spcAft>
                      </a:pPr>
                      <a:r>
                        <a:rPr lang="en-US" sz="2000" b="0" kern="100" dirty="0" err="1">
                          <a:solidFill>
                            <a:schemeClr val="tx1"/>
                          </a:solidFill>
                          <a:effectLst/>
                          <a:latin typeface="Times New Roman" panose="02020603050405020304" pitchFamily="18" charset="0"/>
                          <a:cs typeface="Times New Roman" panose="02020603050405020304" pitchFamily="18" charset="0"/>
                        </a:rPr>
                        <a:t>Delete_VM_Metadata</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spcAft>
                          <a:spcPts val="0"/>
                        </a:spcAft>
                      </a:pPr>
                      <a:r>
                        <a:rPr lang="zh-CN" sz="2000" b="0" kern="100">
                          <a:solidFill>
                            <a:schemeClr val="tx1"/>
                          </a:solidFill>
                          <a:effectLst/>
                          <a:latin typeface="Times New Roman" panose="02020603050405020304" pitchFamily="18" charset="0"/>
                          <a:cs typeface="Times New Roman" panose="02020603050405020304" pitchFamily="18" charset="0"/>
                        </a:rPr>
                        <a:t>虚拟机元数据删除</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2934">
                <a:tc>
                  <a:txBody>
                    <a:bodyPr/>
                    <a:lstStyle/>
                    <a:p>
                      <a:pPr algn="just">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Alloc_Memory_to_VM</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spcAft>
                          <a:spcPts val="0"/>
                        </a:spcAft>
                      </a:pPr>
                      <a:r>
                        <a:rPr lang="zh-CN" sz="2000" b="0" kern="100">
                          <a:solidFill>
                            <a:schemeClr val="tx1"/>
                          </a:solidFill>
                          <a:effectLst/>
                          <a:latin typeface="Times New Roman" panose="02020603050405020304" pitchFamily="18" charset="0"/>
                          <a:cs typeface="Times New Roman" panose="02020603050405020304" pitchFamily="18" charset="0"/>
                        </a:rPr>
                        <a:t>内存分配</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2934">
                <a:tc>
                  <a:txBody>
                    <a:bodyPr/>
                    <a:lstStyle/>
                    <a:p>
                      <a:pPr algn="just">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Free_Memory_from_VM</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spcAft>
                          <a:spcPts val="0"/>
                        </a:spcAft>
                      </a:pPr>
                      <a:r>
                        <a:rPr lang="zh-CN" sz="2000" b="0" kern="100">
                          <a:solidFill>
                            <a:schemeClr val="tx1"/>
                          </a:solidFill>
                          <a:effectLst/>
                          <a:latin typeface="Times New Roman" panose="02020603050405020304" pitchFamily="18" charset="0"/>
                          <a:cs typeface="Times New Roman" panose="02020603050405020304" pitchFamily="18" charset="0"/>
                        </a:rPr>
                        <a:t>内存回收</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22934">
                <a:tc>
                  <a:txBody>
                    <a:bodyPr/>
                    <a:lstStyle/>
                    <a:p>
                      <a:pPr algn="just">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Share_Memory_among_VMs</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spcAft>
                          <a:spcPts val="0"/>
                        </a:spcAft>
                      </a:pPr>
                      <a:r>
                        <a:rPr lang="zh-CN" sz="2000" b="0" kern="100" dirty="0">
                          <a:solidFill>
                            <a:schemeClr val="tx1"/>
                          </a:solidFill>
                          <a:effectLst/>
                          <a:latin typeface="Times New Roman" panose="02020603050405020304" pitchFamily="18" charset="0"/>
                          <a:cs typeface="Times New Roman" panose="02020603050405020304" pitchFamily="18" charset="0"/>
                        </a:rPr>
                        <a:t>内存共享</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638502">
                <a:tc>
                  <a:txBody>
                    <a:bodyPr/>
                    <a:lstStyle/>
                    <a:p>
                      <a:pPr algn="just">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Switch_Host_Guest</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Hypervisor</a:t>
                      </a:r>
                      <a:r>
                        <a:rPr lang="zh-CN" sz="2000" b="0" kern="100" dirty="0">
                          <a:solidFill>
                            <a:schemeClr val="tx1"/>
                          </a:solidFill>
                          <a:effectLst/>
                          <a:latin typeface="Times New Roman" panose="02020603050405020304" pitchFamily="18" charset="0"/>
                          <a:cs typeface="Times New Roman" panose="02020603050405020304" pitchFamily="18" charset="0"/>
                        </a:rPr>
                        <a:t>和</a:t>
                      </a:r>
                      <a:r>
                        <a:rPr lang="en-US" sz="2000" b="0" kern="100" dirty="0">
                          <a:solidFill>
                            <a:schemeClr val="tx1"/>
                          </a:solidFill>
                          <a:effectLst/>
                          <a:latin typeface="Times New Roman" panose="02020603050405020304" pitchFamily="18" charset="0"/>
                          <a:cs typeface="Times New Roman" panose="02020603050405020304" pitchFamily="18" charset="0"/>
                        </a:rPr>
                        <a:t>VM</a:t>
                      </a:r>
                      <a:r>
                        <a:rPr lang="zh-CN" sz="2000" b="0" kern="100" dirty="0">
                          <a:solidFill>
                            <a:schemeClr val="tx1"/>
                          </a:solidFill>
                          <a:effectLst/>
                          <a:latin typeface="Times New Roman" panose="02020603050405020304" pitchFamily="18" charset="0"/>
                          <a:cs typeface="Times New Roman" panose="02020603050405020304" pitchFamily="18" charset="0"/>
                        </a:rPr>
                        <a:t>之间上下文切换</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22934">
                <a:tc>
                  <a:txBody>
                    <a:bodyPr/>
                    <a:lstStyle/>
                    <a:p>
                      <a:pPr algn="just">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Swap_Page_out</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spcAft>
                          <a:spcPts val="0"/>
                        </a:spcAft>
                      </a:pPr>
                      <a:r>
                        <a:rPr lang="zh-CN" sz="2000" b="0" kern="100">
                          <a:solidFill>
                            <a:schemeClr val="tx1"/>
                          </a:solidFill>
                          <a:effectLst/>
                          <a:latin typeface="Times New Roman" panose="02020603050405020304" pitchFamily="18" charset="0"/>
                          <a:cs typeface="Times New Roman" panose="02020603050405020304" pitchFamily="18" charset="0"/>
                        </a:rPr>
                        <a:t>页面换出到磁盘</a:t>
                      </a:r>
                      <a:endParaRPr lang="zh-CN" sz="1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22934">
                <a:tc>
                  <a:txBody>
                    <a:bodyPr/>
                    <a:lstStyle/>
                    <a:p>
                      <a:pPr algn="just">
                        <a:spcAft>
                          <a:spcPts val="0"/>
                        </a:spcAft>
                      </a:pPr>
                      <a:r>
                        <a:rPr lang="en-US" sz="2000" b="0" kern="100" dirty="0" err="1">
                          <a:solidFill>
                            <a:schemeClr val="tx1"/>
                          </a:solidFill>
                          <a:effectLst/>
                          <a:latin typeface="Times New Roman" panose="02020603050405020304" pitchFamily="18" charset="0"/>
                          <a:cs typeface="Times New Roman" panose="02020603050405020304" pitchFamily="18" charset="0"/>
                        </a:rPr>
                        <a:t>Swap_Page_in</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spcAft>
                          <a:spcPts val="0"/>
                        </a:spcAft>
                      </a:pPr>
                      <a:r>
                        <a:rPr lang="zh-CN" sz="2000" b="0" kern="100" dirty="0">
                          <a:solidFill>
                            <a:schemeClr val="tx1"/>
                          </a:solidFill>
                          <a:effectLst/>
                          <a:latin typeface="Times New Roman" panose="02020603050405020304" pitchFamily="18" charset="0"/>
                          <a:cs typeface="Times New Roman" panose="02020603050405020304" pitchFamily="18" charset="0"/>
                        </a:rPr>
                        <a:t>页面换入到内存</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关键数据结构</a:t>
            </a:r>
          </a:p>
        </p:txBody>
      </p:sp>
      <p:graphicFrame>
        <p:nvGraphicFramePr>
          <p:cNvPr id="3" name="表格 2"/>
          <p:cNvGraphicFramePr>
            <a:graphicFrameLocks noGrp="1"/>
          </p:cNvGraphicFramePr>
          <p:nvPr/>
        </p:nvGraphicFramePr>
        <p:xfrm>
          <a:off x="1115616" y="1772816"/>
          <a:ext cx="7056784" cy="330200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4320480">
                  <a:extLst>
                    <a:ext uri="{9D8B030D-6E8A-4147-A177-3AD203B41FA5}">
                      <a16:colId xmlns:a16="http://schemas.microsoft.com/office/drawing/2014/main" val="20001"/>
                    </a:ext>
                  </a:extLst>
                </a:gridCol>
              </a:tblGrid>
              <a:tr h="370840">
                <a:tc>
                  <a:txBody>
                    <a:bodyPr/>
                    <a:lstStyle/>
                    <a:p>
                      <a:pPr algn="ctr"/>
                      <a:r>
                        <a:rPr lang="zh-CN" altLang="en-US" dirty="0"/>
                        <a:t>数据结构</a:t>
                      </a:r>
                    </a:p>
                  </a:txBody>
                  <a:tcPr/>
                </a:tc>
                <a:tc>
                  <a:txBody>
                    <a:bodyPr/>
                    <a:lstStyle/>
                    <a:p>
                      <a:pPr algn="ctr"/>
                      <a:r>
                        <a:rPr lang="zh-CN" altLang="en-US" dirty="0"/>
                        <a:t>功能</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用户个人信息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用户在云计算平台中的凭证</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虚拟机信息表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运行时信息，在虚拟机创建时对其进行初始化</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物理页使用情况表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每个物理页的使用情况，便于对虚拟机的内存进行标记和追踪</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虚拟机上下文信息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在虚拟机进行上下文切换时，将信息保存在指定的</a:t>
                      </a:r>
                      <a:r>
                        <a:rPr lang="en-US" altLang="zh-CN" sz="1800" kern="1200" dirty="0">
                          <a:solidFill>
                            <a:schemeClr val="dk1"/>
                          </a:solidFill>
                          <a:effectLst/>
                          <a:latin typeface="+mn-lt"/>
                          <a:ea typeface="+mn-ea"/>
                          <a:cs typeface="+mn-cs"/>
                        </a:rPr>
                        <a:t>Hypervisor</a:t>
                      </a:r>
                      <a:r>
                        <a:rPr lang="zh-CN" altLang="en-US" sz="1800" kern="1200" dirty="0">
                          <a:solidFill>
                            <a:schemeClr val="dk1"/>
                          </a:solidFill>
                          <a:effectLst/>
                          <a:latin typeface="+mn-lt"/>
                          <a:ea typeface="+mn-ea"/>
                          <a:cs typeface="+mn-cs"/>
                        </a:rPr>
                        <a:t>不能访问的位置</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共享物理页属主信息链表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effectLst/>
                          <a:latin typeface="+mn-lt"/>
                          <a:ea typeface="+mn-ea"/>
                          <a:cs typeface="+mn-cs"/>
                        </a:rPr>
                        <a:t>当物理页是共享时，此数据机构用于记录所有共用这个物理页的属主信息</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Lst>
        </p:spPr>
        <p:txBody>
          <a:bodyPr anchor="ctr"/>
          <a:lstStyle/>
          <a:p>
            <a:r>
              <a:rPr lang="en-US" altLang="zh-CN" dirty="0"/>
              <a:t>Outline</a:t>
            </a:r>
            <a:endParaRPr lang="zh-CN" altLang="en-US" dirty="0"/>
          </a:p>
        </p:txBody>
      </p:sp>
      <p:grpSp>
        <p:nvGrpSpPr>
          <p:cNvPr id="10" name="组合 24"/>
          <p:cNvGrpSpPr/>
          <p:nvPr/>
        </p:nvGrpSpPr>
        <p:grpSpPr bwMode="auto">
          <a:xfrm>
            <a:off x="3275856" y="2708920"/>
            <a:ext cx="2518237" cy="2520280"/>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 name="文本框 29"/>
          <p:cNvSpPr txBox="1">
            <a:spLocks noChangeArrowheads="1"/>
          </p:cNvSpPr>
          <p:nvPr/>
        </p:nvSpPr>
        <p:spPr bwMode="auto">
          <a:xfrm>
            <a:off x="3794743" y="2918554"/>
            <a:ext cx="135325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a:solidFill>
                  <a:srgbClr val="0066CC"/>
                </a:solidFill>
                <a:latin typeface="Impact" panose="020B0806030902050204" pitchFamily="34" charset="0"/>
                <a:ea typeface="微软雅黑" panose="020B0503020204020204" pitchFamily="34" charset="-122"/>
              </a:rPr>
              <a:t>04</a:t>
            </a:r>
            <a:endParaRPr lang="zh-CN" altLang="en-US" sz="8800" dirty="0">
              <a:solidFill>
                <a:srgbClr val="0066CC"/>
              </a:solidFill>
              <a:latin typeface="Impact" panose="020B0806030902050204" pitchFamily="34" charset="0"/>
              <a:ea typeface="微软雅黑" panose="020B0503020204020204" pitchFamily="34" charset="-122"/>
            </a:endParaRPr>
          </a:p>
        </p:txBody>
      </p:sp>
      <p:sp>
        <p:nvSpPr>
          <p:cNvPr id="14" name="文本框 33"/>
          <p:cNvSpPr txBox="1"/>
          <p:nvPr/>
        </p:nvSpPr>
        <p:spPr>
          <a:xfrm>
            <a:off x="3212942" y="4160693"/>
            <a:ext cx="2605090" cy="491490"/>
          </a:xfrm>
          <a:prstGeom prst="rect">
            <a:avLst/>
          </a:prstGeom>
          <a:noFill/>
        </p:spPr>
        <p:txBody>
          <a:bodyPr wrap="square" rtlCol="0">
            <a:spAutoFit/>
          </a:bodyPr>
          <a:lstStyle/>
          <a:p>
            <a:pPr algn="ctr"/>
            <a:r>
              <a:rPr lang="zh-CN" altLang="en-US" sz="2600" dirty="0">
                <a:solidFill>
                  <a:srgbClr val="0066CC"/>
                </a:solidFill>
                <a:latin typeface="微软雅黑" panose="020B0503020204020204" pitchFamily="34" charset="-122"/>
                <a:ea typeface="微软雅黑" panose="020B0503020204020204" pitchFamily="34" charset="-122"/>
              </a:rPr>
              <a:t>研究成果互动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13"/>
                                        </p:tgtEl>
                                      </p:cBhvr>
                                    </p:animEffect>
                                    <p:animScale>
                                      <p:cBhvr>
                                        <p:cTn id="17" dur="250" autoRev="1" fill="hold"/>
                                        <p:tgtEl>
                                          <p:spTgt spid="13"/>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14"/>
                                        </p:tgtEl>
                                        <p:attrNameLst>
                                          <p:attrName>style.visibility</p:attrName>
                                        </p:attrNameLst>
                                      </p:cBhvr>
                                      <p:to>
                                        <p:strVal val="visible"/>
                                      </p:to>
                                    </p:set>
                                    <p:anim by="(-#ppt_w*2)" calcmode="lin" valueType="num">
                                      <p:cBhvr rctx="PPT">
                                        <p:cTn id="21" dur="250" autoRev="1" fill="hold">
                                          <p:stCondLst>
                                            <p:cond delay="0"/>
                                          </p:stCondLst>
                                        </p:cTn>
                                        <p:tgtEl>
                                          <p:spTgt spid="14"/>
                                        </p:tgtEl>
                                        <p:attrNameLst>
                                          <p:attrName>ppt_w</p:attrName>
                                        </p:attrNameLst>
                                      </p:cBhvr>
                                    </p:anim>
                                    <p:anim by="(#ppt_w*0.50)" calcmode="lin" valueType="num">
                                      <p:cBhvr>
                                        <p:cTn id="22" dur="250" decel="50000" autoRev="1" fill="hold">
                                          <p:stCondLst>
                                            <p:cond delay="0"/>
                                          </p:stCondLst>
                                        </p:cTn>
                                        <p:tgtEl>
                                          <p:spTgt spid="14"/>
                                        </p:tgtEl>
                                        <p:attrNameLst>
                                          <p:attrName>ppt_x</p:attrName>
                                        </p:attrNameLst>
                                      </p:cBhvr>
                                    </p:anim>
                                    <p:anim from="(-#ppt_h/2)" to="(#ppt_y)" calcmode="lin" valueType="num">
                                      <p:cBhvr>
                                        <p:cTn id="23" dur="500" fill="hold">
                                          <p:stCondLst>
                                            <p:cond delay="0"/>
                                          </p:stCondLst>
                                        </p:cTn>
                                        <p:tgtEl>
                                          <p:spTgt spid="14"/>
                                        </p:tgtEl>
                                        <p:attrNameLst>
                                          <p:attrName>ppt_y</p:attrName>
                                        </p:attrNameLst>
                                      </p:cBhvr>
                                    </p:anim>
                                    <p:animRot by="21600000">
                                      <p:cBhvr>
                                        <p:cTn id="24" dur="5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研究成果互动</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340768"/>
            <a:ext cx="6372067" cy="3609426"/>
          </a:xfrm>
        </p:spPr>
      </p:pic>
      <p:sp>
        <p:nvSpPr>
          <p:cNvPr id="6" name="文本框 5"/>
          <p:cNvSpPr txBox="1"/>
          <p:nvPr/>
        </p:nvSpPr>
        <p:spPr>
          <a:xfrm>
            <a:off x="539552" y="5047297"/>
            <a:ext cx="7056784"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性能开销测试</a:t>
            </a:r>
            <a:endParaRPr lang="en-US" altLang="zh-CN" dirty="0"/>
          </a:p>
          <a:p>
            <a:pPr marL="742950" lvl="1" indent="-285750">
              <a:buFont typeface="Wingdings" panose="05000000000000000000" pitchFamily="2" charset="2"/>
              <a:buChar char="l"/>
            </a:pPr>
            <a:r>
              <a:rPr lang="zh-CN" altLang="en-US" dirty="0"/>
              <a:t>微观测试 </a:t>
            </a:r>
            <a:r>
              <a:rPr lang="en-US" altLang="zh-CN" dirty="0"/>
              <a:t>SPEC CPU2006 </a:t>
            </a:r>
            <a:r>
              <a:rPr lang="zh-CN" altLang="en-US" dirty="0"/>
              <a:t>（前</a:t>
            </a:r>
            <a:r>
              <a:rPr lang="en-US" altLang="zh-CN" dirty="0"/>
              <a:t>12</a:t>
            </a:r>
            <a:r>
              <a:rPr lang="zh-CN" altLang="en-US" dirty="0"/>
              <a:t>项）</a:t>
            </a:r>
            <a:endParaRPr lang="en-US" altLang="zh-CN" dirty="0"/>
          </a:p>
          <a:p>
            <a:pPr marL="742950" lvl="1" indent="-285750">
              <a:buFont typeface="Wingdings" panose="05000000000000000000" pitchFamily="2" charset="2"/>
              <a:buChar char="l"/>
            </a:pPr>
            <a:r>
              <a:rPr lang="en-US" altLang="zh-CN" dirty="0"/>
              <a:t>I/O</a:t>
            </a:r>
            <a:r>
              <a:rPr lang="zh-CN" altLang="en-US" dirty="0"/>
              <a:t>测试 </a:t>
            </a:r>
            <a:r>
              <a:rPr lang="en-US" altLang="zh-CN" dirty="0"/>
              <a:t>Bonnie++ </a:t>
            </a:r>
            <a:r>
              <a:rPr lang="zh-CN" altLang="en-US" dirty="0"/>
              <a:t>（后</a:t>
            </a:r>
            <a:r>
              <a:rPr lang="en-US" altLang="zh-CN" dirty="0"/>
              <a:t>3</a:t>
            </a:r>
            <a:r>
              <a:rPr lang="zh-CN" altLang="en-US" dirty="0"/>
              <a:t>项）</a:t>
            </a:r>
            <a:endParaRPr lang="en-US" altLang="zh-CN" dirty="0"/>
          </a:p>
          <a:p>
            <a:pPr marL="285750" indent="-285750">
              <a:buFont typeface="Wingdings" panose="05000000000000000000" pitchFamily="2" charset="2"/>
              <a:buChar char="l"/>
            </a:pPr>
            <a:r>
              <a:rPr lang="zh-CN" altLang="en-US" dirty="0"/>
              <a:t>结果分析</a:t>
            </a:r>
            <a:endParaRPr lang="en-US" altLang="zh-CN" dirty="0"/>
          </a:p>
          <a:p>
            <a:pPr marL="742950" lvl="1" indent="-285750">
              <a:buFont typeface="Wingdings" panose="05000000000000000000" pitchFamily="2" charset="2"/>
              <a:buChar char="l"/>
            </a:pPr>
            <a:r>
              <a:rPr lang="zh-CN" altLang="en-US" dirty="0"/>
              <a:t>性能开销增加≤</a:t>
            </a:r>
            <a:r>
              <a:rPr lang="en-US" altLang="zh-CN" dirty="0"/>
              <a:t>6%</a:t>
            </a:r>
            <a:r>
              <a:rPr lang="zh-CN" altLang="en-US" dirty="0"/>
              <a:t>，满足系统性能开销小于</a:t>
            </a:r>
            <a:r>
              <a:rPr lang="en-US" altLang="zh-CN" dirty="0"/>
              <a:t>10%</a:t>
            </a:r>
            <a:r>
              <a:rPr lang="zh-CN" altLang="en-US" dirty="0"/>
              <a:t>的要求</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Lst>
        </p:spPr>
        <p:txBody>
          <a:bodyPr anchor="ctr"/>
          <a:lstStyle/>
          <a:p>
            <a:r>
              <a:rPr lang="en-US" altLang="zh-CN" dirty="0"/>
              <a:t>Outline</a:t>
            </a:r>
            <a:endParaRPr lang="zh-CN" altLang="en-US" dirty="0"/>
          </a:p>
        </p:txBody>
      </p:sp>
      <p:grpSp>
        <p:nvGrpSpPr>
          <p:cNvPr id="10" name="组合 24"/>
          <p:cNvGrpSpPr/>
          <p:nvPr/>
        </p:nvGrpSpPr>
        <p:grpSpPr bwMode="auto">
          <a:xfrm>
            <a:off x="3275856" y="2708920"/>
            <a:ext cx="2518237" cy="2520280"/>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 name="文本框 29"/>
          <p:cNvSpPr txBox="1">
            <a:spLocks noChangeArrowheads="1"/>
          </p:cNvSpPr>
          <p:nvPr/>
        </p:nvSpPr>
        <p:spPr bwMode="auto">
          <a:xfrm>
            <a:off x="3773904" y="2918554"/>
            <a:ext cx="139493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a:solidFill>
                  <a:srgbClr val="0066CC"/>
                </a:solidFill>
                <a:latin typeface="Impact" panose="020B0806030902050204" pitchFamily="34" charset="0"/>
                <a:ea typeface="微软雅黑" panose="020B0503020204020204" pitchFamily="34" charset="-122"/>
              </a:rPr>
              <a:t>05</a:t>
            </a:r>
            <a:endParaRPr lang="zh-CN" altLang="en-US" sz="8800" dirty="0">
              <a:solidFill>
                <a:srgbClr val="0066CC"/>
              </a:solidFill>
              <a:latin typeface="Impact" panose="020B0806030902050204" pitchFamily="34" charset="0"/>
              <a:ea typeface="微软雅黑" panose="020B0503020204020204" pitchFamily="34" charset="-122"/>
            </a:endParaRPr>
          </a:p>
        </p:txBody>
      </p:sp>
      <p:sp>
        <p:nvSpPr>
          <p:cNvPr id="14" name="文本框 33"/>
          <p:cNvSpPr txBox="1"/>
          <p:nvPr/>
        </p:nvSpPr>
        <p:spPr>
          <a:xfrm>
            <a:off x="3212942" y="4160693"/>
            <a:ext cx="2605090" cy="491490"/>
          </a:xfrm>
          <a:prstGeom prst="rect">
            <a:avLst/>
          </a:prstGeom>
          <a:noFill/>
        </p:spPr>
        <p:txBody>
          <a:bodyPr wrap="square" rtlCol="0">
            <a:spAutoFit/>
          </a:bodyPr>
          <a:lstStyle/>
          <a:p>
            <a:pPr algn="ctr"/>
            <a:r>
              <a:rPr lang="zh-CN" altLang="en-US" sz="2600" dirty="0">
                <a:solidFill>
                  <a:srgbClr val="0066CC"/>
                </a:solidFill>
                <a:latin typeface="微软雅黑" panose="020B0503020204020204" pitchFamily="34" charset="-122"/>
                <a:ea typeface="微软雅黑" panose="020B0503020204020204" pitchFamily="34" charset="-122"/>
              </a:rPr>
              <a:t>考核指标实现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13"/>
                                        </p:tgtEl>
                                      </p:cBhvr>
                                    </p:animEffect>
                                    <p:animScale>
                                      <p:cBhvr>
                                        <p:cTn id="17" dur="250" autoRev="1" fill="hold"/>
                                        <p:tgtEl>
                                          <p:spTgt spid="13"/>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14"/>
                                        </p:tgtEl>
                                        <p:attrNameLst>
                                          <p:attrName>style.visibility</p:attrName>
                                        </p:attrNameLst>
                                      </p:cBhvr>
                                      <p:to>
                                        <p:strVal val="visible"/>
                                      </p:to>
                                    </p:set>
                                    <p:anim by="(-#ppt_w*2)" calcmode="lin" valueType="num">
                                      <p:cBhvr rctx="PPT">
                                        <p:cTn id="21" dur="250" autoRev="1" fill="hold">
                                          <p:stCondLst>
                                            <p:cond delay="0"/>
                                          </p:stCondLst>
                                        </p:cTn>
                                        <p:tgtEl>
                                          <p:spTgt spid="14"/>
                                        </p:tgtEl>
                                        <p:attrNameLst>
                                          <p:attrName>ppt_w</p:attrName>
                                        </p:attrNameLst>
                                      </p:cBhvr>
                                    </p:anim>
                                    <p:anim by="(#ppt_w*0.50)" calcmode="lin" valueType="num">
                                      <p:cBhvr>
                                        <p:cTn id="22" dur="250" decel="50000" autoRev="1" fill="hold">
                                          <p:stCondLst>
                                            <p:cond delay="0"/>
                                          </p:stCondLst>
                                        </p:cTn>
                                        <p:tgtEl>
                                          <p:spTgt spid="14"/>
                                        </p:tgtEl>
                                        <p:attrNameLst>
                                          <p:attrName>ppt_x</p:attrName>
                                        </p:attrNameLst>
                                      </p:cBhvr>
                                    </p:anim>
                                    <p:anim from="(-#ppt_h/2)" to="(#ppt_y)" calcmode="lin" valueType="num">
                                      <p:cBhvr>
                                        <p:cTn id="23" dur="500" fill="hold">
                                          <p:stCondLst>
                                            <p:cond delay="0"/>
                                          </p:stCondLst>
                                        </p:cTn>
                                        <p:tgtEl>
                                          <p:spTgt spid="14"/>
                                        </p:tgtEl>
                                        <p:attrNameLst>
                                          <p:attrName>ppt_y</p:attrName>
                                        </p:attrNameLst>
                                      </p:cBhvr>
                                    </p:anim>
                                    <p:animRot by="21600000">
                                      <p:cBhvr>
                                        <p:cTn id="24" dur="5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考核指标实现</a:t>
            </a:r>
          </a:p>
        </p:txBody>
      </p:sp>
      <p:sp>
        <p:nvSpPr>
          <p:cNvPr id="3" name="内容占位符 2"/>
          <p:cNvSpPr>
            <a:spLocks noGrp="1"/>
          </p:cNvSpPr>
          <p:nvPr>
            <p:ph idx="1"/>
          </p:nvPr>
        </p:nvSpPr>
        <p:spPr/>
        <p:txBody>
          <a:bodyPr/>
          <a:lstStyle/>
          <a:p>
            <a:r>
              <a:rPr lang="zh-CN" altLang="en-US" dirty="0"/>
              <a:t>专利  基于</a:t>
            </a:r>
            <a:r>
              <a:rPr lang="en-US" altLang="zh-CN" dirty="0"/>
              <a:t>KVM</a:t>
            </a:r>
            <a:r>
              <a:rPr lang="zh-CN" altLang="en-US" dirty="0"/>
              <a:t>内存高强度隔离的安全虚拟机的实现方法</a:t>
            </a:r>
            <a:endParaRPr lang="en-US" altLang="zh-CN" dirty="0"/>
          </a:p>
          <a:p>
            <a:r>
              <a:rPr lang="zh-CN" altLang="en-US" dirty="0"/>
              <a:t>论文 </a:t>
            </a:r>
            <a:r>
              <a:rPr lang="en-US" altLang="zh-CN" dirty="0" err="1"/>
              <a:t>ccgrid</a:t>
            </a:r>
            <a:r>
              <a:rPr lang="zh-CN" altLang="en-US" dirty="0"/>
              <a:t>投稿中</a:t>
            </a:r>
            <a:endParaRPr lang="en-US" altLang="zh-CN" dirty="0"/>
          </a:p>
          <a:p>
            <a:r>
              <a:rPr lang="en-US" altLang="zh-CN" dirty="0" err="1"/>
              <a:t>HyperMI</a:t>
            </a:r>
            <a:r>
              <a:rPr lang="en-US" altLang="zh-CN" dirty="0"/>
              <a:t>: A Privilege-level Secure Execution Environment for VM Isolation against Compromised Hypervisor</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AutoShape 3"/>
          <p:cNvSpPr>
            <a:spLocks noChangeArrowheads="1"/>
          </p:cNvSpPr>
          <p:nvPr/>
        </p:nvSpPr>
        <p:spPr bwMode="auto">
          <a:xfrm>
            <a:off x="325438" y="1270000"/>
            <a:ext cx="5010150" cy="576263"/>
          </a:xfrm>
          <a:prstGeom prst="roundRect">
            <a:avLst>
              <a:gd name="adj" fmla="val 50000"/>
            </a:avLst>
          </a:prstGeom>
          <a:gradFill rotWithShape="1">
            <a:gsLst>
              <a:gs pos="0">
                <a:schemeClr val="bg1"/>
              </a:gs>
              <a:gs pos="50000">
                <a:schemeClr val="accent1"/>
              </a:gs>
              <a:gs pos="100000">
                <a:schemeClr val="bg1"/>
              </a:gs>
            </a:gsLst>
            <a:lin ang="0" scaled="1"/>
          </a:gra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buFont typeface="Arial" panose="020B0604020202020204" pitchFamily="34" charset="0"/>
              <a:buNone/>
              <a:defRPr/>
            </a:pPr>
            <a:r>
              <a:rPr lang="zh-CN" altLang="en-US" sz="3600" b="1" dirty="0">
                <a:solidFill>
                  <a:schemeClr val="bg1"/>
                </a:solidFill>
                <a:latin typeface="Arial" panose="020B0604020202020204" pitchFamily="34" charset="0"/>
              </a:rPr>
              <a:t>Q &amp;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Lst>
        </p:spPr>
        <p:txBody>
          <a:bodyPr anchor="ctr"/>
          <a:lstStyle/>
          <a:p>
            <a:r>
              <a:rPr lang="en-US" altLang="zh-CN" dirty="0"/>
              <a:t>Outline</a:t>
            </a:r>
            <a:endParaRPr lang="zh-CN" altLang="en-US" dirty="0"/>
          </a:p>
        </p:txBody>
      </p:sp>
      <p:sp>
        <p:nvSpPr>
          <p:cNvPr id="2" name="文本框 1"/>
          <p:cNvSpPr txBox="1"/>
          <p:nvPr/>
        </p:nvSpPr>
        <p:spPr>
          <a:xfrm>
            <a:off x="4499992" y="2636912"/>
            <a:ext cx="4461477" cy="200054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rPr>
              <a:t>需求分析与研究目标</a:t>
            </a:r>
            <a:endParaRPr lang="en-US" altLang="zh-CN"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rPr>
              <a:t>考核指标</a:t>
            </a:r>
            <a:endParaRPr lang="en-US" altLang="zh-CN"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rPr>
              <a:t>技术方案与技术路线</a:t>
            </a:r>
          </a:p>
          <a:p>
            <a:pPr marL="457200" indent="-4572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rPr>
              <a:t>研究成果互动</a:t>
            </a:r>
            <a:endParaRPr lang="en-US" altLang="zh-CN"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rPr>
              <a:t>考核指标实现</a:t>
            </a:r>
            <a:endParaRPr lang="en-US" altLang="zh-CN" sz="2800" b="1" dirty="0">
              <a:latin typeface="Times New Roman" panose="02020603050405020304" pitchFamily="18" charset="0"/>
              <a:cs typeface="Times New Roman" panose="02020603050405020304" pitchFamily="18" charset="0"/>
            </a:endParaRPr>
          </a:p>
        </p:txBody>
      </p:sp>
      <p:grpSp>
        <p:nvGrpSpPr>
          <p:cNvPr id="10" name="组合 24"/>
          <p:cNvGrpSpPr/>
          <p:nvPr/>
        </p:nvGrpSpPr>
        <p:grpSpPr bwMode="auto">
          <a:xfrm>
            <a:off x="1532271" y="2395513"/>
            <a:ext cx="2518237" cy="2520280"/>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4" name="文本框 33"/>
          <p:cNvSpPr txBox="1"/>
          <p:nvPr/>
        </p:nvSpPr>
        <p:spPr>
          <a:xfrm>
            <a:off x="1445418" y="3422210"/>
            <a:ext cx="2605090" cy="492443"/>
          </a:xfrm>
          <a:prstGeom prst="rect">
            <a:avLst/>
          </a:prstGeom>
          <a:noFill/>
        </p:spPr>
        <p:txBody>
          <a:bodyPr wrap="square" rtlCol="0">
            <a:spAutoFit/>
          </a:bodyPr>
          <a:lstStyle/>
          <a:p>
            <a:pPr algn="ctr"/>
            <a:r>
              <a:rPr lang="zh-CN" altLang="en-US" sz="2600" b="1" dirty="0">
                <a:solidFill>
                  <a:srgbClr val="0066CC"/>
                </a:solidFill>
                <a:latin typeface="微软雅黑" panose="020B0503020204020204" pitchFamily="34" charset="-122"/>
                <a:ea typeface="微软雅黑" panose="020B0503020204020204" pitchFamily="34" charset="-122"/>
              </a:rPr>
              <a:t>目录</a:t>
            </a:r>
          </a:p>
        </p:txBody>
      </p:sp>
      <p:cxnSp>
        <p:nvCxnSpPr>
          <p:cNvPr id="15" name="直接连接符 14"/>
          <p:cNvCxnSpPr/>
          <p:nvPr/>
        </p:nvCxnSpPr>
        <p:spPr>
          <a:xfrm>
            <a:off x="4211960" y="2132856"/>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4"/>
                                        </p:tgtEl>
                                        <p:attrNameLst>
                                          <p:attrName>style.visibility</p:attrName>
                                        </p:attrNameLst>
                                      </p:cBhvr>
                                      <p:to>
                                        <p:strVal val="visible"/>
                                      </p:to>
                                    </p:set>
                                    <p:anim by="(-#ppt_w*2)" calcmode="lin" valueType="num">
                                      <p:cBhvr rctx="PPT">
                                        <p:cTn id="13" dur="250" autoRev="1" fill="hold">
                                          <p:stCondLst>
                                            <p:cond delay="0"/>
                                          </p:stCondLst>
                                        </p:cTn>
                                        <p:tgtEl>
                                          <p:spTgt spid="14"/>
                                        </p:tgtEl>
                                        <p:attrNameLst>
                                          <p:attrName>ppt_w</p:attrName>
                                        </p:attrNameLst>
                                      </p:cBhvr>
                                    </p:anim>
                                    <p:anim by="(#ppt_w*0.50)" calcmode="lin" valueType="num">
                                      <p:cBhvr>
                                        <p:cTn id="14" dur="250" decel="50000" autoRev="1" fill="hold">
                                          <p:stCondLst>
                                            <p:cond delay="0"/>
                                          </p:stCondLst>
                                        </p:cTn>
                                        <p:tgtEl>
                                          <p:spTgt spid="14"/>
                                        </p:tgtEl>
                                        <p:attrNameLst>
                                          <p:attrName>ppt_x</p:attrName>
                                        </p:attrNameLst>
                                      </p:cBhvr>
                                    </p:anim>
                                    <p:anim from="(-#ppt_h/2)" to="(#ppt_y)" calcmode="lin" valueType="num">
                                      <p:cBhvr>
                                        <p:cTn id="15" dur="500" fill="hold">
                                          <p:stCondLst>
                                            <p:cond delay="0"/>
                                          </p:stCondLst>
                                        </p:cTn>
                                        <p:tgtEl>
                                          <p:spTgt spid="14"/>
                                        </p:tgtEl>
                                        <p:attrNameLst>
                                          <p:attrName>ppt_y</p:attrName>
                                        </p:attrNameLst>
                                      </p:cBhvr>
                                    </p:anim>
                                    <p:animRot by="21600000">
                                      <p:cBhvr>
                                        <p:cTn id="16" dur="500" fill="hold">
                                          <p:stCondLst>
                                            <p:cond delay="0"/>
                                          </p:stCondLst>
                                        </p:cTn>
                                        <p:tgtEl>
                                          <p:spTgt spid="14"/>
                                        </p:tgtEl>
                                        <p:attrNameLst>
                                          <p:attrName>r</p:attrName>
                                        </p:attrNameLst>
                                      </p:cBhvr>
                                    </p:animRot>
                                  </p:childTnLst>
                                </p:cTn>
                              </p:par>
                            </p:childTnLst>
                          </p:cTn>
                        </p:par>
                        <p:par>
                          <p:cTn id="17" fill="hold">
                            <p:stCondLst>
                              <p:cond delay="1049"/>
                            </p:stCondLst>
                            <p:childTnLst>
                              <p:par>
                                <p:cTn id="18" presetID="22" presetClass="entr" presetSubtype="1"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p:cNvSpPr>
            <a:spLocks noGrp="1" noRot="1" noChangeAspect="1" noMove="1" noResize="1" noEditPoints="1" noAdjustHandles="1" noChangeArrowheads="1" noChangeShapeType="1" noTextEdit="1"/>
          </p:cNvSpPr>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zh-CN" altLang="en-US" sz="2800" kern="1200" dirty="0">
                <a:solidFill>
                  <a:schemeClr val="bg1"/>
                </a:solidFill>
                <a:latin typeface="+mj-lt"/>
                <a:ea typeface="+mj-ea"/>
                <a:cs typeface="+mj-cs"/>
              </a:rPr>
              <a:t>虚拟机安全套件子系统</a:t>
            </a:r>
          </a:p>
        </p:txBody>
      </p:sp>
      <p:pic>
        <p:nvPicPr>
          <p:cNvPr id="1029" name="Picture 2" descr="C:\Users\juku\AppData\Local\Temp\ksohtml\wps5A64.tm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2600" y="1772816"/>
            <a:ext cx="8178799" cy="378269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82600" y="5733256"/>
            <a:ext cx="8178799" cy="646331"/>
          </a:xfrm>
          <a:prstGeom prst="rect">
            <a:avLst/>
          </a:prstGeom>
          <a:noFill/>
        </p:spPr>
        <p:txBody>
          <a:bodyPr wrap="square" rtlCol="0">
            <a:spAutoFit/>
          </a:bodyPr>
          <a:lstStyle/>
          <a:p>
            <a:r>
              <a:rPr lang="zh-CN" altLang="en-US" dirty="0"/>
              <a:t>虚拟机地址空间隔离：虚拟机内存高强度隔离 首要前提</a:t>
            </a:r>
            <a:endParaRPr lang="en-US" altLang="zh-CN" dirty="0"/>
          </a:p>
          <a:p>
            <a:r>
              <a:rPr lang="en-US" altLang="zh-CN" dirty="0"/>
              <a:t>Hypervisor</a:t>
            </a:r>
            <a:r>
              <a:rPr lang="zh-CN" altLang="en-US" dirty="0"/>
              <a:t>与</a:t>
            </a:r>
            <a:r>
              <a:rPr lang="en-US" altLang="zh-CN" dirty="0"/>
              <a:t>VM</a:t>
            </a:r>
            <a:r>
              <a:rPr lang="zh-CN" altLang="en-US" dirty="0"/>
              <a:t>间安全切换： 运行时关键数据保护 运行时安全防护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p>
        </p:txBody>
      </p:sp>
      <p:sp>
        <p:nvSpPr>
          <p:cNvPr id="3" name="文本框 2"/>
          <p:cNvSpPr txBox="1"/>
          <p:nvPr/>
        </p:nvSpPr>
        <p:spPr>
          <a:xfrm>
            <a:off x="763005" y="3294281"/>
            <a:ext cx="7983736"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攻击防御</a:t>
            </a:r>
            <a:endParaRPr lang="en-US" altLang="zh-CN" dirty="0"/>
          </a:p>
          <a:p>
            <a:pPr marL="742950" lvl="1" indent="-285750">
              <a:buFont typeface="Wingdings" panose="05000000000000000000" pitchFamily="2" charset="2"/>
              <a:buChar char="l"/>
            </a:pPr>
            <a:r>
              <a:rPr lang="zh-CN" altLang="en-US" dirty="0"/>
              <a:t>多重映射攻击</a:t>
            </a:r>
            <a:endParaRPr lang="en-US" altLang="zh-CN" dirty="0"/>
          </a:p>
          <a:p>
            <a:pPr marL="1200150" lvl="2" indent="-285750">
              <a:buFont typeface="Wingdings" panose="05000000000000000000" pitchFamily="2" charset="2"/>
              <a:buChar char="l"/>
            </a:pPr>
            <a:r>
              <a:rPr lang="zh-CN" altLang="en-US" dirty="0"/>
              <a:t>物理页分配时，通过属主标记进行映射控制</a:t>
            </a:r>
            <a:endParaRPr lang="en-US" altLang="zh-CN" dirty="0"/>
          </a:p>
          <a:p>
            <a:pPr marL="742950" lvl="1" indent="-285750">
              <a:buFont typeface="Wingdings" panose="05000000000000000000" pitchFamily="2" charset="2"/>
              <a:buChar char="l"/>
            </a:pPr>
            <a:r>
              <a:rPr lang="zh-CN" altLang="en-US" dirty="0"/>
              <a:t>双映射攻击</a:t>
            </a:r>
            <a:endParaRPr lang="en-US" altLang="zh-CN" dirty="0"/>
          </a:p>
          <a:p>
            <a:pPr marL="1200150" lvl="2" indent="-285750">
              <a:buFont typeface="Wingdings" panose="05000000000000000000" pitchFamily="2" charset="2"/>
              <a:buChar char="l"/>
            </a:pPr>
            <a:r>
              <a:rPr lang="zh-CN" altLang="en-US" dirty="0"/>
              <a:t>物理页释放时，清空页内容</a:t>
            </a:r>
          </a:p>
        </p:txBody>
      </p:sp>
      <p:sp>
        <p:nvSpPr>
          <p:cNvPr id="5" name="文本框 4"/>
          <p:cNvSpPr txBox="1"/>
          <p:nvPr/>
        </p:nvSpPr>
        <p:spPr>
          <a:xfrm>
            <a:off x="763005" y="1901726"/>
            <a:ext cx="7272808"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上下文切换</a:t>
            </a:r>
            <a:endParaRPr lang="en-US" altLang="zh-CN" dirty="0"/>
          </a:p>
          <a:p>
            <a:pPr marL="742950" lvl="1" indent="-285750">
              <a:buFont typeface="Wingdings" panose="05000000000000000000" pitchFamily="2" charset="2"/>
              <a:buChar char="l"/>
            </a:pPr>
            <a:r>
              <a:rPr lang="zh-CN" altLang="en-US" dirty="0"/>
              <a:t>对</a:t>
            </a:r>
            <a:r>
              <a:rPr lang="en-US" altLang="zh-CN" dirty="0"/>
              <a:t>VMCS</a:t>
            </a:r>
            <a:r>
              <a:rPr lang="zh-CN" altLang="en-US" dirty="0"/>
              <a:t>关键数据结构进行隐藏</a:t>
            </a:r>
          </a:p>
          <a:p>
            <a:pPr marL="742950" lvl="1" indent="-285750">
              <a:buFont typeface="Wingdings" panose="05000000000000000000" pitchFamily="2" charset="2"/>
              <a:buChar char="l"/>
            </a:pPr>
            <a:r>
              <a:rPr lang="en-US" altLang="zh-CN" dirty="0"/>
              <a:t>VMCS</a:t>
            </a:r>
            <a:r>
              <a:rPr lang="zh-CN" altLang="en-US" dirty="0"/>
              <a:t>读写访问功能被剥夺到安全套件处理</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Lst>
        </p:spPr>
        <p:txBody>
          <a:bodyPr anchor="ctr"/>
          <a:lstStyle/>
          <a:p>
            <a:r>
              <a:rPr lang="en-US" altLang="zh-CN" dirty="0"/>
              <a:t>Outline</a:t>
            </a:r>
            <a:endParaRPr lang="zh-CN" altLang="en-US" dirty="0"/>
          </a:p>
        </p:txBody>
      </p:sp>
      <p:grpSp>
        <p:nvGrpSpPr>
          <p:cNvPr id="10" name="组合 24"/>
          <p:cNvGrpSpPr/>
          <p:nvPr/>
        </p:nvGrpSpPr>
        <p:grpSpPr bwMode="auto">
          <a:xfrm>
            <a:off x="3275856" y="2708920"/>
            <a:ext cx="2518237" cy="2520280"/>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 name="文本框 29"/>
          <p:cNvSpPr txBox="1">
            <a:spLocks noChangeArrowheads="1"/>
          </p:cNvSpPr>
          <p:nvPr/>
        </p:nvSpPr>
        <p:spPr bwMode="auto">
          <a:xfrm>
            <a:off x="3862070" y="2918554"/>
            <a:ext cx="121860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a:solidFill>
                  <a:srgbClr val="0066CC"/>
                </a:solidFill>
                <a:latin typeface="Impact" panose="020B0806030902050204" pitchFamily="34" charset="0"/>
                <a:ea typeface="微软雅黑" panose="020B0503020204020204" pitchFamily="34" charset="-122"/>
              </a:rPr>
              <a:t>01</a:t>
            </a:r>
            <a:endParaRPr lang="zh-CN" altLang="en-US" sz="8800" dirty="0">
              <a:solidFill>
                <a:srgbClr val="0066CC"/>
              </a:solidFill>
              <a:latin typeface="Impact" panose="020B0806030902050204" pitchFamily="34" charset="0"/>
              <a:ea typeface="微软雅黑" panose="020B0503020204020204" pitchFamily="34" charset="-122"/>
            </a:endParaRPr>
          </a:p>
        </p:txBody>
      </p:sp>
      <p:sp>
        <p:nvSpPr>
          <p:cNvPr id="14" name="文本框 33"/>
          <p:cNvSpPr txBox="1"/>
          <p:nvPr/>
        </p:nvSpPr>
        <p:spPr>
          <a:xfrm>
            <a:off x="3212942" y="4160693"/>
            <a:ext cx="2605090" cy="491490"/>
          </a:xfrm>
          <a:prstGeom prst="rect">
            <a:avLst/>
          </a:prstGeom>
          <a:noFill/>
        </p:spPr>
        <p:txBody>
          <a:bodyPr wrap="square" rtlCol="0">
            <a:spAutoFit/>
          </a:bodyPr>
          <a:lstStyle/>
          <a:p>
            <a:pPr algn="ctr"/>
            <a:r>
              <a:rPr lang="zh-CN" altLang="en-US" sz="2600" dirty="0">
                <a:solidFill>
                  <a:srgbClr val="0066CC"/>
                </a:solidFill>
                <a:latin typeface="微软雅黑" panose="020B0503020204020204" pitchFamily="34" charset="-122"/>
                <a:ea typeface="微软雅黑" panose="020B0503020204020204" pitchFamily="34" charset="-122"/>
              </a:rPr>
              <a:t>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13"/>
                                        </p:tgtEl>
                                      </p:cBhvr>
                                    </p:animEffect>
                                    <p:animScale>
                                      <p:cBhvr>
                                        <p:cTn id="17" dur="250" autoRev="1" fill="hold"/>
                                        <p:tgtEl>
                                          <p:spTgt spid="13"/>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14"/>
                                        </p:tgtEl>
                                        <p:attrNameLst>
                                          <p:attrName>style.visibility</p:attrName>
                                        </p:attrNameLst>
                                      </p:cBhvr>
                                      <p:to>
                                        <p:strVal val="visible"/>
                                      </p:to>
                                    </p:set>
                                    <p:anim by="(-#ppt_w*2)" calcmode="lin" valueType="num">
                                      <p:cBhvr rctx="PPT">
                                        <p:cTn id="21" dur="250" autoRev="1" fill="hold">
                                          <p:stCondLst>
                                            <p:cond delay="0"/>
                                          </p:stCondLst>
                                        </p:cTn>
                                        <p:tgtEl>
                                          <p:spTgt spid="14"/>
                                        </p:tgtEl>
                                        <p:attrNameLst>
                                          <p:attrName>ppt_w</p:attrName>
                                        </p:attrNameLst>
                                      </p:cBhvr>
                                    </p:anim>
                                    <p:anim by="(#ppt_w*0.50)" calcmode="lin" valueType="num">
                                      <p:cBhvr>
                                        <p:cTn id="22" dur="250" decel="50000" autoRev="1" fill="hold">
                                          <p:stCondLst>
                                            <p:cond delay="0"/>
                                          </p:stCondLst>
                                        </p:cTn>
                                        <p:tgtEl>
                                          <p:spTgt spid="14"/>
                                        </p:tgtEl>
                                        <p:attrNameLst>
                                          <p:attrName>ppt_x</p:attrName>
                                        </p:attrNameLst>
                                      </p:cBhvr>
                                    </p:anim>
                                    <p:anim from="(-#ppt_h/2)" to="(#ppt_y)" calcmode="lin" valueType="num">
                                      <p:cBhvr>
                                        <p:cTn id="23" dur="500" fill="hold">
                                          <p:stCondLst>
                                            <p:cond delay="0"/>
                                          </p:stCondLst>
                                        </p:cTn>
                                        <p:tgtEl>
                                          <p:spTgt spid="14"/>
                                        </p:tgtEl>
                                        <p:attrNameLst>
                                          <p:attrName>ppt_y</p:attrName>
                                        </p:attrNameLst>
                                      </p:cBhvr>
                                    </p:anim>
                                    <p:animRot by="21600000">
                                      <p:cBhvr>
                                        <p:cTn id="24" dur="5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p>
        </p:txBody>
      </p:sp>
      <p:sp>
        <p:nvSpPr>
          <p:cNvPr id="3" name="内容占位符 2"/>
          <p:cNvSpPr>
            <a:spLocks noGrp="1"/>
          </p:cNvSpPr>
          <p:nvPr>
            <p:ph idx="1"/>
          </p:nvPr>
        </p:nvSpPr>
        <p:spPr>
          <a:xfrm>
            <a:off x="377190" y="1716405"/>
            <a:ext cx="8146415" cy="2018030"/>
          </a:xfrm>
        </p:spPr>
        <p:txBody>
          <a:bodyPr/>
          <a:lstStyle/>
          <a:p>
            <a:pPr marL="0" indent="0">
              <a:buNone/>
            </a:pPr>
            <a:r>
              <a:rPr lang="en-US" altLang="zh-CN" dirty="0"/>
              <a:t>       </a:t>
            </a:r>
            <a:r>
              <a:rPr lang="zh-CN" altLang="en-US" dirty="0"/>
              <a:t>针对涉密云虚拟机安全套件的研究，主要解决虚拟机的安全隔离和虚拟机内部的系统和应用的安全，并结合云虚拟机保护系统实现虚拟机从启动到结束的全生命周期的保护。</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研究目标</a:t>
            </a:r>
          </a:p>
        </p:txBody>
      </p:sp>
      <p:sp>
        <p:nvSpPr>
          <p:cNvPr id="3" name="内容占位符 2"/>
          <p:cNvSpPr>
            <a:spLocks noGrp="1"/>
          </p:cNvSpPr>
          <p:nvPr>
            <p:ph idx="1"/>
          </p:nvPr>
        </p:nvSpPr>
        <p:spPr>
          <a:xfrm>
            <a:off x="377190" y="1716405"/>
            <a:ext cx="8146415" cy="2018030"/>
          </a:xfrm>
        </p:spPr>
        <p:txBody>
          <a:bodyPr/>
          <a:lstStyle/>
          <a:p>
            <a:pPr>
              <a:buFont typeface="Wingdings" panose="05000000000000000000" pitchFamily="2" charset="2"/>
              <a:buChar char="l"/>
            </a:pPr>
            <a:r>
              <a:rPr lang="zh-CN" altLang="en-US" dirty="0"/>
              <a:t>支持内存分区域存储，物理的隔离敏感数据不被篡改；</a:t>
            </a:r>
          </a:p>
          <a:p>
            <a:pPr>
              <a:buFont typeface="Wingdings" panose="05000000000000000000" pitchFamily="2" charset="2"/>
              <a:buChar char="l"/>
            </a:pPr>
            <a:r>
              <a:rPr lang="zh-CN" altLang="en-US" dirty="0"/>
              <a:t>支持内存动态分配标记、追踪和内存数据释放保护；</a:t>
            </a:r>
          </a:p>
          <a:p>
            <a:pPr>
              <a:buFont typeface="Wingdings" panose="05000000000000000000" pitchFamily="2" charset="2"/>
              <a:buChar char="l"/>
            </a:pPr>
            <a:r>
              <a:rPr lang="zh-CN" altLang="en-US" dirty="0"/>
              <a:t>支持内存受控共享，兼容现有的内存动态变更机制。</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a:t>系统各项性能开销小于</a:t>
            </a:r>
            <a:r>
              <a:rPr lang="en-US" altLang="zh-CN" dirty="0"/>
              <a:t>10%</a:t>
            </a:r>
          </a:p>
          <a:p>
            <a:pPr>
              <a:buFont typeface="Wingdings" panose="05000000000000000000" pitchFamily="2" charset="2"/>
              <a:buChar char="l"/>
            </a:pPr>
            <a:r>
              <a:rPr lang="zh-CN" altLang="en-US" dirty="0"/>
              <a:t>满足三大功能需求</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Lst>
        </p:spPr>
        <p:txBody>
          <a:bodyPr anchor="ctr"/>
          <a:lstStyle/>
          <a:p>
            <a:r>
              <a:rPr lang="en-US" altLang="zh-CN" dirty="0"/>
              <a:t>Outline</a:t>
            </a:r>
            <a:endParaRPr lang="zh-CN" altLang="en-US" dirty="0"/>
          </a:p>
        </p:txBody>
      </p:sp>
      <p:grpSp>
        <p:nvGrpSpPr>
          <p:cNvPr id="10" name="组合 24"/>
          <p:cNvGrpSpPr/>
          <p:nvPr/>
        </p:nvGrpSpPr>
        <p:grpSpPr bwMode="auto">
          <a:xfrm>
            <a:off x="3275856" y="2708920"/>
            <a:ext cx="2518237" cy="2520280"/>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 name="文本框 29"/>
          <p:cNvSpPr txBox="1">
            <a:spLocks noChangeArrowheads="1"/>
          </p:cNvSpPr>
          <p:nvPr/>
        </p:nvSpPr>
        <p:spPr bwMode="auto">
          <a:xfrm>
            <a:off x="3793942" y="2918554"/>
            <a:ext cx="135485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a:solidFill>
                  <a:srgbClr val="0066CC"/>
                </a:solidFill>
                <a:latin typeface="Impact" panose="020B0806030902050204" pitchFamily="34" charset="0"/>
                <a:ea typeface="微软雅黑" panose="020B0503020204020204" pitchFamily="34" charset="-122"/>
              </a:rPr>
              <a:t>02</a:t>
            </a:r>
            <a:endParaRPr lang="zh-CN" altLang="en-US" sz="8800" dirty="0">
              <a:solidFill>
                <a:srgbClr val="0066CC"/>
              </a:solidFill>
              <a:latin typeface="Impact" panose="020B0806030902050204" pitchFamily="34" charset="0"/>
              <a:ea typeface="微软雅黑" panose="020B0503020204020204" pitchFamily="34" charset="-122"/>
            </a:endParaRPr>
          </a:p>
        </p:txBody>
      </p:sp>
      <p:sp>
        <p:nvSpPr>
          <p:cNvPr id="14" name="文本框 33"/>
          <p:cNvSpPr txBox="1"/>
          <p:nvPr/>
        </p:nvSpPr>
        <p:spPr>
          <a:xfrm>
            <a:off x="3212942" y="4160693"/>
            <a:ext cx="2605090" cy="491490"/>
          </a:xfrm>
          <a:prstGeom prst="rect">
            <a:avLst/>
          </a:prstGeom>
          <a:noFill/>
        </p:spPr>
        <p:txBody>
          <a:bodyPr wrap="square" rtlCol="0">
            <a:spAutoFit/>
          </a:bodyPr>
          <a:lstStyle/>
          <a:p>
            <a:pPr algn="ctr"/>
            <a:r>
              <a:rPr lang="zh-CN" altLang="en-US" sz="2600" dirty="0">
                <a:solidFill>
                  <a:srgbClr val="0066CC"/>
                </a:solidFill>
                <a:latin typeface="微软雅黑" panose="020B0503020204020204" pitchFamily="34" charset="-122"/>
                <a:ea typeface="微软雅黑" panose="020B0503020204020204" pitchFamily="34" charset="-122"/>
              </a:rPr>
              <a:t>考核指标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13"/>
                                        </p:tgtEl>
                                      </p:cBhvr>
                                    </p:animEffect>
                                    <p:animScale>
                                      <p:cBhvr>
                                        <p:cTn id="17" dur="250" autoRev="1" fill="hold"/>
                                        <p:tgtEl>
                                          <p:spTgt spid="13"/>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14"/>
                                        </p:tgtEl>
                                        <p:attrNameLst>
                                          <p:attrName>style.visibility</p:attrName>
                                        </p:attrNameLst>
                                      </p:cBhvr>
                                      <p:to>
                                        <p:strVal val="visible"/>
                                      </p:to>
                                    </p:set>
                                    <p:anim by="(-#ppt_w*2)" calcmode="lin" valueType="num">
                                      <p:cBhvr rctx="PPT">
                                        <p:cTn id="21" dur="250" autoRev="1" fill="hold">
                                          <p:stCondLst>
                                            <p:cond delay="0"/>
                                          </p:stCondLst>
                                        </p:cTn>
                                        <p:tgtEl>
                                          <p:spTgt spid="14"/>
                                        </p:tgtEl>
                                        <p:attrNameLst>
                                          <p:attrName>ppt_w</p:attrName>
                                        </p:attrNameLst>
                                      </p:cBhvr>
                                    </p:anim>
                                    <p:anim by="(#ppt_w*0.50)" calcmode="lin" valueType="num">
                                      <p:cBhvr>
                                        <p:cTn id="22" dur="250" decel="50000" autoRev="1" fill="hold">
                                          <p:stCondLst>
                                            <p:cond delay="0"/>
                                          </p:stCondLst>
                                        </p:cTn>
                                        <p:tgtEl>
                                          <p:spTgt spid="14"/>
                                        </p:tgtEl>
                                        <p:attrNameLst>
                                          <p:attrName>ppt_x</p:attrName>
                                        </p:attrNameLst>
                                      </p:cBhvr>
                                    </p:anim>
                                    <p:anim from="(-#ppt_h/2)" to="(#ppt_y)" calcmode="lin" valueType="num">
                                      <p:cBhvr>
                                        <p:cTn id="23" dur="500" fill="hold">
                                          <p:stCondLst>
                                            <p:cond delay="0"/>
                                          </p:stCondLst>
                                        </p:cTn>
                                        <p:tgtEl>
                                          <p:spTgt spid="14"/>
                                        </p:tgtEl>
                                        <p:attrNameLst>
                                          <p:attrName>ppt_y</p:attrName>
                                        </p:attrNameLst>
                                      </p:cBhvr>
                                    </p:anim>
                                    <p:animRot by="21600000">
                                      <p:cBhvr>
                                        <p:cTn id="24" dur="5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考核指标</a:t>
            </a:r>
          </a:p>
        </p:txBody>
      </p:sp>
      <p:sp>
        <p:nvSpPr>
          <p:cNvPr id="3" name="内容占位符 2"/>
          <p:cNvSpPr>
            <a:spLocks noGrp="1"/>
          </p:cNvSpPr>
          <p:nvPr>
            <p:ph idx="1"/>
          </p:nvPr>
        </p:nvSpPr>
        <p:spPr>
          <a:xfrm>
            <a:off x="755576" y="1772816"/>
            <a:ext cx="8146415" cy="2018030"/>
          </a:xfrm>
        </p:spPr>
        <p:txBody>
          <a:bodyPr/>
          <a:lstStyle/>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a:t>论文  专利</a:t>
            </a:r>
            <a:r>
              <a:rPr lang="en-US" altLang="zh-CN"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Lst>
        </p:spPr>
        <p:txBody>
          <a:bodyPr anchor="ctr"/>
          <a:lstStyle/>
          <a:p>
            <a:r>
              <a:rPr lang="en-US" altLang="zh-CN" dirty="0"/>
              <a:t>Outline</a:t>
            </a:r>
            <a:endParaRPr lang="zh-CN" altLang="en-US" dirty="0"/>
          </a:p>
        </p:txBody>
      </p:sp>
      <p:grpSp>
        <p:nvGrpSpPr>
          <p:cNvPr id="10" name="组合 24"/>
          <p:cNvGrpSpPr/>
          <p:nvPr/>
        </p:nvGrpSpPr>
        <p:grpSpPr bwMode="auto">
          <a:xfrm>
            <a:off x="3275856" y="2708920"/>
            <a:ext cx="2518237" cy="2520280"/>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 name="文本框 29"/>
          <p:cNvSpPr txBox="1">
            <a:spLocks noChangeArrowheads="1"/>
          </p:cNvSpPr>
          <p:nvPr/>
        </p:nvSpPr>
        <p:spPr bwMode="auto">
          <a:xfrm>
            <a:off x="3777912" y="2918554"/>
            <a:ext cx="138691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a:solidFill>
                  <a:srgbClr val="0066CC"/>
                </a:solidFill>
                <a:latin typeface="Impact" panose="020B0806030902050204" pitchFamily="34" charset="0"/>
                <a:ea typeface="微软雅黑" panose="020B0503020204020204" pitchFamily="34" charset="-122"/>
              </a:rPr>
              <a:t>03</a:t>
            </a:r>
            <a:endParaRPr lang="zh-CN" altLang="en-US" sz="8800" dirty="0">
              <a:solidFill>
                <a:srgbClr val="0066CC"/>
              </a:solidFill>
              <a:latin typeface="Impact" panose="020B0806030902050204" pitchFamily="34" charset="0"/>
              <a:ea typeface="微软雅黑" panose="020B0503020204020204" pitchFamily="34" charset="-122"/>
            </a:endParaRPr>
          </a:p>
        </p:txBody>
      </p:sp>
      <p:sp>
        <p:nvSpPr>
          <p:cNvPr id="14" name="文本框 33"/>
          <p:cNvSpPr txBox="1"/>
          <p:nvPr/>
        </p:nvSpPr>
        <p:spPr>
          <a:xfrm>
            <a:off x="3212942" y="4160693"/>
            <a:ext cx="2605090" cy="892552"/>
          </a:xfrm>
          <a:prstGeom prst="rect">
            <a:avLst/>
          </a:prstGeom>
          <a:noFill/>
        </p:spPr>
        <p:txBody>
          <a:bodyPr wrap="square" rtlCol="0">
            <a:spAutoFit/>
          </a:bodyPr>
          <a:lstStyle/>
          <a:p>
            <a:pPr algn="ctr"/>
            <a:r>
              <a:rPr lang="zh-CN" altLang="en-US" sz="2600" dirty="0">
                <a:solidFill>
                  <a:srgbClr val="0066CC"/>
                </a:solidFill>
                <a:latin typeface="微软雅黑" panose="020B0503020204020204" pitchFamily="34" charset="-122"/>
                <a:ea typeface="微软雅黑" panose="020B0503020204020204" pitchFamily="34" charset="-122"/>
              </a:rPr>
              <a:t>技术方案与</a:t>
            </a:r>
            <a:endParaRPr lang="en-US" altLang="zh-CN" sz="2600" dirty="0">
              <a:solidFill>
                <a:srgbClr val="0066CC"/>
              </a:solidFill>
              <a:latin typeface="微软雅黑" panose="020B0503020204020204" pitchFamily="34" charset="-122"/>
              <a:ea typeface="微软雅黑" panose="020B0503020204020204" pitchFamily="34" charset="-122"/>
            </a:endParaRPr>
          </a:p>
          <a:p>
            <a:pPr algn="ctr"/>
            <a:r>
              <a:rPr lang="zh-CN" altLang="en-US" sz="2600" dirty="0">
                <a:solidFill>
                  <a:srgbClr val="0066CC"/>
                </a:solidFill>
                <a:latin typeface="微软雅黑" panose="020B0503020204020204" pitchFamily="34" charset="-122"/>
                <a:ea typeface="微软雅黑" panose="020B0503020204020204" pitchFamily="34" charset="-122"/>
              </a:rPr>
              <a:t>技术路线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13"/>
                                        </p:tgtEl>
                                      </p:cBhvr>
                                    </p:animEffect>
                                    <p:animScale>
                                      <p:cBhvr>
                                        <p:cTn id="17" dur="250" autoRev="1" fill="hold"/>
                                        <p:tgtEl>
                                          <p:spTgt spid="13"/>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14"/>
                                        </p:tgtEl>
                                        <p:attrNameLst>
                                          <p:attrName>style.visibility</p:attrName>
                                        </p:attrNameLst>
                                      </p:cBhvr>
                                      <p:to>
                                        <p:strVal val="visible"/>
                                      </p:to>
                                    </p:set>
                                    <p:anim by="(-#ppt_w*2)" calcmode="lin" valueType="num">
                                      <p:cBhvr rctx="PPT">
                                        <p:cTn id="21" dur="250" autoRev="1" fill="hold">
                                          <p:stCondLst>
                                            <p:cond delay="0"/>
                                          </p:stCondLst>
                                        </p:cTn>
                                        <p:tgtEl>
                                          <p:spTgt spid="14"/>
                                        </p:tgtEl>
                                        <p:attrNameLst>
                                          <p:attrName>ppt_w</p:attrName>
                                        </p:attrNameLst>
                                      </p:cBhvr>
                                    </p:anim>
                                    <p:anim by="(#ppt_w*0.50)" calcmode="lin" valueType="num">
                                      <p:cBhvr>
                                        <p:cTn id="22" dur="250" decel="50000" autoRev="1" fill="hold">
                                          <p:stCondLst>
                                            <p:cond delay="0"/>
                                          </p:stCondLst>
                                        </p:cTn>
                                        <p:tgtEl>
                                          <p:spTgt spid="14"/>
                                        </p:tgtEl>
                                        <p:attrNameLst>
                                          <p:attrName>ppt_x</p:attrName>
                                        </p:attrNameLst>
                                      </p:cBhvr>
                                    </p:anim>
                                    <p:anim from="(-#ppt_h/2)" to="(#ppt_y)" calcmode="lin" valueType="num">
                                      <p:cBhvr>
                                        <p:cTn id="23" dur="500" fill="hold">
                                          <p:stCondLst>
                                            <p:cond delay="0"/>
                                          </p:stCondLst>
                                        </p:cTn>
                                        <p:tgtEl>
                                          <p:spTgt spid="14"/>
                                        </p:tgtEl>
                                        <p:attrNameLst>
                                          <p:attrName>ppt_y</p:attrName>
                                        </p:attrNameLst>
                                      </p:cBhvr>
                                    </p:anim>
                                    <p:animRot by="21600000">
                                      <p:cBhvr>
                                        <p:cTn id="24" dur="5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zh-CN" altLang="en-US" sz="2800" kern="1200" dirty="0">
                <a:solidFill>
                  <a:schemeClr val="bg1"/>
                </a:solidFill>
              </a:rPr>
              <a:t>虚拟机安全套件</a:t>
            </a:r>
            <a:endParaRPr lang="en-US" altLang="zh-CN" sz="2800" kern="1200" dirty="0">
              <a:solidFill>
                <a:schemeClr val="bg1"/>
              </a:solidFill>
              <a:latin typeface="+mj-lt"/>
              <a:ea typeface="+mj-ea"/>
              <a:cs typeface="+mj-cs"/>
            </a:endParaRPr>
          </a:p>
        </p:txBody>
      </p:sp>
      <p:pic>
        <p:nvPicPr>
          <p:cNvPr id="5" name="图片 4"/>
          <p:cNvPicPr>
            <a:picLocks noChangeAspect="1"/>
          </p:cNvPicPr>
          <p:nvPr/>
        </p:nvPicPr>
        <p:blipFill>
          <a:blip r:embed="rId3"/>
          <a:stretch>
            <a:fillRect/>
          </a:stretch>
        </p:blipFill>
        <p:spPr>
          <a:xfrm>
            <a:off x="417399" y="1844824"/>
            <a:ext cx="8357116" cy="3600400"/>
          </a:xfrm>
          <a:prstGeom prst="rect">
            <a:avLst/>
          </a:prstGeom>
        </p:spPr>
      </p:pic>
      <p:sp>
        <p:nvSpPr>
          <p:cNvPr id="3" name="矩形 2"/>
          <p:cNvSpPr/>
          <p:nvPr/>
        </p:nvSpPr>
        <p:spPr>
          <a:xfrm>
            <a:off x="430325" y="5590256"/>
            <a:ext cx="7200800" cy="646331"/>
          </a:xfrm>
          <a:prstGeom prst="rect">
            <a:avLst/>
          </a:prstGeom>
        </p:spPr>
        <p:txBody>
          <a:bodyPr wrap="square">
            <a:spAutoFit/>
          </a:bodyPr>
          <a:lstStyle/>
          <a:p>
            <a:r>
              <a:rPr lang="zh-CN" altLang="en-US" dirty="0"/>
              <a:t>虚拟机地址空间隔离：虚拟机内存高强度隔离 首要前提</a:t>
            </a:r>
            <a:endParaRPr lang="en-US" altLang="zh-CN" dirty="0"/>
          </a:p>
          <a:p>
            <a:r>
              <a:rPr lang="en-US" altLang="zh-CN" dirty="0"/>
              <a:t>Hypervisor</a:t>
            </a:r>
            <a:r>
              <a:rPr lang="zh-CN" altLang="en-US" dirty="0"/>
              <a:t>与</a:t>
            </a:r>
            <a:r>
              <a:rPr lang="en-US" altLang="zh-CN" dirty="0"/>
              <a:t>VM</a:t>
            </a:r>
            <a:r>
              <a:rPr lang="zh-CN" altLang="en-US" dirty="0"/>
              <a:t>间安全切换： 运行时关键数据保护 运行时安全防护 </a:t>
            </a:r>
          </a:p>
        </p:txBody>
      </p:sp>
    </p:spTree>
  </p:cSld>
  <p:clrMapOvr>
    <a:masterClrMapping/>
  </p:clrMapOvr>
</p:sld>
</file>

<file path=ppt/theme/theme1.xml><?xml version="1.0" encoding="utf-8"?>
<a:theme xmlns:a="http://schemas.openxmlformats.org/drawingml/2006/main" name="zm">
  <a:themeElements>
    <a:clrScheme name="53cd864ee33d0 1">
      <a:dk1>
        <a:srgbClr val="4B4D4F"/>
      </a:dk1>
      <a:lt1>
        <a:srgbClr val="FFFFFF"/>
      </a:lt1>
      <a:dk2>
        <a:srgbClr val="3D3F41"/>
      </a:dk2>
      <a:lt2>
        <a:srgbClr val="EEECE1"/>
      </a:lt2>
      <a:accent1>
        <a:srgbClr val="DC5C31"/>
      </a:accent1>
      <a:accent2>
        <a:srgbClr val="EA9B26"/>
      </a:accent2>
      <a:accent3>
        <a:srgbClr val="FFFFFF"/>
      </a:accent3>
      <a:accent4>
        <a:srgbClr val="3F4042"/>
      </a:accent4>
      <a:accent5>
        <a:srgbClr val="EBB5AD"/>
      </a:accent5>
      <a:accent6>
        <a:srgbClr val="D48C21"/>
      </a:accent6>
      <a:hlink>
        <a:srgbClr val="00B0F0"/>
      </a:hlink>
      <a:folHlink>
        <a:srgbClr val="AFB2B4"/>
      </a:folHlink>
    </a:clrScheme>
    <a:fontScheme name="53cd864ee33d0">
      <a:majorFont>
        <a:latin typeface="Arial Black"/>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4ee33d0 1">
        <a:dk1>
          <a:srgbClr val="4B4D4F"/>
        </a:dk1>
        <a:lt1>
          <a:srgbClr val="FFFFFF"/>
        </a:lt1>
        <a:dk2>
          <a:srgbClr val="3D3F41"/>
        </a:dk2>
        <a:lt2>
          <a:srgbClr val="EEECE1"/>
        </a:lt2>
        <a:accent1>
          <a:srgbClr val="DC5C31"/>
        </a:accent1>
        <a:accent2>
          <a:srgbClr val="EA9B26"/>
        </a:accent2>
        <a:accent3>
          <a:srgbClr val="FFFFFF"/>
        </a:accent3>
        <a:accent4>
          <a:srgbClr val="3F4042"/>
        </a:accent4>
        <a:accent5>
          <a:srgbClr val="EBB5AD"/>
        </a:accent5>
        <a:accent6>
          <a:srgbClr val="D48C2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712</Words>
  <Application>Microsoft Office PowerPoint</Application>
  <PresentationFormat>全屏显示(4:3)</PresentationFormat>
  <Paragraphs>137</Paragraphs>
  <Slides>21</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宋体</vt:lpstr>
      <vt:lpstr>微软雅黑</vt:lpstr>
      <vt:lpstr>幼圆</vt:lpstr>
      <vt:lpstr>Arial</vt:lpstr>
      <vt:lpstr>Arial Black</vt:lpstr>
      <vt:lpstr>Calibri</vt:lpstr>
      <vt:lpstr>Impact</vt:lpstr>
      <vt:lpstr>Times New Roman</vt:lpstr>
      <vt:lpstr>Wingdings</vt:lpstr>
      <vt:lpstr>zm</vt:lpstr>
      <vt:lpstr>PowerPoint 演示文稿</vt:lpstr>
      <vt:lpstr>Outline</vt:lpstr>
      <vt:lpstr>Outline</vt:lpstr>
      <vt:lpstr>需求分析</vt:lpstr>
      <vt:lpstr>研究目标</vt:lpstr>
      <vt:lpstr>Outline</vt:lpstr>
      <vt:lpstr>考核指标</vt:lpstr>
      <vt:lpstr>Outline</vt:lpstr>
      <vt:lpstr>虚拟机安全套件</vt:lpstr>
      <vt:lpstr>关键技术</vt:lpstr>
      <vt:lpstr>关键技术</vt:lpstr>
      <vt:lpstr>技术路线</vt:lpstr>
      <vt:lpstr>系统接口 </vt:lpstr>
      <vt:lpstr>关键数据结构</vt:lpstr>
      <vt:lpstr>Outline</vt:lpstr>
      <vt:lpstr>研究成果互动</vt:lpstr>
      <vt:lpstr>Outline</vt:lpstr>
      <vt:lpstr>考核指标实现</vt:lpstr>
      <vt:lpstr>PowerPoint 演示文稿</vt:lpstr>
      <vt:lpstr>虚拟机安全套件子系统</vt:lpstr>
      <vt:lpstr>技术路线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juku</dc:creator>
  <cp:lastModifiedBy>juku</cp:lastModifiedBy>
  <cp:revision>28</cp:revision>
  <dcterms:created xsi:type="dcterms:W3CDTF">2018-11-11T03:34:00Z</dcterms:created>
  <dcterms:modified xsi:type="dcterms:W3CDTF">2018-11-12T02:32:42Z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