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3" r:id="rId4"/>
    <p:sldId id="258" r:id="rId5"/>
    <p:sldId id="267" r:id="rId6"/>
    <p:sldId id="268" r:id="rId7"/>
    <p:sldId id="269" r:id="rId8"/>
    <p:sldId id="271" r:id="rId9"/>
    <p:sldId id="270" r:id="rId10"/>
    <p:sldId id="264" r:id="rId11"/>
    <p:sldId id="259" r:id="rId12"/>
    <p:sldId id="275" r:id="rId13"/>
    <p:sldId id="286" r:id="rId14"/>
    <p:sldId id="287" r:id="rId15"/>
    <p:sldId id="282" r:id="rId16"/>
    <p:sldId id="283" r:id="rId17"/>
    <p:sldId id="284" r:id="rId18"/>
    <p:sldId id="285" r:id="rId19"/>
    <p:sldId id="278" r:id="rId20"/>
    <p:sldId id="291" r:id="rId21"/>
    <p:sldId id="265" r:id="rId22"/>
    <p:sldId id="260" r:id="rId23"/>
    <p:sldId id="289" r:id="rId24"/>
    <p:sldId id="266" r:id="rId25"/>
    <p:sldId id="288" r:id="rId26"/>
    <p:sldId id="262" r:id="rId27"/>
    <p:sldId id="290" r:id="rId28"/>
    <p:sldId id="292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 autoAdjust="0"/>
    <p:restoredTop sz="83118" autoAdjust="0"/>
  </p:normalViewPr>
  <p:slideViewPr>
    <p:cSldViewPr snapToGrid="0">
      <p:cViewPr varScale="1">
        <p:scale>
          <a:sx n="57" d="100"/>
          <a:sy n="57" d="100"/>
        </p:scale>
        <p:origin x="120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OS%20virtualization\vkernel\&#23454;&#39564;&#25968;&#25454;\inode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S%20virtualization\vkernel\&#23454;&#39564;&#25968;&#25454;\for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S%20virtualization\vkernel\&#23454;&#39564;&#25968;&#25454;\lo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Syscall Classification Chart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B2-479D-96D2-DE06F82343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B2-479D-96D2-DE06F82343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B2-479D-96D2-DE06F82343A4}"/>
              </c:ext>
            </c:extLst>
          </c:dPt>
          <c:dLbls>
            <c:dLbl>
              <c:idx val="0"/>
              <c:layout>
                <c:manualLayout>
                  <c:x val="0.15373884514435696"/>
                  <c:y val="8.5110819480898173E-2"/>
                </c:manualLayout>
              </c:layout>
              <c:tx>
                <c:rich>
                  <a:bodyPr/>
                  <a:lstStyle/>
                  <a:p>
                    <a:fld id="{B70D9CB7-7BE2-41C5-A197-6F24D3653293}" type="CATEGORYNAME">
                      <a:rPr lang="en-US" altLang="zh-CN" sz="1100"/>
                      <a:pPr/>
                      <a:t>[类别名称]</a:t>
                    </a:fld>
                    <a:r>
                      <a:rPr lang="en-US" altLang="zh-CN" sz="1100" baseline="0" dirty="0"/>
                      <a:t>
</a:t>
                    </a:r>
                    <a:r>
                      <a:rPr lang="en-US" altLang="zh-CN" sz="1100" baseline="0" dirty="0" smtClean="0"/>
                      <a:t>14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CB2-479D-96D2-DE06F82343A4}"/>
                </c:ext>
              </c:extLst>
            </c:dLbl>
            <c:dLbl>
              <c:idx val="1"/>
              <c:layout>
                <c:manualLayout>
                  <c:x val="8.2422790901137244E-2"/>
                  <c:y val="0.20664406532516769"/>
                </c:manualLayout>
              </c:layout>
              <c:tx>
                <c:rich>
                  <a:bodyPr/>
                  <a:lstStyle/>
                  <a:p>
                    <a:fld id="{AAAF18B0-666B-4797-9036-E5D0AE83BD79}" type="CATEGORYNAME">
                      <a:rPr lang="en-US" altLang="zh-CN" sz="1100"/>
                      <a:pPr/>
                      <a:t>[类别名称]</a:t>
                    </a:fld>
                    <a:r>
                      <a:rPr lang="en-US" altLang="zh-CN" sz="1100" baseline="0" dirty="0"/>
                      <a:t>
</a:t>
                    </a:r>
                    <a:r>
                      <a:rPr lang="en-US" altLang="zh-CN" sz="1100" baseline="0" dirty="0" smtClean="0"/>
                      <a:t>64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216666666666665"/>
                      <c:h val="0.26259259259259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B2-479D-96D2-DE06F82343A4}"/>
                </c:ext>
              </c:extLst>
            </c:dLbl>
            <c:dLbl>
              <c:idx val="2"/>
              <c:layout>
                <c:manualLayout>
                  <c:x val="0.18402668416447943"/>
                  <c:y val="-0.18474445902595518"/>
                </c:manualLayout>
              </c:layout>
              <c:tx>
                <c:rich>
                  <a:bodyPr/>
                  <a:lstStyle/>
                  <a:p>
                    <a:fld id="{A0E8FBFC-ED24-4DED-8B01-A8F6339201BB}" type="CATEGORYNAME">
                      <a:rPr lang="en-US" altLang="zh-CN" sz="1100"/>
                      <a:pPr/>
                      <a:t>[类别名称]</a:t>
                    </a:fld>
                    <a:r>
                      <a:rPr lang="en-US" altLang="zh-CN" sz="1100" baseline="0"/>
                      <a:t>
236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50000000000001"/>
                      <c:h val="0.2004166666666666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CB2-479D-96D2-DE06F82343A4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interferences</c:v>
                </c:pt>
                <c:pt idx="1">
                  <c:v>interferences but eliminated</c:v>
                </c:pt>
                <c:pt idx="2">
                  <c:v>no interferences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16</c:v>
                </c:pt>
                <c:pt idx="1">
                  <c:v>62</c:v>
                </c:pt>
                <c:pt idx="2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B2-479D-96D2-DE06F82343A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18897637795281"/>
          <c:y val="0.73692038495188106"/>
          <c:w val="0.33436657917760282"/>
          <c:h val="0.2343766404199475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Inode Isolation Issues - MySQL</a:t>
            </a:r>
            <a:endParaRPr lang="zh-CN" altLang="en-US" sz="14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Stress Container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110</c:v>
                </c:pt>
                <c:pt idx="2">
                  <c:v>220</c:v>
                </c:pt>
                <c:pt idx="3">
                  <c:v>330</c:v>
                </c:pt>
                <c:pt idx="4">
                  <c:v>440</c:v>
                </c:pt>
                <c:pt idx="5">
                  <c:v>550</c:v>
                </c:pt>
                <c:pt idx="6">
                  <c:v>660</c:v>
                </c:pt>
                <c:pt idx="7">
                  <c:v>770</c:v>
                </c:pt>
                <c:pt idx="8">
                  <c:v>880</c:v>
                </c:pt>
                <c:pt idx="9">
                  <c:v>990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123541</c:v>
                </c:pt>
                <c:pt idx="2">
                  <c:v>245732</c:v>
                </c:pt>
                <c:pt idx="3">
                  <c:v>372735</c:v>
                </c:pt>
                <c:pt idx="4">
                  <c:v>484178</c:v>
                </c:pt>
                <c:pt idx="5">
                  <c:v>599497</c:v>
                </c:pt>
                <c:pt idx="6">
                  <c:v>599497</c:v>
                </c:pt>
                <c:pt idx="7">
                  <c:v>599497</c:v>
                </c:pt>
                <c:pt idx="8">
                  <c:v>599497</c:v>
                </c:pt>
                <c:pt idx="9">
                  <c:v>599497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26-4269-9C54-459771A58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298687"/>
        <c:axId val="131307423"/>
      </c:lineChart>
      <c:lineChart>
        <c:grouping val="standard"/>
        <c:varyColors val="0"/>
        <c:ser>
          <c:idx val="1"/>
          <c:order val="1"/>
          <c:tx>
            <c:strRef>
              <c:f>Sheet1!$F$1</c:f>
              <c:strCache>
                <c:ptCount val="1"/>
                <c:pt idx="0">
                  <c:v>MySQL Container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110</c:v>
                </c:pt>
                <c:pt idx="2">
                  <c:v>220</c:v>
                </c:pt>
                <c:pt idx="3">
                  <c:v>330</c:v>
                </c:pt>
                <c:pt idx="4">
                  <c:v>440</c:v>
                </c:pt>
                <c:pt idx="5">
                  <c:v>550</c:v>
                </c:pt>
                <c:pt idx="6">
                  <c:v>660</c:v>
                </c:pt>
                <c:pt idx="7">
                  <c:v>770</c:v>
                </c:pt>
                <c:pt idx="8">
                  <c:v>880</c:v>
                </c:pt>
                <c:pt idx="9">
                  <c:v>990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74.64</c:v>
                </c:pt>
                <c:pt idx="1">
                  <c:v>77.180000000000007</c:v>
                </c:pt>
                <c:pt idx="2">
                  <c:v>76.91</c:v>
                </c:pt>
                <c:pt idx="3">
                  <c:v>72.86</c:v>
                </c:pt>
                <c:pt idx="4">
                  <c:v>76.84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26-4269-9C54-459771A58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286207"/>
        <c:axId val="131292863"/>
      </c:lineChart>
      <c:catAx>
        <c:axId val="13129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Time (s)</a:t>
                </a:r>
                <a:endParaRPr lang="zh-CN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307423"/>
        <c:crosses val="autoZero"/>
        <c:auto val="1"/>
        <c:lblAlgn val="ctr"/>
        <c:lblOffset val="100"/>
        <c:noMultiLvlLbl val="0"/>
      </c:catAx>
      <c:valAx>
        <c:axId val="13130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/>
                  <a:t>Number</a:t>
                </a:r>
                <a:r>
                  <a:rPr lang="en-US" altLang="zh-CN" b="1" baseline="0" dirty="0"/>
                  <a:t> of Inode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298687"/>
        <c:crosses val="autoZero"/>
        <c:crossBetween val="between"/>
      </c:valAx>
      <c:valAx>
        <c:axId val="13129286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Throughput (Mb/s)</a:t>
                </a:r>
                <a:endParaRPr lang="zh-CN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286207"/>
        <c:crosses val="max"/>
        <c:crossBetween val="between"/>
      </c:valAx>
      <c:catAx>
        <c:axId val="1312862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12928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130752405949256"/>
          <c:y val="0.8344351017208822"/>
          <c:w val="0.7287010061242345"/>
          <c:h val="7.6358000498806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Task_list</a:t>
            </a:r>
            <a:r>
              <a:rPr lang="en-US" altLang="zh-CN" b="1" baseline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Lock Isolation Issues </a:t>
            </a:r>
            <a:endParaRPr lang="zh-CN" altLang="en-US" b="1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Sheet1!$D$1:$E$1</c:f>
              <c:strCache>
                <c:ptCount val="2"/>
                <c:pt idx="0">
                  <c:v>idle</c:v>
                </c:pt>
                <c:pt idx="1">
                  <c:v>stress</c:v>
                </c:pt>
              </c:strCache>
            </c:strRef>
          </c:cat>
          <c:val>
            <c:numRef>
              <c:f>Sheet1!$D$2:$E$2</c:f>
              <c:numCache>
                <c:formatCode>General</c:formatCode>
                <c:ptCount val="2"/>
                <c:pt idx="0">
                  <c:v>0.99124500000000004</c:v>
                </c:pt>
                <c:pt idx="1">
                  <c:v>2.6887729999999999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1-424F-A7FB-55958CDF2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6449007"/>
        <c:axId val="2086452751"/>
      </c:barChart>
      <c:catAx>
        <c:axId val="208644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defRPr>
            </a:pPr>
            <a:endParaRPr lang="zh-CN"/>
          </a:p>
        </c:txPr>
        <c:crossAx val="2086452751"/>
        <c:crosses val="autoZero"/>
        <c:auto val="1"/>
        <c:lblAlgn val="ctr"/>
        <c:lblOffset val="100"/>
        <c:noMultiLvlLbl val="0"/>
      </c:catAx>
      <c:valAx>
        <c:axId val="208645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  <a:cs typeface="+mn-cs"/>
                  </a:defRPr>
                </a:pPr>
                <a:r>
                  <a:rPr lang="en-US" altLang="zh-CN" b="1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Normalized Performance</a:t>
                </a:r>
                <a:endParaRPr lang="zh-CN" altLang="en-US" b="1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defRPr>
            </a:pPr>
            <a:endParaRPr lang="zh-CN"/>
          </a:p>
        </c:txPr>
        <c:crossAx val="208644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 View Isolation Issues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Sheet1!$D$1:$E$1</c:f>
              <c:strCache>
                <c:ptCount val="2"/>
                <c:pt idx="0">
                  <c:v>idle</c:v>
                </c:pt>
                <c:pt idx="1">
                  <c:v>stress</c:v>
                </c:pt>
              </c:strCache>
            </c:strRef>
          </c:cat>
          <c:val>
            <c:numRef>
              <c:f>Sheet1!$D$2:$E$2</c:f>
              <c:numCache>
                <c:formatCode>General</c:formatCode>
                <c:ptCount val="2"/>
                <c:pt idx="0">
                  <c:v>1</c:v>
                </c:pt>
                <c:pt idx="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6-4146-92AC-D531768EB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9197743"/>
        <c:axId val="489196911"/>
      </c:barChart>
      <c:catAx>
        <c:axId val="48919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196911"/>
        <c:crosses val="autoZero"/>
        <c:auto val="1"/>
        <c:lblAlgn val="ctr"/>
        <c:lblOffset val="100"/>
        <c:noMultiLvlLbl val="0"/>
      </c:catAx>
      <c:valAx>
        <c:axId val="48919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Performance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19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9FF0F-DBE0-468F-9622-90265BF0EF5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0663-FC68-45C5-9776-A48A93092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0663-FC68-45C5-9776-A48A930927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有影响已解决的：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相关系统调用（</a:t>
            </a:r>
            <a:r>
              <a:rPr lang="en-US" altLang="zh-CN" dirty="0" err="1" smtClean="0"/>
              <a:t>semctl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semop</a:t>
            </a:r>
            <a:r>
              <a:rPr lang="zh-CN" altLang="en-US" dirty="0" smtClean="0"/>
              <a:t>等）因为</a:t>
            </a:r>
            <a:r>
              <a:rPr lang="en-US" altLang="zh-CN" dirty="0" err="1" smtClean="0"/>
              <a:t>ipc</a:t>
            </a:r>
            <a:r>
              <a:rPr lang="en-US" altLang="zh-CN" dirty="0" smtClean="0"/>
              <a:t> namespace</a:t>
            </a:r>
            <a:r>
              <a:rPr lang="zh-CN" altLang="en-US" dirty="0" smtClean="0"/>
              <a:t>机制  现无影响。无影响：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sysinfo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8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4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8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5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0663-FC68-45C5-9776-A48A930927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3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4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6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2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7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1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6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1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3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9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82CD-6606-4F57-92A9-E3C99432A8A2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20B5-E645-4BFB-A276-16D7B516C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5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高性能容器系统及其操作系统支撑技术研究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61404"/>
            <a:ext cx="6858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主要问题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容器的隔离（内核层）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视图隔离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安全隔离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容器的快速启动（容器层）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镜像快速构建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镜像快速拉取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容器的热迁移（容器层）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68351" y="1594624"/>
            <a:ext cx="5464098" cy="20964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2600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容器的隔离（内核层）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30" y="2407675"/>
            <a:ext cx="8108383" cy="39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3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436" y="89928"/>
            <a:ext cx="78867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An analysis of container isolation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66351" y="6318785"/>
            <a:ext cx="2133600" cy="365125"/>
          </a:xfrm>
        </p:spPr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z="2800"/>
              <a:pPr>
                <a:defRPr/>
              </a:pPr>
              <a:t>13</a:t>
            </a:fld>
            <a:endParaRPr lang="en-US" altLang="zh-CN" sz="28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880832" y="1165946"/>
            <a:ext cx="3119119" cy="1640910"/>
            <a:chOff x="2300420" y="2417523"/>
            <a:chExt cx="3119119" cy="1640910"/>
          </a:xfrm>
        </p:grpSpPr>
        <p:sp>
          <p:nvSpPr>
            <p:cNvPr id="21" name="圆角矩形 20"/>
            <p:cNvSpPr/>
            <p:nvPr/>
          </p:nvSpPr>
          <p:spPr>
            <a:xfrm>
              <a:off x="2300420" y="3544866"/>
              <a:ext cx="3119119" cy="513567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Host kernel</a:t>
              </a:r>
              <a:endPara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300420" y="2417523"/>
              <a:ext cx="1482564" cy="436191"/>
            </a:xfrm>
            <a:prstGeom prst="round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936975" y="2417523"/>
              <a:ext cx="1482564" cy="436191"/>
            </a:xfrm>
            <a:prstGeom prst="round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2931037" y="2853714"/>
              <a:ext cx="221329" cy="69115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下箭头 37"/>
            <p:cNvSpPr/>
            <p:nvPr/>
          </p:nvSpPr>
          <p:spPr>
            <a:xfrm>
              <a:off x="4558738" y="2853714"/>
              <a:ext cx="221329" cy="69115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77418" y="2937680"/>
              <a:ext cx="1799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Syscall</a:t>
              </a:r>
              <a:endParaRPr lang="zh-CN" altLang="en-US" sz="2800" b="1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10436" y="1125488"/>
            <a:ext cx="5373666" cy="156966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Exploring container isolation issues by </a:t>
            </a: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system call 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research is reasonable </a:t>
            </a:r>
            <a:endParaRPr lang="zh-CN" altLang="en-US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5156" y="2965760"/>
            <a:ext cx="4296426" cy="3170099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Syscall classification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Interferences among containers</a:t>
            </a:r>
            <a:r>
              <a:rPr lang="zh-CN" altLang="en-US" sz="2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sz="2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but eliminated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No interferences</a:t>
            </a:r>
            <a:endParaRPr lang="en-US" altLang="zh-CN" sz="28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aphicFrame>
        <p:nvGraphicFramePr>
          <p:cNvPr id="44" name="图表 43"/>
          <p:cNvGraphicFramePr>
            <a:graphicFrameLocks/>
          </p:cNvGraphicFramePr>
          <p:nvPr>
            <p:extLst/>
          </p:nvPr>
        </p:nvGraphicFramePr>
        <p:xfrm>
          <a:off x="4427951" y="31792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五角星 47"/>
          <p:cNvSpPr/>
          <p:nvPr/>
        </p:nvSpPr>
        <p:spPr>
          <a:xfrm>
            <a:off x="7013009" y="3541514"/>
            <a:ext cx="427382" cy="367747"/>
          </a:xfrm>
          <a:prstGeom prst="star5">
            <a:avLst>
              <a:gd name="adj" fmla="val 22179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156" y="3432207"/>
            <a:ext cx="4413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Interferences among containers</a:t>
            </a:r>
          </a:p>
        </p:txBody>
      </p:sp>
    </p:spTree>
    <p:extLst>
      <p:ext uri="{BB962C8B-B14F-4D97-AF65-F5344CB8AC3E}">
        <p14:creationId xmlns:p14="http://schemas.microsoft.com/office/powerpoint/2010/main" val="21629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An analysis of container isolation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66351" y="6318785"/>
            <a:ext cx="2133600" cy="365125"/>
          </a:xfrm>
        </p:spPr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z="2800"/>
              <a:pPr>
                <a:defRPr/>
              </a:pPr>
              <a:t>14</a:t>
            </a:fld>
            <a:endParaRPr lang="en-US" altLang="zh-CN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10837" y="1397000"/>
          <a:ext cx="8950035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345">
                  <a:extLst>
                    <a:ext uri="{9D8B030D-6E8A-4147-A177-3AD203B41FA5}">
                      <a16:colId xmlns:a16="http://schemas.microsoft.com/office/drawing/2014/main" val="1077749242"/>
                    </a:ext>
                  </a:extLst>
                </a:gridCol>
                <a:gridCol w="2567710">
                  <a:extLst>
                    <a:ext uri="{9D8B030D-6E8A-4147-A177-3AD203B41FA5}">
                      <a16:colId xmlns:a16="http://schemas.microsoft.com/office/drawing/2014/main" val="4029181512"/>
                    </a:ext>
                  </a:extLst>
                </a:gridCol>
                <a:gridCol w="3398980">
                  <a:extLst>
                    <a:ext uri="{9D8B030D-6E8A-4147-A177-3AD203B41FA5}">
                      <a16:colId xmlns:a16="http://schemas.microsoft.com/office/drawing/2014/main" val="186975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Isolation type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Isolation issue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syscall</a:t>
                      </a:r>
                      <a:endParaRPr lang="zh-CN" altLang="en-US" sz="1800" b="1" dirty="0" smtClean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23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Resource isolation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inode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create/write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642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fd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open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View isolation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log view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syslog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9773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solidFill>
                          <a:srgbClr val="00B050"/>
                        </a:solidFill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Lock isolation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task_list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fork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713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IDR red-black tree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timer_create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384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kernel event</a:t>
                      </a:r>
                      <a:r>
                        <a:rPr lang="en-US" altLang="zh-CN" sz="1800" b="1" baseline="0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 table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epoll_wait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905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Runtime environment isolation</a:t>
                      </a:r>
                      <a:endParaRPr lang="zh-CN" altLang="en-US" sz="2400" b="1" dirty="0">
                        <a:solidFill>
                          <a:srgbClr val="00B050"/>
                        </a:solidFill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time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settimeofday</a:t>
                      </a:r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/</a:t>
                      </a:r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adjtime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833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swap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swapon</a:t>
                      </a:r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/</a:t>
                      </a:r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swapoff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3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module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init_module</a:t>
                      </a:r>
                      <a:r>
                        <a:rPr lang="en-US" altLang="zh-CN" sz="1800" b="1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/</a:t>
                      </a:r>
                      <a:r>
                        <a:rPr lang="en-US" altLang="zh-CN" sz="1800" b="1" dirty="0" err="1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delete_module</a:t>
                      </a:r>
                      <a:endParaRPr lang="zh-CN" altLang="en-US" sz="1800" b="1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7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0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5839" y="966489"/>
            <a:ext cx="8805797" cy="107721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Resource isolation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count and limit the resource consumption of one container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66351" y="6318785"/>
            <a:ext cx="2133600" cy="365125"/>
          </a:xfrm>
        </p:spPr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z="2800"/>
              <a:pPr>
                <a:defRPr/>
              </a:pPr>
              <a:t>15</a:t>
            </a:fld>
            <a:endParaRPr lang="en-US" altLang="zh-CN" sz="2800" dirty="0"/>
          </a:p>
        </p:txBody>
      </p:sp>
      <p:sp>
        <p:nvSpPr>
          <p:cNvPr id="5" name="圆角矩形 4"/>
          <p:cNvSpPr/>
          <p:nvPr/>
        </p:nvSpPr>
        <p:spPr>
          <a:xfrm>
            <a:off x="417896" y="3204988"/>
            <a:ext cx="3119119" cy="783166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Host kernel and hardware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17896" y="2118713"/>
            <a:ext cx="1000763" cy="1066801"/>
            <a:chOff x="417896" y="2381759"/>
            <a:chExt cx="1000763" cy="1066801"/>
          </a:xfrm>
        </p:grpSpPr>
        <p:sp>
          <p:nvSpPr>
            <p:cNvPr id="8" name="圆角矩形 7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10187" y="3471240"/>
            <a:ext cx="2879510" cy="28448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Resource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518216" y="3222942"/>
            <a:ext cx="3119119" cy="783166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Host kernel and hardware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610507" y="3501720"/>
            <a:ext cx="2879510" cy="28448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Resource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497513" y="3499553"/>
            <a:ext cx="999489" cy="298376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491039" y="3499553"/>
            <a:ext cx="999489" cy="29837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619079" y="3503887"/>
            <a:ext cx="864975" cy="278927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19079" y="3503887"/>
            <a:ext cx="108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Resource</a:t>
            </a:r>
            <a:endParaRPr lang="zh-CN" altLang="en-US" sz="1400" b="1" dirty="0">
              <a:solidFill>
                <a:prstClr val="white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33163" y="3513935"/>
            <a:ext cx="108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Resource</a:t>
            </a:r>
            <a:endParaRPr lang="zh-CN" altLang="en-US" sz="1400" b="1" dirty="0">
              <a:solidFill>
                <a:prstClr val="white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50231" y="3508475"/>
            <a:ext cx="108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Resource</a:t>
            </a:r>
            <a:endParaRPr lang="zh-CN" altLang="en-US" sz="1400" b="1" dirty="0">
              <a:solidFill>
                <a:prstClr val="white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3734430" y="3114758"/>
            <a:ext cx="1605280" cy="25061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45405" y="2705539"/>
            <a:ext cx="180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en-US" altLang="zh-CN" sz="2800" b="1" dirty="0" smtClean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solation</a:t>
            </a:r>
            <a:endParaRPr lang="zh-CN" altLang="en-US" sz="2800" b="1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61016" y="2102584"/>
            <a:ext cx="1000763" cy="1066801"/>
            <a:chOff x="417896" y="2381759"/>
            <a:chExt cx="1000763" cy="1066801"/>
          </a:xfrm>
        </p:grpSpPr>
        <p:sp>
          <p:nvSpPr>
            <p:cNvPr id="42" name="圆角矩形 41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7343" y="2118713"/>
            <a:ext cx="1000763" cy="1066801"/>
            <a:chOff x="417896" y="2381759"/>
            <a:chExt cx="1000763" cy="1066801"/>
          </a:xfrm>
        </p:grpSpPr>
        <p:sp>
          <p:nvSpPr>
            <p:cNvPr id="45" name="圆角矩形 44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18216" y="2106613"/>
            <a:ext cx="1000763" cy="1066801"/>
            <a:chOff x="417896" y="2381759"/>
            <a:chExt cx="1000763" cy="1066801"/>
          </a:xfrm>
        </p:grpSpPr>
        <p:sp>
          <p:nvSpPr>
            <p:cNvPr id="48" name="圆角矩形 47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rgbClr val="7030A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77522" y="2108549"/>
            <a:ext cx="1000763" cy="1066801"/>
            <a:chOff x="417896" y="2381759"/>
            <a:chExt cx="1000763" cy="1066801"/>
          </a:xfrm>
        </p:grpSpPr>
        <p:sp>
          <p:nvSpPr>
            <p:cNvPr id="51" name="圆角矩形 50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42452" y="2120629"/>
            <a:ext cx="1000763" cy="1066801"/>
            <a:chOff x="417896" y="2381759"/>
            <a:chExt cx="1000763" cy="1066801"/>
          </a:xfrm>
        </p:grpSpPr>
        <p:sp>
          <p:nvSpPr>
            <p:cNvPr id="54" name="圆角矩形 53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56" name="下箭头 55"/>
          <p:cNvSpPr/>
          <p:nvPr/>
        </p:nvSpPr>
        <p:spPr>
          <a:xfrm>
            <a:off x="801549" y="3168203"/>
            <a:ext cx="186086" cy="3313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2910793" y="3148582"/>
            <a:ext cx="186086" cy="3313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下箭头 56"/>
          <p:cNvSpPr/>
          <p:nvPr/>
        </p:nvSpPr>
        <p:spPr>
          <a:xfrm>
            <a:off x="1856899" y="3153260"/>
            <a:ext cx="186086" cy="3313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>
            <a:off x="5945112" y="3175350"/>
            <a:ext cx="186086" cy="3313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6982564" y="3175350"/>
            <a:ext cx="186086" cy="3313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8055586" y="3175350"/>
            <a:ext cx="186086" cy="3313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55085" y="2951886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×</a:t>
            </a:r>
            <a:endParaRPr lang="zh-CN" altLang="en-US" sz="36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49914" y="2967149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×</a:t>
            </a:r>
            <a:endParaRPr lang="zh-CN" altLang="en-US" sz="36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059819" y="4217047"/>
            <a:ext cx="3958921" cy="206210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Some other resource also need isolated: </a:t>
            </a: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Inode</a:t>
            </a:r>
            <a:r>
              <a:rPr lang="zh-CN" altLang="en-US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FD, Page Cache</a:t>
            </a:r>
            <a:endParaRPr lang="en-US" altLang="zh-CN" sz="3200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aphicFrame>
        <p:nvGraphicFramePr>
          <p:cNvPr id="62" name="图表 61"/>
          <p:cNvGraphicFramePr>
            <a:graphicFrameLocks/>
          </p:cNvGraphicFramePr>
          <p:nvPr>
            <p:extLst/>
          </p:nvPr>
        </p:nvGraphicFramePr>
        <p:xfrm>
          <a:off x="369085" y="4032161"/>
          <a:ext cx="4572000" cy="280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" name="标题 1"/>
          <p:cNvSpPr txBox="1">
            <a:spLocks/>
          </p:cNvSpPr>
          <p:nvPr/>
        </p:nvSpPr>
        <p:spPr>
          <a:xfrm>
            <a:off x="752241" y="255285"/>
            <a:ext cx="6934201" cy="67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An analysis of container isolation</a:t>
            </a:r>
            <a:endParaRPr lang="en-US" altLang="zh-CN" sz="3200" b="1" dirty="0">
              <a:solidFill>
                <a:schemeClr val="tx2">
                  <a:lumMod val="60000"/>
                  <a:lumOff val="40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6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896" y="-27208"/>
            <a:ext cx="7886700" cy="1325563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An analysis of container isolation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66351" y="6318785"/>
            <a:ext cx="2133600" cy="365125"/>
          </a:xfrm>
        </p:spPr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z="2800"/>
              <a:pPr>
                <a:defRPr/>
              </a:pPr>
              <a:t>16</a:t>
            </a:fld>
            <a:endParaRPr lang="en-US" altLang="zh-CN" sz="2800" dirty="0"/>
          </a:p>
        </p:txBody>
      </p:sp>
      <p:sp>
        <p:nvSpPr>
          <p:cNvPr id="5" name="圆角矩形 4"/>
          <p:cNvSpPr/>
          <p:nvPr/>
        </p:nvSpPr>
        <p:spPr>
          <a:xfrm>
            <a:off x="417896" y="3204988"/>
            <a:ext cx="3119119" cy="783166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Host 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17896" y="2118713"/>
            <a:ext cx="1000763" cy="1066801"/>
            <a:chOff x="417896" y="2381759"/>
            <a:chExt cx="1000763" cy="1066801"/>
          </a:xfrm>
        </p:grpSpPr>
        <p:sp>
          <p:nvSpPr>
            <p:cNvPr id="8" name="圆角矩形 7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8002" y="2888292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10187" y="3471240"/>
            <a:ext cx="2879510" cy="28448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Global data structure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518216" y="3222942"/>
            <a:ext cx="3119119" cy="783166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Host kernel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3734430" y="3114758"/>
            <a:ext cx="1605280" cy="25061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45405" y="2705539"/>
            <a:ext cx="180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en-US" altLang="zh-CN" sz="2800" b="1" dirty="0" smtClean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solation</a:t>
            </a:r>
            <a:endParaRPr lang="zh-CN" altLang="en-US" sz="2800" b="1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61016" y="2102584"/>
            <a:ext cx="1000763" cy="1066801"/>
            <a:chOff x="417896" y="2381759"/>
            <a:chExt cx="1000763" cy="1066801"/>
          </a:xfrm>
        </p:grpSpPr>
        <p:sp>
          <p:nvSpPr>
            <p:cNvPr id="42" name="圆角矩形 41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7343" y="2118713"/>
            <a:ext cx="1000763" cy="1066801"/>
            <a:chOff x="417896" y="2381759"/>
            <a:chExt cx="1000763" cy="1066801"/>
          </a:xfrm>
        </p:grpSpPr>
        <p:sp>
          <p:nvSpPr>
            <p:cNvPr id="45" name="圆角矩形 44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78002" y="2888292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18216" y="2119139"/>
            <a:ext cx="1000763" cy="1066801"/>
            <a:chOff x="417896" y="2381759"/>
            <a:chExt cx="1000763" cy="1066801"/>
          </a:xfrm>
        </p:grpSpPr>
        <p:sp>
          <p:nvSpPr>
            <p:cNvPr id="48" name="圆角矩形 47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77522" y="2108549"/>
            <a:ext cx="1000763" cy="1066801"/>
            <a:chOff x="417896" y="2381759"/>
            <a:chExt cx="1000763" cy="1066801"/>
          </a:xfrm>
        </p:grpSpPr>
        <p:sp>
          <p:nvSpPr>
            <p:cNvPr id="51" name="圆角矩形 50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42452" y="2120629"/>
            <a:ext cx="1000763" cy="1066801"/>
            <a:chOff x="417896" y="2381759"/>
            <a:chExt cx="1000763" cy="1066801"/>
          </a:xfrm>
        </p:grpSpPr>
        <p:sp>
          <p:nvSpPr>
            <p:cNvPr id="54" name="圆角矩形 53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5059819" y="4217047"/>
            <a:ext cx="3958921" cy="255454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Some other locks also need isolated: </a:t>
            </a: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task_list</a:t>
            </a:r>
            <a:r>
              <a:rPr lang="zh-CN" altLang="en-US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IDR red-black tree, kernel event table</a:t>
            </a:r>
            <a:endParaRPr lang="en-US" altLang="zh-CN" sz="3200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55839" y="966489"/>
            <a:ext cx="8805797" cy="107721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Lock isolation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</a:t>
            </a:r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educe </a:t>
            </a:r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competition for locks 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between containers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642714" y="3487027"/>
            <a:ext cx="2879510" cy="28448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Global data structure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903079" y="2943028"/>
            <a:ext cx="125261" cy="563672"/>
          </a:xfrm>
          <a:custGeom>
            <a:avLst/>
            <a:gdLst>
              <a:gd name="connsiteX0" fmla="*/ 0 w 501069"/>
              <a:gd name="connsiteY0" fmla="*/ 0 h 1766170"/>
              <a:gd name="connsiteX1" fmla="*/ 501042 w 501069"/>
              <a:gd name="connsiteY1" fmla="*/ 200416 h 1766170"/>
              <a:gd name="connsiteX2" fmla="*/ 25052 w 501069"/>
              <a:gd name="connsiteY2" fmla="*/ 300624 h 1766170"/>
              <a:gd name="connsiteX3" fmla="*/ 450937 w 501069"/>
              <a:gd name="connsiteY3" fmla="*/ 463463 h 1766170"/>
              <a:gd name="connsiteX4" fmla="*/ 62631 w 501069"/>
              <a:gd name="connsiteY4" fmla="*/ 626301 h 1766170"/>
              <a:gd name="connsiteX5" fmla="*/ 463463 w 501069"/>
              <a:gd name="connsiteY5" fmla="*/ 789140 h 1766170"/>
              <a:gd name="connsiteX6" fmla="*/ 75157 w 501069"/>
              <a:gd name="connsiteY6" fmla="*/ 926926 h 1766170"/>
              <a:gd name="connsiteX7" fmla="*/ 450937 w 501069"/>
              <a:gd name="connsiteY7" fmla="*/ 1077238 h 1766170"/>
              <a:gd name="connsiteX8" fmla="*/ 100209 w 501069"/>
              <a:gd name="connsiteY8" fmla="*/ 1189972 h 1766170"/>
              <a:gd name="connsiteX9" fmla="*/ 275573 w 501069"/>
              <a:gd name="connsiteY9" fmla="*/ 1377863 h 1766170"/>
              <a:gd name="connsiteX10" fmla="*/ 300625 w 501069"/>
              <a:gd name="connsiteY10" fmla="*/ 1766170 h 1766170"/>
              <a:gd name="connsiteX11" fmla="*/ 300625 w 501069"/>
              <a:gd name="connsiteY11" fmla="*/ 1766170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1069" h="1766170">
                <a:moveTo>
                  <a:pt x="0" y="0"/>
                </a:moveTo>
                <a:cubicBezTo>
                  <a:pt x="248433" y="75156"/>
                  <a:pt x="496867" y="150312"/>
                  <a:pt x="501042" y="200416"/>
                </a:cubicBezTo>
                <a:cubicBezTo>
                  <a:pt x="505217" y="250520"/>
                  <a:pt x="33403" y="256783"/>
                  <a:pt x="25052" y="300624"/>
                </a:cubicBezTo>
                <a:cubicBezTo>
                  <a:pt x="16701" y="344465"/>
                  <a:pt x="444674" y="409184"/>
                  <a:pt x="450937" y="463463"/>
                </a:cubicBezTo>
                <a:cubicBezTo>
                  <a:pt x="457200" y="517742"/>
                  <a:pt x="60543" y="572022"/>
                  <a:pt x="62631" y="626301"/>
                </a:cubicBezTo>
                <a:cubicBezTo>
                  <a:pt x="64719" y="680580"/>
                  <a:pt x="461375" y="739036"/>
                  <a:pt x="463463" y="789140"/>
                </a:cubicBezTo>
                <a:cubicBezTo>
                  <a:pt x="465551" y="839244"/>
                  <a:pt x="77245" y="878910"/>
                  <a:pt x="75157" y="926926"/>
                </a:cubicBezTo>
                <a:cubicBezTo>
                  <a:pt x="73069" y="974942"/>
                  <a:pt x="446762" y="1033397"/>
                  <a:pt x="450937" y="1077238"/>
                </a:cubicBezTo>
                <a:cubicBezTo>
                  <a:pt x="455112" y="1121079"/>
                  <a:pt x="129436" y="1139868"/>
                  <a:pt x="100209" y="1189972"/>
                </a:cubicBezTo>
                <a:cubicBezTo>
                  <a:pt x="70982" y="1240076"/>
                  <a:pt x="242170" y="1281830"/>
                  <a:pt x="275573" y="1377863"/>
                </a:cubicBezTo>
                <a:cubicBezTo>
                  <a:pt x="308976" y="1473896"/>
                  <a:pt x="300625" y="1766170"/>
                  <a:pt x="300625" y="1766170"/>
                </a:cubicBezTo>
                <a:lnTo>
                  <a:pt x="300625" y="1766170"/>
                </a:ln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2957351" y="2932590"/>
            <a:ext cx="125261" cy="563672"/>
          </a:xfrm>
          <a:custGeom>
            <a:avLst/>
            <a:gdLst>
              <a:gd name="connsiteX0" fmla="*/ 0 w 501069"/>
              <a:gd name="connsiteY0" fmla="*/ 0 h 1766170"/>
              <a:gd name="connsiteX1" fmla="*/ 501042 w 501069"/>
              <a:gd name="connsiteY1" fmla="*/ 200416 h 1766170"/>
              <a:gd name="connsiteX2" fmla="*/ 25052 w 501069"/>
              <a:gd name="connsiteY2" fmla="*/ 300624 h 1766170"/>
              <a:gd name="connsiteX3" fmla="*/ 450937 w 501069"/>
              <a:gd name="connsiteY3" fmla="*/ 463463 h 1766170"/>
              <a:gd name="connsiteX4" fmla="*/ 62631 w 501069"/>
              <a:gd name="connsiteY4" fmla="*/ 626301 h 1766170"/>
              <a:gd name="connsiteX5" fmla="*/ 463463 w 501069"/>
              <a:gd name="connsiteY5" fmla="*/ 789140 h 1766170"/>
              <a:gd name="connsiteX6" fmla="*/ 75157 w 501069"/>
              <a:gd name="connsiteY6" fmla="*/ 926926 h 1766170"/>
              <a:gd name="connsiteX7" fmla="*/ 450937 w 501069"/>
              <a:gd name="connsiteY7" fmla="*/ 1077238 h 1766170"/>
              <a:gd name="connsiteX8" fmla="*/ 100209 w 501069"/>
              <a:gd name="connsiteY8" fmla="*/ 1189972 h 1766170"/>
              <a:gd name="connsiteX9" fmla="*/ 275573 w 501069"/>
              <a:gd name="connsiteY9" fmla="*/ 1377863 h 1766170"/>
              <a:gd name="connsiteX10" fmla="*/ 300625 w 501069"/>
              <a:gd name="connsiteY10" fmla="*/ 1766170 h 1766170"/>
              <a:gd name="connsiteX11" fmla="*/ 300625 w 501069"/>
              <a:gd name="connsiteY11" fmla="*/ 1766170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1069" h="1766170">
                <a:moveTo>
                  <a:pt x="0" y="0"/>
                </a:moveTo>
                <a:cubicBezTo>
                  <a:pt x="248433" y="75156"/>
                  <a:pt x="496867" y="150312"/>
                  <a:pt x="501042" y="200416"/>
                </a:cubicBezTo>
                <a:cubicBezTo>
                  <a:pt x="505217" y="250520"/>
                  <a:pt x="33403" y="256783"/>
                  <a:pt x="25052" y="300624"/>
                </a:cubicBezTo>
                <a:cubicBezTo>
                  <a:pt x="16701" y="344465"/>
                  <a:pt x="444674" y="409184"/>
                  <a:pt x="450937" y="463463"/>
                </a:cubicBezTo>
                <a:cubicBezTo>
                  <a:pt x="457200" y="517742"/>
                  <a:pt x="60543" y="572022"/>
                  <a:pt x="62631" y="626301"/>
                </a:cubicBezTo>
                <a:cubicBezTo>
                  <a:pt x="64719" y="680580"/>
                  <a:pt x="461375" y="739036"/>
                  <a:pt x="463463" y="789140"/>
                </a:cubicBezTo>
                <a:cubicBezTo>
                  <a:pt x="465551" y="839244"/>
                  <a:pt x="77245" y="878910"/>
                  <a:pt x="75157" y="926926"/>
                </a:cubicBezTo>
                <a:cubicBezTo>
                  <a:pt x="73069" y="974942"/>
                  <a:pt x="446762" y="1033397"/>
                  <a:pt x="450937" y="1077238"/>
                </a:cubicBezTo>
                <a:cubicBezTo>
                  <a:pt x="455112" y="1121079"/>
                  <a:pt x="129436" y="1139868"/>
                  <a:pt x="100209" y="1189972"/>
                </a:cubicBezTo>
                <a:cubicBezTo>
                  <a:pt x="70982" y="1240076"/>
                  <a:pt x="242170" y="1281830"/>
                  <a:pt x="275573" y="1377863"/>
                </a:cubicBezTo>
                <a:cubicBezTo>
                  <a:pt x="308976" y="1473896"/>
                  <a:pt x="300625" y="1766170"/>
                  <a:pt x="300625" y="1766170"/>
                </a:cubicBezTo>
                <a:lnTo>
                  <a:pt x="300625" y="1766170"/>
                </a:ln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10" idx="2"/>
          </p:cNvCxnSpPr>
          <p:nvPr/>
        </p:nvCxnSpPr>
        <p:spPr>
          <a:xfrm>
            <a:off x="937835" y="2919886"/>
            <a:ext cx="0" cy="538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038155" y="2960725"/>
            <a:ext cx="0" cy="538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097461" y="2946111"/>
            <a:ext cx="0" cy="538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62391" y="2944908"/>
            <a:ext cx="0" cy="538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图表 55"/>
          <p:cNvGraphicFramePr>
            <a:graphicFrameLocks/>
          </p:cNvGraphicFramePr>
          <p:nvPr>
            <p:extLst/>
          </p:nvPr>
        </p:nvGraphicFramePr>
        <p:xfrm>
          <a:off x="155838" y="3995568"/>
          <a:ext cx="4366057" cy="26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9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720" y="-78304"/>
            <a:ext cx="7886700" cy="1325563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An analysis of container </a:t>
            </a:r>
            <a:r>
              <a:rPr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isolation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66351" y="6318785"/>
            <a:ext cx="2133600" cy="365125"/>
          </a:xfrm>
        </p:spPr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z="2800"/>
              <a:pPr>
                <a:defRPr/>
              </a:pPr>
              <a:t>17</a:t>
            </a:fld>
            <a:endParaRPr lang="en-US" altLang="zh-CN" sz="2800" dirty="0"/>
          </a:p>
        </p:txBody>
      </p:sp>
      <p:sp>
        <p:nvSpPr>
          <p:cNvPr id="5" name="圆角矩形 4"/>
          <p:cNvSpPr/>
          <p:nvPr/>
        </p:nvSpPr>
        <p:spPr>
          <a:xfrm>
            <a:off x="417896" y="3688444"/>
            <a:ext cx="3119119" cy="299710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Host 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17896" y="2118713"/>
            <a:ext cx="1000763" cy="1066801"/>
            <a:chOff x="417896" y="2381759"/>
            <a:chExt cx="1000763" cy="1066801"/>
          </a:xfrm>
        </p:grpSpPr>
        <p:sp>
          <p:nvSpPr>
            <p:cNvPr id="8" name="圆角矩形 7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8002" y="2888292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518216" y="3688444"/>
            <a:ext cx="3119119" cy="31766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Host kernel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3734430" y="3189914"/>
            <a:ext cx="1605280" cy="25061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45405" y="2780695"/>
            <a:ext cx="180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en-US" altLang="zh-CN" sz="2800" b="1" dirty="0" smtClean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solation</a:t>
            </a:r>
            <a:endParaRPr lang="zh-CN" altLang="en-US" sz="2800" b="1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61016" y="2102584"/>
            <a:ext cx="1000763" cy="1066801"/>
            <a:chOff x="417896" y="2381759"/>
            <a:chExt cx="1000763" cy="1066801"/>
          </a:xfrm>
        </p:grpSpPr>
        <p:sp>
          <p:nvSpPr>
            <p:cNvPr id="42" name="圆角矩形 41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B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7343" y="2118713"/>
            <a:ext cx="1000763" cy="1066801"/>
            <a:chOff x="417896" y="2381759"/>
            <a:chExt cx="1000763" cy="1066801"/>
          </a:xfrm>
        </p:grpSpPr>
        <p:sp>
          <p:nvSpPr>
            <p:cNvPr id="45" name="圆角矩形 44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78002" y="2888292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18216" y="2119139"/>
            <a:ext cx="1000763" cy="1066801"/>
            <a:chOff x="417896" y="2381759"/>
            <a:chExt cx="1000763" cy="1066801"/>
          </a:xfrm>
        </p:grpSpPr>
        <p:sp>
          <p:nvSpPr>
            <p:cNvPr id="48" name="圆角矩形 47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77522" y="2108549"/>
            <a:ext cx="1000763" cy="1066801"/>
            <a:chOff x="417896" y="2381759"/>
            <a:chExt cx="1000763" cy="1066801"/>
          </a:xfrm>
        </p:grpSpPr>
        <p:sp>
          <p:nvSpPr>
            <p:cNvPr id="51" name="圆角矩形 50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B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42452" y="2120629"/>
            <a:ext cx="1000763" cy="1066801"/>
            <a:chOff x="417896" y="2381759"/>
            <a:chExt cx="1000763" cy="1066801"/>
          </a:xfrm>
        </p:grpSpPr>
        <p:sp>
          <p:nvSpPr>
            <p:cNvPr id="54" name="圆角矩形 53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4701747" y="4177285"/>
            <a:ext cx="4340657" cy="213596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No log view isolation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Inefficient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Wrong decision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Information leakage</a:t>
            </a:r>
            <a:endParaRPr lang="en-US" altLang="zh-CN" sz="2800" b="1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839244" y="2916283"/>
            <a:ext cx="10909" cy="772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5962389" y="2960725"/>
            <a:ext cx="13136" cy="727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074709" y="2944908"/>
            <a:ext cx="1234" cy="74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55839" y="966489"/>
            <a:ext cx="8805797" cy="107721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View isolation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provide a </a:t>
            </a:r>
            <a:r>
              <a:rPr lang="en-US" altLang="zh-CN" sz="32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container with its own view instead of the host view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025480" y="2916283"/>
            <a:ext cx="3499" cy="772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078196" y="2900154"/>
            <a:ext cx="3499" cy="772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119435" y="2916283"/>
            <a:ext cx="3499" cy="772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132700" y="2930595"/>
            <a:ext cx="3499" cy="7721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7181683" y="2907760"/>
            <a:ext cx="3499" cy="7721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8248382" y="2907314"/>
            <a:ext cx="3499" cy="7721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012087" y="2934470"/>
            <a:ext cx="1234" cy="74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891011" y="2934152"/>
            <a:ext cx="1234" cy="74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940939" y="2935146"/>
            <a:ext cx="1234" cy="743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66249" y="1979095"/>
            <a:ext cx="175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iew access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621696" y="2173458"/>
            <a:ext cx="4474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634222" y="2425402"/>
            <a:ext cx="4474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634222" y="2672930"/>
            <a:ext cx="447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262382" y="2239819"/>
            <a:ext cx="175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host view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042675" y="2476445"/>
            <a:ext cx="175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container view</a:t>
            </a:r>
            <a:endParaRPr lang="zh-CN" altLang="en-US" dirty="0"/>
          </a:p>
        </p:txBody>
      </p:sp>
      <p:graphicFrame>
        <p:nvGraphicFramePr>
          <p:cNvPr id="64" name="图表 63"/>
          <p:cNvGraphicFramePr>
            <a:graphicFrameLocks/>
          </p:cNvGraphicFramePr>
          <p:nvPr>
            <p:extLst/>
          </p:nvPr>
        </p:nvGraphicFramePr>
        <p:xfrm>
          <a:off x="231343" y="39615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78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154" y="-80991"/>
            <a:ext cx="7886700" cy="1325563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An analysis of container isolation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66351" y="6318785"/>
            <a:ext cx="2133600" cy="365125"/>
          </a:xfrm>
        </p:spPr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z="2800"/>
              <a:pPr>
                <a:defRPr/>
              </a:pPr>
              <a:t>18</a:t>
            </a:fld>
            <a:endParaRPr lang="en-US" altLang="zh-CN" sz="2800" dirty="0"/>
          </a:p>
        </p:txBody>
      </p:sp>
      <p:sp>
        <p:nvSpPr>
          <p:cNvPr id="5" name="圆角矩形 4"/>
          <p:cNvSpPr/>
          <p:nvPr/>
        </p:nvSpPr>
        <p:spPr>
          <a:xfrm>
            <a:off x="417896" y="3204988"/>
            <a:ext cx="3119119" cy="783166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Host 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17896" y="2118713"/>
            <a:ext cx="1000763" cy="1066801"/>
            <a:chOff x="417896" y="2381759"/>
            <a:chExt cx="1000763" cy="1066801"/>
          </a:xfrm>
        </p:grpSpPr>
        <p:sp>
          <p:nvSpPr>
            <p:cNvPr id="8" name="圆角矩形 7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8002" y="2888292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10187" y="3471240"/>
            <a:ext cx="2879510" cy="28448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Shared</a:t>
            </a:r>
            <a:r>
              <a:rPr kumimoji="0" lang="en-US" altLang="zh-CN" sz="1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configuration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580846" y="3222942"/>
            <a:ext cx="3119119" cy="783166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Host kernel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3784534" y="3202440"/>
            <a:ext cx="1605280" cy="25061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82983" y="2793221"/>
            <a:ext cx="180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en-US" altLang="zh-CN" sz="2800" b="1" dirty="0" smtClean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solation</a:t>
            </a:r>
            <a:endParaRPr lang="zh-CN" altLang="en-US" sz="2800" b="1" dirty="0">
              <a:solidFill>
                <a:prstClr val="black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61016" y="2102584"/>
            <a:ext cx="1000763" cy="1066801"/>
            <a:chOff x="417896" y="2381759"/>
            <a:chExt cx="1000763" cy="1066801"/>
          </a:xfrm>
        </p:grpSpPr>
        <p:sp>
          <p:nvSpPr>
            <p:cNvPr id="42" name="圆角矩形 41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7343" y="2118713"/>
            <a:ext cx="1000763" cy="1066801"/>
            <a:chOff x="417896" y="2381759"/>
            <a:chExt cx="1000763" cy="1066801"/>
          </a:xfrm>
        </p:grpSpPr>
        <p:sp>
          <p:nvSpPr>
            <p:cNvPr id="45" name="圆角矩形 44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78002" y="2888292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80846" y="2119139"/>
            <a:ext cx="1000763" cy="1066801"/>
            <a:chOff x="417896" y="2381759"/>
            <a:chExt cx="1000763" cy="1066801"/>
          </a:xfrm>
        </p:grpSpPr>
        <p:sp>
          <p:nvSpPr>
            <p:cNvPr id="48" name="圆角矩形 47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640152" y="2108549"/>
            <a:ext cx="1000763" cy="1066801"/>
            <a:chOff x="417896" y="2381759"/>
            <a:chExt cx="1000763" cy="1066801"/>
          </a:xfrm>
        </p:grpSpPr>
        <p:sp>
          <p:nvSpPr>
            <p:cNvPr id="51" name="圆角矩形 50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705082" y="2120629"/>
            <a:ext cx="1000763" cy="1066801"/>
            <a:chOff x="417896" y="2381759"/>
            <a:chExt cx="1000763" cy="1066801"/>
          </a:xfrm>
        </p:grpSpPr>
        <p:sp>
          <p:nvSpPr>
            <p:cNvPr id="54" name="圆角矩形 53"/>
            <p:cNvSpPr/>
            <p:nvPr/>
          </p:nvSpPr>
          <p:spPr>
            <a:xfrm>
              <a:off x="417896" y="2381759"/>
              <a:ext cx="1000763" cy="10668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Container</a:t>
              </a:r>
              <a:endParaRPr kumimoji="0" lang="zh-CN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78002" y="2900818"/>
              <a:ext cx="719666" cy="29464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App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87656" y="4057269"/>
            <a:ext cx="8317518" cy="271529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lvl="0" indent="-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Some configuration should isolated: </a:t>
            </a:r>
            <a:r>
              <a:rPr lang="en-US" altLang="zh-CN" sz="28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time</a:t>
            </a:r>
            <a:r>
              <a:rPr lang="zh-CN" altLang="en-US" sz="28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swap, module</a:t>
            </a:r>
          </a:p>
          <a:p>
            <a:pPr marL="457200" lvl="0" indent="-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 container, these configurations are not allowed to be modified</a:t>
            </a:r>
          </a:p>
          <a:p>
            <a:pPr marL="457200" lvl="0" indent="-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Time</a:t>
            </a:r>
            <a:r>
              <a:rPr lang="en-US" altLang="zh-CN" sz="32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needs to be modified in some </a:t>
            </a:r>
            <a:r>
              <a:rPr lang="en-US" altLang="zh-CN" sz="3200" b="1" dirty="0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scenarios: test, migration, </a:t>
            </a:r>
            <a:r>
              <a:rPr lang="en-US" altLang="zh-CN" sz="3200" b="1" dirty="0" err="1" smtClean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microservice</a:t>
            </a:r>
            <a:endParaRPr lang="en-US" altLang="zh-CN" sz="3200" b="1" dirty="0"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705344" y="3487027"/>
            <a:ext cx="2879510" cy="28448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Shared configuration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39" name="直接箭头连接符 38"/>
          <p:cNvCxnSpPr>
            <a:stCxn id="10" idx="2"/>
          </p:cNvCxnSpPr>
          <p:nvPr/>
        </p:nvCxnSpPr>
        <p:spPr>
          <a:xfrm>
            <a:off x="937835" y="2919886"/>
            <a:ext cx="0" cy="538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00785" y="2960725"/>
            <a:ext cx="0" cy="538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55839" y="966489"/>
            <a:ext cx="8805797" cy="107721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Runtime environment isolation</a:t>
            </a:r>
            <a:r>
              <a:rPr lang="en-US" altLang="zh-CN" sz="32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promote configuration independence</a:t>
            </a:r>
            <a:endParaRPr lang="en-US" altLang="zh-CN" sz="3200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 flipV="1">
            <a:off x="1994690" y="2905728"/>
            <a:ext cx="2119" cy="55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061299" y="2919819"/>
            <a:ext cx="2119" cy="55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7160091" y="2927108"/>
            <a:ext cx="2119" cy="554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8230902" y="2923773"/>
            <a:ext cx="2119" cy="554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584118" y="2173458"/>
            <a:ext cx="4474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596644" y="2425402"/>
            <a:ext cx="4474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584118" y="2672930"/>
            <a:ext cx="44747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091093" y="1979095"/>
            <a:ext cx="175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modify </a:t>
            </a:r>
            <a:r>
              <a:rPr lang="en-US" altLang="zh-CN" dirty="0" err="1" smtClean="0"/>
              <a:t>conf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050886" y="2231686"/>
            <a:ext cx="175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modified </a:t>
            </a:r>
            <a:r>
              <a:rPr lang="en-US" altLang="zh-CN" dirty="0" err="1" smtClean="0"/>
              <a:t>conf</a:t>
            </a:r>
            <a:endParaRPr lang="zh-CN" altLang="en-US" dirty="0"/>
          </a:p>
        </p:txBody>
      </p:sp>
      <p:sp>
        <p:nvSpPr>
          <p:cNvPr id="77" name="文本框 74"/>
          <p:cNvSpPr txBox="1"/>
          <p:nvPr/>
        </p:nvSpPr>
        <p:spPr>
          <a:xfrm>
            <a:off x="3932390" y="2466380"/>
            <a:ext cx="175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unmodified </a:t>
            </a:r>
            <a:r>
              <a:rPr lang="en-US" altLang="zh-CN" dirty="0" err="1" smtClean="0"/>
              <a:t>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0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2600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容器的隔离（内核层）</a:t>
            </a:r>
            <a:endParaRPr lang="en-US" altLang="zh-CN" dirty="0" smtClean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84" y="2160559"/>
            <a:ext cx="6697701" cy="43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endParaRPr lang="en-US" altLang="zh-CN" dirty="0" smtClean="0"/>
          </a:p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2600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容器的隔离（内核层）</a:t>
            </a:r>
            <a:endParaRPr lang="en-US" altLang="zh-CN" dirty="0" smtClean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4FEA5C-F7FA-4FE5-83A0-ECB1A0443808}"/>
              </a:ext>
            </a:extLst>
          </p:cNvPr>
          <p:cNvSpPr txBox="1"/>
          <p:nvPr/>
        </p:nvSpPr>
        <p:spPr>
          <a:xfrm>
            <a:off x="1312491" y="2216986"/>
            <a:ext cx="1620957" cy="52322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本质原因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2491" y="2769052"/>
            <a:ext cx="66940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容器共享内核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现有内核并非为容器而生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设计初衷是使多个应用可以分时共享、充分利用服务器的硬件资源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隔离</a:t>
            </a:r>
            <a:r>
              <a:rPr lang="zh-CN" altLang="en-US" sz="2400" dirty="0" smtClean="0"/>
              <a:t>性并不是其主要设计目标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容器技术是通过</a:t>
            </a:r>
            <a:r>
              <a:rPr lang="en-US" altLang="zh-CN" sz="2400" dirty="0" smtClean="0"/>
              <a:t>Cgroup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NS</a:t>
            </a:r>
            <a:r>
              <a:rPr lang="zh-CN" altLang="en-US" sz="2400" dirty="0" smtClean="0"/>
              <a:t>等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模块来保证隔离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08592" y="5614418"/>
            <a:ext cx="6526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新型容器操作系统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endParaRPr lang="en-US" altLang="zh-CN" dirty="0" smtClean="0"/>
          </a:p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解决方案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9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8631" y="2668828"/>
            <a:ext cx="4846737" cy="31745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0517" y="1690689"/>
            <a:ext cx="4493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虚拟内核机制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432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21" y="1541613"/>
            <a:ext cx="8250958" cy="44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endParaRPr lang="en-US" altLang="zh-CN" dirty="0" smtClean="0"/>
          </a:p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任务分配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任务</a:t>
            </a:r>
            <a:r>
              <a:rPr lang="zh-CN" altLang="en-US" sz="3200" dirty="0" smtClean="0"/>
              <a:t>目标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打造容器系统领域顶尖的技术团队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建成国内最权威的容器技术社区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推出并维护针对容器环境的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推出并维护优化的容器系统（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内核和容器系统得到广泛使用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03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4263"/>
            <a:ext cx="7886700" cy="468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、社区网站设计与实现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做这个网站社区的目的是什么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的目标群体是哪些人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需要放什么内容到网站社区？为什么放这些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最佳</a:t>
            </a:r>
            <a:r>
              <a:rPr lang="zh-CN" altLang="en-US" dirty="0"/>
              <a:t>的内容组织形式是什么？为什么是这样设计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、集成现有技术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容器视图隔离技术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容器网络隔离技术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容器镜像快速构建技术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容器热迁移技术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</a:t>
            </a:r>
            <a:r>
              <a:rPr lang="en-US" altLang="zh-CN" dirty="0" smtClean="0"/>
              <a:t>NVM</a:t>
            </a:r>
            <a:r>
              <a:rPr lang="zh-CN" altLang="en-US" dirty="0" smtClean="0"/>
              <a:t>环境性能优化技术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99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、基于系统调用的容器隔离性测试框架</a:t>
            </a:r>
            <a:endParaRPr lang="en-US" altLang="zh-CN" dirty="0"/>
          </a:p>
          <a:p>
            <a:pPr lvl="1"/>
            <a:r>
              <a:rPr lang="zh-CN" altLang="en-US" dirty="0" smtClean="0"/>
              <a:t>建立容器隔离性模型</a:t>
            </a:r>
            <a:endParaRPr lang="en-US" altLang="zh-CN" dirty="0" smtClean="0"/>
          </a:p>
          <a:p>
            <a:pPr lvl="2"/>
            <a:r>
              <a:rPr lang="zh-CN" altLang="en-US" dirty="0"/>
              <a:t>隔离</a:t>
            </a:r>
            <a:r>
              <a:rPr lang="zh-CN" altLang="en-US" dirty="0" smtClean="0"/>
              <a:t>性的精确定义</a:t>
            </a:r>
            <a:endParaRPr lang="en-US" altLang="zh-CN" dirty="0" smtClean="0"/>
          </a:p>
          <a:p>
            <a:pPr lvl="2"/>
            <a:r>
              <a:rPr lang="zh-CN" altLang="en-US" dirty="0"/>
              <a:t>隔离</a:t>
            </a:r>
            <a:r>
              <a:rPr lang="zh-CN" altLang="en-US" dirty="0" smtClean="0"/>
              <a:t>性的表现形式</a:t>
            </a:r>
            <a:endParaRPr lang="en-US" altLang="zh-CN" dirty="0" smtClean="0"/>
          </a:p>
          <a:p>
            <a:pPr lvl="2"/>
            <a:r>
              <a:rPr lang="zh-CN" altLang="en-US" dirty="0"/>
              <a:t>隔离</a:t>
            </a:r>
            <a:r>
              <a:rPr lang="zh-CN" altLang="en-US" dirty="0" smtClean="0"/>
              <a:t>性强弱的界定</a:t>
            </a:r>
            <a:endParaRPr lang="en-US" altLang="zh-CN" dirty="0"/>
          </a:p>
          <a:p>
            <a:pPr lvl="1"/>
            <a:r>
              <a:rPr lang="zh-CN" altLang="en-US" dirty="0" smtClean="0"/>
              <a:t>总结</a:t>
            </a:r>
            <a:r>
              <a:rPr lang="zh-CN" altLang="en-US" dirty="0"/>
              <a:t>系统调用流程和容器隔离性的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、面向</a:t>
            </a:r>
            <a:r>
              <a:rPr lang="zh-CN" altLang="en-US" dirty="0"/>
              <a:t>容器环境的</a:t>
            </a:r>
            <a:r>
              <a:rPr lang="en-US" altLang="zh-CN" dirty="0"/>
              <a:t>memory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性能优化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Pagecache</a:t>
            </a:r>
            <a:r>
              <a:rPr lang="zh-CN" altLang="en-US" dirty="0" smtClean="0"/>
              <a:t>统计方法优化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Swap</a:t>
            </a:r>
            <a:r>
              <a:rPr lang="zh-CN" altLang="en-US" dirty="0" smtClean="0"/>
              <a:t>空间隔离优化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内存的情况下，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回收速度优化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05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910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、基于</a:t>
            </a:r>
            <a:r>
              <a:rPr lang="zh-CN" altLang="en-US" dirty="0"/>
              <a:t>虚拟内核的访问追踪与审计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容器对虚拟内核的访问</a:t>
            </a:r>
            <a:endParaRPr lang="en-US" altLang="zh-CN" dirty="0" smtClean="0"/>
          </a:p>
          <a:p>
            <a:pPr lvl="1"/>
            <a:r>
              <a:rPr lang="zh-CN" altLang="en-US" dirty="0"/>
              <a:t>虚拟</a:t>
            </a:r>
            <a:r>
              <a:rPr lang="zh-CN" altLang="en-US" dirty="0" smtClean="0"/>
              <a:t>内核对主机内核的访问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、基于</a:t>
            </a:r>
            <a:r>
              <a:rPr lang="zh-CN" altLang="en-US" dirty="0"/>
              <a:t>虚拟内核的内核地址空间隔离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虚拟</a:t>
            </a:r>
            <a:r>
              <a:rPr lang="zh-CN" altLang="en-US" dirty="0" smtClean="0"/>
              <a:t>内核在用户态？内核态？中间态？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、面向</a:t>
            </a:r>
            <a:r>
              <a:rPr lang="zh-CN" altLang="en-US" dirty="0"/>
              <a:t>容器环境的电源指令隔离机制（</a:t>
            </a:r>
            <a:r>
              <a:rPr lang="en-US" altLang="zh-CN" dirty="0"/>
              <a:t>reboot</a:t>
            </a:r>
            <a:r>
              <a:rPr lang="zh-CN" altLang="en-US" dirty="0"/>
              <a:t>、</a:t>
            </a:r>
            <a:r>
              <a:rPr lang="en-US" altLang="zh-CN" dirty="0"/>
              <a:t>shutdown</a:t>
            </a:r>
            <a:r>
              <a:rPr lang="zh-CN" altLang="en-US" dirty="0"/>
              <a:t>等指令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像虚拟机一样使用容器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、面向</a:t>
            </a:r>
            <a:r>
              <a:rPr lang="zh-CN" altLang="en-US" dirty="0"/>
              <a:t>容器环境的系统安全信息隔离机制（</a:t>
            </a:r>
            <a:r>
              <a:rPr lang="en-US" altLang="zh-CN" dirty="0" err="1"/>
              <a:t>selinux</a:t>
            </a:r>
            <a:r>
              <a:rPr lang="zh-CN" altLang="en-US" dirty="0"/>
              <a:t>、</a:t>
            </a:r>
            <a:r>
              <a:rPr lang="en-US" altLang="zh-CN" dirty="0"/>
              <a:t>audit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容器私有配置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做实验：</a:t>
            </a:r>
            <a:r>
              <a:rPr lang="en-US" altLang="zh-CN" sz="2400" dirty="0"/>
              <a:t>Benchmark</a:t>
            </a:r>
            <a:r>
              <a:rPr lang="zh-CN" altLang="en-US" sz="2400" dirty="0"/>
              <a:t>微观测  真实应用宏观测    应用范围广   和现有牛的方法比较  分析；   </a:t>
            </a:r>
          </a:p>
          <a:p>
            <a:r>
              <a:rPr lang="zh-CN" altLang="en-US" sz="2400" dirty="0" smtClean="0"/>
              <a:t>写论文：边写边优化</a:t>
            </a:r>
            <a:r>
              <a:rPr lang="en-US" altLang="zh-CN" sz="2400" dirty="0" smtClean="0"/>
              <a:t>idea</a:t>
            </a:r>
            <a:r>
              <a:rPr lang="zh-CN" altLang="en-US" sz="2400" dirty="0" smtClean="0"/>
              <a:t>，被迫弄明白，便于交流；</a:t>
            </a:r>
            <a:endParaRPr lang="en-US" altLang="zh-CN" sz="2400" dirty="0" smtClean="0"/>
          </a:p>
          <a:p>
            <a:r>
              <a:rPr lang="zh-CN" altLang="en-US" sz="2400" dirty="0" smtClean="0"/>
              <a:t>写文章的目标：洗脑读者，读者关心思想，不是系统流程啥的；</a:t>
            </a:r>
            <a:endParaRPr lang="en-US" altLang="zh-CN" sz="2400" dirty="0" smtClean="0"/>
          </a:p>
          <a:p>
            <a:r>
              <a:rPr lang="en-US" altLang="zh-CN" sz="2400" dirty="0" smtClean="0"/>
              <a:t>Introduction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problem  motivation  &amp;&amp; contribution</a:t>
            </a:r>
            <a:r>
              <a:rPr lang="zh-CN" altLang="en-US" sz="2400" dirty="0" smtClean="0"/>
              <a:t>，举例图示说明问题，贡献有引导性、清晰列出、不虚、扎实；</a:t>
            </a:r>
            <a:endParaRPr lang="en-US" altLang="zh-CN" sz="2400" dirty="0" smtClean="0"/>
          </a:p>
          <a:p>
            <a:r>
              <a:rPr lang="en-US" altLang="zh-CN" sz="2400" dirty="0" smtClean="0"/>
              <a:t>Idea</a:t>
            </a:r>
            <a:r>
              <a:rPr lang="zh-CN" altLang="en-US" sz="2400" dirty="0" smtClean="0"/>
              <a:t>：先直观感受再细节</a:t>
            </a:r>
            <a:endParaRPr lang="en-US" altLang="zh-CN" sz="2400" dirty="0" smtClean="0"/>
          </a:p>
          <a:p>
            <a:r>
              <a:rPr lang="zh-CN" altLang="en-US" sz="2400" smtClean="0"/>
              <a:t>总分结构整起来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644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容器简介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3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容器</a:t>
            </a:r>
            <a:r>
              <a:rPr lang="zh-CN" altLang="en-US" dirty="0"/>
              <a:t>技术的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8" y="2850103"/>
            <a:ext cx="8108383" cy="39383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621663-3353-4236-82BE-9971FE9D1139}"/>
              </a:ext>
            </a:extLst>
          </p:cNvPr>
          <p:cNvSpPr txBox="1"/>
          <p:nvPr/>
        </p:nvSpPr>
        <p:spPr>
          <a:xfrm>
            <a:off x="940453" y="1958451"/>
            <a:ext cx="353562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容器相对虚拟机而言更加轻量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D28879-F228-467B-A15E-60B12B9FD5FD}"/>
              </a:ext>
            </a:extLst>
          </p:cNvPr>
          <p:cNvSpPr txBox="1"/>
          <p:nvPr/>
        </p:nvSpPr>
        <p:spPr>
          <a:xfrm>
            <a:off x="4787882" y="171803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更快的启动速度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4EBEE1-E095-42DE-8369-3A8CE7829ADC}"/>
              </a:ext>
            </a:extLst>
          </p:cNvPr>
          <p:cNvSpPr txBox="1"/>
          <p:nvPr/>
        </p:nvSpPr>
        <p:spPr>
          <a:xfrm>
            <a:off x="5579471" y="230793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更低的内存占用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EFA0B4-7533-47DB-B8E2-D490A500AAC3}"/>
              </a:ext>
            </a:extLst>
          </p:cNvPr>
          <p:cNvSpPr txBox="1"/>
          <p:nvPr/>
        </p:nvSpPr>
        <p:spPr>
          <a:xfrm>
            <a:off x="6408839" y="292764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更好的弹性</a:t>
            </a:r>
          </a:p>
        </p:txBody>
      </p:sp>
    </p:spTree>
    <p:extLst>
      <p:ext uri="{BB962C8B-B14F-4D97-AF65-F5344CB8AC3E}">
        <p14:creationId xmlns:p14="http://schemas.microsoft.com/office/powerpoint/2010/main" val="411857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r>
              <a:rPr lang="en-US" altLang="zh-CN" dirty="0" smtClean="0"/>
              <a:t>—</a:t>
            </a:r>
            <a:r>
              <a:rPr lang="zh-CN" altLang="en-US" dirty="0"/>
              <a:t>容器技术的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78EAA8-7863-485D-98F5-8F95BF712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r="1771"/>
          <a:stretch/>
        </p:blipFill>
        <p:spPr>
          <a:xfrm>
            <a:off x="-1" y="2222094"/>
            <a:ext cx="9144001" cy="46403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C054F0-E4A1-4FFC-9ECB-7C5A231FDE23}"/>
              </a:ext>
            </a:extLst>
          </p:cNvPr>
          <p:cNvSpPr txBox="1"/>
          <p:nvPr/>
        </p:nvSpPr>
        <p:spPr>
          <a:xfrm>
            <a:off x="798311" y="1491007"/>
            <a:ext cx="7806249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容器镜像封装了应用及其依赖的运行环境，已经成为软件交付的标准</a:t>
            </a:r>
          </a:p>
        </p:txBody>
      </p:sp>
    </p:spTree>
    <p:extLst>
      <p:ext uri="{BB962C8B-B14F-4D97-AF65-F5344CB8AC3E}">
        <p14:creationId xmlns:p14="http://schemas.microsoft.com/office/powerpoint/2010/main" val="15899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r>
              <a:rPr lang="en-US" altLang="zh-CN" dirty="0" smtClean="0"/>
              <a:t>—</a:t>
            </a:r>
            <a:r>
              <a:rPr lang="zh-CN" altLang="en-US" dirty="0"/>
              <a:t>容器技术的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035" y="1446483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容器技术成为人们最关心的虚拟化技术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35" y="1959164"/>
            <a:ext cx="7143930" cy="48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r>
              <a:rPr lang="en-US" altLang="zh-CN" dirty="0" smtClean="0"/>
              <a:t>—</a:t>
            </a:r>
            <a:r>
              <a:rPr lang="zh-CN" altLang="en-US" dirty="0"/>
              <a:t>容器技术的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162" y="1690689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容器成为云应用在主要的负载形式之一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76" y="2271829"/>
            <a:ext cx="6794228" cy="42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r>
              <a:rPr lang="en-US" altLang="zh-CN" dirty="0" smtClean="0"/>
              <a:t>—</a:t>
            </a:r>
            <a:r>
              <a:rPr lang="zh-CN" altLang="en-US" dirty="0"/>
              <a:t>容器技术的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162" y="1690689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容器成为云应用在主要的负载形式之一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18" y="2330603"/>
            <a:ext cx="7196163" cy="42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容器简介</a:t>
            </a:r>
            <a:r>
              <a:rPr lang="en-US" altLang="zh-CN" dirty="0" smtClean="0"/>
              <a:t>—</a:t>
            </a:r>
            <a:r>
              <a:rPr lang="zh-CN" altLang="en-US" dirty="0"/>
              <a:t>容器技术的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60" y="1690689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容器服务成为各大云平台的核心业务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5" y="2271065"/>
            <a:ext cx="8515350" cy="45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8864</TotalTime>
  <Words>1045</Words>
  <Application>Microsoft Office PowerPoint</Application>
  <PresentationFormat>全屏显示(4:3)</PresentationFormat>
  <Paragraphs>308</Paragraphs>
  <Slides>29</Slides>
  <Notes>8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Adobe 黑体 Std R</vt:lpstr>
      <vt:lpstr>等线</vt:lpstr>
      <vt:lpstr>等线 Light</vt:lpstr>
      <vt:lpstr>华文琥珀</vt:lpstr>
      <vt:lpstr>Arial</vt:lpstr>
      <vt:lpstr>Calibri</vt:lpstr>
      <vt:lpstr>Calibri Light</vt:lpstr>
      <vt:lpstr>Wingdings</vt:lpstr>
      <vt:lpstr>Office 主题​​</vt:lpstr>
      <vt:lpstr>高性能容器系统及其操作系统支撑技术研究</vt:lpstr>
      <vt:lpstr>目录</vt:lpstr>
      <vt:lpstr>目录</vt:lpstr>
      <vt:lpstr>容器简介—容器技术的优势</vt:lpstr>
      <vt:lpstr>容器简介—容器技术的优势</vt:lpstr>
      <vt:lpstr>容器简介—容器技术的现状</vt:lpstr>
      <vt:lpstr>容器简介—容器技术的现状</vt:lpstr>
      <vt:lpstr>容器简介—容器技术的现状</vt:lpstr>
      <vt:lpstr>容器简介—容器技术的现状</vt:lpstr>
      <vt:lpstr>目录</vt:lpstr>
      <vt:lpstr>主要问题</vt:lpstr>
      <vt:lpstr>主要问题</vt:lpstr>
      <vt:lpstr>An analysis of container isolation</vt:lpstr>
      <vt:lpstr>An analysis of container isolation</vt:lpstr>
      <vt:lpstr>PowerPoint 演示文稿</vt:lpstr>
      <vt:lpstr> An analysis of container isolation</vt:lpstr>
      <vt:lpstr> An analysis of container isolation</vt:lpstr>
      <vt:lpstr> An analysis of container isolation</vt:lpstr>
      <vt:lpstr>主要问题</vt:lpstr>
      <vt:lpstr>主要问题</vt:lpstr>
      <vt:lpstr>目录</vt:lpstr>
      <vt:lpstr>解决方案</vt:lpstr>
      <vt:lpstr>解决方案</vt:lpstr>
      <vt:lpstr>目录</vt:lpstr>
      <vt:lpstr>任务分配</vt:lpstr>
      <vt:lpstr>任务分配</vt:lpstr>
      <vt:lpstr>任务分配</vt:lpstr>
      <vt:lpstr>任务分配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容器技术</dc:title>
  <dc:creator>张 信民</dc:creator>
  <cp:lastModifiedBy>王 坤</cp:lastModifiedBy>
  <cp:revision>238</cp:revision>
  <dcterms:created xsi:type="dcterms:W3CDTF">2019-07-21T10:02:38Z</dcterms:created>
  <dcterms:modified xsi:type="dcterms:W3CDTF">2019-09-17T02:16:21Z</dcterms:modified>
</cp:coreProperties>
</file>