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1_1_data_prepar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1_1_data_prepar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1_1_data_prepar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1_1_data_prepar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1_1_data_preparation.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[1_1_data_preparation.xlsx]Customer Pivots!PivotTable2</c:name>
    <c:fmtId val="2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Churn Reasons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'Customer Pivots'!$B$10</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invertIfNegative val="0"/>
          <c:cat>
            <c:strRef>
              <c:f>'Customer Pivots'!$A$11:$A$32</c:f>
              <c:strCache>
                <c:ptCount val="21"/>
                <c:pt idx="0">
                  <c:v>Competitor made better offer</c:v>
                </c:pt>
                <c:pt idx="1">
                  <c:v>Competitor had better devices</c:v>
                </c:pt>
                <c:pt idx="2">
                  <c:v>Attitude of support person</c:v>
                </c:pt>
                <c:pt idx="3">
                  <c:v>Don't know</c:v>
                </c:pt>
                <c:pt idx="4">
                  <c:v>Competitor offered more data</c:v>
                </c:pt>
                <c:pt idx="5">
                  <c:v>Competitor offered higher download speeds</c:v>
                </c:pt>
                <c:pt idx="6">
                  <c:v>Attitude of service provider</c:v>
                </c:pt>
                <c:pt idx="7">
                  <c:v>Price too high</c:v>
                </c:pt>
                <c:pt idx="8">
                  <c:v>Product dissatisfaction</c:v>
                </c:pt>
                <c:pt idx="9">
                  <c:v>Network reliability</c:v>
                </c:pt>
                <c:pt idx="10">
                  <c:v>Long distance charges</c:v>
                </c:pt>
                <c:pt idx="11">
                  <c:v>Service dissatisfaction</c:v>
                </c:pt>
                <c:pt idx="12">
                  <c:v>Moved</c:v>
                </c:pt>
                <c:pt idx="13">
                  <c:v>Extra data charges</c:v>
                </c:pt>
                <c:pt idx="14">
                  <c:v>Limited range of services</c:v>
                </c:pt>
                <c:pt idx="15">
                  <c:v>Poor expertise of online support</c:v>
                </c:pt>
                <c:pt idx="16">
                  <c:v>Lack of affordable download/upload speed</c:v>
                </c:pt>
                <c:pt idx="17">
                  <c:v>(blank)</c:v>
                </c:pt>
                <c:pt idx="18">
                  <c:v>Lack of self-service on Website</c:v>
                </c:pt>
                <c:pt idx="19">
                  <c:v>Poor expertise of phone support</c:v>
                </c:pt>
                <c:pt idx="20">
                  <c:v>Deceased</c:v>
                </c:pt>
              </c:strCache>
            </c:strRef>
          </c:cat>
          <c:val>
            <c:numRef>
              <c:f>'Customer Pivots'!$B$11:$B$32</c:f>
              <c:numCache>
                <c:formatCode>0.00%</c:formatCode>
                <c:ptCount val="21"/>
                <c:pt idx="0">
                  <c:v>0.16870824053452116</c:v>
                </c:pt>
                <c:pt idx="1">
                  <c:v>0.16536748329621381</c:v>
                </c:pt>
                <c:pt idx="2">
                  <c:v>0.11302895322939867</c:v>
                </c:pt>
                <c:pt idx="3">
                  <c:v>6.8485523385300673E-2</c:v>
                </c:pt>
                <c:pt idx="4">
                  <c:v>6.1247216035634745E-2</c:v>
                </c:pt>
                <c:pt idx="5">
                  <c:v>5.2895322939866367E-2</c:v>
                </c:pt>
                <c:pt idx="6">
                  <c:v>4.6770601336302897E-2</c:v>
                </c:pt>
                <c:pt idx="7">
                  <c:v>4.1202672605790643E-2</c:v>
                </c:pt>
                <c:pt idx="8">
                  <c:v>4.0645879732739421E-2</c:v>
                </c:pt>
                <c:pt idx="9">
                  <c:v>3.8418708240534519E-2</c:v>
                </c:pt>
                <c:pt idx="10">
                  <c:v>3.3964365256124722E-2</c:v>
                </c:pt>
                <c:pt idx="11">
                  <c:v>3.34075723830735E-2</c:v>
                </c:pt>
                <c:pt idx="12">
                  <c:v>2.4498886414253896E-2</c:v>
                </c:pt>
                <c:pt idx="13">
                  <c:v>2.0601336302895321E-2</c:v>
                </c:pt>
                <c:pt idx="14">
                  <c:v>1.9487750556792874E-2</c:v>
                </c:pt>
                <c:pt idx="15">
                  <c:v>1.670378619153675E-2</c:v>
                </c:pt>
                <c:pt idx="16">
                  <c:v>1.5590200445434299E-2</c:v>
                </c:pt>
                <c:pt idx="17">
                  <c:v>1.5033407572383074E-2</c:v>
                </c:pt>
                <c:pt idx="18">
                  <c:v>1.4476614699331848E-2</c:v>
                </c:pt>
                <c:pt idx="19">
                  <c:v>6.124721603563474E-3</c:v>
                </c:pt>
                <c:pt idx="20">
                  <c:v>3.3407572383073497E-3</c:v>
                </c:pt>
              </c:numCache>
            </c:numRef>
          </c:val>
          <c:extLst>
            <c:ext xmlns:c16="http://schemas.microsoft.com/office/drawing/2014/chart" uri="{C3380CC4-5D6E-409C-BE32-E72D297353CC}">
              <c16:uniqueId val="{00000000-E039-4091-A5E8-DB61C020BF1E}"/>
            </c:ext>
          </c:extLst>
        </c:ser>
        <c:dLbls>
          <c:showLegendKey val="0"/>
          <c:showVal val="0"/>
          <c:showCatName val="0"/>
          <c:showSerName val="0"/>
          <c:showPercent val="0"/>
          <c:showBubbleSize val="0"/>
        </c:dLbls>
        <c:gapWidth val="115"/>
        <c:overlap val="-20"/>
        <c:axId val="1833005791"/>
        <c:axId val="1833012511"/>
      </c:barChart>
      <c:catAx>
        <c:axId val="1833005791"/>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012511"/>
        <c:crosses val="autoZero"/>
        <c:auto val="1"/>
        <c:lblAlgn val="ctr"/>
        <c:lblOffset val="100"/>
        <c:noMultiLvlLbl val="0"/>
      </c:catAx>
      <c:valAx>
        <c:axId val="1833012511"/>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0057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[1_1_data_preparation.xlsx]Churn Analysis!PivotTable4</c:name>
    <c:fmtId val="10"/>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Age Churn Rate</a:t>
            </a:r>
          </a:p>
        </c:rich>
      </c:tx>
      <c:layout>
        <c:manualLayout>
          <c:xMode val="edge"/>
          <c:yMode val="edge"/>
          <c:x val="0.41694895719540193"/>
          <c:y val="2.0724890943712222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w="28575" cap="rnd">
            <a:solidFill>
              <a:schemeClr val="accent1"/>
            </a:solidFill>
            <a:round/>
          </a:ln>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'Churn Analysis'!$B$3</c:f>
              <c:strCache>
                <c:ptCount val="1"/>
                <c:pt idx="0">
                  <c:v>Sum of Total Customers</c:v>
                </c:pt>
              </c:strCache>
            </c:strRef>
          </c:tx>
          <c:spPr>
            <a:gradFill rotWithShape="1">
              <a:gsLst>
                <a:gs pos="0">
                  <a:schemeClr val="accent1">
                    <a:tint val="98000"/>
                    <a:satMod val="110000"/>
                    <a:lumMod val="104000"/>
                  </a:schemeClr>
                </a:gs>
                <a:gs pos="69000">
                  <a:schemeClr val="accent1">
                    <a:shade val="88000"/>
                    <a:satMod val="130000"/>
                    <a:lumMod val="92000"/>
                  </a:schemeClr>
                </a:gs>
                <a:gs pos="100000">
                  <a:schemeClr val="accent1">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'Churn Analysis'!$A$4:$A$11</c:f>
              <c:strCache>
                <c:ptCount val="7"/>
                <c:pt idx="0">
                  <c:v>19-28</c:v>
                </c:pt>
                <c:pt idx="1">
                  <c:v>29-38</c:v>
                </c:pt>
                <c:pt idx="2">
                  <c:v>39-48</c:v>
                </c:pt>
                <c:pt idx="3">
                  <c:v>49-58</c:v>
                </c:pt>
                <c:pt idx="4">
                  <c:v>59-68</c:v>
                </c:pt>
                <c:pt idx="5">
                  <c:v>69-78</c:v>
                </c:pt>
                <c:pt idx="6">
                  <c:v>79-88</c:v>
                </c:pt>
              </c:strCache>
            </c:strRef>
          </c:cat>
          <c:val>
            <c:numRef>
              <c:f>'Churn Analysis'!$B$4:$B$11</c:f>
              <c:numCache>
                <c:formatCode>0</c:formatCode>
                <c:ptCount val="7"/>
                <c:pt idx="0">
                  <c:v>1093</c:v>
                </c:pt>
                <c:pt idx="1">
                  <c:v>1234</c:v>
                </c:pt>
                <c:pt idx="2">
                  <c:v>1318</c:v>
                </c:pt>
                <c:pt idx="3">
                  <c:v>1123</c:v>
                </c:pt>
                <c:pt idx="4">
                  <c:v>1074</c:v>
                </c:pt>
                <c:pt idx="5">
                  <c:v>603</c:v>
                </c:pt>
                <c:pt idx="6">
                  <c:v>242</c:v>
                </c:pt>
              </c:numCache>
            </c:numRef>
          </c:val>
          <c:extLst>
            <c:ext xmlns:c16="http://schemas.microsoft.com/office/drawing/2014/chart" uri="{C3380CC4-5D6E-409C-BE32-E72D297353CC}">
              <c16:uniqueId val="{00000000-9911-4FA4-9D8F-6EE6412D0E00}"/>
            </c:ext>
          </c:extLst>
        </c:ser>
        <c:dLbls>
          <c:showLegendKey val="0"/>
          <c:showVal val="0"/>
          <c:showCatName val="0"/>
          <c:showSerName val="0"/>
          <c:showPercent val="0"/>
          <c:showBubbleSize val="0"/>
        </c:dLbls>
        <c:gapWidth val="219"/>
        <c:overlap val="-27"/>
        <c:axId val="1936984079"/>
        <c:axId val="1936978799"/>
      </c:barChart>
      <c:lineChart>
        <c:grouping val="standard"/>
        <c:varyColors val="0"/>
        <c:ser>
          <c:idx val="1"/>
          <c:order val="1"/>
          <c:tx>
            <c:strRef>
              <c:f>'Churn Analysis'!$C$3</c:f>
              <c:strCache>
                <c:ptCount val="1"/>
                <c:pt idx="0">
                  <c:v>Sum of Churn Rate %</c:v>
                </c:pt>
              </c:strCache>
            </c:strRef>
          </c:tx>
          <c:spPr>
            <a:ln w="34925" cap="rnd">
              <a:solidFill>
                <a:schemeClr val="accent2"/>
              </a:solidFill>
              <a:round/>
            </a:ln>
            <a:effectLst>
              <a:outerShdw blurRad="50800" dist="50800" dir="5400000" sx="96000" sy="96000" rotWithShape="0">
                <a:srgbClr val="000000">
                  <a:alpha val="48000"/>
                </a:srgbClr>
              </a:outerShdw>
            </a:effectLst>
          </c:spPr>
          <c:marker>
            <c:symbol val="none"/>
          </c:marker>
          <c:cat>
            <c:strRef>
              <c:f>'Churn Analysis'!$A$4:$A$11</c:f>
              <c:strCache>
                <c:ptCount val="7"/>
                <c:pt idx="0">
                  <c:v>19-28</c:v>
                </c:pt>
                <c:pt idx="1">
                  <c:v>29-38</c:v>
                </c:pt>
                <c:pt idx="2">
                  <c:v>39-48</c:v>
                </c:pt>
                <c:pt idx="3">
                  <c:v>49-58</c:v>
                </c:pt>
                <c:pt idx="4">
                  <c:v>59-68</c:v>
                </c:pt>
                <c:pt idx="5">
                  <c:v>69-78</c:v>
                </c:pt>
                <c:pt idx="6">
                  <c:v>79-88</c:v>
                </c:pt>
              </c:strCache>
            </c:strRef>
          </c:cat>
          <c:val>
            <c:numRef>
              <c:f>'Churn Analysis'!$C$4:$C$11</c:f>
              <c:numCache>
                <c:formatCode>0.00%</c:formatCode>
                <c:ptCount val="7"/>
                <c:pt idx="0">
                  <c:v>0.21957913998170173</c:v>
                </c:pt>
                <c:pt idx="1">
                  <c:v>0.24230145867098865</c:v>
                </c:pt>
                <c:pt idx="2">
                  <c:v>0.2503793626707132</c:v>
                </c:pt>
                <c:pt idx="3">
                  <c:v>0.25022261798753337</c:v>
                </c:pt>
                <c:pt idx="4">
                  <c:v>0.27932960893854747</c:v>
                </c:pt>
                <c:pt idx="5">
                  <c:v>0.39800995024875624</c:v>
                </c:pt>
                <c:pt idx="6">
                  <c:v>0.43801652892561982</c:v>
                </c:pt>
              </c:numCache>
            </c:numRef>
          </c:val>
          <c:smooth val="0"/>
          <c:extLst>
            <c:ext xmlns:c16="http://schemas.microsoft.com/office/drawing/2014/chart" uri="{C3380CC4-5D6E-409C-BE32-E72D297353CC}">
              <c16:uniqueId val="{00000001-9911-4FA4-9D8F-6EE6412D0E00}"/>
            </c:ext>
          </c:extLst>
        </c:ser>
        <c:dLbls>
          <c:showLegendKey val="0"/>
          <c:showVal val="0"/>
          <c:showCatName val="0"/>
          <c:showSerName val="0"/>
          <c:showPercent val="0"/>
          <c:showBubbleSize val="0"/>
        </c:dLbls>
        <c:marker val="1"/>
        <c:smooth val="0"/>
        <c:axId val="681461295"/>
        <c:axId val="681460335"/>
      </c:lineChart>
      <c:catAx>
        <c:axId val="19369840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36978799"/>
        <c:crosses val="autoZero"/>
        <c:auto val="1"/>
        <c:lblAlgn val="ctr"/>
        <c:lblOffset val="100"/>
        <c:noMultiLvlLbl val="0"/>
      </c:catAx>
      <c:valAx>
        <c:axId val="1936978799"/>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36984079"/>
        <c:crosses val="autoZero"/>
        <c:crossBetween val="between"/>
      </c:valAx>
      <c:valAx>
        <c:axId val="681460335"/>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81461295"/>
        <c:crosses val="max"/>
        <c:crossBetween val="between"/>
      </c:valAx>
      <c:catAx>
        <c:axId val="681461295"/>
        <c:scaling>
          <c:orientation val="minMax"/>
        </c:scaling>
        <c:delete val="1"/>
        <c:axPos val="b"/>
        <c:numFmt formatCode="General" sourceLinked="1"/>
        <c:majorTickMark val="none"/>
        <c:minorTickMark val="none"/>
        <c:tickLblPos val="nextTo"/>
        <c:crossAx val="68146033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[1_1_data_preparation.xlsx]Churn Analysis!PivotTable1</c:name>
    <c:fmtId val="11"/>
  </c:pivotSource>
  <c:chart>
    <c:title>
      <c:tx>
        <c:rich>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r>
              <a:rPr lang="en-US" baseline="0" dirty="0"/>
              <a:t> Demographic Churn Rate</a:t>
            </a:r>
            <a:endParaRPr lang="en-US" dirty="0"/>
          </a:p>
        </c:rich>
      </c:tx>
      <c:layout>
        <c:manualLayout>
          <c:xMode val="edge"/>
          <c:yMode val="edge"/>
          <c:x val="0.19220122484689414"/>
          <c:y val="0.10185185185185185"/>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lt1"/>
              </a:solidFill>
              <a:latin typeface="+mn-lt"/>
              <a:ea typeface="+mn-ea"/>
              <a:cs typeface="+mn-cs"/>
            </a:defRPr>
          </a:pPr>
          <a:endParaRPr lang="en-US"/>
        </a:p>
      </c:txPr>
    </c:title>
    <c:autoTitleDeleted val="0"/>
    <c:pivotFmts>
      <c:pivotFmt>
        <c:idx val="0"/>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circle"/>
          <c:size val="6"/>
          <c:spPr>
            <a:solidFill>
              <a:schemeClr val="accent1"/>
            </a:solidFill>
            <a:ln w="9525">
              <a:solidFill>
                <a:schemeClr val="dk1">
                  <a:lumMod val="75000"/>
                  <a:lumOff val="25000"/>
                </a:schemeClr>
              </a:solidFill>
            </a:ln>
            <a:effectLst/>
          </c:spPr>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marker>
          <c:symbol val="none"/>
        </c:marker>
        <c:dLbl>
          <c:idx val="0"/>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'Churn Analysis'!$E$52</c:f>
              <c:strCache>
                <c:ptCount val="1"/>
                <c:pt idx="0">
                  <c:v>Total</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rgbClr val="4472C4">
                  <a:alpha val="30000"/>
                </a:srgbClr>
              </a:solidFill>
              <a:ln>
                <a:solidFill>
                  <a:sysClr val="window" lastClr="FFFFFF">
                    <a:alpha val="50000"/>
                  </a:sys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'Churn Analysis'!$D$53:$D$56</c:f>
              <c:strCache>
                <c:ptCount val="3"/>
                <c:pt idx="0">
                  <c:v>Others</c:v>
                </c:pt>
                <c:pt idx="1">
                  <c:v>Senior</c:v>
                </c:pt>
                <c:pt idx="2">
                  <c:v>Under 30</c:v>
                </c:pt>
              </c:strCache>
            </c:strRef>
          </c:cat>
          <c:val>
            <c:numRef>
              <c:f>'Churn Analysis'!$E$53:$E$56</c:f>
              <c:numCache>
                <c:formatCode>0.00%</c:formatCode>
                <c:ptCount val="3"/>
                <c:pt idx="0">
                  <c:v>0.24706446201773305</c:v>
                </c:pt>
                <c:pt idx="1">
                  <c:v>0.38223308883455581</c:v>
                </c:pt>
                <c:pt idx="2">
                  <c:v>0.22999222999222999</c:v>
                </c:pt>
              </c:numCache>
            </c:numRef>
          </c:val>
          <c:extLst>
            <c:ext xmlns:c16="http://schemas.microsoft.com/office/drawing/2014/chart" uri="{C3380CC4-5D6E-409C-BE32-E72D297353CC}">
              <c16:uniqueId val="{00000000-1876-4744-B60D-0C215E201F94}"/>
            </c:ext>
          </c:extLst>
        </c:ser>
        <c:dLbls>
          <c:showLegendKey val="0"/>
          <c:showVal val="1"/>
          <c:showCatName val="0"/>
          <c:showSerName val="0"/>
          <c:showPercent val="0"/>
          <c:showBubbleSize val="0"/>
        </c:dLbls>
        <c:gapWidth val="84"/>
        <c:gapDepth val="53"/>
        <c:shape val="box"/>
        <c:axId val="674131199"/>
        <c:axId val="674129759"/>
        <c:axId val="0"/>
      </c:bar3DChart>
      <c:catAx>
        <c:axId val="6741311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74129759"/>
        <c:crosses val="autoZero"/>
        <c:auto val="1"/>
        <c:lblAlgn val="ctr"/>
        <c:lblOffset val="100"/>
        <c:noMultiLvlLbl val="0"/>
      </c:catAx>
      <c:valAx>
        <c:axId val="674129759"/>
        <c:scaling>
          <c:orientation val="minMax"/>
        </c:scaling>
        <c:delete val="1"/>
        <c:axPos val="b"/>
        <c:numFmt formatCode="0.00%" sourceLinked="1"/>
        <c:majorTickMark val="out"/>
        <c:minorTickMark val="none"/>
        <c:tickLblPos val="nextTo"/>
        <c:crossAx val="674131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[1_1_data_preparation.xlsx]Churn Analysis!PivotTable2</c:name>
    <c:fmtId val="18"/>
  </c:pivotSource>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Churn rate by data usage</a:t>
            </a:r>
          </a:p>
        </c:rich>
      </c:tx>
      <c:layout>
        <c:manualLayout>
          <c:xMode val="edge"/>
          <c:yMode val="edge"/>
          <c:x val="0.24626377952755907"/>
          <c:y val="0.10648148148148148"/>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ivotFmts>
      <c:pivotFmt>
        <c:idx val="0"/>
        <c:spPr>
          <a:solidFill>
            <a:schemeClr val="accent1"/>
          </a:solidFill>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lt1"/>
            </a:bgClr>
          </a:pattFill>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777777777777778E-2"/>
          <c:y val="0.1739585156022164"/>
          <c:w val="0.93888888888888888"/>
          <c:h val="0.710061606882473"/>
        </c:manualLayout>
      </c:layout>
      <c:lineChart>
        <c:grouping val="standard"/>
        <c:varyColors val="0"/>
        <c:ser>
          <c:idx val="0"/>
          <c:order val="0"/>
          <c:tx>
            <c:strRef>
              <c:f>'Churn Analysis'!$E$62</c:f>
              <c:strCache>
                <c:ptCount val="1"/>
                <c:pt idx="0">
                  <c:v>Total</c:v>
                </c:pt>
              </c:strCache>
            </c:strRef>
          </c:tx>
          <c:spPr>
            <a:ln w="25400" cap="rnd">
              <a:solidFill>
                <a:schemeClr val="lt1"/>
              </a:solidFill>
              <a:round/>
            </a:ln>
            <a:effectLst>
              <a:outerShdw dist="25400" dir="2700000" algn="tl" rotWithShape="0">
                <a:schemeClr val="accent1"/>
              </a:outerShdw>
            </a:effectLst>
          </c:spPr>
          <c:marker>
            <c:symbol val="none"/>
          </c:marker>
          <c:dLbls>
            <c:spPr>
              <a:solidFill>
                <a:schemeClr val="accent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'Churn Analysis'!$D$63:$D$72</c:f>
              <c:strCache>
                <c:ptCount val="9"/>
                <c:pt idx="0">
                  <c:v>0-5</c:v>
                </c:pt>
                <c:pt idx="1">
                  <c:v>10-15</c:v>
                </c:pt>
                <c:pt idx="2">
                  <c:v>15-20</c:v>
                </c:pt>
                <c:pt idx="3">
                  <c:v>20-25</c:v>
                </c:pt>
                <c:pt idx="4">
                  <c:v>25-30</c:v>
                </c:pt>
                <c:pt idx="5">
                  <c:v>30-35</c:v>
                </c:pt>
                <c:pt idx="6">
                  <c:v>35-40</c:v>
                </c:pt>
                <c:pt idx="7">
                  <c:v>40-45</c:v>
                </c:pt>
                <c:pt idx="8">
                  <c:v>5-10</c:v>
                </c:pt>
              </c:strCache>
            </c:strRef>
          </c:cat>
          <c:val>
            <c:numRef>
              <c:f>'Churn Analysis'!$E$63:$E$72</c:f>
              <c:numCache>
                <c:formatCode>0.00%</c:formatCode>
                <c:ptCount val="9"/>
                <c:pt idx="0">
                  <c:v>0.22856261566933991</c:v>
                </c:pt>
                <c:pt idx="1">
                  <c:v>0.29647630619684084</c:v>
                </c:pt>
                <c:pt idx="2">
                  <c:v>0.30971128608923887</c:v>
                </c:pt>
                <c:pt idx="3">
                  <c:v>0.22099447513812154</c:v>
                </c:pt>
                <c:pt idx="4">
                  <c:v>0.18620689655172415</c:v>
                </c:pt>
                <c:pt idx="5">
                  <c:v>0.24</c:v>
                </c:pt>
                <c:pt idx="6">
                  <c:v>0.22388059701492538</c:v>
                </c:pt>
                <c:pt idx="7">
                  <c:v>0.26666666666666666</c:v>
                </c:pt>
                <c:pt idx="8">
                  <c:v>0.33370723499719573</c:v>
                </c:pt>
              </c:numCache>
            </c:numRef>
          </c:val>
          <c:smooth val="0"/>
          <c:extLst>
            <c:ext xmlns:c16="http://schemas.microsoft.com/office/drawing/2014/chart" uri="{C3380CC4-5D6E-409C-BE32-E72D297353CC}">
              <c16:uniqueId val="{00000000-4159-43C5-BDCB-F55E2535BBDD}"/>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794412815"/>
        <c:axId val="794425775"/>
      </c:lineChart>
      <c:catAx>
        <c:axId val="7944128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30" baseline="0">
                <a:solidFill>
                  <a:schemeClr val="lt1"/>
                </a:solidFill>
                <a:latin typeface="+mn-lt"/>
                <a:ea typeface="+mn-ea"/>
                <a:cs typeface="+mn-cs"/>
              </a:defRPr>
            </a:pPr>
            <a:endParaRPr lang="en-US"/>
          </a:p>
        </c:txPr>
        <c:crossAx val="794425775"/>
        <c:crosses val="autoZero"/>
        <c:auto val="1"/>
        <c:lblAlgn val="ctr"/>
        <c:lblOffset val="100"/>
        <c:noMultiLvlLbl val="0"/>
      </c:catAx>
      <c:valAx>
        <c:axId val="794425775"/>
        <c:scaling>
          <c:orientation val="minMax"/>
        </c:scaling>
        <c:delete val="1"/>
        <c:axPos val="l"/>
        <c:numFmt formatCode="0.00%" sourceLinked="1"/>
        <c:majorTickMark val="none"/>
        <c:minorTickMark val="none"/>
        <c:tickLblPos val="nextTo"/>
        <c:crossAx val="794412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lt1">
          <a:lumMod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[1_1_data_preparation.xlsx]Customer Pivots!PivotTable3</c:name>
    <c:fmtId val="12"/>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Competitor Churn Analysis</a:t>
            </a:r>
          </a:p>
        </c:rich>
      </c:tx>
      <c:layout>
        <c:manualLayout>
          <c:xMode val="edge"/>
          <c:yMode val="edge"/>
          <c:x val="0.24196409714889119"/>
          <c:y val="6.54173835106985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p3d/>
        </c:spPr>
      </c:pivotFmt>
      <c:pivotFmt>
        <c:idx val="2"/>
        <c:spPr>
          <a:solidFill>
            <a:schemeClr val="accent1"/>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pivotFmt>
      <c:pivotFmt>
        <c:idx val="4"/>
        <c:spPr>
          <a:solidFill>
            <a:schemeClr val="accent1"/>
          </a:solidFill>
          <a:ln>
            <a:noFill/>
          </a:ln>
          <a:effectLst>
            <a:outerShdw blurRad="254000" sx="102000" sy="102000" algn="ctr" rotWithShape="0">
              <a:prstClr val="black">
                <a:alpha val="20000"/>
              </a:prstClr>
            </a:outerShdw>
          </a:effectLst>
          <a:sp3d/>
        </c:spPr>
      </c:pivotFmt>
      <c:pivotFmt>
        <c:idx val="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a:sp3d/>
        </c:spPr>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pivotFmt>
      <c:pivotFmt>
        <c:idx val="9"/>
        <c:spPr>
          <a:solidFill>
            <a:schemeClr val="accent1"/>
          </a:solidFill>
          <a:ln>
            <a:noFill/>
          </a:ln>
          <a:effectLst>
            <a:outerShdw blurRad="254000" sx="102000" sy="102000" algn="ctr" rotWithShape="0">
              <a:prstClr val="black">
                <a:alpha val="20000"/>
              </a:prstClr>
            </a:outerShdw>
          </a:effectLst>
          <a:sp3d/>
        </c:spPr>
      </c:pivotFmt>
      <c:pivotFmt>
        <c:idx val="1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a:sp3d/>
        </c:spPr>
      </c:pivotFmt>
      <c:pivotFmt>
        <c:idx val="12"/>
        <c:spPr>
          <a:solidFill>
            <a:schemeClr val="accent1"/>
          </a:solidFill>
          <a:ln>
            <a:noFill/>
          </a:ln>
          <a:effectLst>
            <a:outerShdw blurRad="254000" sx="102000" sy="102000" algn="ctr" rotWithShape="0">
              <a:prstClr val="black">
                <a:alpha val="20000"/>
              </a:prstClr>
            </a:outerShdw>
          </a:effectLst>
          <a:sp3d/>
        </c:spPr>
      </c:pivotFmt>
      <c:pivotFmt>
        <c:idx val="13"/>
        <c:spPr>
          <a:solidFill>
            <a:schemeClr val="accent1"/>
          </a:solidFill>
          <a:ln>
            <a:noFill/>
          </a:ln>
          <a:effectLst>
            <a:outerShdw blurRad="254000" sx="102000" sy="102000" algn="ctr" rotWithShape="0">
              <a:prstClr val="black">
                <a:alpha val="20000"/>
              </a:prstClr>
            </a:outerShdw>
          </a:effectLst>
          <a:sp3d/>
        </c:spPr>
      </c:pivotFmt>
      <c:pivotFmt>
        <c:idx val="14"/>
        <c:spPr>
          <a:solidFill>
            <a:schemeClr val="accent1"/>
          </a:solidFill>
          <a:ln>
            <a:noFill/>
          </a:ln>
          <a:effectLst>
            <a:outerShdw blurRad="254000" sx="102000" sy="102000" algn="ctr" rotWithShape="0">
              <a:prstClr val="black">
                <a:alpha val="20000"/>
              </a:prstClr>
            </a:outerShdw>
          </a:effectLst>
          <a:sp3d/>
        </c:spPr>
      </c:pivotFmt>
      <c:pivotFmt>
        <c:idx val="1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a:sp3d/>
        </c:spPr>
      </c:pivotFmt>
      <c:pivotFmt>
        <c:idx val="17"/>
        <c:spPr>
          <a:solidFill>
            <a:schemeClr val="accent1"/>
          </a:solidFill>
          <a:ln>
            <a:noFill/>
          </a:ln>
          <a:effectLst>
            <a:outerShdw blurRad="254000" sx="102000" sy="102000" algn="ctr" rotWithShape="0">
              <a:prstClr val="black">
                <a:alpha val="20000"/>
              </a:prstClr>
            </a:outerShdw>
          </a:effectLst>
          <a:sp3d/>
        </c:spPr>
      </c:pivotFmt>
      <c:pivotFmt>
        <c:idx val="18"/>
        <c:spPr>
          <a:solidFill>
            <a:schemeClr val="accent1"/>
          </a:solidFill>
          <a:ln>
            <a:noFill/>
          </a:ln>
          <a:effectLst>
            <a:outerShdw blurRad="254000" sx="102000" sy="102000" algn="ctr" rotWithShape="0">
              <a:prstClr val="black">
                <a:alpha val="20000"/>
              </a:prstClr>
            </a:outerShdw>
          </a:effectLst>
          <a:sp3d/>
        </c:spPr>
      </c:pivotFmt>
      <c:pivotFmt>
        <c:idx val="19"/>
        <c:spPr>
          <a:solidFill>
            <a:schemeClr val="accent1"/>
          </a:solidFill>
          <a:ln>
            <a:noFill/>
          </a:ln>
          <a:effectLst>
            <a:outerShdw blurRad="254000" sx="102000" sy="102000" algn="ctr" rotWithShape="0">
              <a:prstClr val="black">
                <a:alpha val="20000"/>
              </a:prstClr>
            </a:outerShdw>
          </a:effectLst>
          <a:sp3d/>
        </c:spPr>
      </c:pivotFmt>
      <c:pivotFmt>
        <c:idx val="20"/>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a:outerShdw blurRad="254000" sx="102000" sy="102000" algn="ctr" rotWithShape="0">
              <a:prstClr val="black">
                <a:alpha val="20000"/>
              </a:prstClr>
            </a:outerShdw>
          </a:effectLst>
          <a:sp3d/>
        </c:spPr>
      </c:pivotFmt>
      <c:pivotFmt>
        <c:idx val="22"/>
        <c:spPr>
          <a:solidFill>
            <a:schemeClr val="accent1"/>
          </a:solidFill>
          <a:ln>
            <a:noFill/>
          </a:ln>
          <a:effectLst>
            <a:outerShdw blurRad="254000" sx="102000" sy="102000" algn="ctr" rotWithShape="0">
              <a:prstClr val="black">
                <a:alpha val="20000"/>
              </a:prstClr>
            </a:outerShdw>
          </a:effectLst>
          <a:sp3d/>
        </c:spPr>
      </c:pivotFmt>
      <c:pivotFmt>
        <c:idx val="23"/>
        <c:spPr>
          <a:solidFill>
            <a:schemeClr val="accent1"/>
          </a:solidFill>
          <a:ln>
            <a:noFill/>
          </a:ln>
          <a:effectLst>
            <a:outerShdw blurRad="254000" sx="102000" sy="102000" algn="ctr" rotWithShape="0">
              <a:prstClr val="black">
                <a:alpha val="20000"/>
              </a:prstClr>
            </a:outerShdw>
          </a:effectLst>
          <a:sp3d/>
        </c:spPr>
      </c:pivotFmt>
      <c:pivotFmt>
        <c:idx val="24"/>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'Customer Pivots'!$B$37</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A3FE-445C-80CC-26A0801E3FF9}"/>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A3FE-445C-80CC-26A0801E3FF9}"/>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A3FE-445C-80CC-26A0801E3FF9}"/>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A3FE-445C-80CC-26A0801E3FF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'Customer Pivots'!$A$38:$A$42</c:f>
              <c:strCache>
                <c:ptCount val="4"/>
                <c:pt idx="0">
                  <c:v>Competitor made better offer</c:v>
                </c:pt>
                <c:pt idx="1">
                  <c:v>Competitor had better devices</c:v>
                </c:pt>
                <c:pt idx="2">
                  <c:v>Competitor offered more data</c:v>
                </c:pt>
                <c:pt idx="3">
                  <c:v>Competitor offered higher download speeds</c:v>
                </c:pt>
              </c:strCache>
            </c:strRef>
          </c:cat>
          <c:val>
            <c:numRef>
              <c:f>'Customer Pivots'!$B$38:$B$42</c:f>
              <c:numCache>
                <c:formatCode>0.00%</c:formatCode>
                <c:ptCount val="4"/>
                <c:pt idx="0">
                  <c:v>0.37639751552795031</c:v>
                </c:pt>
                <c:pt idx="1">
                  <c:v>0.36894409937888201</c:v>
                </c:pt>
                <c:pt idx="2">
                  <c:v>0.13664596273291926</c:v>
                </c:pt>
                <c:pt idx="3">
                  <c:v>0.11801242236024845</c:v>
                </c:pt>
              </c:numCache>
            </c:numRef>
          </c:val>
          <c:extLst>
            <c:ext xmlns:c16="http://schemas.microsoft.com/office/drawing/2014/chart" uri="{C3380CC4-5D6E-409C-BE32-E72D297353CC}">
              <c16:uniqueId val="{00000008-A3FE-445C-80CC-26A0801E3FF9}"/>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38">
  <cs:axisTitle>
    <cs:lnRef idx="0"/>
    <cs:fillRef idx="0"/>
    <cs:effectRef idx="0"/>
    <cs:fontRef idx="minor">
      <a:schemeClr val="lt1"/>
    </cs:fontRef>
    <cs:defRPr sz="1197" b="1" kern="1200"/>
  </cs:axisTitle>
  <cs:categoryAxis>
    <cs:lnRef idx="0">
      <cs:styleClr val="0"/>
    </cs:lnRef>
    <cs:fillRef idx="0"/>
    <cs:effectRef idx="0"/>
    <cs:fontRef idx="minor">
      <a:schemeClr val="lt1"/>
    </cs:fontRef>
    <cs:defRPr sz="1197"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330" kern="1200"/>
  </cs:chartArea>
  <cs:dataLabel>
    <cs:lnRef idx="0"/>
    <cs:fillRef idx="0">
      <cs:styleClr val="0"/>
    </cs:fillRef>
    <cs:effectRef idx="0"/>
    <cs:fontRef idx="minor">
      <a:schemeClr val="lt1"/>
    </cs:fontRef>
    <cs:spPr>
      <a:solidFill>
        <a:schemeClr val="phClr"/>
      </a:solidFill>
    </cs:spPr>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082EA-652E-47C8-97E3-F843B539BAEC}" type="datetimeFigureOut">
              <a:rPr lang="en-US" smtClean="0"/>
              <a:t>3/16/2025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C2066BF-DBD9-476D-B4B8-5332EE3383B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213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082EA-652E-47C8-97E3-F843B539BAEC}"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66BF-DBD9-476D-B4B8-5332EE3383B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3471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082EA-652E-47C8-97E3-F843B539BAEC}"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66BF-DBD9-476D-B4B8-5332EE3383B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2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082EA-652E-47C8-97E3-F843B539BAEC}"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66BF-DBD9-476D-B4B8-5332EE3383B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7753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082EA-652E-47C8-97E3-F843B539BAEC}"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2066BF-DBD9-476D-B4B8-5332EE3383B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245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082EA-652E-47C8-97E3-F843B539BAEC}"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066BF-DBD9-476D-B4B8-5332EE3383B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92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082EA-652E-47C8-97E3-F843B539BAEC}"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2066BF-DBD9-476D-B4B8-5332EE3383B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00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082EA-652E-47C8-97E3-F843B539BAEC}"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2066BF-DBD9-476D-B4B8-5332EE3383B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526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082EA-652E-47C8-97E3-F843B539BAEC}"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2066BF-DBD9-476D-B4B8-5332EE3383BE}" type="slidenum">
              <a:rPr lang="en-US" smtClean="0"/>
              <a:t>‹#›</a:t>
            </a:fld>
            <a:endParaRPr lang="en-US"/>
          </a:p>
        </p:txBody>
      </p:sp>
    </p:spTree>
    <p:extLst>
      <p:ext uri="{BB962C8B-B14F-4D97-AF65-F5344CB8AC3E}">
        <p14:creationId xmlns:p14="http://schemas.microsoft.com/office/powerpoint/2010/main" val="402673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D082EA-652E-47C8-97E3-F843B539BAEC}"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2066BF-DBD9-476D-B4B8-5332EE3383B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50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BD082EA-652E-47C8-97E3-F843B539BAEC}" type="datetimeFigureOut">
              <a:rPr lang="en-US" smtClean="0"/>
              <a:t>3/16/2025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C2066BF-DBD9-476D-B4B8-5332EE3383B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472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BD082EA-652E-47C8-97E3-F843B539BAEC}" type="datetimeFigureOut">
              <a:rPr lang="en-US" smtClean="0"/>
              <a:t>3/16/2025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C2066BF-DBD9-476D-B4B8-5332EE3383B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337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AEC6D-9066-FA7E-A094-FB0B375E6C55}"/>
              </a:ext>
            </a:extLst>
          </p:cNvPr>
          <p:cNvSpPr>
            <a:spLocks noGrp="1"/>
          </p:cNvSpPr>
          <p:nvPr>
            <p:ph type="ctrTitle"/>
          </p:nvPr>
        </p:nvSpPr>
        <p:spPr/>
        <p:txBody>
          <a:bodyPr>
            <a:normAutofit fontScale="90000"/>
          </a:bodyPr>
          <a:lstStyle/>
          <a:p>
            <a:r>
              <a:rPr lang="en-US" b="1" dirty="0">
                <a:solidFill>
                  <a:srgbClr val="00B050"/>
                </a:solidFill>
              </a:rPr>
              <a:t>Analyzing Customer Churn</a:t>
            </a:r>
          </a:p>
        </p:txBody>
      </p:sp>
      <p:sp>
        <p:nvSpPr>
          <p:cNvPr id="3" name="Subtitle 2">
            <a:extLst>
              <a:ext uri="{FF2B5EF4-FFF2-40B4-BE49-F238E27FC236}">
                <a16:creationId xmlns:a16="http://schemas.microsoft.com/office/drawing/2014/main" id="{CD8ACF86-AA43-2555-0265-6A908A89AA83}"/>
              </a:ext>
            </a:extLst>
          </p:cNvPr>
          <p:cNvSpPr>
            <a:spLocks noGrp="1"/>
          </p:cNvSpPr>
          <p:nvPr>
            <p:ph type="subTitle" idx="1"/>
          </p:nvPr>
        </p:nvSpPr>
        <p:spPr/>
        <p:txBody>
          <a:bodyPr/>
          <a:lstStyle/>
          <a:p>
            <a:pPr algn="r"/>
            <a:r>
              <a:rPr lang="en-US" sz="2000" b="1" dirty="0"/>
              <a:t>ADEGOKE DANIEL</a:t>
            </a:r>
          </a:p>
          <a:p>
            <a:endParaRPr lang="en-US" dirty="0"/>
          </a:p>
        </p:txBody>
      </p:sp>
    </p:spTree>
    <p:extLst>
      <p:ext uri="{BB962C8B-B14F-4D97-AF65-F5344CB8AC3E}">
        <p14:creationId xmlns:p14="http://schemas.microsoft.com/office/powerpoint/2010/main" val="1312650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2693-F90B-88B4-9217-C45281C893B9}"/>
              </a:ext>
            </a:extLst>
          </p:cNvPr>
          <p:cNvSpPr>
            <a:spLocks noGrp="1"/>
          </p:cNvSpPr>
          <p:nvPr>
            <p:ph type="title"/>
          </p:nvPr>
        </p:nvSpPr>
        <p:spPr/>
        <p:txBody>
          <a:bodyPr/>
          <a:lstStyle/>
          <a:p>
            <a:pPr algn="r"/>
            <a:r>
              <a:rPr lang="en-US" b="1" dirty="0">
                <a:solidFill>
                  <a:srgbClr val="00B050"/>
                </a:solidFill>
              </a:rPr>
              <a:t>Churn Reasons</a:t>
            </a:r>
          </a:p>
        </p:txBody>
      </p:sp>
      <p:sp>
        <p:nvSpPr>
          <p:cNvPr id="4" name="Text Placeholder 3">
            <a:extLst>
              <a:ext uri="{FF2B5EF4-FFF2-40B4-BE49-F238E27FC236}">
                <a16:creationId xmlns:a16="http://schemas.microsoft.com/office/drawing/2014/main" id="{1E632352-7D90-8D65-7419-BDB9C124EA8E}"/>
              </a:ext>
            </a:extLst>
          </p:cNvPr>
          <p:cNvSpPr>
            <a:spLocks noGrp="1"/>
          </p:cNvSpPr>
          <p:nvPr>
            <p:ph type="body" sz="half" idx="2"/>
          </p:nvPr>
        </p:nvSpPr>
        <p:spPr>
          <a:xfrm>
            <a:off x="1444671" y="3205491"/>
            <a:ext cx="3273099" cy="2758429"/>
          </a:xfrm>
        </p:spPr>
        <p:txBody>
          <a:bodyPr>
            <a:noAutofit/>
          </a:bodyPr>
          <a:lstStyle/>
          <a:p>
            <a:pPr algn="ctr"/>
            <a:r>
              <a:rPr lang="en-US" sz="1400" b="1" dirty="0"/>
              <a:t>This chart helps us to know the various reasons customers churn. We can see that the majority reasons our customers churn was because our competitors made better offers.</a:t>
            </a:r>
          </a:p>
          <a:p>
            <a:pPr algn="ctr"/>
            <a:r>
              <a:rPr lang="en-US" sz="1400" b="1" dirty="0"/>
              <a:t>In order to prevent this, we need to find ways to outsmart our competitors by producing more quality products and giving out discounts.</a:t>
            </a:r>
          </a:p>
        </p:txBody>
      </p:sp>
      <p:graphicFrame>
        <p:nvGraphicFramePr>
          <p:cNvPr id="7" name="Content Placeholder 6">
            <a:extLst>
              <a:ext uri="{FF2B5EF4-FFF2-40B4-BE49-F238E27FC236}">
                <a16:creationId xmlns:a16="http://schemas.microsoft.com/office/drawing/2014/main" id="{F0C343A0-8A90-416F-A513-CDC01798C0F0}"/>
              </a:ext>
            </a:extLst>
          </p:cNvPr>
          <p:cNvGraphicFramePr>
            <a:graphicFrameLocks noGrp="1"/>
          </p:cNvGraphicFramePr>
          <p:nvPr>
            <p:ph idx="1"/>
          </p:nvPr>
        </p:nvGraphicFramePr>
        <p:xfrm>
          <a:off x="5043488" y="798513"/>
          <a:ext cx="6013450" cy="4659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274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A55F-99C7-11DA-3F3E-4C4C5FA040BE}"/>
              </a:ext>
            </a:extLst>
          </p:cNvPr>
          <p:cNvSpPr>
            <a:spLocks noGrp="1"/>
          </p:cNvSpPr>
          <p:nvPr>
            <p:ph type="title"/>
          </p:nvPr>
        </p:nvSpPr>
        <p:spPr/>
        <p:txBody>
          <a:bodyPr/>
          <a:lstStyle/>
          <a:p>
            <a:pPr algn="r"/>
            <a:r>
              <a:rPr lang="en-US" b="1" dirty="0">
                <a:solidFill>
                  <a:srgbClr val="00B050"/>
                </a:solidFill>
              </a:rPr>
              <a:t>Age churn rate</a:t>
            </a:r>
          </a:p>
        </p:txBody>
      </p:sp>
      <p:sp>
        <p:nvSpPr>
          <p:cNvPr id="4" name="Text Placeholder 3">
            <a:extLst>
              <a:ext uri="{FF2B5EF4-FFF2-40B4-BE49-F238E27FC236}">
                <a16:creationId xmlns:a16="http://schemas.microsoft.com/office/drawing/2014/main" id="{A3006FFA-0870-5FB6-EA51-21510386AA35}"/>
              </a:ext>
            </a:extLst>
          </p:cNvPr>
          <p:cNvSpPr>
            <a:spLocks noGrp="1"/>
          </p:cNvSpPr>
          <p:nvPr>
            <p:ph type="body" sz="half" idx="2"/>
          </p:nvPr>
        </p:nvSpPr>
        <p:spPr/>
        <p:txBody>
          <a:bodyPr>
            <a:normAutofit fontScale="85000" lnSpcReduction="20000"/>
          </a:bodyPr>
          <a:lstStyle/>
          <a:p>
            <a:pPr algn="ctr"/>
            <a:r>
              <a:rPr lang="en-US" b="1" dirty="0"/>
              <a:t>Our age-based churn rate analysis highlights the need for a targeted approach to customer retention. As we can see there is a corresponding increment in churn rate as the age of our customers increases, therefore we need to understand the unique needs of our older customers and provide effective strategies to reduce churn and increase loyalty. </a:t>
            </a:r>
          </a:p>
        </p:txBody>
      </p:sp>
      <p:graphicFrame>
        <p:nvGraphicFramePr>
          <p:cNvPr id="8" name="Content Placeholder 7">
            <a:extLst>
              <a:ext uri="{FF2B5EF4-FFF2-40B4-BE49-F238E27FC236}">
                <a16:creationId xmlns:a16="http://schemas.microsoft.com/office/drawing/2014/main" id="{B2AC0E61-9EA3-41F0-9FC3-B34DD02E7B66}"/>
              </a:ext>
            </a:extLst>
          </p:cNvPr>
          <p:cNvGraphicFramePr>
            <a:graphicFrameLocks noGrp="1"/>
          </p:cNvGraphicFramePr>
          <p:nvPr>
            <p:ph idx="1"/>
            <p:extLst>
              <p:ext uri="{D42A27DB-BD31-4B8C-83A1-F6EECF244321}">
                <p14:modId xmlns:p14="http://schemas.microsoft.com/office/powerpoint/2010/main" val="566383037"/>
              </p:ext>
            </p:extLst>
          </p:nvPr>
        </p:nvGraphicFramePr>
        <p:xfrm>
          <a:off x="5043488" y="798513"/>
          <a:ext cx="6013450" cy="4659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0735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E01B-0484-783E-4C77-731C2C030412}"/>
              </a:ext>
            </a:extLst>
          </p:cNvPr>
          <p:cNvSpPr>
            <a:spLocks noGrp="1"/>
          </p:cNvSpPr>
          <p:nvPr>
            <p:ph type="title"/>
          </p:nvPr>
        </p:nvSpPr>
        <p:spPr/>
        <p:txBody>
          <a:bodyPr/>
          <a:lstStyle/>
          <a:p>
            <a:pPr algn="r"/>
            <a:r>
              <a:rPr lang="en-US" b="1" baseline="0" dirty="0">
                <a:solidFill>
                  <a:srgbClr val="00B050"/>
                </a:solidFill>
              </a:rPr>
              <a:t>Demographic Churn Rate</a:t>
            </a:r>
            <a:endParaRPr lang="en-US" b="1" dirty="0">
              <a:solidFill>
                <a:srgbClr val="00B050"/>
              </a:solidFill>
            </a:endParaRPr>
          </a:p>
        </p:txBody>
      </p:sp>
      <p:sp>
        <p:nvSpPr>
          <p:cNvPr id="4" name="Text Placeholder 3">
            <a:extLst>
              <a:ext uri="{FF2B5EF4-FFF2-40B4-BE49-F238E27FC236}">
                <a16:creationId xmlns:a16="http://schemas.microsoft.com/office/drawing/2014/main" id="{F7887F4D-7EBB-45BC-8C82-BC940AD1A97C}"/>
              </a:ext>
            </a:extLst>
          </p:cNvPr>
          <p:cNvSpPr>
            <a:spLocks noGrp="1"/>
          </p:cNvSpPr>
          <p:nvPr>
            <p:ph type="body" sz="half" idx="2"/>
          </p:nvPr>
        </p:nvSpPr>
        <p:spPr/>
        <p:txBody>
          <a:bodyPr>
            <a:normAutofit fontScale="62500" lnSpcReduction="20000"/>
          </a:bodyPr>
          <a:lstStyle/>
          <a:p>
            <a:pPr algn="ctr"/>
            <a:r>
              <a:rPr lang="en-US" sz="2000" b="1" dirty="0"/>
              <a:t>The demographic churn rate analysis reveals significant differences in churn behavior across various demographic groups.</a:t>
            </a:r>
          </a:p>
          <a:p>
            <a:pPr algn="ctr"/>
            <a:r>
              <a:rPr lang="en-US" sz="2000" b="1" dirty="0"/>
              <a:t>We need to adapt our marketing and communication approaches to better resonate with senior customers as they have the highest churn rate, as well as also offering tailored services or benefits to them.</a:t>
            </a:r>
          </a:p>
          <a:p>
            <a:endParaRPr lang="en-US" dirty="0"/>
          </a:p>
        </p:txBody>
      </p:sp>
      <p:graphicFrame>
        <p:nvGraphicFramePr>
          <p:cNvPr id="5" name="Content Placeholder 4">
            <a:extLst>
              <a:ext uri="{FF2B5EF4-FFF2-40B4-BE49-F238E27FC236}">
                <a16:creationId xmlns:a16="http://schemas.microsoft.com/office/drawing/2014/main" id="{08F955F3-511B-43F1-9A77-82CC8795A26F}"/>
              </a:ext>
            </a:extLst>
          </p:cNvPr>
          <p:cNvGraphicFramePr>
            <a:graphicFrameLocks noGrp="1"/>
          </p:cNvGraphicFramePr>
          <p:nvPr>
            <p:ph idx="1"/>
            <p:extLst>
              <p:ext uri="{D42A27DB-BD31-4B8C-83A1-F6EECF244321}">
                <p14:modId xmlns:p14="http://schemas.microsoft.com/office/powerpoint/2010/main" val="1401341181"/>
              </p:ext>
            </p:extLst>
          </p:nvPr>
        </p:nvGraphicFramePr>
        <p:xfrm>
          <a:off x="5043488" y="798513"/>
          <a:ext cx="6013450" cy="4659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932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964E-D5EB-7019-161A-1A9E265CB3B9}"/>
              </a:ext>
            </a:extLst>
          </p:cNvPr>
          <p:cNvSpPr>
            <a:spLocks noGrp="1"/>
          </p:cNvSpPr>
          <p:nvPr>
            <p:ph type="title"/>
          </p:nvPr>
        </p:nvSpPr>
        <p:spPr/>
        <p:txBody>
          <a:bodyPr/>
          <a:lstStyle/>
          <a:p>
            <a:pPr algn="r"/>
            <a:r>
              <a:rPr lang="en-US" sz="2400" b="1" dirty="0">
                <a:solidFill>
                  <a:srgbClr val="00B050"/>
                </a:solidFill>
              </a:rPr>
              <a:t>Churn rate</a:t>
            </a:r>
            <a:r>
              <a:rPr lang="en-US" sz="2400" b="1" baseline="0" dirty="0">
                <a:solidFill>
                  <a:srgbClr val="00B050"/>
                </a:solidFill>
              </a:rPr>
              <a:t> by data usage</a:t>
            </a:r>
            <a:br>
              <a:rPr lang="en-US" sz="2400" b="1" dirty="0">
                <a:solidFill>
                  <a:srgbClr val="00B050"/>
                </a:solidFill>
              </a:rPr>
            </a:br>
            <a:endParaRPr lang="en-US" dirty="0">
              <a:solidFill>
                <a:srgbClr val="00B050"/>
              </a:solidFill>
            </a:endParaRPr>
          </a:p>
        </p:txBody>
      </p:sp>
      <p:sp>
        <p:nvSpPr>
          <p:cNvPr id="4" name="Text Placeholder 3">
            <a:extLst>
              <a:ext uri="{FF2B5EF4-FFF2-40B4-BE49-F238E27FC236}">
                <a16:creationId xmlns:a16="http://schemas.microsoft.com/office/drawing/2014/main" id="{7C6A391F-744D-71DB-5DA4-E5F6CE1B0B13}"/>
              </a:ext>
            </a:extLst>
          </p:cNvPr>
          <p:cNvSpPr>
            <a:spLocks noGrp="1"/>
          </p:cNvSpPr>
          <p:nvPr>
            <p:ph type="body" sz="half" idx="2"/>
          </p:nvPr>
        </p:nvSpPr>
        <p:spPr/>
        <p:txBody>
          <a:bodyPr>
            <a:noAutofit/>
          </a:bodyPr>
          <a:lstStyle/>
          <a:p>
            <a:pPr algn="ctr"/>
            <a:r>
              <a:rPr lang="en-US" sz="1400" b="1" dirty="0"/>
              <a:t>Customers with average monthly GB downloads between 5-10 GB have the highest churn rate, with 33.37% of customers in this segment churning. To prevent this, customers should be provided with insights into their data usage patterns to help them optimize their data plans and also offer flexible data add-ons that allows customers to purchase additional data as needed.</a:t>
            </a:r>
          </a:p>
        </p:txBody>
      </p:sp>
      <p:graphicFrame>
        <p:nvGraphicFramePr>
          <p:cNvPr id="5" name="Content Placeholder 4">
            <a:extLst>
              <a:ext uri="{FF2B5EF4-FFF2-40B4-BE49-F238E27FC236}">
                <a16:creationId xmlns:a16="http://schemas.microsoft.com/office/drawing/2014/main" id="{65A2DE93-9A94-4BA9-9D53-DE854A57831E}"/>
              </a:ext>
            </a:extLst>
          </p:cNvPr>
          <p:cNvGraphicFramePr>
            <a:graphicFrameLocks noGrp="1"/>
          </p:cNvGraphicFramePr>
          <p:nvPr>
            <p:ph idx="1"/>
            <p:extLst>
              <p:ext uri="{D42A27DB-BD31-4B8C-83A1-F6EECF244321}">
                <p14:modId xmlns:p14="http://schemas.microsoft.com/office/powerpoint/2010/main" val="2947782146"/>
              </p:ext>
            </p:extLst>
          </p:nvPr>
        </p:nvGraphicFramePr>
        <p:xfrm>
          <a:off x="5043488" y="798513"/>
          <a:ext cx="6013450" cy="4659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862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26A5-969C-00A6-8435-9DF6D741BA22}"/>
              </a:ext>
            </a:extLst>
          </p:cNvPr>
          <p:cNvSpPr>
            <a:spLocks noGrp="1"/>
          </p:cNvSpPr>
          <p:nvPr>
            <p:ph type="title"/>
          </p:nvPr>
        </p:nvSpPr>
        <p:spPr/>
        <p:txBody>
          <a:bodyPr/>
          <a:lstStyle/>
          <a:p>
            <a:pPr algn="r"/>
            <a:r>
              <a:rPr lang="en-US" b="1" dirty="0">
                <a:solidFill>
                  <a:srgbClr val="00B050"/>
                </a:solidFill>
              </a:rPr>
              <a:t>Competitor Churn Analysis</a:t>
            </a:r>
            <a:br>
              <a:rPr lang="en-US" b="1" dirty="0">
                <a:solidFill>
                  <a:srgbClr val="00B050"/>
                </a:solidFill>
              </a:rPr>
            </a:br>
            <a:endParaRPr lang="en-US" b="1" dirty="0">
              <a:solidFill>
                <a:srgbClr val="00B050"/>
              </a:solidFill>
            </a:endParaRPr>
          </a:p>
        </p:txBody>
      </p:sp>
      <p:sp>
        <p:nvSpPr>
          <p:cNvPr id="4" name="Text Placeholder 3">
            <a:extLst>
              <a:ext uri="{FF2B5EF4-FFF2-40B4-BE49-F238E27FC236}">
                <a16:creationId xmlns:a16="http://schemas.microsoft.com/office/drawing/2014/main" id="{1C71529A-E48A-8EE5-B9E2-55B084A0993D}"/>
              </a:ext>
            </a:extLst>
          </p:cNvPr>
          <p:cNvSpPr>
            <a:spLocks noGrp="1"/>
          </p:cNvSpPr>
          <p:nvPr>
            <p:ph type="body" sz="half" idx="2"/>
          </p:nvPr>
        </p:nvSpPr>
        <p:spPr/>
        <p:txBody>
          <a:bodyPr>
            <a:noAutofit/>
          </a:bodyPr>
          <a:lstStyle/>
          <a:p>
            <a:pPr algn="ctr"/>
            <a:r>
              <a:rPr lang="en-US" sz="1290" b="1" dirty="0"/>
              <a:t>Based on the competitor churn analysis, we are able to know that most of our customers churns more because our competitors made better offers and also because they had better devices. We could turn this around by continuously tracking competitors pricing and adjusting our offerings accordingly and also by reviewing our device portfolio to ensure it is competitive with what's available in the market.</a:t>
            </a:r>
          </a:p>
        </p:txBody>
      </p:sp>
      <p:graphicFrame>
        <p:nvGraphicFramePr>
          <p:cNvPr id="5" name="Content Placeholder 4">
            <a:extLst>
              <a:ext uri="{FF2B5EF4-FFF2-40B4-BE49-F238E27FC236}">
                <a16:creationId xmlns:a16="http://schemas.microsoft.com/office/drawing/2014/main" id="{55BFC60E-7482-4C8D-A6E9-23552075E4AC}"/>
              </a:ext>
            </a:extLst>
          </p:cNvPr>
          <p:cNvGraphicFramePr>
            <a:graphicFrameLocks noGrp="1"/>
          </p:cNvGraphicFramePr>
          <p:nvPr>
            <p:ph idx="1"/>
            <p:extLst>
              <p:ext uri="{D42A27DB-BD31-4B8C-83A1-F6EECF244321}">
                <p14:modId xmlns:p14="http://schemas.microsoft.com/office/powerpoint/2010/main" val="476785265"/>
              </p:ext>
            </p:extLst>
          </p:nvPr>
        </p:nvGraphicFramePr>
        <p:xfrm>
          <a:off x="5043488" y="798513"/>
          <a:ext cx="6013450" cy="46593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121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1314-CE85-3445-99B6-19F0359D376F}"/>
              </a:ext>
            </a:extLst>
          </p:cNvPr>
          <p:cNvSpPr>
            <a:spLocks noGrp="1"/>
          </p:cNvSpPr>
          <p:nvPr>
            <p:ph type="title"/>
          </p:nvPr>
        </p:nvSpPr>
        <p:spPr/>
        <p:txBody>
          <a:bodyPr/>
          <a:lstStyle/>
          <a:p>
            <a:pPr algn="r"/>
            <a:r>
              <a:rPr lang="en-US" b="1" dirty="0">
                <a:solidFill>
                  <a:srgbClr val="00B050"/>
                </a:solidFill>
              </a:rPr>
              <a:t>Conclusion</a:t>
            </a:r>
          </a:p>
        </p:txBody>
      </p:sp>
      <p:sp>
        <p:nvSpPr>
          <p:cNvPr id="4" name="Content Placeholder 3">
            <a:extLst>
              <a:ext uri="{FF2B5EF4-FFF2-40B4-BE49-F238E27FC236}">
                <a16:creationId xmlns:a16="http://schemas.microsoft.com/office/drawing/2014/main" id="{BA32AE64-B10D-2419-008F-BDE3B338AFBC}"/>
              </a:ext>
            </a:extLst>
          </p:cNvPr>
          <p:cNvSpPr>
            <a:spLocks noGrp="1"/>
          </p:cNvSpPr>
          <p:nvPr>
            <p:ph idx="1"/>
          </p:nvPr>
        </p:nvSpPr>
        <p:spPr/>
        <p:txBody>
          <a:bodyPr>
            <a:normAutofit lnSpcReduction="10000"/>
          </a:bodyPr>
          <a:lstStyle/>
          <a:p>
            <a:pPr algn="ctr"/>
            <a:r>
              <a:rPr lang="en-US" b="1" dirty="0"/>
              <a:t>With a Total Customers of </a:t>
            </a:r>
            <a:r>
              <a:rPr lang="en-US" b="1" dirty="0">
                <a:solidFill>
                  <a:srgbClr val="C00000"/>
                </a:solidFill>
              </a:rPr>
              <a:t>6687</a:t>
            </a:r>
            <a:r>
              <a:rPr lang="en-US" b="1" dirty="0"/>
              <a:t>, having a Churn Rate of </a:t>
            </a:r>
            <a:r>
              <a:rPr lang="en-US" b="1" dirty="0">
                <a:solidFill>
                  <a:srgbClr val="C00000"/>
                </a:solidFill>
              </a:rPr>
              <a:t>26.86%</a:t>
            </a:r>
            <a:r>
              <a:rPr lang="en-US" b="1" dirty="0"/>
              <a:t> and a total number of </a:t>
            </a:r>
            <a:r>
              <a:rPr lang="en-US" b="1" dirty="0">
                <a:solidFill>
                  <a:srgbClr val="C00000"/>
                </a:solidFill>
              </a:rPr>
              <a:t>1796</a:t>
            </a:r>
            <a:r>
              <a:rPr lang="en-US" b="1" dirty="0"/>
              <a:t> of Churned Customers, we need to conduct market research to understand customer preferences and trends as well as collecting customer’s feedback through surveys and other channels to understand their needs and concerns.</a:t>
            </a:r>
          </a:p>
          <a:p>
            <a:pPr algn="ctr"/>
            <a:r>
              <a:rPr lang="en-US" b="1" dirty="0"/>
              <a:t>Furthermore, device financing options to make devices more affordable for customers should be implemented and loyalty programs should be developed to reward customers for their loyalty and provide incentives for them to remain with our company.</a:t>
            </a:r>
          </a:p>
        </p:txBody>
      </p:sp>
    </p:spTree>
    <p:extLst>
      <p:ext uri="{BB962C8B-B14F-4D97-AF65-F5344CB8AC3E}">
        <p14:creationId xmlns:p14="http://schemas.microsoft.com/office/powerpoint/2010/main" val="8532012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143</TotalTime>
  <Words>428</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Gallery</vt:lpstr>
      <vt:lpstr>Analyzing Customer Churn</vt:lpstr>
      <vt:lpstr>Churn Reasons</vt:lpstr>
      <vt:lpstr>Age churn rate</vt:lpstr>
      <vt:lpstr>Demographic Churn Rate</vt:lpstr>
      <vt:lpstr>Churn rate by data usage </vt:lpstr>
      <vt:lpstr>Competitor Churn Analysis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adegoke</dc:creator>
  <cp:lastModifiedBy>daniel adegoke</cp:lastModifiedBy>
  <cp:revision>8</cp:revision>
  <dcterms:created xsi:type="dcterms:W3CDTF">2025-03-16T22:42:10Z</dcterms:created>
  <dcterms:modified xsi:type="dcterms:W3CDTF">2025-03-17T01:05:47Z</dcterms:modified>
</cp:coreProperties>
</file>