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D4E31-7FC6-4006-A96C-3622384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Reward</a:t>
            </a:r>
            <a:r>
              <a:rPr lang="hu-HU" dirty="0"/>
              <a:t> értékek változtatása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9759A9-E646-418B-A673-6D38CFE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9" y="3752852"/>
            <a:ext cx="4140198" cy="310514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41B002-1875-468C-8D24-EF71E29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850"/>
            <a:ext cx="4140199" cy="3105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6FCB43-16A1-4410-83CA-2AF601F3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1" y="3752850"/>
            <a:ext cx="4140199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84A36F-7D85-499C-8EFD-7BE25CE11E72}"/>
              </a:ext>
            </a:extLst>
          </p:cNvPr>
          <p:cNvSpPr txBox="1"/>
          <p:nvPr/>
        </p:nvSpPr>
        <p:spPr>
          <a:xfrm>
            <a:off x="665161" y="351686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Standard </a:t>
            </a:r>
            <a:r>
              <a:rPr lang="hu-HU" dirty="0" err="1"/>
              <a:t>reward</a:t>
            </a:r>
            <a:r>
              <a:rPr lang="hu-HU" dirty="0"/>
              <a:t> értékek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DE5C73-C9C9-49E4-A2F1-2003511D80E0}"/>
              </a:ext>
            </a:extLst>
          </p:cNvPr>
          <p:cNvSpPr txBox="1"/>
          <p:nvPr/>
        </p:nvSpPr>
        <p:spPr>
          <a:xfrm>
            <a:off x="4533415" y="3516868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Jutalom 100, </a:t>
            </a:r>
            <a:r>
              <a:rPr lang="hu-HU" dirty="0" err="1"/>
              <a:t>bűntetés</a:t>
            </a:r>
            <a:r>
              <a:rPr lang="hu-HU" dirty="0"/>
              <a:t> -10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7009AB-88F7-4653-9DCA-1C88753AD357}"/>
              </a:ext>
            </a:extLst>
          </p:cNvPr>
          <p:cNvSpPr txBox="1"/>
          <p:nvPr/>
        </p:nvSpPr>
        <p:spPr>
          <a:xfrm>
            <a:off x="8459354" y="3378368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Falnak ütközés: -20</a:t>
            </a:r>
          </a:p>
          <a:p>
            <a:pPr algn="ctr"/>
            <a:r>
              <a:rPr lang="hu-HU" dirty="0"/>
              <a:t> Önmagába ütközés: -10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560D3D-DE77-417A-A80C-5E4D73C37232}"/>
              </a:ext>
            </a:extLst>
          </p:cNvPr>
          <p:cNvSpPr txBox="1"/>
          <p:nvPr/>
        </p:nvSpPr>
        <p:spPr>
          <a:xfrm>
            <a:off x="665161" y="1450109"/>
            <a:ext cx="10991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Standard </a:t>
            </a:r>
            <a:r>
              <a:rPr lang="hu-HU" sz="2400" dirty="0" err="1"/>
              <a:t>reward</a:t>
            </a:r>
            <a:r>
              <a:rPr lang="hu-HU" sz="2400" dirty="0"/>
              <a:t> értékek: 10-et kap, ha összeszed egy ételt, 0-t ha nem történik semmi, és -10-et ha meghal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Ezt próbáltuk különbözőféleképpen módosítgatni, azonban egyik változtatással sem értünk el nagyobb javulást az eredeti értékeknél </a:t>
            </a:r>
            <a:r>
              <a:rPr lang="hu-HU" sz="2400" dirty="0">
                <a:sym typeface="Wingdings" panose="05000000000000000000" pitchFamily="2" charset="2"/>
              </a:rPr>
              <a:t> finom hangolásra jó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Amiket próbáltunk: 2. kép; minden lépés -1; szétszedve a két ütközés fajtát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395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4469-777E-4F59-89B5-AE6059A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11050F-AD1D-49D3-9C97-A460E8CA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magát a kijelzőn megjelenített képet használtuk tanításhoz, hanem egy 2 dimenziós mátrixot, ahol pálya=0, test=1, fal=2, fej=3 és étel=4 értékeket használtuk (pont ahogy a korábban bemutatott </a:t>
            </a:r>
            <a:r>
              <a:rPr lang="hu-HU" sz="2400" dirty="0" err="1"/>
              <a:t>full_map_state</a:t>
            </a:r>
            <a:r>
              <a:rPr lang="hu-HU" sz="2400" dirty="0"/>
              <a:t>)</a:t>
            </a:r>
          </a:p>
          <a:p>
            <a:r>
              <a:rPr lang="hu-HU" sz="2400" dirty="0"/>
              <a:t>Próbálkoztunk 3 </a:t>
            </a:r>
            <a:r>
              <a:rPr lang="hu-HU" sz="2400" dirty="0" err="1"/>
              <a:t>konvolúciós</a:t>
            </a:r>
            <a:r>
              <a:rPr lang="hu-HU" sz="2400" dirty="0"/>
              <a:t> réteggel és 2 lineárissal, valamint 2 </a:t>
            </a:r>
            <a:r>
              <a:rPr lang="hu-HU" sz="2400" dirty="0" err="1"/>
              <a:t>konvolúcióssal</a:t>
            </a:r>
            <a:r>
              <a:rPr lang="hu-HU" sz="2400" dirty="0"/>
              <a:t> 2 </a:t>
            </a:r>
            <a:r>
              <a:rPr lang="hu-HU" sz="2400" dirty="0" err="1"/>
              <a:t>maxpoolingal</a:t>
            </a:r>
            <a:r>
              <a:rPr lang="hu-HU" sz="2400" dirty="0"/>
              <a:t> és 2 lineárissal</a:t>
            </a:r>
          </a:p>
          <a:p>
            <a:r>
              <a:rPr lang="hu-HU" sz="2400" dirty="0"/>
              <a:t>Mivel az eredeti hálóhoz képest így jóval megnövekedett a neurális hálónk, ezért több random mozgással és több játék futtatással próbálkoztunk</a:t>
            </a:r>
          </a:p>
          <a:p>
            <a:r>
              <a:rPr lang="hu-HU" sz="2400" dirty="0"/>
              <a:t>Semmi felmutathatót nem sikerült elérni… (10000 játék után a </a:t>
            </a:r>
            <a:r>
              <a:rPr lang="hu-HU" sz="2400" dirty="0" err="1"/>
              <a:t>max</a:t>
            </a:r>
            <a:r>
              <a:rPr lang="hu-HU" sz="2400" dirty="0"/>
              <a:t>.: 3 pont)</a:t>
            </a:r>
          </a:p>
          <a:p>
            <a:pPr marL="0" indent="0">
              <a:buNone/>
            </a:pP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33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A0F4E-4564-4214-9AF2-FC8FD9F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Betanított háló másik verzión futtatva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7084F-3195-4211-994D-B2A6AA6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Érdekességből próbálkoztunk betanított hálók más verziókon való futtatásával is</a:t>
            </a:r>
          </a:p>
          <a:p>
            <a:r>
              <a:rPr lang="hu-HU" sz="2400" dirty="0"/>
              <a:t>Az eredeti állapottal és eredeti játék verzióval betanított hálót fal nélküli verzión futtatva (és ugyanezt visszafelé)</a:t>
            </a:r>
          </a:p>
          <a:p>
            <a:r>
              <a:rPr lang="hu-HU" sz="2400" dirty="0"/>
              <a:t>Úgy, hogy közben folytatjuk a háló tanítását</a:t>
            </a:r>
          </a:p>
          <a:p>
            <a:r>
              <a:rPr lang="hu-HU" sz="2400" dirty="0"/>
              <a:t>Konklúziók: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1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03B03-581A-441E-86C3-2E29C64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F59EA-092A-45E6-BC5C-CC875CD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 projektet sikeresnek véljük, ugyanis sikerült megismerkednünk egy olyan ágával a gépi tanulásnak, amellyel eddig egyetemi órák keretei közt nem gyakran találkoztunk</a:t>
            </a:r>
          </a:p>
          <a:p>
            <a:r>
              <a:rPr lang="hu-HU" sz="2400" dirty="0"/>
              <a:t>A feladatot azonban nem tekintjük teljesen elvégzettnek, ugyanis számos dolgon lehetne még javítani a teljesítményt (pl.: nem csak DQN, és CNN javítása), azonban a feladat nehézsége és az idő szűke miatt eddig tudtunk jutni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914DD-636C-43A0-BBC7-5033B5DF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1026" name="Picture 2" descr="Happy little snake laptop skin - TenStickers">
            <a:extLst>
              <a:ext uri="{FF2B5EF4-FFF2-40B4-BE49-F238E27FC236}">
                <a16:creationId xmlns:a16="http://schemas.microsoft.com/office/drawing/2014/main" id="{8179111C-D0CE-4F09-8FB4-D335D85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12" y="4916902"/>
            <a:ext cx="1856175" cy="19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Még nem alkalmaztuk sem a </a:t>
            </a:r>
            <a:r>
              <a:rPr lang="hu-HU" sz="2400" dirty="0" err="1"/>
              <a:t>BSc</a:t>
            </a:r>
            <a:r>
              <a:rPr lang="hu-HU" sz="2400" dirty="0"/>
              <a:t> alatt sem </a:t>
            </a:r>
            <a:r>
              <a:rPr lang="hu-HU" sz="2400" dirty="0" err="1"/>
              <a:t>MSc</a:t>
            </a:r>
            <a:r>
              <a:rPr lang="hu-HU" sz="2400" dirty="0"/>
              <a:t> alatt a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r>
              <a:rPr lang="hu-HU" sz="2400" dirty="0"/>
              <a:t> módszert </a:t>
            </a:r>
          </a:p>
          <a:p>
            <a:r>
              <a:rPr lang="hu-HU" sz="2400" dirty="0"/>
              <a:t>Egyre elterjedtebb gépi tanuló algoritmus</a:t>
            </a:r>
          </a:p>
          <a:p>
            <a:r>
              <a:rPr lang="hu-HU" sz="2400" dirty="0" err="1"/>
              <a:t>Snake</a:t>
            </a:r>
            <a:r>
              <a:rPr lang="hu-HU" sz="2400" dirty="0"/>
              <a:t> egy közismert, viszonylag egyszerű környezettel rendelkező játék </a:t>
            </a:r>
            <a:r>
              <a:rPr lang="hu-HU" sz="2400" dirty="0">
                <a:sym typeface="Wingdings" panose="05000000000000000000" pitchFamily="2" charset="2"/>
              </a:rPr>
              <a:t> könnyen implementálható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/>
          <a:lstStyle/>
          <a:p>
            <a:r>
              <a:rPr lang="hu-HU" dirty="0"/>
              <a:t>Hogyan is zajlik a </a:t>
            </a:r>
            <a:r>
              <a:rPr lang="hu-HU" dirty="0" err="1"/>
              <a:t>Snake</a:t>
            </a:r>
            <a:r>
              <a:rPr lang="hu-HU" dirty="0"/>
              <a:t>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3"/>
            <a:ext cx="10515600" cy="2118302"/>
          </a:xfrm>
        </p:spPr>
        <p:txBody>
          <a:bodyPr>
            <a:normAutofit/>
          </a:bodyPr>
          <a:lstStyle/>
          <a:p>
            <a:r>
              <a:rPr lang="hu-HU" sz="2400" dirty="0"/>
              <a:t>Elsőnek csináltunk egy felhasználó által irányítható verziót is, mielőtt alkalmaztuk volna a környezetre az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learninget</a:t>
            </a:r>
            <a:endParaRPr lang="hu-HU" sz="2400" dirty="0"/>
          </a:p>
          <a:p>
            <a:r>
              <a:rPr lang="hu-HU" sz="2400" dirty="0"/>
              <a:t>Amiket kipróbáltunk: alap verzió, két ételes verzió és fal nélküli verzió</a:t>
            </a:r>
          </a:p>
          <a:p>
            <a:r>
              <a:rPr lang="hu-HU" sz="2400" dirty="0"/>
              <a:t>Verziók megírásában rejlő nehézségek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0"/>
    </mc:Choice>
    <mc:Fallback xmlns=""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400" dirty="0"/>
              <a:t>Nincs adathalmaz </a:t>
            </a:r>
            <a:r>
              <a:rPr lang="hu-HU" sz="2400" dirty="0">
                <a:sym typeface="Wingdings" panose="05000000000000000000" pitchFamily="2" charset="2"/>
              </a:rPr>
              <a:t> mi generáljuk</a:t>
            </a:r>
          </a:p>
          <a:p>
            <a:r>
              <a:rPr lang="hu-HU" sz="2400" dirty="0">
                <a:sym typeface="Wingdings" panose="05000000000000000000" pitchFamily="2" charset="2"/>
              </a:rPr>
              <a:t>Random felfedezés, mielőtt az ágens hozná a döntéseket</a:t>
            </a:r>
          </a:p>
          <a:p>
            <a:r>
              <a:rPr lang="hu-HU" sz="2400" dirty="0" err="1">
                <a:sym typeface="Wingdings" panose="05000000000000000000" pitchFamily="2" charset="2"/>
              </a:rPr>
              <a:t>Markov</a:t>
            </a:r>
            <a:r>
              <a:rPr lang="hu-HU" sz="2400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sz="2400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sz="2400" dirty="0">
                <a:sym typeface="Wingdings" panose="05000000000000000000" pitchFamily="2" charset="2"/>
              </a:rPr>
              <a:t>Általunk használt jutalmazások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54" y="3746355"/>
            <a:ext cx="6651413" cy="25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0"/>
    </mc:Choice>
    <mc:Fallback xmlns=""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31126-98C9-45CB-924D-B5DC35E1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Q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95C0D-65DF-4834-A170-7035B85D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868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Rekurzív módszer az állapotokhoz tartozó maximális elérhető jutalom kiszámítására</a:t>
            </a:r>
          </a:p>
          <a:p>
            <a:r>
              <a:rPr lang="hu-HU" sz="2400" dirty="0"/>
              <a:t>Nagy esetszámok esetén, a pontos értékek megadása helyett </a:t>
            </a:r>
            <a:r>
              <a:rPr lang="hu-HU" sz="2400" dirty="0" err="1"/>
              <a:t>megprediktáljuk</a:t>
            </a:r>
            <a:r>
              <a:rPr lang="hu-HU" sz="2400" dirty="0"/>
              <a:t> a legjobb döntést adott állapotban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DF7B4C-5D50-4AA7-A94E-4956A5E0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2493"/>
            <a:ext cx="4281487" cy="28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A438D-AC5F-49C8-AB01-91C7EC6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állapotok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51ACF-8945-4B33-843B-6205767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393"/>
          </a:xfrm>
        </p:spPr>
        <p:txBody>
          <a:bodyPr/>
          <a:lstStyle/>
          <a:p>
            <a:r>
              <a:rPr lang="hu-HU" sz="2400" dirty="0"/>
              <a:t>Mivel a kígyó nem tudott egy bizonyos eredménynél tovább jutni a játékban, felmerült bennünk a kérdés, hogy segítené-e ha máshogy definiálnánk a játék egyes állapotait</a:t>
            </a:r>
          </a:p>
          <a:p>
            <a:r>
              <a:rPr lang="hu-HU" sz="2400" dirty="0"/>
              <a:t>Több különböző fajtát írtunk neki, ezekből a legeredményesebbeket mutatjuk be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9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843A6B-DA03-4C59-B387-02A5FCE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3" y="182125"/>
            <a:ext cx="11353800" cy="11105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Eredeti verzió eredményei különböző állapotokkal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9357DA-6B14-4D5B-9D58-704A29C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999727"/>
            <a:ext cx="3058699" cy="20569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1C7281-2260-4DF7-9728-0A677534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37" y="1999727"/>
            <a:ext cx="3104869" cy="20569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9076CC-6B73-4AC7-B536-5145D631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74" y="1999727"/>
            <a:ext cx="3189110" cy="2056976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2B6C46-6A2A-423D-882A-FD3647E3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9" y="4618899"/>
            <a:ext cx="3304378" cy="2056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6661A1-F600-4FF9-A781-8A45C7E5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8" y="4618899"/>
            <a:ext cx="3385969" cy="20569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830AF51-ED23-45E6-8973-47D84DE0B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2" y="4586567"/>
            <a:ext cx="3385969" cy="205697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0AC21C8-3324-4BD5-B2EE-E21445159486}"/>
              </a:ext>
            </a:extLst>
          </p:cNvPr>
          <p:cNvSpPr txBox="1"/>
          <p:nvPr/>
        </p:nvSpPr>
        <p:spPr>
          <a:xfrm>
            <a:off x="8391445" y="4331732"/>
            <a:ext cx="33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A62EAB3-FD77-4175-A4BD-3E1F987B9298}"/>
              </a:ext>
            </a:extLst>
          </p:cNvPr>
          <p:cNvSpPr txBox="1"/>
          <p:nvPr/>
        </p:nvSpPr>
        <p:spPr>
          <a:xfrm>
            <a:off x="8622858" y="1630395"/>
            <a:ext cx="2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Körben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202F65-5E8D-4BF9-B457-A2B150B91042}"/>
              </a:ext>
            </a:extLst>
          </p:cNvPr>
          <p:cNvSpPr txBox="1"/>
          <p:nvPr/>
        </p:nvSpPr>
        <p:spPr>
          <a:xfrm>
            <a:off x="4839855" y="1629165"/>
            <a:ext cx="26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</a:t>
            </a:r>
            <a:r>
              <a:rPr lang="hu-HU" dirty="0"/>
              <a:t> map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775F2-45FD-467C-B207-DCA15CFA54AC}"/>
              </a:ext>
            </a:extLst>
          </p:cNvPr>
          <p:cNvSpPr txBox="1"/>
          <p:nvPr/>
        </p:nvSpPr>
        <p:spPr>
          <a:xfrm>
            <a:off x="4731784" y="4331732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853B121-A4C0-4F62-8798-1CF571594DBF}"/>
              </a:ext>
            </a:extLst>
          </p:cNvPr>
          <p:cNvSpPr txBox="1"/>
          <p:nvPr/>
        </p:nvSpPr>
        <p:spPr>
          <a:xfrm>
            <a:off x="968034" y="1725597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0734AB9-868E-484E-BD43-C5689B137D5E}"/>
              </a:ext>
            </a:extLst>
          </p:cNvPr>
          <p:cNvSpPr txBox="1"/>
          <p:nvPr/>
        </p:nvSpPr>
        <p:spPr>
          <a:xfrm>
            <a:off x="656966" y="4330833"/>
            <a:ext cx="28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7099E31A-1110-4025-A716-FCB47870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31" y="1998497"/>
            <a:ext cx="3104869" cy="2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770EDE-73AE-49DC-8661-E1E45D9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u-HU" sz="4000" dirty="0"/>
              <a:t>Fal nélküli</a:t>
            </a:r>
            <a:r>
              <a:rPr lang="en-US" sz="4000" dirty="0"/>
              <a:t> </a:t>
            </a:r>
            <a:r>
              <a:rPr lang="en-US" sz="4000" dirty="0" err="1"/>
              <a:t>verzió</a:t>
            </a:r>
            <a:r>
              <a:rPr lang="en-US" sz="4000" dirty="0"/>
              <a:t> </a:t>
            </a:r>
            <a:r>
              <a:rPr lang="en-US" sz="4000" dirty="0" err="1"/>
              <a:t>eredménye</a:t>
            </a:r>
            <a:r>
              <a:rPr lang="en-US" sz="4000" dirty="0"/>
              <a:t> </a:t>
            </a:r>
            <a:r>
              <a:rPr lang="en-US" sz="4000" dirty="0" err="1"/>
              <a:t>különböző</a:t>
            </a:r>
            <a:r>
              <a:rPr lang="en-US" sz="4000" dirty="0"/>
              <a:t> </a:t>
            </a:r>
            <a:r>
              <a:rPr lang="en-US" sz="4000" dirty="0" err="1"/>
              <a:t>állapotokra</a:t>
            </a:r>
            <a:endParaRPr lang="en-US" sz="4000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7A9B55F5-C5A4-4152-AF98-EEA46328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42406"/>
            <a:ext cx="3797536" cy="2401942"/>
          </a:xfrm>
          <a:prstGeom prst="rect">
            <a:avLst/>
          </a:prstGeom>
        </p:spPr>
      </p:pic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D7336080-37A1-48A0-99C3-0CEABC36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61394"/>
            <a:ext cx="3797536" cy="23639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873B1B7-3040-42C7-847F-46B3ABA1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46839"/>
            <a:ext cx="3797536" cy="219307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1732B3E-1272-42EF-8FF5-9A2C45810A01}"/>
              </a:ext>
            </a:extLst>
          </p:cNvPr>
          <p:cNvSpPr txBox="1"/>
          <p:nvPr/>
        </p:nvSpPr>
        <p:spPr>
          <a:xfrm>
            <a:off x="573485" y="3019240"/>
            <a:ext cx="30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  <a:p>
            <a:pPr algn="ctr"/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A1104A1-F1ED-492F-87CC-0633BF88C481}"/>
              </a:ext>
            </a:extLst>
          </p:cNvPr>
          <p:cNvSpPr txBox="1"/>
          <p:nvPr/>
        </p:nvSpPr>
        <p:spPr>
          <a:xfrm>
            <a:off x="8570554" y="3019649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93237E1-8111-4C34-81FD-D84D519FE14B}"/>
              </a:ext>
            </a:extLst>
          </p:cNvPr>
          <p:cNvSpPr txBox="1"/>
          <p:nvPr/>
        </p:nvSpPr>
        <p:spPr>
          <a:xfrm>
            <a:off x="4448119" y="3019649"/>
            <a:ext cx="32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r>
              <a:rPr lang="hu-HU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2862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15B27-1338-46AB-9D19-6D70509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ételes 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22B604-8323-4731-BA4D-13CF169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Mivel ennek az állapotában külön meg kell adni mindkét ételtől való távolságát, nehezebb lett volna módosítani</a:t>
            </a:r>
          </a:p>
          <a:p>
            <a:r>
              <a:rPr lang="hu-HU" sz="2400" dirty="0"/>
              <a:t>Pontszám szempontjából sem volt jelentős eltérés az eredeti verzióhoz képest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357BD0-3745-4622-B6DD-92824559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39" y="3127241"/>
            <a:ext cx="5852172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540</Words>
  <Application>Microsoft Office PowerPoint</Application>
  <PresentationFormat>Szélesvásznú</PresentationFormat>
  <Paragraphs>58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Hogyan is zajlik a Snake játék</vt:lpstr>
      <vt:lpstr>Reinforcement learning </vt:lpstr>
      <vt:lpstr>Deep Q learning</vt:lpstr>
      <vt:lpstr>Különböző állapotok</vt:lpstr>
      <vt:lpstr>Eredeti verzió eredményei különböző állapotokkal</vt:lpstr>
      <vt:lpstr>Fal nélküli verzió eredménye különböző állapotokra</vt:lpstr>
      <vt:lpstr>2 ételes verzió</vt:lpstr>
      <vt:lpstr>Reward értékek változtatása</vt:lpstr>
      <vt:lpstr>Konvolúciós háló</vt:lpstr>
      <vt:lpstr>Betanított háló másik verzión futtatva</vt:lpstr>
      <vt:lpstr>Záró gondolatok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Karl János</cp:lastModifiedBy>
  <cp:revision>11</cp:revision>
  <dcterms:created xsi:type="dcterms:W3CDTF">2021-12-14T10:02:11Z</dcterms:created>
  <dcterms:modified xsi:type="dcterms:W3CDTF">2021-12-15T10:24:22Z</dcterms:modified>
</cp:coreProperties>
</file>