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0FAA58B-B5B6-465E-AF56-9D00C66716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4920BCDD-AB8F-4755-B603-FF2595DDCB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F8F5A60-1D67-4C8B-8D69-710D985EC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D5E68-53DA-47AE-A9FD-C854FBF531E1}" type="datetimeFigureOut">
              <a:rPr lang="hu-HU" smtClean="0"/>
              <a:t>2021. 12. 14.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D59C142-4B73-4110-89CA-28E834038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95F7E60-BE8E-445A-A5A4-095F4D990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732A1-543E-4809-A21B-E93BEF876E7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21309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AE51AB5-B313-40DB-B78F-B12055F4C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D392BFF5-A174-461D-8011-14A1A77E81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173DC7A-0A56-4F8B-987B-04E8691DC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D5E68-53DA-47AE-A9FD-C854FBF531E1}" type="datetimeFigureOut">
              <a:rPr lang="hu-HU" smtClean="0"/>
              <a:t>2021. 12. 14.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264E25D-63F5-4F77-BB10-F4147A417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F2659C2-C378-4263-8E29-0E7A22C6C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732A1-543E-4809-A21B-E93BEF876E7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66665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C3EDFDDE-EB96-49D7-91BD-86B7279E68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B9F6EF31-F5A5-4857-8CD4-BFD1652959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68CD9D6-2A46-45A1-8259-BD95E82B6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D5E68-53DA-47AE-A9FD-C854FBF531E1}" type="datetimeFigureOut">
              <a:rPr lang="hu-HU" smtClean="0"/>
              <a:t>2021. 12. 14.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D000E915-473F-4B31-9DCE-3B398DD6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4EA3C29-EAB8-4876-91E6-E07D36E0D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732A1-543E-4809-A21B-E93BEF876E7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12817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341ADEC-DC06-47AB-AC1C-5962DD58A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FBCCB7E-5B0F-4567-82BF-093A72F54B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7105AC2-E7CE-4FED-BD3E-3BFD5BDE8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D5E68-53DA-47AE-A9FD-C854FBF531E1}" type="datetimeFigureOut">
              <a:rPr lang="hu-HU" smtClean="0"/>
              <a:t>2021. 12. 14.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18AC7D2-DE3F-49DF-AFE4-9A358B391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5358031-EA63-4CF0-8A71-06C235FC5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732A1-543E-4809-A21B-E93BEF876E7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94764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B330314-08F9-4006-9117-0272318AC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6C983966-26AA-4EBC-BFEC-D918E56E87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8A9AF5D-2BFD-4D77-8B5A-04027F925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D5E68-53DA-47AE-A9FD-C854FBF531E1}" type="datetimeFigureOut">
              <a:rPr lang="hu-HU" smtClean="0"/>
              <a:t>2021. 12. 14.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3659210-45B8-4991-9D73-8D2473DC4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B447B58B-26F2-4691-B721-BF1F20F5D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732A1-543E-4809-A21B-E93BEF876E7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77059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DE54B51-7B22-43BA-81F8-B26733B7B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0EC4C12-CCE5-41E1-B32E-C9E4DD1A99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01896816-E9CF-476B-B588-7ECB10F431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E33CE63A-D946-4CED-8073-860F435DC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D5E68-53DA-47AE-A9FD-C854FBF531E1}" type="datetimeFigureOut">
              <a:rPr lang="hu-HU" smtClean="0"/>
              <a:t>2021. 12. 14.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102E42EA-6303-4425-8EE3-03F29B190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ED62B3DF-FC8E-4DEB-AB8B-40B68F3F1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732A1-543E-4809-A21B-E93BEF876E7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0253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523598C-D684-4E61-988E-0E4D6DB71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0D5091D0-50B5-48CC-9506-028F7DEF05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6282706F-A520-43E9-8FFB-4A16697970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CAA81A69-059C-4C55-B6A5-42BF816F67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792114CD-7E6F-4AE7-82E5-B805DE103D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CE487787-9950-4141-9E18-9A6412A0E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D5E68-53DA-47AE-A9FD-C854FBF531E1}" type="datetimeFigureOut">
              <a:rPr lang="hu-HU" smtClean="0"/>
              <a:t>2021. 12. 14.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F4EE2014-4EF7-4460-940C-200A4C163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326CD883-A83E-4E9D-BBB6-76E2B6124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732A1-543E-4809-A21B-E93BEF876E7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75194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253483C-E85D-46D7-9ED6-4F9B52D99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6914C398-E565-4C27-ABE2-6E91EA409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D5E68-53DA-47AE-A9FD-C854FBF531E1}" type="datetimeFigureOut">
              <a:rPr lang="hu-HU" smtClean="0"/>
              <a:t>2021. 12. 14.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F7363644-FE1E-4D2F-BC05-AF958A159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B1E19F18-8141-4EBD-A3C5-21E90F265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732A1-543E-4809-A21B-E93BEF876E7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77725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8A1F7C6E-BB4C-4A10-B74A-11A732B79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D5E68-53DA-47AE-A9FD-C854FBF531E1}" type="datetimeFigureOut">
              <a:rPr lang="hu-HU" smtClean="0"/>
              <a:t>2021. 12. 14.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0993B37F-EF4D-4963-BB14-90CD67739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E37719F2-EE15-4012-A8DD-A89A687CC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732A1-543E-4809-A21B-E93BEF876E7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18714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1E30C96-F8D5-4381-9891-BD609C18E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841ADC9-0DDD-46F9-B194-1C8626C9F9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D085F2A4-6D41-4752-8F90-EDC4CA2278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E530F05A-EED5-4285-9032-36D733AF2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D5E68-53DA-47AE-A9FD-C854FBF531E1}" type="datetimeFigureOut">
              <a:rPr lang="hu-HU" smtClean="0"/>
              <a:t>2021. 12. 14.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E4B56516-D56A-4337-AD74-E3776AA7A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3A88FF6D-8476-4492-9084-DDA1DF5F3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732A1-543E-4809-A21B-E93BEF876E7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99161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61B250E-3AA8-4390-8123-4B4E63A93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C797B82F-46B9-4A7F-85EA-5D4F07A84B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63C4F54D-87AC-41B8-82CF-2985A8BEEC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F818AAA3-5168-432A-B7B6-5C760CB24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D5E68-53DA-47AE-A9FD-C854FBF531E1}" type="datetimeFigureOut">
              <a:rPr lang="hu-HU" smtClean="0"/>
              <a:t>2021. 12. 14.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E6A86383-B035-4021-BAC7-AD30E838A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DBA0BD82-14DC-4943-A5DB-DF4E5B293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732A1-543E-4809-A21B-E93BEF876E7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38092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AA912E8C-C8F1-4E07-8749-1A2BE80E0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93D468B4-775E-438D-9EA4-D2B2F691A6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BECEDBF-DF27-47D3-9C29-EE88C2A40D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AD5E68-53DA-47AE-A9FD-C854FBF531E1}" type="datetimeFigureOut">
              <a:rPr lang="hu-HU" smtClean="0"/>
              <a:t>2021. 12. 14.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03299A0-0756-417F-84E8-B8B3BF6804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1C9EC1C-8FDE-4D3E-822E-CC240E3A6D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0732A1-543E-4809-A21B-E93BEF876E7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67214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50C1726-D830-4471-A95A-B6DDC76A3C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3950" y="406400"/>
            <a:ext cx="9944100" cy="2387600"/>
          </a:xfrm>
        </p:spPr>
        <p:txBody>
          <a:bodyPr>
            <a:normAutofit fontScale="90000"/>
          </a:bodyPr>
          <a:lstStyle/>
          <a:p>
            <a:r>
              <a:rPr lang="hu-HU" dirty="0" err="1"/>
              <a:t>Snake</a:t>
            </a:r>
            <a:r>
              <a:rPr lang="hu-HU" dirty="0"/>
              <a:t> játék tanítása </a:t>
            </a:r>
            <a:r>
              <a:rPr lang="hu-HU" dirty="0" err="1"/>
              <a:t>reinforcement</a:t>
            </a:r>
            <a:r>
              <a:rPr lang="hu-HU" dirty="0"/>
              <a:t> </a:t>
            </a:r>
            <a:r>
              <a:rPr lang="hu-HU" dirty="0" err="1"/>
              <a:t>learning</a:t>
            </a:r>
            <a:r>
              <a:rPr lang="hu-HU" dirty="0"/>
              <a:t> használatával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9B1AECAA-DDAD-4BEE-B088-F52599C903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Karl János, Kun Mátyás</a:t>
            </a:r>
          </a:p>
        </p:txBody>
      </p:sp>
    </p:spTree>
    <p:extLst>
      <p:ext uri="{BB962C8B-B14F-4D97-AF65-F5344CB8AC3E}">
        <p14:creationId xmlns:p14="http://schemas.microsoft.com/office/powerpoint/2010/main" val="28652463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6804469-777E-4F59-89B5-AE6059AF2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Konvolúciós</a:t>
            </a:r>
            <a:r>
              <a:rPr lang="hu-HU" dirty="0"/>
              <a:t> háló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611050F-AD1D-49D3-9C97-A460E8CA5D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400" dirty="0"/>
              <a:t>Nem magát a kijelzőn megjelenített képet használtuk tanításhoz, hanem egy 2 dimenziós mátrixot, ahol pálya=0, test=1, fal=2, fej=3 és étel=4 értékeket használtuk. (pont ahogy a korábban bemutatott </a:t>
            </a:r>
            <a:r>
              <a:rPr lang="hu-HU" sz="2400" dirty="0" err="1"/>
              <a:t>full_map_state</a:t>
            </a:r>
            <a:r>
              <a:rPr lang="hu-HU" sz="2400" dirty="0"/>
              <a:t>)</a:t>
            </a:r>
          </a:p>
          <a:p>
            <a:r>
              <a:rPr lang="hu-HU" sz="2400" dirty="0"/>
              <a:t>Próbálkoztunk 3 </a:t>
            </a:r>
            <a:r>
              <a:rPr lang="hu-HU" sz="2400" dirty="0" err="1"/>
              <a:t>konvolúciós</a:t>
            </a:r>
            <a:r>
              <a:rPr lang="hu-HU" sz="2400" dirty="0"/>
              <a:t> réteggel és 2 lineárissal, valamint 2 </a:t>
            </a:r>
            <a:r>
              <a:rPr lang="hu-HU" sz="2400" dirty="0" err="1"/>
              <a:t>konvolúcióssal</a:t>
            </a:r>
            <a:r>
              <a:rPr lang="hu-HU" sz="2400" dirty="0"/>
              <a:t> 2 </a:t>
            </a:r>
            <a:r>
              <a:rPr lang="hu-HU" sz="2400" dirty="0" err="1"/>
              <a:t>maxpoolingal</a:t>
            </a:r>
            <a:r>
              <a:rPr lang="hu-HU" sz="2400" dirty="0"/>
              <a:t> és 2 lineárissal.</a:t>
            </a:r>
          </a:p>
          <a:p>
            <a:r>
              <a:rPr lang="hu-HU" sz="2400" dirty="0"/>
              <a:t>Mivel az eredeti hálóhoz képest így jóval megnövekedett a neurális hálónk, ezért több random mozgással és több játék futtatással próbálkozunk</a:t>
            </a:r>
          </a:p>
          <a:p>
            <a:r>
              <a:rPr lang="hu-HU" sz="2400" dirty="0"/>
              <a:t>Semmi felmutathatót nem sikerült elérni… (10000 játé után a </a:t>
            </a:r>
            <a:r>
              <a:rPr lang="hu-HU" sz="2400" dirty="0" err="1"/>
              <a:t>max</a:t>
            </a:r>
            <a:r>
              <a:rPr lang="hu-HU" sz="2400" dirty="0"/>
              <a:t>.: 3 pont)</a:t>
            </a:r>
          </a:p>
          <a:p>
            <a:pPr marL="0" indent="0">
              <a:buNone/>
            </a:pPr>
            <a:endParaRPr lang="hu-HU" sz="2400" dirty="0"/>
          </a:p>
          <a:p>
            <a:endParaRPr lang="hu-HU" sz="2400" dirty="0"/>
          </a:p>
        </p:txBody>
      </p:sp>
    </p:spTree>
    <p:extLst>
      <p:ext uri="{BB962C8B-B14F-4D97-AF65-F5344CB8AC3E}">
        <p14:creationId xmlns:p14="http://schemas.microsoft.com/office/powerpoint/2010/main" val="36333560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F0A0F4E-4564-4214-9AF2-FC8FD9FAD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Betanított háló másik verzión futtatva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9A7084F-3195-4211-994D-B2A6AA620E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Érdekességből próbálkoztunk betanított hálók más verziókon való futtatásával is</a:t>
            </a:r>
          </a:p>
          <a:p>
            <a:r>
              <a:rPr lang="hu-HU" dirty="0"/>
              <a:t>Az eredeti állapottal és eredeti játék verzióval betanított hálót fal nélküli verzión futtatva (és ugyanezt visszafelé)</a:t>
            </a:r>
          </a:p>
          <a:p>
            <a:r>
              <a:rPr lang="hu-HU" dirty="0"/>
              <a:t>Úgy, hogy közben folytatjuk a háló tanítását</a:t>
            </a:r>
          </a:p>
          <a:p>
            <a:r>
              <a:rPr lang="hu-HU" dirty="0"/>
              <a:t>Konklúziók: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711246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E803B03-581A-441E-86C3-2E29C6473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Záró gondolatok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40F59EA-092A-45E6-BC5C-CC875CDCB1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553931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B49CEA5-9142-4F64-8FFC-AAF8FCDC1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Miért pont ez?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BCED6B0-A806-448D-BD58-3FA7BFE6BD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400" dirty="0"/>
              <a:t>Még nem alkalmaztuk sem a </a:t>
            </a:r>
            <a:r>
              <a:rPr lang="hu-HU" sz="2400" dirty="0" err="1"/>
              <a:t>BSc</a:t>
            </a:r>
            <a:r>
              <a:rPr lang="hu-HU" sz="2400" dirty="0"/>
              <a:t> alatt sem </a:t>
            </a:r>
            <a:r>
              <a:rPr lang="hu-HU" sz="2400" dirty="0" err="1"/>
              <a:t>MSc</a:t>
            </a:r>
            <a:r>
              <a:rPr lang="hu-HU" sz="2400" dirty="0"/>
              <a:t> alatt a </a:t>
            </a:r>
            <a:r>
              <a:rPr lang="hu-HU" sz="2400" dirty="0" err="1"/>
              <a:t>Reinforcement</a:t>
            </a:r>
            <a:r>
              <a:rPr lang="hu-HU" sz="2400" dirty="0"/>
              <a:t> </a:t>
            </a:r>
            <a:r>
              <a:rPr lang="hu-HU" sz="2400" dirty="0" err="1"/>
              <a:t>learning</a:t>
            </a:r>
            <a:r>
              <a:rPr lang="hu-HU" sz="2400" dirty="0"/>
              <a:t> módszert </a:t>
            </a:r>
          </a:p>
          <a:p>
            <a:r>
              <a:rPr lang="hu-HU" sz="2400" dirty="0"/>
              <a:t>Egyre elterjedtebb gépi tanuló algoritmus</a:t>
            </a:r>
          </a:p>
          <a:p>
            <a:r>
              <a:rPr lang="hu-HU" sz="2400" dirty="0" err="1"/>
              <a:t>Snake</a:t>
            </a:r>
            <a:r>
              <a:rPr lang="hu-HU" sz="2400" dirty="0"/>
              <a:t> egy közismert, viszonylag egyszerű környezettel rendelkező játék </a:t>
            </a:r>
            <a:r>
              <a:rPr lang="hu-HU" sz="2400" dirty="0">
                <a:sym typeface="Wingdings" panose="05000000000000000000" pitchFamily="2" charset="2"/>
              </a:rPr>
              <a:t> könnyen implementálható</a:t>
            </a:r>
            <a:endParaRPr lang="hu-HU" sz="2400" dirty="0"/>
          </a:p>
        </p:txBody>
      </p:sp>
    </p:spTree>
    <p:extLst>
      <p:ext uri="{BB962C8B-B14F-4D97-AF65-F5344CB8AC3E}">
        <p14:creationId xmlns:p14="http://schemas.microsoft.com/office/powerpoint/2010/main" val="2053312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87CA754-6718-4359-AA8D-D442A68EC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189"/>
            <a:ext cx="10515600" cy="1325563"/>
          </a:xfrm>
        </p:spPr>
        <p:txBody>
          <a:bodyPr/>
          <a:lstStyle/>
          <a:p>
            <a:r>
              <a:rPr lang="hu-HU" dirty="0"/>
              <a:t>Hogyan is zajlik a </a:t>
            </a:r>
            <a:r>
              <a:rPr lang="hu-HU" dirty="0" err="1"/>
              <a:t>Snake</a:t>
            </a:r>
            <a:r>
              <a:rPr lang="hu-HU" dirty="0"/>
              <a:t> játék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220BA2F-AD87-4414-B7CA-9CE294280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0753"/>
            <a:ext cx="10515600" cy="2118302"/>
          </a:xfrm>
        </p:spPr>
        <p:txBody>
          <a:bodyPr>
            <a:normAutofit/>
          </a:bodyPr>
          <a:lstStyle/>
          <a:p>
            <a:r>
              <a:rPr lang="hu-HU" sz="2400" dirty="0"/>
              <a:t>Elsőnek csináltunk egy felhasználó által irányítható verziót is, mielőtt alkalmaztuk volna a környezetre az </a:t>
            </a:r>
            <a:r>
              <a:rPr lang="hu-HU" sz="2400" dirty="0" err="1"/>
              <a:t>reinforcement</a:t>
            </a:r>
            <a:r>
              <a:rPr lang="hu-HU" sz="2400" dirty="0"/>
              <a:t> </a:t>
            </a:r>
            <a:r>
              <a:rPr lang="hu-HU" sz="2400" dirty="0" err="1"/>
              <a:t>learninget</a:t>
            </a:r>
            <a:endParaRPr lang="hu-HU" sz="2400" dirty="0"/>
          </a:p>
          <a:p>
            <a:r>
              <a:rPr lang="hu-HU" sz="2400" dirty="0"/>
              <a:t>Amiket kipróbáltunk: alap verzió, két ételes verzió és fal nélküli verzió</a:t>
            </a:r>
          </a:p>
          <a:p>
            <a:r>
              <a:rPr lang="hu-HU" sz="2400" dirty="0"/>
              <a:t>Verziók megírásában rejlő nehézségek</a:t>
            </a:r>
          </a:p>
        </p:txBody>
      </p:sp>
    </p:spTree>
    <p:extLst>
      <p:ext uri="{BB962C8B-B14F-4D97-AF65-F5344CB8AC3E}">
        <p14:creationId xmlns:p14="http://schemas.microsoft.com/office/powerpoint/2010/main" val="27911939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3500"/>
    </mc:Choice>
    <mc:Fallback>
      <p:transition spd="slow" advTm="235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B141445-C64B-4707-84E9-E4E525E48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Reinforcement</a:t>
            </a:r>
            <a:r>
              <a:rPr lang="hu-HU" dirty="0"/>
              <a:t> </a:t>
            </a:r>
            <a:r>
              <a:rPr lang="hu-HU" dirty="0" err="1"/>
              <a:t>learning</a:t>
            </a:r>
            <a:r>
              <a:rPr lang="hu-HU" dirty="0"/>
              <a:t>	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419A174-CD1A-4DAD-B81F-CECD06B34D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hu-HU" sz="2400" dirty="0"/>
              <a:t>Nincs adathalmaz </a:t>
            </a:r>
            <a:r>
              <a:rPr lang="hu-HU" sz="2400" dirty="0">
                <a:sym typeface="Wingdings" panose="05000000000000000000" pitchFamily="2" charset="2"/>
              </a:rPr>
              <a:t> mi generáljuk</a:t>
            </a:r>
          </a:p>
          <a:p>
            <a:r>
              <a:rPr lang="hu-HU" sz="2400" dirty="0">
                <a:sym typeface="Wingdings" panose="05000000000000000000" pitchFamily="2" charset="2"/>
              </a:rPr>
              <a:t>Random felfedezés, mielőtt az ágens hozná a döntéseket</a:t>
            </a:r>
          </a:p>
          <a:p>
            <a:r>
              <a:rPr lang="hu-HU" sz="2400" dirty="0" err="1">
                <a:sym typeface="Wingdings" panose="05000000000000000000" pitchFamily="2" charset="2"/>
              </a:rPr>
              <a:t>Markov</a:t>
            </a:r>
            <a:r>
              <a:rPr lang="hu-HU" sz="2400" dirty="0">
                <a:sym typeface="Wingdings" panose="05000000000000000000" pitchFamily="2" charset="2"/>
              </a:rPr>
              <a:t>-tulajdonság</a:t>
            </a:r>
          </a:p>
          <a:p>
            <a:r>
              <a:rPr lang="hu-HU" sz="2400" dirty="0">
                <a:sym typeface="Wingdings" panose="05000000000000000000" pitchFamily="2" charset="2"/>
              </a:rPr>
              <a:t>Jutalmazás segítségével tanítjuk az ágenst</a:t>
            </a:r>
          </a:p>
          <a:p>
            <a:r>
              <a:rPr lang="hu-HU" sz="2400" dirty="0">
                <a:sym typeface="Wingdings" panose="05000000000000000000" pitchFamily="2" charset="2"/>
              </a:rPr>
              <a:t>Általunk használt jutalmazások </a:t>
            </a:r>
          </a:p>
          <a:p>
            <a:r>
              <a:rPr lang="hu-HU" sz="2400" dirty="0">
                <a:sym typeface="Wingdings" panose="05000000000000000000" pitchFamily="2" charset="2"/>
              </a:rPr>
              <a:t>Deep Q </a:t>
            </a:r>
            <a:r>
              <a:rPr lang="hu-HU" sz="2400" dirty="0" err="1">
                <a:sym typeface="Wingdings" panose="05000000000000000000" pitchFamily="2" charset="2"/>
              </a:rPr>
              <a:t>learning</a:t>
            </a:r>
            <a:endParaRPr lang="hu-HU" sz="2400" dirty="0">
              <a:sym typeface="Wingdings" panose="05000000000000000000" pitchFamily="2" charset="2"/>
            </a:endParaRPr>
          </a:p>
          <a:p>
            <a:endParaRPr lang="hu-HU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9CC05A99-AECE-4FFC-990E-F6BF745F81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500" y="0"/>
            <a:ext cx="533400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6878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800"/>
    </mc:Choice>
    <mc:Fallback>
      <p:transition spd="slow" advTm="128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ECA438D-AC5F-49C8-AB01-91C7EC614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Kölönböző</a:t>
            </a:r>
            <a:r>
              <a:rPr lang="hu-HU" dirty="0"/>
              <a:t> állapotok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F251ACF-8945-4B33-843B-6205767D48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87393"/>
          </a:xfrm>
        </p:spPr>
        <p:txBody>
          <a:bodyPr/>
          <a:lstStyle/>
          <a:p>
            <a:r>
              <a:rPr lang="hu-HU" sz="2400" dirty="0"/>
              <a:t>Mivel a kígyó nem tudott egy bizonyos eredménynél tovább jutni a játékban felmerült bennünk a kérdés, hogy segítené-e ha máshogy definiálnánk a játék egyes állapotait</a:t>
            </a:r>
          </a:p>
          <a:p>
            <a:r>
              <a:rPr lang="hu-HU" sz="2400" dirty="0"/>
              <a:t>Több különböző fajtát írtunk neki, ezekből a legeredményesebbeket mutatjuk be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361940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33E72FA3-BD00-444A-AD9B-E6C3D069CD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080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4B843A6B-DA03-4C59-B387-02A5FCE89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173" y="182125"/>
            <a:ext cx="11353800" cy="1110537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hu-HU" dirty="0"/>
              <a:t>Eredeti verzió eredményei különböző állapotokkal</a:t>
            </a:r>
            <a:endParaRPr lang="en-US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A99357DA-6B14-4D5B-9D58-704A29C4FA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788" y="1999727"/>
            <a:ext cx="3058699" cy="2056976"/>
          </a:xfrm>
          <a:prstGeom prst="rect">
            <a:avLst/>
          </a:prstGeom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191C7281-2260-4DF7-9728-0A67753491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8637" y="1999727"/>
            <a:ext cx="3104869" cy="2056976"/>
          </a:xfrm>
          <a:prstGeom prst="rect">
            <a:avLst/>
          </a:prstGeom>
        </p:spPr>
      </p:pic>
      <p:pic>
        <p:nvPicPr>
          <p:cNvPr id="13" name="Kép 12">
            <a:extLst>
              <a:ext uri="{FF2B5EF4-FFF2-40B4-BE49-F238E27FC236}">
                <a16:creationId xmlns:a16="http://schemas.microsoft.com/office/drawing/2014/main" id="{839076CC-6B73-4AC7-B536-5145D63159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9874" y="1999727"/>
            <a:ext cx="3189110" cy="2056976"/>
          </a:xfrm>
          <a:prstGeom prst="rect">
            <a:avLst/>
          </a:prstGeom>
        </p:spPr>
      </p:pic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582B6C46-6A2A-423D-882A-FD3647E334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49" y="4618899"/>
            <a:ext cx="3304378" cy="2056976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0C6661A1-F600-4FF9-A781-8A45C7E597F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8088" y="4618899"/>
            <a:ext cx="3385969" cy="2056976"/>
          </a:xfrm>
          <a:prstGeom prst="rect">
            <a:avLst/>
          </a:prstGeom>
        </p:spPr>
      </p:pic>
      <p:pic>
        <p:nvPicPr>
          <p:cNvPr id="15" name="Kép 14">
            <a:extLst>
              <a:ext uri="{FF2B5EF4-FFF2-40B4-BE49-F238E27FC236}">
                <a16:creationId xmlns:a16="http://schemas.microsoft.com/office/drawing/2014/main" id="{A830AF51-ED23-45E6-8973-47D84DE0BF5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3082" y="4586567"/>
            <a:ext cx="3385969" cy="2056976"/>
          </a:xfrm>
          <a:prstGeom prst="rect">
            <a:avLst/>
          </a:prstGeom>
        </p:spPr>
      </p:pic>
      <p:sp>
        <p:nvSpPr>
          <p:cNvPr id="16" name="Szövegdoboz 15">
            <a:extLst>
              <a:ext uri="{FF2B5EF4-FFF2-40B4-BE49-F238E27FC236}">
                <a16:creationId xmlns:a16="http://schemas.microsoft.com/office/drawing/2014/main" id="{70AC21C8-3324-4BD5-B2EE-E21445159486}"/>
              </a:ext>
            </a:extLst>
          </p:cNvPr>
          <p:cNvSpPr txBox="1"/>
          <p:nvPr/>
        </p:nvSpPr>
        <p:spPr>
          <a:xfrm>
            <a:off x="8391445" y="4331732"/>
            <a:ext cx="3385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err="1"/>
              <a:t>Rectangle</a:t>
            </a:r>
            <a:r>
              <a:rPr lang="hu-HU" dirty="0"/>
              <a:t> </a:t>
            </a:r>
            <a:r>
              <a:rPr lang="hu-HU" dirty="0" err="1"/>
              <a:t>neighborhood</a:t>
            </a:r>
            <a:endParaRPr lang="hu-HU" dirty="0"/>
          </a:p>
        </p:txBody>
      </p:sp>
      <p:sp>
        <p:nvSpPr>
          <p:cNvPr id="17" name="Szövegdoboz 16">
            <a:extLst>
              <a:ext uri="{FF2B5EF4-FFF2-40B4-BE49-F238E27FC236}">
                <a16:creationId xmlns:a16="http://schemas.microsoft.com/office/drawing/2014/main" id="{CA62EAB3-FD77-4175-A4BD-3E1F987B9298}"/>
              </a:ext>
            </a:extLst>
          </p:cNvPr>
          <p:cNvSpPr txBox="1"/>
          <p:nvPr/>
        </p:nvSpPr>
        <p:spPr>
          <a:xfrm>
            <a:off x="8622858" y="1630395"/>
            <a:ext cx="2923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/>
              <a:t>Körben</a:t>
            </a:r>
          </a:p>
        </p:txBody>
      </p:sp>
      <p:sp>
        <p:nvSpPr>
          <p:cNvPr id="18" name="Szövegdoboz 17">
            <a:extLst>
              <a:ext uri="{FF2B5EF4-FFF2-40B4-BE49-F238E27FC236}">
                <a16:creationId xmlns:a16="http://schemas.microsoft.com/office/drawing/2014/main" id="{8E202F65-5E8D-4BF9-B457-A2B150B91042}"/>
              </a:ext>
            </a:extLst>
          </p:cNvPr>
          <p:cNvSpPr txBox="1"/>
          <p:nvPr/>
        </p:nvSpPr>
        <p:spPr>
          <a:xfrm>
            <a:off x="4839855" y="1629165"/>
            <a:ext cx="2678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err="1"/>
              <a:t>Full</a:t>
            </a:r>
            <a:r>
              <a:rPr lang="hu-HU" dirty="0"/>
              <a:t> map</a:t>
            </a:r>
          </a:p>
        </p:txBody>
      </p:sp>
      <p:sp>
        <p:nvSpPr>
          <p:cNvPr id="19" name="Szövegdoboz 18">
            <a:extLst>
              <a:ext uri="{FF2B5EF4-FFF2-40B4-BE49-F238E27FC236}">
                <a16:creationId xmlns:a16="http://schemas.microsoft.com/office/drawing/2014/main" id="{5B3775F2-45FD-467C-B207-DCA15CFA54AC}"/>
              </a:ext>
            </a:extLst>
          </p:cNvPr>
          <p:cNvSpPr txBox="1"/>
          <p:nvPr/>
        </p:nvSpPr>
        <p:spPr>
          <a:xfrm>
            <a:off x="4731784" y="4331732"/>
            <a:ext cx="2733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err="1"/>
              <a:t>Food</a:t>
            </a:r>
            <a:r>
              <a:rPr lang="hu-HU" dirty="0"/>
              <a:t> </a:t>
            </a:r>
            <a:r>
              <a:rPr lang="hu-HU" dirty="0" err="1"/>
              <a:t>direction</a:t>
            </a:r>
            <a:endParaRPr lang="hu-HU" dirty="0"/>
          </a:p>
        </p:txBody>
      </p:sp>
      <p:sp>
        <p:nvSpPr>
          <p:cNvPr id="21" name="Szövegdoboz 20">
            <a:extLst>
              <a:ext uri="{FF2B5EF4-FFF2-40B4-BE49-F238E27FC236}">
                <a16:creationId xmlns:a16="http://schemas.microsoft.com/office/drawing/2014/main" id="{A853B121-A4C0-4F62-8798-1CF571594DBF}"/>
              </a:ext>
            </a:extLst>
          </p:cNvPr>
          <p:cNvSpPr txBox="1"/>
          <p:nvPr/>
        </p:nvSpPr>
        <p:spPr>
          <a:xfrm>
            <a:off x="968034" y="1725597"/>
            <a:ext cx="2142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/>
              <a:t>Eredeti modell</a:t>
            </a:r>
          </a:p>
        </p:txBody>
      </p:sp>
      <p:sp>
        <p:nvSpPr>
          <p:cNvPr id="22" name="Szövegdoboz 21">
            <a:extLst>
              <a:ext uri="{FF2B5EF4-FFF2-40B4-BE49-F238E27FC236}">
                <a16:creationId xmlns:a16="http://schemas.microsoft.com/office/drawing/2014/main" id="{A0734AB9-868E-484E-BD43-C5689B137D5E}"/>
              </a:ext>
            </a:extLst>
          </p:cNvPr>
          <p:cNvSpPr txBox="1"/>
          <p:nvPr/>
        </p:nvSpPr>
        <p:spPr>
          <a:xfrm>
            <a:off x="656966" y="4330833"/>
            <a:ext cx="2876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err="1"/>
              <a:t>Danger</a:t>
            </a:r>
            <a:r>
              <a:rPr lang="hu-HU" dirty="0"/>
              <a:t> </a:t>
            </a:r>
            <a:r>
              <a:rPr lang="hu-HU" dirty="0" err="1"/>
              <a:t>direction</a:t>
            </a:r>
            <a:r>
              <a:rPr lang="hu-HU" dirty="0"/>
              <a:t> line modell</a:t>
            </a:r>
          </a:p>
        </p:txBody>
      </p:sp>
    </p:spTree>
    <p:extLst>
      <p:ext uri="{BB962C8B-B14F-4D97-AF65-F5344CB8AC3E}">
        <p14:creationId xmlns:p14="http://schemas.microsoft.com/office/powerpoint/2010/main" val="29411927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70155189-D96C-4527-B0EC-654B946BE6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19770EDE-73AE-49DC-8661-E1E45D9C0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557189"/>
            <a:ext cx="9795637" cy="110485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hu-HU" sz="4000" dirty="0"/>
              <a:t>Fal nélküli</a:t>
            </a:r>
            <a:r>
              <a:rPr lang="en-US" sz="4000" dirty="0"/>
              <a:t> </a:t>
            </a:r>
            <a:r>
              <a:rPr lang="en-US" sz="4000" dirty="0" err="1"/>
              <a:t>verzió</a:t>
            </a:r>
            <a:r>
              <a:rPr lang="en-US" sz="4000" dirty="0"/>
              <a:t> </a:t>
            </a:r>
            <a:r>
              <a:rPr lang="en-US" sz="4000" dirty="0" err="1"/>
              <a:t>eredménye</a:t>
            </a:r>
            <a:r>
              <a:rPr lang="en-US" sz="4000" dirty="0"/>
              <a:t> </a:t>
            </a:r>
            <a:r>
              <a:rPr lang="en-US" sz="4000" dirty="0" err="1"/>
              <a:t>különböző</a:t>
            </a:r>
            <a:r>
              <a:rPr lang="en-US" sz="4000" dirty="0"/>
              <a:t> </a:t>
            </a:r>
            <a:r>
              <a:rPr lang="en-US" sz="4000" dirty="0" err="1"/>
              <a:t>állapotokra</a:t>
            </a:r>
            <a:endParaRPr lang="en-US" sz="4000" dirty="0"/>
          </a:p>
        </p:txBody>
      </p:sp>
      <p:pic>
        <p:nvPicPr>
          <p:cNvPr id="24" name="Kép 23">
            <a:extLst>
              <a:ext uri="{FF2B5EF4-FFF2-40B4-BE49-F238E27FC236}">
                <a16:creationId xmlns:a16="http://schemas.microsoft.com/office/drawing/2014/main" id="{7A9B55F5-C5A4-4152-AF98-EEA46328A5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099" y="3342406"/>
            <a:ext cx="3797536" cy="2401942"/>
          </a:xfrm>
          <a:prstGeom prst="rect">
            <a:avLst/>
          </a:prstGeom>
        </p:spPr>
      </p:pic>
      <p:pic>
        <p:nvPicPr>
          <p:cNvPr id="20" name="Tartalom helye 19">
            <a:extLst>
              <a:ext uri="{FF2B5EF4-FFF2-40B4-BE49-F238E27FC236}">
                <a16:creationId xmlns:a16="http://schemas.microsoft.com/office/drawing/2014/main" id="{D7336080-37A1-48A0-99C3-0CEABC36FD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3386" y="3361394"/>
            <a:ext cx="3797536" cy="2363966"/>
          </a:xfrm>
          <a:prstGeom prst="rect">
            <a:avLst/>
          </a:prstGeom>
        </p:spPr>
      </p:pic>
      <p:pic>
        <p:nvPicPr>
          <p:cNvPr id="22" name="Kép 21">
            <a:extLst>
              <a:ext uri="{FF2B5EF4-FFF2-40B4-BE49-F238E27FC236}">
                <a16:creationId xmlns:a16="http://schemas.microsoft.com/office/drawing/2014/main" id="{3873B1B7-3040-42C7-847F-46B3ABA16B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2673" y="3446839"/>
            <a:ext cx="3797536" cy="2193076"/>
          </a:xfrm>
          <a:prstGeom prst="rect">
            <a:avLst/>
          </a:prstGeom>
        </p:spPr>
      </p:pic>
      <p:sp>
        <p:nvSpPr>
          <p:cNvPr id="26" name="Szövegdoboz 25">
            <a:extLst>
              <a:ext uri="{FF2B5EF4-FFF2-40B4-BE49-F238E27FC236}">
                <a16:creationId xmlns:a16="http://schemas.microsoft.com/office/drawing/2014/main" id="{B1732B3E-1272-42EF-8FF5-9A2C45810A01}"/>
              </a:ext>
            </a:extLst>
          </p:cNvPr>
          <p:cNvSpPr txBox="1"/>
          <p:nvPr/>
        </p:nvSpPr>
        <p:spPr>
          <a:xfrm>
            <a:off x="573485" y="3019240"/>
            <a:ext cx="3038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err="1"/>
              <a:t>Danger</a:t>
            </a:r>
            <a:r>
              <a:rPr lang="hu-HU" dirty="0"/>
              <a:t> </a:t>
            </a:r>
            <a:r>
              <a:rPr lang="hu-HU" dirty="0" err="1"/>
              <a:t>direction</a:t>
            </a:r>
            <a:r>
              <a:rPr lang="hu-HU" dirty="0"/>
              <a:t> line modell</a:t>
            </a:r>
          </a:p>
          <a:p>
            <a:pPr algn="ctr"/>
            <a:endParaRPr lang="hu-HU" dirty="0"/>
          </a:p>
        </p:txBody>
      </p:sp>
      <p:sp>
        <p:nvSpPr>
          <p:cNvPr id="27" name="Szövegdoboz 26">
            <a:extLst>
              <a:ext uri="{FF2B5EF4-FFF2-40B4-BE49-F238E27FC236}">
                <a16:creationId xmlns:a16="http://schemas.microsoft.com/office/drawing/2014/main" id="{CA1104A1-F1ED-492F-87CC-0633BF88C481}"/>
              </a:ext>
            </a:extLst>
          </p:cNvPr>
          <p:cNvSpPr txBox="1"/>
          <p:nvPr/>
        </p:nvSpPr>
        <p:spPr>
          <a:xfrm>
            <a:off x="8570554" y="3019649"/>
            <a:ext cx="3038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/>
              <a:t>Eredeti modell</a:t>
            </a:r>
          </a:p>
        </p:txBody>
      </p:sp>
      <p:sp>
        <p:nvSpPr>
          <p:cNvPr id="28" name="Szövegdoboz 27">
            <a:extLst>
              <a:ext uri="{FF2B5EF4-FFF2-40B4-BE49-F238E27FC236}">
                <a16:creationId xmlns:a16="http://schemas.microsoft.com/office/drawing/2014/main" id="{693237E1-8111-4C34-81FD-D84D519FE14B}"/>
              </a:ext>
            </a:extLst>
          </p:cNvPr>
          <p:cNvSpPr txBox="1"/>
          <p:nvPr/>
        </p:nvSpPr>
        <p:spPr>
          <a:xfrm>
            <a:off x="4448119" y="3019649"/>
            <a:ext cx="3288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err="1"/>
              <a:t>Rectangle</a:t>
            </a:r>
            <a:r>
              <a:rPr lang="hu-HU" dirty="0"/>
              <a:t> </a:t>
            </a:r>
            <a:r>
              <a:rPr lang="hu-HU" dirty="0" err="1"/>
              <a:t>neighborhood</a:t>
            </a:r>
            <a:r>
              <a:rPr lang="hu-HU" dirty="0"/>
              <a:t> modell</a:t>
            </a:r>
          </a:p>
        </p:txBody>
      </p:sp>
    </p:spTree>
    <p:extLst>
      <p:ext uri="{BB962C8B-B14F-4D97-AF65-F5344CB8AC3E}">
        <p14:creationId xmlns:p14="http://schemas.microsoft.com/office/powerpoint/2010/main" val="28628191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E215B27-1338-46AB-9D19-6D70509B3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2 ételes verzió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D22B604-8323-4731-BA4D-13CF169F9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400" dirty="0"/>
              <a:t>Mivel ennek az állapotában külön meg kell adni mindkét ételtől való távolságát nehezebb lett volna módosítani</a:t>
            </a:r>
          </a:p>
          <a:p>
            <a:r>
              <a:rPr lang="hu-HU" sz="2400" dirty="0"/>
              <a:t>Pontszám szempontjából sem volt jelentős eltérés az eredetiverzióhoz képest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78357BD0-3745-4622-B6DD-928245596C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1739" y="3127241"/>
            <a:ext cx="5852172" cy="3730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945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64D4E31-7FC6-4006-A96C-36223843E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Reward</a:t>
            </a:r>
            <a:r>
              <a:rPr lang="hu-HU" dirty="0"/>
              <a:t> értékek változtatása</a:t>
            </a:r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809759A9-E646-418B-A673-6D38CFE416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6589" y="3752852"/>
            <a:ext cx="4140198" cy="3105148"/>
          </a:xfr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7641B002-1875-468C-8D24-EF71E29316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52850"/>
            <a:ext cx="4140199" cy="3105150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AF6FCB43-16A1-4410-83CA-2AF601F36B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1801" y="3752850"/>
            <a:ext cx="4140199" cy="3105150"/>
          </a:xfrm>
          <a:prstGeom prst="rect">
            <a:avLst/>
          </a:prstGeom>
        </p:spPr>
      </p:pic>
      <p:sp>
        <p:nvSpPr>
          <p:cNvPr id="11" name="Szövegdoboz 10">
            <a:extLst>
              <a:ext uri="{FF2B5EF4-FFF2-40B4-BE49-F238E27FC236}">
                <a16:creationId xmlns:a16="http://schemas.microsoft.com/office/drawing/2014/main" id="{4A84A36F-7D85-499C-8EFD-7BE25CE11E72}"/>
              </a:ext>
            </a:extLst>
          </p:cNvPr>
          <p:cNvSpPr txBox="1"/>
          <p:nvPr/>
        </p:nvSpPr>
        <p:spPr>
          <a:xfrm>
            <a:off x="665161" y="3516868"/>
            <a:ext cx="2809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/>
              <a:t>Standard </a:t>
            </a:r>
            <a:r>
              <a:rPr lang="hu-HU" dirty="0" err="1"/>
              <a:t>reward</a:t>
            </a:r>
            <a:r>
              <a:rPr lang="hu-HU" dirty="0"/>
              <a:t> értékek</a:t>
            </a:r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D4DE5C73-C9C9-49E4-A2F1-2003511D80E0}"/>
              </a:ext>
            </a:extLst>
          </p:cNvPr>
          <p:cNvSpPr txBox="1"/>
          <p:nvPr/>
        </p:nvSpPr>
        <p:spPr>
          <a:xfrm>
            <a:off x="4533415" y="3516868"/>
            <a:ext cx="3186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/>
              <a:t>Jutalom 100, </a:t>
            </a:r>
            <a:r>
              <a:rPr lang="hu-HU" dirty="0" err="1"/>
              <a:t>bűntetés</a:t>
            </a:r>
            <a:r>
              <a:rPr lang="hu-HU" dirty="0"/>
              <a:t> -10</a:t>
            </a:r>
          </a:p>
        </p:txBody>
      </p:sp>
      <p:sp>
        <p:nvSpPr>
          <p:cNvPr id="13" name="Szövegdoboz 12">
            <a:extLst>
              <a:ext uri="{FF2B5EF4-FFF2-40B4-BE49-F238E27FC236}">
                <a16:creationId xmlns:a16="http://schemas.microsoft.com/office/drawing/2014/main" id="{107009AB-88F7-4653-9DCA-1C88753AD357}"/>
              </a:ext>
            </a:extLst>
          </p:cNvPr>
          <p:cNvSpPr txBox="1"/>
          <p:nvPr/>
        </p:nvSpPr>
        <p:spPr>
          <a:xfrm>
            <a:off x="8459354" y="3516868"/>
            <a:ext cx="3325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err="1"/>
              <a:t>Jut_vmi</a:t>
            </a:r>
            <a:endParaRPr lang="hu-HU" dirty="0"/>
          </a:p>
        </p:txBody>
      </p:sp>
      <p:sp>
        <p:nvSpPr>
          <p:cNvPr id="14" name="Szövegdoboz 13">
            <a:extLst>
              <a:ext uri="{FF2B5EF4-FFF2-40B4-BE49-F238E27FC236}">
                <a16:creationId xmlns:a16="http://schemas.microsoft.com/office/drawing/2014/main" id="{06560D3D-DE77-417A-A80C-5E4D73C37232}"/>
              </a:ext>
            </a:extLst>
          </p:cNvPr>
          <p:cNvSpPr txBox="1"/>
          <p:nvPr/>
        </p:nvSpPr>
        <p:spPr>
          <a:xfrm>
            <a:off x="665161" y="1450109"/>
            <a:ext cx="109911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400" dirty="0"/>
              <a:t>Standard </a:t>
            </a:r>
            <a:r>
              <a:rPr lang="hu-HU" sz="2400" dirty="0" err="1"/>
              <a:t>reward</a:t>
            </a:r>
            <a:r>
              <a:rPr lang="hu-HU" sz="2400" dirty="0"/>
              <a:t> értékek: 10-t kap, ha összeszed egy ételt, 0-t ha nem történi semmi, és -10-t ha meghal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400" dirty="0"/>
              <a:t>Ezt próbáltuk különböző féle </a:t>
            </a:r>
            <a:r>
              <a:rPr lang="hu-HU" sz="2400" dirty="0" err="1"/>
              <a:t>képpen</a:t>
            </a:r>
            <a:r>
              <a:rPr lang="hu-HU" sz="2400" dirty="0"/>
              <a:t> módosítgatni, azonban egyik változtatással sem értünk el nagyobb javulást az eredeti értékeknél </a:t>
            </a:r>
            <a:r>
              <a:rPr lang="hu-HU" sz="2400" dirty="0">
                <a:sym typeface="Wingdings" panose="05000000000000000000" pitchFamily="2" charset="2"/>
              </a:rPr>
              <a:t> finom hangolásra jó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400" dirty="0">
                <a:sym typeface="Wingdings" panose="05000000000000000000" pitchFamily="2" charset="2"/>
              </a:rPr>
              <a:t>Amiket próbáltunk: 2. kép; minden lépés -1; szét szedve két ütközés fajtát</a:t>
            </a:r>
            <a:endParaRPr lang="hu-HU" sz="2400" dirty="0"/>
          </a:p>
        </p:txBody>
      </p:sp>
    </p:spTree>
    <p:extLst>
      <p:ext uri="{BB962C8B-B14F-4D97-AF65-F5344CB8AC3E}">
        <p14:creationId xmlns:p14="http://schemas.microsoft.com/office/powerpoint/2010/main" val="24395241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495</TotalTime>
  <Words>442</Words>
  <Application>Microsoft Office PowerPoint</Application>
  <PresentationFormat>Szélesvásznú</PresentationFormat>
  <Paragraphs>52</Paragraphs>
  <Slides>12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Office-téma</vt:lpstr>
      <vt:lpstr>Snake játék tanítása reinforcement learning használatával</vt:lpstr>
      <vt:lpstr>Miért pont ez?</vt:lpstr>
      <vt:lpstr>Hogyan is zajlik a Snake játék</vt:lpstr>
      <vt:lpstr>Reinforcement learning </vt:lpstr>
      <vt:lpstr>Kölönböző állapotok</vt:lpstr>
      <vt:lpstr>Eredeti verzió eredményei különböző állapotokkal</vt:lpstr>
      <vt:lpstr>Fal nélküli verzió eredménye különböző állapotokra</vt:lpstr>
      <vt:lpstr>2 ételes verzió</vt:lpstr>
      <vt:lpstr>Reward értékek változtatása</vt:lpstr>
      <vt:lpstr>Konvolúciós háló</vt:lpstr>
      <vt:lpstr>Betanított háló másik verzión futtatva</vt:lpstr>
      <vt:lpstr>Záró gondolatok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Snake játék tanítása reinforcement learning használatával</dc:title>
  <dc:creator>mátyás kun</dc:creator>
  <cp:lastModifiedBy>mátyás kun</cp:lastModifiedBy>
  <cp:revision>4</cp:revision>
  <dcterms:created xsi:type="dcterms:W3CDTF">2021-12-14T10:02:11Z</dcterms:created>
  <dcterms:modified xsi:type="dcterms:W3CDTF">2021-12-14T18:17:29Z</dcterms:modified>
</cp:coreProperties>
</file>