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77" r:id="rId14"/>
    <p:sldId id="278" r:id="rId15"/>
    <p:sldId id="276"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78" d="100"/>
          <a:sy n="78" d="100"/>
        </p:scale>
        <p:origin x="4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661918-22C1-4BA8-B3B3-466AFA9C8D24}"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352136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61918-22C1-4BA8-B3B3-466AFA9C8D24}"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84108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61918-22C1-4BA8-B3B3-466AFA9C8D24}"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1354226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61918-22C1-4BA8-B3B3-466AFA9C8D24}"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A7DC4F-0FFC-409E-A639-B1EFDBB0C5C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7539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61918-22C1-4BA8-B3B3-466AFA9C8D24}"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2266091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661918-22C1-4BA8-B3B3-466AFA9C8D24}" type="datetimeFigureOut">
              <a:rPr lang="en-IN" smtClean="0"/>
              <a:t>21-04-2021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4147134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661918-22C1-4BA8-B3B3-466AFA9C8D24}" type="datetimeFigureOut">
              <a:rPr lang="en-IN" smtClean="0"/>
              <a:t>21-04-2021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309654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61918-22C1-4BA8-B3B3-466AFA9C8D24}"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1311516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61918-22C1-4BA8-B3B3-466AFA9C8D24}"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53789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61918-22C1-4BA8-B3B3-466AFA9C8D24}"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334986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661918-22C1-4BA8-B3B3-466AFA9C8D24}"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290081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661918-22C1-4BA8-B3B3-466AFA9C8D24}"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68468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661918-22C1-4BA8-B3B3-466AFA9C8D24}" type="datetimeFigureOut">
              <a:rPr lang="en-IN" smtClean="0"/>
              <a:t>21-04-2021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3679272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661918-22C1-4BA8-B3B3-466AFA9C8D24}" type="datetimeFigureOut">
              <a:rPr lang="en-IN" smtClean="0"/>
              <a:t>21-04-2021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17819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61918-22C1-4BA8-B3B3-466AFA9C8D24}" type="datetimeFigureOut">
              <a:rPr lang="en-IN" smtClean="0"/>
              <a:t>21-04-2021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342634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61918-22C1-4BA8-B3B3-466AFA9C8D24}"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54384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61918-22C1-4BA8-B3B3-466AFA9C8D24}"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A7DC4F-0FFC-409E-A639-B1EFDBB0C5C5}" type="slidenum">
              <a:rPr lang="en-IN" smtClean="0"/>
              <a:t>‹#›</a:t>
            </a:fld>
            <a:endParaRPr lang="en-IN"/>
          </a:p>
        </p:txBody>
      </p:sp>
    </p:spTree>
    <p:extLst>
      <p:ext uri="{BB962C8B-B14F-4D97-AF65-F5344CB8AC3E}">
        <p14:creationId xmlns:p14="http://schemas.microsoft.com/office/powerpoint/2010/main" val="99651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3661918-22C1-4BA8-B3B3-466AFA9C8D24}" type="datetimeFigureOut">
              <a:rPr lang="en-IN" smtClean="0"/>
              <a:t>21-04-2021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A7DC4F-0FFC-409E-A639-B1EFDBB0C5C5}" type="slidenum">
              <a:rPr lang="en-IN" smtClean="0"/>
              <a:t>‹#›</a:t>
            </a:fld>
            <a:endParaRPr lang="en-IN"/>
          </a:p>
        </p:txBody>
      </p:sp>
    </p:spTree>
    <p:extLst>
      <p:ext uri="{BB962C8B-B14F-4D97-AF65-F5344CB8AC3E}">
        <p14:creationId xmlns:p14="http://schemas.microsoft.com/office/powerpoint/2010/main" val="407291414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paultimothymooney/chest-xray-pneumonia" TargetMode="External"/><Relationship Id="rId2" Type="http://schemas.openxmlformats.org/officeDocument/2006/relationships/hyperlink" Target="https://github.com/ieee8023/covid-chestxray-datase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296A-394E-4916-8BE6-5AD91FC98ED3}"/>
              </a:ext>
            </a:extLst>
          </p:cNvPr>
          <p:cNvSpPr>
            <a:spLocks noGrp="1"/>
          </p:cNvSpPr>
          <p:nvPr>
            <p:ph type="ctrTitle"/>
          </p:nvPr>
        </p:nvSpPr>
        <p:spPr>
          <a:xfrm>
            <a:off x="1595269" y="1025245"/>
            <a:ext cx="9001462" cy="2459639"/>
          </a:xfrm>
        </p:spPr>
        <p:txBody>
          <a:bodyPr/>
          <a:lstStyle/>
          <a:p>
            <a:r>
              <a:rPr lang="en-IN" dirty="0"/>
              <a:t>Covid detection </a:t>
            </a:r>
            <a:br>
              <a:rPr lang="en-IN" dirty="0"/>
            </a:br>
            <a:r>
              <a:rPr lang="en-IN" dirty="0"/>
              <a:t>BASED ON </a:t>
            </a:r>
            <a:br>
              <a:rPr lang="en-IN" dirty="0"/>
            </a:br>
            <a:r>
              <a:rPr lang="en-IN" dirty="0"/>
              <a:t>x-Ray</a:t>
            </a:r>
          </a:p>
        </p:txBody>
      </p:sp>
      <p:sp>
        <p:nvSpPr>
          <p:cNvPr id="3" name="Subtitle 2">
            <a:extLst>
              <a:ext uri="{FF2B5EF4-FFF2-40B4-BE49-F238E27FC236}">
                <a16:creationId xmlns:a16="http://schemas.microsoft.com/office/drawing/2014/main" id="{A0EF839D-3893-46E8-9BBB-DB995761DCCF}"/>
              </a:ext>
            </a:extLst>
          </p:cNvPr>
          <p:cNvSpPr>
            <a:spLocks noGrp="1"/>
          </p:cNvSpPr>
          <p:nvPr>
            <p:ph type="subTitle" idx="1"/>
          </p:nvPr>
        </p:nvSpPr>
        <p:spPr>
          <a:xfrm>
            <a:off x="4709172" y="4602935"/>
            <a:ext cx="9001462" cy="1655762"/>
          </a:xfrm>
        </p:spPr>
        <p:txBody>
          <a:bodyPr>
            <a:normAutofit fontScale="25000" lnSpcReduction="20000"/>
          </a:bodyPr>
          <a:lstStyle/>
          <a:p>
            <a:endParaRPr lang="en-IN" dirty="0"/>
          </a:p>
          <a:p>
            <a:pPr marL="587375" marR="622300">
              <a:lnSpc>
                <a:spcPct val="107000"/>
              </a:lnSpc>
              <a:spcAft>
                <a:spcPts val="800"/>
              </a:spcAft>
            </a:pPr>
            <a:r>
              <a:rPr lang="en-US" sz="7200" b="1" dirty="0">
                <a:effectLst/>
                <a:ea typeface="Times New Roman" panose="02020603050405020304" pitchFamily="18" charset="0"/>
                <a:cs typeface="Times New Roman" panose="02020603050405020304" pitchFamily="18" charset="0"/>
              </a:rPr>
              <a:t>KUNNATH RADHESH (URK17CS028)</a:t>
            </a:r>
          </a:p>
          <a:p>
            <a:pPr marL="587375" marR="622300" algn="ctr">
              <a:lnSpc>
                <a:spcPct val="107000"/>
              </a:lnSpc>
              <a:spcAft>
                <a:spcPts val="800"/>
              </a:spcAft>
            </a:pPr>
            <a:r>
              <a:rPr lang="en-US" sz="7200" b="1" dirty="0">
                <a:effectLst/>
                <a:ea typeface="Times New Roman" panose="02020603050405020304" pitchFamily="18" charset="0"/>
                <a:cs typeface="Times New Roman" panose="02020603050405020304" pitchFamily="18" charset="0"/>
              </a:rPr>
              <a:t>SANDEEP (URK17CS023)</a:t>
            </a:r>
            <a:endParaRPr lang="en-IN" sz="7200" dirty="0">
              <a:effectLst/>
              <a:ea typeface="Calibri" panose="020F0502020204030204" pitchFamily="34" charset="0"/>
              <a:cs typeface="Times New Roman" panose="02020603050405020304" pitchFamily="18" charset="0"/>
            </a:endParaRPr>
          </a:p>
          <a:p>
            <a:pPr marL="587375" marR="622300" algn="ctr">
              <a:lnSpc>
                <a:spcPct val="107000"/>
              </a:lnSpc>
              <a:spcAft>
                <a:spcPts val="800"/>
              </a:spcAft>
            </a:pPr>
            <a:r>
              <a:rPr lang="en-US" sz="7200" b="1" dirty="0">
                <a:effectLst/>
                <a:ea typeface="Times New Roman" panose="02020603050405020304" pitchFamily="18" charset="0"/>
                <a:cs typeface="Times New Roman" panose="02020603050405020304" pitchFamily="18" charset="0"/>
              </a:rPr>
              <a:t>SARA SUMANTH (URK17CS037)</a:t>
            </a:r>
            <a:endParaRPr lang="en-IN" sz="7200" dirty="0">
              <a:effectLst/>
              <a:ea typeface="Calibri" panose="020F0502020204030204" pitchFamily="34" charset="0"/>
              <a:cs typeface="Times New Roman" panose="02020603050405020304" pitchFamily="18" charset="0"/>
            </a:endParaRPr>
          </a:p>
          <a:p>
            <a:pPr marL="587375" marR="622300" algn="ctr">
              <a:lnSpc>
                <a:spcPct val="107000"/>
              </a:lnSpc>
              <a:spcAft>
                <a:spcPts val="800"/>
              </a:spcAft>
            </a:pPr>
            <a:r>
              <a:rPr lang="en-US" sz="7200" b="1" dirty="0">
                <a:effectLst/>
                <a:ea typeface="Times New Roman" panose="02020603050405020304" pitchFamily="18" charset="0"/>
                <a:cs typeface="Times New Roman" panose="02020603050405020304" pitchFamily="18" charset="0"/>
              </a:rPr>
              <a:t>KUDUMALA ANIL KUMAR REDDY (URK17CS114)</a:t>
            </a:r>
            <a:endParaRPr lang="en-IN" sz="7200" dirty="0">
              <a:effectLst/>
              <a:ea typeface="Calibri" panose="020F0502020204030204" pitchFamily="34" charset="0"/>
              <a:cs typeface="Times New Roman" panose="02020603050405020304" pitchFamily="18" charset="0"/>
            </a:endParaRPr>
          </a:p>
          <a:p>
            <a:pPr marL="587375" marR="622300" algn="ct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5"/>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72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4F3CE-FFC8-4704-9D23-AA57EF6D673C}"/>
              </a:ext>
            </a:extLst>
          </p:cNvPr>
          <p:cNvSpPr>
            <a:spLocks noGrp="1"/>
          </p:cNvSpPr>
          <p:nvPr>
            <p:ph idx="1"/>
          </p:nvPr>
        </p:nvSpPr>
        <p:spPr>
          <a:xfrm>
            <a:off x="913795" y="704335"/>
            <a:ext cx="10353762" cy="5585254"/>
          </a:xfrm>
        </p:spPr>
        <p:txBody>
          <a:bodyPr>
            <a:normAutofit/>
          </a:bodyPr>
          <a:lstStyle/>
          <a:p>
            <a:r>
              <a:rPr lang="en-US" dirty="0"/>
              <a:t>In the training part, we used </a:t>
            </a:r>
            <a:r>
              <a:rPr lang="en-US" dirty="0" err="1"/>
              <a:t>Keras</a:t>
            </a:r>
            <a:r>
              <a:rPr lang="en-US" dirty="0"/>
              <a:t> Image data generator library to make the data ready for the Model. </a:t>
            </a:r>
          </a:p>
          <a:p>
            <a:r>
              <a:rPr lang="en-US" dirty="0"/>
              <a:t>Augmentation is performed on the Original image such as rescaling the image(Normalization), shear augmentation, zoom augmentation and horizontal flip. similarly in the testing part we perform normalization  and pass it to the image data generator library. </a:t>
            </a:r>
          </a:p>
          <a:p>
            <a:r>
              <a:rPr lang="en-US" dirty="0"/>
              <a:t>In the train data generator, target size of 224 X 224 is specified because the model input should be similar to the target size that is being feed in to the model, with the batch size of 32 and mode of class is binary.it is then passed into the model and in the similar way validation data generator needs to be specified with same target size, batch size and mode of class.</a:t>
            </a:r>
          </a:p>
          <a:p>
            <a:r>
              <a:rPr lang="en-US" dirty="0"/>
              <a:t> The final part is to train the model by passing train generator, steps per epoch, no of epochs ,validation generator. The model performed better as the no of epochs increases and highest accuracy of 98.6% is recorded</a:t>
            </a:r>
            <a:endParaRPr lang="en-IN" dirty="0"/>
          </a:p>
        </p:txBody>
      </p:sp>
    </p:spTree>
    <p:extLst>
      <p:ext uri="{BB962C8B-B14F-4D97-AF65-F5344CB8AC3E}">
        <p14:creationId xmlns:p14="http://schemas.microsoft.com/office/powerpoint/2010/main" val="345877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5498-63C3-466B-802B-22125A1F5E0E}"/>
              </a:ext>
            </a:extLst>
          </p:cNvPr>
          <p:cNvSpPr>
            <a:spLocks noGrp="1"/>
          </p:cNvSpPr>
          <p:nvPr>
            <p:ph type="title"/>
          </p:nvPr>
        </p:nvSpPr>
        <p:spPr/>
        <p:txBody>
          <a:bodyPr/>
          <a:lstStyle/>
          <a:p>
            <a:r>
              <a:rPr lang="en-IN" dirty="0"/>
              <a:t>Performance analysis</a:t>
            </a:r>
          </a:p>
        </p:txBody>
      </p:sp>
      <p:sp>
        <p:nvSpPr>
          <p:cNvPr id="3" name="Content Placeholder 2">
            <a:extLst>
              <a:ext uri="{FF2B5EF4-FFF2-40B4-BE49-F238E27FC236}">
                <a16:creationId xmlns:a16="http://schemas.microsoft.com/office/drawing/2014/main" id="{D31C0068-C3B4-48F5-84E4-175C3D595831}"/>
              </a:ext>
            </a:extLst>
          </p:cNvPr>
          <p:cNvSpPr>
            <a:spLocks noGrp="1"/>
          </p:cNvSpPr>
          <p:nvPr>
            <p:ph idx="1"/>
          </p:nvPr>
        </p:nvSpPr>
        <p:spPr/>
        <p:txBody>
          <a:bodyPr/>
          <a:lstStyle/>
          <a:p>
            <a:r>
              <a:rPr lang="en-IN" dirty="0"/>
              <a:t>Dataset</a:t>
            </a:r>
          </a:p>
          <a:p>
            <a:pPr marL="457200" lvl="1" indent="0">
              <a:buNone/>
            </a:pPr>
            <a:endParaRPr lang="en-IN" dirty="0"/>
          </a:p>
        </p:txBody>
      </p:sp>
      <p:pic>
        <p:nvPicPr>
          <p:cNvPr id="5" name="Picture 4">
            <a:extLst>
              <a:ext uri="{FF2B5EF4-FFF2-40B4-BE49-F238E27FC236}">
                <a16:creationId xmlns:a16="http://schemas.microsoft.com/office/drawing/2014/main" id="{5FBE533C-E922-4B36-92F9-869494F54227}"/>
              </a:ext>
            </a:extLst>
          </p:cNvPr>
          <p:cNvPicPr>
            <a:picLocks noChangeAspect="1"/>
          </p:cNvPicPr>
          <p:nvPr/>
        </p:nvPicPr>
        <p:blipFill>
          <a:blip r:embed="rId2"/>
          <a:stretch>
            <a:fillRect/>
          </a:stretch>
        </p:blipFill>
        <p:spPr>
          <a:xfrm>
            <a:off x="1964725" y="2824549"/>
            <a:ext cx="7834184" cy="3126794"/>
          </a:xfrm>
          <a:prstGeom prst="rect">
            <a:avLst/>
          </a:prstGeom>
        </p:spPr>
      </p:pic>
    </p:spTree>
    <p:extLst>
      <p:ext uri="{BB962C8B-B14F-4D97-AF65-F5344CB8AC3E}">
        <p14:creationId xmlns:p14="http://schemas.microsoft.com/office/powerpoint/2010/main" val="587740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FB8ED7-5112-4560-B281-BD9E9FDD2EA7}"/>
              </a:ext>
            </a:extLst>
          </p:cNvPr>
          <p:cNvSpPr txBox="1"/>
          <p:nvPr/>
        </p:nvSpPr>
        <p:spPr>
          <a:xfrm>
            <a:off x="671383" y="384833"/>
            <a:ext cx="10849233" cy="7143750"/>
          </a:xfrm>
          <a:prstGeom prst="rect">
            <a:avLst/>
          </a:prstGeom>
          <a:noFill/>
        </p:spPr>
        <p:txBody>
          <a:bodyPr wrap="square">
            <a:spAutoFit/>
          </a:bodyPr>
          <a:lstStyle/>
          <a:p>
            <a:pPr algn="ctr">
              <a:lnSpc>
                <a:spcPct val="107000"/>
              </a:lnSpc>
              <a:spcAft>
                <a:spcPts val="800"/>
              </a:spcAft>
            </a:pPr>
            <a:endParaRPr lang="en-IN" sz="2800" b="1"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2800" b="1" dirty="0">
                <a:effectLst/>
                <a:ea typeface="Calibri" panose="020F0502020204030204" pitchFamily="34" charset="0"/>
                <a:cs typeface="Times New Roman" panose="02020603050405020304" pitchFamily="18" charset="0"/>
              </a:rPr>
              <a:t>PLATFORM AND TECHNOLOGY USED</a:t>
            </a:r>
          </a:p>
          <a:p>
            <a:pPr algn="ctr">
              <a:lnSpc>
                <a:spcPct val="107000"/>
              </a:lnSpc>
              <a:spcAft>
                <a:spcPts val="800"/>
              </a:spcAft>
            </a:pPr>
            <a:endParaRPr lang="en-IN" sz="2800" b="1" dirty="0">
              <a:effectLst/>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Link to </a:t>
            </a:r>
            <a:r>
              <a:rPr lang="en-US" sz="1800" dirty="0" err="1">
                <a:effectLst/>
                <a:ea typeface="Calibri" panose="020F0502020204030204" pitchFamily="34" charset="0"/>
                <a:cs typeface="Times New Roman" panose="02020603050405020304" pitchFamily="18" charset="0"/>
              </a:rPr>
              <a:t>Covid</a:t>
            </a:r>
            <a:r>
              <a:rPr lang="en-US" sz="1800" dirty="0">
                <a:effectLst/>
                <a:ea typeface="Calibri" panose="020F0502020204030204" pitchFamily="34" charset="0"/>
                <a:cs typeface="Times New Roman" panose="02020603050405020304" pitchFamily="18" charset="0"/>
              </a:rPr>
              <a:t> chest X-ray images </a:t>
            </a:r>
            <a:endParaRPr lang="en-IN" sz="1800" dirty="0">
              <a:effectLst/>
              <a:ea typeface="Calibri" panose="020F0502020204030204" pitchFamily="34" charset="0"/>
              <a:cs typeface="Times New Roman" panose="02020603050405020304" pitchFamily="18" charset="0"/>
            </a:endParaRPr>
          </a:p>
          <a:p>
            <a:pPr indent="228600">
              <a:lnSpc>
                <a:spcPct val="150000"/>
              </a:lnSpc>
              <a:spcAft>
                <a:spcPts val="800"/>
              </a:spcAft>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https://github.com/ieee8023/covid-chestxray-dataset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Link to Normal Chest X-Ray images</a:t>
            </a:r>
            <a:endParaRPr lang="en-IN" sz="1800" dirty="0">
              <a:effectLst/>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https://www.kaggle.com/paultimothymooney/chest-xray-pneumonia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dirty="0">
              <a:effectLst/>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ea typeface="Calibri" panose="020F0502020204030204" pitchFamily="34" charset="0"/>
                <a:cs typeface="Times New Roman" panose="02020603050405020304" pitchFamily="18" charset="0"/>
              </a:rPr>
              <a:t>This experiment is carried out both in local machine as well as in Google </a:t>
            </a:r>
            <a:r>
              <a:rPr lang="en-US" sz="2000" dirty="0" err="1">
                <a:effectLst/>
                <a:ea typeface="Calibri" panose="020F0502020204030204" pitchFamily="34" charset="0"/>
                <a:cs typeface="Times New Roman" panose="02020603050405020304" pitchFamily="18" charset="0"/>
              </a:rPr>
              <a:t>Colab</a:t>
            </a:r>
            <a:r>
              <a:rPr lang="en-US" sz="2000" dirty="0">
                <a:effectLst/>
                <a:ea typeface="Calibri" panose="020F0502020204030204" pitchFamily="34" charset="0"/>
                <a:cs typeface="Times New Roman" panose="02020603050405020304" pitchFamily="18" charset="0"/>
              </a:rPr>
              <a:t>. Collecting all the data from the open source repositories and removing the </a:t>
            </a:r>
            <a:r>
              <a:rPr lang="en-US" sz="2000" dirty="0">
                <a:ea typeface="Calibri" panose="020F0502020204030204" pitchFamily="34" charset="0"/>
                <a:cs typeface="Times New Roman" panose="02020603050405020304" pitchFamily="18" charset="0"/>
              </a:rPr>
              <a:t>unwanted</a:t>
            </a:r>
            <a:r>
              <a:rPr lang="en-US" sz="2000" dirty="0">
                <a:effectLst/>
                <a:ea typeface="Calibri" panose="020F0502020204030204" pitchFamily="34" charset="0"/>
                <a:cs typeface="Times New Roman" panose="02020603050405020304" pitchFamily="18" charset="0"/>
              </a:rPr>
              <a:t> data is carried out in </a:t>
            </a:r>
            <a:r>
              <a:rPr lang="en-US" sz="2000" dirty="0" err="1">
                <a:effectLst/>
                <a:ea typeface="Calibri" panose="020F0502020204030204" pitchFamily="34" charset="0"/>
                <a:cs typeface="Times New Roman" panose="02020603050405020304" pitchFamily="18" charset="0"/>
              </a:rPr>
              <a:t>Jupyter</a:t>
            </a:r>
            <a:r>
              <a:rPr lang="en-US" sz="2000" dirty="0">
                <a:effectLst/>
                <a:ea typeface="Calibri" panose="020F0502020204030204" pitchFamily="34" charset="0"/>
                <a:cs typeface="Times New Roman" panose="02020603050405020304" pitchFamily="18" charset="0"/>
              </a:rPr>
              <a:t> Notebook(local machine) and for training the model, Google </a:t>
            </a:r>
            <a:r>
              <a:rPr lang="en-US" sz="2000" dirty="0" err="1">
                <a:effectLst/>
                <a:ea typeface="Calibri" panose="020F0502020204030204" pitchFamily="34" charset="0"/>
                <a:cs typeface="Times New Roman" panose="02020603050405020304" pitchFamily="18" charset="0"/>
              </a:rPr>
              <a:t>Colab</a:t>
            </a:r>
            <a:r>
              <a:rPr lang="en-US" sz="2000" dirty="0">
                <a:effectLst/>
                <a:ea typeface="Calibri" panose="020F0502020204030204" pitchFamily="34" charset="0"/>
                <a:cs typeface="Times New Roman" panose="02020603050405020304" pitchFamily="18" charset="0"/>
              </a:rPr>
              <a:t> with runtime environment as GPU is used for producing faster results. A total of 20 minutes is taken to complete the training of this model.</a:t>
            </a:r>
            <a:r>
              <a:rPr lang="en-US" sz="2000" b="1" dirty="0">
                <a:effectLst/>
                <a:ea typeface="Calibri" panose="020F0502020204030204" pitchFamily="34" charset="0"/>
                <a:cs typeface="Times New Roman" panose="02020603050405020304" pitchFamily="18" charset="0"/>
              </a:rPr>
              <a:t> </a:t>
            </a:r>
          </a:p>
          <a:p>
            <a:pPr>
              <a:lnSpc>
                <a:spcPct val="107000"/>
              </a:lnSpc>
              <a:spcAft>
                <a:spcPts val="800"/>
              </a:spcAft>
            </a:pPr>
            <a:endParaRPr lang="en-US" sz="2000" b="1" dirty="0">
              <a:ea typeface="Calibri" panose="020F0502020204030204" pitchFamily="34" charset="0"/>
              <a:cs typeface="Times New Roman" panose="02020603050405020304" pitchFamily="18" charset="0"/>
            </a:endParaRPr>
          </a:p>
          <a:p>
            <a:pPr>
              <a:lnSpc>
                <a:spcPct val="107000"/>
              </a:lnSpc>
              <a:spcAft>
                <a:spcPts val="800"/>
              </a:spcAft>
            </a:pPr>
            <a:endParaRPr lang="en-US" sz="2000" b="1" dirty="0">
              <a:effectLst/>
              <a:ea typeface="Calibri" panose="020F0502020204030204" pitchFamily="34" charset="0"/>
              <a:cs typeface="Times New Roman" panose="02020603050405020304" pitchFamily="18" charset="0"/>
            </a:endParaRPr>
          </a:p>
          <a:p>
            <a:pPr>
              <a:lnSpc>
                <a:spcPct val="107000"/>
              </a:lnSpc>
              <a:spcAft>
                <a:spcPts val="800"/>
              </a:spcAft>
            </a:pPr>
            <a:endParaRPr lang="en-US" sz="18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4988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0FFD09-4F69-4A89-9C81-D1A14F1BA9C4}"/>
              </a:ext>
            </a:extLst>
          </p:cNvPr>
          <p:cNvSpPr txBox="1"/>
          <p:nvPr/>
        </p:nvSpPr>
        <p:spPr>
          <a:xfrm>
            <a:off x="815546" y="902924"/>
            <a:ext cx="10626811" cy="4193007"/>
          </a:xfrm>
          <a:prstGeom prst="rect">
            <a:avLst/>
          </a:prstGeom>
          <a:noFill/>
        </p:spPr>
        <p:txBody>
          <a:bodyPr wrap="square">
            <a:spAutoFit/>
          </a:bodyPr>
          <a:lstStyle/>
          <a:p>
            <a:pPr>
              <a:lnSpc>
                <a:spcPct val="107000"/>
              </a:lnSpc>
              <a:spcAft>
                <a:spcPts val="800"/>
              </a:spcAft>
            </a:pPr>
            <a:r>
              <a:rPr lang="en-US" sz="2000" b="1" dirty="0">
                <a:effectLst/>
                <a:ea typeface="Calibri" panose="020F0502020204030204" pitchFamily="34" charset="0"/>
                <a:cs typeface="Times New Roman" panose="02020603050405020304" pitchFamily="18" charset="0"/>
              </a:rPr>
              <a:t>-&gt;</a:t>
            </a:r>
            <a:r>
              <a:rPr lang="en-US" sz="2800" b="1" dirty="0">
                <a:effectLst/>
                <a:ea typeface="Calibri" panose="020F0502020204030204" pitchFamily="34" charset="0"/>
                <a:cs typeface="Times New Roman" panose="02020603050405020304" pitchFamily="18" charset="0"/>
              </a:rPr>
              <a:t>Experiment Analysis</a:t>
            </a:r>
            <a:endParaRPr lang="en-IN" sz="28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100" dirty="0">
                <a:ea typeface="Calibri" panose="020F0502020204030204" pitchFamily="34" charset="0"/>
                <a:cs typeface="Times New Roman" panose="02020603050405020304" pitchFamily="18" charset="0"/>
              </a:rPr>
              <a:t>-</a:t>
            </a:r>
            <a:r>
              <a:rPr lang="en-US" sz="2100" dirty="0">
                <a:effectLst/>
                <a:ea typeface="Calibri" panose="020F0502020204030204" pitchFamily="34" charset="0"/>
                <a:cs typeface="Times New Roman" panose="02020603050405020304" pitchFamily="18" charset="0"/>
              </a:rPr>
              <a:t>In order to check the performance of the model we have carried out few analysis of various datasets which are different from the other with respect to normal chest X-Ray images. In the first Dataset consisting 224 images of both the classes are taken for training dataset and 60 images for validation .The accuracy obtained for Training dataset is 96 and validation dataset is 98.After a lot of understanding ,we try to increase the size of the dataset.</a:t>
            </a:r>
            <a:endParaRPr lang="en-IN" sz="21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100" dirty="0">
                <a:effectLst/>
                <a:ea typeface="Calibri" panose="020F0502020204030204" pitchFamily="34" charset="0"/>
                <a:cs typeface="Times New Roman" panose="02020603050405020304" pitchFamily="18" charset="0"/>
              </a:rPr>
              <a:t>-In the second part of Analysis we have done some augmentation and increased the dataset size. A total of 320 images are taken into consideration for Training and 72 images for Testing. The reason behind taken in equal ratio is to make our model generalized without overfitting.</a:t>
            </a:r>
            <a:endParaRPr lang="en-IN" sz="2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278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3CE896-C353-47BE-BD58-EA0A0B6D0802}"/>
              </a:ext>
            </a:extLst>
          </p:cNvPr>
          <p:cNvPicPr/>
          <p:nvPr/>
        </p:nvPicPr>
        <p:blipFill>
          <a:blip r:embed="rId2"/>
          <a:stretch>
            <a:fillRect/>
          </a:stretch>
        </p:blipFill>
        <p:spPr>
          <a:xfrm>
            <a:off x="1564792" y="1202731"/>
            <a:ext cx="3649757" cy="2314575"/>
          </a:xfrm>
          <a:prstGeom prst="rect">
            <a:avLst/>
          </a:prstGeom>
        </p:spPr>
      </p:pic>
      <p:pic>
        <p:nvPicPr>
          <p:cNvPr id="6" name="Picture 5">
            <a:extLst>
              <a:ext uri="{FF2B5EF4-FFF2-40B4-BE49-F238E27FC236}">
                <a16:creationId xmlns:a16="http://schemas.microsoft.com/office/drawing/2014/main" id="{ED740AC3-0F3F-48CE-9A5A-C2643FE93732}"/>
              </a:ext>
            </a:extLst>
          </p:cNvPr>
          <p:cNvPicPr/>
          <p:nvPr/>
        </p:nvPicPr>
        <p:blipFill>
          <a:blip r:embed="rId3"/>
          <a:stretch>
            <a:fillRect/>
          </a:stretch>
        </p:blipFill>
        <p:spPr>
          <a:xfrm>
            <a:off x="6507494" y="1202731"/>
            <a:ext cx="3649757" cy="2314575"/>
          </a:xfrm>
          <a:prstGeom prst="rect">
            <a:avLst/>
          </a:prstGeom>
        </p:spPr>
      </p:pic>
      <p:sp>
        <p:nvSpPr>
          <p:cNvPr id="8" name="TextBox 7">
            <a:extLst>
              <a:ext uri="{FF2B5EF4-FFF2-40B4-BE49-F238E27FC236}">
                <a16:creationId xmlns:a16="http://schemas.microsoft.com/office/drawing/2014/main" id="{FB65D6C3-F121-4F68-8F98-ECAD9634878C}"/>
              </a:ext>
            </a:extLst>
          </p:cNvPr>
          <p:cNvSpPr txBox="1"/>
          <p:nvPr/>
        </p:nvSpPr>
        <p:spPr>
          <a:xfrm>
            <a:off x="1989438" y="3950699"/>
            <a:ext cx="7078160" cy="1289071"/>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Using the Dataset A and B the performance analysis is here, The model has predicted 35 chest X-Ray images as covid positive out of 36, and similarly It has predicted 36 Chest X-Ray images as normal out of 36.</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03875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CA3A-0DB1-4060-8AC8-131B20230EB4}"/>
              </a:ext>
            </a:extLst>
          </p:cNvPr>
          <p:cNvSpPr>
            <a:spLocks noGrp="1"/>
          </p:cNvSpPr>
          <p:nvPr>
            <p:ph type="title"/>
          </p:nvPr>
        </p:nvSpPr>
        <p:spPr/>
        <p:txBody>
          <a:bodyPr/>
          <a:lstStyle/>
          <a:p>
            <a:r>
              <a:rPr lang="en-IN" dirty="0"/>
              <a:t>Challenges faced</a:t>
            </a:r>
          </a:p>
        </p:txBody>
      </p:sp>
      <p:sp>
        <p:nvSpPr>
          <p:cNvPr id="3" name="Content Placeholder 2">
            <a:extLst>
              <a:ext uri="{FF2B5EF4-FFF2-40B4-BE49-F238E27FC236}">
                <a16:creationId xmlns:a16="http://schemas.microsoft.com/office/drawing/2014/main" id="{67A349A0-67A0-4E59-9B5C-CA00B2304A1B}"/>
              </a:ext>
            </a:extLst>
          </p:cNvPr>
          <p:cNvSpPr>
            <a:spLocks noGrp="1"/>
          </p:cNvSpPr>
          <p:nvPr>
            <p:ph idx="1"/>
          </p:nvPr>
        </p:nvSpPr>
        <p:spPr/>
        <p:txBody>
          <a:bodyPr>
            <a:normAutofit lnSpcReduction="10000"/>
          </a:bodyPr>
          <a:lstStyle/>
          <a:p>
            <a:r>
              <a:rPr lang="en-IN" dirty="0"/>
              <a:t>When working initially in the local machine(Anaconda- Jupyter Notebook) ,few modules were missing even after downloading all packages .Later switching to Google </a:t>
            </a:r>
            <a:r>
              <a:rPr lang="en-IN" dirty="0" err="1"/>
              <a:t>Colab</a:t>
            </a:r>
            <a:r>
              <a:rPr lang="en-IN" dirty="0"/>
              <a:t> has helped to resolve this issue</a:t>
            </a:r>
          </a:p>
          <a:p>
            <a:r>
              <a:rPr lang="en-IN" dirty="0"/>
              <a:t>Datasets related to COVID-19 positive chest X-Rays are not available properly in the public repositories. After Exploring , a Public repository is found consisting of all the chest X-Ray images. So removing all the unnecessary data and collecting Chest X-Ray images of only positive and negative cases are taken.</a:t>
            </a:r>
          </a:p>
          <a:p>
            <a:r>
              <a:rPr lang="en-IN" dirty="0"/>
              <a:t>Working on a pre trained model has caused the model to overfit because the data present in the public repositories are very few  and lot of layers need to be fine tuned. so Using CNN, resulted in a high accuracy for this model.</a:t>
            </a:r>
          </a:p>
        </p:txBody>
      </p:sp>
    </p:spTree>
    <p:extLst>
      <p:ext uri="{BB962C8B-B14F-4D97-AF65-F5344CB8AC3E}">
        <p14:creationId xmlns:p14="http://schemas.microsoft.com/office/powerpoint/2010/main" val="2026868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2A85-1A76-4D85-9591-B18488A15DAC}"/>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88BCAF39-CEC0-488A-B55D-6983CE398D04}"/>
              </a:ext>
            </a:extLst>
          </p:cNvPr>
          <p:cNvSpPr>
            <a:spLocks noGrp="1"/>
          </p:cNvSpPr>
          <p:nvPr>
            <p:ph idx="1"/>
          </p:nvPr>
        </p:nvSpPr>
        <p:spPr>
          <a:xfrm>
            <a:off x="913795" y="1935921"/>
            <a:ext cx="10353762" cy="4312479"/>
          </a:xfrm>
        </p:spPr>
        <p:txBody>
          <a:bodyPr>
            <a:normAutofit/>
          </a:bodyPr>
          <a:lstStyle/>
          <a:p>
            <a:r>
              <a:rPr lang="en-IN" dirty="0"/>
              <a:t>The proposed model detect COVID-19 from chest X-Ray using CNN. Dataset consisting of Chest X-Ray images are taken as input and passed to the CNN model. Before passing the data, Augmentation is performed on the training dataset.  The Convolutional Neural Network model consisting of multiple layers such as conv2d,maxpooling,dropout etc. As we go deeper into the network, receptive field increases and inner layers can capture larger portion of the complex image. The accuracy obtained for the Validation data is 98.6%</a:t>
            </a:r>
          </a:p>
          <a:p>
            <a:r>
              <a:rPr lang="en-IN" dirty="0"/>
              <a:t>Future work will involve collection of more Chest X-Ray images from early stage ,improving the accuracy by fine tuning all the layers in the pretrained model so that the weights of the pre trained model match with the given dataset and designing a end to end software model.</a:t>
            </a:r>
          </a:p>
        </p:txBody>
      </p:sp>
    </p:spTree>
    <p:extLst>
      <p:ext uri="{BB962C8B-B14F-4D97-AF65-F5344CB8AC3E}">
        <p14:creationId xmlns:p14="http://schemas.microsoft.com/office/powerpoint/2010/main" val="1016813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1827-EA68-40CE-820B-266FFD7EA786}"/>
              </a:ext>
            </a:extLst>
          </p:cNvPr>
          <p:cNvSpPr>
            <a:spLocks noGrp="1"/>
          </p:cNvSpPr>
          <p:nvPr>
            <p:ph type="title"/>
          </p:nvPr>
        </p:nvSpPr>
        <p:spPr>
          <a:xfrm>
            <a:off x="753158" y="2599038"/>
            <a:ext cx="10353761" cy="1326321"/>
          </a:xfrm>
        </p:spPr>
        <p:txBody>
          <a:bodyPr/>
          <a:lstStyle/>
          <a:p>
            <a:r>
              <a:rPr lang="en-IN" dirty="0"/>
              <a:t>Thank you</a:t>
            </a:r>
          </a:p>
        </p:txBody>
      </p:sp>
    </p:spTree>
    <p:extLst>
      <p:ext uri="{BB962C8B-B14F-4D97-AF65-F5344CB8AC3E}">
        <p14:creationId xmlns:p14="http://schemas.microsoft.com/office/powerpoint/2010/main" val="171013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F909-3823-4E09-A293-B024FEE28A96}"/>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585DA077-85E2-4E16-9E38-1562B0A1F2B7}"/>
              </a:ext>
            </a:extLst>
          </p:cNvPr>
          <p:cNvSpPr>
            <a:spLocks noGrp="1"/>
          </p:cNvSpPr>
          <p:nvPr>
            <p:ph idx="1"/>
          </p:nvPr>
        </p:nvSpPr>
        <p:spPr/>
        <p:txBody>
          <a:bodyPr/>
          <a:lstStyle/>
          <a:p>
            <a:r>
              <a:rPr lang="en-US" dirty="0"/>
              <a:t>Novel coronavirus or SARS-COV-2 strain is responsible for COVID-19 and it has already shown the deadly nature of respiratory disease by threatening the health of millions of lives across the globe. Blood test usually takes a lot of time and people need to wait for so long to get the report. The possibility to use widespread and simple chest X-ray imaging for early screening of COVID-19 patients is attracting much interest from both the clinical and the AI community. Using Deep learning models to produce faster and better results in a short interval of time</a:t>
            </a:r>
            <a:endParaRPr lang="en-IN" dirty="0"/>
          </a:p>
        </p:txBody>
      </p:sp>
    </p:spTree>
    <p:extLst>
      <p:ext uri="{BB962C8B-B14F-4D97-AF65-F5344CB8AC3E}">
        <p14:creationId xmlns:p14="http://schemas.microsoft.com/office/powerpoint/2010/main" val="176989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F872-723E-46E6-B211-46F938F90293}"/>
              </a:ext>
            </a:extLst>
          </p:cNvPr>
          <p:cNvSpPr>
            <a:spLocks noGrp="1"/>
          </p:cNvSpPr>
          <p:nvPr>
            <p:ph type="title"/>
          </p:nvPr>
        </p:nvSpPr>
        <p:spPr>
          <a:xfrm>
            <a:off x="913795" y="621957"/>
            <a:ext cx="10353761" cy="1326321"/>
          </a:xfrm>
        </p:spPr>
        <p:txBody>
          <a:bodyPr/>
          <a:lstStyle/>
          <a:p>
            <a:r>
              <a:rPr lang="en-IN" dirty="0"/>
              <a:t>Objective</a:t>
            </a:r>
          </a:p>
        </p:txBody>
      </p:sp>
      <p:sp>
        <p:nvSpPr>
          <p:cNvPr id="3" name="Content Placeholder 2">
            <a:extLst>
              <a:ext uri="{FF2B5EF4-FFF2-40B4-BE49-F238E27FC236}">
                <a16:creationId xmlns:a16="http://schemas.microsoft.com/office/drawing/2014/main" id="{3D9A819E-9EE2-44B2-AE0E-3E0DDA8F02CA}"/>
              </a:ext>
            </a:extLst>
          </p:cNvPr>
          <p:cNvSpPr>
            <a:spLocks noGrp="1"/>
          </p:cNvSpPr>
          <p:nvPr>
            <p:ph idx="1"/>
          </p:nvPr>
        </p:nvSpPr>
        <p:spPr>
          <a:xfrm>
            <a:off x="924444" y="1839069"/>
            <a:ext cx="10353762" cy="6141308"/>
          </a:xfrm>
        </p:spPr>
        <p:txBody>
          <a:bodyPr>
            <a:normAutofit/>
          </a:bodyPr>
          <a:lstStyle/>
          <a:p>
            <a:r>
              <a:rPr lang="en-US" dirty="0"/>
              <a:t>COVID-19 is deadly and is very infectious type of disease in the recent time and it has shown the deadly nature of respiratory disease by effecting millions of lives across the globe . </a:t>
            </a:r>
            <a:r>
              <a:rPr lang="en-IN" dirty="0"/>
              <a:t>The Objective of this project is to detect the COVID-19 effected patients from Chest X-Ray images using CNN(Convolution Neural Network).Using Traditional RT-PCR methodology, it not only takes a lot of time but the results obtained may contain more false positive or false negative results. Therefore,Covid-19 screening can be adopted using X-Ray. It is a layered architecture, The sequential model will have conv2d layers followed by </a:t>
            </a:r>
            <a:r>
              <a:rPr lang="en-IN" dirty="0" err="1"/>
              <a:t>maxpooling</a:t>
            </a:r>
            <a:r>
              <a:rPr lang="en-IN" dirty="0"/>
              <a:t>, dropout, flattening, activation function as </a:t>
            </a:r>
            <a:r>
              <a:rPr lang="en-IN" dirty="0" err="1"/>
              <a:t>relu</a:t>
            </a:r>
            <a:r>
              <a:rPr lang="en-IN" dirty="0"/>
              <a:t> and optimiser as Adam. Finally it classifies whether it is </a:t>
            </a:r>
            <a:r>
              <a:rPr lang="en-IN" dirty="0" err="1"/>
              <a:t>covid</a:t>
            </a:r>
            <a:r>
              <a:rPr lang="en-IN" dirty="0"/>
              <a:t> positive or negative.</a:t>
            </a:r>
          </a:p>
        </p:txBody>
      </p:sp>
    </p:spTree>
    <p:extLst>
      <p:ext uri="{BB962C8B-B14F-4D97-AF65-F5344CB8AC3E}">
        <p14:creationId xmlns:p14="http://schemas.microsoft.com/office/powerpoint/2010/main" val="69815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6F0B-7DE5-4EE7-9B31-89EE62E17C70}"/>
              </a:ext>
            </a:extLst>
          </p:cNvPr>
          <p:cNvSpPr>
            <a:spLocks noGrp="1"/>
          </p:cNvSpPr>
          <p:nvPr>
            <p:ph type="title"/>
          </p:nvPr>
        </p:nvSpPr>
        <p:spPr/>
        <p:txBody>
          <a:bodyPr/>
          <a:lstStyle/>
          <a:p>
            <a:r>
              <a:rPr lang="en-IN" dirty="0"/>
              <a:t>Existing works</a:t>
            </a:r>
          </a:p>
        </p:txBody>
      </p:sp>
      <p:sp>
        <p:nvSpPr>
          <p:cNvPr id="3" name="Content Placeholder 2">
            <a:extLst>
              <a:ext uri="{FF2B5EF4-FFF2-40B4-BE49-F238E27FC236}">
                <a16:creationId xmlns:a16="http://schemas.microsoft.com/office/drawing/2014/main" id="{F5A0A01A-47AA-4FE3-A5B4-C7B273E0E44D}"/>
              </a:ext>
            </a:extLst>
          </p:cNvPr>
          <p:cNvSpPr>
            <a:spLocks noGrp="1"/>
          </p:cNvSpPr>
          <p:nvPr>
            <p:ph idx="1"/>
          </p:nvPr>
        </p:nvSpPr>
        <p:spPr>
          <a:xfrm>
            <a:off x="913794" y="1762431"/>
            <a:ext cx="10353762" cy="4485969"/>
          </a:xfrm>
        </p:spPr>
        <p:txBody>
          <a:bodyPr>
            <a:normAutofit fontScale="92500" lnSpcReduction="20000"/>
          </a:bodyPr>
          <a:lstStyle/>
          <a:p>
            <a:r>
              <a:rPr lang="en-US" dirty="0"/>
              <a:t>Many works have been carried out during recent times</a:t>
            </a:r>
          </a:p>
          <a:p>
            <a:pPr marL="0" indent="0">
              <a:buNone/>
            </a:pPr>
            <a:r>
              <a:rPr lang="en-US" dirty="0"/>
              <a:t>1. Deep learning techniques (Resnet50 and VGG16)</a:t>
            </a:r>
          </a:p>
          <a:p>
            <a:pPr marL="0" indent="0">
              <a:buNone/>
            </a:pPr>
            <a:r>
              <a:rPr lang="en-US" dirty="0"/>
              <a:t>	An accuracy of 89.2% and an AUC of 0.95 is obtained with the dataset consisting of 102 both positive COVID-19 cases and pneumonia cases</a:t>
            </a:r>
          </a:p>
          <a:p>
            <a:pPr marL="0" indent="0">
              <a:buNone/>
            </a:pPr>
            <a:endParaRPr lang="en-US" dirty="0"/>
          </a:p>
          <a:p>
            <a:pPr marL="0" indent="0">
              <a:buNone/>
            </a:pPr>
            <a:r>
              <a:rPr lang="en-US" dirty="0"/>
              <a:t>2. Transfer learning-based model</a:t>
            </a:r>
          </a:p>
          <a:p>
            <a:pPr marL="0" indent="0">
              <a:buNone/>
            </a:pPr>
            <a:r>
              <a:rPr lang="en-US" dirty="0"/>
              <a:t>	An accuracy, sensitivity, and specificity of 96.78%, 98.66%, and 96.46% respectively is obtained. Two types of datasets are used: </a:t>
            </a:r>
          </a:p>
          <a:p>
            <a:pPr marL="0" indent="0">
              <a:buNone/>
            </a:pPr>
            <a:r>
              <a:rPr lang="en-US" dirty="0"/>
              <a:t>	a) 224 images of COVID-19 disease, 700 images of common bacterial pneumonia and 504 images of normal patients</a:t>
            </a:r>
          </a:p>
          <a:p>
            <a:pPr marL="0" indent="0">
              <a:buNone/>
            </a:pPr>
            <a:r>
              <a:rPr lang="en-US" dirty="0"/>
              <a:t>	b) 224 images of COVID-19 disease, 714 images of bacterial pneumonia and 504 images of normal patients</a:t>
            </a:r>
            <a:endParaRPr lang="en-IN" dirty="0"/>
          </a:p>
        </p:txBody>
      </p:sp>
    </p:spTree>
    <p:extLst>
      <p:ext uri="{BB962C8B-B14F-4D97-AF65-F5344CB8AC3E}">
        <p14:creationId xmlns:p14="http://schemas.microsoft.com/office/powerpoint/2010/main" val="231203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DFEC5-919B-4B64-9944-F4BEF51A8656}"/>
              </a:ext>
            </a:extLst>
          </p:cNvPr>
          <p:cNvSpPr>
            <a:spLocks noGrp="1"/>
          </p:cNvSpPr>
          <p:nvPr>
            <p:ph idx="1"/>
          </p:nvPr>
        </p:nvSpPr>
        <p:spPr>
          <a:xfrm>
            <a:off x="913795" y="432486"/>
            <a:ext cx="10353762" cy="5869460"/>
          </a:xfrm>
        </p:spPr>
        <p:txBody>
          <a:bodyPr>
            <a:normAutofit fontScale="92500" lnSpcReduction="10000"/>
          </a:bodyPr>
          <a:lstStyle/>
          <a:p>
            <a:pPr marL="0" indent="0">
              <a:buNone/>
            </a:pPr>
            <a:r>
              <a:rPr lang="en-IN" dirty="0"/>
              <a:t>3. ResNet50, InceptionV3 and Inception-ResNetV2</a:t>
            </a:r>
          </a:p>
          <a:p>
            <a:pPr marL="0" indent="0">
              <a:buNone/>
            </a:pPr>
            <a:r>
              <a:rPr lang="en-IN" dirty="0"/>
              <a:t>	</a:t>
            </a:r>
            <a:r>
              <a:rPr lang="en-US" dirty="0"/>
              <a:t>An accuracy of 98% obtained with ResNet50, 97% accuracy with InceptionV3, and Inception-ResNetV2 gives 87% accuracy. 50 images of each COVID-19 positive cases [18] and normal cases</a:t>
            </a:r>
          </a:p>
          <a:p>
            <a:pPr marL="0" indent="0">
              <a:buNone/>
            </a:pPr>
            <a:endParaRPr lang="en-US" dirty="0"/>
          </a:p>
          <a:p>
            <a:pPr marL="0" indent="0">
              <a:buNone/>
            </a:pPr>
            <a:r>
              <a:rPr lang="en-US" dirty="0"/>
              <a:t>4. 3-D CNN model (Residual networks)</a:t>
            </a:r>
          </a:p>
          <a:p>
            <a:pPr marL="0" indent="0">
              <a:buNone/>
            </a:pPr>
            <a:r>
              <a:rPr lang="en-US" dirty="0"/>
              <a:t>	528/90 (Training and validation data: COVID-19 = 189, Influenza-A viral pneumonia = 194, and normal= 145) (Testing data: COVID-19 = 30, Influenza-A viral pneumonia= 30, and normal= 30). AUC is 0.996, 98.2% sensitivity and 92.2% specificity.</a:t>
            </a:r>
          </a:p>
          <a:p>
            <a:pPr marL="0" indent="0">
              <a:buNone/>
            </a:pPr>
            <a:endParaRPr lang="en-US" dirty="0"/>
          </a:p>
          <a:p>
            <a:pPr marL="0" indent="0">
              <a:buNone/>
            </a:pPr>
            <a:r>
              <a:rPr lang="en-US" dirty="0"/>
              <a:t>5. Joint Classification and Segmentation (JCS)</a:t>
            </a:r>
          </a:p>
          <a:p>
            <a:pPr marL="0" indent="0">
              <a:buNone/>
            </a:pPr>
            <a:r>
              <a:rPr lang="en-US" dirty="0"/>
              <a:t>	large scale COVID-19 dataset with 144,167 images of 400 COVID-19 patients and 350 Non-COVID cases. JCS system provided an average sensitivity of 95% and 93% specificity for the classification, and dice score of 78.3% on the segmentation test set</a:t>
            </a:r>
            <a:endParaRPr lang="en-IN" dirty="0"/>
          </a:p>
          <a:p>
            <a:pPr marL="0" indent="0">
              <a:buNone/>
            </a:pPr>
            <a:r>
              <a:rPr lang="en-IN" dirty="0"/>
              <a:t>	</a:t>
            </a:r>
          </a:p>
        </p:txBody>
      </p:sp>
    </p:spTree>
    <p:extLst>
      <p:ext uri="{BB962C8B-B14F-4D97-AF65-F5344CB8AC3E}">
        <p14:creationId xmlns:p14="http://schemas.microsoft.com/office/powerpoint/2010/main" val="56225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82B25-AFFF-439F-BE61-693B48C1EB8C}"/>
              </a:ext>
            </a:extLst>
          </p:cNvPr>
          <p:cNvSpPr>
            <a:spLocks noGrp="1"/>
          </p:cNvSpPr>
          <p:nvPr>
            <p:ph idx="1"/>
          </p:nvPr>
        </p:nvSpPr>
        <p:spPr>
          <a:xfrm>
            <a:off x="919119" y="321276"/>
            <a:ext cx="10353762" cy="5375190"/>
          </a:xfrm>
        </p:spPr>
        <p:txBody>
          <a:bodyPr>
            <a:noAutofit/>
          </a:bodyPr>
          <a:lstStyle/>
          <a:p>
            <a:pPr marL="0" indent="0">
              <a:buNone/>
            </a:pPr>
            <a:r>
              <a:rPr lang="en-IN" dirty="0"/>
              <a:t>6. Different CNN models namely, </a:t>
            </a:r>
            <a:r>
              <a:rPr lang="en-IN" dirty="0" err="1"/>
              <a:t>AlexNet</a:t>
            </a:r>
            <a:r>
              <a:rPr lang="en-IN" dirty="0"/>
              <a:t>, VGG16, VGG19, </a:t>
            </a:r>
            <a:r>
              <a:rPr lang="en-IN" dirty="0" err="1"/>
              <a:t>GoogleNet</a:t>
            </a:r>
            <a:r>
              <a:rPr lang="en-IN" dirty="0"/>
              <a:t>, and ResNet50</a:t>
            </a:r>
          </a:p>
          <a:p>
            <a:pPr marL="0" indent="0">
              <a:buNone/>
            </a:pPr>
            <a:r>
              <a:rPr lang="en-IN" dirty="0"/>
              <a:t>	</a:t>
            </a:r>
            <a:r>
              <a:rPr lang="en-US" dirty="0"/>
              <a:t>349 COVID positive and 397 Non-COVID CT scan images .on </a:t>
            </a:r>
            <a:r>
              <a:rPr lang="en-US" dirty="0" err="1"/>
              <a:t>comparision</a:t>
            </a:r>
            <a:r>
              <a:rPr lang="en-US" dirty="0"/>
              <a:t> ResNet50 is the best performing model and achieved 82.91% testing accuracy.</a:t>
            </a:r>
          </a:p>
          <a:p>
            <a:pPr marL="0" indent="0">
              <a:buNone/>
            </a:pPr>
            <a:endParaRPr lang="en-US" dirty="0"/>
          </a:p>
          <a:p>
            <a:pPr marL="0" indent="0">
              <a:buNone/>
            </a:pPr>
            <a:r>
              <a:rPr lang="en-US" dirty="0"/>
              <a:t>7. 2D and 3D deep learning models</a:t>
            </a:r>
          </a:p>
          <a:p>
            <a:pPr marL="0" indent="0">
              <a:buNone/>
            </a:pPr>
            <a:r>
              <a:rPr lang="en-US" dirty="0"/>
              <a:t>	Datasets of Chinese control and infected patients. Creation of heat map or a 3D volume display of COVID-19 cases along-with Corona score.</a:t>
            </a:r>
          </a:p>
          <a:p>
            <a:pPr marL="0" indent="0">
              <a:buNone/>
            </a:pPr>
            <a:r>
              <a:rPr lang="en-IN" dirty="0"/>
              <a:t>	</a:t>
            </a:r>
            <a:r>
              <a:rPr lang="en-US" dirty="0"/>
              <a:t>The sensitivity of 98.2%, the specificity of 92.2%, and AUC of 0.996, achieved for binary classification of the COVID vs Non-COVID dataset.</a:t>
            </a:r>
          </a:p>
          <a:p>
            <a:pPr marL="0" indent="0">
              <a:buNone/>
            </a:pPr>
            <a:endParaRPr lang="en-US" dirty="0"/>
          </a:p>
          <a:p>
            <a:pPr marL="0" indent="0">
              <a:buNone/>
            </a:pPr>
            <a:r>
              <a:rPr lang="en-US" dirty="0"/>
              <a:t>8. Random forest (RF) model</a:t>
            </a:r>
          </a:p>
          <a:p>
            <a:pPr marL="0" indent="0">
              <a:buNone/>
            </a:pPr>
            <a:r>
              <a:rPr lang="en-US" dirty="0"/>
              <a:t>	76 chest CT images of COVID-19 positive cases. For the COVID-19 severity detection, the accuracy achieved is 87.5%, AUC is 0.91, and True positive rate (TP) is 93.3%.</a:t>
            </a:r>
          </a:p>
          <a:p>
            <a:pPr marL="0" indent="0">
              <a:buNone/>
            </a:pPr>
            <a:r>
              <a:rPr lang="en-US" dirty="0"/>
              <a:t>	</a:t>
            </a:r>
            <a:endParaRPr lang="en-IN" dirty="0"/>
          </a:p>
        </p:txBody>
      </p:sp>
    </p:spTree>
    <p:extLst>
      <p:ext uri="{BB962C8B-B14F-4D97-AF65-F5344CB8AC3E}">
        <p14:creationId xmlns:p14="http://schemas.microsoft.com/office/powerpoint/2010/main" val="182591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2666-773A-447A-81B6-7E438412C513}"/>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0D612950-F4D0-41E0-86ED-B0A767C4329F}"/>
              </a:ext>
            </a:extLst>
          </p:cNvPr>
          <p:cNvSpPr>
            <a:spLocks noGrp="1"/>
          </p:cNvSpPr>
          <p:nvPr>
            <p:ph idx="1"/>
          </p:nvPr>
        </p:nvSpPr>
        <p:spPr>
          <a:xfrm>
            <a:off x="913795" y="1750541"/>
            <a:ext cx="10353762" cy="4497859"/>
          </a:xfrm>
        </p:spPr>
        <p:txBody>
          <a:bodyPr/>
          <a:lstStyle/>
          <a:p>
            <a:pPr marL="0" indent="0">
              <a:buNone/>
            </a:pPr>
            <a:r>
              <a:rPr lang="en-US" dirty="0"/>
              <a:t>Here the Input Image is either COVID positive Chest X-Ray or Normal Chest X-Ray image. After removing the unnecessary data from the dataset, it is passed to the CNN model for detection. The basic Flow diagram is shown below for better understanding</a:t>
            </a:r>
            <a:endParaRPr lang="en-IN" dirty="0"/>
          </a:p>
        </p:txBody>
      </p:sp>
      <p:pic>
        <p:nvPicPr>
          <p:cNvPr id="4" name="Picture 3">
            <a:extLst>
              <a:ext uri="{FF2B5EF4-FFF2-40B4-BE49-F238E27FC236}">
                <a16:creationId xmlns:a16="http://schemas.microsoft.com/office/drawing/2014/main" id="{36777B44-B145-415B-A46D-07AE979432CA}"/>
              </a:ext>
            </a:extLst>
          </p:cNvPr>
          <p:cNvPicPr>
            <a:picLocks noChangeAspect="1"/>
          </p:cNvPicPr>
          <p:nvPr/>
        </p:nvPicPr>
        <p:blipFill>
          <a:blip r:embed="rId2"/>
          <a:stretch>
            <a:fillRect/>
          </a:stretch>
        </p:blipFill>
        <p:spPr>
          <a:xfrm>
            <a:off x="2211859" y="3076862"/>
            <a:ext cx="7722973" cy="3038475"/>
          </a:xfrm>
          <a:prstGeom prst="rect">
            <a:avLst/>
          </a:prstGeom>
        </p:spPr>
      </p:pic>
    </p:spTree>
    <p:extLst>
      <p:ext uri="{BB962C8B-B14F-4D97-AF65-F5344CB8AC3E}">
        <p14:creationId xmlns:p14="http://schemas.microsoft.com/office/powerpoint/2010/main" val="256914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4BC8-F01F-4C9C-9154-0F3E1F79F3DE}"/>
              </a:ext>
            </a:extLst>
          </p:cNvPr>
          <p:cNvSpPr>
            <a:spLocks noGrp="1"/>
          </p:cNvSpPr>
          <p:nvPr>
            <p:ph type="title"/>
          </p:nvPr>
        </p:nvSpPr>
        <p:spPr>
          <a:xfrm>
            <a:off x="913795" y="584886"/>
            <a:ext cx="10353761" cy="1326321"/>
          </a:xfrm>
        </p:spPr>
        <p:txBody>
          <a:bodyPr/>
          <a:lstStyle/>
          <a:p>
            <a:r>
              <a:rPr lang="en-IN" dirty="0" err="1"/>
              <a:t>CNn</a:t>
            </a:r>
            <a:r>
              <a:rPr lang="en-IN" dirty="0"/>
              <a:t> architecture</a:t>
            </a:r>
          </a:p>
        </p:txBody>
      </p:sp>
      <p:sp>
        <p:nvSpPr>
          <p:cNvPr id="7" name="Content Placeholder 6">
            <a:extLst>
              <a:ext uri="{FF2B5EF4-FFF2-40B4-BE49-F238E27FC236}">
                <a16:creationId xmlns:a16="http://schemas.microsoft.com/office/drawing/2014/main" id="{1A568DF9-D7B8-41A3-ACE9-2F3B872E042B}"/>
              </a:ext>
            </a:extLst>
          </p:cNvPr>
          <p:cNvSpPr>
            <a:spLocks noGrp="1"/>
          </p:cNvSpPr>
          <p:nvPr>
            <p:ph idx="1"/>
          </p:nvPr>
        </p:nvSpPr>
        <p:spPr>
          <a:xfrm>
            <a:off x="913795" y="1791730"/>
            <a:ext cx="10353762" cy="3999470"/>
          </a:xfrm>
        </p:spPr>
        <p:txBody>
          <a:bodyPr>
            <a:normAutofit lnSpcReduction="10000"/>
          </a:bodyPr>
          <a:lstStyle/>
          <a:p>
            <a:pPr marL="0" indent="0">
              <a:buNone/>
            </a:pPr>
            <a:r>
              <a:rPr lang="en-US" dirty="0"/>
              <a:t>-&gt; It is a layered architecture. The sequential model will have a Conv2d layer with 32 number of filters in the beginning with the kernel size of 3 X 3 and </a:t>
            </a:r>
            <a:r>
              <a:rPr lang="en-US" dirty="0" err="1"/>
              <a:t>relu</a:t>
            </a:r>
            <a:r>
              <a:rPr lang="en-US" dirty="0"/>
              <a:t> as the activation function. As this is first Layer the input size specified is 224 X 224 X 3.</a:t>
            </a:r>
          </a:p>
          <a:p>
            <a:pPr marL="0" indent="0">
              <a:buNone/>
            </a:pPr>
            <a:r>
              <a:rPr lang="en-US" dirty="0"/>
              <a:t>-&gt; In the second layer ,the filters are increased to 64 and the conv2d layers are stacked on top of each other with same filter size of 3 X 3 because this can reduce the overall weight parameters instead of using a single layer and it is followed by Maxpooling2d layer with pool size of 2 X 2  and dropout layer which is used to avoid overfitting. Now the above mentioned layers are repeated again and stacked upon each other so that inner layers can easily detect the larger portion of the image. Once the above layers are created ,we need to flatten the layer. The below given figure gives the clear understanding of our CNN model.</a:t>
            </a:r>
            <a:endParaRPr lang="en-IN" dirty="0"/>
          </a:p>
        </p:txBody>
      </p:sp>
    </p:spTree>
    <p:extLst>
      <p:ext uri="{BB962C8B-B14F-4D97-AF65-F5344CB8AC3E}">
        <p14:creationId xmlns:p14="http://schemas.microsoft.com/office/powerpoint/2010/main" val="209849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C72C-70D1-4674-B751-B681C0875593}"/>
              </a:ext>
            </a:extLst>
          </p:cNvPr>
          <p:cNvSpPr>
            <a:spLocks noGrp="1"/>
          </p:cNvSpPr>
          <p:nvPr>
            <p:ph type="title"/>
          </p:nvPr>
        </p:nvSpPr>
        <p:spPr>
          <a:xfrm>
            <a:off x="919119" y="222422"/>
            <a:ext cx="10353761" cy="1326321"/>
          </a:xfrm>
        </p:spPr>
        <p:txBody>
          <a:bodyPr/>
          <a:lstStyle/>
          <a:p>
            <a:r>
              <a:rPr lang="en-IN" dirty="0"/>
              <a:t>CNN architecture</a:t>
            </a:r>
          </a:p>
        </p:txBody>
      </p:sp>
      <p:pic>
        <p:nvPicPr>
          <p:cNvPr id="5" name="Content Placeholder 4">
            <a:extLst>
              <a:ext uri="{FF2B5EF4-FFF2-40B4-BE49-F238E27FC236}">
                <a16:creationId xmlns:a16="http://schemas.microsoft.com/office/drawing/2014/main" id="{CBB1B780-31CE-498B-BD90-DE7A4FF803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859" y="1377779"/>
            <a:ext cx="4769708" cy="5103340"/>
          </a:xfrm>
        </p:spPr>
      </p:pic>
      <p:sp>
        <p:nvSpPr>
          <p:cNvPr id="9" name="TextBox 8">
            <a:extLst>
              <a:ext uri="{FF2B5EF4-FFF2-40B4-BE49-F238E27FC236}">
                <a16:creationId xmlns:a16="http://schemas.microsoft.com/office/drawing/2014/main" id="{6EA53828-268E-4C16-BA7E-3D119598DCB7}"/>
              </a:ext>
            </a:extLst>
          </p:cNvPr>
          <p:cNvSpPr txBox="1"/>
          <p:nvPr/>
        </p:nvSpPr>
        <p:spPr>
          <a:xfrm>
            <a:off x="7146324" y="2484042"/>
            <a:ext cx="3888260" cy="3170099"/>
          </a:xfrm>
          <a:prstGeom prst="rect">
            <a:avLst/>
          </a:prstGeom>
          <a:noFill/>
        </p:spPr>
        <p:txBody>
          <a:bodyPr wrap="square">
            <a:spAutoFit/>
          </a:bodyPr>
          <a:lstStyle/>
          <a:p>
            <a:r>
              <a:rPr lang="en-IN" sz="2000" dirty="0"/>
              <a:t>In the output layer we have a single neuron because this is a binary classification so we use sigmoid as activation function . Finally compile the model with binary cross entropy loss, optimizer used is “Adam”, with the metrics as Accuracy. It consists of more than 55 lakh parameters in total.</a:t>
            </a:r>
          </a:p>
        </p:txBody>
      </p:sp>
    </p:spTree>
    <p:extLst>
      <p:ext uri="{BB962C8B-B14F-4D97-AF65-F5344CB8AC3E}">
        <p14:creationId xmlns:p14="http://schemas.microsoft.com/office/powerpoint/2010/main" val="2163577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687</TotalTime>
  <Words>1737</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Rockwell</vt:lpstr>
      <vt:lpstr>Times New Roman</vt:lpstr>
      <vt:lpstr>Wingdings</vt:lpstr>
      <vt:lpstr>Damask</vt:lpstr>
      <vt:lpstr>Covid detection  BASED ON  x-Ray</vt:lpstr>
      <vt:lpstr>Problem statement </vt:lpstr>
      <vt:lpstr>Objective</vt:lpstr>
      <vt:lpstr>Existing works</vt:lpstr>
      <vt:lpstr>PowerPoint Presentation</vt:lpstr>
      <vt:lpstr>PowerPoint Presentation</vt:lpstr>
      <vt:lpstr>Methodology</vt:lpstr>
      <vt:lpstr>CNn architecture</vt:lpstr>
      <vt:lpstr>CNN architecture</vt:lpstr>
      <vt:lpstr>PowerPoint Presentation</vt:lpstr>
      <vt:lpstr>Performance analysis</vt:lpstr>
      <vt:lpstr>PowerPoint Presentation</vt:lpstr>
      <vt:lpstr>PowerPoint Presentation</vt:lpstr>
      <vt:lpstr>PowerPoint Presentation</vt:lpstr>
      <vt:lpstr>Challenges faced</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detection from  chest x-Ray</dc:title>
  <dc:creator>Kunnath Radhesh</dc:creator>
  <cp:lastModifiedBy>Kunnath Radhesh</cp:lastModifiedBy>
  <cp:revision>53</cp:revision>
  <dcterms:created xsi:type="dcterms:W3CDTF">2020-11-09T21:37:18Z</dcterms:created>
  <dcterms:modified xsi:type="dcterms:W3CDTF">2021-04-21T16:27:29Z</dcterms:modified>
</cp:coreProperties>
</file>