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12188825"/>
  <p:notesSz cx="6858000" cy="9144000"/>
  <p:embeddedFontLst>
    <p:embeddedFont>
      <p:font typeface="Lato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7" roundtripDataSignature="AMtx7mj2NiVy4k52EY63yY+jfiDI4cA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BA0608-8F9E-4A45-9155-B1CFDE5A7279}">
  <a:tblStyle styleId="{EDBA0608-8F9E-4A45-9155-B1CFDE5A7279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BF4"/>
          </a:solidFill>
        </a:fill>
      </a:tcStyle>
    </a:wholeTbl>
    <a:band1H>
      <a:tcTxStyle/>
      <a:tcStyle>
        <a:fill>
          <a:solidFill>
            <a:srgbClr val="CDD5E9"/>
          </a:solidFill>
        </a:fill>
      </a:tcStyle>
    </a:band1H>
    <a:band2H>
      <a:tcTxStyle/>
    </a:band2H>
    <a:band1V>
      <a:tcTxStyle/>
      <a:tcStyle>
        <a:fill>
          <a:solidFill>
            <a:srgbClr val="CDD5E9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3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5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4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7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6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La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House - Pros: more space, outdoor space, more privacy and flexibility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Unit/Apartment – Pros: cheaper, more secure, low maintenance, amenities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Townhouse: more space than apartment, privacy, price</a:t>
            </a:r>
            <a:endParaRPr/>
          </a:p>
        </p:txBody>
      </p:sp>
      <p:sp>
        <p:nvSpPr>
          <p:cNvPr id="790" name="Google Shape;79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used in PRICE analysis to support</a:t>
            </a:r>
            <a:endParaRPr/>
          </a:p>
        </p:txBody>
      </p:sp>
      <p:sp>
        <p:nvSpPr>
          <p:cNvPr id="802" name="Google Shape;80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r>
              <a:rPr b="1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Discuss any difficulties that arose, and how you dealt with them:</a:t>
            </a:r>
            <a:endParaRPr/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Century Gothic"/>
              <a:buNone/>
            </a:pPr>
            <a:r>
              <a:t/>
            </a:r>
            <a:endParaRPr b="0" i="0">
              <a:solidFill>
                <a:srgbClr val="D1D2D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AutoNum type="arabicParenR"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there was a lot of ideas coming in at the start as we are a bit overwhelmed by GitHub (we’ve never collaborated in GitHub before), Python (we just started learning about this weeks ago), and API and so much more.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AutoNum type="arabicParenR"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these ideas, collectively, were scattered… we needed a hypothesis to bring focus to this project.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AutoNum type="arabicParenR"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coming up with a hypothesis that we will agree on didn’t come easy as well. It felt like 2 steps forward and 1 step back. Perhaps it’s because at that time we were looking for real estate data online and the possibilities are endless.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AutoNum type="arabicParenR"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it’s a bit of a chicken and egg analogy. Will it be look for real estate data first or have a specific problem to begin with i.e. residential property prices before and during the pandemic, real estate property price v location analysis… can you see where we are going with this? Not sure how other groups did it but for us, we found a data first (Kaggle) and had a look (top view approach) what’s in it and formulated our questions and eventually a problem to solve. Then we came up with a hypothesis.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AutoNum type="arabicParenR"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It doesn’t end there. The next question was how move forward with the hypothesis and translate the tasks in Python terms and divide them among us.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AutoNum type="arabicParenR"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Then the challenge of coding comes! Time spent on a single line of code could take hours! Lots of Googling and referring to documentation online and consultation with Tas and groupmates.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Century Gothic"/>
              <a:buNone/>
            </a:pPr>
            <a:r>
              <a:t/>
            </a:r>
            <a:endParaRPr b="0" i="0">
              <a:solidFill>
                <a:srgbClr val="D1D2D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In every step or hurdle we’ve encountered, we tried our best to come up with something out of ambiguity.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Century Gothic"/>
              <a:buNone/>
            </a:pPr>
            <a:r>
              <a:t/>
            </a:r>
            <a:endParaRPr b="0" i="0">
              <a:solidFill>
                <a:srgbClr val="D1D2D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r>
              <a:rPr b="1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What would you research next, if you had two more weeks?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200"/>
              <a:buFont typeface="Lato"/>
              <a:buNone/>
            </a:pP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If we have 2 more weeks, this wouldn’t have messed up our personal lives! Kidding aside, we would’ve added another dataset(s) to add a layer in the story we’re trying to tell. It could be Australia’s demographics i.e. info on who the buyers were and so 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4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7" name="Google Shape;17;p3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34"/>
          <p:cNvGrpSpPr/>
          <p:nvPr/>
        </p:nvGrpSpPr>
        <p:grpSpPr>
          <a:xfrm>
            <a:off x="1668859" y="1186484"/>
            <a:ext cx="8846041" cy="4477933"/>
            <a:chOff x="1669293" y="1186483"/>
            <a:chExt cx="8848345" cy="4477933"/>
          </a:xfrm>
        </p:grpSpPr>
        <p:sp>
          <p:nvSpPr>
            <p:cNvPr id="37" name="Google Shape;37;p3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4"/>
          <p:cNvSpPr txBox="1"/>
          <p:nvPr>
            <p:ph type="ctrTitle"/>
          </p:nvPr>
        </p:nvSpPr>
        <p:spPr>
          <a:xfrm>
            <a:off x="1758778" y="2075505"/>
            <a:ext cx="867765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398"/>
              <a:buFont typeface="Calibri"/>
              <a:buNone/>
              <a:defRPr sz="5398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" type="subTitle"/>
          </p:nvPr>
        </p:nvSpPr>
        <p:spPr>
          <a:xfrm>
            <a:off x="1758780" y="3906267"/>
            <a:ext cx="8671168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b="0" sz="1799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45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301" name="Google Shape;301;p4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45"/>
          <p:cNvGrpSpPr/>
          <p:nvPr/>
        </p:nvGrpSpPr>
        <p:grpSpPr>
          <a:xfrm>
            <a:off x="805126" y="1698332"/>
            <a:ext cx="5939993" cy="3470421"/>
            <a:chOff x="805336" y="1698331"/>
            <a:chExt cx="5941540" cy="3470421"/>
          </a:xfrm>
        </p:grpSpPr>
        <p:sp>
          <p:nvSpPr>
            <p:cNvPr id="321" name="Google Shape;321;p4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45"/>
          <p:cNvSpPr/>
          <p:nvPr>
            <p:ph idx="2" type="pic"/>
          </p:nvPr>
        </p:nvSpPr>
        <p:spPr>
          <a:xfrm>
            <a:off x="7541546" y="0"/>
            <a:ext cx="4647279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19"/>
              <a:buFont typeface="Noto Sans Symbols"/>
              <a:buNone/>
              <a:defRPr b="0" i="0" sz="31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79"/>
              <a:buFont typeface="Noto Sans Symbols"/>
              <a:buNone/>
              <a:defRPr b="0" i="0" sz="27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39"/>
              <a:buFont typeface="Noto Sans Symbols"/>
              <a:buNone/>
              <a:defRPr b="0" i="0" sz="23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b="0" i="0" sz="19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b="0" i="0" sz="19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b="0" i="0" sz="19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b="0" i="0" sz="19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b="0" i="0" sz="19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99"/>
              <a:buFont typeface="Noto Sans Symbols"/>
              <a:buNone/>
              <a:defRPr b="0" i="0" sz="19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25" name="Google Shape;325;p45"/>
          <p:cNvSpPr txBox="1"/>
          <p:nvPr>
            <p:ph type="title"/>
          </p:nvPr>
        </p:nvSpPr>
        <p:spPr>
          <a:xfrm>
            <a:off x="885212" y="2360255"/>
            <a:ext cx="5775142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599"/>
              <a:buFont typeface="Calibri"/>
              <a:buNone/>
              <a:defRPr sz="35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885212" y="3545012"/>
            <a:ext cx="5775142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327" name="Google Shape;327;p45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5"/>
          <p:cNvSpPr txBox="1"/>
          <p:nvPr>
            <p:ph idx="11" type="ftr"/>
          </p:nvPr>
        </p:nvSpPr>
        <p:spPr>
          <a:xfrm>
            <a:off x="804463" y="6227064"/>
            <a:ext cx="5940656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5826859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332" name="Google Shape;332;p4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6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354" name="Google Shape;354;p4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46"/>
          <p:cNvSpPr txBox="1"/>
          <p:nvPr>
            <p:ph type="title"/>
          </p:nvPr>
        </p:nvSpPr>
        <p:spPr>
          <a:xfrm>
            <a:off x="888401" y="2349926"/>
            <a:ext cx="3500284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 rot="5400000">
            <a:off x="5616809" y="286564"/>
            <a:ext cx="5257090" cy="627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59" name="Google Shape;359;p46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6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7"/>
          <p:cNvGrpSpPr/>
          <p:nvPr/>
        </p:nvGrpSpPr>
        <p:grpSpPr>
          <a:xfrm flipH="1">
            <a:off x="0" y="0"/>
            <a:ext cx="12580837" cy="6853238"/>
            <a:chOff x="-417513" y="0"/>
            <a:chExt cx="12584114" cy="6853238"/>
          </a:xfrm>
        </p:grpSpPr>
        <p:sp>
          <p:nvSpPr>
            <p:cNvPr id="364" name="Google Shape;364;p4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47"/>
          <p:cNvGrpSpPr/>
          <p:nvPr/>
        </p:nvGrpSpPr>
        <p:grpSpPr>
          <a:xfrm>
            <a:off x="7716938" y="1699589"/>
            <a:ext cx="3673519" cy="3470421"/>
            <a:chOff x="697883" y="1816768"/>
            <a:chExt cx="3674476" cy="3470421"/>
          </a:xfrm>
        </p:grpSpPr>
        <p:sp>
          <p:nvSpPr>
            <p:cNvPr id="386" name="Google Shape;386;p4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47"/>
          <p:cNvSpPr txBox="1"/>
          <p:nvPr>
            <p:ph type="title"/>
          </p:nvPr>
        </p:nvSpPr>
        <p:spPr>
          <a:xfrm rot="5400000">
            <a:off x="8327324" y="1828004"/>
            <a:ext cx="2456442" cy="3500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7"/>
          <p:cNvSpPr txBox="1"/>
          <p:nvPr>
            <p:ph idx="1" type="body"/>
          </p:nvPr>
        </p:nvSpPr>
        <p:spPr>
          <a:xfrm rot="5400000">
            <a:off x="1307382" y="293602"/>
            <a:ext cx="5257303" cy="6266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91" name="Google Shape;391;p47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7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7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7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402" name="Google Shape;402;p3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7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424" name="Google Shape;424;p3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37"/>
          <p:cNvSpPr txBox="1"/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7"/>
          <p:cNvSpPr txBox="1"/>
          <p:nvPr>
            <p:ph idx="1" type="body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429" name="Google Shape;429;p37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37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7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5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47" name="Google Shape;47;p3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35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9" name="Google Shape;69;p3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5"/>
          <p:cNvSpPr txBox="1"/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gradFill>
          <a:gsLst>
            <a:gs pos="0">
              <a:srgbClr val="F2F2F2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/>
          <p:nvPr/>
        </p:nvSpPr>
        <p:spPr>
          <a:xfrm rot="5400000">
            <a:off x="1119900" y="2982199"/>
            <a:ext cx="1554480" cy="1371243"/>
          </a:xfrm>
          <a:prstGeom prst="hexagon">
            <a:avLst>
              <a:gd fmla="val 29673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7F7F7F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" name="Google Shape;83;p39"/>
          <p:cNvSpPr/>
          <p:nvPr/>
        </p:nvSpPr>
        <p:spPr>
          <a:xfrm rot="5400000">
            <a:off x="3187522" y="2821858"/>
            <a:ext cx="1554480" cy="1371243"/>
          </a:xfrm>
          <a:prstGeom prst="hexagon">
            <a:avLst>
              <a:gd fmla="val 29673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7F7F7F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39"/>
          <p:cNvSpPr/>
          <p:nvPr/>
        </p:nvSpPr>
        <p:spPr>
          <a:xfrm rot="5400000">
            <a:off x="5240489" y="2982199"/>
            <a:ext cx="1554480" cy="1371243"/>
          </a:xfrm>
          <a:prstGeom prst="hexagon">
            <a:avLst>
              <a:gd fmla="val 29673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7F7F7F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5" name="Google Shape;85;p39"/>
          <p:cNvSpPr/>
          <p:nvPr/>
        </p:nvSpPr>
        <p:spPr>
          <a:xfrm rot="5400000">
            <a:off x="7322452" y="2821858"/>
            <a:ext cx="1554480" cy="1371243"/>
          </a:xfrm>
          <a:prstGeom prst="hexagon">
            <a:avLst>
              <a:gd fmla="val 29673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7F7F7F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6" name="Google Shape;86;p39"/>
          <p:cNvSpPr/>
          <p:nvPr/>
        </p:nvSpPr>
        <p:spPr>
          <a:xfrm rot="5400000">
            <a:off x="9375419" y="2982199"/>
            <a:ext cx="1554480" cy="1371243"/>
          </a:xfrm>
          <a:prstGeom prst="hexagon">
            <a:avLst>
              <a:gd fmla="val 29673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7F7F7F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87" name="Google Shape;87;p39"/>
          <p:cNvGrpSpPr/>
          <p:nvPr/>
        </p:nvGrpSpPr>
        <p:grpSpPr>
          <a:xfrm>
            <a:off x="883485" y="2433382"/>
            <a:ext cx="10281804" cy="2311399"/>
            <a:chOff x="764773" y="2273300"/>
            <a:chExt cx="10284482" cy="2311399"/>
          </a:xfrm>
        </p:grpSpPr>
        <p:cxnSp>
          <p:nvCxnSpPr>
            <p:cNvPr id="88" name="Google Shape;88;p39"/>
            <p:cNvCxnSpPr/>
            <p:nvPr/>
          </p:nvCxnSpPr>
          <p:spPr>
            <a:xfrm>
              <a:off x="764773" y="2821940"/>
              <a:ext cx="1" cy="1357623"/>
            </a:xfrm>
            <a:prstGeom prst="straightConnector1">
              <a:avLst/>
            </a:prstGeom>
            <a:noFill/>
            <a:ln cap="rnd" cmpd="sng" w="1016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39"/>
            <p:cNvCxnSpPr/>
            <p:nvPr/>
          </p:nvCxnSpPr>
          <p:spPr>
            <a:xfrm flipH="1">
              <a:off x="764773" y="2273300"/>
              <a:ext cx="1023052" cy="548640"/>
            </a:xfrm>
            <a:prstGeom prst="straightConnector1">
              <a:avLst/>
            </a:prstGeom>
            <a:noFill/>
            <a:ln cap="rnd" cmpd="sng" w="1016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39"/>
            <p:cNvCxnSpPr/>
            <p:nvPr/>
          </p:nvCxnSpPr>
          <p:spPr>
            <a:xfrm>
              <a:off x="1787825" y="2273300"/>
              <a:ext cx="1023052" cy="548640"/>
            </a:xfrm>
            <a:prstGeom prst="straightConnector1">
              <a:avLst/>
            </a:prstGeom>
            <a:noFill/>
            <a:ln cap="rnd" cmpd="sng" w="101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1" name="Google Shape;91;p39"/>
            <p:cNvGrpSpPr/>
            <p:nvPr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92" name="Google Shape;92;p39"/>
              <p:cNvCxnSpPr/>
              <p:nvPr/>
            </p:nvCxnSpPr>
            <p:spPr>
              <a:xfrm flipH="1">
                <a:off x="548642" y="2133600"/>
                <a:ext cx="1023052" cy="548640"/>
              </a:xfrm>
              <a:prstGeom prst="straightConnector1">
                <a:avLst/>
              </a:prstGeom>
              <a:noFill/>
              <a:ln cap="rnd" cmpd="sng" w="101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3" name="Google Shape;93;p39"/>
              <p:cNvGrpSpPr/>
              <p:nvPr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94" name="Google Shape;94;p39"/>
                <p:cNvCxnSpPr/>
                <p:nvPr/>
              </p:nvCxnSpPr>
              <p:spPr>
                <a:xfrm flipH="1">
                  <a:off x="394504" y="2823211"/>
                  <a:ext cx="22057" cy="1174748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39"/>
                <p:cNvCxnSpPr/>
                <p:nvPr/>
              </p:nvCxnSpPr>
              <p:spPr>
                <a:xfrm flipH="1">
                  <a:off x="416561" y="2235200"/>
                  <a:ext cx="1023052" cy="548640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6" name="Google Shape;96;p39"/>
            <p:cNvGrpSpPr/>
            <p:nvPr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97" name="Google Shape;97;p39"/>
              <p:cNvGrpSpPr/>
              <p:nvPr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98" name="Google Shape;98;p39"/>
                <p:cNvGrpSpPr/>
                <p:nvPr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99" name="Google Shape;99;p39"/>
                  <p:cNvCxnSpPr/>
                  <p:nvPr/>
                </p:nvCxnSpPr>
                <p:spPr>
                  <a:xfrm>
                    <a:off x="414292" y="2783840"/>
                    <a:ext cx="2268" cy="1206497"/>
                  </a:xfrm>
                  <a:prstGeom prst="straightConnector1">
                    <a:avLst/>
                  </a:prstGeom>
                  <a:noFill/>
                  <a:ln cap="rnd" cmpd="sng" w="1016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0" name="Google Shape;100;p39"/>
                  <p:cNvCxnSpPr/>
                  <p:nvPr/>
                </p:nvCxnSpPr>
                <p:spPr>
                  <a:xfrm flipH="1">
                    <a:off x="416562" y="2235200"/>
                    <a:ext cx="1023052" cy="548640"/>
                  </a:xfrm>
                  <a:prstGeom prst="straightConnector1">
                    <a:avLst/>
                  </a:prstGeom>
                  <a:noFill/>
                  <a:ln cap="rnd" cmpd="sng" w="1016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01" name="Google Shape;101;p39"/>
                <p:cNvCxnSpPr/>
                <p:nvPr/>
              </p:nvCxnSpPr>
              <p:spPr>
                <a:xfrm>
                  <a:off x="1571694" y="2133600"/>
                  <a:ext cx="1023052" cy="548640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" name="Google Shape;102;p39"/>
              <p:cNvGrpSpPr/>
              <p:nvPr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103" name="Google Shape;103;p39"/>
                <p:cNvCxnSpPr/>
                <p:nvPr/>
              </p:nvCxnSpPr>
              <p:spPr>
                <a:xfrm flipH="1">
                  <a:off x="548642" y="2133600"/>
                  <a:ext cx="1023052" cy="548640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104" name="Google Shape;104;p39"/>
                <p:cNvGrpSpPr/>
                <p:nvPr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105" name="Google Shape;105;p39"/>
                  <p:cNvCxnSpPr/>
                  <p:nvPr/>
                </p:nvCxnSpPr>
                <p:spPr>
                  <a:xfrm flipH="1">
                    <a:off x="391699" y="2791460"/>
                    <a:ext cx="29076" cy="1165861"/>
                  </a:xfrm>
                  <a:prstGeom prst="straightConnector1">
                    <a:avLst/>
                  </a:prstGeom>
                  <a:noFill/>
                  <a:ln cap="rnd" cmpd="sng" w="1016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6" name="Google Shape;106;p39"/>
                  <p:cNvCxnSpPr/>
                  <p:nvPr/>
                </p:nvCxnSpPr>
                <p:spPr>
                  <a:xfrm flipH="1">
                    <a:off x="416561" y="2235200"/>
                    <a:ext cx="1023052" cy="548640"/>
                  </a:xfrm>
                  <a:prstGeom prst="straightConnector1">
                    <a:avLst/>
                  </a:prstGeom>
                  <a:noFill/>
                  <a:ln cap="rnd" cmpd="sng" w="1016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grpSp>
          <p:nvGrpSpPr>
            <p:cNvPr id="107" name="Google Shape;107;p39"/>
            <p:cNvGrpSpPr/>
            <p:nvPr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108" name="Google Shape;108;p39"/>
              <p:cNvGrpSpPr/>
              <p:nvPr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109" name="Google Shape;109;p39"/>
                <p:cNvCxnSpPr/>
                <p:nvPr/>
              </p:nvCxnSpPr>
              <p:spPr>
                <a:xfrm>
                  <a:off x="415677" y="2783840"/>
                  <a:ext cx="1" cy="1214119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39"/>
                <p:cNvCxnSpPr/>
                <p:nvPr/>
              </p:nvCxnSpPr>
              <p:spPr>
                <a:xfrm flipH="1">
                  <a:off x="416562" y="2235200"/>
                  <a:ext cx="1023052" cy="548640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1" name="Google Shape;111;p39"/>
              <p:cNvGrpSpPr/>
              <p:nvPr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112" name="Google Shape;112;p39"/>
                <p:cNvCxnSpPr/>
                <p:nvPr/>
              </p:nvCxnSpPr>
              <p:spPr>
                <a:xfrm flipH="1">
                  <a:off x="406398" y="2783840"/>
                  <a:ext cx="10163" cy="1302697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9"/>
                <p:cNvCxnSpPr/>
                <p:nvPr/>
              </p:nvCxnSpPr>
              <p:spPr>
                <a:xfrm flipH="1">
                  <a:off x="416561" y="2235200"/>
                  <a:ext cx="1023052" cy="548640"/>
                </a:xfrm>
                <a:prstGeom prst="straightConnector1">
                  <a:avLst/>
                </a:prstGeom>
                <a:noFill/>
                <a:ln cap="rnd" cmpd="sng" w="101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14" name="Google Shape;114;p39"/>
          <p:cNvSpPr/>
          <p:nvPr/>
        </p:nvSpPr>
        <p:spPr>
          <a:xfrm>
            <a:off x="659700" y="4111045"/>
            <a:ext cx="457081" cy="4572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39"/>
          <p:cNvSpPr/>
          <p:nvPr/>
        </p:nvSpPr>
        <p:spPr>
          <a:xfrm>
            <a:off x="1677487" y="2268282"/>
            <a:ext cx="457081" cy="4572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6" name="Google Shape;116;p39"/>
          <p:cNvSpPr/>
          <p:nvPr/>
        </p:nvSpPr>
        <p:spPr>
          <a:xfrm>
            <a:off x="3745109" y="4525070"/>
            <a:ext cx="457081" cy="4572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7" name="Google Shape;117;p39"/>
          <p:cNvSpPr/>
          <p:nvPr/>
        </p:nvSpPr>
        <p:spPr>
          <a:xfrm>
            <a:off x="5798077" y="2268282"/>
            <a:ext cx="457081" cy="4572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Google Shape;118;p39"/>
          <p:cNvSpPr/>
          <p:nvPr/>
        </p:nvSpPr>
        <p:spPr>
          <a:xfrm>
            <a:off x="7880040" y="4499666"/>
            <a:ext cx="457081" cy="4572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39"/>
          <p:cNvSpPr/>
          <p:nvPr/>
        </p:nvSpPr>
        <p:spPr>
          <a:xfrm>
            <a:off x="9933008" y="2246690"/>
            <a:ext cx="457081" cy="4572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0" name="Google Shape;120;p39"/>
          <p:cNvSpPr/>
          <p:nvPr/>
        </p:nvSpPr>
        <p:spPr>
          <a:xfrm>
            <a:off x="10935474" y="4100876"/>
            <a:ext cx="457081" cy="4572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1" name="Google Shape;121;p39"/>
          <p:cNvSpPr txBox="1"/>
          <p:nvPr>
            <p:ph type="title"/>
          </p:nvPr>
        </p:nvSpPr>
        <p:spPr>
          <a:xfrm>
            <a:off x="445286" y="207552"/>
            <a:ext cx="10512862" cy="6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libri"/>
              <a:buNone/>
              <a:defRPr sz="31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/>
        </p:nvSpPr>
        <p:spPr>
          <a:xfrm>
            <a:off x="1382831" y="1586907"/>
            <a:ext cx="889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1799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9"/>
          <p:cNvSpPr txBox="1"/>
          <p:nvPr/>
        </p:nvSpPr>
        <p:spPr>
          <a:xfrm>
            <a:off x="3515863" y="5001793"/>
            <a:ext cx="889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1799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9"/>
          <p:cNvSpPr txBox="1"/>
          <p:nvPr/>
        </p:nvSpPr>
        <p:spPr>
          <a:xfrm>
            <a:off x="5573105" y="1593859"/>
            <a:ext cx="889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1799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9"/>
          <p:cNvSpPr txBox="1"/>
          <p:nvPr/>
        </p:nvSpPr>
        <p:spPr>
          <a:xfrm>
            <a:off x="7655068" y="4982271"/>
            <a:ext cx="889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1799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9"/>
          <p:cNvSpPr txBox="1"/>
          <p:nvPr/>
        </p:nvSpPr>
        <p:spPr>
          <a:xfrm>
            <a:off x="9693695" y="1554587"/>
            <a:ext cx="8892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1799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9"/>
          <p:cNvSpPr txBox="1"/>
          <p:nvPr>
            <p:ph idx="1" type="body"/>
          </p:nvPr>
        </p:nvSpPr>
        <p:spPr>
          <a:xfrm>
            <a:off x="881216" y="4610158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accent2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2" type="body"/>
          </p:nvPr>
        </p:nvSpPr>
        <p:spPr>
          <a:xfrm>
            <a:off x="871950" y="5036816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dk1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3" type="body"/>
          </p:nvPr>
        </p:nvSpPr>
        <p:spPr>
          <a:xfrm>
            <a:off x="4997211" y="4610158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accent4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4" type="body"/>
          </p:nvPr>
        </p:nvSpPr>
        <p:spPr>
          <a:xfrm>
            <a:off x="4987946" y="5036816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dk1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5" type="body"/>
          </p:nvPr>
        </p:nvSpPr>
        <p:spPr>
          <a:xfrm>
            <a:off x="9086973" y="4613478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accent6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6" type="body"/>
          </p:nvPr>
        </p:nvSpPr>
        <p:spPr>
          <a:xfrm>
            <a:off x="9077708" y="5040136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dk1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7" type="body"/>
          </p:nvPr>
        </p:nvSpPr>
        <p:spPr>
          <a:xfrm>
            <a:off x="2964882" y="1126350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accent3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8" type="body"/>
          </p:nvPr>
        </p:nvSpPr>
        <p:spPr>
          <a:xfrm>
            <a:off x="2955616" y="1553008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dk1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9" type="body"/>
          </p:nvPr>
        </p:nvSpPr>
        <p:spPr>
          <a:xfrm>
            <a:off x="7127658" y="1066973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accent5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3" type="body"/>
          </p:nvPr>
        </p:nvSpPr>
        <p:spPr>
          <a:xfrm>
            <a:off x="7118393" y="1493631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99"/>
              <a:buNone/>
              <a:defRPr sz="1999">
                <a:solidFill>
                  <a:schemeClr val="dk1"/>
                </a:solidFill>
              </a:defRPr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0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39" name="Google Shape;139;p4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40"/>
          <p:cNvGrpSpPr/>
          <p:nvPr/>
        </p:nvGrpSpPr>
        <p:grpSpPr>
          <a:xfrm>
            <a:off x="3258697" y="1186484"/>
            <a:ext cx="5664669" cy="4477933"/>
            <a:chOff x="3259545" y="1186483"/>
            <a:chExt cx="5666145" cy="4477933"/>
          </a:xfrm>
        </p:grpSpPr>
        <p:sp>
          <p:nvSpPr>
            <p:cNvPr id="159" name="Google Shape;159;p40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40"/>
          <p:cNvSpPr txBox="1"/>
          <p:nvPr>
            <p:ph type="title"/>
          </p:nvPr>
        </p:nvSpPr>
        <p:spPr>
          <a:xfrm>
            <a:off x="3343345" y="2074730"/>
            <a:ext cx="548879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399"/>
              <a:buFont typeface="Calibri"/>
              <a:buNone/>
              <a:defRPr sz="43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3343345" y="3846851"/>
            <a:ext cx="548879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sz="17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40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1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169" name="Google Shape;169;p4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41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191" name="Google Shape;191;p4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41"/>
          <p:cNvSpPr txBox="1"/>
          <p:nvPr>
            <p:ph type="title"/>
          </p:nvPr>
        </p:nvSpPr>
        <p:spPr>
          <a:xfrm>
            <a:off x="888769" y="2339670"/>
            <a:ext cx="3499916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5119545" y="803188"/>
            <a:ext cx="6267958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2" type="body"/>
          </p:nvPr>
        </p:nvSpPr>
        <p:spPr>
          <a:xfrm>
            <a:off x="5117114" y="3672162"/>
            <a:ext cx="6270389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97" name="Google Shape;197;p41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1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42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202" name="Google Shape;202;p4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42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24" name="Google Shape;224;p4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42"/>
          <p:cNvSpPr txBox="1"/>
          <p:nvPr>
            <p:ph type="title"/>
          </p:nvPr>
        </p:nvSpPr>
        <p:spPr>
          <a:xfrm>
            <a:off x="888770" y="2363916"/>
            <a:ext cx="3499916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5123803" y="803185"/>
            <a:ext cx="6263456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19"/>
              <a:buNone/>
              <a:defRPr b="0" sz="2199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99"/>
              <a:buNone/>
              <a:defRPr b="1" sz="1999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b="1" sz="1799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229" name="Google Shape;229;p42"/>
          <p:cNvSpPr txBox="1"/>
          <p:nvPr>
            <p:ph idx="2" type="body"/>
          </p:nvPr>
        </p:nvSpPr>
        <p:spPr>
          <a:xfrm>
            <a:off x="5123970" y="1488986"/>
            <a:ext cx="6262719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3" type="body"/>
          </p:nvPr>
        </p:nvSpPr>
        <p:spPr>
          <a:xfrm>
            <a:off x="5117320" y="3665887"/>
            <a:ext cx="626278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19"/>
              <a:buNone/>
              <a:defRPr b="0" sz="2199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199"/>
              <a:buNone/>
              <a:defRPr b="1" sz="1999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79"/>
              <a:buNone/>
              <a:defRPr b="1" sz="1799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231" name="Google Shape;231;p42"/>
          <p:cNvSpPr txBox="1"/>
          <p:nvPr>
            <p:ph idx="4" type="body"/>
          </p:nvPr>
        </p:nvSpPr>
        <p:spPr>
          <a:xfrm>
            <a:off x="5117114" y="4351687"/>
            <a:ext cx="6263956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2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43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237" name="Google Shape;237;p4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43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59" name="Google Shape;259;p4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43"/>
          <p:cNvSpPr txBox="1"/>
          <p:nvPr>
            <p:ph type="title"/>
          </p:nvPr>
        </p:nvSpPr>
        <p:spPr>
          <a:xfrm>
            <a:off x="888401" y="2349925"/>
            <a:ext cx="3500284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99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3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3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44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268" name="Google Shape;268;p4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44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90" name="Google Shape;290;p4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4"/>
          <p:cNvSpPr txBox="1"/>
          <p:nvPr>
            <p:ph type="title"/>
          </p:nvPr>
        </p:nvSpPr>
        <p:spPr>
          <a:xfrm>
            <a:off x="888400" y="2352026"/>
            <a:ext cx="3500285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199"/>
              <a:buFont typeface="Calibri"/>
              <a:buNone/>
              <a:defRPr sz="3199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5108653" y="802809"/>
            <a:ext cx="6273401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5" name="Google Shape;295;p44"/>
          <p:cNvSpPr txBox="1"/>
          <p:nvPr>
            <p:ph idx="2" type="body"/>
          </p:nvPr>
        </p:nvSpPr>
        <p:spPr>
          <a:xfrm>
            <a:off x="888400" y="3580186"/>
            <a:ext cx="3500285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96" name="Google Shape;296;p44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4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90929" y="2358392"/>
            <a:ext cx="3497756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Calibri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5433566" y="794719"/>
            <a:ext cx="5948487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26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79"/>
              <a:buFont typeface="Noto Sans Symbols"/>
              <a:buChar char="▪"/>
              <a:defRPr b="0" i="0" sz="1799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type="title"/>
          </p:nvPr>
        </p:nvSpPr>
        <p:spPr>
          <a:xfrm>
            <a:off x="890929" y="2358392"/>
            <a:ext cx="3497756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99"/>
              <a:buFont typeface="Calibri"/>
              <a:buNone/>
              <a:defRPr b="0" i="0" sz="3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6" name="Google Shape;396;p36"/>
          <p:cNvSpPr txBox="1"/>
          <p:nvPr>
            <p:ph idx="1" type="body"/>
          </p:nvPr>
        </p:nvSpPr>
        <p:spPr>
          <a:xfrm>
            <a:off x="5433566" y="794719"/>
            <a:ext cx="5948487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26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79"/>
              <a:buFont typeface="Noto Sans Symbols"/>
              <a:buChar char="▪"/>
              <a:defRPr b="0" i="0" sz="1799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97" name="Google Shape;397;p36"/>
          <p:cNvSpPr txBox="1"/>
          <p:nvPr>
            <p:ph idx="10" type="dt"/>
          </p:nvPr>
        </p:nvSpPr>
        <p:spPr>
          <a:xfrm>
            <a:off x="804462" y="320040"/>
            <a:ext cx="365664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98" name="Google Shape;398;p36"/>
          <p:cNvSpPr txBox="1"/>
          <p:nvPr>
            <p:ph idx="11" type="ftr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99" name="Google Shape;399;p36"/>
          <p:cNvSpPr txBox="1"/>
          <p:nvPr>
            <p:ph idx="12" type="sldNum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"/>
          <p:cNvSpPr txBox="1"/>
          <p:nvPr>
            <p:ph type="ctrTitle"/>
          </p:nvPr>
        </p:nvSpPr>
        <p:spPr>
          <a:xfrm>
            <a:off x="1758803" y="2203780"/>
            <a:ext cx="86778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98184"/>
              <a:buFont typeface="Calibri"/>
              <a:buNone/>
            </a:pPr>
            <a:r>
              <a:rPr lang="en-US"/>
              <a:t>Australian residential properties analysis using python</a:t>
            </a:r>
            <a:endParaRPr/>
          </a:p>
        </p:txBody>
      </p:sp>
      <p:sp>
        <p:nvSpPr>
          <p:cNvPr id="437" name="Google Shape;437;p1"/>
          <p:cNvSpPr txBox="1"/>
          <p:nvPr>
            <p:ph idx="1" type="subTitle"/>
          </p:nvPr>
        </p:nvSpPr>
        <p:spPr>
          <a:xfrm>
            <a:off x="1762018" y="4212167"/>
            <a:ext cx="86712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Presented by: Python Noobs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10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683" name="Google Shape;683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0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703" name="Google Shape;703;p1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10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707" name="Google Shape;707;p10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08" name="Google Shape;708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727" name="Google Shape;727;p10"/>
          <p:cNvGrpSpPr/>
          <p:nvPr/>
        </p:nvGrpSpPr>
        <p:grpSpPr>
          <a:xfrm>
            <a:off x="1668858" y="3893141"/>
            <a:ext cx="8843365" cy="1771275"/>
            <a:chOff x="1669293" y="3893141"/>
            <a:chExt cx="8845667" cy="1771275"/>
          </a:xfrm>
        </p:grpSpPr>
        <p:sp>
          <p:nvSpPr>
            <p:cNvPr id="728" name="Google Shape;728;p1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30" name="Google Shape;730;p10"/>
          <p:cNvSpPr txBox="1"/>
          <p:nvPr>
            <p:ph type="title"/>
          </p:nvPr>
        </p:nvSpPr>
        <p:spPr>
          <a:xfrm>
            <a:off x="1758777" y="3980237"/>
            <a:ext cx="8670037" cy="7277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 sz="3700"/>
              <a:t>Residential properties sold in Greater Melbourne </a:t>
            </a:r>
            <a:endParaRPr/>
          </a:p>
        </p:txBody>
      </p:sp>
      <p:sp>
        <p:nvSpPr>
          <p:cNvPr id="731" name="Google Shape;731;p10"/>
          <p:cNvSpPr/>
          <p:nvPr/>
        </p:nvSpPr>
        <p:spPr>
          <a:xfrm>
            <a:off x="1666703" y="1179555"/>
            <a:ext cx="8844155" cy="2627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32" name="Google Shape;73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643" y="1255769"/>
            <a:ext cx="3221208" cy="247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825" y="1450550"/>
            <a:ext cx="3021175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1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39" name="Google Shape;739;p1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11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759" name="Google Shape;759;p11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11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763" name="Google Shape;763;p11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64" name="Google Shape;764;p1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83" name="Google Shape;783;p11"/>
          <p:cNvSpPr txBox="1"/>
          <p:nvPr>
            <p:ph type="title"/>
          </p:nvPr>
        </p:nvSpPr>
        <p:spPr>
          <a:xfrm>
            <a:off x="2047259" y="4614902"/>
            <a:ext cx="8079856" cy="9439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Distribution of</a:t>
            </a:r>
            <a:r>
              <a:rPr lang="en-US" sz="4000">
                <a:solidFill>
                  <a:schemeClr val="dk2"/>
                </a:solidFill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property types </a:t>
            </a:r>
            <a:endParaRPr/>
          </a:p>
        </p:txBody>
      </p:sp>
      <p:sp>
        <p:nvSpPr>
          <p:cNvPr id="784" name="Google Shape;784;p11"/>
          <p:cNvSpPr/>
          <p:nvPr/>
        </p:nvSpPr>
        <p:spPr>
          <a:xfrm rot="10800000">
            <a:off x="5890849" y="4386808"/>
            <a:ext cx="407127" cy="351063"/>
          </a:xfrm>
          <a:prstGeom prst="triangle">
            <a:avLst>
              <a:gd fmla="val 50000" name="adj"/>
            </a:avLst>
          </a:prstGeom>
          <a:solidFill>
            <a:srgbClr val="FDF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85" name="Google Shape;785;p11"/>
          <p:cNvSpPr/>
          <p:nvPr/>
        </p:nvSpPr>
        <p:spPr>
          <a:xfrm>
            <a:off x="3052051" y="954593"/>
            <a:ext cx="6084722" cy="343221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DF4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86" name="Google Shape;78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431" l="0" r="0" t="6375"/>
          <a:stretch/>
        </p:blipFill>
        <p:spPr>
          <a:xfrm>
            <a:off x="3214802" y="1186482"/>
            <a:ext cx="5608691" cy="30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3"/>
          <p:cNvSpPr txBox="1"/>
          <p:nvPr>
            <p:ph type="title"/>
          </p:nvPr>
        </p:nvSpPr>
        <p:spPr>
          <a:xfrm>
            <a:off x="837981" y="365924"/>
            <a:ext cx="10512862" cy="87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81250"/>
              <a:buFont typeface="Calibri"/>
              <a:buNone/>
            </a:pPr>
            <a:r>
              <a:rPr b="1" lang="en-US"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Property type distribution for all the states</a:t>
            </a:r>
            <a:endParaRPr b="1"/>
          </a:p>
        </p:txBody>
      </p:sp>
      <p:pic>
        <p:nvPicPr>
          <p:cNvPr id="793" name="Google Shape;79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4" y="1572100"/>
            <a:ext cx="3447000" cy="24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8635" y="1508877"/>
            <a:ext cx="3323359" cy="238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5435" y="1472819"/>
            <a:ext cx="3354943" cy="238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625" y="3981400"/>
            <a:ext cx="3447000" cy="22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8635" y="3853449"/>
            <a:ext cx="4053982" cy="263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25127" y="3811210"/>
            <a:ext cx="3625717" cy="26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9"/>
          <p:cNvSpPr txBox="1"/>
          <p:nvPr>
            <p:ph type="title"/>
          </p:nvPr>
        </p:nvSpPr>
        <p:spPr>
          <a:xfrm>
            <a:off x="779973" y="365924"/>
            <a:ext cx="10570870" cy="106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81250"/>
              <a:buFont typeface="Calibri"/>
              <a:buNone/>
            </a:pPr>
            <a:r>
              <a:rPr b="1" lang="en-US"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Property distribution for all the states based on number of bedrooms</a:t>
            </a:r>
            <a:endParaRPr b="1"/>
          </a:p>
        </p:txBody>
      </p:sp>
      <p:pic>
        <p:nvPicPr>
          <p:cNvPr id="805" name="Google Shape;80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414" y="1581600"/>
            <a:ext cx="3335700" cy="23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8582" y="1572060"/>
            <a:ext cx="3656647" cy="2409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4260" y="1553027"/>
            <a:ext cx="3780440" cy="238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414" y="3971747"/>
            <a:ext cx="3335677" cy="242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8583" y="3971747"/>
            <a:ext cx="3522457" cy="243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21039" y="3971747"/>
            <a:ext cx="3593660" cy="253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2"/>
          <p:cNvSpPr txBox="1"/>
          <p:nvPr>
            <p:ph type="title"/>
          </p:nvPr>
        </p:nvSpPr>
        <p:spPr>
          <a:xfrm>
            <a:off x="3523050" y="-225525"/>
            <a:ext cx="34980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97524"/>
              <a:buFont typeface="Calibri"/>
              <a:buNone/>
            </a:pPr>
            <a:r>
              <a:rPr b="1" lang="en-US"/>
              <a:t>Property type vs Number of bedrooms sold:</a:t>
            </a:r>
            <a:endParaRPr/>
          </a:p>
        </p:txBody>
      </p:sp>
      <p:pic>
        <p:nvPicPr>
          <p:cNvPr id="816" name="Google Shape;81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148" y="3633250"/>
            <a:ext cx="8316900" cy="26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525" y="384825"/>
            <a:ext cx="4826050" cy="32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4150" y="572925"/>
            <a:ext cx="6038975" cy="27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2"/>
          <p:cNvSpPr txBox="1"/>
          <p:nvPr/>
        </p:nvSpPr>
        <p:spPr>
          <a:xfrm>
            <a:off x="2220225" y="6305425"/>
            <a:ext cx="79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ckwell"/>
                <a:ea typeface="Rockwell"/>
                <a:cs typeface="Rockwell"/>
                <a:sym typeface="Rockwell"/>
              </a:rPr>
              <a:t>Property types VS Number of bedrooms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14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825" name="Google Shape;825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14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845" name="Google Shape;845;p1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14"/>
          <p:cNvSpPr/>
          <p:nvPr/>
        </p:nvSpPr>
        <p:spPr>
          <a:xfrm>
            <a:off x="0" y="-1"/>
            <a:ext cx="12189885" cy="68692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850" name="Google Shape;850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14"/>
          <p:cNvSpPr/>
          <p:nvPr/>
        </p:nvSpPr>
        <p:spPr>
          <a:xfrm>
            <a:off x="0" y="0"/>
            <a:ext cx="12188825" cy="5058957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0" name="Google Shape;870;p14"/>
          <p:cNvSpPr txBox="1"/>
          <p:nvPr>
            <p:ph type="title"/>
          </p:nvPr>
        </p:nvSpPr>
        <p:spPr>
          <a:xfrm>
            <a:off x="1755585" y="1286121"/>
            <a:ext cx="8677655" cy="317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 sz="5900">
                <a:solidFill>
                  <a:schemeClr val="dk1"/>
                </a:solidFill>
              </a:rPr>
              <a:t>QUARTERLY </a:t>
            </a:r>
            <a:r>
              <a:rPr lang="en-US" sz="5900">
                <a:solidFill>
                  <a:schemeClr val="dk1"/>
                </a:solidFill>
              </a:rPr>
              <a:t>ANALYSIS FOR YEAR 2019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5"/>
          <p:cNvSpPr txBox="1"/>
          <p:nvPr>
            <p:ph type="title"/>
          </p:nvPr>
        </p:nvSpPr>
        <p:spPr>
          <a:xfrm>
            <a:off x="837993" y="293685"/>
            <a:ext cx="105129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00"/>
              <a:buFont typeface="Calibri"/>
              <a:buNone/>
            </a:pPr>
            <a:r>
              <a:rPr b="1" lang="en-US" sz="2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Analysis on sales with different number of bedrooms in the properties for each quarter of 2019</a:t>
            </a:r>
            <a:endParaRPr b="1"/>
          </a:p>
        </p:txBody>
      </p:sp>
      <p:pic>
        <p:nvPicPr>
          <p:cNvPr id="876" name="Google Shape;87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25" y="1406275"/>
            <a:ext cx="10411200" cy="48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6"/>
          <p:cNvSpPr txBox="1"/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00"/>
              <a:buFont typeface="Calibri"/>
              <a:buNone/>
            </a:pPr>
            <a:r>
              <a:rPr b="1" lang="en-US"/>
              <a:t>Number of properties sold in 2019</a:t>
            </a:r>
            <a:endParaRPr/>
          </a:p>
        </p:txBody>
      </p:sp>
      <p:sp>
        <p:nvSpPr>
          <p:cNvPr id="882" name="Google Shape;882;p16"/>
          <p:cNvSpPr txBox="1"/>
          <p:nvPr>
            <p:ph idx="1" type="body"/>
          </p:nvPr>
        </p:nvSpPr>
        <p:spPr>
          <a:xfrm>
            <a:off x="792675" y="457800"/>
            <a:ext cx="112494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02870" lvl="0" marL="228531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41227"/>
              <a:buNone/>
            </a:pPr>
            <a:r>
              <a:rPr b="1" lang="en-US"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Analysis on number of properties sold for each quarter of 2019</a:t>
            </a:r>
            <a:endParaRPr b="1"/>
          </a:p>
        </p:txBody>
      </p:sp>
      <p:pic>
        <p:nvPicPr>
          <p:cNvPr id="883" name="Google Shape;8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1697100"/>
            <a:ext cx="11249400" cy="45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00" y="1691925"/>
            <a:ext cx="9005024" cy="45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8"/>
          <p:cNvSpPr txBox="1"/>
          <p:nvPr/>
        </p:nvSpPr>
        <p:spPr>
          <a:xfrm>
            <a:off x="897975" y="217100"/>
            <a:ext cx="978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04040"/>
                </a:solidFill>
              </a:rPr>
              <a:t>Total sales for every quarter of 2019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7"/>
          <p:cNvSpPr txBox="1"/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00"/>
              <a:buFont typeface="Calibri"/>
              <a:buNone/>
            </a:pPr>
            <a:r>
              <a:rPr b="1" lang="en-US"/>
              <a:t>Properties type sold in 2019</a:t>
            </a:r>
            <a:endParaRPr/>
          </a:p>
        </p:txBody>
      </p:sp>
      <p:pic>
        <p:nvPicPr>
          <p:cNvPr id="895" name="Google Shape;89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50" y="1696775"/>
            <a:ext cx="9715200" cy="45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7"/>
          <p:cNvSpPr txBox="1"/>
          <p:nvPr/>
        </p:nvSpPr>
        <p:spPr>
          <a:xfrm>
            <a:off x="710450" y="148900"/>
            <a:ext cx="10617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404040"/>
                </a:solidFill>
              </a:rPr>
              <a:t>Analysis on sales with different types of properties for all the quarters of 2019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"/>
          <p:cNvSpPr/>
          <p:nvPr/>
        </p:nvSpPr>
        <p:spPr>
          <a:xfrm>
            <a:off x="0" y="-1"/>
            <a:ext cx="12188825" cy="68692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43" name="Google Shape;443;p2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444" name="Google Shape;444;p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2"/>
          <p:cNvSpPr/>
          <p:nvPr/>
        </p:nvSpPr>
        <p:spPr>
          <a:xfrm>
            <a:off x="1923164" y="0"/>
            <a:ext cx="10265661" cy="6869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6" name="Google Shape;466;p2"/>
          <p:cNvSpPr txBox="1"/>
          <p:nvPr>
            <p:ph type="title"/>
          </p:nvPr>
        </p:nvSpPr>
        <p:spPr>
          <a:xfrm>
            <a:off x="2879734" y="841375"/>
            <a:ext cx="6229235" cy="123057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</a:rPr>
              <a:t>contents</a:t>
            </a:r>
            <a:endParaRPr/>
          </a:p>
        </p:txBody>
      </p:sp>
      <p:sp>
        <p:nvSpPr>
          <p:cNvPr id="467" name="Google Shape;467;p2"/>
          <p:cNvSpPr/>
          <p:nvPr/>
        </p:nvSpPr>
        <p:spPr>
          <a:xfrm rot="5400000">
            <a:off x="1797396" y="954847"/>
            <a:ext cx="300774" cy="25922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8" name="Google Shape;468;p2"/>
          <p:cNvSpPr txBox="1"/>
          <p:nvPr>
            <p:ph idx="1" type="body"/>
          </p:nvPr>
        </p:nvSpPr>
        <p:spPr>
          <a:xfrm>
            <a:off x="2879736" y="2249046"/>
            <a:ext cx="6122189" cy="380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Hypothesis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Questions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Data Extraction – Ankita Puri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Data Cleanup and initial visualization – Snehitha Soma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Price analysis – France Guieb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Further analysis – Kritika Chaudhary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Git collaboration – Minh Phan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Postmortem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1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902" name="Google Shape;902;p2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1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922" name="Google Shape;922;p21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21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926" name="Google Shape;926;p21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927" name="Google Shape;927;p2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946" name="Google Shape;946;p21"/>
          <p:cNvGrpSpPr/>
          <p:nvPr/>
        </p:nvGrpSpPr>
        <p:grpSpPr>
          <a:xfrm>
            <a:off x="806873" y="1186483"/>
            <a:ext cx="3821602" cy="4477933"/>
            <a:chOff x="807084" y="1186483"/>
            <a:chExt cx="3822597" cy="4477933"/>
          </a:xfrm>
        </p:grpSpPr>
        <p:sp>
          <p:nvSpPr>
            <p:cNvPr id="947" name="Google Shape;947;p21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950" name="Google Shape;950;p21"/>
          <p:cNvSpPr txBox="1"/>
          <p:nvPr>
            <p:ph type="title"/>
          </p:nvPr>
        </p:nvSpPr>
        <p:spPr>
          <a:xfrm>
            <a:off x="895181" y="2075504"/>
            <a:ext cx="3653618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5400"/>
              <a:t>Location v Price</a:t>
            </a:r>
            <a:endParaRPr/>
          </a:p>
        </p:txBody>
      </p:sp>
      <p:sp>
        <p:nvSpPr>
          <p:cNvPr id="951" name="Google Shape;951;p21"/>
          <p:cNvSpPr/>
          <p:nvPr/>
        </p:nvSpPr>
        <p:spPr>
          <a:xfrm>
            <a:off x="5438733" y="-6706"/>
            <a:ext cx="6750091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52" name="Google Shape;95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749" y="1190839"/>
            <a:ext cx="6280150" cy="445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2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958" name="Google Shape;958;p22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959" name="Google Shape;959;p2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980" name="Google Shape;980;p22"/>
          <p:cNvGrpSpPr/>
          <p:nvPr/>
        </p:nvGrpSpPr>
        <p:grpSpPr>
          <a:xfrm>
            <a:off x="799935" y="1699589"/>
            <a:ext cx="3673519" cy="3470421"/>
            <a:chOff x="697883" y="1816768"/>
            <a:chExt cx="3674476" cy="3470421"/>
          </a:xfrm>
        </p:grpSpPr>
        <p:sp>
          <p:nvSpPr>
            <p:cNvPr id="981" name="Google Shape;981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82" name="Google Shape;982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984" name="Google Shape;984;p22"/>
          <p:cNvSpPr txBox="1"/>
          <p:nvPr>
            <p:ph type="title"/>
          </p:nvPr>
        </p:nvSpPr>
        <p:spPr>
          <a:xfrm>
            <a:off x="888399" y="2358391"/>
            <a:ext cx="3498068" cy="2453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00"/>
              <a:buFont typeface="Calibri"/>
              <a:buNone/>
            </a:pPr>
            <a:r>
              <a:rPr lang="en-US"/>
              <a:t>3-BR Histogram</a:t>
            </a:r>
            <a:endParaRPr/>
          </a:p>
        </p:txBody>
      </p:sp>
      <p:sp>
        <p:nvSpPr>
          <p:cNvPr id="985" name="Google Shape;985;p22"/>
          <p:cNvSpPr txBox="1"/>
          <p:nvPr>
            <p:ph idx="1" type="body"/>
          </p:nvPr>
        </p:nvSpPr>
        <p:spPr>
          <a:xfrm>
            <a:off x="5117114" y="4267830"/>
            <a:ext cx="6280237" cy="1783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Mean: $ 753,507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Median: $ 624,000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Mode: 0</a:t>
            </a:r>
            <a:endParaRPr/>
          </a:p>
        </p:txBody>
      </p:sp>
      <p:pic>
        <p:nvPicPr>
          <p:cNvPr id="986" name="Google Shape;9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2913" y="407059"/>
            <a:ext cx="6259787" cy="388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3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992" name="Google Shape;992;p23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993" name="Google Shape;993;p2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23"/>
          <p:cNvSpPr txBox="1"/>
          <p:nvPr>
            <p:ph type="title"/>
          </p:nvPr>
        </p:nvSpPr>
        <p:spPr>
          <a:xfrm>
            <a:off x="888399" y="1477651"/>
            <a:ext cx="3755796" cy="4575659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Calibri"/>
              <a:buNone/>
            </a:pPr>
            <a:r>
              <a:rPr lang="en-US" sz="5300">
                <a:solidFill>
                  <a:schemeClr val="accent1"/>
                </a:solidFill>
              </a:rPr>
              <a:t>Quartile calculations summary table</a:t>
            </a:r>
            <a:endParaRPr/>
          </a:p>
        </p:txBody>
      </p:sp>
      <p:sp>
        <p:nvSpPr>
          <p:cNvPr id="1015" name="Google Shape;1015;p23"/>
          <p:cNvSpPr/>
          <p:nvPr/>
        </p:nvSpPr>
        <p:spPr>
          <a:xfrm rot="10800000">
            <a:off x="627389" y="1375241"/>
            <a:ext cx="175635" cy="16659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016" name="Google Shape;1016;p23"/>
          <p:cNvGraphicFramePr/>
          <p:nvPr/>
        </p:nvGraphicFramePr>
        <p:xfrm>
          <a:off x="4729569" y="803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{EDBA0608-8F9E-4A45-9155-B1CFDE5A7279}</a:tableStyleId>
              </a:tblPr>
              <a:tblGrid>
                <a:gridCol w="644775"/>
                <a:gridCol w="1368150"/>
                <a:gridCol w="1368150"/>
                <a:gridCol w="1368150"/>
                <a:gridCol w="1368150"/>
                <a:gridCol w="802525"/>
              </a:tblGrid>
              <a:tr h="80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BR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Lower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Q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Upper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Q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IQR</a:t>
                      </a:r>
                      <a:endParaRPr sz="1799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Median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$320,000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$600,000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$280,000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$415,000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315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$420,000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$765,000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$345,000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$570,000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2,756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$476,000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$859,558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$383,558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$624,000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7,682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$582,300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$1,070,000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$487,700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$747,000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99"/>
                        <a:buFont typeface="Rockwell"/>
                        <a:buNone/>
                      </a:pPr>
                      <a:r>
                        <a:rPr lang="en-US" sz="1799"/>
                        <a:t>5,367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9"/>
                    </a:p>
                  </a:txBody>
                  <a:tcPr marT="45725" marB="45725" marR="91450" marL="91450" anchor="ctr"/>
                </a:tc>
              </a:tr>
              <a:tr h="80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$775,000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$1,650,000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$875,000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$1,073,250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/>
                        <a:t>1,099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24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022" name="Google Shape;1022;p2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24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1042" name="Google Shape;1042;p2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24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046" name="Google Shape;1046;p24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047" name="Google Shape;1047;p2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066" name="Google Shape;1066;p24"/>
          <p:cNvGrpSpPr/>
          <p:nvPr/>
        </p:nvGrpSpPr>
        <p:grpSpPr>
          <a:xfrm>
            <a:off x="806873" y="1186483"/>
            <a:ext cx="3821602" cy="4477933"/>
            <a:chOff x="807084" y="1186483"/>
            <a:chExt cx="3822597" cy="4477933"/>
          </a:xfrm>
        </p:grpSpPr>
        <p:sp>
          <p:nvSpPr>
            <p:cNvPr id="1067" name="Google Shape;1067;p24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070" name="Google Shape;1070;p24"/>
          <p:cNvSpPr txBox="1"/>
          <p:nvPr>
            <p:ph type="title"/>
          </p:nvPr>
        </p:nvSpPr>
        <p:spPr>
          <a:xfrm>
            <a:off x="895181" y="2075504"/>
            <a:ext cx="3653618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 sz="5400"/>
              <a:t>Number of BR v Price Boxplot</a:t>
            </a:r>
            <a:endParaRPr/>
          </a:p>
        </p:txBody>
      </p:sp>
      <p:sp>
        <p:nvSpPr>
          <p:cNvPr id="1071" name="Google Shape;1071;p24"/>
          <p:cNvSpPr/>
          <p:nvPr/>
        </p:nvSpPr>
        <p:spPr>
          <a:xfrm>
            <a:off x="5438733" y="-6706"/>
            <a:ext cx="6750091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72" name="Google Shape;107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762" y="1031973"/>
            <a:ext cx="6118724" cy="480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5"/>
          <p:cNvSpPr txBox="1"/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97524"/>
              <a:buFont typeface="Calibri"/>
              <a:buNone/>
            </a:pPr>
            <a:r>
              <a:rPr lang="en-US"/>
              <a:t>SEM on 3-BR residential properties mean</a:t>
            </a:r>
            <a:endParaRPr/>
          </a:p>
        </p:txBody>
      </p:sp>
      <p:pic>
        <p:nvPicPr>
          <p:cNvPr id="1078" name="Google Shape;107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513" y="1223728"/>
            <a:ext cx="6280150" cy="440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6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085" name="Google Shape;1085;p2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106" name="Google Shape;1106;p26"/>
          <p:cNvSpPr txBox="1"/>
          <p:nvPr>
            <p:ph type="title"/>
          </p:nvPr>
        </p:nvSpPr>
        <p:spPr>
          <a:xfrm>
            <a:off x="904641" y="795527"/>
            <a:ext cx="10485815" cy="1190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524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Average price of residential property with respect to number of bedrooms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7" name="Google Shape;1107;p26"/>
          <p:cNvSpPr/>
          <p:nvPr/>
        </p:nvSpPr>
        <p:spPr>
          <a:xfrm>
            <a:off x="936785" y="2250281"/>
            <a:ext cx="4958027" cy="36782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F78B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hart, bar chart&#10;&#10;Description automatically generated" id="1108" name="Google Shape;1108;p26"/>
          <p:cNvPicPr preferRelativeResize="0"/>
          <p:nvPr/>
        </p:nvPicPr>
        <p:blipFill rotWithShape="1">
          <a:blip r:embed="rId3">
            <a:alphaModFix/>
          </a:blip>
          <a:srcRect b="4" l="0" r="7860" t="0"/>
          <a:stretch/>
        </p:blipFill>
        <p:spPr>
          <a:xfrm>
            <a:off x="1102969" y="2416047"/>
            <a:ext cx="4625659" cy="334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26"/>
          <p:cNvSpPr txBox="1"/>
          <p:nvPr>
            <p:ph idx="1" type="body"/>
          </p:nvPr>
        </p:nvSpPr>
        <p:spPr>
          <a:xfrm>
            <a:off x="6379041" y="2228850"/>
            <a:ext cx="5027618" cy="369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Summary: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Font typeface="Arial"/>
              <a:buChar char="•"/>
            </a:pPr>
            <a:r>
              <a:rPr lang="en-US"/>
              <a:t>Average price of house increases with the increase in number of bedrooms.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Font typeface="Arial"/>
              <a:buChar char="•"/>
            </a:pPr>
            <a:r>
              <a:rPr lang="en-US"/>
              <a:t>Comparatively Average price of one bedroom is still cheaper than zero bedroom (Studio).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Font typeface="Arial"/>
              <a:buChar char="•"/>
            </a:pPr>
            <a:r>
              <a:rPr lang="en-US"/>
              <a:t>Moving from 4 BR to 5 BR will increase the property cost significantly.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7"/>
          <p:cNvSpPr txBox="1"/>
          <p:nvPr/>
        </p:nvSpPr>
        <p:spPr>
          <a:xfrm>
            <a:off x="837981" y="2982376"/>
            <a:ext cx="3747465" cy="314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Price Trend in Victoria in relation with number of BR.  </a:t>
            </a:r>
            <a:endParaRPr/>
          </a:p>
        </p:txBody>
      </p:sp>
      <p:pic>
        <p:nvPicPr>
          <p:cNvPr id="1115" name="Google Shape;1115;p27"/>
          <p:cNvPicPr preferRelativeResize="0"/>
          <p:nvPr/>
        </p:nvPicPr>
        <p:blipFill rotWithShape="1">
          <a:blip r:embed="rId3">
            <a:alphaModFix/>
          </a:blip>
          <a:srcRect b="831" l="0" r="2" t="828"/>
          <a:stretch/>
        </p:blipFill>
        <p:spPr>
          <a:xfrm>
            <a:off x="5072091" y="1280720"/>
            <a:ext cx="6197163" cy="429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8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121" name="Google Shape;1121;p28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122" name="Google Shape;1122;p2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143" name="Google Shape;1143;p28"/>
          <p:cNvSpPr txBox="1"/>
          <p:nvPr>
            <p:ph type="title"/>
          </p:nvPr>
        </p:nvSpPr>
        <p:spPr>
          <a:xfrm>
            <a:off x="7267792" y="795527"/>
            <a:ext cx="4122664" cy="143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None/>
            </a:pPr>
            <a:r>
              <a:rPr lang="en-US" sz="2500">
                <a:solidFill>
                  <a:schemeClr val="dk2"/>
                </a:solidFill>
              </a:rPr>
              <a:t>Average price of residential property with respect to number of bedrooms in VIC</a:t>
            </a:r>
            <a:endParaRPr/>
          </a:p>
        </p:txBody>
      </p:sp>
      <p:sp>
        <p:nvSpPr>
          <p:cNvPr id="1144" name="Google Shape;1144;p28"/>
          <p:cNvSpPr/>
          <p:nvPr/>
        </p:nvSpPr>
        <p:spPr>
          <a:xfrm>
            <a:off x="807509" y="795527"/>
            <a:ext cx="5969083" cy="524884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F78B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hart, bar chart&#10;&#10;Description automatically generated" id="1145" name="Google Shape;1145;p28"/>
          <p:cNvPicPr preferRelativeResize="0"/>
          <p:nvPr/>
        </p:nvPicPr>
        <p:blipFill rotWithShape="1">
          <a:blip r:embed="rId3">
            <a:alphaModFix/>
          </a:blip>
          <a:srcRect b="3" l="8265" r="15301" t="0"/>
          <a:stretch/>
        </p:blipFill>
        <p:spPr>
          <a:xfrm>
            <a:off x="971861" y="960214"/>
            <a:ext cx="5640379" cy="491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8"/>
          <p:cNvSpPr txBox="1"/>
          <p:nvPr>
            <p:ph idx="1" type="body"/>
          </p:nvPr>
        </p:nvSpPr>
        <p:spPr>
          <a:xfrm>
            <a:off x="7291917" y="2338388"/>
            <a:ext cx="4098539" cy="3678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78B3"/>
              </a:buClr>
              <a:buSzPts val="1870"/>
              <a:buNone/>
            </a:pPr>
            <a:r>
              <a:rPr lang="en-US"/>
              <a:t>Summary: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78B3"/>
              </a:buClr>
              <a:buSzPts val="1870"/>
              <a:buFont typeface="Arial"/>
              <a:buChar char="•"/>
            </a:pPr>
            <a:r>
              <a:rPr lang="en-US"/>
              <a:t>Average price of house increases with the increase in number of bedrooms.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78B3"/>
              </a:buClr>
              <a:buSzPts val="1870"/>
              <a:buFont typeface="Arial"/>
              <a:buChar char="•"/>
            </a:pPr>
            <a:r>
              <a:rPr lang="en-US"/>
              <a:t>Comparatively Average price of one bedroom is still cheaper than zero bedroom (Studio).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78B3"/>
              </a:buClr>
              <a:buSzPts val="1870"/>
              <a:buFont typeface="Arial"/>
              <a:buChar char="•"/>
            </a:pPr>
            <a:r>
              <a:rPr lang="en-US"/>
              <a:t>Moving from 4 BR to 5 BR will increase the property cost significantly.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29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152" name="Google Shape;1152;p2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9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1172" name="Google Shape;1172;p29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29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176" name="Google Shape;1176;p29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177" name="Google Shape;1177;p2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196" name="Google Shape;1196;p29"/>
          <p:cNvGrpSpPr/>
          <p:nvPr/>
        </p:nvGrpSpPr>
        <p:grpSpPr>
          <a:xfrm>
            <a:off x="1668858" y="3893141"/>
            <a:ext cx="8843365" cy="1771275"/>
            <a:chOff x="1669293" y="3893141"/>
            <a:chExt cx="8845667" cy="1771275"/>
          </a:xfrm>
        </p:grpSpPr>
        <p:sp>
          <p:nvSpPr>
            <p:cNvPr id="1197" name="Google Shape;1197;p2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199" name="Google Shape;1199;p29"/>
          <p:cNvSpPr txBox="1"/>
          <p:nvPr/>
        </p:nvSpPr>
        <p:spPr>
          <a:xfrm>
            <a:off x="1758777" y="3980237"/>
            <a:ext cx="8670037" cy="7277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 fontScale="925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Price difference with additional BR in residential properties</a:t>
            </a:r>
            <a:endParaRPr/>
          </a:p>
        </p:txBody>
      </p:sp>
      <p:sp>
        <p:nvSpPr>
          <p:cNvPr id="1200" name="Google Shape;1200;p29"/>
          <p:cNvSpPr/>
          <p:nvPr/>
        </p:nvSpPr>
        <p:spPr>
          <a:xfrm>
            <a:off x="1666703" y="1179555"/>
            <a:ext cx="8844155" cy="26279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hart, line chart&#10;&#10;Description automatically generated" id="1201" name="Google Shape;1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481" y="1255769"/>
            <a:ext cx="3713533" cy="2475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chart&#10;&#10;Description automatically generated" id="1202" name="Google Shape;12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0652" y="1255769"/>
            <a:ext cx="3713533" cy="247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0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208" name="Google Shape;1208;p30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09" name="Google Shape;1209;p3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230" name="Google Shape;1230;p30"/>
          <p:cNvSpPr txBox="1"/>
          <p:nvPr>
            <p:ph type="title"/>
          </p:nvPr>
        </p:nvSpPr>
        <p:spPr>
          <a:xfrm>
            <a:off x="904641" y="795527"/>
            <a:ext cx="10485815" cy="1190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Overall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1" name="Google Shape;1231;p30"/>
          <p:cNvSpPr/>
          <p:nvPr/>
        </p:nvSpPr>
        <p:spPr>
          <a:xfrm>
            <a:off x="936785" y="2250281"/>
            <a:ext cx="4958027" cy="36782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F78B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32" name="Google Shape;1232;p30"/>
          <p:cNvSpPr txBox="1"/>
          <p:nvPr>
            <p:ph idx="1" type="body"/>
          </p:nvPr>
        </p:nvSpPr>
        <p:spPr>
          <a:xfrm>
            <a:off x="6379041" y="2228850"/>
            <a:ext cx="5027618" cy="369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Summary: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 sz="1800"/>
              <a:t>In Victoria, the avg price of a zero BR property and 1BR property are almost same. </a:t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 sz="1800"/>
          </a:p>
          <a:p>
            <a:pPr indent="-22860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 sz="1800"/>
              <a:t>5-BR property price increases significantly compare to 4BR and 3BR property. </a:t>
            </a:r>
            <a:endParaRPr/>
          </a:p>
        </p:txBody>
      </p:sp>
      <p:pic>
        <p:nvPicPr>
          <p:cNvPr descr="Table&#10;&#10;Description automatically generated" id="1233" name="Google Shape;1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195" y="2272479"/>
            <a:ext cx="3779964" cy="36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4" name="Google Shape;474;p3"/>
          <p:cNvSpPr/>
          <p:nvPr/>
        </p:nvSpPr>
        <p:spPr>
          <a:xfrm rot="-263873">
            <a:off x="296194" y="1026251"/>
            <a:ext cx="72966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5" name="Google Shape;475;p3"/>
          <p:cNvSpPr/>
          <p:nvPr/>
        </p:nvSpPr>
        <p:spPr>
          <a:xfrm rot="-2700000">
            <a:off x="3553615" y="-619573"/>
            <a:ext cx="9014351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6" name="Google Shape;476;p3"/>
          <p:cNvSpPr txBox="1"/>
          <p:nvPr>
            <p:ph type="title"/>
          </p:nvPr>
        </p:nvSpPr>
        <p:spPr>
          <a:xfrm>
            <a:off x="807509" y="2349925"/>
            <a:ext cx="244125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</a:pPr>
            <a:r>
              <a:rPr lang="en-US" sz="3200"/>
              <a:t>Hypothesis</a:t>
            </a:r>
            <a:endParaRPr/>
          </a:p>
        </p:txBody>
      </p:sp>
      <p:sp>
        <p:nvSpPr>
          <p:cNvPr id="477" name="Google Shape;477;p3"/>
          <p:cNvSpPr txBox="1"/>
          <p:nvPr>
            <p:ph idx="1" type="body"/>
          </p:nvPr>
        </p:nvSpPr>
        <p:spPr>
          <a:xfrm>
            <a:off x="4845056" y="1111249"/>
            <a:ext cx="6552295" cy="4635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531" lvl="0" marL="22853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SCOPE</a:t>
            </a:r>
            <a:endParaRPr/>
          </a:p>
          <a:p>
            <a:pPr indent="-228531" lvl="1" marL="685594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Residential properties sales recorded in major cities in Australia (except Darwin and Hobart) from Sep 2018 to Jul 2020.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HYPOTHESIS</a:t>
            </a:r>
            <a:endParaRPr/>
          </a:p>
          <a:p>
            <a:pPr indent="-228531" lvl="1" marL="685594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Three-bedroom properties have the highest number of properties sold from Sep 2018 to Jul 2020</a:t>
            </a:r>
            <a:endParaRPr/>
          </a:p>
          <a:p>
            <a:pPr indent="-228531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NULL HYPOTHESIS</a:t>
            </a:r>
            <a:endParaRPr/>
          </a:p>
          <a:p>
            <a:pPr indent="-228531" lvl="1" marL="685594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Properties with three bedrooms were not the most-sold property from Sep 2018 to Jul 2020.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1"/>
          <p:cNvSpPr/>
          <p:nvPr/>
        </p:nvSpPr>
        <p:spPr>
          <a:xfrm>
            <a:off x="-21163" y="5858141"/>
            <a:ext cx="12209988" cy="998966"/>
          </a:xfrm>
          <a:prstGeom prst="rect">
            <a:avLst/>
          </a:prstGeom>
          <a:solidFill>
            <a:srgbClr val="F1A4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40" name="Google Shape;1240;p31"/>
          <p:cNvSpPr txBox="1"/>
          <p:nvPr>
            <p:ph type="title"/>
          </p:nvPr>
        </p:nvSpPr>
        <p:spPr>
          <a:xfrm>
            <a:off x="445286" y="207552"/>
            <a:ext cx="10512862" cy="6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905"/>
              <a:buFont typeface="Calibri"/>
              <a:buNone/>
            </a:pPr>
            <a:r>
              <a:rPr lang="en-US"/>
              <a:t>Postmortem</a:t>
            </a:r>
            <a:endParaRPr/>
          </a:p>
        </p:txBody>
      </p:sp>
      <p:sp>
        <p:nvSpPr>
          <p:cNvPr id="1241" name="Google Shape;1241;p31" title="Icon of a woman"/>
          <p:cNvSpPr/>
          <p:nvPr/>
        </p:nvSpPr>
        <p:spPr>
          <a:xfrm>
            <a:off x="1602265" y="3305584"/>
            <a:ext cx="611029" cy="655466"/>
          </a:xfrm>
          <a:custGeom>
            <a:rect b="b" l="l" r="r" t="t"/>
            <a:pathLst>
              <a:path extrusionOk="0" h="656790" w="612512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42" name="Google Shape;1242;p31"/>
          <p:cNvSpPr txBox="1"/>
          <p:nvPr>
            <p:ph idx="1" type="body"/>
          </p:nvPr>
        </p:nvSpPr>
        <p:spPr>
          <a:xfrm>
            <a:off x="881216" y="4610158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4552"/>
              <a:buNone/>
            </a:pPr>
            <a:r>
              <a:rPr lang="en-US"/>
              <a:t>Ankita</a:t>
            </a:r>
            <a:endParaRPr/>
          </a:p>
        </p:txBody>
      </p:sp>
      <p:sp>
        <p:nvSpPr>
          <p:cNvPr id="1243" name="Google Shape;1243;p31"/>
          <p:cNvSpPr txBox="1"/>
          <p:nvPr>
            <p:ph idx="2" type="body"/>
          </p:nvPr>
        </p:nvSpPr>
        <p:spPr>
          <a:xfrm>
            <a:off x="871950" y="5036816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79"/>
              <a:buNone/>
            </a:pPr>
            <a:r>
              <a:rPr lang="en-US" sz="1799"/>
              <a:t>Extract API data from Kaggle</a:t>
            </a:r>
            <a:endParaRPr/>
          </a:p>
        </p:txBody>
      </p:sp>
      <p:sp>
        <p:nvSpPr>
          <p:cNvPr id="1244" name="Google Shape;1244;p31"/>
          <p:cNvSpPr txBox="1"/>
          <p:nvPr>
            <p:ph idx="7" type="body"/>
          </p:nvPr>
        </p:nvSpPr>
        <p:spPr>
          <a:xfrm>
            <a:off x="2964882" y="1126350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4552"/>
              <a:buNone/>
            </a:pPr>
            <a:r>
              <a:rPr lang="en-US">
                <a:solidFill>
                  <a:srgbClr val="1B587C"/>
                </a:solidFill>
              </a:rPr>
              <a:t>Snehitha</a:t>
            </a:r>
            <a:endParaRPr>
              <a:solidFill>
                <a:srgbClr val="1B587C"/>
              </a:solidFill>
            </a:endParaRPr>
          </a:p>
        </p:txBody>
      </p:sp>
      <p:sp>
        <p:nvSpPr>
          <p:cNvPr id="1245" name="Google Shape;1245;p31"/>
          <p:cNvSpPr txBox="1"/>
          <p:nvPr>
            <p:ph idx="8" type="body"/>
          </p:nvPr>
        </p:nvSpPr>
        <p:spPr>
          <a:xfrm>
            <a:off x="2955616" y="1553008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79"/>
              <a:buNone/>
            </a:pPr>
            <a:r>
              <a:rPr lang="en-US" sz="1799"/>
              <a:t>Data clean up and exploration</a:t>
            </a:r>
            <a:endParaRPr/>
          </a:p>
        </p:txBody>
      </p:sp>
      <p:grpSp>
        <p:nvGrpSpPr>
          <p:cNvPr id="1246" name="Google Shape;1246;p31" title="Icon of a car"/>
          <p:cNvGrpSpPr/>
          <p:nvPr/>
        </p:nvGrpSpPr>
        <p:grpSpPr>
          <a:xfrm>
            <a:off x="174867" y="6055183"/>
            <a:ext cx="818937" cy="576112"/>
            <a:chOff x="8340054" y="2449652"/>
            <a:chExt cx="819143" cy="575614"/>
          </a:xfrm>
        </p:grpSpPr>
        <p:sp>
          <p:nvSpPr>
            <p:cNvPr id="1247" name="Google Shape;1247;p31"/>
            <p:cNvSpPr/>
            <p:nvPr/>
          </p:nvSpPr>
          <p:spPr>
            <a:xfrm>
              <a:off x="8340054" y="2449652"/>
              <a:ext cx="819143" cy="575614"/>
            </a:xfrm>
            <a:custGeom>
              <a:rect b="b" l="l" r="r" t="t"/>
              <a:pathLst>
                <a:path extrusionOk="0" h="575614" w="819143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9067689" y="2659235"/>
              <a:ext cx="36898" cy="147593"/>
            </a:xfrm>
            <a:custGeom>
              <a:rect b="b" l="l" r="r" t="t"/>
              <a:pathLst>
                <a:path extrusionOk="0" h="147593" w="36898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99070" y="2550753"/>
              <a:ext cx="147593" cy="376363"/>
            </a:xfrm>
            <a:custGeom>
              <a:rect b="b" l="l" r="r" t="t"/>
              <a:pathLst>
                <a:path extrusionOk="0" h="376363" w="14759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8424643" y="2545588"/>
              <a:ext cx="132834" cy="383743"/>
            </a:xfrm>
            <a:custGeom>
              <a:rect b="b" l="l" r="r" t="t"/>
              <a:pathLst>
                <a:path extrusionOk="0" h="383742" w="132834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251" name="Google Shape;1251;p31"/>
          <p:cNvSpPr txBox="1"/>
          <p:nvPr>
            <p:ph idx="3" type="body"/>
          </p:nvPr>
        </p:nvSpPr>
        <p:spPr>
          <a:xfrm>
            <a:off x="4997211" y="4610158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4552"/>
              <a:buNone/>
            </a:pPr>
            <a:r>
              <a:rPr lang="en-US"/>
              <a:t>France</a:t>
            </a:r>
            <a:endParaRPr/>
          </a:p>
        </p:txBody>
      </p:sp>
      <p:sp>
        <p:nvSpPr>
          <p:cNvPr id="1252" name="Google Shape;1252;p31"/>
          <p:cNvSpPr txBox="1"/>
          <p:nvPr>
            <p:ph idx="4" type="body"/>
          </p:nvPr>
        </p:nvSpPr>
        <p:spPr>
          <a:xfrm>
            <a:off x="4987946" y="5036816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79"/>
              <a:buNone/>
            </a:pPr>
            <a:r>
              <a:rPr lang="en-US" sz="1799"/>
              <a:t>Analysis on price using Matplotlib</a:t>
            </a:r>
            <a:endParaRPr/>
          </a:p>
        </p:txBody>
      </p:sp>
      <p:grpSp>
        <p:nvGrpSpPr>
          <p:cNvPr id="1253" name="Google Shape;1253;p31" title="Icon of a mobile phone"/>
          <p:cNvGrpSpPr/>
          <p:nvPr/>
        </p:nvGrpSpPr>
        <p:grpSpPr>
          <a:xfrm>
            <a:off x="4578336" y="6055183"/>
            <a:ext cx="338049" cy="568177"/>
            <a:chOff x="6461929" y="2474005"/>
            <a:chExt cx="339465" cy="568234"/>
          </a:xfrm>
        </p:grpSpPr>
        <p:sp>
          <p:nvSpPr>
            <p:cNvPr id="1254" name="Google Shape;1254;p31"/>
            <p:cNvSpPr/>
            <p:nvPr/>
          </p:nvSpPr>
          <p:spPr>
            <a:xfrm>
              <a:off x="6461929" y="2474005"/>
              <a:ext cx="339465" cy="568234"/>
            </a:xfrm>
            <a:custGeom>
              <a:rect b="b" l="l" r="r" t="t"/>
              <a:pathLst>
                <a:path extrusionOk="0" h="568234" w="33946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solidFill>
              <a:srgbClr val="6048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6610998" y="2936895"/>
              <a:ext cx="44278" cy="44278"/>
            </a:xfrm>
            <a:custGeom>
              <a:rect b="b" l="l" r="r" t="t"/>
              <a:pathLst>
                <a:path extrusionOk="0" h="44278" w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solidFill>
              <a:srgbClr val="6048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256" name="Google Shape;1256;p31" title="Icon of a rocketship"/>
          <p:cNvSpPr/>
          <p:nvPr/>
        </p:nvSpPr>
        <p:spPr>
          <a:xfrm>
            <a:off x="8367921" y="5970152"/>
            <a:ext cx="384075" cy="863375"/>
          </a:xfrm>
          <a:custGeom>
            <a:rect b="b" l="l" r="r" t="t"/>
            <a:pathLst>
              <a:path extrusionOk="0" h="863421" w="383742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7" name="Google Shape;1257;p31" title="Icon of a woman"/>
          <p:cNvSpPr/>
          <p:nvPr/>
        </p:nvSpPr>
        <p:spPr>
          <a:xfrm>
            <a:off x="3660935" y="3179724"/>
            <a:ext cx="611029" cy="655466"/>
          </a:xfrm>
          <a:custGeom>
            <a:rect b="b" l="l" r="r" t="t"/>
            <a:pathLst>
              <a:path extrusionOk="0" h="656790" w="612512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rgbClr val="1B58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8" name="Google Shape;1258;p31" title="Icon of a woman"/>
          <p:cNvSpPr/>
          <p:nvPr/>
        </p:nvSpPr>
        <p:spPr>
          <a:xfrm>
            <a:off x="5725774" y="3305584"/>
            <a:ext cx="611029" cy="655466"/>
          </a:xfrm>
          <a:custGeom>
            <a:rect b="b" l="l" r="r" t="t"/>
            <a:pathLst>
              <a:path extrusionOk="0" h="656790" w="612512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9" name="Google Shape;1259;p31"/>
          <p:cNvSpPr txBox="1"/>
          <p:nvPr/>
        </p:nvSpPr>
        <p:spPr>
          <a:xfrm>
            <a:off x="1180775" y="5982669"/>
            <a:ext cx="3207202" cy="87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668" lvl="0" marL="2856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Lots of ideas at the start;</a:t>
            </a:r>
            <a:endParaRPr/>
          </a:p>
          <a:p>
            <a:pPr indent="-285668" lvl="0" marL="28566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Feels like driving in circles</a:t>
            </a:r>
            <a:endParaRPr/>
          </a:p>
        </p:txBody>
      </p:sp>
      <p:sp>
        <p:nvSpPr>
          <p:cNvPr id="1260" name="Google Shape;1260;p31"/>
          <p:cNvSpPr txBox="1"/>
          <p:nvPr/>
        </p:nvSpPr>
        <p:spPr>
          <a:xfrm>
            <a:off x="5100529" y="5974236"/>
            <a:ext cx="3206765" cy="87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664" lvl="0" marL="2856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Noto Sans Symbols"/>
              <a:buChar char="▪"/>
            </a:pPr>
            <a:r>
              <a:rPr lang="en-US"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Agreement on hypothesis</a:t>
            </a:r>
            <a:endParaRPr/>
          </a:p>
          <a:p>
            <a:pPr indent="-285664" lvl="0" marL="28566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Noto Sans Symbols"/>
              <a:buChar char="▪"/>
            </a:pPr>
            <a:r>
              <a:rPr lang="en-US"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Splitting the work</a:t>
            </a:r>
            <a:endParaRPr/>
          </a:p>
        </p:txBody>
      </p:sp>
      <p:sp>
        <p:nvSpPr>
          <p:cNvPr id="1261" name="Google Shape;1261;p31"/>
          <p:cNvSpPr txBox="1"/>
          <p:nvPr/>
        </p:nvSpPr>
        <p:spPr>
          <a:xfrm>
            <a:off x="8856929" y="5978752"/>
            <a:ext cx="3206765" cy="87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664" lvl="0" marL="2856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Noto Sans Symbols"/>
              <a:buChar char="▪"/>
            </a:pPr>
            <a:r>
              <a:rPr lang="en-US"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Coding challenges</a:t>
            </a:r>
            <a:endParaRPr/>
          </a:p>
          <a:p>
            <a:pPr indent="-285664" lvl="0" marL="28566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Noto Sans Symbols"/>
              <a:buChar char="▪"/>
            </a:pPr>
            <a:r>
              <a:rPr lang="en-US"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Final presentation</a:t>
            </a:r>
            <a:endParaRPr/>
          </a:p>
        </p:txBody>
      </p:sp>
      <p:sp>
        <p:nvSpPr>
          <p:cNvPr id="1262" name="Google Shape;1262;p31"/>
          <p:cNvSpPr/>
          <p:nvPr/>
        </p:nvSpPr>
        <p:spPr>
          <a:xfrm>
            <a:off x="3699787" y="4454375"/>
            <a:ext cx="547008" cy="547008"/>
          </a:xfrm>
          <a:prstGeom prst="donut">
            <a:avLst>
              <a:gd fmla="val 25000" name="adj"/>
            </a:avLst>
          </a:prstGeom>
          <a:solidFill>
            <a:srgbClr val="1B58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3" name="Google Shape;1263;p31" title="Icon of a man"/>
          <p:cNvSpPr/>
          <p:nvPr/>
        </p:nvSpPr>
        <p:spPr>
          <a:xfrm>
            <a:off x="9968136" y="3324459"/>
            <a:ext cx="457081" cy="663402"/>
          </a:xfrm>
          <a:custGeom>
            <a:rect b="b" l="l" r="r" t="t"/>
            <a:pathLst>
              <a:path extrusionOk="0" h="664170" w="457539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4" name="Google Shape;1264;p31"/>
          <p:cNvSpPr txBox="1"/>
          <p:nvPr/>
        </p:nvSpPr>
        <p:spPr>
          <a:xfrm>
            <a:off x="7127658" y="1066973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Noto Sans Symbols"/>
              <a:buNone/>
            </a:pPr>
            <a:r>
              <a:rPr lang="en-US" sz="1999">
                <a:solidFill>
                  <a:srgbClr val="A5A5A5"/>
                </a:solidFill>
                <a:latin typeface="Rockwell"/>
                <a:ea typeface="Rockwell"/>
                <a:cs typeface="Rockwell"/>
                <a:sym typeface="Rockwell"/>
              </a:rPr>
              <a:t>Kritika</a:t>
            </a:r>
            <a:endParaRPr sz="1999">
              <a:solidFill>
                <a:srgbClr val="A5A5A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5" name="Google Shape;1265;p31"/>
          <p:cNvSpPr txBox="1"/>
          <p:nvPr/>
        </p:nvSpPr>
        <p:spPr>
          <a:xfrm>
            <a:off x="7118393" y="1493631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9"/>
              <a:buFont typeface="Noto Sans Symbols"/>
              <a:buNone/>
            </a:pPr>
            <a:r>
              <a:rPr lang="en-US" sz="1799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Follow up analysis on value of additional BR</a:t>
            </a:r>
            <a:endParaRPr sz="1799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6" name="Google Shape;1266;p31"/>
          <p:cNvSpPr txBox="1"/>
          <p:nvPr>
            <p:ph idx="5" type="body"/>
          </p:nvPr>
        </p:nvSpPr>
        <p:spPr>
          <a:xfrm>
            <a:off x="9086973" y="4613478"/>
            <a:ext cx="2068155" cy="39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4552"/>
              <a:buNone/>
            </a:pPr>
            <a:r>
              <a:rPr lang="en-US">
                <a:solidFill>
                  <a:srgbClr val="595959"/>
                </a:solidFill>
              </a:rPr>
              <a:t>Minh</a:t>
            </a:r>
            <a:endParaRPr/>
          </a:p>
        </p:txBody>
      </p:sp>
      <p:sp>
        <p:nvSpPr>
          <p:cNvPr id="1267" name="Google Shape;1267;p31"/>
          <p:cNvSpPr txBox="1"/>
          <p:nvPr>
            <p:ph idx="6" type="body"/>
          </p:nvPr>
        </p:nvSpPr>
        <p:spPr>
          <a:xfrm>
            <a:off x="9077708" y="5040136"/>
            <a:ext cx="2068155" cy="115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79"/>
              <a:buNone/>
            </a:pPr>
            <a:r>
              <a:rPr lang="en-US" sz="1799"/>
              <a:t>Git collaboration</a:t>
            </a:r>
            <a:endParaRPr/>
          </a:p>
        </p:txBody>
      </p:sp>
      <p:sp>
        <p:nvSpPr>
          <p:cNvPr id="1268" name="Google Shape;1268;p31" title="Icon of a woman"/>
          <p:cNvSpPr/>
          <p:nvPr/>
        </p:nvSpPr>
        <p:spPr>
          <a:xfrm>
            <a:off x="7846955" y="3169238"/>
            <a:ext cx="611029" cy="655466"/>
          </a:xfrm>
          <a:custGeom>
            <a:rect b="b" l="l" r="r" t="t"/>
            <a:pathLst>
              <a:path extrusionOk="0" h="656790" w="612512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2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274" name="Google Shape;1274;p3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32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1294" name="Google Shape;1294;p3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3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298" name="Google Shape;1298;p32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299" name="Google Shape;1299;p3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8" name="Google Shape;1318;p32"/>
          <p:cNvSpPr/>
          <p:nvPr/>
        </p:nvSpPr>
        <p:spPr>
          <a:xfrm rot="-668471">
            <a:off x="2173349" y="2448612"/>
            <a:ext cx="441760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19" name="Google Shape;1319;p32"/>
          <p:cNvSpPr/>
          <p:nvPr/>
        </p:nvSpPr>
        <p:spPr>
          <a:xfrm>
            <a:off x="2353965" y="691977"/>
            <a:ext cx="7759902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0" name="Google Shape;1320;p32"/>
          <p:cNvSpPr txBox="1"/>
          <p:nvPr>
            <p:ph type="title"/>
          </p:nvPr>
        </p:nvSpPr>
        <p:spPr>
          <a:xfrm>
            <a:off x="2615595" y="2061838"/>
            <a:ext cx="6957634" cy="1662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en-US" sz="4800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"/>
          <p:cNvSpPr txBox="1"/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483" name="Google Shape;483;p4"/>
          <p:cNvSpPr txBox="1"/>
          <p:nvPr>
            <p:ph idx="1" type="body"/>
          </p:nvPr>
        </p:nvSpPr>
        <p:spPr>
          <a:xfrm>
            <a:off x="5117115" y="803186"/>
            <a:ext cx="6280237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70"/>
              <a:buFont typeface="Calibri"/>
              <a:buAutoNum type="arabicPeriod"/>
            </a:pPr>
            <a:r>
              <a:rPr lang="en-US"/>
              <a:t>The highest number of properties sold in terms of:</a:t>
            </a:r>
            <a:endParaRPr/>
          </a:p>
          <a:p>
            <a:pPr indent="-228531" lvl="1" marL="685594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Font typeface="Noto Sans Symbols"/>
              <a:buChar char="▪"/>
            </a:pPr>
            <a:r>
              <a:rPr lang="en-US"/>
              <a:t>Australian city</a:t>
            </a:r>
            <a:endParaRPr/>
          </a:p>
          <a:p>
            <a:pPr indent="-228531" lvl="1" marL="685594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Font typeface="Noto Sans Symbols"/>
              <a:buChar char="▪"/>
            </a:pPr>
            <a:r>
              <a:rPr lang="en-US"/>
              <a:t>Top 10 suburbs for Victoria</a:t>
            </a:r>
            <a:endParaRPr/>
          </a:p>
          <a:p>
            <a:pPr indent="-228531" lvl="1" marL="685594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Font typeface="Noto Sans Symbols"/>
              <a:buChar char="▪"/>
            </a:pPr>
            <a:r>
              <a:rPr lang="en-US"/>
              <a:t>Property type (House, Townhouse, Unit)</a:t>
            </a:r>
            <a:endParaRPr/>
          </a:p>
          <a:p>
            <a:pPr indent="-228531" lvl="1" marL="685594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Font typeface="Noto Sans Symbols"/>
              <a:buChar char="▪"/>
            </a:pPr>
            <a:r>
              <a:rPr lang="en-US"/>
              <a:t>Quarterly analysis - 2019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Font typeface="Calibri"/>
              <a:buAutoNum type="arabicPeriod"/>
            </a:pPr>
            <a:r>
              <a:rPr lang="en-US"/>
              <a:t>What does 3-BR residential property price look like in relation to the rest of the data throughout this period?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70"/>
              <a:buFont typeface="Calibri"/>
              <a:buAutoNum type="arabicPeriod"/>
            </a:pPr>
            <a:r>
              <a:rPr lang="en-US"/>
              <a:t>How much value does an additional BR add to a property for Victoria? </a:t>
            </a:r>
            <a:endParaRPr/>
          </a:p>
          <a:p>
            <a:pPr indent="-102870" lvl="0" marL="228531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7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"/>
          <p:cNvSpPr txBox="1"/>
          <p:nvPr>
            <p:ph type="title"/>
          </p:nvPr>
        </p:nvSpPr>
        <p:spPr>
          <a:xfrm>
            <a:off x="888400" y="2349925"/>
            <a:ext cx="3498068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900"/>
              <a:buFont typeface="Calibri"/>
              <a:buNone/>
            </a:pPr>
            <a:r>
              <a:rPr lang="en-US"/>
              <a:t> Extraction of Data by calling Kaggle API</a:t>
            </a:r>
            <a:endParaRPr/>
          </a:p>
        </p:txBody>
      </p:sp>
      <p:pic>
        <p:nvPicPr>
          <p:cNvPr id="489" name="Google Shape;48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513" y="1661120"/>
            <a:ext cx="6280150" cy="353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95" name="Google Shape;495;p6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496" name="Google Shape;496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1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17" name="Google Shape;517;p6"/>
          <p:cNvSpPr txBox="1"/>
          <p:nvPr>
            <p:ph type="title"/>
          </p:nvPr>
        </p:nvSpPr>
        <p:spPr>
          <a:xfrm>
            <a:off x="1758828" y="798881"/>
            <a:ext cx="8671169" cy="1048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Steps for calling Kaggle API to get Dataset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6"/>
          <p:cNvGrpSpPr/>
          <p:nvPr/>
        </p:nvGrpSpPr>
        <p:grpSpPr>
          <a:xfrm>
            <a:off x="807511" y="1990976"/>
            <a:ext cx="10573803" cy="4175467"/>
            <a:chOff x="0" y="0"/>
            <a:chExt cx="10573803" cy="4175467"/>
          </a:xfrm>
        </p:grpSpPr>
        <p:sp>
          <p:nvSpPr>
            <p:cNvPr id="519" name="Google Shape;519;p6"/>
            <p:cNvSpPr/>
            <p:nvPr/>
          </p:nvSpPr>
          <p:spPr>
            <a:xfrm>
              <a:off x="0" y="0"/>
              <a:ext cx="8141829" cy="751584"/>
            </a:xfrm>
            <a:prstGeom prst="roundRect">
              <a:avLst>
                <a:gd fmla="val 10000" name="adj"/>
              </a:avLst>
            </a:prstGeom>
            <a:solidFill>
              <a:srgbClr val="28568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 txBox="1"/>
            <p:nvPr/>
          </p:nvSpPr>
          <p:spPr>
            <a:xfrm>
              <a:off x="22013" y="22013"/>
              <a:ext cx="7242876" cy="707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lang="en-US"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Install Kaggle Python module</a:t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607993" y="855970"/>
              <a:ext cx="8141829" cy="751584"/>
            </a:xfrm>
            <a:prstGeom prst="roundRect">
              <a:avLst>
                <a:gd fmla="val 10000" name="adj"/>
              </a:avLst>
            </a:prstGeom>
            <a:solidFill>
              <a:srgbClr val="5480C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 txBox="1"/>
            <p:nvPr/>
          </p:nvSpPr>
          <p:spPr>
            <a:xfrm>
              <a:off x="630006" y="877983"/>
              <a:ext cx="7001279" cy="707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lang="en-US"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Generate API token and save on local machine</a:t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215987" y="1711941"/>
              <a:ext cx="8141829" cy="751584"/>
            </a:xfrm>
            <a:prstGeom prst="roundRect">
              <a:avLst>
                <a:gd fmla="val 10000" name="adj"/>
              </a:avLst>
            </a:prstGeom>
            <a:solidFill>
              <a:srgbClr val="A2B4D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 txBox="1"/>
            <p:nvPr/>
          </p:nvSpPr>
          <p:spPr>
            <a:xfrm>
              <a:off x="1238000" y="1733954"/>
              <a:ext cx="7001279" cy="707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lang="en-US"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Call Kaggle API to find Kaggle list of Datasets</a:t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823981" y="2567912"/>
              <a:ext cx="8141829" cy="751584"/>
            </a:xfrm>
            <a:prstGeom prst="roundRect">
              <a:avLst>
                <a:gd fmla="val 10000" name="adj"/>
              </a:avLst>
            </a:prstGeom>
            <a:solidFill>
              <a:srgbClr val="A2B4D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 txBox="1"/>
            <p:nvPr/>
          </p:nvSpPr>
          <p:spPr>
            <a:xfrm>
              <a:off x="1845994" y="2589925"/>
              <a:ext cx="7001279" cy="707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lang="en-US"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Download the selected dataset via {Kaggle.datasets.download –d ‘datasetName’}</a:t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2431974" y="3423883"/>
              <a:ext cx="8141829" cy="751584"/>
            </a:xfrm>
            <a:prstGeom prst="roundRect">
              <a:avLst>
                <a:gd fmla="val 10000" name="adj"/>
              </a:avLst>
            </a:prstGeom>
            <a:solidFill>
              <a:srgbClr val="5480C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 txBox="1"/>
            <p:nvPr/>
          </p:nvSpPr>
          <p:spPr>
            <a:xfrm>
              <a:off x="2453987" y="3445896"/>
              <a:ext cx="7001279" cy="707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ckwell"/>
                <a:buNone/>
              </a:pPr>
              <a:r>
                <a:rPr lang="en-US"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Read the unzipped dataset file via Pandas</a:t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7653299" y="549074"/>
              <a:ext cx="488529" cy="4885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B3C3DF">
                <a:alpha val="89803"/>
              </a:srgbClr>
            </a:solidFill>
            <a:ln cap="flat" cmpd="sng" w="15875">
              <a:solidFill>
                <a:srgbClr val="B3C3D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 txBox="1"/>
            <p:nvPr/>
          </p:nvSpPr>
          <p:spPr>
            <a:xfrm>
              <a:off x="7763218" y="549074"/>
              <a:ext cx="268691" cy="36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8261293" y="1405044"/>
              <a:ext cx="488529" cy="4885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B3C3DF">
                <a:alpha val="89803"/>
              </a:srgbClr>
            </a:solidFill>
            <a:ln cap="flat" cmpd="sng" w="15875">
              <a:solidFill>
                <a:srgbClr val="B3C3D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 txBox="1"/>
            <p:nvPr/>
          </p:nvSpPr>
          <p:spPr>
            <a:xfrm>
              <a:off x="8371212" y="1405044"/>
              <a:ext cx="268691" cy="36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8869286" y="2248489"/>
              <a:ext cx="488529" cy="4885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B3C3DF">
                <a:alpha val="89803"/>
              </a:srgbClr>
            </a:solidFill>
            <a:ln cap="flat" cmpd="sng" w="15875">
              <a:solidFill>
                <a:srgbClr val="B3C3D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 txBox="1"/>
            <p:nvPr/>
          </p:nvSpPr>
          <p:spPr>
            <a:xfrm>
              <a:off x="8979205" y="2248489"/>
              <a:ext cx="268691" cy="36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9477280" y="3112811"/>
              <a:ext cx="488529" cy="4885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B3C3DF">
                <a:alpha val="89803"/>
              </a:srgbClr>
            </a:solidFill>
            <a:ln cap="flat" cmpd="sng" w="15875">
              <a:solidFill>
                <a:srgbClr val="B3C3D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 txBox="1"/>
            <p:nvPr/>
          </p:nvSpPr>
          <p:spPr>
            <a:xfrm>
              <a:off x="9587199" y="3112811"/>
              <a:ext cx="268691" cy="36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Rockwell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7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542" name="Google Shape;542;p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7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562" name="Google Shape;562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7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66" name="Google Shape;566;p7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567" name="Google Shape;567;p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86" name="Google Shape;586;p7"/>
          <p:cNvGrpSpPr/>
          <p:nvPr/>
        </p:nvGrpSpPr>
        <p:grpSpPr>
          <a:xfrm>
            <a:off x="806873" y="1186483"/>
            <a:ext cx="3821602" cy="4477933"/>
            <a:chOff x="807084" y="1186483"/>
            <a:chExt cx="3822597" cy="4477933"/>
          </a:xfrm>
        </p:grpSpPr>
        <p:sp>
          <p:nvSpPr>
            <p:cNvPr id="587" name="Google Shape;587;p7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90" name="Google Shape;590;p7"/>
          <p:cNvSpPr txBox="1"/>
          <p:nvPr>
            <p:ph type="title"/>
          </p:nvPr>
        </p:nvSpPr>
        <p:spPr>
          <a:xfrm>
            <a:off x="895181" y="2075504"/>
            <a:ext cx="3653618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5400"/>
              <a:t>Cleanse data</a:t>
            </a:r>
            <a:endParaRPr/>
          </a:p>
        </p:txBody>
      </p:sp>
      <p:sp>
        <p:nvSpPr>
          <p:cNvPr id="591" name="Google Shape;591;p7"/>
          <p:cNvSpPr txBox="1"/>
          <p:nvPr>
            <p:ph idx="1" type="body"/>
          </p:nvPr>
        </p:nvSpPr>
        <p:spPr>
          <a:xfrm>
            <a:off x="895183" y="4202728"/>
            <a:ext cx="3653617" cy="102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1800">
                <a:solidFill>
                  <a:srgbClr val="FFFEFF"/>
                </a:solidFill>
              </a:rPr>
              <a:t>Remove data have “NULL” value 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5438733" y="-6706"/>
            <a:ext cx="6750091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93" name="Google Shape;5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762" y="1551336"/>
            <a:ext cx="6118724" cy="376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99" name="Google Shape;599;p8"/>
          <p:cNvGrpSpPr/>
          <p:nvPr/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600" name="Google Shape;600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8"/>
          <p:cNvSpPr txBox="1"/>
          <p:nvPr>
            <p:ph type="title"/>
          </p:nvPr>
        </p:nvSpPr>
        <p:spPr>
          <a:xfrm>
            <a:off x="4066117" y="630936"/>
            <a:ext cx="6675814" cy="1353310"/>
          </a:xfrm>
          <a:prstGeom prst="rect">
            <a:avLst/>
          </a:prstGeom>
          <a:noFill/>
          <a:ln>
            <a:noFill/>
          </a:ln>
        </p:spPr>
        <p:txBody>
          <a:bodyPr anchorCtr="0" anchor="b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Convert date &amp; time stamp to date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622" name="Google Shape;62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2196" y="1984246"/>
            <a:ext cx="2880000" cy="472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079" y="2082166"/>
            <a:ext cx="3966984" cy="47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"/>
          <p:cNvSpPr/>
          <p:nvPr/>
        </p:nvSpPr>
        <p:spPr>
          <a:xfrm>
            <a:off x="5296163" y="4001145"/>
            <a:ext cx="784887" cy="2308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0A7D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9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630" name="Google Shape;630;p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9"/>
          <p:cNvGrpSpPr/>
          <p:nvPr/>
        </p:nvGrpSpPr>
        <p:grpSpPr>
          <a:xfrm>
            <a:off x="1668858" y="1186483"/>
            <a:ext cx="8846041" cy="4477933"/>
            <a:chOff x="1669293" y="1186483"/>
            <a:chExt cx="8848345" cy="4477933"/>
          </a:xfrm>
        </p:grpSpPr>
        <p:sp>
          <p:nvSpPr>
            <p:cNvPr id="650" name="Google Shape;650;p9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9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54" name="Google Shape;654;p9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655" name="Google Shape;655;p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674" name="Google Shape;674;p9"/>
          <p:cNvSpPr txBox="1"/>
          <p:nvPr>
            <p:ph type="title"/>
          </p:nvPr>
        </p:nvSpPr>
        <p:spPr>
          <a:xfrm>
            <a:off x="2047259" y="4614902"/>
            <a:ext cx="8079856" cy="9439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</a:rPr>
              <a:t>Residential properties sold in by city</a:t>
            </a:r>
            <a:endParaRPr/>
          </a:p>
        </p:txBody>
      </p:sp>
      <p:sp>
        <p:nvSpPr>
          <p:cNvPr id="675" name="Google Shape;675;p9"/>
          <p:cNvSpPr/>
          <p:nvPr/>
        </p:nvSpPr>
        <p:spPr>
          <a:xfrm rot="10800000">
            <a:off x="5890849" y="4386808"/>
            <a:ext cx="407127" cy="351063"/>
          </a:xfrm>
          <a:prstGeom prst="triangle">
            <a:avLst>
              <a:gd fmla="val 50000" name="adj"/>
            </a:avLst>
          </a:prstGeom>
          <a:solidFill>
            <a:srgbClr val="FDF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76" name="Google Shape;676;p9"/>
          <p:cNvSpPr/>
          <p:nvPr/>
        </p:nvSpPr>
        <p:spPr>
          <a:xfrm>
            <a:off x="3052051" y="954593"/>
            <a:ext cx="6084722" cy="343221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DF8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77" name="Google Shape;67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993" t="0"/>
          <a:stretch/>
        </p:blipFill>
        <p:spPr>
          <a:xfrm>
            <a:off x="3214802" y="1120792"/>
            <a:ext cx="5759220" cy="309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2021-03-26T21:04:41Z</dcterms:created>
  <dc:creator>France Guieb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