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5C6804-4B68-4C10-8C37-506624AD36BD}">
  <a:tblStyle styleId="{975C6804-4B68-4C10-8C37-506624AD36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a59c329f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a59c329f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a4913ab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a4913ab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af2c1ad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af2c1ad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cf5bc0f0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cf5bc0f0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cdd7cc19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cdd7cc19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af2c1ad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af2c1ad7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59c329f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a59c329f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a4913ab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a4913ab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a59c329f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a59c329f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af2c1ad7b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af2c1ad7b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af2c1ad7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af2c1ad7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cdd7cc19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cdd7cc19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a4913ab88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a4913ab88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af2c1ad7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af2c1ad7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jl29qI62XPg" TargetMode="External"/><Relationship Id="rId4" Type="http://schemas.openxmlformats.org/officeDocument/2006/relationships/hyperlink" Target="https://infinityfree.net/" TargetMode="External"/><Relationship Id="rId9" Type="http://schemas.openxmlformats.org/officeDocument/2006/relationships/hyperlink" Target="https://developers.google.com/maps/documentation/embed/map-generator#cleaning-up" TargetMode="External"/><Relationship Id="rId5" Type="http://schemas.openxmlformats.org/officeDocument/2006/relationships/hyperlink" Target="https://woocommerce.com/" TargetMode="External"/><Relationship Id="rId6" Type="http://schemas.openxmlformats.org/officeDocument/2006/relationships/hyperlink" Target="https://github.com/" TargetMode="External"/><Relationship Id="rId7" Type="http://schemas.openxmlformats.org/officeDocument/2006/relationships/hyperlink" Target="https://nodejs.org/en/" TargetMode="External"/><Relationship Id="rId8" Type="http://schemas.openxmlformats.org/officeDocument/2006/relationships/hyperlink" Target="https://code.visualstudi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013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6 Project Presentation</a:t>
            </a:r>
            <a:endParaRPr/>
          </a:p>
        </p:txBody>
      </p:sp>
      <p:sp>
        <p:nvSpPr>
          <p:cNvPr id="135" name="Google Shape;135;p13"/>
          <p:cNvSpPr txBox="1"/>
          <p:nvPr>
            <p:ph idx="1" type="subTitle"/>
          </p:nvPr>
        </p:nvSpPr>
        <p:spPr>
          <a:xfrm>
            <a:off x="5083950" y="27482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Nathan R,  Dominic O,  Drew F,  Jalen G, Michael M,  Daniel 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Design</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We’ve created a demo of the game based off online video tutorials. </a:t>
            </a:r>
            <a:endParaRPr/>
          </a:p>
          <a:p>
            <a:pPr indent="0" lvl="0" marL="0" rtl="0" algn="l">
              <a:spcBef>
                <a:spcPts val="1200"/>
              </a:spcBef>
              <a:spcAft>
                <a:spcPts val="0"/>
              </a:spcAft>
              <a:buNone/>
            </a:pPr>
            <a:r>
              <a:rPr b="1" lang="en" sz="1400" u="sng"/>
              <a:t>Objective </a:t>
            </a:r>
            <a:endParaRPr b="1" sz="1400" u="sng"/>
          </a:p>
          <a:p>
            <a:pPr indent="0" lvl="0" marL="0" rtl="0" algn="l">
              <a:spcBef>
                <a:spcPts val="1200"/>
              </a:spcBef>
              <a:spcAft>
                <a:spcPts val="0"/>
              </a:spcAft>
              <a:buNone/>
            </a:pPr>
            <a:r>
              <a:rPr lang="en"/>
              <a:t>Gameplay is based on an in-game character. The character is controlled by the user and has a set time limit to try to collect various foods, unhealthy foods and healthy foods that pop up around them. </a:t>
            </a:r>
            <a:endParaRPr/>
          </a:p>
          <a:p>
            <a:pPr indent="0" lvl="0" marL="0" rtl="0" algn="l">
              <a:spcBef>
                <a:spcPts val="1200"/>
              </a:spcBef>
              <a:spcAft>
                <a:spcPts val="0"/>
              </a:spcAft>
              <a:buNone/>
            </a:pPr>
            <a:r>
              <a:rPr lang="en"/>
              <a:t>When enough of certain food types is collected, general nutritional information about the food will be displayed on screen. Users will be able to learn about what foods are and aren’t good for them.</a:t>
            </a:r>
            <a:endParaRPr/>
          </a:p>
          <a:p>
            <a:pPr indent="0" lvl="0" marL="0" rtl="0" algn="l">
              <a:spcBef>
                <a:spcPts val="1200"/>
              </a:spcBef>
              <a:spcAft>
                <a:spcPts val="1200"/>
              </a:spcAft>
              <a:buNone/>
            </a:pPr>
            <a:r>
              <a:rPr lang="en"/>
              <a:t>The user will play until he or she gets a negative score or eats three unhealthy foods. </a:t>
            </a:r>
            <a:r>
              <a:rPr lang="en"/>
              <a:t>After the game ends the user will be prompted to the nutrition facts page to learn more about the foods.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Plans for Incomplete Features</a:t>
            </a:r>
            <a:endParaRPr b="1"/>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200000"/>
              </a:lnSpc>
              <a:spcBef>
                <a:spcPts val="0"/>
              </a:spcBef>
              <a:spcAft>
                <a:spcPts val="0"/>
              </a:spcAft>
              <a:buSzPct val="100000"/>
              <a:buChar char="●"/>
            </a:pPr>
            <a:r>
              <a:rPr lang="en"/>
              <a:t>Team Profiles: Implement additional features for profile systems.</a:t>
            </a:r>
            <a:endParaRPr/>
          </a:p>
          <a:p>
            <a:pPr indent="-304958" lvl="0" marL="457200" rtl="0" algn="l">
              <a:lnSpc>
                <a:spcPct val="200000"/>
              </a:lnSpc>
              <a:spcBef>
                <a:spcPts val="0"/>
              </a:spcBef>
              <a:spcAft>
                <a:spcPts val="0"/>
              </a:spcAft>
              <a:buSzPct val="100000"/>
              <a:buChar char="●"/>
            </a:pPr>
            <a:r>
              <a:rPr lang="en"/>
              <a:t>Student Information: Coaches are currently unable to see Student information.</a:t>
            </a:r>
            <a:endParaRPr/>
          </a:p>
          <a:p>
            <a:pPr indent="-304958" lvl="0" marL="457200" rtl="0" algn="l">
              <a:lnSpc>
                <a:spcPct val="200000"/>
              </a:lnSpc>
              <a:spcBef>
                <a:spcPts val="0"/>
              </a:spcBef>
              <a:spcAft>
                <a:spcPts val="0"/>
              </a:spcAft>
              <a:buSzPct val="100000"/>
              <a:buChar char="●"/>
            </a:pPr>
            <a:r>
              <a:rPr lang="en"/>
              <a:t>Completing Payment Linking: Issues with Paypal regarding business account.</a:t>
            </a:r>
            <a:endParaRPr/>
          </a:p>
          <a:p>
            <a:pPr indent="-304958" lvl="0" marL="457200" rtl="0" algn="l">
              <a:lnSpc>
                <a:spcPct val="200000"/>
              </a:lnSpc>
              <a:spcBef>
                <a:spcPts val="0"/>
              </a:spcBef>
              <a:spcAft>
                <a:spcPts val="0"/>
              </a:spcAft>
              <a:buSzPct val="100000"/>
              <a:buChar char="●"/>
            </a:pPr>
            <a:r>
              <a:rPr lang="en"/>
              <a:t>Commercial Functionality: </a:t>
            </a:r>
            <a:r>
              <a:rPr lang="en"/>
              <a:t>No current system for businesses to provide their services.</a:t>
            </a:r>
            <a:endParaRPr/>
          </a:p>
          <a:p>
            <a:pPr indent="-304958" lvl="0" marL="457200" rtl="0" algn="l">
              <a:lnSpc>
                <a:spcPct val="200000"/>
              </a:lnSpc>
              <a:spcBef>
                <a:spcPts val="0"/>
              </a:spcBef>
              <a:spcAft>
                <a:spcPts val="0"/>
              </a:spcAft>
              <a:buSzPct val="100000"/>
              <a:buChar char="●"/>
            </a:pPr>
            <a:r>
              <a:rPr lang="en"/>
              <a:t>Subscription Connectivity: The subscription doesn’t provide any differences.</a:t>
            </a:r>
            <a:endParaRPr/>
          </a:p>
          <a:p>
            <a:pPr indent="-304958" lvl="0" marL="457200" rtl="0" algn="l">
              <a:lnSpc>
                <a:spcPct val="200000"/>
              </a:lnSpc>
              <a:spcBef>
                <a:spcPts val="0"/>
              </a:spcBef>
              <a:spcAft>
                <a:spcPts val="0"/>
              </a:spcAft>
              <a:buSzPct val="100000"/>
              <a:buChar char="●"/>
            </a:pPr>
            <a:r>
              <a:rPr lang="en"/>
              <a:t>Connecting Student and Parent: Making Parent account associated with student accounts.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Languages</a:t>
            </a:r>
            <a:endParaRPr/>
          </a:p>
        </p:txBody>
      </p:sp>
      <p:sp>
        <p:nvSpPr>
          <p:cNvPr id="209" name="Google Shape;209;p24"/>
          <p:cNvSpPr txBox="1"/>
          <p:nvPr>
            <p:ph idx="1" type="body"/>
          </p:nvPr>
        </p:nvSpPr>
        <p:spPr>
          <a:xfrm>
            <a:off x="1205300" y="1445375"/>
            <a:ext cx="3846000" cy="218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Main Languages: Javascript, PHP</a:t>
            </a:r>
            <a:endParaRPr/>
          </a:p>
          <a:p>
            <a:pPr indent="-311150" lvl="0" marL="457200" rtl="0" algn="l">
              <a:spcBef>
                <a:spcPts val="0"/>
              </a:spcBef>
              <a:spcAft>
                <a:spcPts val="0"/>
              </a:spcAft>
              <a:buSzPts val="1300"/>
              <a:buChar char="-"/>
            </a:pPr>
            <a:r>
              <a:rPr lang="en"/>
              <a:t>Javascript Runtime Environment: NodeJS</a:t>
            </a:r>
            <a:endParaRPr/>
          </a:p>
          <a:p>
            <a:pPr indent="-311150" lvl="0" marL="457200" rtl="0" algn="l">
              <a:spcBef>
                <a:spcPts val="0"/>
              </a:spcBef>
              <a:spcAft>
                <a:spcPts val="0"/>
              </a:spcAft>
              <a:buSzPts val="1300"/>
              <a:buChar char="-"/>
            </a:pPr>
            <a:r>
              <a:rPr lang="en"/>
              <a:t>Software: Wordpress Manager</a:t>
            </a:r>
            <a:endParaRPr/>
          </a:p>
          <a:p>
            <a:pPr indent="-311150" lvl="0" marL="457200" rtl="0" algn="l">
              <a:spcBef>
                <a:spcPts val="0"/>
              </a:spcBef>
              <a:spcAft>
                <a:spcPts val="0"/>
              </a:spcAft>
              <a:buSzPts val="1300"/>
              <a:buChar char="-"/>
            </a:pPr>
            <a:r>
              <a:rPr lang="en"/>
              <a:t>Webpage Editor: Elementor</a:t>
            </a:r>
            <a:endParaRPr/>
          </a:p>
          <a:p>
            <a:pPr indent="-311150" lvl="0" marL="457200" rtl="0" algn="l">
              <a:spcBef>
                <a:spcPts val="0"/>
              </a:spcBef>
              <a:spcAft>
                <a:spcPts val="0"/>
              </a:spcAft>
              <a:buSzPts val="1300"/>
              <a:buChar char="-"/>
            </a:pPr>
            <a:r>
              <a:rPr lang="en"/>
              <a:t>Database: MySQL</a:t>
            </a:r>
            <a:endParaRPr/>
          </a:p>
          <a:p>
            <a:pPr indent="-311150" lvl="0" marL="457200" rtl="0" algn="l">
              <a:spcBef>
                <a:spcPts val="0"/>
              </a:spcBef>
              <a:spcAft>
                <a:spcPts val="0"/>
              </a:spcAft>
              <a:buSzPts val="1300"/>
              <a:buChar char="-"/>
            </a:pPr>
            <a:r>
              <a:rPr lang="en"/>
              <a:t>IDE for Game: Visual Studio Code</a:t>
            </a:r>
            <a:endParaRPr/>
          </a:p>
          <a:p>
            <a:pPr indent="-311150" lvl="0" marL="457200" rtl="0" algn="l">
              <a:spcBef>
                <a:spcPts val="0"/>
              </a:spcBef>
              <a:spcAft>
                <a:spcPts val="0"/>
              </a:spcAft>
              <a:buSzPts val="1300"/>
              <a:buChar char="-"/>
            </a:pPr>
            <a:r>
              <a:rPr lang="en"/>
              <a:t>Project Repository: GitHub</a:t>
            </a:r>
            <a:endParaRPr/>
          </a:p>
          <a:p>
            <a:pPr indent="-311150" lvl="0" marL="457200" rtl="0" algn="l">
              <a:spcBef>
                <a:spcPts val="0"/>
              </a:spcBef>
              <a:spcAft>
                <a:spcPts val="0"/>
              </a:spcAft>
              <a:buSzPts val="1300"/>
              <a:buChar char="-"/>
            </a:pPr>
            <a:r>
              <a:rPr lang="en"/>
              <a:t>Website Hosting: cPanel at Hostinger</a:t>
            </a:r>
            <a:endParaRPr/>
          </a:p>
        </p:txBody>
      </p:sp>
      <p:pic>
        <p:nvPicPr>
          <p:cNvPr id="210" name="Google Shape;210;p24"/>
          <p:cNvPicPr preferRelativeResize="0"/>
          <p:nvPr/>
        </p:nvPicPr>
        <p:blipFill>
          <a:blip r:embed="rId3">
            <a:alphaModFix/>
          </a:blip>
          <a:stretch>
            <a:fillRect/>
          </a:stretch>
        </p:blipFill>
        <p:spPr>
          <a:xfrm>
            <a:off x="6010617" y="418925"/>
            <a:ext cx="1557508" cy="949700"/>
          </a:xfrm>
          <a:prstGeom prst="rect">
            <a:avLst/>
          </a:prstGeom>
          <a:noFill/>
          <a:ln>
            <a:noFill/>
          </a:ln>
        </p:spPr>
      </p:pic>
      <p:pic>
        <p:nvPicPr>
          <p:cNvPr id="211" name="Google Shape;211;p24"/>
          <p:cNvPicPr preferRelativeResize="0"/>
          <p:nvPr/>
        </p:nvPicPr>
        <p:blipFill>
          <a:blip r:embed="rId4">
            <a:alphaModFix/>
          </a:blip>
          <a:stretch>
            <a:fillRect/>
          </a:stretch>
        </p:blipFill>
        <p:spPr>
          <a:xfrm>
            <a:off x="7369950" y="1525875"/>
            <a:ext cx="1404549" cy="1404549"/>
          </a:xfrm>
          <a:prstGeom prst="rect">
            <a:avLst/>
          </a:prstGeom>
          <a:noFill/>
          <a:ln>
            <a:noFill/>
          </a:ln>
        </p:spPr>
      </p:pic>
      <p:pic>
        <p:nvPicPr>
          <p:cNvPr id="212" name="Google Shape;212;p24"/>
          <p:cNvPicPr preferRelativeResize="0"/>
          <p:nvPr/>
        </p:nvPicPr>
        <p:blipFill>
          <a:blip r:embed="rId5">
            <a:alphaModFix/>
          </a:blip>
          <a:stretch>
            <a:fillRect/>
          </a:stretch>
        </p:blipFill>
        <p:spPr>
          <a:xfrm>
            <a:off x="879150" y="3709413"/>
            <a:ext cx="1845675" cy="1143650"/>
          </a:xfrm>
          <a:prstGeom prst="rect">
            <a:avLst/>
          </a:prstGeom>
          <a:noFill/>
          <a:ln>
            <a:noFill/>
          </a:ln>
        </p:spPr>
      </p:pic>
      <p:pic>
        <p:nvPicPr>
          <p:cNvPr id="213" name="Google Shape;213;p24"/>
          <p:cNvPicPr preferRelativeResize="0"/>
          <p:nvPr/>
        </p:nvPicPr>
        <p:blipFill>
          <a:blip r:embed="rId6">
            <a:alphaModFix/>
          </a:blip>
          <a:stretch>
            <a:fillRect/>
          </a:stretch>
        </p:blipFill>
        <p:spPr>
          <a:xfrm>
            <a:off x="5785952" y="3087675"/>
            <a:ext cx="3287074" cy="1840775"/>
          </a:xfrm>
          <a:prstGeom prst="rect">
            <a:avLst/>
          </a:prstGeom>
          <a:noFill/>
          <a:ln>
            <a:noFill/>
          </a:ln>
        </p:spPr>
      </p:pic>
      <p:pic>
        <p:nvPicPr>
          <p:cNvPr id="214" name="Google Shape;214;p24"/>
          <p:cNvPicPr preferRelativeResize="0"/>
          <p:nvPr/>
        </p:nvPicPr>
        <p:blipFill>
          <a:blip r:embed="rId7">
            <a:alphaModFix/>
          </a:blip>
          <a:stretch>
            <a:fillRect/>
          </a:stretch>
        </p:blipFill>
        <p:spPr>
          <a:xfrm>
            <a:off x="3924324" y="3709437"/>
            <a:ext cx="1295350" cy="1012725"/>
          </a:xfrm>
          <a:prstGeom prst="rect">
            <a:avLst/>
          </a:prstGeom>
          <a:noFill/>
          <a:ln>
            <a:noFill/>
          </a:ln>
        </p:spPr>
      </p:pic>
      <p:pic>
        <p:nvPicPr>
          <p:cNvPr id="215" name="Google Shape;215;p24"/>
          <p:cNvPicPr preferRelativeResize="0"/>
          <p:nvPr/>
        </p:nvPicPr>
        <p:blipFill>
          <a:blip r:embed="rId8">
            <a:alphaModFix/>
          </a:blip>
          <a:stretch>
            <a:fillRect/>
          </a:stretch>
        </p:blipFill>
        <p:spPr>
          <a:xfrm>
            <a:off x="5192975" y="1787025"/>
            <a:ext cx="1421600" cy="156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87800" y="1822025"/>
            <a:ext cx="8768400" cy="405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Website</a:t>
            </a:r>
            <a:r>
              <a:rPr lang="en" sz="3500"/>
              <a:t> Demo</a:t>
            </a:r>
            <a:endParaRPr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052550" y="1413900"/>
            <a:ext cx="7038900" cy="231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100"/>
              <a:t>THANK YOU</a:t>
            </a:r>
            <a:endParaRPr sz="6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31" name="Google Shape;23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2D Game Tutorial - </a:t>
            </a:r>
            <a:r>
              <a:rPr lang="en" u="sng">
                <a:solidFill>
                  <a:schemeClr val="hlink"/>
                </a:solidFill>
                <a:hlinkClick r:id="rId3"/>
              </a:rPr>
              <a:t>https://www.youtube.com/watch?v=jl29qI62XPg</a:t>
            </a:r>
            <a:endParaRPr/>
          </a:p>
          <a:p>
            <a:pPr indent="0" lvl="0" marL="0" rtl="0" algn="l">
              <a:spcBef>
                <a:spcPts val="1200"/>
              </a:spcBef>
              <a:spcAft>
                <a:spcPts val="0"/>
              </a:spcAft>
              <a:buNone/>
            </a:pPr>
            <a:r>
              <a:rPr lang="en"/>
              <a:t>Website Hosting - </a:t>
            </a:r>
            <a:r>
              <a:rPr lang="en" u="sng">
                <a:solidFill>
                  <a:schemeClr val="hlink"/>
                </a:solidFill>
                <a:hlinkClick r:id="rId4"/>
              </a:rPr>
              <a:t>https://infinityfree.net/</a:t>
            </a:r>
            <a:r>
              <a:rPr lang="en"/>
              <a:t> </a:t>
            </a:r>
            <a:endParaRPr/>
          </a:p>
          <a:p>
            <a:pPr indent="0" lvl="0" marL="0" rtl="0" algn="l">
              <a:spcBef>
                <a:spcPts val="1200"/>
              </a:spcBef>
              <a:spcAft>
                <a:spcPts val="0"/>
              </a:spcAft>
              <a:buNone/>
            </a:pPr>
            <a:r>
              <a:rPr lang="en"/>
              <a:t>WooCommerce - </a:t>
            </a:r>
            <a:r>
              <a:rPr lang="en" u="sng">
                <a:solidFill>
                  <a:schemeClr val="hlink"/>
                </a:solidFill>
                <a:hlinkClick r:id="rId5"/>
              </a:rPr>
              <a:t>https://woocommerce.com/</a:t>
            </a:r>
            <a:r>
              <a:rPr lang="en"/>
              <a:t>  </a:t>
            </a:r>
            <a:endParaRPr/>
          </a:p>
          <a:p>
            <a:pPr indent="0" lvl="0" marL="0" rtl="0" algn="l">
              <a:spcBef>
                <a:spcPts val="1200"/>
              </a:spcBef>
              <a:spcAft>
                <a:spcPts val="0"/>
              </a:spcAft>
              <a:buNone/>
            </a:pPr>
            <a:r>
              <a:rPr lang="en"/>
              <a:t>Github - </a:t>
            </a:r>
            <a:r>
              <a:rPr lang="en" u="sng">
                <a:solidFill>
                  <a:schemeClr val="hlink"/>
                </a:solidFill>
                <a:hlinkClick r:id="rId6"/>
              </a:rPr>
              <a:t>https://github.com/</a:t>
            </a:r>
            <a:r>
              <a:rPr lang="en"/>
              <a:t> </a:t>
            </a:r>
            <a:endParaRPr/>
          </a:p>
          <a:p>
            <a:pPr indent="0" lvl="0" marL="0" rtl="0" algn="l">
              <a:spcBef>
                <a:spcPts val="1200"/>
              </a:spcBef>
              <a:spcAft>
                <a:spcPts val="0"/>
              </a:spcAft>
              <a:buNone/>
            </a:pPr>
            <a:r>
              <a:rPr lang="en"/>
              <a:t>Node JS</a:t>
            </a:r>
            <a:r>
              <a:rPr lang="en"/>
              <a:t> - </a:t>
            </a:r>
            <a:r>
              <a:rPr lang="en" u="sng">
                <a:solidFill>
                  <a:schemeClr val="hlink"/>
                </a:solidFill>
                <a:hlinkClick r:id="rId7"/>
              </a:rPr>
              <a:t>https://nodejs.org/en/</a:t>
            </a:r>
            <a:r>
              <a:rPr lang="en"/>
              <a:t> </a:t>
            </a:r>
            <a:endParaRPr/>
          </a:p>
          <a:p>
            <a:pPr indent="0" lvl="0" marL="0" rtl="0" algn="l">
              <a:spcBef>
                <a:spcPts val="1200"/>
              </a:spcBef>
              <a:spcAft>
                <a:spcPts val="0"/>
              </a:spcAft>
              <a:buNone/>
            </a:pPr>
            <a:r>
              <a:rPr lang="en"/>
              <a:t>Visual Studio Code - </a:t>
            </a:r>
            <a:r>
              <a:rPr lang="en" u="sng">
                <a:solidFill>
                  <a:schemeClr val="hlink"/>
                </a:solidFill>
                <a:hlinkClick r:id="rId8"/>
              </a:rPr>
              <a:t>https://code.visualstudio.com/</a:t>
            </a:r>
            <a:r>
              <a:rPr lang="en"/>
              <a:t> </a:t>
            </a:r>
            <a:endParaRPr/>
          </a:p>
          <a:p>
            <a:pPr indent="0" lvl="0" marL="0" rtl="0" algn="l">
              <a:spcBef>
                <a:spcPts val="1200"/>
              </a:spcBef>
              <a:spcAft>
                <a:spcPts val="1200"/>
              </a:spcAft>
              <a:buNone/>
            </a:pPr>
            <a:r>
              <a:rPr lang="en"/>
              <a:t>Google Maps API - </a:t>
            </a:r>
            <a:r>
              <a:rPr lang="en" u="sng">
                <a:solidFill>
                  <a:schemeClr val="hlink"/>
                </a:solidFill>
                <a:hlinkClick r:id="rId9"/>
              </a:rPr>
              <a:t>https://developers.google.com/maps/documentation/embed/map-generator#cleaning-up</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Contributions</a:t>
            </a:r>
            <a:endParaRPr/>
          </a:p>
        </p:txBody>
      </p:sp>
      <p:sp>
        <p:nvSpPr>
          <p:cNvPr id="141" name="Google Shape;141;p14"/>
          <p:cNvSpPr txBox="1"/>
          <p:nvPr>
            <p:ph idx="1" type="body"/>
          </p:nvPr>
        </p:nvSpPr>
        <p:spPr>
          <a:xfrm>
            <a:off x="1265250" y="15272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Daniel: Made the game and integrated it into the site</a:t>
            </a:r>
            <a:endParaRPr/>
          </a:p>
          <a:p>
            <a:pPr indent="-311150" lvl="0" marL="457200" rtl="0" algn="l">
              <a:spcBef>
                <a:spcPts val="0"/>
              </a:spcBef>
              <a:spcAft>
                <a:spcPts val="0"/>
              </a:spcAft>
              <a:buSzPts val="1300"/>
              <a:buChar char="-"/>
            </a:pPr>
            <a:r>
              <a:rPr lang="en"/>
              <a:t>Dominic: Made the gym locator and a large part of the documentation</a:t>
            </a:r>
            <a:endParaRPr/>
          </a:p>
          <a:p>
            <a:pPr indent="-311150" lvl="0" marL="457200" rtl="0" algn="l">
              <a:spcBef>
                <a:spcPts val="0"/>
              </a:spcBef>
              <a:spcAft>
                <a:spcPts val="0"/>
              </a:spcAft>
              <a:buSzPts val="1300"/>
              <a:buChar char="-"/>
            </a:pPr>
            <a:r>
              <a:rPr lang="en"/>
              <a:t>Drew: Designed the web pages, headed the debugging process whenever issues arose, and helped </a:t>
            </a:r>
            <a:r>
              <a:rPr lang="en"/>
              <a:t>establish</a:t>
            </a:r>
            <a:r>
              <a:rPr lang="en"/>
              <a:t> and update the group repository.</a:t>
            </a:r>
            <a:endParaRPr/>
          </a:p>
          <a:p>
            <a:pPr indent="-311150" lvl="0" marL="457200" rtl="0" algn="l">
              <a:spcBef>
                <a:spcPts val="0"/>
              </a:spcBef>
              <a:spcAft>
                <a:spcPts val="0"/>
              </a:spcAft>
              <a:buSzPts val="1300"/>
              <a:buChar char="-"/>
            </a:pPr>
            <a:r>
              <a:rPr lang="en"/>
              <a:t>Jalen: Use cases’ written descriptions, website design suggestions</a:t>
            </a:r>
            <a:endParaRPr/>
          </a:p>
          <a:p>
            <a:pPr indent="-311150" lvl="0" marL="457200" rtl="0" algn="l">
              <a:spcBef>
                <a:spcPts val="0"/>
              </a:spcBef>
              <a:spcAft>
                <a:spcPts val="0"/>
              </a:spcAft>
              <a:buSzPts val="1300"/>
              <a:buChar char="-"/>
            </a:pPr>
            <a:r>
              <a:rPr lang="en"/>
              <a:t>Michael: Research, backend, and member functionalities </a:t>
            </a:r>
            <a:endParaRPr/>
          </a:p>
          <a:p>
            <a:pPr indent="-311150" lvl="0" marL="457200" rtl="0" algn="l">
              <a:spcBef>
                <a:spcPts val="0"/>
              </a:spcBef>
              <a:spcAft>
                <a:spcPts val="0"/>
              </a:spcAft>
              <a:buSzPts val="1300"/>
              <a:buChar char="-"/>
            </a:pPr>
            <a:r>
              <a:rPr lang="en"/>
              <a:t>Nathan: High-Level Architecture, Social Media, Payment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5850575" y="169725"/>
            <a:ext cx="2943376" cy="154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Hosting</a:t>
            </a:r>
            <a:endParaRPr/>
          </a:p>
        </p:txBody>
      </p:sp>
      <p:sp>
        <p:nvSpPr>
          <p:cNvPr id="148" name="Google Shape;148;p15"/>
          <p:cNvSpPr txBox="1"/>
          <p:nvPr>
            <p:ph idx="1" type="body"/>
          </p:nvPr>
        </p:nvSpPr>
        <p:spPr>
          <a:xfrm>
            <a:off x="1297500" y="1389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hosting our website used the Hosting Website Hostinger which gave us many diff</a:t>
            </a:r>
            <a:r>
              <a:rPr lang="en"/>
              <a:t>erent options. </a:t>
            </a:r>
            <a:endParaRPr/>
          </a:p>
          <a:p>
            <a:pPr indent="0" lvl="0" marL="0" rtl="0" algn="l">
              <a:spcBef>
                <a:spcPts val="1200"/>
              </a:spcBef>
              <a:spcAft>
                <a:spcPts val="0"/>
              </a:spcAft>
              <a:buNone/>
            </a:pPr>
            <a:r>
              <a:rPr lang="en"/>
              <a:t>The group decided to go to go with cPanel as a hosting plan, which came with a large number of tools and perks. These included WordPress manager</a:t>
            </a:r>
            <a:r>
              <a:rPr lang="en"/>
              <a:t>, which allowed us to customize our website, </a:t>
            </a:r>
            <a:r>
              <a:rPr lang="en"/>
              <a:t>use addons and plugins, and generally simplified many processes that improved our website.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2928452" y="2967150"/>
            <a:ext cx="3287074" cy="184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Design</a:t>
            </a:r>
            <a:endParaRPr/>
          </a:p>
        </p:txBody>
      </p:sp>
      <p:sp>
        <p:nvSpPr>
          <p:cNvPr id="155" name="Google Shape;155;p16"/>
          <p:cNvSpPr txBox="1"/>
          <p:nvPr>
            <p:ph idx="1" type="body"/>
          </p:nvPr>
        </p:nvSpPr>
        <p:spPr>
          <a:xfrm>
            <a:off x="1297500" y="1464131"/>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Various home pages:</a:t>
            </a:r>
            <a:endParaRPr/>
          </a:p>
          <a:p>
            <a:pPr indent="-311150" lvl="0" marL="457200" rtl="0" algn="l">
              <a:spcBef>
                <a:spcPts val="1200"/>
              </a:spcBef>
              <a:spcAft>
                <a:spcPts val="0"/>
              </a:spcAft>
              <a:buSzPts val="1300"/>
              <a:buChar char="●"/>
            </a:pPr>
            <a:r>
              <a:rPr lang="en"/>
              <a:t>For guest users</a:t>
            </a:r>
            <a:endParaRPr/>
          </a:p>
          <a:p>
            <a:pPr indent="-311150" lvl="0" marL="457200" rtl="0" algn="l">
              <a:spcBef>
                <a:spcPts val="0"/>
              </a:spcBef>
              <a:spcAft>
                <a:spcPts val="0"/>
              </a:spcAft>
              <a:buSzPts val="1300"/>
              <a:buChar char="●"/>
            </a:pPr>
            <a:r>
              <a:rPr lang="en"/>
              <a:t>Students</a:t>
            </a:r>
            <a:endParaRPr/>
          </a:p>
          <a:p>
            <a:pPr indent="-311150" lvl="0" marL="457200" rtl="0" algn="l">
              <a:spcBef>
                <a:spcPts val="0"/>
              </a:spcBef>
              <a:spcAft>
                <a:spcPts val="0"/>
              </a:spcAft>
              <a:buSzPts val="1300"/>
              <a:buChar char="●"/>
            </a:pPr>
            <a:r>
              <a:rPr lang="en"/>
              <a:t>Parents</a:t>
            </a:r>
            <a:endParaRPr/>
          </a:p>
          <a:p>
            <a:pPr indent="-311150" lvl="0" marL="457200" rtl="0" algn="l">
              <a:spcBef>
                <a:spcPts val="0"/>
              </a:spcBef>
              <a:spcAft>
                <a:spcPts val="0"/>
              </a:spcAft>
              <a:buSzPts val="1300"/>
              <a:buChar char="●"/>
            </a:pPr>
            <a:r>
              <a:rPr lang="en"/>
              <a:t>etc.</a:t>
            </a:r>
            <a:endParaRPr/>
          </a:p>
          <a:p>
            <a:pPr indent="0" lvl="0" marL="0" rtl="0" algn="l">
              <a:spcBef>
                <a:spcPts val="1200"/>
              </a:spcBef>
              <a:spcAft>
                <a:spcPts val="0"/>
              </a:spcAft>
              <a:buNone/>
            </a:pPr>
            <a:r>
              <a:rPr lang="en"/>
              <a:t>From the various </a:t>
            </a:r>
            <a:r>
              <a:rPr lang="en"/>
              <a:t>homepages</a:t>
            </a:r>
            <a:r>
              <a:rPr lang="en"/>
              <a:t> users can navigate the website to the pages they want (which suit their role). Some pages are available from the guest home page (registration, log in, gym locator) but most require an account.</a:t>
            </a:r>
            <a:endParaRPr/>
          </a:p>
          <a:p>
            <a:pPr indent="0" lvl="0" marL="0" rtl="0" algn="l">
              <a:spcBef>
                <a:spcPts val="1200"/>
              </a:spcBef>
              <a:spcAft>
                <a:spcPts val="1200"/>
              </a:spcAft>
              <a:buNone/>
            </a:pPr>
            <a:r>
              <a:rPr lang="en"/>
              <a:t>The game is avail</a:t>
            </a:r>
            <a:r>
              <a:rPr lang="en"/>
              <a:t>able from the student homepage.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Account Management</a:t>
            </a:r>
            <a:endParaRPr/>
          </a:p>
        </p:txBody>
      </p:sp>
      <p:sp>
        <p:nvSpPr>
          <p:cNvPr id="161" name="Google Shape;161;p17"/>
          <p:cNvSpPr txBox="1"/>
          <p:nvPr>
            <p:ph idx="1" type="body"/>
          </p:nvPr>
        </p:nvSpPr>
        <p:spPr>
          <a:xfrm>
            <a:off x="633150" y="1567550"/>
            <a:ext cx="7955100" cy="486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Different users and role account types (athlete, coach, parent, professional) will have different functions. </a:t>
            </a:r>
            <a:endParaRPr/>
          </a:p>
        </p:txBody>
      </p:sp>
      <p:graphicFrame>
        <p:nvGraphicFramePr>
          <p:cNvPr id="162" name="Google Shape;162;p17"/>
          <p:cNvGraphicFramePr/>
          <p:nvPr/>
        </p:nvGraphicFramePr>
        <p:xfrm>
          <a:off x="633150" y="2091800"/>
          <a:ext cx="3000000" cy="3000000"/>
        </p:xfrm>
        <a:graphic>
          <a:graphicData uri="http://schemas.openxmlformats.org/drawingml/2006/table">
            <a:tbl>
              <a:tblPr>
                <a:noFill/>
                <a:tableStyleId>{975C6804-4B68-4C10-8C37-506624AD36BD}</a:tableStyleId>
              </a:tblPr>
              <a:tblGrid>
                <a:gridCol w="2004775"/>
                <a:gridCol w="2004775"/>
                <a:gridCol w="2004775"/>
                <a:gridCol w="2004775"/>
              </a:tblGrid>
              <a:tr h="495875">
                <a:tc>
                  <a:txBody>
                    <a:bodyPr/>
                    <a:lstStyle/>
                    <a:p>
                      <a:pPr indent="0" lvl="0" marL="0" rtl="0" algn="l">
                        <a:spcBef>
                          <a:spcPts val="0"/>
                        </a:spcBef>
                        <a:spcAft>
                          <a:spcPts val="0"/>
                        </a:spcAft>
                        <a:buNone/>
                      </a:pPr>
                      <a:r>
                        <a:rPr b="1" lang="en">
                          <a:solidFill>
                            <a:srgbClr val="FFFFFF"/>
                          </a:solidFill>
                        </a:rPr>
                        <a:t>Student</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Parent</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Coach</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Commercial</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71050">
                <a:tc>
                  <a:txBody>
                    <a:bodyPr/>
                    <a:lstStyle/>
                    <a:p>
                      <a:pPr indent="0" lvl="0" marL="0" rtl="0" algn="l">
                        <a:spcBef>
                          <a:spcPts val="0"/>
                        </a:spcBef>
                        <a:spcAft>
                          <a:spcPts val="0"/>
                        </a:spcAft>
                        <a:buNone/>
                      </a:pPr>
                      <a:r>
                        <a:rPr lang="en">
                          <a:solidFill>
                            <a:srgbClr val="FFFFFF"/>
                          </a:solidFill>
                        </a:rPr>
                        <a:t>Game Access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Particular Student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All Student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Student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9850">
                <a:tc>
                  <a:txBody>
                    <a:bodyPr/>
                    <a:lstStyle/>
                    <a:p>
                      <a:pPr indent="0" lvl="0" marL="0" rtl="0" algn="l">
                        <a:spcBef>
                          <a:spcPts val="0"/>
                        </a:spcBef>
                        <a:spcAft>
                          <a:spcPts val="0"/>
                        </a:spcAft>
                        <a:buNone/>
                      </a:pPr>
                      <a:r>
                        <a:rPr lang="en">
                          <a:solidFill>
                            <a:srgbClr val="FFFFFF"/>
                          </a:solidFill>
                        </a:rPr>
                        <a:t>Social Media</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Contact Information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Remove/Add Students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Team Profiles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71050">
                <a:tc>
                  <a:txBody>
                    <a:bodyPr/>
                    <a:lstStyle/>
                    <a:p>
                      <a:pPr indent="0" lvl="0" marL="0" rtl="0" algn="l">
                        <a:spcBef>
                          <a:spcPts val="0"/>
                        </a:spcBef>
                        <a:spcAft>
                          <a:spcPts val="0"/>
                        </a:spcAft>
                        <a:buNone/>
                      </a:pPr>
                      <a:r>
                        <a:rPr lang="en">
                          <a:solidFill>
                            <a:srgbClr val="FFFFFF"/>
                          </a:solidFill>
                        </a:rPr>
                        <a:t>GPS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GPS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GPS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985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Social Media</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Team Profiles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website is hosted through cPanel, it determined the architecture of our back-end.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cPanel comes with MySQL database support. The project database holds:</a:t>
            </a:r>
            <a:endParaRPr/>
          </a:p>
          <a:p>
            <a:pPr indent="-311150" lvl="0" marL="457200" rtl="0" algn="l">
              <a:spcBef>
                <a:spcPts val="1200"/>
              </a:spcBef>
              <a:spcAft>
                <a:spcPts val="0"/>
              </a:spcAft>
              <a:buSzPts val="1300"/>
              <a:buChar char="●"/>
            </a:pPr>
            <a:r>
              <a:rPr lang="en"/>
              <a:t>Web page data</a:t>
            </a:r>
            <a:endParaRPr/>
          </a:p>
          <a:p>
            <a:pPr indent="-311150" lvl="0" marL="457200" rtl="0" algn="l">
              <a:spcBef>
                <a:spcPts val="1000"/>
              </a:spcBef>
              <a:spcAft>
                <a:spcPts val="0"/>
              </a:spcAft>
              <a:buSzPts val="1300"/>
              <a:buChar char="●"/>
            </a:pPr>
            <a:r>
              <a:rPr lang="en"/>
              <a:t>User data</a:t>
            </a:r>
            <a:endParaRPr/>
          </a:p>
          <a:p>
            <a:pPr indent="-311150" lvl="0" marL="457200" rtl="0" algn="l">
              <a:spcBef>
                <a:spcPts val="1000"/>
              </a:spcBef>
              <a:spcAft>
                <a:spcPts val="0"/>
              </a:spcAft>
              <a:buSzPts val="1300"/>
              <a:buChar char="●"/>
            </a:pPr>
            <a:r>
              <a:rPr lang="en"/>
              <a:t>Metadata</a:t>
            </a:r>
            <a:endParaRPr/>
          </a:p>
          <a:p>
            <a:pPr indent="0" lvl="0" marL="0" rtl="0" algn="l">
              <a:spcBef>
                <a:spcPts val="100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7171625" y="3080525"/>
            <a:ext cx="1421600" cy="156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Gym Locator</a:t>
            </a:r>
            <a:endParaRPr/>
          </a:p>
        </p:txBody>
      </p:sp>
      <p:sp>
        <p:nvSpPr>
          <p:cNvPr id="175" name="Google Shape;175;p19"/>
          <p:cNvSpPr txBox="1"/>
          <p:nvPr>
            <p:ph idx="1" type="body"/>
          </p:nvPr>
        </p:nvSpPr>
        <p:spPr>
          <a:xfrm>
            <a:off x="256925" y="1640000"/>
            <a:ext cx="2858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Google Maps API</a:t>
            </a:r>
            <a:endParaRPr/>
          </a:p>
          <a:p>
            <a:pPr indent="-311150" lvl="0" marL="457200" rtl="0" algn="l">
              <a:spcBef>
                <a:spcPts val="1000"/>
              </a:spcBef>
              <a:spcAft>
                <a:spcPts val="0"/>
              </a:spcAft>
              <a:buSzPts val="1300"/>
              <a:buChar char="●"/>
            </a:pPr>
            <a:r>
              <a:rPr lang="en"/>
              <a:t>E</a:t>
            </a:r>
            <a:r>
              <a:rPr lang="en"/>
              <a:t>mbedded</a:t>
            </a:r>
            <a:r>
              <a:rPr lang="en"/>
              <a:t> into </a:t>
            </a:r>
            <a:r>
              <a:rPr lang="en"/>
              <a:t>web page</a:t>
            </a:r>
            <a:r>
              <a:rPr lang="en"/>
              <a:t> using Elementor Google Maps Widget</a:t>
            </a:r>
            <a:endParaRPr/>
          </a:p>
          <a:p>
            <a:pPr indent="-311150" lvl="0" marL="457200" rtl="0" algn="l">
              <a:spcBef>
                <a:spcPts val="1000"/>
              </a:spcBef>
              <a:spcAft>
                <a:spcPts val="0"/>
              </a:spcAft>
              <a:buSzPts val="1300"/>
              <a:buChar char="●"/>
            </a:pPr>
            <a:r>
              <a:rPr lang="en"/>
              <a:t>Shows results in user specific location</a:t>
            </a:r>
            <a:endParaRPr/>
          </a:p>
          <a:p>
            <a:pPr indent="-311150" lvl="0" marL="457200" rtl="0" algn="l">
              <a:spcBef>
                <a:spcPts val="1000"/>
              </a:spcBef>
              <a:spcAft>
                <a:spcPts val="0"/>
              </a:spcAft>
              <a:buSzPts val="1300"/>
              <a:buChar char="●"/>
            </a:pPr>
            <a:r>
              <a:rPr lang="en"/>
              <a:t>Results show location info, hours, address, directions, etc.</a:t>
            </a:r>
            <a:endParaRPr/>
          </a:p>
        </p:txBody>
      </p:sp>
      <p:pic>
        <p:nvPicPr>
          <p:cNvPr id="176" name="Google Shape;176;p19"/>
          <p:cNvPicPr preferRelativeResize="0"/>
          <p:nvPr/>
        </p:nvPicPr>
        <p:blipFill>
          <a:blip r:embed="rId3">
            <a:alphaModFix/>
          </a:blip>
          <a:stretch>
            <a:fillRect/>
          </a:stretch>
        </p:blipFill>
        <p:spPr>
          <a:xfrm>
            <a:off x="3222275" y="1699550"/>
            <a:ext cx="5572675" cy="3410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Buttons that connect to social media</a:t>
            </a:r>
            <a:endParaRPr/>
          </a:p>
          <a:p>
            <a:pPr indent="-311150" lvl="0" marL="457200" rtl="0" algn="l">
              <a:spcBef>
                <a:spcPts val="1200"/>
              </a:spcBef>
              <a:spcAft>
                <a:spcPts val="0"/>
              </a:spcAft>
              <a:buSzPts val="1300"/>
              <a:buChar char="●"/>
            </a:pPr>
            <a:r>
              <a:rPr lang="en"/>
              <a:t>Twitter creates a presconstructed tweet advertising the site and linking it. </a:t>
            </a:r>
            <a:endParaRPr/>
          </a:p>
          <a:p>
            <a:pPr indent="-311150" lvl="0" marL="457200" rtl="0" algn="l">
              <a:spcBef>
                <a:spcPts val="0"/>
              </a:spcBef>
              <a:spcAft>
                <a:spcPts val="0"/>
              </a:spcAft>
              <a:buSzPts val="1300"/>
              <a:buChar char="●"/>
            </a:pPr>
            <a:r>
              <a:rPr lang="en"/>
              <a:t>Facebook creates a post that links the site. User has to create a post for it. </a:t>
            </a:r>
            <a:endParaRPr/>
          </a:p>
        </p:txBody>
      </p:sp>
      <p:pic>
        <p:nvPicPr>
          <p:cNvPr id="183" name="Google Shape;183;p20"/>
          <p:cNvPicPr preferRelativeResize="0"/>
          <p:nvPr/>
        </p:nvPicPr>
        <p:blipFill>
          <a:blip r:embed="rId3">
            <a:alphaModFix/>
          </a:blip>
          <a:stretch>
            <a:fillRect/>
          </a:stretch>
        </p:blipFill>
        <p:spPr>
          <a:xfrm>
            <a:off x="626250" y="2504750"/>
            <a:ext cx="4081802" cy="2551126"/>
          </a:xfrm>
          <a:prstGeom prst="rect">
            <a:avLst/>
          </a:prstGeom>
          <a:noFill/>
          <a:ln>
            <a:noFill/>
          </a:ln>
        </p:spPr>
      </p:pic>
      <p:pic>
        <p:nvPicPr>
          <p:cNvPr id="184" name="Google Shape;184;p20"/>
          <p:cNvPicPr preferRelativeResize="0"/>
          <p:nvPr/>
        </p:nvPicPr>
        <p:blipFill>
          <a:blip r:embed="rId4">
            <a:alphaModFix/>
          </a:blip>
          <a:stretch>
            <a:fillRect/>
          </a:stretch>
        </p:blipFill>
        <p:spPr>
          <a:xfrm>
            <a:off x="4572001" y="2770176"/>
            <a:ext cx="3811502" cy="2143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Payment Processing</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WooCommerce will be our payment </a:t>
            </a:r>
            <a:r>
              <a:rPr lang="en"/>
              <a:t>processing</a:t>
            </a:r>
            <a:r>
              <a:rPr lang="en"/>
              <a:t> platform.</a:t>
            </a:r>
            <a:endParaRPr/>
          </a:p>
          <a:p>
            <a:pPr indent="0" lvl="0" marL="0" rtl="0" algn="l">
              <a:spcBef>
                <a:spcPts val="1200"/>
              </a:spcBef>
              <a:spcAft>
                <a:spcPts val="0"/>
              </a:spcAft>
              <a:buNone/>
            </a:pPr>
            <a:r>
              <a:rPr lang="en"/>
              <a:t>WooCommerce includes a variety of different </a:t>
            </a:r>
            <a:r>
              <a:rPr lang="en"/>
              <a:t>options</a:t>
            </a:r>
            <a:r>
              <a:rPr lang="en"/>
              <a:t> for online payments including subscription based payment processing.</a:t>
            </a:r>
            <a:endParaRPr/>
          </a:p>
          <a:p>
            <a:pPr indent="0" lvl="0" marL="0" rtl="0" algn="l">
              <a:spcBef>
                <a:spcPts val="1200"/>
              </a:spcBef>
              <a:spcAft>
                <a:spcPts val="0"/>
              </a:spcAft>
              <a:buNone/>
            </a:pPr>
            <a:r>
              <a:rPr lang="en"/>
              <a:t>Our subscription based payment system has 4 different levels so it can match a consumer’s potential income range.</a:t>
            </a:r>
            <a:endParaRPr/>
          </a:p>
          <a:p>
            <a:pPr indent="0" lvl="0" marL="0" rtl="0" algn="l">
              <a:spcBef>
                <a:spcPts val="1200"/>
              </a:spcBef>
              <a:spcAft>
                <a:spcPts val="1200"/>
              </a:spcAft>
              <a:buNone/>
            </a:pPr>
            <a:r>
              <a:rPr lang="en"/>
              <a:t>Using their API and documentation, we will direct all payments to be </a:t>
            </a:r>
            <a:r>
              <a:rPr lang="en"/>
              <a:t>handled</a:t>
            </a:r>
            <a:r>
              <a:rPr lang="en"/>
              <a:t> by their pre-</a:t>
            </a:r>
            <a:r>
              <a:rPr lang="en"/>
              <a:t>existing</a:t>
            </a:r>
            <a:r>
              <a:rPr lang="en"/>
              <a:t> and secure portals that will be integrated into our payment page.</a:t>
            </a:r>
            <a:endParaRPr/>
          </a:p>
        </p:txBody>
      </p:sp>
      <p:pic>
        <p:nvPicPr>
          <p:cNvPr id="191" name="Google Shape;191;p21"/>
          <p:cNvPicPr preferRelativeResize="0"/>
          <p:nvPr/>
        </p:nvPicPr>
        <p:blipFill>
          <a:blip r:embed="rId3">
            <a:alphaModFix/>
          </a:blip>
          <a:stretch>
            <a:fillRect/>
          </a:stretch>
        </p:blipFill>
        <p:spPr>
          <a:xfrm>
            <a:off x="2822850" y="3686850"/>
            <a:ext cx="3540202" cy="160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