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E60A41-3280-41A5-B15C-DA962E9DEBC5}">
  <a:tblStyle styleId="{43E60A41-3280-41A5-B15C-DA962E9DEB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a59c329f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a59c329f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a59c329f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a59c329f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f5bc0f0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f5bc0f0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af2c1ad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af2c1ad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cdd7cc19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cdd7cc19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af2c1ad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af2c1ad7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a59c329f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a59c329f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a59c329f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a59c329f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cc2682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cc2682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a59c329f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a59c329f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af2c1ad7b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af2c1ad7b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af2c1ad7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af2c1ad7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dd7cc19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cdd7cc19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af2c1ad7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af2c1ad7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jl29qI62XPg" TargetMode="External"/><Relationship Id="rId4" Type="http://schemas.openxmlformats.org/officeDocument/2006/relationships/hyperlink" Target="https://infinityfree.net/" TargetMode="External"/><Relationship Id="rId10" Type="http://schemas.openxmlformats.org/officeDocument/2006/relationships/hyperlink" Target="https://developers.google.com/maps/documentation/embed/map-generator#cleaning-up" TargetMode="External"/><Relationship Id="rId9" Type="http://schemas.openxmlformats.org/officeDocument/2006/relationships/hyperlink" Target="https://code.visualstudio.com/" TargetMode="External"/><Relationship Id="rId5" Type="http://schemas.openxmlformats.org/officeDocument/2006/relationships/hyperlink" Target="https://trello.com/" TargetMode="External"/><Relationship Id="rId6" Type="http://schemas.openxmlformats.org/officeDocument/2006/relationships/hyperlink" Target="https://stripe.com/" TargetMode="External"/><Relationship Id="rId7" Type="http://schemas.openxmlformats.org/officeDocument/2006/relationships/hyperlink" Target="https://github.com/" TargetMode="External"/><Relationship Id="rId8" Type="http://schemas.openxmlformats.org/officeDocument/2006/relationships/hyperlink" Target="https://nodejs.org/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013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6 Progress Report</a:t>
            </a:r>
            <a:endParaRPr/>
          </a:p>
        </p:txBody>
      </p:sp>
      <p:sp>
        <p:nvSpPr>
          <p:cNvPr id="135" name="Google Shape;135;p13"/>
          <p:cNvSpPr txBox="1"/>
          <p:nvPr>
            <p:ph idx="1" type="subTitle"/>
          </p:nvPr>
        </p:nvSpPr>
        <p:spPr>
          <a:xfrm>
            <a:off x="5083950" y="27482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Nathan R, Dominic O, Drew F, Jalen G, Michael M, Daniel 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Design</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
            </a:r>
            <a:r>
              <a:rPr lang="en"/>
              <a:t>e’ve created</a:t>
            </a:r>
            <a:r>
              <a:rPr lang="en"/>
              <a:t> a very rough demo of the project based off online video tutorials. </a:t>
            </a:r>
            <a:endParaRPr/>
          </a:p>
          <a:p>
            <a:pPr indent="0" lvl="0" marL="0" rtl="0" algn="l">
              <a:spcBef>
                <a:spcPts val="1200"/>
              </a:spcBef>
              <a:spcAft>
                <a:spcPts val="0"/>
              </a:spcAft>
              <a:buNone/>
            </a:pPr>
            <a:r>
              <a:rPr b="1" lang="en" sz="1400" u="sng"/>
              <a:t>Objective </a:t>
            </a:r>
            <a:endParaRPr b="1" sz="1400" u="sng"/>
          </a:p>
          <a:p>
            <a:pPr indent="0" lvl="0" marL="0" rtl="0" algn="l">
              <a:spcBef>
                <a:spcPts val="1200"/>
              </a:spcBef>
              <a:spcAft>
                <a:spcPts val="0"/>
              </a:spcAft>
              <a:buNone/>
            </a:pPr>
            <a:r>
              <a:rPr lang="en"/>
              <a:t>Gameplay is based on an in-game character. The character is controlled by the player and has a set time limit to try to collect various foods that pop up around her/him. </a:t>
            </a:r>
            <a:endParaRPr/>
          </a:p>
          <a:p>
            <a:pPr indent="0" lvl="0" marL="0" rtl="0" algn="l">
              <a:spcBef>
                <a:spcPts val="1200"/>
              </a:spcBef>
              <a:spcAft>
                <a:spcPts val="0"/>
              </a:spcAft>
              <a:buNone/>
            </a:pPr>
            <a:r>
              <a:rPr lang="en"/>
              <a:t>When enough of certain food types is collected, general nutritional information about the food will be displayed on screen. Users will be able to learn about what foods are and aren’t good for them.</a:t>
            </a:r>
            <a:endParaRPr/>
          </a:p>
          <a:p>
            <a:pPr indent="0" lvl="0" marL="0" rtl="0" algn="l">
              <a:spcBef>
                <a:spcPts val="1200"/>
              </a:spcBef>
              <a:spcAft>
                <a:spcPts val="1200"/>
              </a:spcAft>
              <a:buNone/>
            </a:pPr>
            <a:r>
              <a:rPr lang="en"/>
              <a:t>The user will have 30 seconds to collect as many healthy foods as possible. The more high scores the user earns, the more information they will unlock.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Progress</a:t>
            </a:r>
            <a:endParaRPr/>
          </a:p>
        </p:txBody>
      </p:sp>
      <p:sp>
        <p:nvSpPr>
          <p:cNvPr id="198" name="Google Shape;198;p23"/>
          <p:cNvSpPr txBox="1"/>
          <p:nvPr>
            <p:ph idx="1" type="body"/>
          </p:nvPr>
        </p:nvSpPr>
        <p:spPr>
          <a:xfrm>
            <a:off x="1297500" y="1567550"/>
            <a:ext cx="7038900" cy="34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basic functionality completed for the game. There is a player character able to move around using the mouse cursor. At this stage of development, the character is only collecting circles that float in and out of the screen, each time gaining one point to the score counter when one is collected. </a:t>
            </a:r>
            <a:endParaRPr/>
          </a:p>
          <a:p>
            <a:pPr indent="0" lvl="0" marL="0" rtl="0" algn="l">
              <a:spcBef>
                <a:spcPts val="1200"/>
              </a:spcBef>
              <a:spcAft>
                <a:spcPts val="0"/>
              </a:spcAft>
              <a:buNone/>
            </a:pPr>
            <a:r>
              <a:rPr b="1" lang="en" sz="1400" u="sng"/>
              <a:t>Features planned as of now are:</a:t>
            </a:r>
            <a:endParaRPr b="1" sz="1400" u="sng"/>
          </a:p>
          <a:p>
            <a:pPr indent="-311150" lvl="0" marL="457200" rtl="0" algn="l">
              <a:spcBef>
                <a:spcPts val="1200"/>
              </a:spcBef>
              <a:spcAft>
                <a:spcPts val="0"/>
              </a:spcAft>
              <a:buSzPts val="1300"/>
              <a:buChar char="-"/>
            </a:pPr>
            <a:r>
              <a:rPr lang="en"/>
              <a:t>High score leaderboard</a:t>
            </a:r>
            <a:endParaRPr/>
          </a:p>
          <a:p>
            <a:pPr indent="-311150" lvl="0" marL="457200" rtl="0" algn="l">
              <a:spcBef>
                <a:spcPts val="0"/>
              </a:spcBef>
              <a:spcAft>
                <a:spcPts val="0"/>
              </a:spcAft>
              <a:buSzPts val="1300"/>
              <a:buChar char="-"/>
            </a:pPr>
            <a:r>
              <a:rPr lang="en"/>
              <a:t>In-game timer</a:t>
            </a:r>
            <a:endParaRPr/>
          </a:p>
          <a:p>
            <a:pPr indent="-311150" lvl="0" marL="457200" rtl="0" algn="l">
              <a:spcBef>
                <a:spcPts val="0"/>
              </a:spcBef>
              <a:spcAft>
                <a:spcPts val="0"/>
              </a:spcAft>
              <a:buSzPts val="1300"/>
              <a:buChar char="-"/>
            </a:pPr>
            <a:r>
              <a:rPr lang="en"/>
              <a:t>Different point values for foods eaten</a:t>
            </a:r>
            <a:endParaRPr/>
          </a:p>
          <a:p>
            <a:pPr indent="-311150" lvl="0" marL="457200" rtl="0" algn="l">
              <a:spcBef>
                <a:spcPts val="0"/>
              </a:spcBef>
              <a:spcAft>
                <a:spcPts val="0"/>
              </a:spcAft>
              <a:buSzPts val="1300"/>
              <a:buChar char="-"/>
            </a:pPr>
            <a:r>
              <a:rPr lang="en"/>
              <a:t>Nutritional pop-ups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87800" y="1368175"/>
            <a:ext cx="8768400" cy="405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t>Game Demo</a:t>
            </a:r>
            <a:endParaRPr sz="3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Languages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Main Languages: Javascript, HTML, CSS</a:t>
            </a:r>
            <a:endParaRPr/>
          </a:p>
          <a:p>
            <a:pPr indent="-311150" lvl="0" marL="457200" rtl="0" algn="l">
              <a:spcBef>
                <a:spcPts val="0"/>
              </a:spcBef>
              <a:spcAft>
                <a:spcPts val="0"/>
              </a:spcAft>
              <a:buSzPts val="1300"/>
              <a:buChar char="-"/>
            </a:pPr>
            <a:r>
              <a:rPr lang="en"/>
              <a:t>Javascript Runtime Environment: NodeJS</a:t>
            </a:r>
            <a:endParaRPr/>
          </a:p>
          <a:p>
            <a:pPr indent="-311150" lvl="0" marL="457200" rtl="0" algn="l">
              <a:spcBef>
                <a:spcPts val="0"/>
              </a:spcBef>
              <a:spcAft>
                <a:spcPts val="0"/>
              </a:spcAft>
              <a:buSzPts val="1300"/>
              <a:buChar char="-"/>
            </a:pPr>
            <a:r>
              <a:rPr lang="en"/>
              <a:t>Database: SQLite, SQL</a:t>
            </a:r>
            <a:endParaRPr/>
          </a:p>
          <a:p>
            <a:pPr indent="-311150" lvl="0" marL="457200" rtl="0" algn="l">
              <a:spcBef>
                <a:spcPts val="0"/>
              </a:spcBef>
              <a:spcAft>
                <a:spcPts val="0"/>
              </a:spcAft>
              <a:buSzPts val="1300"/>
              <a:buChar char="-"/>
            </a:pPr>
            <a:r>
              <a:rPr lang="en"/>
              <a:t>IDE: Visual Studio Code</a:t>
            </a:r>
            <a:endParaRPr/>
          </a:p>
          <a:p>
            <a:pPr indent="-311150" lvl="0" marL="457200" rtl="0" algn="l">
              <a:spcBef>
                <a:spcPts val="0"/>
              </a:spcBef>
              <a:spcAft>
                <a:spcPts val="0"/>
              </a:spcAft>
              <a:buSzPts val="1300"/>
              <a:buChar char="-"/>
            </a:pPr>
            <a:r>
              <a:rPr lang="en"/>
              <a:t>Project Management: Trello</a:t>
            </a:r>
            <a:endParaRPr/>
          </a:p>
          <a:p>
            <a:pPr indent="-311150" lvl="0" marL="457200" rtl="0" algn="l">
              <a:spcBef>
                <a:spcPts val="0"/>
              </a:spcBef>
              <a:spcAft>
                <a:spcPts val="0"/>
              </a:spcAft>
              <a:buSzPts val="1300"/>
              <a:buChar char="-"/>
            </a:pPr>
            <a:r>
              <a:rPr lang="en"/>
              <a:t>Project Repository: GitHub</a:t>
            </a:r>
            <a:endParaRPr/>
          </a:p>
          <a:p>
            <a:pPr indent="-311150" lvl="0" marL="457200" rtl="0" algn="l">
              <a:spcBef>
                <a:spcPts val="0"/>
              </a:spcBef>
              <a:spcAft>
                <a:spcPts val="0"/>
              </a:spcAft>
              <a:buSzPts val="1300"/>
              <a:buChar char="-"/>
            </a:pPr>
            <a:r>
              <a:rPr lang="en"/>
              <a:t>Website Hosting: InfinityFree</a:t>
            </a:r>
            <a:endParaRPr/>
          </a:p>
        </p:txBody>
      </p:sp>
      <p:pic>
        <p:nvPicPr>
          <p:cNvPr id="210" name="Google Shape;210;p25"/>
          <p:cNvPicPr preferRelativeResize="0"/>
          <p:nvPr/>
        </p:nvPicPr>
        <p:blipFill>
          <a:blip r:embed="rId3">
            <a:alphaModFix/>
          </a:blip>
          <a:stretch>
            <a:fillRect/>
          </a:stretch>
        </p:blipFill>
        <p:spPr>
          <a:xfrm>
            <a:off x="5344450" y="152200"/>
            <a:ext cx="1953650" cy="1191250"/>
          </a:xfrm>
          <a:prstGeom prst="rect">
            <a:avLst/>
          </a:prstGeom>
          <a:noFill/>
          <a:ln>
            <a:noFill/>
          </a:ln>
        </p:spPr>
      </p:pic>
      <p:pic>
        <p:nvPicPr>
          <p:cNvPr id="211" name="Google Shape;211;p25"/>
          <p:cNvPicPr preferRelativeResize="0"/>
          <p:nvPr/>
        </p:nvPicPr>
        <p:blipFill>
          <a:blip r:embed="rId4">
            <a:alphaModFix/>
          </a:blip>
          <a:stretch>
            <a:fillRect/>
          </a:stretch>
        </p:blipFill>
        <p:spPr>
          <a:xfrm>
            <a:off x="4348775" y="2475374"/>
            <a:ext cx="2780025" cy="1459525"/>
          </a:xfrm>
          <a:prstGeom prst="rect">
            <a:avLst/>
          </a:prstGeom>
          <a:noFill/>
          <a:ln>
            <a:noFill/>
          </a:ln>
        </p:spPr>
      </p:pic>
      <p:pic>
        <p:nvPicPr>
          <p:cNvPr id="212" name="Google Shape;212;p25"/>
          <p:cNvPicPr preferRelativeResize="0"/>
          <p:nvPr/>
        </p:nvPicPr>
        <p:blipFill>
          <a:blip r:embed="rId5">
            <a:alphaModFix/>
          </a:blip>
          <a:stretch>
            <a:fillRect/>
          </a:stretch>
        </p:blipFill>
        <p:spPr>
          <a:xfrm>
            <a:off x="7389725" y="1367825"/>
            <a:ext cx="1404549" cy="1404549"/>
          </a:xfrm>
          <a:prstGeom prst="rect">
            <a:avLst/>
          </a:prstGeom>
          <a:noFill/>
          <a:ln>
            <a:noFill/>
          </a:ln>
        </p:spPr>
      </p:pic>
      <p:pic>
        <p:nvPicPr>
          <p:cNvPr id="213" name="Google Shape;213;p25"/>
          <p:cNvPicPr preferRelativeResize="0"/>
          <p:nvPr/>
        </p:nvPicPr>
        <p:blipFill>
          <a:blip r:embed="rId6">
            <a:alphaModFix/>
          </a:blip>
          <a:stretch>
            <a:fillRect/>
          </a:stretch>
        </p:blipFill>
        <p:spPr>
          <a:xfrm>
            <a:off x="2630975" y="3645225"/>
            <a:ext cx="1845675" cy="1143650"/>
          </a:xfrm>
          <a:prstGeom prst="rect">
            <a:avLst/>
          </a:prstGeom>
          <a:noFill/>
          <a:ln>
            <a:noFill/>
          </a:ln>
        </p:spPr>
      </p:pic>
      <p:pic>
        <p:nvPicPr>
          <p:cNvPr id="214" name="Google Shape;214;p25"/>
          <p:cNvPicPr preferRelativeResize="0"/>
          <p:nvPr/>
        </p:nvPicPr>
        <p:blipFill>
          <a:blip r:embed="rId7">
            <a:alphaModFix/>
          </a:blip>
          <a:stretch>
            <a:fillRect/>
          </a:stretch>
        </p:blipFill>
        <p:spPr>
          <a:xfrm>
            <a:off x="6885600" y="3190350"/>
            <a:ext cx="1729100" cy="172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052550" y="1413900"/>
            <a:ext cx="7038900" cy="231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100"/>
              <a:t>THANK YOU</a:t>
            </a:r>
            <a:endParaRPr sz="6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JavaScript 2D Game Tutorial - </a:t>
            </a:r>
            <a:r>
              <a:rPr lang="en" u="sng">
                <a:solidFill>
                  <a:schemeClr val="hlink"/>
                </a:solidFill>
                <a:hlinkClick r:id="rId3"/>
              </a:rPr>
              <a:t>https://www.youtube.com/watch?v=jl29qI62XPg</a:t>
            </a:r>
            <a:endParaRPr/>
          </a:p>
          <a:p>
            <a:pPr indent="0" lvl="0" marL="0" rtl="0" algn="l">
              <a:spcBef>
                <a:spcPts val="1200"/>
              </a:spcBef>
              <a:spcAft>
                <a:spcPts val="0"/>
              </a:spcAft>
              <a:buNone/>
            </a:pPr>
            <a:r>
              <a:rPr lang="en"/>
              <a:t>Website Hosting - </a:t>
            </a:r>
            <a:r>
              <a:rPr lang="en" u="sng">
                <a:solidFill>
                  <a:schemeClr val="hlink"/>
                </a:solidFill>
                <a:hlinkClick r:id="rId4"/>
              </a:rPr>
              <a:t>https://infinityfree.net/</a:t>
            </a:r>
            <a:r>
              <a:rPr lang="en"/>
              <a:t> </a:t>
            </a:r>
            <a:endParaRPr/>
          </a:p>
          <a:p>
            <a:pPr indent="0" lvl="0" marL="0" rtl="0" algn="l">
              <a:spcBef>
                <a:spcPts val="1200"/>
              </a:spcBef>
              <a:spcAft>
                <a:spcPts val="0"/>
              </a:spcAft>
              <a:buNone/>
            </a:pPr>
            <a:r>
              <a:rPr lang="en"/>
              <a:t>Trello - </a:t>
            </a:r>
            <a:r>
              <a:rPr lang="en" u="sng">
                <a:solidFill>
                  <a:schemeClr val="hlink"/>
                </a:solidFill>
                <a:hlinkClick r:id="rId5"/>
              </a:rPr>
              <a:t>https://trello.com/</a:t>
            </a:r>
            <a:r>
              <a:rPr lang="en"/>
              <a:t> </a:t>
            </a:r>
            <a:endParaRPr/>
          </a:p>
          <a:p>
            <a:pPr indent="0" lvl="0" marL="0" rtl="0" algn="l">
              <a:spcBef>
                <a:spcPts val="1200"/>
              </a:spcBef>
              <a:spcAft>
                <a:spcPts val="0"/>
              </a:spcAft>
              <a:buNone/>
            </a:pPr>
            <a:r>
              <a:rPr lang="en"/>
              <a:t>Stripe - </a:t>
            </a:r>
            <a:r>
              <a:rPr lang="en" u="sng">
                <a:solidFill>
                  <a:schemeClr val="hlink"/>
                </a:solidFill>
                <a:hlinkClick r:id="rId6"/>
              </a:rPr>
              <a:t>https://stripe.com/</a:t>
            </a:r>
            <a:r>
              <a:rPr lang="en"/>
              <a:t> </a:t>
            </a:r>
            <a:endParaRPr/>
          </a:p>
          <a:p>
            <a:pPr indent="0" lvl="0" marL="0" rtl="0" algn="l">
              <a:spcBef>
                <a:spcPts val="1200"/>
              </a:spcBef>
              <a:spcAft>
                <a:spcPts val="0"/>
              </a:spcAft>
              <a:buNone/>
            </a:pPr>
            <a:r>
              <a:rPr lang="en"/>
              <a:t>Github - </a:t>
            </a:r>
            <a:r>
              <a:rPr lang="en" u="sng">
                <a:solidFill>
                  <a:schemeClr val="hlink"/>
                </a:solidFill>
                <a:hlinkClick r:id="rId7"/>
              </a:rPr>
              <a:t>https://github.com/</a:t>
            </a:r>
            <a:r>
              <a:rPr lang="en"/>
              <a:t> </a:t>
            </a:r>
            <a:endParaRPr/>
          </a:p>
          <a:p>
            <a:pPr indent="0" lvl="0" marL="0" rtl="0" algn="l">
              <a:spcBef>
                <a:spcPts val="1200"/>
              </a:spcBef>
              <a:spcAft>
                <a:spcPts val="0"/>
              </a:spcAft>
              <a:buNone/>
            </a:pPr>
            <a:r>
              <a:rPr lang="en"/>
              <a:t>Node JS</a:t>
            </a:r>
            <a:r>
              <a:rPr lang="en"/>
              <a:t> - </a:t>
            </a:r>
            <a:r>
              <a:rPr lang="en" u="sng">
                <a:solidFill>
                  <a:schemeClr val="hlink"/>
                </a:solidFill>
                <a:hlinkClick r:id="rId8"/>
              </a:rPr>
              <a:t>https://nodejs.org/en/</a:t>
            </a:r>
            <a:r>
              <a:rPr lang="en"/>
              <a:t> </a:t>
            </a:r>
            <a:endParaRPr/>
          </a:p>
          <a:p>
            <a:pPr indent="0" lvl="0" marL="0" rtl="0" algn="l">
              <a:spcBef>
                <a:spcPts val="1200"/>
              </a:spcBef>
              <a:spcAft>
                <a:spcPts val="0"/>
              </a:spcAft>
              <a:buNone/>
            </a:pPr>
            <a:r>
              <a:rPr lang="en"/>
              <a:t>Visual Studio Code - </a:t>
            </a:r>
            <a:r>
              <a:rPr lang="en" u="sng">
                <a:solidFill>
                  <a:schemeClr val="hlink"/>
                </a:solidFill>
                <a:hlinkClick r:id="rId9"/>
              </a:rPr>
              <a:t>https://code.visualstudio.com/</a:t>
            </a:r>
            <a:r>
              <a:rPr lang="en"/>
              <a:t> </a:t>
            </a:r>
            <a:endParaRPr/>
          </a:p>
          <a:p>
            <a:pPr indent="0" lvl="0" marL="0" rtl="0" algn="l">
              <a:spcBef>
                <a:spcPts val="1200"/>
              </a:spcBef>
              <a:spcAft>
                <a:spcPts val="1200"/>
              </a:spcAft>
              <a:buNone/>
            </a:pPr>
            <a:r>
              <a:rPr lang="en"/>
              <a:t>Google Maps API - </a:t>
            </a:r>
            <a:r>
              <a:rPr lang="en" u="sng">
                <a:solidFill>
                  <a:schemeClr val="hlink"/>
                </a:solidFill>
                <a:hlinkClick r:id="rId10"/>
              </a:rPr>
              <a:t>https://developers.google.com/maps/documentation/embed/map-generator#cleaning-up</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Contributions</a:t>
            </a:r>
            <a:endParaRPr/>
          </a:p>
        </p:txBody>
      </p:sp>
      <p:sp>
        <p:nvSpPr>
          <p:cNvPr id="141" name="Google Shape;141;p14"/>
          <p:cNvSpPr txBox="1"/>
          <p:nvPr>
            <p:ph idx="1" type="body"/>
          </p:nvPr>
        </p:nvSpPr>
        <p:spPr>
          <a:xfrm>
            <a:off x="1265250" y="15272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Daniel: Made game demo</a:t>
            </a:r>
            <a:endParaRPr/>
          </a:p>
          <a:p>
            <a:pPr indent="-311150" lvl="0" marL="457200" rtl="0" algn="l">
              <a:spcBef>
                <a:spcPts val="0"/>
              </a:spcBef>
              <a:spcAft>
                <a:spcPts val="0"/>
              </a:spcAft>
              <a:buSzPts val="1300"/>
              <a:buChar char="-"/>
            </a:pPr>
            <a:r>
              <a:rPr lang="en"/>
              <a:t>Dominic: Made charts (use cases and sequence diagrams)</a:t>
            </a:r>
            <a:endParaRPr/>
          </a:p>
          <a:p>
            <a:pPr indent="-311150" lvl="0" marL="457200" rtl="0" algn="l">
              <a:spcBef>
                <a:spcPts val="0"/>
              </a:spcBef>
              <a:spcAft>
                <a:spcPts val="0"/>
              </a:spcAft>
              <a:buSzPts val="1300"/>
              <a:buChar char="-"/>
            </a:pPr>
            <a:r>
              <a:rPr lang="en"/>
              <a:t>Drew: Requirements, use case charts, Interface Diagram</a:t>
            </a:r>
            <a:endParaRPr/>
          </a:p>
          <a:p>
            <a:pPr indent="-311150" lvl="0" marL="457200" rtl="0" algn="l">
              <a:spcBef>
                <a:spcPts val="0"/>
              </a:spcBef>
              <a:spcAft>
                <a:spcPts val="0"/>
              </a:spcAft>
              <a:buSzPts val="1300"/>
              <a:buChar char="-"/>
            </a:pPr>
            <a:r>
              <a:rPr lang="en"/>
              <a:t>Jalen: Use cases’ written descriptions</a:t>
            </a:r>
            <a:endParaRPr/>
          </a:p>
          <a:p>
            <a:pPr indent="-311150" lvl="0" marL="457200" rtl="0" algn="l">
              <a:spcBef>
                <a:spcPts val="0"/>
              </a:spcBef>
              <a:spcAft>
                <a:spcPts val="0"/>
              </a:spcAft>
              <a:buSzPts val="1300"/>
              <a:buChar char="-"/>
            </a:pPr>
            <a:r>
              <a:rPr lang="en"/>
              <a:t>Michael: Preliminary research and website backend design</a:t>
            </a:r>
            <a:endParaRPr/>
          </a:p>
          <a:p>
            <a:pPr indent="-311150" lvl="0" marL="457200" rtl="0" algn="l">
              <a:spcBef>
                <a:spcPts val="0"/>
              </a:spcBef>
              <a:spcAft>
                <a:spcPts val="0"/>
              </a:spcAft>
              <a:buSzPts val="1300"/>
              <a:buChar char="-"/>
            </a:pPr>
            <a:r>
              <a:rPr lang="en"/>
              <a:t>Nathan: High-Level Architecture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While the entire group contributed to every document, we attributed them to the people who actually created them. We also didn’t mention the SPMP because everyone contributed to it in roughly equal measure. </a:t>
            </a:r>
            <a:endParaRPr/>
          </a:p>
        </p:txBody>
      </p:sp>
      <p:pic>
        <p:nvPicPr>
          <p:cNvPr id="142" name="Google Shape;142;p14"/>
          <p:cNvPicPr preferRelativeResize="0"/>
          <p:nvPr/>
        </p:nvPicPr>
        <p:blipFill>
          <a:blip r:embed="rId3">
            <a:alphaModFix/>
          </a:blip>
          <a:stretch>
            <a:fillRect/>
          </a:stretch>
        </p:blipFill>
        <p:spPr>
          <a:xfrm>
            <a:off x="5850575" y="169725"/>
            <a:ext cx="2943376" cy="154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Plans</a:t>
            </a:r>
            <a:endParaRPr/>
          </a:p>
        </p:txBody>
      </p:sp>
      <p:sp>
        <p:nvSpPr>
          <p:cNvPr id="148" name="Google Shape;148;p15"/>
          <p:cNvSpPr txBox="1"/>
          <p:nvPr>
            <p:ph idx="1" type="body"/>
          </p:nvPr>
        </p:nvSpPr>
        <p:spPr>
          <a:xfrm>
            <a:off x="1297500" y="156240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Nathan plans on implementing social media connection to the website</a:t>
            </a:r>
            <a:endParaRPr/>
          </a:p>
          <a:p>
            <a:pPr indent="-311150" lvl="0" marL="457200" rtl="0" algn="l">
              <a:lnSpc>
                <a:spcPct val="200000"/>
              </a:lnSpc>
              <a:spcBef>
                <a:spcPts val="0"/>
              </a:spcBef>
              <a:spcAft>
                <a:spcPts val="0"/>
              </a:spcAft>
              <a:buSzPts val="1300"/>
              <a:buChar char="-"/>
            </a:pPr>
            <a:r>
              <a:rPr lang="en"/>
              <a:t>Dominic will implement the location finder feature for nearby fitness opportunities</a:t>
            </a:r>
            <a:endParaRPr/>
          </a:p>
          <a:p>
            <a:pPr indent="-311150" lvl="0" marL="457200" rtl="0" algn="l">
              <a:lnSpc>
                <a:spcPct val="200000"/>
              </a:lnSpc>
              <a:spcBef>
                <a:spcPts val="0"/>
              </a:spcBef>
              <a:spcAft>
                <a:spcPts val="0"/>
              </a:spcAft>
              <a:buSzPts val="1300"/>
              <a:buChar char="-"/>
            </a:pPr>
            <a:r>
              <a:rPr lang="en"/>
              <a:t>Michael and Drew are managing backend devel</a:t>
            </a:r>
            <a:r>
              <a:rPr lang="en"/>
              <a:t>opment, implementing database features</a:t>
            </a:r>
            <a:endParaRPr/>
          </a:p>
          <a:p>
            <a:pPr indent="-311150" lvl="0" marL="457200" rtl="0" algn="l">
              <a:lnSpc>
                <a:spcPct val="200000"/>
              </a:lnSpc>
              <a:spcBef>
                <a:spcPts val="0"/>
              </a:spcBef>
              <a:spcAft>
                <a:spcPts val="0"/>
              </a:spcAft>
              <a:buSzPts val="1300"/>
              <a:buChar char="-"/>
            </a:pPr>
            <a:r>
              <a:rPr lang="en"/>
              <a:t>Daniel is </a:t>
            </a:r>
            <a:r>
              <a:rPr lang="en"/>
              <a:t>focusing</a:t>
            </a:r>
            <a:r>
              <a:rPr lang="en"/>
              <a:t> on the UI including the game and doing the web design along with Drew</a:t>
            </a:r>
            <a:endParaRPr/>
          </a:p>
          <a:p>
            <a:pPr indent="-311150" lvl="0" marL="457200" rtl="0" algn="l">
              <a:lnSpc>
                <a:spcPct val="200000"/>
              </a:lnSpc>
              <a:spcBef>
                <a:spcPts val="0"/>
              </a:spcBef>
              <a:spcAft>
                <a:spcPts val="0"/>
              </a:spcAft>
              <a:buSzPts val="1300"/>
              <a:buChar char="-"/>
            </a:pPr>
            <a:r>
              <a:rPr lang="en"/>
              <a:t>Jalen will be helping Daniel with game </a:t>
            </a:r>
            <a:r>
              <a:rPr lang="en"/>
              <a:t>design</a:t>
            </a:r>
            <a:r>
              <a:rPr lang="en"/>
              <a:t> and debugging the website</a:t>
            </a:r>
            <a:endParaRPr/>
          </a:p>
          <a:p>
            <a:pPr indent="-311150" lvl="0" marL="457200" rtl="0" algn="l">
              <a:lnSpc>
                <a:spcPct val="200000"/>
              </a:lnSpc>
              <a:spcBef>
                <a:spcPts val="0"/>
              </a:spcBef>
              <a:spcAft>
                <a:spcPts val="0"/>
              </a:spcAft>
              <a:buSzPts val="1300"/>
              <a:buChar char="-"/>
            </a:pPr>
            <a:r>
              <a:rPr lang="en"/>
              <a:t>To help manage goals and </a:t>
            </a:r>
            <a:r>
              <a:rPr lang="en"/>
              <a:t>keep</a:t>
            </a:r>
            <a:r>
              <a:rPr lang="en"/>
              <a:t> the team on task, we will create a Trello board to be updated on a consistent basis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152400" y="413763"/>
            <a:ext cx="8839202" cy="431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Design</a:t>
            </a:r>
            <a:endParaRPr/>
          </a:p>
        </p:txBody>
      </p:sp>
      <p:sp>
        <p:nvSpPr>
          <p:cNvPr id="159" name="Google Shape;159;p17"/>
          <p:cNvSpPr txBox="1"/>
          <p:nvPr>
            <p:ph idx="1" type="body"/>
          </p:nvPr>
        </p:nvSpPr>
        <p:spPr>
          <a:xfrm>
            <a:off x="1297500" y="1464131"/>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website will be built from scratch </a:t>
            </a:r>
            <a:endParaRPr/>
          </a:p>
          <a:p>
            <a:pPr indent="0" lvl="0" marL="0" rtl="0" algn="l">
              <a:spcBef>
                <a:spcPts val="1200"/>
              </a:spcBef>
              <a:spcAft>
                <a:spcPts val="0"/>
              </a:spcAft>
              <a:buNone/>
            </a:pPr>
            <a:r>
              <a:rPr lang="en"/>
              <a:t>We will host it on InfinityFree which </a:t>
            </a:r>
            <a:r>
              <a:rPr lang="en"/>
              <a:t>allows us to upload our raw code and database files without any managed aspects from the hosting service, except for hosting the website online and proper tool handling</a:t>
            </a:r>
            <a:endParaRPr/>
          </a:p>
          <a:p>
            <a:pPr indent="0" lvl="0" marL="0" rtl="0" algn="l">
              <a:spcBef>
                <a:spcPts val="1200"/>
              </a:spcBef>
              <a:spcAft>
                <a:spcPts val="0"/>
              </a:spcAft>
              <a:buNone/>
            </a:pPr>
            <a:r>
              <a:rPr lang="en"/>
              <a:t>Each significant feature will have its own page, aside from the social media integration which will be included on the home page</a:t>
            </a:r>
            <a:endParaRPr/>
          </a:p>
          <a:p>
            <a:pPr indent="0" lvl="0" marL="0" rtl="0" algn="l">
              <a:spcBef>
                <a:spcPts val="1200"/>
              </a:spcBef>
              <a:spcAft>
                <a:spcPts val="1200"/>
              </a:spcAft>
              <a:buNone/>
            </a:pPr>
            <a:r>
              <a:rPr lang="en"/>
              <a:t>There will be an SQL </a:t>
            </a:r>
            <a:r>
              <a:rPr lang="en"/>
              <a:t>database</a:t>
            </a:r>
            <a:r>
              <a:rPr lang="en"/>
              <a:t> used for storing any </a:t>
            </a:r>
            <a:r>
              <a:rPr lang="en"/>
              <a:t>necessary</a:t>
            </a:r>
            <a:r>
              <a:rPr lang="en"/>
              <a:t> information for the website, the game, and potentially the login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Account Management</a:t>
            </a:r>
            <a:endParaRPr/>
          </a:p>
        </p:txBody>
      </p:sp>
      <p:sp>
        <p:nvSpPr>
          <p:cNvPr id="165" name="Google Shape;165;p18"/>
          <p:cNvSpPr txBox="1"/>
          <p:nvPr>
            <p:ph idx="1" type="body"/>
          </p:nvPr>
        </p:nvSpPr>
        <p:spPr>
          <a:xfrm>
            <a:off x="1297500" y="1567550"/>
            <a:ext cx="70389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Different users and role account types (athlete, coach, parent) will have different functions. </a:t>
            </a:r>
            <a:endParaRPr/>
          </a:p>
        </p:txBody>
      </p:sp>
      <p:graphicFrame>
        <p:nvGraphicFramePr>
          <p:cNvPr id="166" name="Google Shape;166;p18"/>
          <p:cNvGraphicFramePr/>
          <p:nvPr/>
        </p:nvGraphicFramePr>
        <p:xfrm>
          <a:off x="633150" y="2091800"/>
          <a:ext cx="3000000" cy="3000000"/>
        </p:xfrm>
        <a:graphic>
          <a:graphicData uri="http://schemas.openxmlformats.org/drawingml/2006/table">
            <a:tbl>
              <a:tblPr>
                <a:noFill/>
                <a:tableStyleId>{43E60A41-3280-41A5-B15C-DA962E9DEBC5}</a:tableStyleId>
              </a:tblPr>
              <a:tblGrid>
                <a:gridCol w="2673025"/>
                <a:gridCol w="2673025"/>
                <a:gridCol w="2673025"/>
              </a:tblGrid>
              <a:tr h="495875">
                <a:tc>
                  <a:txBody>
                    <a:bodyPr/>
                    <a:lstStyle/>
                    <a:p>
                      <a:pPr indent="0" lvl="0" marL="0" rtl="0" algn="l">
                        <a:spcBef>
                          <a:spcPts val="0"/>
                        </a:spcBef>
                        <a:spcAft>
                          <a:spcPts val="0"/>
                        </a:spcAft>
                        <a:buNone/>
                      </a:pPr>
                      <a:r>
                        <a:rPr b="1" lang="en">
                          <a:solidFill>
                            <a:srgbClr val="FFFFFF"/>
                          </a:solidFill>
                        </a:rPr>
                        <a:t>Student</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Parent</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Coach</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71050">
                <a:tc>
                  <a:txBody>
                    <a:bodyPr/>
                    <a:lstStyle/>
                    <a:p>
                      <a:pPr indent="0" lvl="0" marL="0" rtl="0" algn="l">
                        <a:spcBef>
                          <a:spcPts val="0"/>
                        </a:spcBef>
                        <a:spcAft>
                          <a:spcPts val="0"/>
                        </a:spcAft>
                        <a:buNone/>
                      </a:pPr>
                      <a:r>
                        <a:rPr lang="en">
                          <a:solidFill>
                            <a:srgbClr val="FFFFFF"/>
                          </a:solidFill>
                        </a:rPr>
                        <a:t>Game Access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Particular Student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All Student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9850">
                <a:tc>
                  <a:txBody>
                    <a:bodyPr/>
                    <a:lstStyle/>
                    <a:p>
                      <a:pPr indent="0" lvl="0" marL="0" rtl="0" algn="l">
                        <a:spcBef>
                          <a:spcPts val="0"/>
                        </a:spcBef>
                        <a:spcAft>
                          <a:spcPts val="0"/>
                        </a:spcAft>
                        <a:buNone/>
                      </a:pPr>
                      <a:r>
                        <a:rPr lang="en">
                          <a:solidFill>
                            <a:srgbClr val="FFFFFF"/>
                          </a:solidFill>
                        </a:rPr>
                        <a:t>Social Media</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Contact Information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Remove/Add Students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71050">
                <a:tc>
                  <a:txBody>
                    <a:bodyPr/>
                    <a:lstStyle/>
                    <a:p>
                      <a:pPr indent="0" lvl="0" marL="0" rtl="0" algn="l">
                        <a:spcBef>
                          <a:spcPts val="0"/>
                        </a:spcBef>
                        <a:spcAft>
                          <a:spcPts val="0"/>
                        </a:spcAft>
                        <a:buNone/>
                      </a:pPr>
                      <a:r>
                        <a:rPr lang="en">
                          <a:solidFill>
                            <a:srgbClr val="FFFFFF"/>
                          </a:solidFill>
                        </a:rPr>
                        <a:t>GPS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GPS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GPS Info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985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Social Media</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Team Profiles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Database</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have an SQL database built into the backend of the website and used to store various pieces of information such as:</a:t>
            </a:r>
            <a:endParaRPr/>
          </a:p>
          <a:p>
            <a:pPr indent="-311150" lvl="0" marL="457200" rtl="0" algn="l">
              <a:spcBef>
                <a:spcPts val="1200"/>
              </a:spcBef>
              <a:spcAft>
                <a:spcPts val="0"/>
              </a:spcAft>
              <a:buSzPts val="1300"/>
              <a:buChar char="-"/>
            </a:pPr>
            <a:r>
              <a:rPr lang="en"/>
              <a:t>Game information </a:t>
            </a:r>
            <a:endParaRPr/>
          </a:p>
          <a:p>
            <a:pPr indent="-311150" lvl="0" marL="457200" rtl="0" algn="l">
              <a:spcBef>
                <a:spcPts val="0"/>
              </a:spcBef>
              <a:spcAft>
                <a:spcPts val="0"/>
              </a:spcAft>
              <a:buSzPts val="1300"/>
              <a:buChar char="-"/>
            </a:pPr>
            <a:r>
              <a:rPr lang="en"/>
              <a:t>Login details</a:t>
            </a:r>
            <a:endParaRPr/>
          </a:p>
          <a:p>
            <a:pPr indent="-311150" lvl="0" marL="457200" rtl="0" algn="l">
              <a:spcBef>
                <a:spcPts val="0"/>
              </a:spcBef>
              <a:spcAft>
                <a:spcPts val="0"/>
              </a:spcAft>
              <a:buSzPts val="1300"/>
              <a:buChar char="-"/>
            </a:pPr>
            <a:r>
              <a:rPr lang="en"/>
              <a:t>Student details </a:t>
            </a:r>
            <a:endParaRPr/>
          </a:p>
          <a:p>
            <a:pPr indent="-311150" lvl="0" marL="457200" rtl="0" algn="l">
              <a:spcBef>
                <a:spcPts val="0"/>
              </a:spcBef>
              <a:spcAft>
                <a:spcPts val="0"/>
              </a:spcAft>
              <a:buSzPts val="1300"/>
              <a:buChar char="-"/>
            </a:pPr>
            <a:r>
              <a:rPr lang="en"/>
              <a:t>Parent, coach, and child account relationships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GPS Gym Locator</a:t>
            </a:r>
            <a:endParaRPr/>
          </a:p>
        </p:txBody>
      </p:sp>
      <p:sp>
        <p:nvSpPr>
          <p:cNvPr id="178" name="Google Shape;178;p20"/>
          <p:cNvSpPr txBox="1"/>
          <p:nvPr>
            <p:ph idx="1" type="body"/>
          </p:nvPr>
        </p:nvSpPr>
        <p:spPr>
          <a:xfrm>
            <a:off x="1297500" y="1567550"/>
            <a:ext cx="4199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Google Maps API</a:t>
            </a:r>
            <a:endParaRPr/>
          </a:p>
          <a:p>
            <a:pPr indent="-311150" lvl="0" marL="457200" rtl="0" algn="l">
              <a:spcBef>
                <a:spcPts val="0"/>
              </a:spcBef>
              <a:spcAft>
                <a:spcPts val="0"/>
              </a:spcAft>
              <a:buSzPts val="1300"/>
              <a:buChar char="-"/>
            </a:pPr>
            <a:r>
              <a:rPr lang="en"/>
              <a:t>Map </a:t>
            </a:r>
            <a:r>
              <a:rPr lang="en"/>
              <a:t>embedded</a:t>
            </a:r>
            <a:r>
              <a:rPr lang="en"/>
              <a:t> into webpage </a:t>
            </a:r>
            <a:endParaRPr/>
          </a:p>
          <a:p>
            <a:pPr indent="-311150" lvl="0" marL="457200" rtl="0" algn="l">
              <a:spcBef>
                <a:spcPts val="0"/>
              </a:spcBef>
              <a:spcAft>
                <a:spcPts val="0"/>
              </a:spcAft>
              <a:buSzPts val="1300"/>
              <a:buChar char="-"/>
            </a:pPr>
            <a:r>
              <a:rPr lang="en"/>
              <a:t>Local gyms will be shown </a:t>
            </a:r>
            <a:endParaRPr/>
          </a:p>
        </p:txBody>
      </p:sp>
      <p:pic>
        <p:nvPicPr>
          <p:cNvPr id="179" name="Google Shape;179;p20"/>
          <p:cNvPicPr preferRelativeResize="0"/>
          <p:nvPr/>
        </p:nvPicPr>
        <p:blipFill rotWithShape="1">
          <a:blip r:embed="rId3">
            <a:alphaModFix/>
          </a:blip>
          <a:srcRect b="0" l="2590" r="11631" t="2799"/>
          <a:stretch/>
        </p:blipFill>
        <p:spPr>
          <a:xfrm>
            <a:off x="5497142" y="1567550"/>
            <a:ext cx="2839258" cy="2911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Payment Processing</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Stripe will be our payment </a:t>
            </a:r>
            <a:r>
              <a:rPr lang="en"/>
              <a:t>processing</a:t>
            </a:r>
            <a:r>
              <a:rPr lang="en"/>
              <a:t> platform</a:t>
            </a:r>
            <a:endParaRPr/>
          </a:p>
          <a:p>
            <a:pPr indent="0" lvl="0" marL="0" rtl="0" algn="l">
              <a:spcBef>
                <a:spcPts val="1200"/>
              </a:spcBef>
              <a:spcAft>
                <a:spcPts val="0"/>
              </a:spcAft>
              <a:buNone/>
            </a:pPr>
            <a:r>
              <a:rPr lang="en"/>
              <a:t>Stripe includes a variety of different </a:t>
            </a:r>
            <a:r>
              <a:rPr lang="en"/>
              <a:t>options</a:t>
            </a:r>
            <a:r>
              <a:rPr lang="en"/>
              <a:t> for online payments including subscription based payment processing</a:t>
            </a:r>
            <a:endParaRPr/>
          </a:p>
          <a:p>
            <a:pPr indent="0" lvl="0" marL="0" rtl="0" algn="l">
              <a:spcBef>
                <a:spcPts val="1200"/>
              </a:spcBef>
              <a:spcAft>
                <a:spcPts val="1200"/>
              </a:spcAft>
              <a:buNone/>
            </a:pPr>
            <a:r>
              <a:rPr lang="en"/>
              <a:t>Using their API and documentation, we will direct all payments to be </a:t>
            </a:r>
            <a:r>
              <a:rPr lang="en"/>
              <a:t>handled</a:t>
            </a:r>
            <a:r>
              <a:rPr lang="en"/>
              <a:t> by their pre-</a:t>
            </a:r>
            <a:r>
              <a:rPr lang="en"/>
              <a:t>existing</a:t>
            </a:r>
            <a:r>
              <a:rPr lang="en"/>
              <a:t> and secure portals that will be integrated into our payment page</a:t>
            </a:r>
            <a:endParaRPr/>
          </a:p>
        </p:txBody>
      </p:sp>
      <p:pic>
        <p:nvPicPr>
          <p:cNvPr id="186" name="Google Shape;186;p21"/>
          <p:cNvPicPr preferRelativeResize="0"/>
          <p:nvPr/>
        </p:nvPicPr>
        <p:blipFill>
          <a:blip r:embed="rId3">
            <a:alphaModFix/>
          </a:blip>
          <a:stretch>
            <a:fillRect/>
          </a:stretch>
        </p:blipFill>
        <p:spPr>
          <a:xfrm>
            <a:off x="6126925" y="3266500"/>
            <a:ext cx="2013000" cy="150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